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376" r:id="rId2"/>
    <p:sldId id="561" r:id="rId3"/>
    <p:sldId id="562" r:id="rId4"/>
    <p:sldId id="616" r:id="rId5"/>
    <p:sldId id="617" r:id="rId6"/>
    <p:sldId id="605" r:id="rId7"/>
    <p:sldId id="564" r:id="rId8"/>
    <p:sldId id="580" r:id="rId9"/>
    <p:sldId id="583" r:id="rId10"/>
    <p:sldId id="594" r:id="rId11"/>
    <p:sldId id="599" r:id="rId12"/>
    <p:sldId id="593" r:id="rId13"/>
    <p:sldId id="591" r:id="rId14"/>
    <p:sldId id="582" r:id="rId15"/>
    <p:sldId id="592" r:id="rId16"/>
    <p:sldId id="609" r:id="rId17"/>
    <p:sldId id="575" r:id="rId18"/>
    <p:sldId id="572" r:id="rId19"/>
    <p:sldId id="589" r:id="rId20"/>
    <p:sldId id="612" r:id="rId21"/>
    <p:sldId id="588" r:id="rId22"/>
    <p:sldId id="614" r:id="rId23"/>
    <p:sldId id="600" r:id="rId24"/>
    <p:sldId id="632" r:id="rId25"/>
    <p:sldId id="615" r:id="rId26"/>
    <p:sldId id="601" r:id="rId27"/>
    <p:sldId id="596" r:id="rId28"/>
    <p:sldId id="625" r:id="rId29"/>
    <p:sldId id="630" r:id="rId30"/>
    <p:sldId id="541" r:id="rId31"/>
    <p:sldId id="618" r:id="rId32"/>
    <p:sldId id="619" r:id="rId33"/>
    <p:sldId id="620" r:id="rId34"/>
    <p:sldId id="621" r:id="rId35"/>
    <p:sldId id="622" r:id="rId36"/>
    <p:sldId id="623" r:id="rId37"/>
    <p:sldId id="624" r:id="rId38"/>
    <p:sldId id="626" r:id="rId39"/>
    <p:sldId id="627" r:id="rId40"/>
    <p:sldId id="628" r:id="rId41"/>
    <p:sldId id="629" r:id="rId42"/>
  </p:sldIdLst>
  <p:sldSz cx="9144000" cy="6858000" type="screen4x3"/>
  <p:notesSz cx="7102475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2" userDrawn="1">
          <p15:clr>
            <a:srgbClr val="A4A3A4"/>
          </p15:clr>
        </p15:guide>
        <p15:guide id="2" pos="2835" userDrawn="1">
          <p15:clr>
            <a:srgbClr val="A4A3A4"/>
          </p15:clr>
        </p15:guide>
        <p15:guide id="3" orient="horz" pos="3929" userDrawn="1">
          <p15:clr>
            <a:srgbClr val="A4A3A4"/>
          </p15:clr>
        </p15:guide>
        <p15:guide id="4" pos="340" userDrawn="1">
          <p15:clr>
            <a:srgbClr val="A4A3A4"/>
          </p15:clr>
        </p15:guide>
        <p15:guide id="5" orient="horz" pos="3430" userDrawn="1">
          <p15:clr>
            <a:srgbClr val="A4A3A4"/>
          </p15:clr>
        </p15:guide>
        <p15:guide id="6" pos="295">
          <p15:clr>
            <a:srgbClr val="A4A3A4"/>
          </p15:clr>
        </p15:guide>
        <p15:guide id="8" orient="horz" pos="981" userDrawn="1">
          <p15:clr>
            <a:srgbClr val="A4A3A4"/>
          </p15:clr>
        </p15:guide>
        <p15:guide id="9" pos="5420" userDrawn="1">
          <p15:clr>
            <a:srgbClr val="A4A3A4"/>
          </p15:clr>
        </p15:guide>
        <p15:guide id="10" orient="horz" pos="754" userDrawn="1">
          <p15:clr>
            <a:srgbClr val="A4A3A4"/>
          </p15:clr>
        </p15:guide>
        <p15:guide id="11" orient="horz" pos="2614" userDrawn="1">
          <p15:clr>
            <a:srgbClr val="A4A3A4"/>
          </p15:clr>
        </p15:guide>
        <p15:guide id="12" orient="horz" pos="4065">
          <p15:clr>
            <a:srgbClr val="A4A3A4"/>
          </p15:clr>
        </p15:guide>
        <p15:guide id="13" orient="horz" pos="799" userDrawn="1">
          <p15:clr>
            <a:srgbClr val="A4A3A4"/>
          </p15:clr>
        </p15:guide>
        <p15:guide id="14" pos="5465">
          <p15:clr>
            <a:srgbClr val="A4A3A4"/>
          </p15:clr>
        </p15:guide>
        <p15:guide id="15" pos="2245" userDrawn="1">
          <p15:clr>
            <a:srgbClr val="A4A3A4"/>
          </p15:clr>
        </p15:guide>
        <p15:guide id="17" pos="5647" userDrawn="1">
          <p15:clr>
            <a:srgbClr val="A4A3A4"/>
          </p15:clr>
        </p15:guide>
        <p15:guide id="18" orient="horz" pos="1253" userDrawn="1">
          <p15:clr>
            <a:srgbClr val="A4A3A4"/>
          </p15:clr>
        </p15:guide>
        <p15:guide id="19" pos="3696" userDrawn="1">
          <p15:clr>
            <a:srgbClr val="A4A3A4"/>
          </p15:clr>
        </p15:guide>
        <p15:guide id="20" pos="34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  <p15:guide id="3" orient="horz" pos="3206" userDrawn="1">
          <p15:clr>
            <a:srgbClr val="A4A3A4"/>
          </p15:clr>
        </p15:guide>
        <p15:guide id="4" pos="2219" userDrawn="1">
          <p15:clr>
            <a:srgbClr val="A4A3A4"/>
          </p15:clr>
        </p15:guide>
        <p15:guide id="5" orient="horz" pos="3242" userDrawn="1">
          <p15:clr>
            <a:srgbClr val="A4A3A4"/>
          </p15:clr>
        </p15:guide>
        <p15:guide id="6" pos="225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354FC5"/>
    <a:srgbClr val="0000FF"/>
    <a:srgbClr val="262626"/>
    <a:srgbClr val="00A6AA"/>
    <a:srgbClr val="009900"/>
    <a:srgbClr val="7030A0"/>
    <a:srgbClr val="FFFF00"/>
    <a:srgbClr val="DAE8FC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5392" autoAdjust="0"/>
  </p:normalViewPr>
  <p:slideViewPr>
    <p:cSldViewPr>
      <p:cViewPr varScale="1">
        <p:scale>
          <a:sx n="121" d="100"/>
          <a:sy n="121" d="100"/>
        </p:scale>
        <p:origin x="1008" y="102"/>
      </p:cViewPr>
      <p:guideLst>
        <p:guide orient="horz" pos="3022"/>
        <p:guide pos="2835"/>
        <p:guide orient="horz" pos="3929"/>
        <p:guide pos="340"/>
        <p:guide orient="horz" pos="3430"/>
        <p:guide pos="295"/>
        <p:guide orient="horz" pos="981"/>
        <p:guide pos="5420"/>
        <p:guide orient="horz" pos="754"/>
        <p:guide orient="horz" pos="2614"/>
        <p:guide orient="horz" pos="4065"/>
        <p:guide orient="horz" pos="799"/>
        <p:guide pos="5465"/>
        <p:guide pos="2245"/>
        <p:guide pos="5647"/>
        <p:guide orient="horz" pos="1253"/>
        <p:guide pos="3696"/>
        <p:guide pos="34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52" y="-102"/>
      </p:cViewPr>
      <p:guideLst>
        <p:guide orient="horz" pos="3224"/>
        <p:guide pos="2238"/>
        <p:guide orient="horz" pos="3206"/>
        <p:guide pos="2219"/>
        <p:guide orient="horz" pos="3242"/>
        <p:guide pos="225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7126" cy="511813"/>
          </a:xfrm>
          <a:prstGeom prst="rect">
            <a:avLst/>
          </a:prstGeom>
        </p:spPr>
        <p:txBody>
          <a:bodyPr vert="horz" lIns="95388" tIns="47693" rIns="95388" bIns="47693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677" y="1"/>
            <a:ext cx="3077126" cy="511813"/>
          </a:xfrm>
          <a:prstGeom prst="rect">
            <a:avLst/>
          </a:prstGeom>
        </p:spPr>
        <p:txBody>
          <a:bodyPr vert="horz" lIns="95388" tIns="47693" rIns="95388" bIns="47693" rtlCol="0"/>
          <a:lstStyle>
            <a:lvl1pPr algn="r">
              <a:defRPr sz="1200"/>
            </a:lvl1pPr>
          </a:lstStyle>
          <a:p>
            <a:fld id="{A5800666-161E-4F88-B46E-7A321D968BBE}" type="datetimeFigureOut">
              <a:rPr lang="ko-KR" altLang="en-US" smtClean="0"/>
              <a:t>2021-09-24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721155"/>
            <a:ext cx="3077126" cy="511812"/>
          </a:xfrm>
          <a:prstGeom prst="rect">
            <a:avLst/>
          </a:prstGeom>
        </p:spPr>
        <p:txBody>
          <a:bodyPr vert="horz" lIns="95388" tIns="47693" rIns="95388" bIns="47693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677" y="9721155"/>
            <a:ext cx="3077126" cy="511812"/>
          </a:xfrm>
          <a:prstGeom prst="rect">
            <a:avLst/>
          </a:prstGeom>
        </p:spPr>
        <p:txBody>
          <a:bodyPr vert="horz" lIns="95388" tIns="47693" rIns="95388" bIns="47693" rtlCol="0" anchor="b"/>
          <a:lstStyle>
            <a:lvl1pPr algn="r">
              <a:defRPr sz="1200"/>
            </a:lvl1pPr>
          </a:lstStyle>
          <a:p>
            <a:fld id="{575A964C-762D-4172-BC15-6322CB80ED4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82377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8514" cy="512222"/>
          </a:xfrm>
          <a:prstGeom prst="rect">
            <a:avLst/>
          </a:prstGeom>
        </p:spPr>
        <p:txBody>
          <a:bodyPr vert="horz" lIns="94748" tIns="47374" rIns="94748" bIns="4737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2304" y="2"/>
            <a:ext cx="3078514" cy="512222"/>
          </a:xfrm>
          <a:prstGeom prst="rect">
            <a:avLst/>
          </a:prstGeom>
        </p:spPr>
        <p:txBody>
          <a:bodyPr vert="horz" lIns="94748" tIns="47374" rIns="94748" bIns="4737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446747E-0E59-40B8-A59A-DBADFC08EC62}" type="datetimeFigureOut">
              <a:rPr lang="ko-KR" altLang="en-US"/>
              <a:pPr>
                <a:defRPr/>
              </a:pPr>
              <a:t>2021-09-24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9938"/>
            <a:ext cx="51117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48" tIns="47374" rIns="94748" bIns="47374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19" y="4862015"/>
            <a:ext cx="5682643" cy="4605084"/>
          </a:xfrm>
          <a:prstGeom prst="rect">
            <a:avLst/>
          </a:prstGeom>
        </p:spPr>
        <p:txBody>
          <a:bodyPr vert="horz" lIns="94748" tIns="47374" rIns="94748" bIns="47374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0757"/>
            <a:ext cx="3078514" cy="512222"/>
          </a:xfrm>
          <a:prstGeom prst="rect">
            <a:avLst/>
          </a:prstGeom>
        </p:spPr>
        <p:txBody>
          <a:bodyPr vert="horz" lIns="94748" tIns="47374" rIns="94748" bIns="4737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2304" y="9720757"/>
            <a:ext cx="3078514" cy="512222"/>
          </a:xfrm>
          <a:prstGeom prst="rect">
            <a:avLst/>
          </a:prstGeom>
        </p:spPr>
        <p:txBody>
          <a:bodyPr vert="horz" lIns="94748" tIns="47374" rIns="94748" bIns="4737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6CCA8A1-997D-4744-A01F-6650F7AC6AF3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14068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6668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9670"/>
            <a:ext cx="9144000" cy="468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그룹 4"/>
          <p:cNvGrpSpPr>
            <a:grpSpLocks/>
          </p:cNvGrpSpPr>
          <p:nvPr userDrawn="1"/>
        </p:nvGrpSpPr>
        <p:grpSpPr bwMode="auto">
          <a:xfrm>
            <a:off x="52087" y="6493007"/>
            <a:ext cx="2287665" cy="320369"/>
            <a:chOff x="220123" y="6237312"/>
            <a:chExt cx="2844893" cy="400254"/>
          </a:xfrm>
        </p:grpSpPr>
        <p:pic>
          <p:nvPicPr>
            <p:cNvPr id="6" name="Picture 2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0123" y="6287894"/>
              <a:ext cx="864466" cy="349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3"/>
            <p:cNvPicPr>
              <a:picLocks noChangeAspect="1" noChangeArrowheads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115615" y="6237312"/>
              <a:ext cx="1448494" cy="244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10"/>
            <p:cNvSpPr txBox="1"/>
            <p:nvPr userDrawn="1"/>
          </p:nvSpPr>
          <p:spPr>
            <a:xfrm>
              <a:off x="1128316" y="6482710"/>
              <a:ext cx="1936700" cy="154856"/>
            </a:xfrm>
            <a:prstGeom prst="rect">
              <a:avLst/>
            </a:prstGeom>
            <a:noFill/>
          </p:spPr>
          <p:txBody>
            <a:bodyPr wrap="none">
              <a:prstTxWarp prst="textPlain">
                <a:avLst/>
              </a:prstTxWarp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50" b="1" dirty="0">
                  <a:latin typeface="+mn-lt"/>
                  <a:ea typeface="+mn-ea"/>
                </a:rPr>
                <a:t>Copyright© All rights reserved.</a:t>
              </a:r>
              <a:endParaRPr kumimoji="0" lang="ko-KR" altLang="en-US" sz="1050" b="1" dirty="0">
                <a:latin typeface="+mn-lt"/>
                <a:ea typeface="+mn-ea"/>
              </a:endParaRPr>
            </a:p>
          </p:txBody>
        </p:sp>
      </p:grpSp>
      <p:sp>
        <p:nvSpPr>
          <p:cNvPr id="9" name="Rectangle 1"/>
          <p:cNvSpPr>
            <a:spLocks noChangeArrowheads="1"/>
          </p:cNvSpPr>
          <p:nvPr userDrawn="1"/>
        </p:nvSpPr>
        <p:spPr bwMode="auto">
          <a:xfrm>
            <a:off x="6248166" y="6524519"/>
            <a:ext cx="29323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kumimoji="0"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숭실대학교 대학원 </a:t>
            </a:r>
            <a:r>
              <a:rPr kumimoji="0"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프로젝트경영학과</a:t>
            </a:r>
            <a:endParaRPr kumimoji="0"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 preferRelativeResize="0"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26987"/>
            <a:ext cx="9144000" cy="86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그룹 9"/>
          <p:cNvGrpSpPr>
            <a:grpSpLocks/>
          </p:cNvGrpSpPr>
          <p:nvPr userDrawn="1"/>
        </p:nvGrpSpPr>
        <p:grpSpPr bwMode="auto">
          <a:xfrm>
            <a:off x="196103" y="6493007"/>
            <a:ext cx="2287665" cy="320369"/>
            <a:chOff x="220123" y="6237312"/>
            <a:chExt cx="2844893" cy="400254"/>
          </a:xfrm>
        </p:grpSpPr>
        <p:pic>
          <p:nvPicPr>
            <p:cNvPr id="11" name="Picture 2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0123" y="6287894"/>
              <a:ext cx="864466" cy="349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3"/>
            <p:cNvPicPr>
              <a:picLocks noChangeAspect="1" noChangeArrowheads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115615" y="6237312"/>
              <a:ext cx="1448494" cy="244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Box 10"/>
            <p:cNvSpPr txBox="1"/>
            <p:nvPr userDrawn="1"/>
          </p:nvSpPr>
          <p:spPr>
            <a:xfrm>
              <a:off x="1128316" y="6482710"/>
              <a:ext cx="1936700" cy="154856"/>
            </a:xfrm>
            <a:prstGeom prst="rect">
              <a:avLst/>
            </a:prstGeom>
            <a:noFill/>
          </p:spPr>
          <p:txBody>
            <a:bodyPr wrap="none">
              <a:prstTxWarp prst="textPlain">
                <a:avLst/>
              </a:prstTxWarp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50" b="1" dirty="0">
                  <a:latin typeface="+mn-lt"/>
                  <a:ea typeface="+mn-ea"/>
                </a:rPr>
                <a:t>Copyright© All rights reserved.</a:t>
              </a:r>
              <a:endParaRPr kumimoji="0" lang="ko-KR" altLang="en-US" sz="1050" b="1" dirty="0">
                <a:latin typeface="+mn-lt"/>
                <a:ea typeface="+mn-ea"/>
              </a:endParaRPr>
            </a:p>
          </p:txBody>
        </p:sp>
      </p:grpSp>
      <p:sp>
        <p:nvSpPr>
          <p:cNvPr id="15" name="슬라이드 번호 개체 틀 5"/>
          <p:cNvSpPr txBox="1">
            <a:spLocks/>
          </p:cNvSpPr>
          <p:nvPr userDrawn="1"/>
        </p:nvSpPr>
        <p:spPr>
          <a:xfrm>
            <a:off x="3492500" y="6582779"/>
            <a:ext cx="2133600" cy="23059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b="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FA87E56B-367B-4E2E-BF70-56D7742B7593}" type="slidenum">
              <a:rPr lang="ko-KR" altLang="en-US" sz="1200" smtClean="0">
                <a:solidFill>
                  <a:srgbClr val="6A6A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pPr>
                <a:defRPr/>
              </a:pPr>
              <a:t>‹#›</a:t>
            </a:fld>
            <a:endParaRPr lang="ko-KR" altLang="en-US" sz="1200" dirty="0">
              <a:solidFill>
                <a:srgbClr val="6A6A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Rectangle 1"/>
          <p:cNvSpPr>
            <a:spLocks noChangeArrowheads="1"/>
          </p:cNvSpPr>
          <p:nvPr userDrawn="1"/>
        </p:nvSpPr>
        <p:spPr bwMode="auto">
          <a:xfrm>
            <a:off x="6099798" y="6524519"/>
            <a:ext cx="29323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kumimoji="0"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숭실대학교 대학원 </a:t>
            </a:r>
            <a:r>
              <a:rPr kumimoji="0"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프로젝트경영학과</a:t>
            </a:r>
            <a:endParaRPr kumimoji="0"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직사각형 18"/>
          <p:cNvSpPr/>
          <p:nvPr userDrawn="1"/>
        </p:nvSpPr>
        <p:spPr bwMode="auto">
          <a:xfrm>
            <a:off x="0" y="891786"/>
            <a:ext cx="9144000" cy="45719"/>
          </a:xfrm>
          <a:prstGeom prst="rect">
            <a:avLst/>
          </a:prstGeom>
          <a:solidFill>
            <a:srgbClr val="005EAB"/>
          </a:solidFill>
          <a:ln w="6350" cap="rnd" cmpd="sng" algn="ctr">
            <a:noFill/>
            <a:prstDash val="solid"/>
            <a:headEnd type="none" w="sm" len="sm"/>
            <a:tailEnd type="none" w="sm" len="sm"/>
          </a:ln>
          <a:effectLst/>
          <a:extLst/>
        </p:spPr>
        <p:txBody>
          <a:bodyPr wrap="square" lIns="0" tIns="0" rIns="0" bIns="0" rtlCol="0" anchor="ctr" anchorCtr="0"/>
          <a:lstStyle/>
          <a:p>
            <a:pPr algn="ctr" defTabSz="1189992"/>
            <a:endParaRPr lang="ko-KR" altLang="en-US" sz="1200" dirty="0" smtClean="0">
              <a:solidFill>
                <a:prstClr val="black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>
            <a:grpSpLocks/>
          </p:cNvGrpSpPr>
          <p:nvPr userDrawn="1"/>
        </p:nvGrpSpPr>
        <p:grpSpPr bwMode="auto">
          <a:xfrm>
            <a:off x="52087" y="6493007"/>
            <a:ext cx="2287665" cy="320369"/>
            <a:chOff x="220123" y="6237312"/>
            <a:chExt cx="2844893" cy="400254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0123" y="6287894"/>
              <a:ext cx="864466" cy="349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3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15615" y="6237312"/>
              <a:ext cx="1448494" cy="244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Box 10"/>
            <p:cNvSpPr txBox="1"/>
            <p:nvPr userDrawn="1"/>
          </p:nvSpPr>
          <p:spPr>
            <a:xfrm>
              <a:off x="1128316" y="6482710"/>
              <a:ext cx="1936700" cy="154856"/>
            </a:xfrm>
            <a:prstGeom prst="rect">
              <a:avLst/>
            </a:prstGeom>
            <a:noFill/>
          </p:spPr>
          <p:txBody>
            <a:bodyPr wrap="none">
              <a:prstTxWarp prst="textPlain">
                <a:avLst/>
              </a:prstTxWarp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50" b="1" dirty="0">
                  <a:latin typeface="+mn-lt"/>
                  <a:ea typeface="+mn-ea"/>
                </a:rPr>
                <a:t>Copyright© All rights reserved.</a:t>
              </a:r>
              <a:endParaRPr kumimoji="0" lang="ko-KR" altLang="en-US" sz="1050" b="1" dirty="0">
                <a:latin typeface="+mn-lt"/>
                <a:ea typeface="+mn-ea"/>
              </a:endParaRPr>
            </a:p>
          </p:txBody>
        </p:sp>
      </p:grpSp>
      <p:sp>
        <p:nvSpPr>
          <p:cNvPr id="22" name="직사각형 21"/>
          <p:cNvSpPr/>
          <p:nvPr userDrawn="1"/>
        </p:nvSpPr>
        <p:spPr bwMode="auto">
          <a:xfrm>
            <a:off x="0" y="891786"/>
            <a:ext cx="9144000" cy="45719"/>
          </a:xfrm>
          <a:prstGeom prst="rect">
            <a:avLst/>
          </a:prstGeom>
          <a:solidFill>
            <a:srgbClr val="005EAB"/>
          </a:solidFill>
          <a:ln w="6350" cap="rnd" cmpd="sng" algn="ctr">
            <a:noFill/>
            <a:prstDash val="solid"/>
            <a:headEnd type="none" w="sm" len="sm"/>
            <a:tailEnd type="none" w="sm" len="sm"/>
          </a:ln>
          <a:effectLst/>
          <a:extLst/>
        </p:spPr>
        <p:txBody>
          <a:bodyPr wrap="square" lIns="0" tIns="0" rIns="0" bIns="0" rtlCol="0" anchor="ctr" anchorCtr="0"/>
          <a:lstStyle/>
          <a:p>
            <a:pPr algn="ctr" defTabSz="1189992"/>
            <a:endParaRPr lang="ko-KR" altLang="en-US" sz="1200" dirty="0" smtClean="0">
              <a:solidFill>
                <a:prstClr val="black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 userDrawn="1"/>
        </p:nvSpPr>
        <p:spPr bwMode="auto">
          <a:xfrm>
            <a:off x="6248166" y="6524519"/>
            <a:ext cx="29323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kumimoji="0"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숭실대학교 대학원 </a:t>
            </a:r>
            <a:r>
              <a:rPr kumimoji="0"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프로젝트경영학과</a:t>
            </a:r>
            <a:endParaRPr kumimoji="0"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226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dministrator\Desktop\KID PT\kdi_pt\kdi pt_26part0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2969" y="-16855"/>
            <a:ext cx="9131031" cy="6874855"/>
          </a:xfrm>
          <a:prstGeom prst="rect">
            <a:avLst/>
          </a:prstGeom>
          <a:noFill/>
        </p:spPr>
      </p:pic>
      <p:grpSp>
        <p:nvGrpSpPr>
          <p:cNvPr id="17" name="그룹 16"/>
          <p:cNvGrpSpPr>
            <a:grpSpLocks/>
          </p:cNvGrpSpPr>
          <p:nvPr userDrawn="1"/>
        </p:nvGrpSpPr>
        <p:grpSpPr bwMode="auto">
          <a:xfrm>
            <a:off x="52087" y="6493007"/>
            <a:ext cx="2287665" cy="320369"/>
            <a:chOff x="220123" y="6237312"/>
            <a:chExt cx="2844893" cy="400254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0123" y="6287894"/>
              <a:ext cx="864466" cy="349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3"/>
            <p:cNvPicPr>
              <a:picLocks noChangeAspect="1" noChangeArrowheads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115615" y="6237312"/>
              <a:ext cx="1448494" cy="244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Box 10"/>
            <p:cNvSpPr txBox="1"/>
            <p:nvPr userDrawn="1"/>
          </p:nvSpPr>
          <p:spPr>
            <a:xfrm>
              <a:off x="1128316" y="6482710"/>
              <a:ext cx="1936700" cy="154856"/>
            </a:xfrm>
            <a:prstGeom prst="rect">
              <a:avLst/>
            </a:prstGeom>
            <a:noFill/>
          </p:spPr>
          <p:txBody>
            <a:bodyPr wrap="none">
              <a:prstTxWarp prst="textPlain">
                <a:avLst/>
              </a:prstTxWarp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50" b="1" dirty="0">
                  <a:latin typeface="+mn-lt"/>
                  <a:ea typeface="+mn-ea"/>
                </a:rPr>
                <a:t>Copyright© All rights reserved.</a:t>
              </a:r>
              <a:endParaRPr kumimoji="0" lang="ko-KR" altLang="en-US" sz="1050" b="1" dirty="0">
                <a:latin typeface="+mn-lt"/>
                <a:ea typeface="+mn-ea"/>
              </a:endParaRPr>
            </a:p>
          </p:txBody>
        </p:sp>
      </p:grpSp>
      <p:pic>
        <p:nvPicPr>
          <p:cNvPr id="9" name="Picture 4" descr="C:\Users\ojy\Desktop\작업\2021\마케팅\제안서\공공클라우드\공공클라우드2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83968" y="3969364"/>
            <a:ext cx="4860032" cy="291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"/>
          <p:cNvSpPr>
            <a:spLocks noChangeArrowheads="1"/>
          </p:cNvSpPr>
          <p:nvPr userDrawn="1"/>
        </p:nvSpPr>
        <p:spPr bwMode="auto">
          <a:xfrm>
            <a:off x="6248166" y="6524519"/>
            <a:ext cx="29323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kumimoji="0"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숭실대학교 대학원 </a:t>
            </a:r>
            <a:r>
              <a:rPr kumimoji="0"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프로젝트경영학과</a:t>
            </a:r>
            <a:endParaRPr kumimoji="0"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842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dministrator\Desktop\KID PT\kdi_pt\kdi pt_26part0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2969" y="-16855"/>
            <a:ext cx="9131031" cy="6874855"/>
          </a:xfrm>
          <a:prstGeom prst="rect">
            <a:avLst/>
          </a:prstGeom>
          <a:noFill/>
        </p:spPr>
      </p:pic>
      <p:grpSp>
        <p:nvGrpSpPr>
          <p:cNvPr id="17" name="그룹 16"/>
          <p:cNvGrpSpPr>
            <a:grpSpLocks/>
          </p:cNvGrpSpPr>
          <p:nvPr userDrawn="1"/>
        </p:nvGrpSpPr>
        <p:grpSpPr bwMode="auto">
          <a:xfrm>
            <a:off x="52087" y="6493007"/>
            <a:ext cx="2287665" cy="320369"/>
            <a:chOff x="220123" y="6237312"/>
            <a:chExt cx="2844893" cy="400254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0123" y="6287894"/>
              <a:ext cx="864466" cy="349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3"/>
            <p:cNvPicPr>
              <a:picLocks noChangeAspect="1" noChangeArrowheads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115615" y="6237312"/>
              <a:ext cx="1448494" cy="244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Box 10"/>
            <p:cNvSpPr txBox="1"/>
            <p:nvPr userDrawn="1"/>
          </p:nvSpPr>
          <p:spPr>
            <a:xfrm>
              <a:off x="1128316" y="6482710"/>
              <a:ext cx="1936700" cy="154856"/>
            </a:xfrm>
            <a:prstGeom prst="rect">
              <a:avLst/>
            </a:prstGeom>
            <a:noFill/>
          </p:spPr>
          <p:txBody>
            <a:bodyPr wrap="none">
              <a:prstTxWarp prst="textPlain">
                <a:avLst/>
              </a:prstTxWarp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50" b="1" dirty="0">
                  <a:latin typeface="+mn-lt"/>
                  <a:ea typeface="+mn-ea"/>
                </a:rPr>
                <a:t>Copyright© All rights reserved.</a:t>
              </a:r>
              <a:endParaRPr kumimoji="0" lang="ko-KR" altLang="en-US" sz="1050" b="1" dirty="0">
                <a:latin typeface="+mn-lt"/>
                <a:ea typeface="+mn-ea"/>
              </a:endParaRPr>
            </a:p>
          </p:txBody>
        </p:sp>
      </p:grpSp>
      <p:sp>
        <p:nvSpPr>
          <p:cNvPr id="8" name="Rectangle 1"/>
          <p:cNvSpPr>
            <a:spLocks noChangeArrowheads="1"/>
          </p:cNvSpPr>
          <p:nvPr userDrawn="1"/>
        </p:nvSpPr>
        <p:spPr bwMode="auto">
          <a:xfrm>
            <a:off x="6248166" y="6524519"/>
            <a:ext cx="29323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kumimoji="0"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숭실대학교 대학원 </a:t>
            </a:r>
            <a:r>
              <a:rPr kumimoji="0"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프로젝트경영학과</a:t>
            </a:r>
            <a:endParaRPr kumimoji="0"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499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>
            <a:grpSpLocks/>
          </p:cNvGrpSpPr>
          <p:nvPr userDrawn="1"/>
        </p:nvGrpSpPr>
        <p:grpSpPr bwMode="auto">
          <a:xfrm>
            <a:off x="52087" y="6493007"/>
            <a:ext cx="2287665" cy="320369"/>
            <a:chOff x="220123" y="6237312"/>
            <a:chExt cx="2844893" cy="400254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0123" y="6287894"/>
              <a:ext cx="864466" cy="349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3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15615" y="6237312"/>
              <a:ext cx="1448494" cy="244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Box 10"/>
            <p:cNvSpPr txBox="1"/>
            <p:nvPr userDrawn="1"/>
          </p:nvSpPr>
          <p:spPr>
            <a:xfrm>
              <a:off x="1128316" y="6482710"/>
              <a:ext cx="1936700" cy="154856"/>
            </a:xfrm>
            <a:prstGeom prst="rect">
              <a:avLst/>
            </a:prstGeom>
            <a:noFill/>
          </p:spPr>
          <p:txBody>
            <a:bodyPr wrap="none">
              <a:prstTxWarp prst="textPlain">
                <a:avLst/>
              </a:prstTxWarp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50" b="1" dirty="0">
                  <a:latin typeface="+mn-lt"/>
                  <a:ea typeface="+mn-ea"/>
                </a:rPr>
                <a:t>Copyright© All rights reserved.</a:t>
              </a:r>
              <a:endParaRPr kumimoji="0" lang="ko-KR" altLang="en-US" sz="1050" b="1" dirty="0">
                <a:latin typeface="+mn-lt"/>
                <a:ea typeface="+mn-ea"/>
              </a:endParaRPr>
            </a:p>
          </p:txBody>
        </p:sp>
      </p:grpSp>
      <p:sp>
        <p:nvSpPr>
          <p:cNvPr id="7" name="Rectangle 1"/>
          <p:cNvSpPr>
            <a:spLocks noChangeArrowheads="1"/>
          </p:cNvSpPr>
          <p:nvPr userDrawn="1"/>
        </p:nvSpPr>
        <p:spPr bwMode="auto">
          <a:xfrm>
            <a:off x="6248166" y="6524519"/>
            <a:ext cx="29323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kumimoji="0"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숭실대학교 대학원 </a:t>
            </a:r>
            <a:r>
              <a:rPr kumimoji="0"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프로젝트경영학과</a:t>
            </a:r>
            <a:endParaRPr kumimoji="0"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304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B86ADBB-0A9F-45F1-9F57-056365E6874D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5" r:id="rId5"/>
    <p:sldLayoutId id="2147483664" r:id="rId6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1"/>
          <p:cNvSpPr>
            <a:spLocks noChangeArrowheads="1"/>
          </p:cNvSpPr>
          <p:nvPr/>
        </p:nvSpPr>
        <p:spPr bwMode="auto">
          <a:xfrm>
            <a:off x="3275856" y="4758168"/>
            <a:ext cx="280831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지도교수 안 태 호  교수님</a:t>
            </a:r>
            <a:endParaRPr kumimoji="0"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kumimoji="0"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박사과정 </a:t>
            </a:r>
            <a:r>
              <a:rPr kumimoji="0"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전 정 우          </a:t>
            </a:r>
            <a:r>
              <a:rPr kumimoji="0" lang="en-US" altLang="ko-KR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kumimoji="0"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</a:t>
            </a:r>
            <a:endParaRPr kumimoji="0"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제목 3"/>
          <p:cNvSpPr txBox="1">
            <a:spLocks/>
          </p:cNvSpPr>
          <p:nvPr/>
        </p:nvSpPr>
        <p:spPr bwMode="auto">
          <a:xfrm>
            <a:off x="179512" y="1268760"/>
            <a:ext cx="8784976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45720" rIns="7200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sz="2500" b="1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kNN</a:t>
            </a:r>
            <a:r>
              <a:rPr lang="en-US" altLang="ko-KR" sz="25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500" b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알고리즘을 활용한 선호직무 수강과목 </a:t>
            </a:r>
            <a:r>
              <a:rPr lang="ko-KR" altLang="en-US" sz="25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추천 시스템 </a:t>
            </a:r>
            <a:endParaRPr lang="en-US" altLang="ko-KR" sz="2500" b="1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ko-KR" sz="1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 Study on the Recommendation System for </a:t>
            </a:r>
            <a:r>
              <a:rPr lang="en-US" altLang="ko-KR" sz="14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Preferred </a:t>
            </a:r>
            <a:r>
              <a:rPr lang="en-US" altLang="ko-KR" sz="1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Job Courses Using the </a:t>
            </a:r>
            <a:r>
              <a:rPr lang="en-US" altLang="ko-KR" sz="14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kNN</a:t>
            </a:r>
            <a:r>
              <a:rPr lang="en-US" altLang="ko-KR" sz="1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Algorithm</a:t>
            </a:r>
            <a:endParaRPr lang="en-US" altLang="ko-KR" sz="1400" b="1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63889" y="3872248"/>
            <a:ext cx="1975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2021</a:t>
            </a:r>
            <a:r>
              <a:rPr kumimoji="0" lang="ko-KR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년 </a:t>
            </a:r>
            <a:r>
              <a:rPr kumimoji="0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9</a:t>
            </a:r>
            <a:r>
              <a:rPr kumimoji="0" lang="ko-KR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월 </a:t>
            </a:r>
            <a:r>
              <a:rPr kumimoji="0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25</a:t>
            </a:r>
            <a:r>
              <a:rPr kumimoji="0" lang="ko-KR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일</a:t>
            </a: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1588" y="164257"/>
            <a:ext cx="3418284" cy="3139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itchFamily="18" charset="0"/>
              </a:rPr>
              <a:t>[ </a:t>
            </a:r>
            <a:r>
              <a:rPr lang="ko-KR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itchFamily="18" charset="0"/>
              </a:rPr>
              <a:t>박사학위논문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itchFamily="18" charset="0"/>
              </a:rPr>
              <a:t>Proposal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itchFamily="18" charset="0"/>
              </a:rPr>
              <a:t> ]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92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제목 2"/>
          <p:cNvSpPr>
            <a:spLocks noGrp="1"/>
          </p:cNvSpPr>
          <p:nvPr>
            <p:ph type="title" idx="4294967295"/>
          </p:nvPr>
        </p:nvSpPr>
        <p:spPr>
          <a:xfrm>
            <a:off x="5156670" y="98672"/>
            <a:ext cx="3888432" cy="611984"/>
          </a:xfrm>
        </p:spPr>
        <p:txBody>
          <a:bodyPr/>
          <a:lstStyle/>
          <a:p>
            <a:pPr algn="r" eaLnBrk="1" hangingPunct="1"/>
            <a:r>
              <a:rPr lang="ko-KR" altLang="en-US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</a:t>
            </a:r>
            <a:r>
              <a:rPr lang="en-US" altLang="ko-KR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24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  이론적 배경</a:t>
            </a:r>
            <a:endParaRPr lang="ko-KR" altLang="en-US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71313" y="404664"/>
            <a:ext cx="4284663" cy="360363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ko-KR" sz="20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2.1 </a:t>
            </a:r>
            <a:r>
              <a:rPr lang="ko-KR" altLang="en-US" sz="2000" b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추천 시스템 </a:t>
            </a:r>
            <a:r>
              <a:rPr lang="en-US" altLang="ko-KR" sz="20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(1/2)</a:t>
            </a:r>
            <a:endParaRPr lang="ko-KR" altLang="en-US" sz="2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8064" y="1141571"/>
            <a:ext cx="857703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추천시스템의 등장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kumimoji="0" lang="ko-KR" altLang="en-US" sz="1500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아마존닷컴은</a:t>
            </a: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1997</a:t>
            </a: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사용자 구매이력 데이터로 특정 서적을 구매했던 고객들이 선호하는 서적을 추천함으로써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고객별로 맞춤화된 서적 목록을 추천하는 시스템을 제공하였음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b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kumimoji="0" lang="ko-KR" altLang="en-US" sz="1500" kern="0" dirty="0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아마존이 추천시스템의 태동을 알렸다면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0" lang="ko-KR" altLang="en-US" sz="1500" kern="0" dirty="0" err="1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넷플릭스는</a:t>
            </a: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en-US" altLang="ko-KR" sz="1500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Netfilx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Prize</a:t>
            </a: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통해서 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 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</a:t>
            </a: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 달러 상금으로 </a:t>
            </a:r>
            <a:r>
              <a:rPr kumimoji="0" lang="ko-KR" altLang="en-US" sz="1500" kern="0" dirty="0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추천시스템의 저변을 세계적으로 확대</a:t>
            </a: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하였다는 데 그 의의가 있음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buFont typeface="Arial" panose="020B0604020202020204" pitchFamily="34" charset="0"/>
              <a:buChar char="•"/>
              <a:defRPr/>
            </a:pPr>
            <a:endParaRPr kumimoji="0" lang="en-US" altLang="ko-KR" sz="1000" kern="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추천시스템의 종류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개인화의 판단 주제에 따라 </a:t>
            </a:r>
            <a:r>
              <a:rPr kumimoji="0" lang="ko-KR" altLang="en-US" sz="1500" b="1" kern="0" dirty="0" err="1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설정형</a:t>
            </a:r>
            <a:r>
              <a:rPr kumimoji="0" lang="ko-KR" altLang="en-US" sz="1500" b="1" kern="0" dirty="0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추천</a:t>
            </a: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</a:t>
            </a:r>
            <a:r>
              <a:rPr kumimoji="0" lang="ko-KR" altLang="en-US" sz="1500" b="1" kern="0" dirty="0" err="1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학습형</a:t>
            </a:r>
            <a:r>
              <a:rPr kumimoji="0" lang="ko-KR" altLang="en-US" sz="1500" b="1" kern="0" dirty="0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추천</a:t>
            </a: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구분됨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kumimoji="0" lang="ko-KR" altLang="en-US" sz="15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kumimoji="0" lang="en-US" altLang="ko-KR" sz="15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buFont typeface="Arial" panose="020B0604020202020204" pitchFamily="34" charset="0"/>
              <a:buChar char="•"/>
              <a:defRPr/>
            </a:pPr>
            <a:endParaRPr kumimoji="0" lang="en-US" altLang="ko-KR" sz="1500" kern="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kumimoji="0" lang="ko-KR" altLang="en-US" sz="15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설정형 추천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 </a:t>
            </a:r>
            <a:r>
              <a:rPr kumimoji="0" lang="ko-KR" altLang="en-US" sz="15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사용자가 </a:t>
            </a: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자신의 판단에 따라 사전 설정에 </a:t>
            </a:r>
            <a:r>
              <a:rPr kumimoji="0" lang="ko-KR" altLang="en-US" sz="15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의해 추천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- </a:t>
            </a:r>
            <a:r>
              <a:rPr kumimoji="0" lang="ko-KR" altLang="en-US" sz="1500" ker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구글의 이메일</a:t>
            </a:r>
            <a:r>
              <a:rPr kumimoji="0" lang="en-US" altLang="ko-KR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RSS, </a:t>
            </a:r>
            <a:r>
              <a:rPr kumimoji="0" lang="ko-KR" altLang="en-US" sz="1500" ker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캘린더</a:t>
            </a:r>
            <a:r>
              <a:rPr kumimoji="0" lang="en-US" altLang="ko-KR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0" lang="ko-KR" altLang="en-US" sz="1500" ker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 등 사용자가 설정하는 기준에 따라 구성됨</a:t>
            </a:r>
            <a:r>
              <a:rPr kumimoji="0" lang="en-US" altLang="ko-KR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br>
              <a:rPr kumimoji="0" lang="en-US" altLang="ko-KR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kumimoji="0" lang="en-US" altLang="ko-KR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kumimoji="0" lang="ko-KR" altLang="en-US" sz="1500" ker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사용자가 스스로 설정된 정보만 제공되는 형태로 추가적인 연구가 진행되지 못함</a:t>
            </a:r>
            <a:r>
              <a:rPr kumimoji="0" lang="en-US" altLang="ko-KR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kumimoji="0" lang="en-US" altLang="ko-KR" sz="15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buFont typeface="Arial" panose="020B0604020202020204" pitchFamily="34" charset="0"/>
              <a:buChar char="•"/>
              <a:defRPr/>
            </a:pPr>
            <a:endParaRPr kumimoji="0" lang="en-US" altLang="ko-KR" sz="15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kumimoji="0" lang="ko-KR" altLang="en-US" sz="1500" kern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학습형 추천</a:t>
            </a:r>
            <a:r>
              <a:rPr kumimoji="0" lang="en-US" altLang="ko-KR" sz="1500" kern="0" dirty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 </a:t>
            </a:r>
            <a:r>
              <a:rPr kumimoji="0" lang="ko-KR" altLang="en-US" sz="1500" kern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사용자의 인구통계학적 </a:t>
            </a:r>
            <a:r>
              <a:rPr kumimoji="0" lang="ko-KR" altLang="en-US" sz="1500" kern="0" dirty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정보를 물론 구매 여부 등을 </a:t>
            </a:r>
            <a:r>
              <a:rPr kumimoji="0" lang="ko-KR" altLang="en-US" sz="1500" kern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분석하여 추천</a:t>
            </a:r>
            <a:r>
              <a:rPr kumimoji="0" lang="en-US" altLang="ko-KR" sz="1500" kern="0" dirty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kumimoji="0" lang="en-US" altLang="ko-KR" sz="1500" kern="0" dirty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kumimoji="0" lang="en-US" altLang="ko-KR" sz="1500" kern="0" dirty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- </a:t>
            </a:r>
            <a:r>
              <a:rPr kumimoji="0" lang="ko-KR" altLang="en-US" sz="15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</a:t>
            </a: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사용자가 어떠한 </a:t>
            </a:r>
            <a:r>
              <a:rPr kumimoji="0" lang="ko-KR" altLang="en-US" sz="1500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콘텐츠를</a:t>
            </a: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선호하는지 학습하여야 함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b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- </a:t>
            </a: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사용자의 선호도와 유사한 선호패턴을 갖는 집단인 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Neighbor</a:t>
            </a: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결정해야 함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b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- </a:t>
            </a: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사용자가 </a:t>
            </a:r>
            <a:r>
              <a:rPr kumimoji="0" lang="ko-KR" altLang="en-US" sz="1500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콘텐츠를</a:t>
            </a: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어느 상황에서 소비하는지 파악함으로써 적절한 추천 시점을 결정함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kumimoji="0" lang="en-US" altLang="ko-KR" sz="1500" kern="0" dirty="0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※ [</a:t>
            </a:r>
            <a:r>
              <a:rPr kumimoji="0" lang="ko-KR" altLang="en-US" sz="1500" kern="0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학습형 추천의 적용 시나리오</a:t>
            </a:r>
            <a:r>
              <a:rPr kumimoji="0" lang="en-US" altLang="ko-KR" sz="1500" kern="0" dirty="0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br>
              <a:rPr kumimoji="0" lang="en-US" altLang="ko-KR" sz="1500" kern="0" dirty="0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kumimoji="0" lang="en-US" altLang="ko-KR" sz="1500" kern="0" dirty="0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</a:t>
            </a:r>
            <a:r>
              <a:rPr kumimoji="0" lang="ko-KR" altLang="en-US" sz="1500" kern="0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학기를 </a:t>
            </a:r>
            <a:r>
              <a:rPr kumimoji="0" lang="ko-KR" altLang="en-US" sz="1500" kern="0" dirty="0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마치고 성적증명서를 발급하는 재학생에게 전공학과 또는 선호직무를 </a:t>
            </a:r>
            <a:r>
              <a:rPr kumimoji="0" lang="ko-KR" altLang="en-US" sz="1500" kern="0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중심으로 </a:t>
            </a:r>
            <a:r>
              <a:rPr kumimoji="0" lang="en-US" altLang="ko-KR" sz="1500" kern="0" dirty="0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kumimoji="0" lang="en-US" altLang="ko-KR" sz="1500" kern="0" dirty="0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kumimoji="0" lang="en-US" altLang="ko-KR" sz="1500" kern="0" dirty="0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</a:t>
            </a:r>
            <a:r>
              <a:rPr kumimoji="0" lang="ko-KR" altLang="en-US" sz="1500" kern="0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수강과목 </a:t>
            </a:r>
            <a:r>
              <a:rPr kumimoji="0" lang="ko-KR" altLang="en-US" sz="1500" kern="0" dirty="0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추천 안내서를 출력할 수 있도록 함</a:t>
            </a:r>
            <a:endParaRPr kumimoji="0" lang="en-US" altLang="ko-KR" sz="15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639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제목 2"/>
          <p:cNvSpPr>
            <a:spLocks noGrp="1"/>
          </p:cNvSpPr>
          <p:nvPr>
            <p:ph type="title" idx="4294967295"/>
          </p:nvPr>
        </p:nvSpPr>
        <p:spPr>
          <a:xfrm>
            <a:off x="5156670" y="98672"/>
            <a:ext cx="3888432" cy="611984"/>
          </a:xfrm>
        </p:spPr>
        <p:txBody>
          <a:bodyPr/>
          <a:lstStyle/>
          <a:p>
            <a:pPr algn="r" eaLnBrk="1" hangingPunct="1"/>
            <a:r>
              <a:rPr lang="ko-KR" altLang="en-US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</a:t>
            </a:r>
            <a:r>
              <a:rPr lang="en-US" altLang="ko-KR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24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  이론적 배경</a:t>
            </a:r>
            <a:endParaRPr lang="ko-KR" altLang="en-US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71313" y="404664"/>
            <a:ext cx="4284663" cy="360363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ko-KR" sz="20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2.1 </a:t>
            </a:r>
            <a:r>
              <a:rPr lang="ko-KR" altLang="en-US" sz="2000" b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추천 시스템 </a:t>
            </a:r>
            <a:r>
              <a:rPr lang="en-US" altLang="ko-KR" sz="20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(2/2</a:t>
            </a:r>
            <a:r>
              <a:rPr lang="en-US" altLang="ko-KR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000" b="1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ko-KR" altLang="en-US" sz="2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8064" y="1141571"/>
            <a:ext cx="86759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추천시스템의 알고리즘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협업적 </a:t>
            </a:r>
            <a:r>
              <a:rPr kumimoji="0" lang="ko-KR" altLang="en-US" sz="1500" kern="0" dirty="0" err="1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필터링</a:t>
            </a:r>
            <a:r>
              <a:rPr kumimoji="0" lang="en-US" altLang="ko-KR" sz="1500" kern="0" dirty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(collaborative filtering), </a:t>
            </a:r>
            <a:r>
              <a:rPr kumimoji="0" lang="ko-KR" altLang="en-US" sz="1500" kern="0" dirty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내용기반 </a:t>
            </a:r>
            <a:r>
              <a:rPr kumimoji="0" lang="ko-KR" altLang="en-US" sz="1500" kern="0" dirty="0" err="1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필터링</a:t>
            </a:r>
            <a:r>
              <a:rPr kumimoji="0" lang="en-US" altLang="ko-KR" sz="1500" kern="0" dirty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(content based filtering), </a:t>
            </a:r>
            <a:r>
              <a:rPr kumimoji="0" lang="ko-KR" altLang="en-US" sz="1500" kern="0" dirty="0" err="1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하이브리드</a:t>
            </a:r>
            <a:r>
              <a:rPr kumimoji="0" lang="ko-KR" altLang="en-US" sz="1500" kern="0" dirty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기법</a:t>
            </a:r>
            <a:r>
              <a:rPr kumimoji="0" lang="en-US" altLang="ko-KR" sz="1500" kern="0" dirty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(hybrid method)</a:t>
            </a:r>
            <a:r>
              <a:rPr kumimoji="0" lang="ko-KR" altLang="en-US" sz="1500" kern="0" dirty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구분됨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buFont typeface="Arial" panose="020B0604020202020204" pitchFamily="34" charset="0"/>
              <a:buChar char="•"/>
              <a:defRPr/>
            </a:pPr>
            <a:endParaRPr kumimoji="0" lang="en-US" altLang="ko-KR" sz="1000" kern="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sz="1500" kern="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협업적 </a:t>
            </a:r>
            <a:r>
              <a:rPr kumimoji="0" lang="ko-KR" altLang="en-US" sz="1500" kern="0" dirty="0" err="1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필터링</a:t>
            </a:r>
            <a:r>
              <a:rPr kumimoji="0" lang="en-US" altLang="ko-KR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(collaborative filtering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: </a:t>
            </a: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</a:t>
            </a:r>
            <a:r>
              <a:rPr kumimoji="0" lang="ko-KR" altLang="en-US" sz="1500" kern="0" dirty="0" err="1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사용자별로</a:t>
            </a:r>
            <a:r>
              <a:rPr kumimoji="0" lang="ko-KR" altLang="en-US" sz="1500" kern="0" dirty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ko-KR" altLang="en-US" sz="1500" kern="0" dirty="0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 사용자의 가장 선호정보가 비슷한 사용자들</a:t>
            </a:r>
            <a:r>
              <a:rPr kumimoji="0" lang="ko-KR" altLang="en-US" sz="1500" kern="0" dirty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이웃으로 찾은 다음</a:t>
            </a:r>
            <a:r>
              <a:rPr kumimoji="0" lang="en-US" altLang="ko-KR" sz="1500" kern="0" dirty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0" lang="ko-KR" altLang="en-US" sz="1500" kern="0" dirty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이웃들이 </a:t>
            </a:r>
            <a:r>
              <a:rPr kumimoji="0" lang="ko-KR" altLang="en-US" sz="1500" kern="0" dirty="0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선호하는 </a:t>
            </a:r>
            <a:r>
              <a:rPr kumimoji="0" lang="ko-KR" altLang="en-US" sz="1500" kern="0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상품을 추천</a:t>
            </a:r>
            <a:r>
              <a:rPr kumimoji="0" lang="ko-KR" altLang="en-US" sz="1500" kern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하는 </a:t>
            </a:r>
            <a:r>
              <a:rPr kumimoji="0" lang="ko-KR" altLang="en-US" sz="1500" kern="0" dirty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것임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b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(Pearson correlation coefficient, constrained Pearson correlation coefficient, </a:t>
            </a:r>
            <a:r>
              <a:rPr kumimoji="0" lang="en-US" altLang="ko-KR" sz="1500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Jaccard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coefficient, cosine vector).</a:t>
            </a:r>
            <a:b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(</a:t>
            </a: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수동화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2000</a:t>
            </a: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중반까지 사용자가 접한 뉴스 또는 음악의 선호를 사용자가 직접 </a:t>
            </a:r>
            <a:r>
              <a:rPr kumimoji="0" lang="ko-KR" altLang="en-US" sz="15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평가한 데이터 및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kumimoji="0" lang="ko-KR" altLang="en-US" sz="15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구매여부 </a:t>
            </a: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데이터를 바탕으로 협업적 </a:t>
            </a:r>
            <a:r>
              <a:rPr kumimoji="0" lang="ko-KR" altLang="en-US" sz="1500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필터링에</a:t>
            </a: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대한 연구가 이루어짐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b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(</a:t>
            </a: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자동화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2000</a:t>
            </a: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후반부터는 전자상거래에서 사용자의 행동 및 탐색 패턴을 고려하여 사용자가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kumimoji="0" lang="ko-KR" altLang="en-US" sz="15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선호도를 직접 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</a:t>
            </a: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력하지 않더라도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사용자의 이용 패턴을 통해 추천된 선호도를 활용함으로써 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자동화된 협업적 </a:t>
            </a:r>
            <a:r>
              <a:rPr kumimoji="0" lang="ko-KR" altLang="en-US" sz="1500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필더링</a:t>
            </a: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기법이 연구됨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285750" indent="-285750"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buFont typeface="Arial" panose="020B0604020202020204" pitchFamily="34" charset="0"/>
              <a:buChar char="•"/>
              <a:defRPr/>
            </a:pPr>
            <a:endParaRPr kumimoji="0" lang="en-US" altLang="ko-KR" sz="15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sz="1500" kern="0" dirty="0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내용기반 </a:t>
            </a:r>
            <a:r>
              <a:rPr kumimoji="0" lang="ko-KR" altLang="en-US" sz="1500" kern="0" dirty="0" err="1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필터링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kumimoji="0" lang="en-US" altLang="ko-KR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 based filtering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): </a:t>
            </a: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사용자 별 특정 </a:t>
            </a:r>
            <a:r>
              <a:rPr kumimoji="0" lang="ko-KR" altLang="en-US" sz="1500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콘텐츠</a:t>
            </a: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또는 상품의 속성을 학습하는 것을 기반으로 함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상품의 내용과 사용자가 요구하는 정보간의 </a:t>
            </a:r>
            <a:r>
              <a:rPr kumimoji="0" lang="ko-KR" altLang="en-US" sz="1500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유사도를</a:t>
            </a: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계산하여 그 결과를 순위화하여 나타냄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</a:t>
            </a: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가중치 기법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적합성 피드백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확률검색 </a:t>
            </a:r>
            <a:r>
              <a:rPr kumimoji="0" lang="ko-KR" altLang="en-US" sz="15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모형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).</a:t>
            </a:r>
            <a:b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kumimoji="0" lang="en-US" altLang="ko-KR" sz="1500" kern="0" dirty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※ </a:t>
            </a:r>
            <a:r>
              <a:rPr kumimoji="0" lang="ko-KR" altLang="en-US" sz="1500" kern="0" dirty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</a:t>
            </a:r>
            <a:r>
              <a:rPr kumimoji="0" lang="ko-KR" altLang="en-US" sz="1500" kern="0" dirty="0" err="1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콘텐츠에</a:t>
            </a:r>
            <a:r>
              <a:rPr kumimoji="0" lang="ko-KR" altLang="en-US" sz="1500" kern="0" dirty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대해 등록자가 수작업으로 분류해야 하는 번거로움을 극복하기 위하여</a:t>
            </a:r>
            <a:r>
              <a:rPr kumimoji="0" lang="en-US" altLang="ko-KR" sz="1500" kern="0" dirty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0" lang="en-US" altLang="ko-KR" sz="1500" kern="0" dirty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kumimoji="0" lang="en-US" altLang="ko-KR" sz="1500" kern="0" dirty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kumimoji="0" lang="en-US" altLang="ko-KR" sz="1500" kern="0" dirty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kumimoji="0" lang="ko-KR" altLang="en-US" sz="1500" kern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최근에는 </a:t>
            </a:r>
            <a:r>
              <a:rPr kumimoji="0" lang="ko-KR" altLang="en-US" sz="1500" kern="0" dirty="0" err="1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텍스트마이닝을</a:t>
            </a:r>
            <a:r>
              <a:rPr kumimoji="0" lang="ko-KR" altLang="en-US" sz="1500" kern="0" dirty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활용하여 문서 내에 문장들로 부터 해당 문서의 내용을 정확히 </a:t>
            </a:r>
            <a:r>
              <a:rPr kumimoji="0" lang="ko-KR" altLang="en-US" sz="1500" kern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표현하는 </a:t>
            </a:r>
            <a:r>
              <a:rPr kumimoji="0" lang="en-US" altLang="ko-KR" sz="1500" kern="0" dirty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kumimoji="0" lang="en-US" altLang="ko-KR" sz="1500" kern="0" dirty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kumimoji="0" lang="en-US" altLang="ko-KR" sz="1500" kern="0" dirty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kumimoji="0" lang="ko-KR" altLang="en-US" sz="1500" kern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키워드를  추출하는 </a:t>
            </a:r>
            <a:r>
              <a:rPr kumimoji="0" lang="ko-KR" altLang="en-US" sz="1500" kern="0" dirty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자동화된 내용기반 </a:t>
            </a:r>
            <a:r>
              <a:rPr kumimoji="0" lang="ko-KR" altLang="en-US" sz="1500" kern="0" dirty="0" err="1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필터링</a:t>
            </a:r>
            <a:r>
              <a:rPr kumimoji="0" lang="ko-KR" altLang="en-US" sz="1500" kern="0" dirty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기법도 연구되고 있음</a:t>
            </a:r>
            <a:r>
              <a:rPr kumimoji="0" lang="en-US" altLang="ko-KR" sz="1500" kern="0" dirty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473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67944" y="1475651"/>
            <a:ext cx="2160240" cy="4039649"/>
          </a:xfrm>
          <a:prstGeom prst="rect">
            <a:avLst/>
          </a:prstGeom>
          <a:solidFill>
            <a:srgbClr val="92D050"/>
          </a:solidFill>
          <a:ln>
            <a:solidFill>
              <a:srgbClr val="009900"/>
            </a:solidFill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endParaRPr lang="ko-KR" altLang="en-US" sz="1600" b="1" dirty="0" smtClean="0">
              <a:latin typeface="+mn-ea"/>
              <a:ea typeface="+mn-ea"/>
            </a:endParaRPr>
          </a:p>
        </p:txBody>
      </p:sp>
      <p:sp>
        <p:nvSpPr>
          <p:cNvPr id="16387" name="제목 2"/>
          <p:cNvSpPr>
            <a:spLocks noGrp="1"/>
          </p:cNvSpPr>
          <p:nvPr>
            <p:ph type="title" idx="4294967295"/>
          </p:nvPr>
        </p:nvSpPr>
        <p:spPr>
          <a:xfrm>
            <a:off x="5156670" y="98672"/>
            <a:ext cx="3888432" cy="611984"/>
          </a:xfrm>
        </p:spPr>
        <p:txBody>
          <a:bodyPr/>
          <a:lstStyle/>
          <a:p>
            <a:pPr algn="r" eaLnBrk="1" hangingPunct="1"/>
            <a:r>
              <a:rPr lang="ko-KR" altLang="en-US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</a:t>
            </a:r>
            <a:r>
              <a:rPr lang="en-US" altLang="ko-KR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24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  이론적 배경</a:t>
            </a:r>
            <a:endParaRPr lang="ko-KR" altLang="en-US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71313" y="404664"/>
            <a:ext cx="4284663" cy="360363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ko-KR" sz="20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2.2 </a:t>
            </a:r>
            <a:r>
              <a:rPr lang="ko-KR" altLang="en-US" sz="2000" b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인공지능 알고리즘 </a:t>
            </a:r>
            <a:r>
              <a:rPr lang="en-US" altLang="ko-KR" sz="20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(1/4</a:t>
            </a:r>
            <a:r>
              <a:rPr lang="en-US" altLang="ko-KR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8064" y="1141571"/>
            <a:ext cx="82076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buFont typeface="Wingdings" panose="05000000000000000000" pitchFamily="2" charset="2"/>
              <a:buChar char="l"/>
              <a:defRPr/>
            </a:pP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인공지능 알고리즘 비교</a:t>
            </a:r>
            <a:endParaRPr kumimoji="0" lang="en-US" altLang="ko-KR" sz="1500" kern="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495869"/>
              </p:ext>
            </p:extLst>
          </p:nvPr>
        </p:nvGraphicFramePr>
        <p:xfrm>
          <a:off x="539750" y="1628800"/>
          <a:ext cx="8064500" cy="3483864"/>
        </p:xfrm>
        <a:graphic>
          <a:graphicData uri="http://schemas.openxmlformats.org/drawingml/2006/table">
            <a:tbl>
              <a:tblPr/>
              <a:tblGrid>
                <a:gridCol w="1295946"/>
                <a:gridCol w="2304256"/>
                <a:gridCol w="2016224"/>
                <a:gridCol w="2448074"/>
              </a:tblGrid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랜덤포레스트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K-NN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가우시안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나이브베이즈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분류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회귀 사용 가능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분류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400" kern="0" spc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회귀 사용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정규 분포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lang="ko-KR" altLang="en-US" sz="1400" kern="0" spc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조건부 확률 계산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결측치 다루기 쉬움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단순하고 효율적임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단순하고 빠르며 효과적임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대용량 데이터 처리 좋음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훈련 단계가 빠름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240" dirty="0" err="1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노이즈</a:t>
                      </a:r>
                      <a:r>
                        <a:rPr lang="en-US" altLang="ko-KR" sz="1400" kern="0" spc="-24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400" kern="0" spc="-24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결측치 있어도 잘 처리함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6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오버피팅 회피</a:t>
                      </a:r>
                      <a:r>
                        <a:rPr lang="en-US" altLang="ko-KR" sz="1400" kern="0" spc="-6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400" kern="0" spc="-6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정확도 향상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수치 분류작업 성능 좋음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많은 예제도 잘 처리함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중요한 변수 선정 가능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예측 추정 확률 얻기 쉬움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단점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데이터 수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↑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lang="ko-KR" altLang="en-US" sz="1400" kern="0" spc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속도가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떨어짐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15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특징</a:t>
                      </a:r>
                      <a:r>
                        <a:rPr lang="en-US" altLang="ko-KR" sz="1400" kern="0" spc="-15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r>
                        <a:rPr lang="ko-KR" altLang="en-US" sz="1400" kern="0" spc="-15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클래스 관계 이해 제한적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독립적 결함 가정에 의존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결과 해석 어려움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데이터 ↑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분류 느려짐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수치 데이터에 좋지 않음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적절한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선택 중요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4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예측된 범주보다 덜 신뢰적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추가적인 전처리 필요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443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제목 2"/>
          <p:cNvSpPr>
            <a:spLocks noGrp="1"/>
          </p:cNvSpPr>
          <p:nvPr>
            <p:ph type="title" idx="4294967295"/>
          </p:nvPr>
        </p:nvSpPr>
        <p:spPr>
          <a:xfrm>
            <a:off x="5156670" y="98672"/>
            <a:ext cx="3888432" cy="611984"/>
          </a:xfrm>
        </p:spPr>
        <p:txBody>
          <a:bodyPr/>
          <a:lstStyle/>
          <a:p>
            <a:pPr algn="r" eaLnBrk="1" hangingPunct="1"/>
            <a:r>
              <a:rPr lang="ko-KR" altLang="en-US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</a:t>
            </a:r>
            <a:r>
              <a:rPr lang="en-US" altLang="ko-KR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24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  이론적 배경</a:t>
            </a:r>
            <a:endParaRPr lang="ko-KR" altLang="en-US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71313" y="404664"/>
            <a:ext cx="4284663" cy="360363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ko-KR" sz="20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2.2 </a:t>
            </a:r>
            <a:r>
              <a:rPr lang="ko-KR" altLang="en-US" sz="2000" b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인공지능 알고리즘 </a:t>
            </a:r>
            <a:r>
              <a:rPr lang="en-US" altLang="ko-KR" sz="20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(2/4</a:t>
            </a:r>
            <a:r>
              <a:rPr lang="en-US" altLang="ko-KR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8064" y="1141571"/>
            <a:ext cx="820762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buFont typeface="Wingdings" panose="05000000000000000000" pitchFamily="2" charset="2"/>
              <a:buChar char="l"/>
              <a:defRPr/>
            </a:pP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KNN(K Nearest </a:t>
            </a:r>
            <a:r>
              <a:rPr kumimoji="0" lang="en-US" altLang="ko-KR" sz="1500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Neghbor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defRPr/>
            </a:pPr>
            <a:endParaRPr kumimoji="0" lang="en-US" altLang="ko-KR" sz="1500" kern="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defRPr/>
            </a:pP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•</a:t>
            </a: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패턴 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인식에서</a:t>
            </a:r>
            <a:r>
              <a:rPr kumimoji="0" lang="en-US" altLang="ko-KR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KNN</a:t>
            </a: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분류나 회귀에 사용되는 </a:t>
            </a:r>
            <a:r>
              <a:rPr kumimoji="0" lang="ko-KR" altLang="en-US" sz="1500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비모수</a:t>
            </a: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방식으로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0" lang="ko-KR" altLang="en-US" sz="1500" kern="0" dirty="0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데이터가 </a:t>
            </a:r>
            <a:r>
              <a:rPr kumimoji="0" lang="ko-KR" altLang="en-US" sz="1500" kern="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주어지면 그 데이터의 </a:t>
            </a:r>
            <a:r>
              <a:rPr kumimoji="0" lang="en-US" altLang="ko-KR" sz="1500" kern="0" dirty="0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kumimoji="0" lang="en-US" altLang="ko-KR" sz="1500" kern="0" dirty="0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kumimoji="0" lang="en-US" altLang="ko-KR" sz="1500" kern="0" dirty="0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</a:t>
            </a:r>
            <a:r>
              <a:rPr kumimoji="0" lang="ko-KR" altLang="en-US" sz="1500" kern="0" dirty="0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주변을 </a:t>
            </a:r>
            <a:r>
              <a:rPr kumimoji="0" lang="ko-KR" altLang="en-US" sz="1500" kern="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살펴본 뒤 더 많은 데이터가 포함되어 있는 범주로 분류하는 </a:t>
            </a:r>
            <a:r>
              <a:rPr kumimoji="0" lang="ko-KR" altLang="en-US" sz="1500" kern="0" dirty="0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방식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</a:t>
            </a:r>
            <a:r>
              <a:rPr kumimoji="0" lang="en-US" altLang="ko-KR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defRPr/>
            </a:pP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거리 기반으로 </a:t>
            </a: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분류하는‘</a:t>
            </a:r>
            <a:r>
              <a:rPr kumimoji="0" lang="ko-KR" altLang="en-US" sz="15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클러스터링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’과 유사한 개념이긴 하나</a:t>
            </a:r>
            <a:r>
              <a:rPr kumimoji="0" lang="en-US" altLang="ko-KR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관측치의 </a:t>
            </a:r>
            <a:r>
              <a:rPr kumimoji="0" lang="en-US" altLang="ko-KR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kumimoji="0" lang="en-US" altLang="ko-KR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(Class)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</a:t>
            </a: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존재한다는 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점에서 </a:t>
            </a:r>
            <a:r>
              <a:rPr kumimoji="0" lang="ko-KR" altLang="en-US" sz="15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비지도학습에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해당하는‘</a:t>
            </a:r>
            <a:r>
              <a:rPr kumimoji="0" lang="ko-KR" altLang="en-US" sz="15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클러스터링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’과 차이가 있음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defRPr/>
            </a:pPr>
            <a:endParaRPr kumimoji="0" lang="en-US" altLang="ko-KR" sz="15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defRPr/>
            </a:pP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•</a:t>
            </a: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수식 </a:t>
            </a:r>
            <a:r>
              <a:rPr kumimoji="0" lang="en-US" altLang="ko-KR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defRPr/>
            </a:pP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일반적으로 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점과 점 사이의 거리를 구하는 </a:t>
            </a: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방법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kumimoji="0" lang="ko-KR" altLang="en-US" sz="15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유클리드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거리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defRPr/>
            </a:pPr>
            <a:endParaRPr kumimoji="0" lang="en-US" altLang="ko-KR" sz="1500" kern="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defRPr/>
            </a:pPr>
            <a:endParaRPr kumimoji="0" lang="en-US" altLang="ko-KR" sz="15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defRPr/>
            </a:pPr>
            <a:endParaRPr kumimoji="0" lang="en-US" altLang="ko-KR" sz="1500" kern="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defRPr/>
            </a:pPr>
            <a:endParaRPr kumimoji="0" lang="en-US" altLang="ko-KR" sz="15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defRPr/>
            </a:pPr>
            <a:endParaRPr kumimoji="0" lang="en-US" altLang="ko-KR" sz="1500" kern="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defRPr/>
            </a:pPr>
            <a:endParaRPr kumimoji="0" lang="en-US" altLang="ko-KR" sz="15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defRPr/>
            </a:pP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kumimoji="0" lang="en-US" altLang="ko-KR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•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</a:t>
            </a:r>
            <a:r>
              <a:rPr kumimoji="0" lang="en-US" altLang="ko-KR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·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단점</a:t>
            </a:r>
            <a:r>
              <a:rPr kumimoji="0" lang="en-US" altLang="ko-KR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defRPr/>
            </a:pP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단순하고 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효율적임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/ </a:t>
            </a: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훈련 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단계가 빠름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/ </a:t>
            </a: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수치 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기반 데이터 분류 작업에서 성능이 우수함</a:t>
            </a:r>
            <a:r>
              <a:rPr kumimoji="0" lang="en-US" altLang="ko-KR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defRPr/>
            </a:pP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모델을 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생성하지 않아 특징과 클래스간 관계를 이해하는데 제한적임</a:t>
            </a:r>
            <a:r>
              <a:rPr kumimoji="0" lang="en-US" altLang="ko-KR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defRPr/>
            </a:pP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데이터가 많아지면 분류가 느려짐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/ </a:t>
            </a: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적절한 </a:t>
            </a:r>
            <a:r>
              <a:rPr kumimoji="0" lang="en-US" altLang="ko-KR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선택이 중요함</a:t>
            </a:r>
            <a:r>
              <a:rPr kumimoji="0" lang="en-US" altLang="ko-KR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defRPr/>
            </a:pP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명목 특징 및 누락 데이터를 위한 추가 처리가 필요함</a:t>
            </a:r>
            <a:r>
              <a:rPr kumimoji="0" lang="en-US" altLang="ko-KR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523853"/>
            <a:ext cx="4819650" cy="10572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3010104"/>
            <a:ext cx="2203297" cy="170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79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제목 2"/>
          <p:cNvSpPr>
            <a:spLocks noGrp="1"/>
          </p:cNvSpPr>
          <p:nvPr>
            <p:ph type="title" idx="4294967295"/>
          </p:nvPr>
        </p:nvSpPr>
        <p:spPr>
          <a:xfrm>
            <a:off x="5156670" y="98672"/>
            <a:ext cx="3888432" cy="611984"/>
          </a:xfrm>
        </p:spPr>
        <p:txBody>
          <a:bodyPr/>
          <a:lstStyle/>
          <a:p>
            <a:pPr algn="r" eaLnBrk="1" hangingPunct="1"/>
            <a:r>
              <a:rPr lang="ko-KR" altLang="en-US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</a:t>
            </a:r>
            <a:r>
              <a:rPr lang="en-US" altLang="ko-KR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24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  이론적 배경</a:t>
            </a:r>
            <a:endParaRPr lang="ko-KR" altLang="en-US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71313" y="404664"/>
            <a:ext cx="4284663" cy="360363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ko-KR" sz="20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2.3 </a:t>
            </a:r>
            <a:r>
              <a:rPr lang="ko-KR" altLang="en-US" sz="2000" b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인공지능 알고리즘 </a:t>
            </a:r>
            <a:r>
              <a:rPr lang="en-US" altLang="ko-KR" sz="20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(3/4)</a:t>
            </a:r>
            <a:r>
              <a:rPr lang="ko-KR" altLang="en-US" sz="20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ko-KR" altLang="en-US" sz="2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8064" y="1141571"/>
            <a:ext cx="8207624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buFont typeface="Wingdings" panose="05000000000000000000" pitchFamily="2" charset="2"/>
              <a:buChar char="l"/>
              <a:defRPr/>
            </a:pPr>
            <a:r>
              <a:rPr kumimoji="0" lang="ko-KR" altLang="en-US" sz="1500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랜덤포레스트</a:t>
            </a:r>
            <a:r>
              <a:rPr kumimoji="0" lang="en-US" altLang="ko-KR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kumimoji="0" lang="en-US" altLang="ko-KR" sz="15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RandomForest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defRPr/>
            </a:pPr>
            <a:endParaRPr kumimoji="0" lang="en-US" altLang="ko-KR" sz="1500" kern="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defRPr/>
            </a:pP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•</a:t>
            </a: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기계 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학습에서의 </a:t>
            </a:r>
            <a:r>
              <a:rPr kumimoji="0" lang="ko-KR" altLang="en-US" sz="15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랜덤포레스트</a:t>
            </a:r>
            <a:r>
              <a:rPr kumimoji="0" lang="en-US" altLang="ko-KR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kumimoji="0" lang="en-US" altLang="ko-KR" sz="15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RandomForest</a:t>
            </a:r>
            <a:r>
              <a:rPr kumimoji="0" lang="en-US" altLang="ko-KR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이하 </a:t>
            </a:r>
            <a:r>
              <a:rPr kumimoji="0" lang="ko-KR" altLang="en-US" sz="15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랜덤포레스트</a:t>
            </a:r>
            <a:r>
              <a:rPr kumimoji="0" lang="en-US" altLang="ko-KR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kumimoji="0" lang="ko-KR" altLang="en-US" sz="1500" kern="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분류</a:t>
            </a:r>
            <a:r>
              <a:rPr kumimoji="0" lang="en-US" altLang="ko-KR" sz="1500" kern="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0" lang="ko-KR" altLang="en-US" sz="1500" kern="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회귀 분석 등에 </a:t>
            </a:r>
            <a:r>
              <a:rPr kumimoji="0" lang="en-US" altLang="ko-KR" sz="1500" kern="0" dirty="0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kumimoji="0" lang="en-US" altLang="ko-KR" sz="1500" kern="0" dirty="0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kumimoji="0" lang="en-US" altLang="ko-KR" sz="1500" kern="0" dirty="0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</a:t>
            </a:r>
            <a:r>
              <a:rPr kumimoji="0" lang="ko-KR" altLang="en-US" sz="1500" kern="0" dirty="0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사용되는 </a:t>
            </a:r>
            <a:r>
              <a:rPr kumimoji="0" lang="ko-KR" altLang="en-US" sz="1500" kern="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앙상블 학습 방법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일종으로</a:t>
            </a:r>
            <a:r>
              <a:rPr kumimoji="0" lang="en-US" altLang="ko-KR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훈련 과정에서 구성한 다수의 결정 </a:t>
            </a:r>
            <a:r>
              <a:rPr kumimoji="0" lang="ko-KR" altLang="en-US" sz="1500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트리로</a:t>
            </a: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부터 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분류 </a:t>
            </a: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또는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</a:t>
            </a: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회귀 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분석을 출력함으로써 동작함</a:t>
            </a:r>
            <a:r>
              <a:rPr kumimoji="0" lang="en-US" altLang="ko-KR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defRPr/>
            </a:pPr>
            <a:endParaRPr kumimoji="0" lang="en-US" altLang="ko-KR" sz="15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defRPr/>
            </a:pPr>
            <a:r>
              <a:rPr kumimoji="0" lang="en-US" altLang="ko-KR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•</a:t>
            </a: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수식 </a:t>
            </a:r>
            <a:r>
              <a:rPr kumimoji="0" lang="en-US" altLang="ko-KR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defRPr/>
            </a:pP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</a:t>
            </a:r>
            <a:r>
              <a:rPr kumimoji="0" lang="ko-KR" altLang="en-US" sz="15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랜덤포레스트의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모든 </a:t>
            </a:r>
            <a:r>
              <a:rPr kumimoji="0" lang="ko-KR" altLang="en-US" sz="15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트리들은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독립적으로 훈련 단계를 거침</a:t>
            </a:r>
            <a:r>
              <a:rPr kumimoji="0" lang="en-US" altLang="ko-KR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defRPr/>
            </a:pPr>
            <a:r>
              <a:rPr kumimoji="0" lang="en-US" altLang="ko-KR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테스트 단계에서 데이터 포인트 </a:t>
            </a:r>
            <a:r>
              <a:rPr kumimoji="0" lang="en-US" altLang="ko-KR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모든 </a:t>
            </a:r>
            <a:r>
              <a:rPr kumimoji="0" lang="ko-KR" altLang="en-US" sz="15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트리에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동시로 입력되어 종단 </a:t>
            </a:r>
            <a:r>
              <a:rPr kumimoji="0" lang="ko-KR" altLang="en-US" sz="15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노드에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도달하게 됨</a:t>
            </a:r>
            <a:r>
              <a:rPr kumimoji="0" lang="en-US" altLang="ko-KR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defRPr/>
            </a:pP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이러한 테스트 단계는 병렬적으로 진행될 수 있으며 높은 계산 효율성을 얻을 수 있음</a:t>
            </a:r>
            <a:r>
              <a:rPr kumimoji="0" lang="en-US" altLang="ko-KR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defRPr/>
            </a:pPr>
            <a:r>
              <a:rPr kumimoji="0" lang="en-US" altLang="ko-KR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kumimoji="0" lang="ko-KR" altLang="en-US" sz="15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랜덤포레스트의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예측 결과는 모든 </a:t>
            </a:r>
            <a:r>
              <a:rPr kumimoji="0" lang="ko-KR" altLang="en-US" sz="15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트리의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예측 결과들의 평균을 얻음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       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defRPr/>
            </a:pP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다른 방법으로는 </a:t>
            </a:r>
            <a:r>
              <a:rPr kumimoji="0" lang="ko-KR" altLang="en-US" sz="15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트리들의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결과들을 곱하는 방법이 </a:t>
            </a: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있음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kumimoji="0" lang="en-US" altLang="ko-KR" sz="1500" kern="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defRPr/>
            </a:pPr>
            <a:endParaRPr kumimoji="0" lang="en-US" altLang="ko-KR" sz="15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defRPr/>
            </a:pPr>
            <a:endParaRPr kumimoji="0" lang="en-US" altLang="ko-KR" sz="1500" kern="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defRPr/>
            </a:pPr>
            <a:endParaRPr kumimoji="0" lang="en-US" altLang="ko-KR" sz="15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defRPr/>
            </a:pP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•</a:t>
            </a: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·</a:t>
            </a: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단점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endParaRPr kumimoji="0" lang="en-US" altLang="ko-KR" sz="1500" kern="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defRPr/>
            </a:pP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분류</a:t>
            </a:r>
            <a:r>
              <a:rPr kumimoji="0" lang="en-US" altLang="ko-KR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(Classification) 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회귀</a:t>
            </a:r>
            <a:r>
              <a:rPr kumimoji="0" lang="en-US" altLang="ko-KR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(Regression) 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문제에 모두 </a:t>
            </a: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/ </a:t>
            </a:r>
            <a:r>
              <a:rPr kumimoji="0" lang="ko-KR" altLang="en-US" sz="1500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결측치를</a:t>
            </a: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다루기 쉬움</a:t>
            </a:r>
            <a:r>
              <a:rPr kumimoji="0" lang="en-US" altLang="ko-KR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defRPr/>
            </a:pP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분류</a:t>
            </a:r>
            <a:r>
              <a:rPr kumimoji="0" lang="en-US" altLang="ko-KR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(Classification) 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모델에서 상대적으로 중요한 변수를 선정 및 </a:t>
            </a:r>
            <a:r>
              <a:rPr kumimoji="0" lang="en-US" altLang="ko-KR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Ranking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가능함</a:t>
            </a:r>
            <a:r>
              <a:rPr kumimoji="0" lang="en-US" altLang="ko-KR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kumimoji="0" lang="en-US" altLang="ko-KR" sz="15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defRPr/>
            </a:pP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대용량 데이터 처리에 효과적임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/ 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defRPr/>
            </a:pPr>
            <a:r>
              <a:rPr kumimoji="0" lang="en-US" altLang="ko-KR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모델의 </a:t>
            </a:r>
            <a:r>
              <a:rPr kumimoji="0" lang="ko-KR" altLang="en-US" sz="15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노이즈를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심화시키는 </a:t>
            </a:r>
            <a:r>
              <a:rPr kumimoji="0" lang="ko-KR" altLang="en-US" sz="15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오버피팅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문제를 회피하여</a:t>
            </a:r>
            <a:r>
              <a:rPr kumimoji="0" lang="en-US" altLang="ko-KR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정확도를 향상 시킴</a:t>
            </a:r>
            <a:r>
              <a:rPr kumimoji="0" lang="en-US" altLang="ko-KR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defRPr/>
            </a:pP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데이터 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수가 많아지면 속도가 떨어짐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/ </a:t>
            </a: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 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해석의 어려움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kumimoji="0" lang="en-US" altLang="ko-KR" sz="1500" kern="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4000103"/>
            <a:ext cx="1819275" cy="581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670" y="3979738"/>
            <a:ext cx="17811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23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제목 2"/>
          <p:cNvSpPr>
            <a:spLocks noGrp="1"/>
          </p:cNvSpPr>
          <p:nvPr>
            <p:ph type="title" idx="4294967295"/>
          </p:nvPr>
        </p:nvSpPr>
        <p:spPr>
          <a:xfrm>
            <a:off x="5156670" y="98672"/>
            <a:ext cx="3888432" cy="611984"/>
          </a:xfrm>
        </p:spPr>
        <p:txBody>
          <a:bodyPr/>
          <a:lstStyle/>
          <a:p>
            <a:pPr algn="r" eaLnBrk="1" hangingPunct="1"/>
            <a:r>
              <a:rPr lang="ko-KR" altLang="en-US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</a:t>
            </a:r>
            <a:r>
              <a:rPr lang="en-US" altLang="ko-KR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24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  이론적 배경</a:t>
            </a:r>
            <a:endParaRPr lang="ko-KR" altLang="en-US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71313" y="404664"/>
            <a:ext cx="4284663" cy="360363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ko-KR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2.3 </a:t>
            </a:r>
            <a:r>
              <a:rPr lang="ko-KR" altLang="en-US" sz="2000" b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인공지능 알고리즘 </a:t>
            </a:r>
            <a:r>
              <a:rPr lang="en-US" altLang="ko-KR" sz="20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(4/4</a:t>
            </a:r>
            <a:r>
              <a:rPr lang="en-US" altLang="ko-KR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8064" y="1141571"/>
            <a:ext cx="8675936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buFont typeface="Wingdings" panose="05000000000000000000" pitchFamily="2" charset="2"/>
              <a:buChar char="l"/>
              <a:defRPr/>
            </a:pPr>
            <a:r>
              <a:rPr kumimoji="0" lang="ko-KR" altLang="en-US" sz="1500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나이브베이즈</a:t>
            </a: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(Naïve Bayes)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defRPr/>
            </a:pPr>
            <a:endParaRPr kumimoji="0" lang="en-US" altLang="ko-KR" sz="1500" kern="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defRPr/>
            </a:pP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•</a:t>
            </a: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확률 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기반 </a:t>
            </a:r>
            <a:r>
              <a:rPr kumimoji="0" lang="ko-KR" altLang="en-US" sz="15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머신러닝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분류 </a:t>
            </a: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알고리즘으로 </a:t>
            </a:r>
            <a:r>
              <a:rPr kumimoji="0" lang="ko-KR" altLang="en-US" sz="1500" kern="0" dirty="0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데이터를 </a:t>
            </a:r>
            <a:r>
              <a:rPr kumimoji="0" lang="ko-KR" altLang="en-US" sz="1500" kern="0" dirty="0" err="1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나이브</a:t>
            </a:r>
            <a:r>
              <a:rPr kumimoji="0" lang="en-US" altLang="ko-KR" sz="1500" kern="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kumimoji="0" lang="ko-KR" altLang="en-US" sz="1500" kern="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단순</a:t>
            </a:r>
            <a:r>
              <a:rPr kumimoji="0" lang="en-US" altLang="ko-KR" sz="1500" kern="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kumimoji="0" lang="ko-KR" altLang="en-US" sz="1500" kern="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하게 독립적인 사건으로 가정하고</a:t>
            </a:r>
            <a:r>
              <a:rPr kumimoji="0" lang="en-US" altLang="ko-KR" sz="1500" kern="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0" lang="en-US" altLang="ko-KR" sz="1500" kern="0" dirty="0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kumimoji="0" lang="en-US" altLang="ko-KR" sz="1500" kern="0" dirty="0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kumimoji="0" lang="en-US" altLang="ko-KR" sz="1500" kern="0" dirty="0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</a:t>
            </a:r>
            <a:r>
              <a:rPr kumimoji="0" lang="ko-KR" altLang="en-US" sz="1500" kern="0" dirty="0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</a:t>
            </a:r>
            <a:r>
              <a:rPr kumimoji="0" lang="ko-KR" altLang="en-US" sz="1500" kern="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독립 사건들을 </a:t>
            </a:r>
            <a:r>
              <a:rPr kumimoji="0" lang="ko-KR" altLang="en-US" sz="1500" kern="0" dirty="0" err="1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베이즈</a:t>
            </a:r>
            <a:r>
              <a:rPr kumimoji="0" lang="ko-KR" altLang="en-US" sz="1500" kern="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ko-KR" altLang="en-US" sz="1500" kern="0" dirty="0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이론에 </a:t>
            </a:r>
            <a:r>
              <a:rPr kumimoji="0" lang="ko-KR" altLang="en-US" sz="1500" kern="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대입시켜 가장 높은 확률의 레이블로 분류를 </a:t>
            </a:r>
            <a:r>
              <a:rPr kumimoji="0" lang="ko-KR" altLang="en-US" sz="1500" kern="0" dirty="0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실행함</a:t>
            </a:r>
            <a:r>
              <a:rPr kumimoji="0" lang="en-US" altLang="ko-KR" sz="1500" kern="0" dirty="0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kumimoji="0" lang="ko-KR" altLang="en-US" sz="1500" kern="0" dirty="0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</a:t>
            </a:r>
            <a:r>
              <a:rPr kumimoji="0" lang="ko-KR" altLang="en-US" sz="1500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가우시안</a:t>
            </a: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ko-KR" altLang="en-US" sz="15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나이브베이즈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en-US" altLang="ko-KR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설명변수가 </a:t>
            </a:r>
            <a:r>
              <a:rPr kumimoji="0" lang="ko-KR" altLang="en-US" sz="15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연속형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변수일 때 사용함</a:t>
            </a:r>
            <a:r>
              <a:rPr kumimoji="0" lang="en-US" altLang="ko-KR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적은 데이터로도 </a:t>
            </a: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효율적인 성능을 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낼 수 있음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defRPr/>
            </a:pPr>
            <a:r>
              <a:rPr kumimoji="0" lang="en-US" altLang="ko-KR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특징들의 값들이 정규 </a:t>
            </a: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분포되어 있다는 가정 하에 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조건부 확률을 </a:t>
            </a: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계산함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defRPr/>
            </a:pPr>
            <a:endParaRPr kumimoji="0" lang="en-US" altLang="ko-KR" sz="1500" kern="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defRPr/>
            </a:pP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•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수식 </a:t>
            </a:r>
            <a:r>
              <a:rPr kumimoji="0" lang="en-US" altLang="ko-KR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defRPr/>
            </a:pP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트레이닝 데이터가 연속적인 </a:t>
            </a: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속성 </a:t>
            </a:r>
            <a:r>
              <a:rPr kumimoji="0" lang="en-US" altLang="ko-KR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포함하는 것으로 가정하면</a:t>
            </a:r>
            <a:r>
              <a:rPr kumimoji="0" lang="en-US" altLang="ko-KR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먼저 클래스에 따라 데이터를 </a:t>
            </a: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나눈 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뒤에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defRPr/>
            </a:pPr>
            <a:r>
              <a:rPr kumimoji="0" lang="en-US" altLang="ko-KR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클래스에서 </a:t>
            </a:r>
            <a:r>
              <a:rPr kumimoji="0" lang="en-US" altLang="ko-KR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평균과 분산을 계산함</a:t>
            </a:r>
            <a:r>
              <a:rPr kumimoji="0" lang="en-US" altLang="ko-KR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 </a:t>
            </a:r>
            <a:r>
              <a:rPr kumimoji="0" lang="en-US" altLang="ko-KR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연관된 </a:t>
            </a:r>
            <a:r>
              <a:rPr kumimoji="0" lang="en-US" altLang="ko-KR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 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값의 </a:t>
            </a: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평균을     라 하고</a:t>
            </a:r>
            <a:r>
              <a:rPr kumimoji="0" lang="en-US" altLang="ko-KR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분산을 </a:t>
            </a: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라고 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하면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defRPr/>
            </a:pPr>
            <a:r>
              <a:rPr kumimoji="0" lang="en-US" altLang="ko-KR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주어진 클래스의 값들의 확률 분포가 </a:t>
            </a:r>
            <a:r>
              <a:rPr kumimoji="0" lang="en-US" altLang="ko-KR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</a:t>
            </a:r>
            <a:r>
              <a:rPr kumimoji="0" lang="en-US" altLang="ko-KR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</a:t>
            </a:r>
            <a:r>
              <a:rPr kumimoji="0" lang="ko-KR" altLang="en-US" sz="1500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매개변수화되어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ko-KR" altLang="en-US" sz="1500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정규분포식을</a:t>
            </a: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통해 </a:t>
            </a: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계산될 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 있음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defRPr/>
            </a:pPr>
            <a:endParaRPr kumimoji="0" lang="en-US" altLang="ko-KR" sz="1500" kern="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defRPr/>
            </a:pPr>
            <a:endParaRPr kumimoji="0" lang="en-US" altLang="ko-KR" sz="15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defRPr/>
            </a:pPr>
            <a:endParaRPr kumimoji="0" lang="en-US" altLang="ko-KR" sz="1500" kern="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defRPr/>
            </a:pP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kumimoji="0" lang="en-US" altLang="ko-KR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•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</a:t>
            </a:r>
            <a:r>
              <a:rPr kumimoji="0" lang="en-US" altLang="ko-KR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·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단점</a:t>
            </a:r>
            <a:r>
              <a:rPr kumimoji="0" lang="en-US" altLang="ko-KR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defRPr/>
            </a:pP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단순하고 빠르며 매우 효과적임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/ </a:t>
            </a:r>
            <a:r>
              <a:rPr kumimoji="0" lang="ko-KR" altLang="en-US" sz="1500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노이즈와</a:t>
            </a: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ko-KR" altLang="en-US" sz="15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결측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데이터가 있어도 잘 수행함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/ 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예측에 대한 </a:t>
            </a: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kumimoji="0" lang="en-US" altLang="ko-KR" sz="15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defRPr/>
            </a:pPr>
            <a:r>
              <a:rPr kumimoji="0" lang="en-US" altLang="ko-KR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추정된 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확률을 얻기 쉬움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/ </a:t>
            </a: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예측에 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대한 추정된 확률을 얻기 쉬움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defRPr/>
            </a:pP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모든 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속성은 동등하게 중요하고 독립적이라는 알려진 결함 가정에 의존함</a:t>
            </a:r>
            <a:r>
              <a:rPr kumimoji="0" lang="en-US" altLang="ko-KR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defRPr/>
            </a:pPr>
            <a:endParaRPr kumimoji="0" lang="en-US" altLang="ko-KR" sz="1500" kern="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defRPr/>
            </a:pP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※ </a:t>
            </a:r>
            <a:r>
              <a:rPr kumimoji="0" lang="ko-KR" altLang="en-US" sz="15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베이즈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이론 </a:t>
            </a:r>
            <a:r>
              <a:rPr kumimoji="0" lang="en-US" altLang="ko-KR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어떤 사건 </a:t>
            </a:r>
            <a:r>
              <a:rPr kumimoji="0" lang="en-US" altLang="ko-KR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일어났을 때 사건 </a:t>
            </a:r>
            <a:r>
              <a:rPr kumimoji="0" lang="en-US" altLang="ko-KR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일어날 확률 </a:t>
            </a:r>
            <a:r>
              <a:rPr kumimoji="0" lang="en-US" altLang="ko-KR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어떤 사건 </a:t>
            </a:r>
            <a:r>
              <a:rPr kumimoji="0" lang="en-US" altLang="ko-KR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일어났을 </a:t>
            </a: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때 사건 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        </a:t>
            </a: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일어날 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확률 </a:t>
            </a:r>
            <a:r>
              <a:rPr kumimoji="0" lang="en-US" altLang="ko-KR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어떤 사건 </a:t>
            </a:r>
            <a:r>
              <a:rPr kumimoji="0" lang="en-US" altLang="ko-KR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일어날 확률</a:t>
            </a:r>
            <a:endParaRPr kumimoji="0" lang="en-US" altLang="ko-KR" sz="1500" kern="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3717032"/>
            <a:ext cx="2228850" cy="6191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352" y="3247987"/>
            <a:ext cx="161701" cy="20790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514" y="3212976"/>
            <a:ext cx="175520" cy="21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24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제목 2"/>
          <p:cNvSpPr>
            <a:spLocks noGrp="1"/>
          </p:cNvSpPr>
          <p:nvPr>
            <p:ph type="title" idx="4294967295"/>
          </p:nvPr>
        </p:nvSpPr>
        <p:spPr>
          <a:xfrm>
            <a:off x="5156670" y="98672"/>
            <a:ext cx="3888432" cy="611984"/>
          </a:xfrm>
        </p:spPr>
        <p:txBody>
          <a:bodyPr/>
          <a:lstStyle/>
          <a:p>
            <a:pPr algn="r" eaLnBrk="1" hangingPunct="1"/>
            <a:r>
              <a:rPr lang="ko-KR" altLang="en-US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</a:t>
            </a:r>
            <a:r>
              <a:rPr lang="en-US" altLang="ko-KR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24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  이론적 배경</a:t>
            </a:r>
            <a:endParaRPr lang="ko-KR" altLang="en-US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71313" y="404664"/>
            <a:ext cx="4284663" cy="360363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ko-KR" sz="20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2.4 </a:t>
            </a:r>
            <a:r>
              <a:rPr lang="ko-KR" altLang="en-US" sz="2000" b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콜드 스타트 문제</a:t>
            </a:r>
            <a:endParaRPr lang="ko-KR" altLang="en-US" sz="2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8064" y="1141571"/>
            <a:ext cx="820762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협업 </a:t>
            </a:r>
            <a:r>
              <a:rPr kumimoji="0" lang="ko-KR" altLang="en-US" sz="15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필터링을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통하여 추천할 때</a:t>
            </a:r>
            <a:r>
              <a:rPr kumimoji="0" lang="en-US" altLang="ko-KR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가장 큰 문제는 콜드 </a:t>
            </a:r>
            <a:r>
              <a:rPr kumimoji="0" lang="ko-KR" altLang="en-US" sz="15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스타트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문제임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.</a:t>
            </a:r>
            <a:b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협업 </a:t>
            </a:r>
            <a:r>
              <a:rPr kumimoji="0" lang="ko-KR" altLang="en-US" sz="15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필터링의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사용자 기반 알고리즘은 </a:t>
            </a:r>
            <a:r>
              <a:rPr kumimoji="0" lang="ko-KR" altLang="en-US" sz="1500" kern="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대상 사용자의 데이터를 기반으로 점수를 계산하고 </a:t>
            </a:r>
            <a:r>
              <a:rPr kumimoji="0" lang="ko-KR" altLang="en-US" sz="1500" kern="0" dirty="0" err="1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최근접</a:t>
            </a:r>
            <a:r>
              <a:rPr kumimoji="0" lang="ko-KR" altLang="en-US" sz="1500" kern="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ko-KR" altLang="en-US" sz="1500" kern="0" dirty="0" err="1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이웃법을</a:t>
            </a:r>
            <a:r>
              <a:rPr kumimoji="0" lang="ko-KR" altLang="en-US" sz="1500" kern="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통하여 이웃을 </a:t>
            </a:r>
            <a:r>
              <a:rPr kumimoji="0" lang="ko-KR" altLang="en-US" sz="1500" kern="0" dirty="0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탐색</a:t>
            </a: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kumimoji="0" lang="en-US" altLang="ko-KR" sz="1500" kern="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buFont typeface="Arial" panose="020B0604020202020204" pitchFamily="34" charset="0"/>
              <a:buChar char="•"/>
              <a:defRPr/>
            </a:pPr>
            <a:endParaRPr kumimoji="0" lang="en-US" altLang="ko-KR" sz="1500" kern="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추천시스템의 초기 상태에서 </a:t>
            </a:r>
            <a:r>
              <a:rPr kumimoji="0" lang="ko-KR" altLang="en-US" sz="1500" kern="0" dirty="0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대상 사용자의 데이터가 없을 때 콜드 </a:t>
            </a:r>
            <a:r>
              <a:rPr kumimoji="0" lang="ko-KR" altLang="en-US" sz="1500" kern="0" dirty="0" err="1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스타트</a:t>
            </a:r>
            <a:r>
              <a:rPr kumimoji="0" lang="ko-KR" altLang="en-US" sz="1500" kern="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문제가 </a:t>
            </a:r>
            <a:r>
              <a:rPr kumimoji="0" lang="ko-KR" altLang="en-US" sz="1500" kern="0" dirty="0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발생</a:t>
            </a: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285750" indent="-285750"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buFont typeface="Arial" panose="020B0604020202020204" pitchFamily="34" charset="0"/>
              <a:buChar char="•"/>
              <a:defRPr/>
            </a:pPr>
            <a:endParaRPr kumimoji="0" lang="en-US" altLang="ko-KR" sz="15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sz="1500" kern="0" dirty="0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데이터가 </a:t>
            </a:r>
            <a:r>
              <a:rPr kumimoji="0" lang="ko-KR" altLang="en-US" sz="1500" kern="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많지 않을 경우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에는 각 사용자의 선호 정보가 유사한 이웃을 찾기  </a:t>
            </a: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어려워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ko-KR" altLang="en-US" sz="1500" ker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유용하지 못할 뿐만 아니라</a:t>
            </a:r>
            <a:r>
              <a:rPr kumimoji="0" lang="en-US" altLang="ko-KR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0" lang="ko-KR" altLang="en-US" sz="1500" ker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수가 많을 경우 </a:t>
            </a:r>
            <a:r>
              <a:rPr kumimoji="0" lang="ko-KR" altLang="en-US" sz="1500" ker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연산속도가 매우 느려지는 한계가 있음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b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kumimoji="0" lang="en-US" altLang="ko-KR" sz="15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 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연구에서는 </a:t>
            </a: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문제를 해결하기 위하여 </a:t>
            </a:r>
            <a:r>
              <a:rPr kumimoji="0" lang="ko-KR" altLang="en-US" sz="1500" kern="0" dirty="0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취업 </a:t>
            </a:r>
            <a:r>
              <a:rPr kumimoji="0" lang="ko-KR" altLang="en-US" sz="1500" kern="0" dirty="0" err="1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포털의</a:t>
            </a:r>
            <a:r>
              <a:rPr kumimoji="0" lang="ko-KR" altLang="en-US" sz="1500" kern="0" dirty="0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en-US" altLang="ko-KR" sz="1500" kern="0" dirty="0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kumimoji="0" lang="ko-KR" altLang="en-US" sz="1500" kern="0" dirty="0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년간의 직무정보 및 수강이력정보를 바탕으로 </a:t>
            </a:r>
            <a:r>
              <a:rPr kumimoji="0" lang="ko-KR" altLang="en-US" sz="1500" kern="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추천해 줌으로써 콜드 </a:t>
            </a:r>
            <a:r>
              <a:rPr kumimoji="0" lang="ko-KR" altLang="en-US" sz="1500" kern="0" dirty="0" err="1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스타트</a:t>
            </a:r>
            <a:r>
              <a:rPr kumimoji="0" lang="ko-KR" altLang="en-US" sz="1500" kern="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문제를 </a:t>
            </a:r>
            <a:r>
              <a:rPr kumimoji="0" lang="ko-KR" altLang="en-US" sz="1500" kern="0" dirty="0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해결</a:t>
            </a: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하고자 </a:t>
            </a:r>
            <a:r>
              <a:rPr kumimoji="0" lang="ko-KR" altLang="en-US" sz="15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b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kumimoji="0" lang="en-US" altLang="ko-KR" sz="1500" kern="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※ </a:t>
            </a:r>
            <a:r>
              <a:rPr kumimoji="0" lang="en-US" altLang="ko-KR" sz="1500" kern="0" dirty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kumimoji="0" lang="ko-KR" altLang="en-US" sz="1500" ker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차원감소 기법</a:t>
            </a:r>
            <a:r>
              <a:rPr kumimoji="0" lang="en-US" altLang="ko-KR" sz="1500" kern="0" dirty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kumimoji="0" lang="ko-KR" altLang="en-US" sz="1500" kern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일반적인 연구 방법에는 콜드 스타트 문제를 해결하는 방법</a:t>
            </a:r>
            <a:r>
              <a:rPr kumimoji="0" lang="en-US" altLang="ko-KR" sz="1500" kern="0" dirty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kumimoji="0" lang="en-US" altLang="ko-KR" sz="1500" kern="0" dirty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kumimoji="0" lang="en-US" altLang="ko-KR" sz="1500" kern="0" dirty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kumimoji="0" lang="ko-KR" altLang="en-US" sz="1500" kern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사용자가 </a:t>
            </a:r>
            <a:r>
              <a:rPr kumimoji="0" lang="ko-KR" altLang="en-US" sz="1500" ker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평가하지 않은 아이템의 초기 선호도 값을 평균값 등으로 모두 채운 다음 </a:t>
            </a:r>
            <a:r>
              <a:rPr kumimoji="0" lang="ko-KR" altLang="en-US" sz="1500" kern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추정 </a:t>
            </a:r>
            <a:r>
              <a:rPr kumimoji="0" lang="ko-KR" altLang="en-US" sz="1500" ker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작업을 </a:t>
            </a:r>
            <a:r>
              <a:rPr kumimoji="0" lang="en-US" altLang="ko-KR" sz="1500" kern="0" dirty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kumimoji="0" lang="en-US" altLang="ko-KR" sz="1500" kern="0" dirty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kumimoji="0" lang="en-US" altLang="ko-KR" sz="1500" kern="0" dirty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kumimoji="0" lang="ko-KR" altLang="en-US" sz="1500" kern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진행하므로 </a:t>
            </a:r>
            <a:r>
              <a:rPr kumimoji="0" lang="ko-KR" altLang="en-US" sz="1500" ker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아이템에 대해 선호도를 예측할 수 있음</a:t>
            </a:r>
            <a:r>
              <a:rPr kumimoji="0" lang="en-US" altLang="ko-KR" sz="1500" kern="0" dirty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kumimoji="0" lang="ko-KR" altLang="en-US" sz="1500" ker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kumimoji="0" lang="en-US" altLang="ko-KR" sz="1500" kern="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219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>
            <a:spLocks noChangeAspect="1"/>
          </p:cNvSpPr>
          <p:nvPr/>
        </p:nvSpPr>
        <p:spPr>
          <a:xfrm>
            <a:off x="4496852" y="2471562"/>
            <a:ext cx="2667436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AutoNum type="arabicPeriod"/>
            </a:pPr>
            <a:r>
              <a:rPr lang="ko-KR" alt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연구 절차</a:t>
            </a:r>
            <a:endParaRPr lang="en-US" altLang="ko-KR" sz="1700" dirty="0" smtClean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ko-KR" alt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연구 데이터</a:t>
            </a:r>
            <a:endParaRPr lang="en-US" altLang="ko-KR" sz="1700" dirty="0" smtClean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ko-KR" alt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학습 </a:t>
            </a:r>
            <a:r>
              <a:rPr lang="ko-KR" altLang="en-US" sz="1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데이터셋</a:t>
            </a:r>
            <a:endParaRPr lang="en-US" altLang="ko-KR" sz="1700" dirty="0" smtClean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ko-KR" alt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알고리즘 실험</a:t>
            </a:r>
            <a:endParaRPr lang="en-US" altLang="ko-KR" sz="1700" dirty="0" smtClean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ko-KR" alt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 구성도</a:t>
            </a:r>
            <a:endParaRPr lang="en-US" altLang="ko-KR" sz="170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Text Box 8"/>
          <p:cNvSpPr txBox="1">
            <a:spLocks noChangeAspect="1" noChangeArrowheads="1"/>
          </p:cNvSpPr>
          <p:nvPr/>
        </p:nvSpPr>
        <p:spPr bwMode="auto">
          <a:xfrm>
            <a:off x="4108926" y="1844253"/>
            <a:ext cx="3848511" cy="40011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  <a:sp3d extrusionH="57150">
              <a:bevelT w="1270" prst="coolSlant"/>
            </a:sp3d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ko-KR" altLang="en-US" sz="2000" spc="-60" dirty="0" smtClean="0">
                <a:gradFill>
                  <a:gsLst>
                    <a:gs pos="100000">
                      <a:srgbClr val="000000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제</a:t>
            </a:r>
            <a:r>
              <a:rPr kumimoji="0" lang="en-US" altLang="ko-KR" sz="2000" spc="-60" dirty="0" smtClean="0">
                <a:gradFill>
                  <a:gsLst>
                    <a:gs pos="100000">
                      <a:srgbClr val="000000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3</a:t>
            </a:r>
            <a:r>
              <a:rPr kumimoji="0" lang="ko-KR" altLang="en-US" sz="2000" spc="-60" smtClean="0">
                <a:gradFill>
                  <a:gsLst>
                    <a:gs pos="100000">
                      <a:srgbClr val="000000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장 연구 방법</a:t>
            </a:r>
            <a:endParaRPr kumimoji="0" lang="en-US" altLang="ko-KR" sz="2000" spc="-60" dirty="0">
              <a:gradFill>
                <a:gsLst>
                  <a:gs pos="100000">
                    <a:srgbClr val="000000"/>
                  </a:gs>
                  <a:gs pos="100000">
                    <a:srgbClr val="3E7898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HY헤드라인M" pitchFamily="18" charset="-127"/>
              <a:ea typeface="HY헤드라인M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57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제목 2"/>
          <p:cNvSpPr>
            <a:spLocks noGrp="1"/>
          </p:cNvSpPr>
          <p:nvPr>
            <p:ph type="title" idx="4294967295"/>
          </p:nvPr>
        </p:nvSpPr>
        <p:spPr>
          <a:xfrm>
            <a:off x="5156670" y="98672"/>
            <a:ext cx="3888432" cy="611984"/>
          </a:xfrm>
        </p:spPr>
        <p:txBody>
          <a:bodyPr/>
          <a:lstStyle/>
          <a:p>
            <a:pPr algn="r" eaLnBrk="1" hangingPunct="1"/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</a:t>
            </a: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24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  연구 방법</a:t>
            </a:r>
            <a:endParaRPr lang="ko-KR" altLang="en-US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71313" y="404664"/>
            <a:ext cx="4284663" cy="360363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ko-KR" sz="20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3.1 </a:t>
            </a:r>
            <a:r>
              <a:rPr lang="ko-KR" altLang="en-US" sz="2000" b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연구 절차</a:t>
            </a:r>
            <a:endParaRPr lang="ko-KR" altLang="en-US" sz="2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8064" y="1133688"/>
            <a:ext cx="8280400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sz="1500" kern="0" dirty="0" smtClean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다음과 같은 단계로 연구 진행 </a:t>
            </a:r>
            <a:endParaRPr kumimoji="0" lang="en-US" altLang="ko-KR" sz="1500" kern="0" dirty="0" smtClean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buFont typeface="Arial" panose="020B0604020202020204" pitchFamily="34" charset="0"/>
              <a:buChar char="•"/>
              <a:defRPr/>
            </a:pPr>
            <a:endParaRPr kumimoji="0" lang="en-US" altLang="ko-KR" sz="1500" kern="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ko-KR" sz="1500" kern="0" dirty="0" smtClean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kumimoji="0" lang="ko-KR" altLang="en-US" sz="16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원천 </a:t>
            </a:r>
            <a:r>
              <a:rPr kumimoji="0" lang="ko-KR" alt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수집 및 전처리</a:t>
            </a:r>
            <a:r>
              <a:rPr kumimoji="0" lang="en-US" altLang="ko-KR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kumimoji="0" lang="en-US" altLang="ko-KR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kumimoji="0" lang="en-US" altLang="ko-KR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- </a:t>
            </a:r>
            <a:r>
              <a:rPr kumimoji="0" lang="ko-KR" altLang="en-US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개설과목 </a:t>
            </a:r>
            <a:r>
              <a:rPr kumimoji="0" lang="en-US" altLang="ko-KR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kumimoji="0" lang="ko-KR" altLang="en-US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국내 </a:t>
            </a:r>
            <a:r>
              <a:rPr kumimoji="0" lang="en-US" altLang="ko-KR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</a:t>
            </a:r>
            <a:r>
              <a:rPr kumimoji="0" lang="ko-KR" altLang="en-US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대학의 </a:t>
            </a:r>
            <a:r>
              <a:rPr kumimoji="0" lang="ko-KR" altLang="en-US" sz="16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개설과목 </a:t>
            </a:r>
            <a:r>
              <a:rPr kumimoji="0" lang="ko-KR" altLang="en-US" sz="1600" kern="0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수집</a:t>
            </a:r>
            <a:r>
              <a:rPr kumimoji="0" lang="ko-KR" altLang="en-US" sz="16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en-US" altLang="ko-KR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kumimoji="0" lang="ko-KR" altLang="en-US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최대 </a:t>
            </a:r>
            <a:r>
              <a:rPr kumimoji="0" lang="en-US" altLang="ko-KR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230</a:t>
            </a:r>
            <a:r>
              <a:rPr kumimoji="0" lang="ko-KR" altLang="en-US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대학</a:t>
            </a:r>
            <a:r>
              <a:rPr kumimoji="0" lang="en-US" altLang="ko-KR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br>
              <a:rPr kumimoji="0" lang="en-US" altLang="ko-KR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kumimoji="0" lang="en-US" altLang="ko-KR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- </a:t>
            </a:r>
            <a:r>
              <a:rPr kumimoji="0" lang="ko-KR" altLang="en-US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직무정보 </a:t>
            </a:r>
            <a:r>
              <a:rPr kumimoji="0" lang="en-US" altLang="ko-KR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kumimoji="0" lang="ko-KR" altLang="en-US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취업 포털의 이력서에 기록된 경력정보 </a:t>
            </a:r>
            <a:r>
              <a:rPr kumimoji="0" lang="ko-KR" altLang="en-US" sz="1600" kern="0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수집</a:t>
            </a:r>
            <a:r>
              <a:rPr kumimoji="0" lang="ko-KR" altLang="en-US" sz="16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en-US" altLang="ko-KR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kumimoji="0" lang="ko-KR" altLang="en-US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스카우트 포털</a:t>
            </a:r>
            <a:r>
              <a:rPr kumimoji="0" lang="en-US" altLang="ko-KR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br>
              <a:rPr kumimoji="0" lang="en-US" altLang="ko-KR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kumimoji="0" lang="en-US" altLang="ko-KR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- </a:t>
            </a:r>
            <a:r>
              <a:rPr kumimoji="0" lang="ko-KR" altLang="en-US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수강과목 </a:t>
            </a:r>
            <a:r>
              <a:rPr kumimoji="0" lang="en-US" altLang="ko-KR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kumimoji="0" lang="ko-KR" altLang="en-US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이력서에 첨부된 성적증명서의 과목명 또는 발급된 증명서의 </a:t>
            </a:r>
            <a:r>
              <a:rPr kumimoji="0" lang="ko-KR" altLang="en-US" sz="16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과목명 </a:t>
            </a:r>
            <a:r>
              <a:rPr kumimoji="0" lang="ko-KR" altLang="en-US" sz="1600" kern="0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수집</a:t>
            </a:r>
            <a:r>
              <a:rPr kumimoji="0" lang="en-US" altLang="ko-KR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kumimoji="0" lang="en-US" altLang="ko-KR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kumimoji="0" lang="en-US" altLang="ko-KR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- </a:t>
            </a:r>
            <a:r>
              <a:rPr kumimoji="0" lang="ko-KR" altLang="en-US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선호직무 </a:t>
            </a:r>
            <a:r>
              <a:rPr kumimoji="0" lang="en-US" altLang="ko-KR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kumimoji="0" lang="ko-KR" altLang="en-US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취업 포털의 직무명을 기준으로 한 채용 공고명 </a:t>
            </a:r>
            <a:r>
              <a:rPr kumimoji="0" lang="ko-KR" altLang="en-US" sz="16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군집화 </a:t>
            </a:r>
            <a:r>
              <a:rPr kumimoji="0" lang="ko-KR" altLang="en-US" sz="1600" kern="0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</a:t>
            </a:r>
            <a:r>
              <a:rPr kumimoji="0" lang="en-US" altLang="ko-KR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kumimoji="0" lang="en-US" altLang="ko-KR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kumimoji="0" lang="en-US" altLang="ko-KR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- </a:t>
            </a:r>
            <a:r>
              <a:rPr kumimoji="0" lang="ko-KR" altLang="en-US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   </a:t>
            </a:r>
            <a:r>
              <a:rPr kumimoji="0" lang="ko-KR" altLang="en-US" sz="16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kumimoji="0" lang="en-US" altLang="ko-KR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kumimoji="0" lang="ko-KR" altLang="en-US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개인정보 비식별화 및 </a:t>
            </a:r>
            <a:r>
              <a:rPr kumimoji="0" lang="ko-KR" altLang="en-US" sz="16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가명 </a:t>
            </a:r>
            <a:r>
              <a:rPr kumimoji="0" lang="ko-KR" altLang="en-US" sz="1600" kern="0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</a:t>
            </a:r>
            <a:r>
              <a:rPr kumimoji="0" lang="en-US" altLang="ko-KR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kumimoji="0" lang="en-US" altLang="ko-KR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kumimoji="0" lang="en-US" altLang="ko-KR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2. Feature </a:t>
            </a:r>
            <a:r>
              <a:rPr kumimoji="0" lang="en-US" altLang="ko-KR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Engineering</a:t>
            </a:r>
            <a:r>
              <a:rPr kumimoji="0" lang="ko-KR" altLang="en-US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통한 인공지능 학습 데이터셋 </a:t>
            </a:r>
            <a:r>
              <a:rPr kumimoji="0" lang="ko-KR" altLang="en-US" sz="16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구성</a:t>
            </a:r>
            <a:r>
              <a:rPr kumimoji="0" lang="en-US" altLang="ko-KR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kumimoji="0" lang="en-US" altLang="ko-KR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kumimoji="0" lang="en-US" altLang="ko-KR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3. </a:t>
            </a:r>
            <a:r>
              <a:rPr kumimoji="0" lang="en-US" altLang="ko-KR" sz="1600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kNN</a:t>
            </a:r>
            <a:r>
              <a:rPr kumimoji="0" lang="en-US" altLang="ko-KR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ko-KR" altLang="en-US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알고리즘을 적용한 학습의 손실율과 정확도 산출 및 추천 시스템 </a:t>
            </a:r>
            <a:r>
              <a:rPr kumimoji="0" lang="ko-KR" altLang="en-US" sz="16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구축</a:t>
            </a:r>
            <a:r>
              <a:rPr kumimoji="0" lang="en-US" altLang="ko-KR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kumimoji="0" lang="en-US" altLang="ko-KR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kumimoji="0" lang="en-US" altLang="ko-KR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4. </a:t>
            </a:r>
            <a:r>
              <a:rPr kumimoji="0" lang="ko-KR" altLang="en-US" sz="16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취업 </a:t>
            </a:r>
            <a:r>
              <a:rPr kumimoji="0" lang="ko-KR" alt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포털</a:t>
            </a:r>
            <a:r>
              <a:rPr kumimoji="0" lang="en-US" altLang="ko-KR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kumimoji="0" lang="ko-KR" altLang="en-US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스카우트</a:t>
            </a:r>
            <a:r>
              <a:rPr kumimoji="0" lang="en-US" altLang="ko-KR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kumimoji="0" lang="ko-KR" altLang="en-US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대학 증명서발급 포털</a:t>
            </a:r>
            <a:r>
              <a:rPr kumimoji="0" lang="en-US" altLang="ko-KR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kumimoji="0" lang="ko-KR" altLang="en-US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웹민원센터</a:t>
            </a:r>
            <a:r>
              <a:rPr kumimoji="0" lang="en-US" altLang="ko-KR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kumimoji="0" lang="ko-KR" altLang="en-US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서비스 </a:t>
            </a:r>
            <a:r>
              <a:rPr kumimoji="0" lang="ko-KR" altLang="en-US" sz="16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개시</a:t>
            </a:r>
            <a:endParaRPr kumimoji="0" lang="en-US" altLang="ko-KR" sz="16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buFont typeface="Arial" panose="020B0604020202020204" pitchFamily="34" charset="0"/>
              <a:buChar char="•"/>
              <a:defRPr/>
            </a:pPr>
            <a:endParaRPr kumimoji="0" lang="en-US" altLang="ko-KR" sz="16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sz="1500" kern="0" dirty="0" smtClean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연구 방법 절차도</a:t>
            </a:r>
            <a:r>
              <a:rPr kumimoji="0" lang="en-US" altLang="ko-KR" sz="1500" kern="0" dirty="0" smtClean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</a:p>
        </p:txBody>
      </p:sp>
      <p:grpSp>
        <p:nvGrpSpPr>
          <p:cNvPr id="63" name="그룹 62"/>
          <p:cNvGrpSpPr/>
          <p:nvPr/>
        </p:nvGrpSpPr>
        <p:grpSpPr>
          <a:xfrm>
            <a:off x="4788736" y="4369329"/>
            <a:ext cx="1688951" cy="1942919"/>
            <a:chOff x="4871020" y="1993363"/>
            <a:chExt cx="1601829" cy="194291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350B4D35-648F-4CE9-BF22-6F1DE100CE15}"/>
                </a:ext>
              </a:extLst>
            </p:cNvPr>
            <p:cNvSpPr/>
            <p:nvPr/>
          </p:nvSpPr>
          <p:spPr bwMode="auto">
            <a:xfrm>
              <a:off x="4872889" y="2333278"/>
              <a:ext cx="1599958" cy="1603004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l" defTabSz="7617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60000"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-41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2C231B13-5003-49D9-BB4E-D56638C829B8}"/>
                </a:ext>
              </a:extLst>
            </p:cNvPr>
            <p:cNvSpPr txBox="1"/>
            <p:nvPr/>
          </p:nvSpPr>
          <p:spPr>
            <a:xfrm>
              <a:off x="4978609" y="2502280"/>
              <a:ext cx="1406660" cy="2638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4F81BD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1" indent="0" algn="ctr" defTabSz="761741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ysClr val="windowText" lastClr="000000"/>
                </a:buClr>
                <a:buSzTx/>
                <a:buFontTx/>
                <a:buNone/>
                <a:tabLst>
                  <a:tab pos="4596635" algn="l"/>
                </a:tabLst>
                <a:defRPr/>
              </a:pPr>
              <a:r>
                <a:rPr kumimoji="0" lang="en-US" altLang="ko-KR" sz="1400" spc="-41" dirty="0" smtClean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KNN</a:t>
              </a:r>
              <a:endParaRPr kumimoji="0" lang="ko-KR" altLang="en-US" sz="1400" b="0" i="0" u="none" strike="noStrike" kern="1200" cap="none" spc="-41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2C231B13-5003-49D9-BB4E-D56638C829B8}"/>
                </a:ext>
              </a:extLst>
            </p:cNvPr>
            <p:cNvSpPr txBox="1"/>
            <p:nvPr/>
          </p:nvSpPr>
          <p:spPr>
            <a:xfrm>
              <a:off x="4978609" y="2833622"/>
              <a:ext cx="1406660" cy="2638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4F81BD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lvl="1" algn="ctr" defTabSz="761741" eaLnBrk="0" fontAlgn="auto" latinLnBrk="0" hangingPunct="0">
                <a:spcBef>
                  <a:spcPts val="0"/>
                </a:spcBef>
                <a:spcAft>
                  <a:spcPts val="0"/>
                </a:spcAft>
                <a:buClr>
                  <a:sysClr val="windowText" lastClr="000000"/>
                </a:buClr>
                <a:tabLst>
                  <a:tab pos="4596635" algn="l"/>
                </a:tabLst>
                <a:defRPr/>
              </a:pPr>
              <a:r>
                <a:rPr kumimoji="0" lang="en-US" altLang="ko-KR" sz="1400" spc="-41" dirty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Naïve Bayes</a:t>
              </a:r>
              <a:endParaRPr kumimoji="0" lang="ko-KR" altLang="en-US" sz="1400" spc="-41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2C231B13-5003-49D9-BB4E-D56638C829B8}"/>
                </a:ext>
              </a:extLst>
            </p:cNvPr>
            <p:cNvSpPr txBox="1"/>
            <p:nvPr/>
          </p:nvSpPr>
          <p:spPr>
            <a:xfrm>
              <a:off x="4978609" y="3185070"/>
              <a:ext cx="1406660" cy="2638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4F81BD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lvl="1" algn="ctr" defTabSz="761741" eaLnBrk="0" fontAlgn="auto" latinLnBrk="0" hangingPunct="0">
                <a:spcBef>
                  <a:spcPts val="0"/>
                </a:spcBef>
                <a:spcAft>
                  <a:spcPts val="0"/>
                </a:spcAft>
                <a:buClr>
                  <a:sysClr val="windowText" lastClr="000000"/>
                </a:buClr>
                <a:tabLst>
                  <a:tab pos="4596635" algn="l"/>
                </a:tabLst>
                <a:defRPr/>
              </a:pPr>
              <a:r>
                <a:rPr kumimoji="0" lang="en-US" altLang="ko-KR" sz="1400" spc="-41" dirty="0" err="1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RandomForest</a:t>
              </a:r>
              <a:endParaRPr kumimoji="0" lang="ko-KR" altLang="en-US" sz="1400" spc="-41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2C231B13-5003-49D9-BB4E-D56638C829B8}"/>
                </a:ext>
              </a:extLst>
            </p:cNvPr>
            <p:cNvSpPr txBox="1"/>
            <p:nvPr/>
          </p:nvSpPr>
          <p:spPr>
            <a:xfrm>
              <a:off x="4978609" y="3546500"/>
              <a:ext cx="1406660" cy="2638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4F81BD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1" indent="0" algn="ctr" defTabSz="761741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ysClr val="windowText" lastClr="000000"/>
                </a:buClr>
                <a:buSzTx/>
                <a:buFontTx/>
                <a:buNone/>
                <a:tabLst>
                  <a:tab pos="4596635" algn="l"/>
                </a:tabLst>
                <a:defRPr/>
              </a:pPr>
              <a:r>
                <a:rPr kumimoji="0" lang="en-US" altLang="ko-KR" sz="1400" b="0" i="0" u="none" strike="noStrike" kern="1200" cap="none" spc="-41" normalizeH="0" baseline="0" noProof="0" dirty="0" smtClean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effectLst/>
                  <a:uLnTx/>
                  <a:uFillTx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..</a:t>
              </a:r>
              <a:endParaRPr kumimoji="0" lang="ko-KR" altLang="en-US" sz="1400" b="0" i="0" u="none" strike="noStrike" kern="1200" cap="none" spc="-41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2C231B13-5003-49D9-BB4E-D56638C829B8}"/>
                </a:ext>
              </a:extLst>
            </p:cNvPr>
            <p:cNvSpPr txBox="1"/>
            <p:nvPr/>
          </p:nvSpPr>
          <p:spPr>
            <a:xfrm>
              <a:off x="4871020" y="1993363"/>
              <a:ext cx="1601829" cy="359570"/>
            </a:xfrm>
            <a:prstGeom prst="round2SameRect">
              <a:avLst/>
            </a:prstGeom>
            <a:solidFill>
              <a:srgbClr val="4F81BD"/>
            </a:solidFill>
            <a:ln w="9525">
              <a:solidFill>
                <a:srgbClr val="1958A8"/>
              </a:solidFill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1" indent="0" algn="ctr" defTabSz="761741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ysClr val="windowText" lastClr="000000"/>
                </a:buClr>
                <a:buSzTx/>
                <a:buFontTx/>
                <a:buNone/>
                <a:tabLst>
                  <a:tab pos="4596635" algn="l"/>
                </a:tabLst>
                <a:defRPr/>
              </a:pPr>
              <a:r>
                <a:rPr kumimoji="0" lang="ko-KR" altLang="en-US" sz="1400" i="0" u="none" strike="noStrike" kern="1200" cap="none" spc="-41" normalizeH="0" baseline="0" noProof="0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알고리즘 실험</a:t>
              </a:r>
              <a:endParaRPr kumimoji="0" lang="ko-KR" altLang="en-US" sz="1400" i="0" u="none" strike="noStrike" kern="1200" cap="none" spc="-41" normalizeH="0" baseline="0" noProof="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16384" name="그룹 16383"/>
          <p:cNvGrpSpPr/>
          <p:nvPr/>
        </p:nvGrpSpPr>
        <p:grpSpPr>
          <a:xfrm>
            <a:off x="6915299" y="4372417"/>
            <a:ext cx="1688951" cy="1936605"/>
            <a:chOff x="7074627" y="1996451"/>
            <a:chExt cx="1601829" cy="193660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350B4D35-648F-4CE9-BF22-6F1DE100CE15}"/>
                </a:ext>
              </a:extLst>
            </p:cNvPr>
            <p:cNvSpPr/>
            <p:nvPr/>
          </p:nvSpPr>
          <p:spPr bwMode="auto">
            <a:xfrm>
              <a:off x="7076496" y="2330052"/>
              <a:ext cx="1599958" cy="1603004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l" defTabSz="7617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60000"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-41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2C231B13-5003-49D9-BB4E-D56638C829B8}"/>
                </a:ext>
              </a:extLst>
            </p:cNvPr>
            <p:cNvSpPr txBox="1"/>
            <p:nvPr/>
          </p:nvSpPr>
          <p:spPr>
            <a:xfrm>
              <a:off x="7182216" y="2499054"/>
              <a:ext cx="1406660" cy="2638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4F81BD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1" indent="0" algn="ctr" defTabSz="761741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ysClr val="windowText" lastClr="000000"/>
                </a:buClr>
                <a:buSzTx/>
                <a:buFontTx/>
                <a:buNone/>
                <a:tabLst>
                  <a:tab pos="4596635" algn="l"/>
                </a:tabLst>
                <a:defRPr/>
              </a:pPr>
              <a:r>
                <a:rPr kumimoji="0" lang="ko-KR" altLang="en-US" sz="1400" b="0" i="0" u="none" strike="noStrike" kern="1200" cap="none" spc="-41" normalizeH="0" baseline="0" noProof="0" dirty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effectLst/>
                  <a:uLnTx/>
                  <a:uFillTx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정확도 분석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2C231B13-5003-49D9-BB4E-D56638C829B8}"/>
                </a:ext>
              </a:extLst>
            </p:cNvPr>
            <p:cNvSpPr txBox="1"/>
            <p:nvPr/>
          </p:nvSpPr>
          <p:spPr>
            <a:xfrm>
              <a:off x="7182216" y="2830396"/>
              <a:ext cx="1406660" cy="2638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4F81BD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1" indent="0" algn="ctr" defTabSz="761741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ysClr val="windowText" lastClr="000000"/>
                </a:buClr>
                <a:buSzTx/>
                <a:buFontTx/>
                <a:buNone/>
                <a:tabLst>
                  <a:tab pos="4596635" algn="l"/>
                </a:tabLst>
                <a:defRPr/>
              </a:pPr>
              <a:r>
                <a:rPr kumimoji="0" lang="ko-KR" altLang="en-US" sz="1400" b="0" i="0" u="none" strike="noStrike" kern="1200" cap="none" spc="-41" normalizeH="0" baseline="0" noProof="0" dirty="0" err="1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effectLst/>
                  <a:uLnTx/>
                  <a:uFillTx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하이퍼</a:t>
              </a:r>
              <a:r>
                <a:rPr kumimoji="0" lang="ko-KR" altLang="en-US" sz="1400" b="0" i="0" u="none" strike="noStrike" kern="1200" cap="none" spc="-41" normalizeH="0" baseline="0" noProof="0" dirty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effectLst/>
                  <a:uLnTx/>
                  <a:uFillTx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</a:t>
              </a:r>
              <a:r>
                <a:rPr kumimoji="0" lang="ko-KR" altLang="en-US" sz="1400" b="0" i="0" u="none" strike="noStrike" kern="1200" cap="none" spc="-41" normalizeH="0" baseline="0" noProof="0" dirty="0" err="1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effectLst/>
                  <a:uLnTx/>
                  <a:uFillTx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파라미터</a:t>
              </a:r>
              <a:r>
                <a:rPr kumimoji="0" lang="ko-KR" altLang="en-US" sz="1400" b="0" i="0" u="none" strike="noStrike" kern="1200" cap="none" spc="-41" normalizeH="0" baseline="0" noProof="0" dirty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effectLst/>
                  <a:uLnTx/>
                  <a:uFillTx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검증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2C231B13-5003-49D9-BB4E-D56638C829B8}"/>
                </a:ext>
              </a:extLst>
            </p:cNvPr>
            <p:cNvSpPr txBox="1"/>
            <p:nvPr/>
          </p:nvSpPr>
          <p:spPr>
            <a:xfrm>
              <a:off x="7182216" y="3181844"/>
              <a:ext cx="1406660" cy="2638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4F81BD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1" indent="0" algn="ctr" defTabSz="761741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ysClr val="windowText" lastClr="000000"/>
                </a:buClr>
                <a:buSzTx/>
                <a:buFontTx/>
                <a:buNone/>
                <a:tabLst>
                  <a:tab pos="4596635" algn="l"/>
                </a:tabLst>
                <a:defRPr/>
              </a:pPr>
              <a:r>
                <a:rPr kumimoji="0" lang="en-US" altLang="ko-KR" sz="1400" b="0" i="0" u="none" strike="noStrike" kern="1200" cap="none" spc="-41" normalizeH="0" baseline="0" noProof="0" dirty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effectLst/>
                  <a:uLnTx/>
                  <a:uFillTx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R^2 Score</a:t>
              </a:r>
              <a:endParaRPr kumimoji="0" lang="ko-KR" altLang="en-US" sz="1400" b="0" i="0" u="none" strike="noStrike" kern="1200" cap="none" spc="-41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2C231B13-5003-49D9-BB4E-D56638C829B8}"/>
                </a:ext>
              </a:extLst>
            </p:cNvPr>
            <p:cNvSpPr txBox="1"/>
            <p:nvPr/>
          </p:nvSpPr>
          <p:spPr>
            <a:xfrm>
              <a:off x="7182216" y="3543274"/>
              <a:ext cx="1406660" cy="2638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4F81BD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1" indent="0" algn="ctr" defTabSz="761741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ysClr val="windowText" lastClr="000000"/>
                </a:buClr>
                <a:buSzTx/>
                <a:buFontTx/>
                <a:buNone/>
                <a:tabLst>
                  <a:tab pos="4596635" algn="l"/>
                </a:tabLst>
                <a:defRPr/>
              </a:pPr>
              <a:r>
                <a:rPr kumimoji="0" lang="en-US" altLang="ko-KR" sz="1400" b="0" i="0" u="none" strike="noStrike" kern="1200" cap="none" spc="-41" normalizeH="0" baseline="0" noProof="0" dirty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effectLst/>
                  <a:uLnTx/>
                  <a:uFillTx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F1 Score</a:t>
              </a:r>
              <a:endParaRPr kumimoji="0" lang="ko-KR" altLang="en-US" sz="1400" b="0" i="0" u="none" strike="noStrike" kern="1200" cap="none" spc="-41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2C231B13-5003-49D9-BB4E-D56638C829B8}"/>
                </a:ext>
              </a:extLst>
            </p:cNvPr>
            <p:cNvSpPr txBox="1"/>
            <p:nvPr/>
          </p:nvSpPr>
          <p:spPr>
            <a:xfrm>
              <a:off x="7074627" y="1996451"/>
              <a:ext cx="1601829" cy="359570"/>
            </a:xfrm>
            <a:prstGeom prst="round2SameRect">
              <a:avLst/>
            </a:prstGeom>
            <a:solidFill>
              <a:srgbClr val="4F81BD"/>
            </a:solidFill>
            <a:ln w="9525">
              <a:solidFill>
                <a:srgbClr val="1958A8"/>
              </a:solidFill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1" indent="0" algn="ctr" defTabSz="761741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ysClr val="windowText" lastClr="000000"/>
                </a:buClr>
                <a:buSzTx/>
                <a:buFontTx/>
                <a:buNone/>
                <a:tabLst>
                  <a:tab pos="4596635" algn="l"/>
                </a:tabLst>
                <a:defRPr/>
              </a:pPr>
              <a:r>
                <a:rPr kumimoji="0" lang="ko-KR" altLang="en-US" sz="1400" i="0" u="none" strike="noStrike" kern="1200" cap="none" spc="-41" normalizeH="0" baseline="0" noProof="0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알고리즘 검증</a:t>
              </a:r>
              <a:endParaRPr kumimoji="0" lang="ko-KR" altLang="en-US" sz="1400" i="0" u="none" strike="noStrike" kern="1200" cap="none" spc="-41" normalizeH="0" baseline="0" noProof="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2664144" y="4366974"/>
            <a:ext cx="1686980" cy="1947736"/>
            <a:chOff x="2669282" y="1991008"/>
            <a:chExt cx="1599960" cy="194773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350B4D35-648F-4CE9-BF22-6F1DE100CE15}"/>
                </a:ext>
              </a:extLst>
            </p:cNvPr>
            <p:cNvSpPr/>
            <p:nvPr/>
          </p:nvSpPr>
          <p:spPr bwMode="auto">
            <a:xfrm>
              <a:off x="2669282" y="2335740"/>
              <a:ext cx="1599958" cy="1603004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l" defTabSz="7617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60000"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-41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2C231B13-5003-49D9-BB4E-D56638C829B8}"/>
                </a:ext>
              </a:extLst>
            </p:cNvPr>
            <p:cNvSpPr txBox="1"/>
            <p:nvPr/>
          </p:nvSpPr>
          <p:spPr>
            <a:xfrm>
              <a:off x="2775002" y="2504742"/>
              <a:ext cx="1406660" cy="2638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4F81BD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1" indent="0" algn="ctr" defTabSz="761741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ysClr val="windowText" lastClr="000000"/>
                </a:buClr>
                <a:buSzTx/>
                <a:buFontTx/>
                <a:buNone/>
                <a:tabLst>
                  <a:tab pos="4596635" algn="l"/>
                </a:tabLst>
                <a:defRPr/>
              </a:pPr>
              <a:r>
                <a:rPr kumimoji="0" lang="en-US" altLang="ko-KR" sz="1400" b="0" i="0" u="none" strike="noStrike" kern="1200" cap="none" spc="-41" normalizeH="0" baseline="0" noProof="0" dirty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effectLst/>
                  <a:uLnTx/>
                  <a:uFillTx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Feature </a:t>
              </a:r>
              <a:r>
                <a:rPr kumimoji="0" lang="ko-KR" altLang="en-US" sz="1400" b="0" i="0" u="none" strike="noStrike" kern="1200" cap="none" spc="-41" normalizeH="0" baseline="0" noProof="0" dirty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effectLst/>
                  <a:uLnTx/>
                  <a:uFillTx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도출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2C231B13-5003-49D9-BB4E-D56638C829B8}"/>
                </a:ext>
              </a:extLst>
            </p:cNvPr>
            <p:cNvSpPr txBox="1"/>
            <p:nvPr/>
          </p:nvSpPr>
          <p:spPr>
            <a:xfrm>
              <a:off x="2775002" y="2836085"/>
              <a:ext cx="1406660" cy="2638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4F81BD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1" indent="0" algn="ctr" defTabSz="761741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ysClr val="windowText" lastClr="000000"/>
                </a:buClr>
                <a:buSzTx/>
                <a:buFontTx/>
                <a:buNone/>
                <a:tabLst>
                  <a:tab pos="4596635" algn="l"/>
                </a:tabLst>
                <a:defRPr/>
              </a:pPr>
              <a:r>
                <a:rPr kumimoji="0" lang="ko-KR" altLang="en-US" sz="1400" b="0" i="0" u="none" strike="noStrike" kern="1200" cap="none" spc="-41" normalizeH="0" baseline="0" noProof="0" dirty="0" smtClean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effectLst/>
                  <a:uLnTx/>
                  <a:uFillTx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이상치</a:t>
              </a:r>
              <a:r>
                <a:rPr kumimoji="0" lang="en-US" altLang="ko-KR" sz="1400" b="0" i="0" u="none" strike="noStrike" kern="1200" cap="none" spc="-41" normalizeH="0" baseline="0" noProof="0" dirty="0" smtClean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effectLst/>
                  <a:uLnTx/>
                  <a:uFillTx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.</a:t>
              </a:r>
              <a:r>
                <a:rPr kumimoji="0" lang="ko-KR" altLang="en-US" sz="1400" b="0" i="0" u="none" strike="noStrike" kern="1200" cap="none" spc="-41" normalizeH="0" baseline="0" noProof="0" smtClean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effectLst/>
                  <a:uLnTx/>
                  <a:uFillTx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결측치  </a:t>
              </a:r>
              <a:r>
                <a:rPr kumimoji="0" lang="ko-KR" altLang="en-US" sz="1400" b="0" i="0" u="none" strike="noStrike" kern="1200" cap="none" spc="-41" normalizeH="0" baseline="0" noProof="0" dirty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effectLst/>
                  <a:uLnTx/>
                  <a:uFillTx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제거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2C231B13-5003-49D9-BB4E-D56638C829B8}"/>
                </a:ext>
              </a:extLst>
            </p:cNvPr>
            <p:cNvSpPr txBox="1"/>
            <p:nvPr/>
          </p:nvSpPr>
          <p:spPr>
            <a:xfrm>
              <a:off x="2775002" y="3187533"/>
              <a:ext cx="1406660" cy="2638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4F81BD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1" indent="0" algn="ctr" defTabSz="761741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ysClr val="windowText" lastClr="000000"/>
                </a:buClr>
                <a:buSzTx/>
                <a:buFontTx/>
                <a:buNone/>
                <a:tabLst>
                  <a:tab pos="4596635" algn="l"/>
                </a:tabLst>
                <a:defRPr/>
              </a:pPr>
              <a:r>
                <a:rPr kumimoji="0" lang="ko-KR" altLang="en-US" sz="1400" b="0" i="0" u="none" strike="noStrike" kern="1200" cap="none" spc="-41" normalizeH="0" baseline="0" noProof="0" dirty="0" err="1" smtClean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effectLst/>
                  <a:uLnTx/>
                  <a:uFillTx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데이터셋</a:t>
              </a:r>
              <a:r>
                <a:rPr kumimoji="0" lang="ko-KR" altLang="en-US" sz="1400" b="0" i="0" u="none" strike="noStrike" kern="1200" cap="none" spc="-41" normalizeH="0" baseline="0" noProof="0" dirty="0" smtClean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effectLst/>
                  <a:uLnTx/>
                  <a:uFillTx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구성</a:t>
              </a:r>
              <a:endParaRPr kumimoji="0" lang="ko-KR" altLang="en-US" sz="1400" b="0" i="0" u="none" strike="noStrike" kern="1200" cap="none" spc="-41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2C231B13-5003-49D9-BB4E-D56638C829B8}"/>
                </a:ext>
              </a:extLst>
            </p:cNvPr>
            <p:cNvSpPr txBox="1"/>
            <p:nvPr/>
          </p:nvSpPr>
          <p:spPr>
            <a:xfrm>
              <a:off x="2775002" y="3548963"/>
              <a:ext cx="1406660" cy="2638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4F81BD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1" indent="0" algn="ctr" defTabSz="761741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ysClr val="windowText" lastClr="000000"/>
                </a:buClr>
                <a:buSzTx/>
                <a:buFontTx/>
                <a:buNone/>
                <a:tabLst>
                  <a:tab pos="4596635" algn="l"/>
                </a:tabLst>
                <a:defRPr/>
              </a:pPr>
              <a:r>
                <a:rPr kumimoji="0" lang="ko-KR" altLang="en-US" sz="1400" b="0" i="0" u="none" strike="noStrike" kern="1200" cap="none" spc="-41" normalizeH="0" baseline="0" noProof="0" dirty="0" smtClean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effectLst/>
                  <a:uLnTx/>
                  <a:uFillTx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계수 조정 샘플링</a:t>
              </a:r>
              <a:endParaRPr kumimoji="0" lang="ko-KR" altLang="en-US" sz="1400" b="0" i="0" u="none" strike="noStrike" kern="1200" cap="none" spc="-41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2C231B13-5003-49D9-BB4E-D56638C829B8}"/>
                </a:ext>
              </a:extLst>
            </p:cNvPr>
            <p:cNvSpPr txBox="1"/>
            <p:nvPr/>
          </p:nvSpPr>
          <p:spPr>
            <a:xfrm>
              <a:off x="2671188" y="1991008"/>
              <a:ext cx="1598054" cy="359569"/>
            </a:xfrm>
            <a:prstGeom prst="round2SameRect">
              <a:avLst/>
            </a:prstGeom>
            <a:solidFill>
              <a:srgbClr val="4F81BD"/>
            </a:solidFill>
            <a:ln w="9525">
              <a:solidFill>
                <a:srgbClr val="1958A8"/>
              </a:solidFill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1" indent="0" algn="ctr" defTabSz="761741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ysClr val="windowText" lastClr="000000"/>
                </a:buClr>
                <a:buSzTx/>
                <a:buFontTx/>
                <a:buNone/>
                <a:tabLst>
                  <a:tab pos="4596635" algn="l"/>
                </a:tabLst>
                <a:defRPr/>
              </a:pPr>
              <a:r>
                <a:rPr kumimoji="0" lang="ko-KR" altLang="en-US" sz="1400" i="0" u="none" strike="noStrike" kern="1200" cap="none" spc="-41" normalizeH="0" baseline="0" noProof="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데이터 전처리</a:t>
              </a: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539552" y="4365104"/>
            <a:ext cx="1686980" cy="1951299"/>
            <a:chOff x="467544" y="1989138"/>
            <a:chExt cx="1599960" cy="195129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350B4D35-648F-4CE9-BF22-6F1DE100CE15}"/>
                </a:ext>
              </a:extLst>
            </p:cNvPr>
            <p:cNvSpPr/>
            <p:nvPr/>
          </p:nvSpPr>
          <p:spPr bwMode="auto">
            <a:xfrm>
              <a:off x="467544" y="2341218"/>
              <a:ext cx="1599958" cy="1599219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l" defTabSz="7617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60000"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-41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2C231B13-5003-49D9-BB4E-D56638C829B8}"/>
                </a:ext>
              </a:extLst>
            </p:cNvPr>
            <p:cNvSpPr txBox="1"/>
            <p:nvPr/>
          </p:nvSpPr>
          <p:spPr>
            <a:xfrm>
              <a:off x="569983" y="2501948"/>
              <a:ext cx="1406660" cy="2638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4F81BD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1" indent="0" algn="ctr" defTabSz="761741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ysClr val="windowText" lastClr="000000"/>
                </a:buClr>
                <a:buSzTx/>
                <a:buFontTx/>
                <a:buNone/>
                <a:tabLst>
                  <a:tab pos="4596635" algn="l"/>
                </a:tabLst>
                <a:defRPr/>
              </a:pPr>
              <a:r>
                <a:rPr kumimoji="0" lang="ko-KR" altLang="en-US" sz="1400" b="0" i="0" u="none" strike="noStrike" kern="1200" cap="none" spc="-41" normalizeH="0" baseline="0" noProof="0" dirty="0" smtClean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effectLst/>
                  <a:uLnTx/>
                  <a:uFillTx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학생 수강과목</a:t>
              </a:r>
              <a:endParaRPr kumimoji="0" lang="ko-KR" altLang="en-US" sz="1400" b="0" i="0" u="none" strike="noStrike" kern="1200" cap="none" spc="-41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2C231B13-5003-49D9-BB4E-D56638C829B8}"/>
                </a:ext>
              </a:extLst>
            </p:cNvPr>
            <p:cNvSpPr txBox="1"/>
            <p:nvPr/>
          </p:nvSpPr>
          <p:spPr>
            <a:xfrm>
              <a:off x="569983" y="2833291"/>
              <a:ext cx="1406660" cy="2638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4F81BD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lvl="1" algn="ctr" defTabSz="761741" eaLnBrk="0" fontAlgn="auto" latinLnBrk="0" hangingPunct="0">
                <a:spcBef>
                  <a:spcPts val="0"/>
                </a:spcBef>
                <a:spcAft>
                  <a:spcPts val="0"/>
                </a:spcAft>
                <a:buClr>
                  <a:sysClr val="windowText" lastClr="000000"/>
                </a:buClr>
                <a:tabLst>
                  <a:tab pos="4596635" algn="l"/>
                </a:tabLst>
                <a:defRPr/>
              </a:pPr>
              <a:r>
                <a:rPr kumimoji="0" lang="ko-KR" altLang="en-US" sz="1400" spc="-41" dirty="0" smtClean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학생 선호직무</a:t>
              </a:r>
              <a:endParaRPr kumimoji="0" lang="ko-KR" altLang="en-US" sz="1400" spc="-41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2C231B13-5003-49D9-BB4E-D56638C829B8}"/>
                </a:ext>
              </a:extLst>
            </p:cNvPr>
            <p:cNvSpPr txBox="1"/>
            <p:nvPr/>
          </p:nvSpPr>
          <p:spPr>
            <a:xfrm>
              <a:off x="569983" y="3184739"/>
              <a:ext cx="1406660" cy="2638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4F81BD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lvl="1" algn="ctr" defTabSz="761741" eaLnBrk="0" fontAlgn="auto" latinLnBrk="0" hangingPunct="0">
                <a:spcBef>
                  <a:spcPts val="0"/>
                </a:spcBef>
                <a:spcAft>
                  <a:spcPts val="0"/>
                </a:spcAft>
                <a:buClr>
                  <a:sysClr val="windowText" lastClr="000000"/>
                </a:buClr>
                <a:tabLst>
                  <a:tab pos="4596635" algn="l"/>
                </a:tabLst>
                <a:defRPr/>
              </a:pPr>
              <a:r>
                <a:rPr kumimoji="0" lang="ko-KR" altLang="en-US" sz="1400" spc="-41" dirty="0" smtClean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취업자 수강이력</a:t>
              </a:r>
              <a:endParaRPr kumimoji="0" lang="ko-KR" altLang="en-US" sz="1400" spc="-41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2C231B13-5003-49D9-BB4E-D56638C829B8}"/>
                </a:ext>
              </a:extLst>
            </p:cNvPr>
            <p:cNvSpPr txBox="1"/>
            <p:nvPr/>
          </p:nvSpPr>
          <p:spPr>
            <a:xfrm>
              <a:off x="569983" y="3546169"/>
              <a:ext cx="1406660" cy="2638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4F81BD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lvl="1" algn="ctr" defTabSz="761741" eaLnBrk="0" fontAlgn="auto" latinLnBrk="0" hangingPunct="0">
                <a:spcBef>
                  <a:spcPts val="0"/>
                </a:spcBef>
                <a:spcAft>
                  <a:spcPts val="0"/>
                </a:spcAft>
                <a:buClr>
                  <a:sysClr val="windowText" lastClr="000000"/>
                </a:buClr>
                <a:tabLst>
                  <a:tab pos="4596635" algn="l"/>
                </a:tabLst>
                <a:defRPr/>
              </a:pPr>
              <a:r>
                <a:rPr kumimoji="0" lang="ko-KR" altLang="en-US" sz="1400" spc="-41" dirty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취업자 </a:t>
              </a:r>
              <a:r>
                <a:rPr kumimoji="0" lang="ko-KR" altLang="en-US" sz="1400" spc="-41" dirty="0" smtClean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직무정보</a:t>
              </a:r>
              <a:endParaRPr kumimoji="0" lang="ko-KR" altLang="en-US" sz="1400" spc="-41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2C231B13-5003-49D9-BB4E-D56638C829B8}"/>
                </a:ext>
              </a:extLst>
            </p:cNvPr>
            <p:cNvSpPr txBox="1"/>
            <p:nvPr/>
          </p:nvSpPr>
          <p:spPr>
            <a:xfrm>
              <a:off x="469450" y="1989138"/>
              <a:ext cx="1598054" cy="359017"/>
            </a:xfrm>
            <a:prstGeom prst="round2SameRect">
              <a:avLst/>
            </a:prstGeom>
            <a:solidFill>
              <a:srgbClr val="4F81BD"/>
            </a:solidFill>
            <a:ln w="9525">
              <a:solidFill>
                <a:srgbClr val="1958A8"/>
              </a:solidFill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1" indent="0" algn="ctr" defTabSz="761741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ysClr val="windowText" lastClr="000000"/>
                </a:buClr>
                <a:buSzTx/>
                <a:buFontTx/>
                <a:buNone/>
                <a:tabLst>
                  <a:tab pos="4596635" algn="l"/>
                </a:tabLst>
                <a:defRPr/>
              </a:pPr>
              <a:r>
                <a:rPr kumimoji="0" lang="ko-KR" altLang="en-US" sz="1400" i="0" u="none" strike="noStrike" kern="1200" cap="none" spc="-41" normalizeH="0" baseline="0" noProof="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데이터  수집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342AF83F-24DF-46CF-ADDD-46D0A16DBC22}"/>
              </a:ext>
            </a:extLst>
          </p:cNvPr>
          <p:cNvGrpSpPr/>
          <p:nvPr/>
        </p:nvGrpSpPr>
        <p:grpSpPr>
          <a:xfrm rot="5400000">
            <a:off x="1658756" y="5459423"/>
            <a:ext cx="1566986" cy="227053"/>
            <a:chOff x="2906266" y="3558539"/>
            <a:chExt cx="4248104" cy="379476"/>
          </a:xfrm>
        </p:grpSpPr>
        <p:sp>
          <p:nvSpPr>
            <p:cNvPr id="54" name="object 45">
              <a:extLst>
                <a:ext uri="{FF2B5EF4-FFF2-40B4-BE49-F238E27FC236}">
                  <a16:creationId xmlns:a16="http://schemas.microsoft.com/office/drawing/2014/main" xmlns="" id="{B4CA7ACF-0FE7-4BA7-8199-841ADCAACEB9}"/>
                </a:ext>
              </a:extLst>
            </p:cNvPr>
            <p:cNvSpPr/>
            <p:nvPr/>
          </p:nvSpPr>
          <p:spPr>
            <a:xfrm>
              <a:off x="2906266" y="3558539"/>
              <a:ext cx="4221480" cy="3794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360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0" i="0" u="none" strike="noStrike" kern="1200" cap="none" spc="-33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55" name="object 46">
              <a:extLst>
                <a:ext uri="{FF2B5EF4-FFF2-40B4-BE49-F238E27FC236}">
                  <a16:creationId xmlns:a16="http://schemas.microsoft.com/office/drawing/2014/main" xmlns="" id="{89297FEB-A146-4394-A120-08658FCA1CB2}"/>
                </a:ext>
              </a:extLst>
            </p:cNvPr>
            <p:cNvSpPr/>
            <p:nvPr/>
          </p:nvSpPr>
          <p:spPr>
            <a:xfrm>
              <a:off x="3039571" y="3649980"/>
              <a:ext cx="4114799" cy="273050"/>
            </a:xfrm>
            <a:custGeom>
              <a:avLst/>
              <a:gdLst/>
              <a:ahLst/>
              <a:cxnLst/>
              <a:rect l="l" t="t" r="r" b="b"/>
              <a:pathLst>
                <a:path w="4114800" h="273050">
                  <a:moveTo>
                    <a:pt x="3473704" y="272161"/>
                  </a:moveTo>
                  <a:lnTo>
                    <a:pt x="641095" y="272161"/>
                  </a:lnTo>
                  <a:lnTo>
                    <a:pt x="641095" y="272796"/>
                  </a:lnTo>
                  <a:lnTo>
                    <a:pt x="3473704" y="272796"/>
                  </a:lnTo>
                  <a:lnTo>
                    <a:pt x="3473704" y="272161"/>
                  </a:lnTo>
                  <a:close/>
                </a:path>
                <a:path w="4114800" h="273050">
                  <a:moveTo>
                    <a:pt x="2057400" y="0"/>
                  </a:moveTo>
                  <a:lnTo>
                    <a:pt x="0" y="272161"/>
                  </a:lnTo>
                  <a:lnTo>
                    <a:pt x="4114800" y="272161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360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0" i="0" u="none" strike="noStrike" kern="1200" cap="none" spc="-33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xmlns="" id="{342AF83F-24DF-46CF-ADDD-46D0A16DBC22}"/>
              </a:ext>
            </a:extLst>
          </p:cNvPr>
          <p:cNvGrpSpPr/>
          <p:nvPr/>
        </p:nvGrpSpPr>
        <p:grpSpPr>
          <a:xfrm rot="5400000">
            <a:off x="3804259" y="5459424"/>
            <a:ext cx="1566986" cy="227053"/>
            <a:chOff x="2906266" y="3558539"/>
            <a:chExt cx="4248104" cy="379476"/>
          </a:xfrm>
        </p:grpSpPr>
        <p:sp>
          <p:nvSpPr>
            <p:cNvPr id="57" name="object 45">
              <a:extLst>
                <a:ext uri="{FF2B5EF4-FFF2-40B4-BE49-F238E27FC236}">
                  <a16:creationId xmlns:a16="http://schemas.microsoft.com/office/drawing/2014/main" xmlns="" id="{B4CA7ACF-0FE7-4BA7-8199-841ADCAACEB9}"/>
                </a:ext>
              </a:extLst>
            </p:cNvPr>
            <p:cNvSpPr/>
            <p:nvPr/>
          </p:nvSpPr>
          <p:spPr>
            <a:xfrm>
              <a:off x="2906266" y="3558539"/>
              <a:ext cx="4221480" cy="3794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360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0" i="0" u="none" strike="noStrike" kern="1200" cap="none" spc="-33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58" name="object 46">
              <a:extLst>
                <a:ext uri="{FF2B5EF4-FFF2-40B4-BE49-F238E27FC236}">
                  <a16:creationId xmlns:a16="http://schemas.microsoft.com/office/drawing/2014/main" xmlns="" id="{89297FEB-A146-4394-A120-08658FCA1CB2}"/>
                </a:ext>
              </a:extLst>
            </p:cNvPr>
            <p:cNvSpPr/>
            <p:nvPr/>
          </p:nvSpPr>
          <p:spPr>
            <a:xfrm>
              <a:off x="3039571" y="3649980"/>
              <a:ext cx="4114799" cy="273050"/>
            </a:xfrm>
            <a:custGeom>
              <a:avLst/>
              <a:gdLst/>
              <a:ahLst/>
              <a:cxnLst/>
              <a:rect l="l" t="t" r="r" b="b"/>
              <a:pathLst>
                <a:path w="4114800" h="273050">
                  <a:moveTo>
                    <a:pt x="3473704" y="272161"/>
                  </a:moveTo>
                  <a:lnTo>
                    <a:pt x="641095" y="272161"/>
                  </a:lnTo>
                  <a:lnTo>
                    <a:pt x="641095" y="272796"/>
                  </a:lnTo>
                  <a:lnTo>
                    <a:pt x="3473704" y="272796"/>
                  </a:lnTo>
                  <a:lnTo>
                    <a:pt x="3473704" y="272161"/>
                  </a:lnTo>
                  <a:close/>
                </a:path>
                <a:path w="4114800" h="273050">
                  <a:moveTo>
                    <a:pt x="2057400" y="0"/>
                  </a:moveTo>
                  <a:lnTo>
                    <a:pt x="0" y="272161"/>
                  </a:lnTo>
                  <a:lnTo>
                    <a:pt x="4114800" y="272161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360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0" i="0" u="none" strike="noStrike" kern="1200" cap="none" spc="-33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342AF83F-24DF-46CF-ADDD-46D0A16DBC22}"/>
              </a:ext>
            </a:extLst>
          </p:cNvPr>
          <p:cNvGrpSpPr/>
          <p:nvPr/>
        </p:nvGrpSpPr>
        <p:grpSpPr>
          <a:xfrm rot="5400000">
            <a:off x="5918258" y="5394813"/>
            <a:ext cx="1566986" cy="227053"/>
            <a:chOff x="2906266" y="3558539"/>
            <a:chExt cx="4248104" cy="379476"/>
          </a:xfrm>
        </p:grpSpPr>
        <p:sp>
          <p:nvSpPr>
            <p:cNvPr id="60" name="object 45">
              <a:extLst>
                <a:ext uri="{FF2B5EF4-FFF2-40B4-BE49-F238E27FC236}">
                  <a16:creationId xmlns:a16="http://schemas.microsoft.com/office/drawing/2014/main" xmlns="" id="{B4CA7ACF-0FE7-4BA7-8199-841ADCAACEB9}"/>
                </a:ext>
              </a:extLst>
            </p:cNvPr>
            <p:cNvSpPr/>
            <p:nvPr/>
          </p:nvSpPr>
          <p:spPr>
            <a:xfrm>
              <a:off x="2906266" y="3558539"/>
              <a:ext cx="4221480" cy="3794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360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0" i="0" u="none" strike="noStrike" kern="1200" cap="none" spc="-33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61" name="object 46">
              <a:extLst>
                <a:ext uri="{FF2B5EF4-FFF2-40B4-BE49-F238E27FC236}">
                  <a16:creationId xmlns:a16="http://schemas.microsoft.com/office/drawing/2014/main" xmlns="" id="{89297FEB-A146-4394-A120-08658FCA1CB2}"/>
                </a:ext>
              </a:extLst>
            </p:cNvPr>
            <p:cNvSpPr/>
            <p:nvPr/>
          </p:nvSpPr>
          <p:spPr>
            <a:xfrm>
              <a:off x="3039571" y="3649980"/>
              <a:ext cx="4114799" cy="273050"/>
            </a:xfrm>
            <a:custGeom>
              <a:avLst/>
              <a:gdLst/>
              <a:ahLst/>
              <a:cxnLst/>
              <a:rect l="l" t="t" r="r" b="b"/>
              <a:pathLst>
                <a:path w="4114800" h="273050">
                  <a:moveTo>
                    <a:pt x="3473704" y="272161"/>
                  </a:moveTo>
                  <a:lnTo>
                    <a:pt x="641095" y="272161"/>
                  </a:lnTo>
                  <a:lnTo>
                    <a:pt x="641095" y="272796"/>
                  </a:lnTo>
                  <a:lnTo>
                    <a:pt x="3473704" y="272796"/>
                  </a:lnTo>
                  <a:lnTo>
                    <a:pt x="3473704" y="272161"/>
                  </a:lnTo>
                  <a:close/>
                </a:path>
                <a:path w="4114800" h="273050">
                  <a:moveTo>
                    <a:pt x="2057400" y="0"/>
                  </a:moveTo>
                  <a:lnTo>
                    <a:pt x="0" y="272161"/>
                  </a:lnTo>
                  <a:lnTo>
                    <a:pt x="4114800" y="272161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360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0" i="0" u="none" strike="noStrike" kern="1200" cap="none" spc="-33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785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제목 2"/>
          <p:cNvSpPr>
            <a:spLocks noGrp="1"/>
          </p:cNvSpPr>
          <p:nvPr>
            <p:ph type="title" idx="4294967295"/>
          </p:nvPr>
        </p:nvSpPr>
        <p:spPr>
          <a:xfrm>
            <a:off x="5156670" y="98672"/>
            <a:ext cx="3888432" cy="611984"/>
          </a:xfrm>
        </p:spPr>
        <p:txBody>
          <a:bodyPr/>
          <a:lstStyle/>
          <a:p>
            <a:pPr algn="r" eaLnBrk="1" hangingPunct="1"/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</a:t>
            </a: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24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  연구 방법</a:t>
            </a:r>
            <a:endParaRPr lang="ko-KR" altLang="en-US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71313" y="404664"/>
            <a:ext cx="4284663" cy="360363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ko-KR" sz="20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3.2 </a:t>
            </a:r>
            <a:r>
              <a:rPr lang="ko-KR" altLang="en-US" sz="2000" b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연구 데이터</a:t>
            </a:r>
            <a:endParaRPr lang="ko-KR" altLang="en-US" sz="2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8064" y="1148393"/>
            <a:ext cx="820762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buFont typeface="Wingdings" panose="05000000000000000000" pitchFamily="2" charset="2"/>
              <a:buChar char="l"/>
              <a:defRPr/>
            </a:pP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연구 데이터의 정의 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kumimoji="0" lang="ko-KR" altLang="en-US" sz="15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범용성 확보를 위해 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</a:t>
            </a:r>
            <a:r>
              <a:rPr kumimoji="0" lang="ko-KR" altLang="en-US" sz="15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대학의 개설과목과 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2015</a:t>
            </a:r>
            <a:r>
              <a:rPr kumimoji="0" lang="ko-KR" altLang="en-US" sz="15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년도에서 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</a:t>
            </a:r>
            <a:r>
              <a:rPr kumimoji="0" lang="ko-KR" altLang="en-US" sz="15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까지 취업자가 수강한 과목명을 취업자의 직무정보로 군집화한 학습 데이터셋 구성</a:t>
            </a:r>
            <a:endParaRPr kumimoji="0" lang="en-US" altLang="ko-KR" sz="15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buFont typeface="Wingdings" panose="05000000000000000000" pitchFamily="2" charset="2"/>
              <a:buChar char="l"/>
              <a:defRPr/>
            </a:pPr>
            <a:endParaRPr kumimoji="0" lang="en-US" altLang="ko-KR" sz="15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buFont typeface="Wingdings" panose="05000000000000000000" pitchFamily="2" charset="2"/>
              <a:buChar char="l"/>
              <a:defRPr/>
            </a:pPr>
            <a:r>
              <a:rPr kumimoji="0" lang="ko-KR" altLang="en-US" sz="1500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제증명서</a:t>
            </a: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ko-KR" altLang="en-US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인터넷 발급 사이트인 </a:t>
            </a:r>
            <a:r>
              <a:rPr kumimoji="0" lang="ko-KR" altLang="en-US" sz="15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웹민원센터</a:t>
            </a:r>
            <a:r>
              <a:rPr kumimoji="0" lang="en-US" altLang="ko-KR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(www.webminwon.com)</a:t>
            </a:r>
            <a:r>
              <a:rPr kumimoji="0" lang="ko-KR" altLang="en-US" sz="1500" ker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kumimoji="0" lang="ko-KR" altLang="en-US" sz="15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대학 개설과목 정보와 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kumimoji="0" lang="ko-KR" altLang="en-US" sz="15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취업 </a:t>
            </a:r>
            <a:r>
              <a:rPr kumimoji="0" lang="ko-KR" altLang="en-US" sz="1500" ker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포털 사이트인 스카우트</a:t>
            </a:r>
            <a:r>
              <a:rPr kumimoji="0" lang="en-US" altLang="ko-KR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(www.scout.co.kr)</a:t>
            </a:r>
            <a:r>
              <a:rPr kumimoji="0" lang="ko-KR" altLang="en-US" sz="1500" ker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직무정보를 </a:t>
            </a:r>
            <a:r>
              <a:rPr kumimoji="0" lang="ko-KR" altLang="en-US" sz="15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원천 데이터로 수집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kumimoji="0" lang="ko-KR" altLang="en-US" sz="15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정제하고 수강과목 학습 데이터셋을 구성하고자 함 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kumimoji="0" lang="ko-KR" altLang="en-US" sz="15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골드 스타트 문제 해결 방안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kumimoji="0" lang="en-US" altLang="ko-KR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kumimoji="0" lang="en-US" altLang="ko-KR" sz="15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kumimoji="0" lang="en-US" altLang="ko-KR" sz="15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buFont typeface="Wingdings" panose="05000000000000000000" pitchFamily="2" charset="2"/>
              <a:buChar char="l"/>
              <a:defRPr/>
            </a:pPr>
            <a:endParaRPr kumimoji="0" lang="en-US" altLang="ko-KR" sz="1500" kern="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4" name="사각형: 둥근 모서리 112">
            <a:extLst>
              <a:ext uri="{FF2B5EF4-FFF2-40B4-BE49-F238E27FC236}">
                <a16:creationId xmlns="" xmlns:a16="http://schemas.microsoft.com/office/drawing/2014/main" id="{A2B17AE6-EB0E-4B48-887C-BB5E34C6E3EA}"/>
              </a:ext>
            </a:extLst>
          </p:cNvPr>
          <p:cNvSpPr/>
          <p:nvPr/>
        </p:nvSpPr>
        <p:spPr>
          <a:xfrm>
            <a:off x="467544" y="3031608"/>
            <a:ext cx="2528455" cy="27826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200" dirty="0">
              <a:solidFill>
                <a:schemeClr val="tx1"/>
              </a:solidFill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</p:txBody>
      </p:sp>
      <p:sp>
        <p:nvSpPr>
          <p:cNvPr id="55" name="사각형: 둥근 모서리 113">
            <a:extLst>
              <a:ext uri="{FF2B5EF4-FFF2-40B4-BE49-F238E27FC236}">
                <a16:creationId xmlns="" xmlns:a16="http://schemas.microsoft.com/office/drawing/2014/main" id="{9CD3A580-4FC5-40C7-A95A-A0ED92438DE1}"/>
              </a:ext>
            </a:extLst>
          </p:cNvPr>
          <p:cNvSpPr/>
          <p:nvPr/>
        </p:nvSpPr>
        <p:spPr>
          <a:xfrm>
            <a:off x="595812" y="2891182"/>
            <a:ext cx="2305050" cy="266486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A0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대학의 개설과목</a:t>
            </a:r>
            <a:endParaRPr lang="ko-KR" altLang="en-US" sz="1200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56" name="사각형: 둥근 모서리 135">
            <a:extLst>
              <a:ext uri="{FF2B5EF4-FFF2-40B4-BE49-F238E27FC236}">
                <a16:creationId xmlns="" xmlns:a16="http://schemas.microsoft.com/office/drawing/2014/main" id="{35A2451B-272B-4BE1-BF37-F4A350E18D21}"/>
              </a:ext>
            </a:extLst>
          </p:cNvPr>
          <p:cNvSpPr/>
          <p:nvPr/>
        </p:nvSpPr>
        <p:spPr>
          <a:xfrm>
            <a:off x="3275856" y="3031608"/>
            <a:ext cx="2528455" cy="27826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200" dirty="0">
              <a:solidFill>
                <a:schemeClr val="tx1"/>
              </a:solidFill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</p:txBody>
      </p:sp>
      <p:sp>
        <p:nvSpPr>
          <p:cNvPr id="57" name="사각형: 둥근 모서리 136">
            <a:extLst>
              <a:ext uri="{FF2B5EF4-FFF2-40B4-BE49-F238E27FC236}">
                <a16:creationId xmlns="" xmlns:a16="http://schemas.microsoft.com/office/drawing/2014/main" id="{7E1FF574-6868-425F-BA7A-395B55AD41E9}"/>
              </a:ext>
            </a:extLst>
          </p:cNvPr>
          <p:cNvSpPr/>
          <p:nvPr/>
        </p:nvSpPr>
        <p:spPr>
          <a:xfrm>
            <a:off x="3404124" y="2891182"/>
            <a:ext cx="2305050" cy="266486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A0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취업자 수강정보</a:t>
            </a:r>
            <a:endParaRPr lang="en-US" altLang="ko-KR" sz="1200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58" name="사각형: 둥근 모서리 177">
            <a:extLst>
              <a:ext uri="{FF2B5EF4-FFF2-40B4-BE49-F238E27FC236}">
                <a16:creationId xmlns="" xmlns:a16="http://schemas.microsoft.com/office/drawing/2014/main" id="{704E4109-5BAB-4A9D-A8F5-7EC180986E36}"/>
              </a:ext>
            </a:extLst>
          </p:cNvPr>
          <p:cNvSpPr/>
          <p:nvPr/>
        </p:nvSpPr>
        <p:spPr>
          <a:xfrm>
            <a:off x="6148001" y="3031608"/>
            <a:ext cx="2528455" cy="27826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200" dirty="0">
              <a:solidFill>
                <a:schemeClr val="tx1"/>
              </a:solidFill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</p:txBody>
      </p:sp>
      <p:sp>
        <p:nvSpPr>
          <p:cNvPr id="59" name="사각형: 둥근 모서리 178">
            <a:extLst>
              <a:ext uri="{FF2B5EF4-FFF2-40B4-BE49-F238E27FC236}">
                <a16:creationId xmlns="" xmlns:a16="http://schemas.microsoft.com/office/drawing/2014/main" id="{DB70F85E-58D6-44B2-A3CD-759FD3CF231D}"/>
              </a:ext>
            </a:extLst>
          </p:cNvPr>
          <p:cNvSpPr/>
          <p:nvPr/>
        </p:nvSpPr>
        <p:spPr>
          <a:xfrm>
            <a:off x="6276269" y="2891182"/>
            <a:ext cx="2305050" cy="266486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A0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취업자 직무정보</a:t>
            </a:r>
            <a:endParaRPr lang="ko-KR" altLang="en-US" sz="1200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61" name="사각형: 둥근 모서리 182">
            <a:extLst>
              <a:ext uri="{FF2B5EF4-FFF2-40B4-BE49-F238E27FC236}">
                <a16:creationId xmlns="" xmlns:a16="http://schemas.microsoft.com/office/drawing/2014/main" id="{C7CC6C60-A503-4ACB-BCEB-DF9410715E69}"/>
              </a:ext>
            </a:extLst>
          </p:cNvPr>
          <p:cNvSpPr/>
          <p:nvPr/>
        </p:nvSpPr>
        <p:spPr>
          <a:xfrm>
            <a:off x="3275855" y="5944892"/>
            <a:ext cx="2528455" cy="37337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A6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/>
            <a:r>
              <a:rPr lang="ko-KR" altLang="en-US" sz="1000" dirty="0">
                <a:ln>
                  <a:solidFill>
                    <a:prstClr val="white">
                      <a:lumMod val="50000"/>
                      <a:alpha val="3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원천 </a:t>
            </a:r>
            <a:r>
              <a:rPr lang="ko-KR" altLang="en-US" sz="1000" dirty="0" smtClean="0">
                <a:ln>
                  <a:solidFill>
                    <a:prstClr val="white">
                      <a:lumMod val="50000"/>
                      <a:alpha val="3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</a:t>
            </a:r>
            <a:r>
              <a:rPr lang="ko-KR" altLang="en-US" sz="1000" smtClean="0">
                <a:ln>
                  <a:solidFill>
                    <a:prstClr val="white">
                      <a:lumMod val="50000"/>
                      <a:alpha val="3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수집</a:t>
            </a:r>
            <a:r>
              <a:rPr lang="en-US" altLang="ko-KR" sz="1000" dirty="0" smtClean="0">
                <a:ln>
                  <a:solidFill>
                    <a:prstClr val="white">
                      <a:lumMod val="50000"/>
                      <a:alpha val="3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000" smtClean="0">
                <a:ln>
                  <a:solidFill>
                    <a:prstClr val="white">
                      <a:lumMod val="50000"/>
                      <a:alpha val="3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정제</a:t>
            </a:r>
            <a:endParaRPr lang="ko-KR" altLang="en-US" sz="1000" dirty="0">
              <a:ln>
                <a:solidFill>
                  <a:prstClr val="white">
                    <a:lumMod val="50000"/>
                    <a:alpha val="3000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757718"/>
              </p:ext>
            </p:extLst>
          </p:nvPr>
        </p:nvGraphicFramePr>
        <p:xfrm>
          <a:off x="6368112" y="3241707"/>
          <a:ext cx="2088232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483"/>
                <a:gridCol w="884749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속성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범위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생년월일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문자형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성명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문자형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학교명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문자형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기업명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문자형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직무명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문자형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근무경력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정수형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외국어 자격증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(0.1)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컴퓨터활용능력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(0.1)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066415"/>
              </p:ext>
            </p:extLst>
          </p:nvPr>
        </p:nvGraphicFramePr>
        <p:xfrm>
          <a:off x="3495966" y="3236218"/>
          <a:ext cx="208823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483"/>
                <a:gridCol w="884749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속성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범위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생년월일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문자형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성명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문자형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학교명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문자형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전공명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문자형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수강학기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정수형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수강과목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문자형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학점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정수형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928113"/>
              </p:ext>
            </p:extLst>
          </p:nvPr>
        </p:nvGraphicFramePr>
        <p:xfrm>
          <a:off x="704221" y="3218058"/>
          <a:ext cx="208823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483"/>
                <a:gridCol w="884749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속성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범위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대학명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문자형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학과명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문자형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전공필수 과목명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문자형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교양필수 과목명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문자형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전공선택 과목명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문자형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교양선택 과목명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정수형</a:t>
                      </a:r>
                      <a:endParaRPr lang="ko-KR" altLang="en-US" sz="12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7" name="연결선: 꺾임 311">
            <a:extLst>
              <a:ext uri="{FF2B5EF4-FFF2-40B4-BE49-F238E27FC236}">
                <a16:creationId xmlns="" xmlns:a16="http://schemas.microsoft.com/office/drawing/2014/main" id="{33341FEF-0760-4EEC-AF3A-B24610C8455B}"/>
              </a:ext>
            </a:extLst>
          </p:cNvPr>
          <p:cNvCxnSpPr>
            <a:cxnSpLocks/>
            <a:stCxn id="54" idx="2"/>
            <a:endCxn id="61" idx="1"/>
          </p:cNvCxnSpPr>
          <p:nvPr/>
        </p:nvCxnSpPr>
        <p:spPr>
          <a:xfrm rot="16200000" flipH="1">
            <a:off x="2345128" y="5200851"/>
            <a:ext cx="317370" cy="1544083"/>
          </a:xfrm>
          <a:prstGeom prst="bentConnector2">
            <a:avLst/>
          </a:prstGeom>
          <a:ln>
            <a:solidFill>
              <a:srgbClr val="40404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311">
            <a:extLst>
              <a:ext uri="{FF2B5EF4-FFF2-40B4-BE49-F238E27FC236}">
                <a16:creationId xmlns="" xmlns:a16="http://schemas.microsoft.com/office/drawing/2014/main" id="{33341FEF-0760-4EEC-AF3A-B24610C8455B}"/>
              </a:ext>
            </a:extLst>
          </p:cNvPr>
          <p:cNvCxnSpPr>
            <a:cxnSpLocks/>
            <a:stCxn id="58" idx="2"/>
            <a:endCxn id="61" idx="3"/>
          </p:cNvCxnSpPr>
          <p:nvPr/>
        </p:nvCxnSpPr>
        <p:spPr>
          <a:xfrm rot="5400000">
            <a:off x="6449585" y="5168934"/>
            <a:ext cx="317370" cy="1607919"/>
          </a:xfrm>
          <a:prstGeom prst="bentConnector2">
            <a:avLst/>
          </a:prstGeom>
          <a:ln>
            <a:solidFill>
              <a:srgbClr val="40404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683568" y="4025482"/>
            <a:ext cx="2083399" cy="10804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endParaRPr lang="ko-KR" altLang="en-US" sz="1600" b="1" dirty="0" smtClean="0">
              <a:latin typeface="+mn-ea"/>
              <a:ea typeface="+mn-ea"/>
            </a:endParaRPr>
          </a:p>
        </p:txBody>
      </p:sp>
      <p:cxnSp>
        <p:nvCxnSpPr>
          <p:cNvPr id="71" name="연결선: 꺾임 311">
            <a:extLst>
              <a:ext uri="{FF2B5EF4-FFF2-40B4-BE49-F238E27FC236}">
                <a16:creationId xmlns="" xmlns:a16="http://schemas.microsoft.com/office/drawing/2014/main" id="{33341FEF-0760-4EEC-AF3A-B24610C8455B}"/>
              </a:ext>
            </a:extLst>
          </p:cNvPr>
          <p:cNvCxnSpPr>
            <a:cxnSpLocks/>
            <a:stCxn id="56" idx="2"/>
            <a:endCxn id="61" idx="0"/>
          </p:cNvCxnSpPr>
          <p:nvPr/>
        </p:nvCxnSpPr>
        <p:spPr>
          <a:xfrm rot="5400000">
            <a:off x="4474742" y="5879550"/>
            <a:ext cx="130684" cy="1"/>
          </a:xfrm>
          <a:prstGeom prst="bentConnector3">
            <a:avLst>
              <a:gd name="adj1" fmla="val 50000"/>
            </a:avLst>
          </a:prstGeom>
          <a:ln>
            <a:solidFill>
              <a:srgbClr val="40404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3496713" y="4584852"/>
            <a:ext cx="2083399" cy="3129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endParaRPr lang="ko-KR" altLang="en-US" sz="1600" b="1" dirty="0" smtClean="0">
              <a:latin typeface="+mn-ea"/>
              <a:ea typeface="+mn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377033" y="3517861"/>
            <a:ext cx="2083399" cy="8117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endParaRPr lang="ko-KR" altLang="en-US" sz="1600" b="1" dirty="0" smtClean="0"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491880" y="3521796"/>
            <a:ext cx="2083399" cy="8117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endParaRPr lang="ko-KR" altLang="en-US" sz="1600" b="1" dirty="0" smtClean="0">
              <a:latin typeface="+mn-ea"/>
              <a:ea typeface="+mn-ea"/>
            </a:endParaRPr>
          </a:p>
        </p:txBody>
      </p:sp>
      <p:cxnSp>
        <p:nvCxnSpPr>
          <p:cNvPr id="76" name="꺾인 연결선 75"/>
          <p:cNvCxnSpPr>
            <a:stCxn id="70" idx="3"/>
            <a:endCxn id="73" idx="1"/>
          </p:cNvCxnSpPr>
          <p:nvPr/>
        </p:nvCxnSpPr>
        <p:spPr>
          <a:xfrm>
            <a:off x="2766967" y="4565727"/>
            <a:ext cx="729746" cy="175615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75" idx="3"/>
            <a:endCxn id="74" idx="1"/>
          </p:cNvCxnSpPr>
          <p:nvPr/>
        </p:nvCxnSpPr>
        <p:spPr>
          <a:xfrm flipV="1">
            <a:off x="5575279" y="3923756"/>
            <a:ext cx="801754" cy="3935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70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81"/>
          <p:cNvGrpSpPr>
            <a:grpSpLocks noChangeAspect="1"/>
          </p:cNvGrpSpPr>
          <p:nvPr/>
        </p:nvGrpSpPr>
        <p:grpSpPr>
          <a:xfrm>
            <a:off x="1248226" y="1808192"/>
            <a:ext cx="3308220" cy="1497740"/>
            <a:chOff x="4189217" y="1869178"/>
            <a:chExt cx="4559247" cy="1872173"/>
          </a:xfrm>
        </p:grpSpPr>
        <p:sp>
          <p:nvSpPr>
            <p:cNvPr id="6" name="Text Box 8"/>
            <p:cNvSpPr txBox="1">
              <a:spLocks noChangeAspect="1" noChangeArrowheads="1"/>
            </p:cNvSpPr>
            <p:nvPr/>
          </p:nvSpPr>
          <p:spPr bwMode="auto">
            <a:xfrm>
              <a:off x="4189217" y="1869178"/>
              <a:ext cx="4440646" cy="500137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p3d extrusionH="57150">
                <a:bevelT w="1270" prst="coolSlant"/>
              </a:sp3d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kumimoji="0" lang="ko-KR" altLang="en-US" sz="2000" spc="-60" dirty="0" smtClean="0">
                  <a:gradFill>
                    <a:gsLst>
                      <a:gs pos="100000">
                        <a:srgbClr val="000000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HY헤드라인M" pitchFamily="18" charset="-127"/>
                  <a:ea typeface="HY헤드라인M" pitchFamily="18" charset="-127"/>
                  <a:cs typeface="Arial" panose="020B0604020202020204" pitchFamily="34" charset="0"/>
                </a:rPr>
                <a:t>제</a:t>
              </a:r>
              <a:r>
                <a:rPr kumimoji="0" lang="en-US" altLang="ko-KR" sz="2000" spc="-60" dirty="0" smtClean="0">
                  <a:gradFill>
                    <a:gsLst>
                      <a:gs pos="100000">
                        <a:srgbClr val="000000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HY헤드라인M" pitchFamily="18" charset="-127"/>
                  <a:ea typeface="HY헤드라인M" pitchFamily="18" charset="-127"/>
                  <a:cs typeface="Arial" panose="020B0604020202020204" pitchFamily="34" charset="0"/>
                </a:rPr>
                <a:t>1</a:t>
              </a:r>
              <a:r>
                <a:rPr kumimoji="0" lang="ko-KR" altLang="en-US" sz="2000" spc="-60" smtClean="0">
                  <a:gradFill>
                    <a:gsLst>
                      <a:gs pos="100000">
                        <a:srgbClr val="000000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HY헤드라인M" pitchFamily="18" charset="-127"/>
                  <a:ea typeface="HY헤드라인M" pitchFamily="18" charset="-127"/>
                  <a:cs typeface="Arial" panose="020B0604020202020204" pitchFamily="34" charset="0"/>
                </a:rPr>
                <a:t>장 서론</a:t>
              </a:r>
              <a:endParaRPr kumimoji="0" lang="en-US" altLang="ko-KR" sz="2000" spc="-60" dirty="0">
                <a:gradFill>
                  <a:gsLst>
                    <a:gs pos="100000">
                      <a:srgbClr val="000000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endParaRPr>
            </a:p>
          </p:txBody>
        </p:sp>
        <p:cxnSp>
          <p:nvCxnSpPr>
            <p:cNvPr id="7" name="직선 연결선 6"/>
            <p:cNvCxnSpPr>
              <a:cxnSpLocks noChangeAspect="1"/>
            </p:cNvCxnSpPr>
            <p:nvPr/>
          </p:nvCxnSpPr>
          <p:spPr>
            <a:xfrm flipV="1">
              <a:off x="4309482" y="2348880"/>
              <a:ext cx="4438982" cy="16550"/>
            </a:xfrm>
            <a:prstGeom prst="line">
              <a:avLst/>
            </a:prstGeom>
            <a:ln>
              <a:gradFill>
                <a:gsLst>
                  <a:gs pos="65000">
                    <a:schemeClr val="tx1">
                      <a:lumMod val="50000"/>
                      <a:alpha val="35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800000" scaled="0"/>
              </a:gra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>
              <a:spLocks noChangeAspect="1"/>
            </p:cNvSpPr>
            <p:nvPr/>
          </p:nvSpPr>
          <p:spPr>
            <a:xfrm>
              <a:off x="4788025" y="2452538"/>
              <a:ext cx="3605157" cy="12888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spcAft>
                  <a:spcPts val="600"/>
                </a:spcAft>
                <a:buAutoNum type="arabicPeriod"/>
              </a:pPr>
              <a:r>
                <a:rPr lang="ko-KR" altLang="en-US" sz="1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연구의 배경 </a:t>
              </a:r>
              <a:endParaRPr lang="en-US" altLang="ko-KR" sz="1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marL="342900" indent="-342900">
                <a:spcAft>
                  <a:spcPts val="600"/>
                </a:spcAft>
                <a:buAutoNum type="arabicPeriod"/>
              </a:pPr>
              <a:r>
                <a:rPr lang="ko-KR" altLang="en-US" sz="1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연구의 목적</a:t>
              </a:r>
              <a:endParaRPr lang="en-US" altLang="ko-KR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marL="342900" indent="-342900">
                <a:spcAft>
                  <a:spcPts val="600"/>
                </a:spcAft>
                <a:buAutoNum type="arabicPeriod"/>
              </a:pPr>
              <a:r>
                <a:rPr lang="ko-KR" altLang="en-US" sz="1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연구의 </a:t>
              </a:r>
              <a:r>
                <a:rPr lang="ko-KR" altLang="en-US" sz="1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범위</a:t>
              </a:r>
              <a:endParaRPr lang="ko-KR" altLang="en-US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13" name="그룹 80"/>
          <p:cNvGrpSpPr>
            <a:grpSpLocks noChangeAspect="1"/>
          </p:cNvGrpSpPr>
          <p:nvPr/>
        </p:nvGrpSpPr>
        <p:grpSpPr>
          <a:xfrm>
            <a:off x="1290100" y="3842713"/>
            <a:ext cx="3576358" cy="1494685"/>
            <a:chOff x="4249302" y="3130503"/>
            <a:chExt cx="4643178" cy="1868358"/>
          </a:xfrm>
        </p:grpSpPr>
        <p:sp>
          <p:nvSpPr>
            <p:cNvPr id="14" name="Text Box 8"/>
            <p:cNvSpPr txBox="1">
              <a:spLocks noChangeAspect="1" noChangeArrowheads="1"/>
            </p:cNvSpPr>
            <p:nvPr/>
          </p:nvSpPr>
          <p:spPr bwMode="auto">
            <a:xfrm>
              <a:off x="4249302" y="3130503"/>
              <a:ext cx="4440647" cy="500138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p3d extrusionH="57150">
                <a:bevelT w="1270" prst="coolSlant"/>
              </a:sp3d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kumimoji="0" lang="ko-KR" altLang="en-US" sz="2000" spc="-60" dirty="0" smtClean="0">
                  <a:gradFill>
                    <a:gsLst>
                      <a:gs pos="100000">
                        <a:srgbClr val="000000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HY헤드라인M" pitchFamily="18" charset="-127"/>
                  <a:ea typeface="HY헤드라인M" pitchFamily="18" charset="-127"/>
                  <a:cs typeface="Arial" panose="020B0604020202020204" pitchFamily="34" charset="0"/>
                </a:rPr>
                <a:t>제</a:t>
              </a:r>
              <a:r>
                <a:rPr kumimoji="0" lang="en-US" altLang="ko-KR" sz="2000" spc="-60" dirty="0" smtClean="0">
                  <a:gradFill>
                    <a:gsLst>
                      <a:gs pos="100000">
                        <a:srgbClr val="000000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HY헤드라인M" pitchFamily="18" charset="-127"/>
                  <a:ea typeface="HY헤드라인M" pitchFamily="18" charset="-127"/>
                  <a:cs typeface="Arial" panose="020B0604020202020204" pitchFamily="34" charset="0"/>
                </a:rPr>
                <a:t>2</a:t>
              </a:r>
              <a:r>
                <a:rPr kumimoji="0" lang="ko-KR" altLang="en-US" sz="2000" spc="-60" smtClean="0">
                  <a:gradFill>
                    <a:gsLst>
                      <a:gs pos="100000">
                        <a:srgbClr val="000000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HY헤드라인M" pitchFamily="18" charset="-127"/>
                  <a:ea typeface="HY헤드라인M" pitchFamily="18" charset="-127"/>
                  <a:cs typeface="Arial" panose="020B0604020202020204" pitchFamily="34" charset="0"/>
                </a:rPr>
                <a:t>장 이론적 </a:t>
              </a:r>
              <a:r>
                <a:rPr kumimoji="0" lang="ko-KR" altLang="en-US" sz="2000" spc="-60" dirty="0">
                  <a:gradFill>
                    <a:gsLst>
                      <a:gs pos="100000">
                        <a:srgbClr val="000000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HY헤드라인M" pitchFamily="18" charset="-127"/>
                  <a:ea typeface="HY헤드라인M" pitchFamily="18" charset="-127"/>
                  <a:cs typeface="Arial" panose="020B0604020202020204" pitchFamily="34" charset="0"/>
                </a:rPr>
                <a:t>배경</a:t>
              </a:r>
            </a:p>
          </p:txBody>
        </p:sp>
        <p:cxnSp>
          <p:nvCxnSpPr>
            <p:cNvPr id="15" name="직선 연결선 14"/>
            <p:cNvCxnSpPr>
              <a:cxnSpLocks noChangeAspect="1"/>
            </p:cNvCxnSpPr>
            <p:nvPr/>
          </p:nvCxnSpPr>
          <p:spPr>
            <a:xfrm>
              <a:off x="4309482" y="3616258"/>
              <a:ext cx="4582998" cy="28766"/>
            </a:xfrm>
            <a:prstGeom prst="line">
              <a:avLst/>
            </a:prstGeom>
            <a:ln>
              <a:gradFill>
                <a:gsLst>
                  <a:gs pos="65000">
                    <a:schemeClr val="tx1">
                      <a:lumMod val="50000"/>
                      <a:alpha val="35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800000" scaled="0"/>
              </a:gra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>
              <a:spLocks noChangeAspect="1"/>
            </p:cNvSpPr>
            <p:nvPr/>
          </p:nvSpPr>
          <p:spPr>
            <a:xfrm>
              <a:off x="4788000" y="3710046"/>
              <a:ext cx="3140910" cy="12888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spcAft>
                  <a:spcPts val="600"/>
                </a:spcAft>
                <a:buAutoNum type="arabicPeriod"/>
              </a:pPr>
              <a:r>
                <a:rPr lang="ko-KR" altLang="en-US" sz="1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추천 시스템</a:t>
              </a:r>
              <a:endParaRPr lang="en-US" altLang="ko-KR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marL="342900" indent="-342900">
                <a:spcAft>
                  <a:spcPts val="600"/>
                </a:spcAft>
                <a:buAutoNum type="arabicPeriod"/>
              </a:pPr>
              <a:r>
                <a:rPr lang="ko-KR" altLang="en-US" sz="1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인공지능 </a:t>
              </a:r>
              <a:r>
                <a:rPr lang="ko-KR" altLang="en-US" sz="1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알고리즘 </a:t>
              </a:r>
              <a:endParaRPr lang="en-US" altLang="ko-KR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marL="342900" indent="-342900">
                <a:spcAft>
                  <a:spcPts val="600"/>
                </a:spcAft>
                <a:buAutoNum type="arabicPeriod"/>
              </a:pPr>
              <a:r>
                <a:rPr lang="ko-KR" altLang="en-US" sz="1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콜드 </a:t>
              </a:r>
              <a:r>
                <a:rPr lang="ko-KR" altLang="en-US" sz="17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스타트</a:t>
              </a:r>
              <a:r>
                <a:rPr lang="ko-KR" altLang="en-US" sz="1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문제</a:t>
              </a:r>
              <a:endParaRPr lang="en-US" altLang="ko-KR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21" name="그룹 71"/>
          <p:cNvGrpSpPr>
            <a:grpSpLocks noChangeAspect="1"/>
          </p:cNvGrpSpPr>
          <p:nvPr/>
        </p:nvGrpSpPr>
        <p:grpSpPr>
          <a:xfrm>
            <a:off x="5446911" y="1828644"/>
            <a:ext cx="3602113" cy="402826"/>
            <a:chOff x="4302412" y="4416535"/>
            <a:chExt cx="4701966" cy="503534"/>
          </a:xfrm>
        </p:grpSpPr>
        <p:sp>
          <p:nvSpPr>
            <p:cNvPr id="22" name="Text Box 8"/>
            <p:cNvSpPr txBox="1">
              <a:spLocks noChangeArrowheads="1"/>
            </p:cNvSpPr>
            <p:nvPr/>
          </p:nvSpPr>
          <p:spPr bwMode="auto">
            <a:xfrm>
              <a:off x="4302412" y="4416535"/>
              <a:ext cx="3650815" cy="500138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p3d extrusionH="57150">
                <a:bevelT w="1270" prst="coolSlant"/>
              </a:sp3d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kumimoji="0" lang="ko-KR" altLang="en-US" sz="2000" spc="-60" dirty="0" smtClean="0">
                  <a:gradFill>
                    <a:gsLst>
                      <a:gs pos="100000">
                        <a:srgbClr val="000000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HY헤드라인M" pitchFamily="18" charset="-127"/>
                  <a:ea typeface="HY헤드라인M" pitchFamily="18" charset="-127"/>
                  <a:cs typeface="Arial" panose="020B0604020202020204" pitchFamily="34" charset="0"/>
                </a:rPr>
                <a:t>제</a:t>
              </a:r>
              <a:r>
                <a:rPr kumimoji="0" lang="en-US" altLang="ko-KR" sz="2000" spc="-60" dirty="0" smtClean="0">
                  <a:gradFill>
                    <a:gsLst>
                      <a:gs pos="100000">
                        <a:srgbClr val="000000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HY헤드라인M" pitchFamily="18" charset="-127"/>
                  <a:ea typeface="HY헤드라인M" pitchFamily="18" charset="-127"/>
                  <a:cs typeface="Arial" panose="020B0604020202020204" pitchFamily="34" charset="0"/>
                </a:rPr>
                <a:t>3</a:t>
              </a:r>
              <a:r>
                <a:rPr kumimoji="0" lang="ko-KR" altLang="en-US" sz="2000" spc="-60" smtClean="0">
                  <a:gradFill>
                    <a:gsLst>
                      <a:gs pos="100000">
                        <a:srgbClr val="000000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HY헤드라인M" pitchFamily="18" charset="-127"/>
                  <a:ea typeface="HY헤드라인M" pitchFamily="18" charset="-127"/>
                  <a:cs typeface="Arial" panose="020B0604020202020204" pitchFamily="34" charset="0"/>
                </a:rPr>
                <a:t>장 연구 </a:t>
              </a:r>
              <a:r>
                <a:rPr kumimoji="0" lang="ko-KR" altLang="en-US" sz="2000" spc="-60" dirty="0" smtClean="0">
                  <a:gradFill>
                    <a:gsLst>
                      <a:gs pos="100000">
                        <a:srgbClr val="000000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HY헤드라인M" pitchFamily="18" charset="-127"/>
                  <a:ea typeface="HY헤드라인M" pitchFamily="18" charset="-127"/>
                  <a:cs typeface="Arial" panose="020B0604020202020204" pitchFamily="34" charset="0"/>
                </a:rPr>
                <a:t>방법</a:t>
              </a:r>
              <a:endParaRPr kumimoji="0" lang="ko-KR" altLang="en-US" sz="2000" spc="-60" dirty="0">
                <a:gradFill>
                  <a:gsLst>
                    <a:gs pos="100000">
                      <a:srgbClr val="000000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4378419" y="4915697"/>
              <a:ext cx="4625959" cy="4372"/>
            </a:xfrm>
            <a:prstGeom prst="line">
              <a:avLst/>
            </a:prstGeom>
            <a:ln>
              <a:gradFill>
                <a:gsLst>
                  <a:gs pos="65000">
                    <a:schemeClr val="tx1">
                      <a:lumMod val="50000"/>
                      <a:alpha val="35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800000" scaled="0"/>
              </a:gra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직사각형 27"/>
          <p:cNvSpPr/>
          <p:nvPr/>
        </p:nvSpPr>
        <p:spPr>
          <a:xfrm>
            <a:off x="1236294" y="980728"/>
            <a:ext cx="3384376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indent="-285750">
              <a:spcAft>
                <a:spcPts val="600"/>
              </a:spcAft>
              <a:buSzPct val="100000"/>
              <a:defRPr/>
            </a:pPr>
            <a:r>
              <a:rPr lang="en-US" altLang="ko-KR" sz="2400" dirty="0">
                <a:gradFill>
                  <a:gsLst>
                    <a:gs pos="49000">
                      <a:srgbClr val="1259AE"/>
                    </a:gs>
                    <a:gs pos="51000">
                      <a:srgbClr val="10308A"/>
                    </a:gs>
                    <a:gs pos="100000">
                      <a:srgbClr val="000066"/>
                    </a:gs>
                  </a:gsLst>
                  <a:lin ang="5400000" scaled="0"/>
                </a:gra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Contents</a:t>
            </a:r>
          </a:p>
        </p:txBody>
      </p:sp>
      <p:grpSp>
        <p:nvGrpSpPr>
          <p:cNvPr id="30" name="그룹 71"/>
          <p:cNvGrpSpPr>
            <a:grpSpLocks noChangeAspect="1"/>
          </p:cNvGrpSpPr>
          <p:nvPr/>
        </p:nvGrpSpPr>
        <p:grpSpPr>
          <a:xfrm>
            <a:off x="5439468" y="4234554"/>
            <a:ext cx="3624716" cy="402826"/>
            <a:chOff x="4331192" y="4416535"/>
            <a:chExt cx="4724561" cy="503534"/>
          </a:xfrm>
        </p:grpSpPr>
        <p:sp>
          <p:nvSpPr>
            <p:cNvPr id="31" name="Text Box 8"/>
            <p:cNvSpPr txBox="1">
              <a:spLocks noChangeArrowheads="1"/>
            </p:cNvSpPr>
            <p:nvPr/>
          </p:nvSpPr>
          <p:spPr bwMode="auto">
            <a:xfrm>
              <a:off x="4331192" y="4416535"/>
              <a:ext cx="3889626" cy="500138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p3d extrusionH="57150">
                <a:bevelT w="1270" prst="coolSlant"/>
              </a:sp3d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kumimoji="0" lang="ko-KR" altLang="en-US" sz="2000" spc="-60" dirty="0" smtClean="0">
                  <a:gradFill>
                    <a:gsLst>
                      <a:gs pos="100000">
                        <a:srgbClr val="000000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HY헤드라인M" pitchFamily="18" charset="-127"/>
                  <a:ea typeface="HY헤드라인M" pitchFamily="18" charset="-127"/>
                  <a:cs typeface="Arial" panose="020B0604020202020204" pitchFamily="34" charset="0"/>
                </a:rPr>
                <a:t>제</a:t>
              </a:r>
              <a:r>
                <a:rPr kumimoji="0" lang="en-US" altLang="ko-KR" sz="2000" spc="-60" dirty="0" smtClean="0">
                  <a:gradFill>
                    <a:gsLst>
                      <a:gs pos="100000">
                        <a:srgbClr val="000000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HY헤드라인M" pitchFamily="18" charset="-127"/>
                  <a:ea typeface="HY헤드라인M" pitchFamily="18" charset="-127"/>
                  <a:cs typeface="Arial" panose="020B0604020202020204" pitchFamily="34" charset="0"/>
                </a:rPr>
                <a:t>4</a:t>
              </a:r>
              <a:r>
                <a:rPr kumimoji="0" lang="ko-KR" altLang="en-US" sz="2000" spc="-60" smtClean="0">
                  <a:gradFill>
                    <a:gsLst>
                      <a:gs pos="100000">
                        <a:srgbClr val="000000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HY헤드라인M" pitchFamily="18" charset="-127"/>
                  <a:ea typeface="HY헤드라인M" pitchFamily="18" charset="-127"/>
                  <a:cs typeface="Arial" panose="020B0604020202020204" pitchFamily="34" charset="0"/>
                </a:rPr>
                <a:t>장 결론</a:t>
              </a:r>
              <a:endParaRPr kumimoji="0" lang="ko-KR" altLang="en-US" sz="2000" spc="-60" dirty="0">
                <a:gradFill>
                  <a:gsLst>
                    <a:gs pos="100000">
                      <a:srgbClr val="000000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endParaRPr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4429794" y="4915696"/>
              <a:ext cx="4625959" cy="4373"/>
            </a:xfrm>
            <a:prstGeom prst="line">
              <a:avLst/>
            </a:prstGeom>
            <a:ln>
              <a:gradFill>
                <a:gsLst>
                  <a:gs pos="65000">
                    <a:schemeClr val="tx1">
                      <a:lumMod val="50000"/>
                      <a:alpha val="35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800000" scaled="0"/>
              </a:gra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71"/>
          <p:cNvGrpSpPr>
            <a:grpSpLocks noChangeAspect="1"/>
          </p:cNvGrpSpPr>
          <p:nvPr/>
        </p:nvGrpSpPr>
        <p:grpSpPr>
          <a:xfrm>
            <a:off x="5455236" y="4999537"/>
            <a:ext cx="3566907" cy="402044"/>
            <a:chOff x="4326466" y="4417513"/>
            <a:chExt cx="4677912" cy="502556"/>
          </a:xfrm>
        </p:grpSpPr>
        <p:sp>
          <p:nvSpPr>
            <p:cNvPr id="37" name="Text Box 8"/>
            <p:cNvSpPr txBox="1">
              <a:spLocks noChangeArrowheads="1"/>
            </p:cNvSpPr>
            <p:nvPr/>
          </p:nvSpPr>
          <p:spPr bwMode="auto">
            <a:xfrm>
              <a:off x="4326466" y="4417513"/>
              <a:ext cx="3949273" cy="500138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p3d extrusionH="57150">
                <a:bevelT w="1270" prst="coolSlant"/>
              </a:sp3d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kumimoji="0" lang="ko-KR" altLang="en-US" sz="2000" spc="-60" dirty="0" smtClean="0">
                  <a:gradFill>
                    <a:gsLst>
                      <a:gs pos="100000">
                        <a:srgbClr val="000000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HY헤드라인M" pitchFamily="18" charset="-127"/>
                  <a:ea typeface="HY헤드라인M" pitchFamily="18" charset="-127"/>
                  <a:cs typeface="Arial" panose="020B0604020202020204" pitchFamily="34" charset="0"/>
                </a:rPr>
                <a:t>제</a:t>
              </a:r>
              <a:r>
                <a:rPr kumimoji="0" lang="en-US" altLang="ko-KR" sz="2000" spc="-60" dirty="0" smtClean="0">
                  <a:gradFill>
                    <a:gsLst>
                      <a:gs pos="100000">
                        <a:srgbClr val="000000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HY헤드라인M" pitchFamily="18" charset="-127"/>
                  <a:ea typeface="HY헤드라인M" pitchFamily="18" charset="-127"/>
                  <a:cs typeface="Arial" panose="020B0604020202020204" pitchFamily="34" charset="0"/>
                </a:rPr>
                <a:t>5</a:t>
              </a:r>
              <a:r>
                <a:rPr kumimoji="0" lang="ko-KR" altLang="en-US" sz="2000" spc="-60" smtClean="0">
                  <a:gradFill>
                    <a:gsLst>
                      <a:gs pos="100000">
                        <a:srgbClr val="000000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HY헤드라인M" pitchFamily="18" charset="-127"/>
                  <a:ea typeface="HY헤드라인M" pitchFamily="18" charset="-127"/>
                  <a:cs typeface="Arial" panose="020B0604020202020204" pitchFamily="34" charset="0"/>
                </a:rPr>
                <a:t>장 참고문헌</a:t>
              </a:r>
              <a:endParaRPr kumimoji="0" lang="ko-KR" altLang="en-US" sz="2000" spc="-60" dirty="0">
                <a:gradFill>
                  <a:gsLst>
                    <a:gs pos="100000">
                      <a:srgbClr val="000000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endParaRPr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4378419" y="4915697"/>
              <a:ext cx="4625959" cy="4372"/>
            </a:xfrm>
            <a:prstGeom prst="line">
              <a:avLst/>
            </a:prstGeom>
            <a:ln>
              <a:gradFill>
                <a:gsLst>
                  <a:gs pos="65000">
                    <a:schemeClr val="tx1">
                      <a:lumMod val="50000"/>
                      <a:alpha val="35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800000" scaled="0"/>
              </a:gra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직사각형 49"/>
          <p:cNvSpPr>
            <a:spLocks noChangeAspect="1"/>
          </p:cNvSpPr>
          <p:nvPr/>
        </p:nvSpPr>
        <p:spPr>
          <a:xfrm>
            <a:off x="5776639" y="2276872"/>
            <a:ext cx="1983235" cy="1969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Aft>
                <a:spcPts val="600"/>
              </a:spcAft>
              <a:buAutoNum type="arabicPeriod"/>
            </a:pPr>
            <a:r>
              <a:rPr lang="ko-KR" alt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연구 절차</a:t>
            </a:r>
            <a:endParaRPr lang="en-US" altLang="ko-KR" sz="1700" dirty="0" smtClean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ko-KR" alt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연구 데이터</a:t>
            </a:r>
            <a:endParaRPr lang="en-US" altLang="ko-KR" sz="1700" dirty="0" smtClean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ko-KR" alt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학습 </a:t>
            </a:r>
            <a:r>
              <a:rPr lang="ko-KR" altLang="en-US" sz="1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데이터셋</a:t>
            </a:r>
            <a:endParaRPr lang="en-US" altLang="ko-KR" sz="1700" dirty="0" smtClean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ko-KR" alt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알고리즘 실험</a:t>
            </a:r>
            <a:endParaRPr lang="en-US" altLang="ko-KR" sz="1700" dirty="0" smtClean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ko-KR" alt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 구성도</a:t>
            </a:r>
            <a:r>
              <a:rPr lang="en-US" altLang="ko-KR" sz="1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endParaRPr lang="en-US" altLang="ko-KR" sz="170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51" name="그룹 71"/>
          <p:cNvGrpSpPr>
            <a:grpSpLocks noChangeAspect="1"/>
          </p:cNvGrpSpPr>
          <p:nvPr/>
        </p:nvGrpSpPr>
        <p:grpSpPr>
          <a:xfrm>
            <a:off x="5472589" y="5740595"/>
            <a:ext cx="3575813" cy="402044"/>
            <a:chOff x="4314779" y="4417513"/>
            <a:chExt cx="4689599" cy="502556"/>
          </a:xfrm>
        </p:grpSpPr>
        <p:sp>
          <p:nvSpPr>
            <p:cNvPr id="54" name="Text Box 8"/>
            <p:cNvSpPr txBox="1">
              <a:spLocks noChangeArrowheads="1"/>
            </p:cNvSpPr>
            <p:nvPr/>
          </p:nvSpPr>
          <p:spPr bwMode="auto">
            <a:xfrm>
              <a:off x="4314779" y="4417513"/>
              <a:ext cx="3650814" cy="500138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p3d extrusionH="57150">
                <a:bevelT w="1270" prst="coolSlant"/>
              </a:sp3d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kumimoji="0" lang="en-US" altLang="ko-KR" sz="2000" spc="-60" dirty="0" smtClean="0">
                  <a:gradFill>
                    <a:gsLst>
                      <a:gs pos="100000">
                        <a:srgbClr val="000000"/>
                      </a:gs>
                      <a:gs pos="100000">
                        <a:srgbClr val="3E7898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HY헤드라인M" pitchFamily="18" charset="-127"/>
                  <a:ea typeface="HY헤드라인M" pitchFamily="18" charset="-127"/>
                  <a:cs typeface="Arial" panose="020B0604020202020204" pitchFamily="34" charset="0"/>
                </a:rPr>
                <a:t>Appendix</a:t>
              </a:r>
              <a:endParaRPr kumimoji="0" lang="ko-KR" altLang="en-US" sz="2000" spc="-60" dirty="0">
                <a:gradFill>
                  <a:gsLst>
                    <a:gs pos="100000">
                      <a:srgbClr val="000000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>
              <a:off x="4378419" y="4915697"/>
              <a:ext cx="4625959" cy="4372"/>
            </a:xfrm>
            <a:prstGeom prst="line">
              <a:avLst/>
            </a:prstGeom>
            <a:ln>
              <a:gradFill>
                <a:gsLst>
                  <a:gs pos="65000">
                    <a:schemeClr val="tx1">
                      <a:lumMod val="50000"/>
                      <a:alpha val="35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800000" scaled="0"/>
              </a:gra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049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제목 2"/>
          <p:cNvSpPr>
            <a:spLocks noGrp="1"/>
          </p:cNvSpPr>
          <p:nvPr>
            <p:ph type="title" idx="4294967295"/>
          </p:nvPr>
        </p:nvSpPr>
        <p:spPr>
          <a:xfrm>
            <a:off x="5156670" y="98672"/>
            <a:ext cx="3888432" cy="611984"/>
          </a:xfrm>
        </p:spPr>
        <p:txBody>
          <a:bodyPr/>
          <a:lstStyle/>
          <a:p>
            <a:pPr algn="r" eaLnBrk="1" hangingPunct="1"/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</a:t>
            </a: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24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  연구 방법</a:t>
            </a:r>
            <a:endParaRPr lang="ko-KR" altLang="en-US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71313" y="404664"/>
            <a:ext cx="4284663" cy="360363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ko-KR" sz="20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3.3 </a:t>
            </a:r>
            <a:r>
              <a:rPr lang="ko-KR" altLang="en-US" sz="2000" b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학습 데이터셋</a:t>
            </a:r>
            <a:endParaRPr lang="ko-KR" altLang="en-US" sz="2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8064" y="1148393"/>
            <a:ext cx="82076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buFont typeface="Wingdings" panose="05000000000000000000" pitchFamily="2" charset="2"/>
              <a:buChar char="l"/>
              <a:defRPr/>
            </a:pP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 </a:t>
            </a:r>
            <a:r>
              <a:rPr kumimoji="0" lang="ko-KR" altLang="en-US" sz="1500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데이터셋</a:t>
            </a:r>
            <a:r>
              <a:rPr kumimoji="0" lang="ko-KR" altLang="en-US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구성 방법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kumimoji="0" lang="ko-KR" altLang="en-US" sz="15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원천 데이터 수집 및 정제 후 익명화와 비식별화 과정을 통해 연구 목적의 학습 데이터를 구성하고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kumimoji="0" lang="ko-KR" altLang="en-US" sz="15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데이터의 특이점 도출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(Feature Engineering)</a:t>
            </a:r>
            <a:r>
              <a:rPr kumimoji="0" lang="ko-KR" altLang="en-US" sz="15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ko-KR" altLang="en-US" sz="15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통해 최종 학습 데이터셋을 완성함</a:t>
            </a:r>
            <a:r>
              <a:rPr kumimoji="0" lang="en-US" altLang="ko-KR" sz="15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33" name="사각형: 둥근 모서리 113">
            <a:extLst>
              <a:ext uri="{FF2B5EF4-FFF2-40B4-BE49-F238E27FC236}">
                <a16:creationId xmlns="" xmlns:a16="http://schemas.microsoft.com/office/drawing/2014/main" id="{9CD3A580-4FC5-40C7-A95A-A0ED92438DE1}"/>
              </a:ext>
            </a:extLst>
          </p:cNvPr>
          <p:cNvSpPr/>
          <p:nvPr/>
        </p:nvSpPr>
        <p:spPr>
          <a:xfrm>
            <a:off x="595812" y="2229574"/>
            <a:ext cx="2305050" cy="266486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A0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대학의 개설과목</a:t>
            </a:r>
            <a:endParaRPr lang="ko-KR" altLang="en-US" sz="1200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34" name="사각형: 둥근 모서리 136">
            <a:extLst>
              <a:ext uri="{FF2B5EF4-FFF2-40B4-BE49-F238E27FC236}">
                <a16:creationId xmlns="" xmlns:a16="http://schemas.microsoft.com/office/drawing/2014/main" id="{7E1FF574-6868-425F-BA7A-395B55AD41E9}"/>
              </a:ext>
            </a:extLst>
          </p:cNvPr>
          <p:cNvSpPr/>
          <p:nvPr/>
        </p:nvSpPr>
        <p:spPr>
          <a:xfrm>
            <a:off x="3387279" y="2229574"/>
            <a:ext cx="2305050" cy="266486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A0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취업자 수강정보</a:t>
            </a:r>
            <a:endParaRPr lang="en-US" altLang="ko-KR" sz="1200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36" name="사각형: 둥근 모서리 178">
            <a:extLst>
              <a:ext uri="{FF2B5EF4-FFF2-40B4-BE49-F238E27FC236}">
                <a16:creationId xmlns="" xmlns:a16="http://schemas.microsoft.com/office/drawing/2014/main" id="{DB70F85E-58D6-44B2-A3CD-759FD3CF231D}"/>
              </a:ext>
            </a:extLst>
          </p:cNvPr>
          <p:cNvSpPr/>
          <p:nvPr/>
        </p:nvSpPr>
        <p:spPr>
          <a:xfrm>
            <a:off x="6276269" y="2229574"/>
            <a:ext cx="2305050" cy="266486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A0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취업자 직무정보</a:t>
            </a:r>
            <a:endParaRPr lang="ko-KR" altLang="en-US" sz="1200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95A404E3-7D3B-4413-A990-C8F808A12DCE}"/>
              </a:ext>
            </a:extLst>
          </p:cNvPr>
          <p:cNvSpPr/>
          <p:nvPr/>
        </p:nvSpPr>
        <p:spPr>
          <a:xfrm>
            <a:off x="467544" y="3457461"/>
            <a:ext cx="8192658" cy="1702895"/>
          </a:xfrm>
          <a:prstGeom prst="rect">
            <a:avLst/>
          </a:prstGeom>
          <a:solidFill>
            <a:schemeClr val="bg1">
              <a:lumMod val="9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9" name="사각형: 둥근 모서리 182">
            <a:extLst>
              <a:ext uri="{FF2B5EF4-FFF2-40B4-BE49-F238E27FC236}">
                <a16:creationId xmlns="" xmlns:a16="http://schemas.microsoft.com/office/drawing/2014/main" id="{C7CC6C60-A503-4ACB-BCEB-DF9410715E69}"/>
              </a:ext>
            </a:extLst>
          </p:cNvPr>
          <p:cNvSpPr/>
          <p:nvPr/>
        </p:nvSpPr>
        <p:spPr>
          <a:xfrm>
            <a:off x="3275855" y="2902932"/>
            <a:ext cx="2528455" cy="37337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A6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/>
            <a:r>
              <a:rPr lang="ko-KR" altLang="en-US" sz="1000" dirty="0">
                <a:ln>
                  <a:solidFill>
                    <a:prstClr val="white">
                      <a:lumMod val="50000"/>
                      <a:alpha val="3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원천 </a:t>
            </a:r>
            <a:r>
              <a:rPr lang="ko-KR" altLang="en-US" sz="1000" dirty="0" smtClean="0">
                <a:ln>
                  <a:solidFill>
                    <a:prstClr val="white">
                      <a:lumMod val="50000"/>
                      <a:alpha val="3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</a:t>
            </a:r>
            <a:r>
              <a:rPr lang="ko-KR" altLang="en-US" sz="1000" smtClean="0">
                <a:ln>
                  <a:solidFill>
                    <a:prstClr val="white">
                      <a:lumMod val="50000"/>
                      <a:alpha val="3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수집</a:t>
            </a:r>
            <a:r>
              <a:rPr lang="en-US" altLang="ko-KR" sz="1000" dirty="0" smtClean="0">
                <a:ln>
                  <a:solidFill>
                    <a:prstClr val="white">
                      <a:lumMod val="50000"/>
                      <a:alpha val="3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000" smtClean="0">
                <a:ln>
                  <a:solidFill>
                    <a:prstClr val="white">
                      <a:lumMod val="50000"/>
                      <a:alpha val="3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정제</a:t>
            </a:r>
            <a:endParaRPr lang="ko-KR" altLang="en-US" sz="1000" dirty="0">
              <a:ln>
                <a:solidFill>
                  <a:prstClr val="white">
                    <a:lumMod val="50000"/>
                    <a:alpha val="3000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사각형: 둥근 모서리 293">
            <a:extLst>
              <a:ext uri="{FF2B5EF4-FFF2-40B4-BE49-F238E27FC236}">
                <a16:creationId xmlns="" xmlns:a16="http://schemas.microsoft.com/office/drawing/2014/main" id="{5D258220-A7FD-4CC4-A592-B3939AF73F32}"/>
              </a:ext>
            </a:extLst>
          </p:cNvPr>
          <p:cNvSpPr/>
          <p:nvPr/>
        </p:nvSpPr>
        <p:spPr>
          <a:xfrm>
            <a:off x="827584" y="4129611"/>
            <a:ext cx="1185564" cy="38458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BA">
                <a:alpha val="6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7F7F7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무결성 검증</a:t>
            </a:r>
          </a:p>
        </p:txBody>
      </p:sp>
      <p:sp>
        <p:nvSpPr>
          <p:cNvPr id="41" name="사각형: 둥근 모서리 295">
            <a:extLst>
              <a:ext uri="{FF2B5EF4-FFF2-40B4-BE49-F238E27FC236}">
                <a16:creationId xmlns="" xmlns:a16="http://schemas.microsoft.com/office/drawing/2014/main" id="{EA33032F-EAED-46A5-91D4-5AA0EA66178B}"/>
              </a:ext>
            </a:extLst>
          </p:cNvPr>
          <p:cNvSpPr/>
          <p:nvPr/>
        </p:nvSpPr>
        <p:spPr>
          <a:xfrm>
            <a:off x="2322897" y="4129611"/>
            <a:ext cx="1185564" cy="38458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BA">
                <a:alpha val="6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익명화</a:t>
            </a:r>
            <a:r>
              <a:rPr lang="en-US" altLang="ko-KR" sz="1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비식별화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="" xmlns:a16="http://schemas.microsoft.com/office/drawing/2014/main" id="{2D46685D-E774-4DED-BDBD-ADE4E83ED16F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2046741" y="4321904"/>
            <a:ext cx="276156" cy="1"/>
          </a:xfrm>
          <a:prstGeom prst="straightConnector1">
            <a:avLst/>
          </a:prstGeom>
          <a:ln>
            <a:solidFill>
              <a:srgbClr val="0070BA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297">
            <a:extLst>
              <a:ext uri="{FF2B5EF4-FFF2-40B4-BE49-F238E27FC236}">
                <a16:creationId xmlns="" xmlns:a16="http://schemas.microsoft.com/office/drawing/2014/main" id="{67F979F3-064F-43EB-8CE9-5075B9E3AE62}"/>
              </a:ext>
            </a:extLst>
          </p:cNvPr>
          <p:cNvSpPr/>
          <p:nvPr/>
        </p:nvSpPr>
        <p:spPr>
          <a:xfrm>
            <a:off x="3851920" y="4129611"/>
            <a:ext cx="1185564" cy="38458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BA">
                <a:alpha val="6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7F7F7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원천 빅데이터 처리 로직 개발</a:t>
            </a:r>
          </a:p>
        </p:txBody>
      </p:sp>
      <p:sp>
        <p:nvSpPr>
          <p:cNvPr id="44" name="사각형: 둥근 모서리 299">
            <a:extLst>
              <a:ext uri="{FF2B5EF4-FFF2-40B4-BE49-F238E27FC236}">
                <a16:creationId xmlns="" xmlns:a16="http://schemas.microsoft.com/office/drawing/2014/main" id="{4591F220-8877-4391-934B-A5FAADDF618B}"/>
              </a:ext>
            </a:extLst>
          </p:cNvPr>
          <p:cNvSpPr/>
          <p:nvPr/>
        </p:nvSpPr>
        <p:spPr>
          <a:xfrm>
            <a:off x="5582184" y="3575102"/>
            <a:ext cx="1185564" cy="38458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BA">
                <a:alpha val="6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7F7F7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검증</a:t>
            </a:r>
          </a:p>
        </p:txBody>
      </p:sp>
      <p:sp>
        <p:nvSpPr>
          <p:cNvPr id="48" name="사각형: 둥근 모서리 302">
            <a:extLst>
              <a:ext uri="{FF2B5EF4-FFF2-40B4-BE49-F238E27FC236}">
                <a16:creationId xmlns="" xmlns:a16="http://schemas.microsoft.com/office/drawing/2014/main" id="{AD87CF0D-B6BB-452E-A16B-EB2D359BCECC}"/>
              </a:ext>
            </a:extLst>
          </p:cNvPr>
          <p:cNvSpPr/>
          <p:nvPr/>
        </p:nvSpPr>
        <p:spPr>
          <a:xfrm>
            <a:off x="5412029" y="4129611"/>
            <a:ext cx="1525874" cy="38458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BA">
                <a:alpha val="6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서비스를 위한 </a:t>
            </a:r>
            <a:r>
              <a:rPr lang="en-US" altLang="ko-KR" sz="1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Feature Engineering</a:t>
            </a:r>
            <a:endParaRPr lang="ko-KR" altLang="en-US" sz="10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사각형: 둥근 모서리 303">
            <a:extLst>
              <a:ext uri="{FF2B5EF4-FFF2-40B4-BE49-F238E27FC236}">
                <a16:creationId xmlns="" xmlns:a16="http://schemas.microsoft.com/office/drawing/2014/main" id="{C2F3219D-663F-4334-B139-9FF72BE6FB29}"/>
              </a:ext>
            </a:extLst>
          </p:cNvPr>
          <p:cNvSpPr/>
          <p:nvPr/>
        </p:nvSpPr>
        <p:spPr>
          <a:xfrm>
            <a:off x="7274870" y="3916372"/>
            <a:ext cx="1185562" cy="811064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0070BA">
                <a:alpha val="6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학습데이터셋</a:t>
            </a:r>
            <a:endParaRPr lang="en-US" altLang="ko-KR" sz="10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 Warehousing</a:t>
            </a:r>
            <a:endParaRPr lang="ko-KR" altLang="en-US" sz="1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="" xmlns:a16="http://schemas.microsoft.com/office/drawing/2014/main" id="{DB509DD5-2B55-4BD5-9F39-A9BFFEFEBEDC}"/>
              </a:ext>
            </a:extLst>
          </p:cNvPr>
          <p:cNvCxnSpPr>
            <a:cxnSpLocks/>
            <a:stCxn id="56" idx="0"/>
            <a:endCxn id="48" idx="2"/>
          </p:cNvCxnSpPr>
          <p:nvPr/>
        </p:nvCxnSpPr>
        <p:spPr>
          <a:xfrm flipV="1">
            <a:off x="6172894" y="4514198"/>
            <a:ext cx="2072" cy="157962"/>
          </a:xfrm>
          <a:prstGeom prst="straightConnector1">
            <a:avLst/>
          </a:prstGeom>
          <a:ln>
            <a:solidFill>
              <a:srgbClr val="0070BA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D0250CB8-BC5B-4E44-8987-FD9726493690}"/>
              </a:ext>
            </a:extLst>
          </p:cNvPr>
          <p:cNvCxnSpPr>
            <a:cxnSpLocks/>
            <a:stCxn id="44" idx="2"/>
            <a:endCxn id="48" idx="0"/>
          </p:cNvCxnSpPr>
          <p:nvPr/>
        </p:nvCxnSpPr>
        <p:spPr>
          <a:xfrm>
            <a:off x="6174966" y="3959689"/>
            <a:ext cx="0" cy="169922"/>
          </a:xfrm>
          <a:prstGeom prst="straightConnector1">
            <a:avLst/>
          </a:prstGeom>
          <a:ln>
            <a:solidFill>
              <a:srgbClr val="0070BA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03643F07-7700-4F83-BEE0-DFD1CA8BDEC1}"/>
              </a:ext>
            </a:extLst>
          </p:cNvPr>
          <p:cNvCxnSpPr>
            <a:cxnSpLocks/>
            <a:stCxn id="41" idx="3"/>
            <a:endCxn id="43" idx="1"/>
          </p:cNvCxnSpPr>
          <p:nvPr/>
        </p:nvCxnSpPr>
        <p:spPr>
          <a:xfrm>
            <a:off x="3508461" y="4321905"/>
            <a:ext cx="343459" cy="0"/>
          </a:xfrm>
          <a:prstGeom prst="straightConnector1">
            <a:avLst/>
          </a:prstGeom>
          <a:ln>
            <a:solidFill>
              <a:srgbClr val="0070BA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="" xmlns:a16="http://schemas.microsoft.com/office/drawing/2014/main" id="{6802ED61-ED9D-4B71-B5F6-DFB158BBB016}"/>
              </a:ext>
            </a:extLst>
          </p:cNvPr>
          <p:cNvCxnSpPr>
            <a:cxnSpLocks/>
            <a:stCxn id="43" idx="3"/>
            <a:endCxn id="48" idx="1"/>
          </p:cNvCxnSpPr>
          <p:nvPr/>
        </p:nvCxnSpPr>
        <p:spPr>
          <a:xfrm>
            <a:off x="5037484" y="4321905"/>
            <a:ext cx="374545" cy="0"/>
          </a:xfrm>
          <a:prstGeom prst="straightConnector1">
            <a:avLst/>
          </a:prstGeom>
          <a:ln>
            <a:solidFill>
              <a:srgbClr val="0070BA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E6415212-857F-4D0B-81D9-4CDC48C88E0E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6969585" y="4321904"/>
            <a:ext cx="305285" cy="9750"/>
          </a:xfrm>
          <a:prstGeom prst="straightConnector1">
            <a:avLst/>
          </a:prstGeom>
          <a:ln>
            <a:solidFill>
              <a:srgbClr val="0070BA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사각형: 둥근 모서리 310">
            <a:extLst>
              <a:ext uri="{FF2B5EF4-FFF2-40B4-BE49-F238E27FC236}">
                <a16:creationId xmlns="" xmlns:a16="http://schemas.microsoft.com/office/drawing/2014/main" id="{84E663FA-2BF0-4558-8633-349168D02726}"/>
              </a:ext>
            </a:extLst>
          </p:cNvPr>
          <p:cNvSpPr/>
          <p:nvPr/>
        </p:nvSpPr>
        <p:spPr>
          <a:xfrm>
            <a:off x="5580112" y="4672160"/>
            <a:ext cx="1185564" cy="38458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BA">
                <a:alpha val="6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7F7F7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병합 로직 개발</a:t>
            </a:r>
          </a:p>
        </p:txBody>
      </p:sp>
      <p:cxnSp>
        <p:nvCxnSpPr>
          <p:cNvPr id="57" name="연결선: 꺾임 311">
            <a:extLst>
              <a:ext uri="{FF2B5EF4-FFF2-40B4-BE49-F238E27FC236}">
                <a16:creationId xmlns="" xmlns:a16="http://schemas.microsoft.com/office/drawing/2014/main" id="{33341FEF-0760-4EEC-AF3A-B24610C8455B}"/>
              </a:ext>
            </a:extLst>
          </p:cNvPr>
          <p:cNvCxnSpPr>
            <a:cxnSpLocks/>
            <a:stCxn id="41" idx="0"/>
            <a:endCxn id="44" idx="1"/>
          </p:cNvCxnSpPr>
          <p:nvPr/>
        </p:nvCxnSpPr>
        <p:spPr>
          <a:xfrm rot="5400000" flipH="1" flipV="1">
            <a:off x="4067824" y="2615252"/>
            <a:ext cx="362215" cy="2666505"/>
          </a:xfrm>
          <a:prstGeom prst="bentConnector2">
            <a:avLst/>
          </a:prstGeom>
          <a:ln>
            <a:solidFill>
              <a:srgbClr val="0070BA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312">
            <a:extLst>
              <a:ext uri="{FF2B5EF4-FFF2-40B4-BE49-F238E27FC236}">
                <a16:creationId xmlns="" xmlns:a16="http://schemas.microsoft.com/office/drawing/2014/main" id="{ABFBA3E7-11E0-4CDE-A396-1E4E86D1C3AA}"/>
              </a:ext>
            </a:extLst>
          </p:cNvPr>
          <p:cNvCxnSpPr>
            <a:cxnSpLocks/>
            <a:stCxn id="43" idx="2"/>
            <a:endCxn id="56" idx="1"/>
          </p:cNvCxnSpPr>
          <p:nvPr/>
        </p:nvCxnSpPr>
        <p:spPr>
          <a:xfrm rot="16200000" flipH="1">
            <a:off x="4837279" y="4121621"/>
            <a:ext cx="350256" cy="1135410"/>
          </a:xfrm>
          <a:prstGeom prst="bentConnector2">
            <a:avLst/>
          </a:prstGeom>
          <a:ln>
            <a:solidFill>
              <a:srgbClr val="0070BA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311">
            <a:extLst>
              <a:ext uri="{FF2B5EF4-FFF2-40B4-BE49-F238E27FC236}">
                <a16:creationId xmlns="" xmlns:a16="http://schemas.microsoft.com/office/drawing/2014/main" id="{33341FEF-0760-4EEC-AF3A-B24610C8455B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 rot="5400000">
            <a:off x="2553572" y="2143099"/>
            <a:ext cx="853307" cy="3119717"/>
          </a:xfrm>
          <a:prstGeom prst="bentConnector3">
            <a:avLst>
              <a:gd name="adj1" fmla="val 36605"/>
            </a:avLst>
          </a:prstGeom>
          <a:ln>
            <a:solidFill>
              <a:srgbClr val="40404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311">
            <a:extLst>
              <a:ext uri="{FF2B5EF4-FFF2-40B4-BE49-F238E27FC236}">
                <a16:creationId xmlns="" xmlns:a16="http://schemas.microsoft.com/office/drawing/2014/main" id="{33341FEF-0760-4EEC-AF3A-B24610C8455B}"/>
              </a:ext>
            </a:extLst>
          </p:cNvPr>
          <p:cNvCxnSpPr>
            <a:cxnSpLocks/>
            <a:stCxn id="33" idx="2"/>
            <a:endCxn id="39" idx="1"/>
          </p:cNvCxnSpPr>
          <p:nvPr/>
        </p:nvCxnSpPr>
        <p:spPr>
          <a:xfrm rot="16200000" flipH="1">
            <a:off x="2215317" y="2029080"/>
            <a:ext cx="593558" cy="1527518"/>
          </a:xfrm>
          <a:prstGeom prst="bentConnector2">
            <a:avLst/>
          </a:prstGeom>
          <a:ln>
            <a:solidFill>
              <a:srgbClr val="40404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311">
            <a:extLst>
              <a:ext uri="{FF2B5EF4-FFF2-40B4-BE49-F238E27FC236}">
                <a16:creationId xmlns="" xmlns:a16="http://schemas.microsoft.com/office/drawing/2014/main" id="{33341FEF-0760-4EEC-AF3A-B24610C8455B}"/>
              </a:ext>
            </a:extLst>
          </p:cNvPr>
          <p:cNvCxnSpPr>
            <a:cxnSpLocks/>
            <a:stCxn id="36" idx="2"/>
            <a:endCxn id="39" idx="3"/>
          </p:cNvCxnSpPr>
          <p:nvPr/>
        </p:nvCxnSpPr>
        <p:spPr>
          <a:xfrm rot="5400000">
            <a:off x="6319773" y="1980597"/>
            <a:ext cx="593558" cy="1624484"/>
          </a:xfrm>
          <a:prstGeom prst="bentConnector2">
            <a:avLst/>
          </a:prstGeom>
          <a:ln>
            <a:solidFill>
              <a:srgbClr val="40404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311">
            <a:extLst>
              <a:ext uri="{FF2B5EF4-FFF2-40B4-BE49-F238E27FC236}">
                <a16:creationId xmlns="" xmlns:a16="http://schemas.microsoft.com/office/drawing/2014/main" id="{33341FEF-0760-4EEC-AF3A-B24610C8455B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rot="16200000" flipH="1">
            <a:off x="4336507" y="2699356"/>
            <a:ext cx="406872" cy="279"/>
          </a:xfrm>
          <a:prstGeom prst="bentConnector3">
            <a:avLst>
              <a:gd name="adj1" fmla="val 50000"/>
            </a:avLst>
          </a:prstGeom>
          <a:ln>
            <a:solidFill>
              <a:srgbClr val="40404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31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제목 2"/>
          <p:cNvSpPr>
            <a:spLocks noGrp="1"/>
          </p:cNvSpPr>
          <p:nvPr>
            <p:ph type="title" idx="4294967295"/>
          </p:nvPr>
        </p:nvSpPr>
        <p:spPr>
          <a:xfrm>
            <a:off x="5156670" y="98672"/>
            <a:ext cx="3888432" cy="611984"/>
          </a:xfrm>
        </p:spPr>
        <p:txBody>
          <a:bodyPr/>
          <a:lstStyle/>
          <a:p>
            <a:pPr algn="r" eaLnBrk="1" hangingPunct="1"/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</a:t>
            </a: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24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  연구 방법</a:t>
            </a:r>
            <a:endParaRPr lang="ko-KR" altLang="en-US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71313" y="404664"/>
            <a:ext cx="4284663" cy="360363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ko-KR" sz="20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3.4 </a:t>
            </a:r>
            <a:r>
              <a:rPr lang="ko-KR" altLang="en-US" sz="2000" b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알고리즘 </a:t>
            </a:r>
            <a:r>
              <a:rPr lang="ko-KR" altLang="en-US" sz="20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실험</a:t>
            </a:r>
            <a:endParaRPr lang="ko-KR" altLang="en-US" sz="2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5B4CB7A6-030B-4A67-9902-B732FCA651AA}"/>
              </a:ext>
            </a:extLst>
          </p:cNvPr>
          <p:cNvSpPr/>
          <p:nvPr/>
        </p:nvSpPr>
        <p:spPr>
          <a:xfrm>
            <a:off x="467544" y="1339823"/>
            <a:ext cx="4139654" cy="1453879"/>
          </a:xfrm>
          <a:prstGeom prst="rect">
            <a:avLst/>
          </a:prstGeom>
          <a:solidFill>
            <a:schemeClr val="bg1">
              <a:lumMod val="9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2" name="사각형: 둥근 모서리 47">
            <a:extLst>
              <a:ext uri="{FF2B5EF4-FFF2-40B4-BE49-F238E27FC236}">
                <a16:creationId xmlns="" xmlns:a16="http://schemas.microsoft.com/office/drawing/2014/main" id="{051C5FBF-CAA9-49A0-9E7F-D57D8F8A9DDF}"/>
              </a:ext>
            </a:extLst>
          </p:cNvPr>
          <p:cNvSpPr/>
          <p:nvPr/>
        </p:nvSpPr>
        <p:spPr>
          <a:xfrm>
            <a:off x="1187704" y="1200382"/>
            <a:ext cx="2809513" cy="37337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A6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/>
            <a:r>
              <a:rPr lang="ko-KR" altLang="en-US" sz="1500" dirty="0" smtClean="0">
                <a:ln>
                  <a:solidFill>
                    <a:prstClr val="white">
                      <a:lumMod val="50000"/>
                      <a:alpha val="3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</a:rPr>
              <a:t>수강이력 데이터 </a:t>
            </a:r>
            <a:r>
              <a:rPr lang="ko-KR" altLang="en-US" sz="1500" dirty="0">
                <a:ln>
                  <a:solidFill>
                    <a:prstClr val="white">
                      <a:lumMod val="50000"/>
                      <a:alpha val="3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</a:rPr>
              <a:t>표준화</a:t>
            </a:r>
          </a:p>
        </p:txBody>
      </p:sp>
      <p:sp>
        <p:nvSpPr>
          <p:cNvPr id="13" name="원통형 57">
            <a:extLst>
              <a:ext uri="{FF2B5EF4-FFF2-40B4-BE49-F238E27FC236}">
                <a16:creationId xmlns="" xmlns:a16="http://schemas.microsoft.com/office/drawing/2014/main" id="{6227E2A9-43DA-4E55-98E3-6A2398F02E5F}"/>
              </a:ext>
            </a:extLst>
          </p:cNvPr>
          <p:cNvSpPr/>
          <p:nvPr/>
        </p:nvSpPr>
        <p:spPr>
          <a:xfrm>
            <a:off x="577727" y="2090009"/>
            <a:ext cx="1108173" cy="549387"/>
          </a:xfrm>
          <a:prstGeom prst="can">
            <a:avLst/>
          </a:prstGeom>
          <a:solidFill>
            <a:schemeClr val="bg1"/>
          </a:solidFill>
          <a:ln w="28575">
            <a:solidFill>
              <a:srgbClr val="E7E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대학명</a:t>
            </a:r>
            <a:endParaRPr lang="ko-KR" altLang="en-US" sz="1200" dirty="0">
              <a:solidFill>
                <a:schemeClr val="tx1"/>
              </a:solidFill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</p:txBody>
      </p:sp>
      <p:sp>
        <p:nvSpPr>
          <p:cNvPr id="14" name="원통형 59">
            <a:extLst>
              <a:ext uri="{FF2B5EF4-FFF2-40B4-BE49-F238E27FC236}">
                <a16:creationId xmlns="" xmlns:a16="http://schemas.microsoft.com/office/drawing/2014/main" id="{91AC8C08-9EF0-4394-986D-006DCE80B297}"/>
              </a:ext>
            </a:extLst>
          </p:cNvPr>
          <p:cNvSpPr/>
          <p:nvPr/>
        </p:nvSpPr>
        <p:spPr>
          <a:xfrm>
            <a:off x="1796083" y="2090009"/>
            <a:ext cx="1108173" cy="549387"/>
          </a:xfrm>
          <a:prstGeom prst="can">
            <a:avLst/>
          </a:prstGeom>
          <a:solidFill>
            <a:schemeClr val="bg1"/>
          </a:solidFill>
          <a:ln w="28575">
            <a:solidFill>
              <a:srgbClr val="E7E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학과명</a:t>
            </a:r>
            <a:endParaRPr lang="ko-KR" altLang="en-US" sz="1200" dirty="0">
              <a:solidFill>
                <a:schemeClr val="tx1"/>
              </a:solidFill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7C59325E-0981-4582-9646-218CA534305C}"/>
              </a:ext>
            </a:extLst>
          </p:cNvPr>
          <p:cNvSpPr/>
          <p:nvPr/>
        </p:nvSpPr>
        <p:spPr>
          <a:xfrm>
            <a:off x="577727" y="1624964"/>
            <a:ext cx="3722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5725" indent="-85725" defTabSz="942168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대학별로 상의한 개설과목을 군집화를 통한 표준화 작업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</p:txBody>
      </p:sp>
      <p:sp>
        <p:nvSpPr>
          <p:cNvPr id="16" name="원통형 61">
            <a:extLst>
              <a:ext uri="{FF2B5EF4-FFF2-40B4-BE49-F238E27FC236}">
                <a16:creationId xmlns="" xmlns:a16="http://schemas.microsoft.com/office/drawing/2014/main" id="{7DE38F1E-A1AD-4582-8244-FAFD4B5C774E}"/>
              </a:ext>
            </a:extLst>
          </p:cNvPr>
          <p:cNvSpPr/>
          <p:nvPr/>
        </p:nvSpPr>
        <p:spPr>
          <a:xfrm>
            <a:off x="3395768" y="2090009"/>
            <a:ext cx="1108173" cy="549387"/>
          </a:xfrm>
          <a:prstGeom prst="can">
            <a:avLst/>
          </a:prstGeom>
          <a:solidFill>
            <a:schemeClr val="bg1"/>
          </a:solidFill>
          <a:ln w="28575">
            <a:solidFill>
              <a:srgbClr val="E7E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개설과목</a:t>
            </a:r>
            <a:endParaRPr lang="ko-KR" altLang="en-US" sz="1200" dirty="0">
              <a:solidFill>
                <a:schemeClr val="tx1"/>
              </a:solidFill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B40244D5-4E5C-431F-85CE-5EBBFB88A429}"/>
              </a:ext>
            </a:extLst>
          </p:cNvPr>
          <p:cNvSpPr/>
          <p:nvPr/>
        </p:nvSpPr>
        <p:spPr>
          <a:xfrm>
            <a:off x="2953484" y="2185936"/>
            <a:ext cx="393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Rix모던고딕 L" panose="02020603020101020101" pitchFamily="18" charset="-127"/>
                <a:ea typeface="Rix모던고딕 L" panose="02020603020101020101" pitchFamily="18" charset="-127"/>
              </a:rPr>
              <a:t>…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350D367-96AA-498F-B6E4-81508F18C3B1}"/>
              </a:ext>
            </a:extLst>
          </p:cNvPr>
          <p:cNvSpPr/>
          <p:nvPr/>
        </p:nvSpPr>
        <p:spPr>
          <a:xfrm>
            <a:off x="467544" y="3448638"/>
            <a:ext cx="4139654" cy="2819783"/>
          </a:xfrm>
          <a:prstGeom prst="rect">
            <a:avLst/>
          </a:prstGeom>
          <a:solidFill>
            <a:schemeClr val="bg1">
              <a:lumMod val="9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9" name="사각형: 둥근 모서리 65">
            <a:extLst>
              <a:ext uri="{FF2B5EF4-FFF2-40B4-BE49-F238E27FC236}">
                <a16:creationId xmlns="" xmlns:a16="http://schemas.microsoft.com/office/drawing/2014/main" id="{E9E2B9C3-2ABC-44AC-B072-DD6D4201387A}"/>
              </a:ext>
            </a:extLst>
          </p:cNvPr>
          <p:cNvSpPr/>
          <p:nvPr/>
        </p:nvSpPr>
        <p:spPr>
          <a:xfrm>
            <a:off x="1187704" y="3309197"/>
            <a:ext cx="2809513" cy="37337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A6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/>
            <a:r>
              <a:rPr lang="ko-KR" altLang="en-US" sz="1500" dirty="0" smtClean="0">
                <a:ln>
                  <a:solidFill>
                    <a:prstClr val="white">
                      <a:lumMod val="50000"/>
                      <a:alpha val="3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</a:rPr>
              <a:t>수강이력 데이터 </a:t>
            </a:r>
            <a:r>
              <a:rPr lang="ko-KR" altLang="en-US" sz="1500" dirty="0">
                <a:ln>
                  <a:solidFill>
                    <a:prstClr val="white">
                      <a:lumMod val="50000"/>
                      <a:alpha val="3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</a:rPr>
              <a:t>정형화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50C5968A-5CEE-4258-9FB9-88A705C1C79C}"/>
              </a:ext>
            </a:extLst>
          </p:cNvPr>
          <p:cNvSpPr/>
          <p:nvPr/>
        </p:nvSpPr>
        <p:spPr>
          <a:xfrm>
            <a:off x="577727" y="3779421"/>
            <a:ext cx="40294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indent="-85725" defTabSz="942168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코사인 유사도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(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Consine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 Similarity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)</a:t>
            </a:r>
            <a:r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를 통한 데이터 정형화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</p:txBody>
      </p:sp>
      <p:sp>
        <p:nvSpPr>
          <p:cNvPr id="22" name="화살표: 아래쪽 72">
            <a:extLst>
              <a:ext uri="{FF2B5EF4-FFF2-40B4-BE49-F238E27FC236}">
                <a16:creationId xmlns="" xmlns:a16="http://schemas.microsoft.com/office/drawing/2014/main" id="{21267450-8D35-4182-A40A-A4BFA9B1DF0F}"/>
              </a:ext>
            </a:extLst>
          </p:cNvPr>
          <p:cNvSpPr/>
          <p:nvPr/>
        </p:nvSpPr>
        <p:spPr>
          <a:xfrm>
            <a:off x="2284958" y="2874417"/>
            <a:ext cx="504825" cy="343273"/>
          </a:xfrm>
          <a:prstGeom prst="downArrow">
            <a:avLst>
              <a:gd name="adj1" fmla="val 57547"/>
              <a:gd name="adj2" fmla="val 48150"/>
            </a:avLst>
          </a:prstGeom>
          <a:solidFill>
            <a:srgbClr val="007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0C709006-63AD-48F3-A095-17931AFA1027}"/>
              </a:ext>
            </a:extLst>
          </p:cNvPr>
          <p:cNvSpPr/>
          <p:nvPr/>
        </p:nvSpPr>
        <p:spPr>
          <a:xfrm>
            <a:off x="4717376" y="1329297"/>
            <a:ext cx="3969673" cy="2819783"/>
          </a:xfrm>
          <a:prstGeom prst="rect">
            <a:avLst/>
          </a:prstGeom>
          <a:solidFill>
            <a:schemeClr val="bg1">
              <a:lumMod val="9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4" name="사각형: 둥근 모서리 74">
            <a:extLst>
              <a:ext uri="{FF2B5EF4-FFF2-40B4-BE49-F238E27FC236}">
                <a16:creationId xmlns="" xmlns:a16="http://schemas.microsoft.com/office/drawing/2014/main" id="{20140929-C01F-4B06-9A14-5AF66DAAB5D3}"/>
              </a:ext>
            </a:extLst>
          </p:cNvPr>
          <p:cNvSpPr/>
          <p:nvPr/>
        </p:nvSpPr>
        <p:spPr>
          <a:xfrm>
            <a:off x="4788024" y="1189856"/>
            <a:ext cx="3789068" cy="37337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A6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/>
            <a:r>
              <a:rPr lang="en-US" altLang="ko-KR" sz="1500" dirty="0" err="1" smtClean="0">
                <a:ln>
                  <a:solidFill>
                    <a:prstClr val="white">
                      <a:lumMod val="50000"/>
                      <a:alpha val="3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</a:rPr>
              <a:t>kNN</a:t>
            </a:r>
            <a:r>
              <a:rPr lang="en-US" altLang="ko-KR" sz="1500" dirty="0">
                <a:ln>
                  <a:solidFill>
                    <a:prstClr val="white">
                      <a:lumMod val="50000"/>
                      <a:alpha val="3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</a:rPr>
              <a:t> </a:t>
            </a:r>
            <a:r>
              <a:rPr lang="ko-KR" altLang="en-US" sz="1500" smtClean="0">
                <a:ln>
                  <a:solidFill>
                    <a:prstClr val="white">
                      <a:lumMod val="50000"/>
                      <a:alpha val="30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</a:rPr>
              <a:t>알고리즘의 반복적 재학습 및 검증</a:t>
            </a:r>
            <a:endParaRPr lang="ko-KR" altLang="en-US" sz="1500" dirty="0">
              <a:ln>
                <a:solidFill>
                  <a:prstClr val="white">
                    <a:lumMod val="50000"/>
                    <a:alpha val="3000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+mj-ea"/>
              <a:ea typeface="+mj-ea"/>
            </a:endParaRPr>
          </a:p>
        </p:txBody>
      </p:sp>
      <p:sp>
        <p:nvSpPr>
          <p:cNvPr id="25" name="화살표: 아래쪽 75">
            <a:extLst>
              <a:ext uri="{FF2B5EF4-FFF2-40B4-BE49-F238E27FC236}">
                <a16:creationId xmlns="" xmlns:a16="http://schemas.microsoft.com/office/drawing/2014/main" id="{AA0C63EC-6026-4768-A9D3-AB357CCACF5E}"/>
              </a:ext>
            </a:extLst>
          </p:cNvPr>
          <p:cNvSpPr/>
          <p:nvPr/>
        </p:nvSpPr>
        <p:spPr>
          <a:xfrm rot="16200000">
            <a:off x="4371136" y="4821232"/>
            <a:ext cx="504825" cy="343273"/>
          </a:xfrm>
          <a:prstGeom prst="downArrow">
            <a:avLst>
              <a:gd name="adj1" fmla="val 57547"/>
              <a:gd name="adj2" fmla="val 48150"/>
            </a:avLst>
          </a:prstGeom>
          <a:solidFill>
            <a:srgbClr val="007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6" name="그림 25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67F32A5D-CAAA-44B8-B440-1AB3D79E4F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297"/>
          <a:stretch/>
        </p:blipFill>
        <p:spPr>
          <a:xfrm>
            <a:off x="4897982" y="1660080"/>
            <a:ext cx="3789067" cy="2422178"/>
          </a:xfrm>
          <a:prstGeom prst="rect">
            <a:avLst/>
          </a:prstGeom>
        </p:spPr>
      </p:pic>
      <p:sp>
        <p:nvSpPr>
          <p:cNvPr id="27" name="AutoShape 214">
            <a:extLst>
              <a:ext uri="{FF2B5EF4-FFF2-40B4-BE49-F238E27FC236}">
                <a16:creationId xmlns:a16="http://schemas.microsoft.com/office/drawing/2014/main" xmlns="" id="{856C071E-048C-4758-8751-4555571DF9C0}"/>
              </a:ext>
            </a:extLst>
          </p:cNvPr>
          <p:cNvSpPr>
            <a:spLocks noChangeArrowheads="1"/>
          </p:cNvSpPr>
          <p:nvPr/>
        </p:nvSpPr>
        <p:spPr bwMode="gray">
          <a:xfrm>
            <a:off x="6070122" y="4607952"/>
            <a:ext cx="1394933" cy="384917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</p:spPr>
        <p:txBody>
          <a:bodyPr wrap="square" lIns="89990" tIns="143984" rIns="35996" bIns="0" anchor="t" anchorCtr="0"/>
          <a:lstStyle/>
          <a:p>
            <a:pPr algn="ctr" defTabSz="1076202" fontAlgn="ctr" latinLnBrk="0">
              <a:lnSpc>
                <a:spcPct val="110000"/>
              </a:lnSpc>
              <a:spcBef>
                <a:spcPts val="200"/>
              </a:spcBef>
              <a:buClr>
                <a:srgbClr val="808080"/>
              </a:buClr>
              <a:buSzPct val="80000"/>
            </a:pPr>
            <a:r>
              <a:rPr lang="ko-KR" altLang="en-US" sz="1200" kern="0" dirty="0" smtClean="0">
                <a:ln>
                  <a:solidFill>
                    <a:srgbClr val="0185C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대학의 개설과목</a:t>
            </a:r>
            <a:endParaRPr lang="en-US" altLang="ko-KR" sz="1200" kern="0" dirty="0">
              <a:ln>
                <a:solidFill>
                  <a:srgbClr val="0185C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AutoShape 214">
            <a:extLst>
              <a:ext uri="{FF2B5EF4-FFF2-40B4-BE49-F238E27FC236}">
                <a16:creationId xmlns:a16="http://schemas.microsoft.com/office/drawing/2014/main" xmlns="" id="{856C071E-048C-4758-8751-4555571DF9C0}"/>
              </a:ext>
            </a:extLst>
          </p:cNvPr>
          <p:cNvSpPr>
            <a:spLocks noChangeArrowheads="1"/>
          </p:cNvSpPr>
          <p:nvPr/>
        </p:nvSpPr>
        <p:spPr bwMode="gray">
          <a:xfrm>
            <a:off x="6070121" y="5148048"/>
            <a:ext cx="1394933" cy="384917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</p:spPr>
        <p:txBody>
          <a:bodyPr wrap="square" lIns="89990" tIns="143984" rIns="35996" bIns="0" anchor="t" anchorCtr="0"/>
          <a:lstStyle/>
          <a:p>
            <a:pPr algn="ctr" defTabSz="1076202" fontAlgn="ctr" latinLnBrk="0">
              <a:lnSpc>
                <a:spcPct val="110000"/>
              </a:lnSpc>
              <a:spcBef>
                <a:spcPts val="200"/>
              </a:spcBef>
              <a:buClr>
                <a:srgbClr val="808080"/>
              </a:buClr>
              <a:buSzPct val="80000"/>
            </a:pPr>
            <a:r>
              <a:rPr lang="ko-KR" altLang="en-US" sz="1200" kern="0" dirty="0" smtClean="0">
                <a:ln>
                  <a:solidFill>
                    <a:srgbClr val="0185C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취업자 직무정보</a:t>
            </a:r>
            <a:endParaRPr lang="en-US" altLang="ko-KR" sz="1200" kern="0" dirty="0">
              <a:ln>
                <a:solidFill>
                  <a:srgbClr val="0185C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AutoShape 214">
            <a:extLst>
              <a:ext uri="{FF2B5EF4-FFF2-40B4-BE49-F238E27FC236}">
                <a16:creationId xmlns:a16="http://schemas.microsoft.com/office/drawing/2014/main" xmlns="" id="{856C071E-048C-4758-8751-4555571DF9C0}"/>
              </a:ext>
            </a:extLst>
          </p:cNvPr>
          <p:cNvSpPr>
            <a:spLocks noChangeArrowheads="1"/>
          </p:cNvSpPr>
          <p:nvPr/>
        </p:nvSpPr>
        <p:spPr bwMode="gray">
          <a:xfrm>
            <a:off x="6075376" y="5656845"/>
            <a:ext cx="1394933" cy="384917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</p:spPr>
        <p:txBody>
          <a:bodyPr wrap="square" lIns="89990" tIns="143984" rIns="35996" bIns="0" anchor="t" anchorCtr="0"/>
          <a:lstStyle/>
          <a:p>
            <a:pPr algn="ctr" defTabSz="1076202" fontAlgn="ctr" latinLnBrk="0">
              <a:lnSpc>
                <a:spcPct val="110000"/>
              </a:lnSpc>
              <a:spcBef>
                <a:spcPts val="200"/>
              </a:spcBef>
              <a:buClr>
                <a:srgbClr val="808080"/>
              </a:buClr>
              <a:buSzPct val="80000"/>
            </a:pPr>
            <a:r>
              <a:rPr lang="ko-KR" altLang="en-US" sz="1200" kern="0" dirty="0" smtClean="0">
                <a:ln>
                  <a:solidFill>
                    <a:srgbClr val="0185C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취업자 수강과목</a:t>
            </a:r>
            <a:endParaRPr lang="en-US" altLang="ko-KR" sz="1200" kern="0" dirty="0">
              <a:ln>
                <a:solidFill>
                  <a:srgbClr val="0185C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AutoShape 214">
            <a:extLst>
              <a:ext uri="{FF2B5EF4-FFF2-40B4-BE49-F238E27FC236}">
                <a16:creationId xmlns:a16="http://schemas.microsoft.com/office/drawing/2014/main" xmlns="" id="{856C071E-048C-4758-8751-4555571DF9C0}"/>
              </a:ext>
            </a:extLst>
          </p:cNvPr>
          <p:cNvSpPr>
            <a:spLocks noChangeArrowheads="1"/>
          </p:cNvSpPr>
          <p:nvPr/>
        </p:nvSpPr>
        <p:spPr bwMode="gray">
          <a:xfrm>
            <a:off x="5167111" y="4553673"/>
            <a:ext cx="474595" cy="1566986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</p:spPr>
        <p:txBody>
          <a:bodyPr wrap="square" lIns="89990" tIns="143984" rIns="35996" bIns="0" anchor="t" anchorCtr="0"/>
          <a:lstStyle/>
          <a:p>
            <a:pPr algn="ctr" defTabSz="1076202" fontAlgn="ctr" latinLnBrk="0">
              <a:lnSpc>
                <a:spcPct val="110000"/>
              </a:lnSpc>
              <a:spcBef>
                <a:spcPts val="200"/>
              </a:spcBef>
              <a:buClr>
                <a:srgbClr val="808080"/>
              </a:buClr>
              <a:buSzPct val="80000"/>
            </a:pPr>
            <a:endParaRPr lang="en-US" altLang="ko-KR" sz="1200" kern="0" dirty="0" smtClean="0">
              <a:ln>
                <a:solidFill>
                  <a:srgbClr val="0185C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defTabSz="1076202" fontAlgn="ctr" latinLnBrk="0">
              <a:lnSpc>
                <a:spcPct val="110000"/>
              </a:lnSpc>
              <a:spcBef>
                <a:spcPts val="200"/>
              </a:spcBef>
              <a:buClr>
                <a:srgbClr val="808080"/>
              </a:buClr>
              <a:buSzPct val="80000"/>
            </a:pPr>
            <a:r>
              <a:rPr lang="ko-KR" altLang="en-US" sz="1200" kern="0" dirty="0" smtClean="0">
                <a:ln>
                  <a:solidFill>
                    <a:srgbClr val="0185C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</a:t>
            </a:r>
            <a:endParaRPr lang="en-US" altLang="ko-KR" sz="1200" kern="0" dirty="0" smtClean="0">
              <a:ln>
                <a:solidFill>
                  <a:srgbClr val="0185C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defTabSz="1076202" fontAlgn="ctr" latinLnBrk="0">
              <a:lnSpc>
                <a:spcPct val="110000"/>
              </a:lnSpc>
              <a:spcBef>
                <a:spcPts val="200"/>
              </a:spcBef>
              <a:buClr>
                <a:srgbClr val="808080"/>
              </a:buClr>
              <a:buSzPct val="80000"/>
            </a:pPr>
            <a:r>
              <a:rPr lang="ko-KR" altLang="en-US" sz="1200" kern="0" dirty="0" smtClean="0">
                <a:ln>
                  <a:solidFill>
                    <a:srgbClr val="0185C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호</a:t>
            </a:r>
            <a:endParaRPr lang="en-US" altLang="ko-KR" sz="1200" kern="0" dirty="0" smtClean="0">
              <a:ln>
                <a:solidFill>
                  <a:srgbClr val="0185C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defTabSz="1076202" fontAlgn="ctr" latinLnBrk="0">
              <a:lnSpc>
                <a:spcPct val="110000"/>
              </a:lnSpc>
              <a:spcBef>
                <a:spcPts val="200"/>
              </a:spcBef>
              <a:buClr>
                <a:srgbClr val="808080"/>
              </a:buClr>
              <a:buSzPct val="80000"/>
            </a:pPr>
            <a:r>
              <a:rPr lang="ko-KR" altLang="en-US" sz="1200" kern="0" dirty="0" smtClean="0">
                <a:ln>
                  <a:solidFill>
                    <a:srgbClr val="0185C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</a:t>
            </a:r>
            <a:endParaRPr lang="en-US" altLang="ko-KR" sz="1200" kern="0" dirty="0" smtClean="0">
              <a:ln>
                <a:solidFill>
                  <a:srgbClr val="0185C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defTabSz="1076202" fontAlgn="ctr" latinLnBrk="0">
              <a:lnSpc>
                <a:spcPct val="110000"/>
              </a:lnSpc>
              <a:spcBef>
                <a:spcPts val="200"/>
              </a:spcBef>
              <a:buClr>
                <a:srgbClr val="808080"/>
              </a:buClr>
              <a:buSzPct val="80000"/>
            </a:pPr>
            <a:r>
              <a:rPr lang="ko-KR" altLang="en-US" sz="1200" kern="0" dirty="0" smtClean="0">
                <a:ln>
                  <a:solidFill>
                    <a:srgbClr val="0185C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</a:t>
            </a:r>
            <a:endParaRPr lang="en-US" altLang="ko-KR" sz="1200" kern="0" dirty="0">
              <a:ln>
                <a:solidFill>
                  <a:srgbClr val="0185C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AutoShape 214">
            <a:extLst>
              <a:ext uri="{FF2B5EF4-FFF2-40B4-BE49-F238E27FC236}">
                <a16:creationId xmlns:a16="http://schemas.microsoft.com/office/drawing/2014/main" xmlns="" id="{856C071E-048C-4758-8751-4555571DF9C0}"/>
              </a:ext>
            </a:extLst>
          </p:cNvPr>
          <p:cNvSpPr>
            <a:spLocks noChangeArrowheads="1"/>
          </p:cNvSpPr>
          <p:nvPr/>
        </p:nvSpPr>
        <p:spPr bwMode="gray">
          <a:xfrm>
            <a:off x="7879269" y="4554088"/>
            <a:ext cx="474595" cy="1566986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</p:spPr>
        <p:txBody>
          <a:bodyPr wrap="square" lIns="89990" tIns="143984" rIns="35996" bIns="0" anchor="t" anchorCtr="0"/>
          <a:lstStyle/>
          <a:p>
            <a:pPr algn="ctr" defTabSz="1076202" fontAlgn="ctr" latinLnBrk="0">
              <a:lnSpc>
                <a:spcPct val="110000"/>
              </a:lnSpc>
              <a:spcBef>
                <a:spcPts val="200"/>
              </a:spcBef>
              <a:buClr>
                <a:srgbClr val="808080"/>
              </a:buClr>
              <a:buSzPct val="80000"/>
            </a:pPr>
            <a:endParaRPr lang="en-US" altLang="ko-KR" sz="1200" kern="0" dirty="0" smtClean="0">
              <a:ln>
                <a:solidFill>
                  <a:srgbClr val="0185C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defTabSz="1076202" fontAlgn="ctr" latinLnBrk="0">
              <a:lnSpc>
                <a:spcPct val="110000"/>
              </a:lnSpc>
              <a:spcBef>
                <a:spcPts val="200"/>
              </a:spcBef>
              <a:buClr>
                <a:srgbClr val="808080"/>
              </a:buClr>
              <a:buSzPct val="80000"/>
            </a:pPr>
            <a:r>
              <a:rPr lang="ko-KR" altLang="en-US" sz="1200" kern="0" dirty="0" smtClean="0">
                <a:ln>
                  <a:solidFill>
                    <a:srgbClr val="0185C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</a:t>
            </a:r>
            <a:endParaRPr lang="en-US" altLang="ko-KR" sz="1200" kern="0" dirty="0" smtClean="0">
              <a:ln>
                <a:solidFill>
                  <a:srgbClr val="0185C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defTabSz="1076202" fontAlgn="ctr" latinLnBrk="0">
              <a:lnSpc>
                <a:spcPct val="110000"/>
              </a:lnSpc>
              <a:spcBef>
                <a:spcPts val="200"/>
              </a:spcBef>
              <a:buClr>
                <a:srgbClr val="808080"/>
              </a:buClr>
              <a:buSzPct val="80000"/>
            </a:pPr>
            <a:r>
              <a:rPr lang="ko-KR" altLang="en-US" sz="1200" kern="0" dirty="0" smtClean="0">
                <a:ln>
                  <a:solidFill>
                    <a:srgbClr val="0185C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</a:t>
            </a:r>
            <a:endParaRPr lang="en-US" altLang="ko-KR" sz="1200" kern="0" dirty="0" smtClean="0">
              <a:ln>
                <a:solidFill>
                  <a:srgbClr val="0185C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defTabSz="1076202" fontAlgn="ctr" latinLnBrk="0">
              <a:lnSpc>
                <a:spcPct val="110000"/>
              </a:lnSpc>
              <a:spcBef>
                <a:spcPts val="200"/>
              </a:spcBef>
              <a:buClr>
                <a:srgbClr val="808080"/>
              </a:buClr>
              <a:buSzPct val="80000"/>
            </a:pPr>
            <a:r>
              <a:rPr lang="ko-KR" altLang="en-US" sz="1200" kern="0" dirty="0" smtClean="0">
                <a:ln>
                  <a:solidFill>
                    <a:srgbClr val="0185C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</a:t>
            </a:r>
            <a:endParaRPr lang="en-US" altLang="ko-KR" sz="1200" kern="0" dirty="0" smtClean="0">
              <a:ln>
                <a:solidFill>
                  <a:srgbClr val="0185C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defTabSz="1076202" fontAlgn="ctr" latinLnBrk="0">
              <a:lnSpc>
                <a:spcPct val="110000"/>
              </a:lnSpc>
              <a:spcBef>
                <a:spcPts val="200"/>
              </a:spcBef>
              <a:buClr>
                <a:srgbClr val="808080"/>
              </a:buClr>
              <a:buSzPct val="80000"/>
            </a:pPr>
            <a:r>
              <a:rPr lang="ko-KR" altLang="en-US" sz="1200" kern="0" dirty="0" smtClean="0">
                <a:ln>
                  <a:solidFill>
                    <a:srgbClr val="0185C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</a:t>
            </a:r>
            <a:endParaRPr lang="en-US" altLang="ko-KR" sz="1200" kern="0" dirty="0">
              <a:ln>
                <a:solidFill>
                  <a:srgbClr val="0185C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861881" y="4522460"/>
            <a:ext cx="1792415" cy="1583531"/>
          </a:xfrm>
          <a:prstGeom prst="roundRect">
            <a:avLst>
              <a:gd name="adj" fmla="val 5213"/>
            </a:avLst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endParaRPr lang="en-US" altLang="ko-KR" sz="1600" b="1" dirty="0" smtClean="0">
              <a:latin typeface="+mn-ea"/>
              <a:ea typeface="+mn-ea"/>
            </a:endParaRP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endParaRPr lang="en-US" altLang="ko-KR" sz="1600" b="1" dirty="0" smtClean="0">
              <a:latin typeface="+mn-ea"/>
              <a:ea typeface="+mn-ea"/>
            </a:endParaRP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endParaRPr lang="en-US" altLang="ko-KR" sz="1600" b="1" dirty="0">
              <a:latin typeface="+mn-ea"/>
              <a:ea typeface="+mn-ea"/>
            </a:endParaRP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endParaRPr lang="en-US" altLang="ko-KR" sz="1600" b="1" dirty="0" smtClean="0">
              <a:latin typeface="+mn-ea"/>
              <a:ea typeface="+mn-ea"/>
            </a:endParaRP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endParaRPr lang="ko-KR" altLang="en-US" sz="1600" b="1" dirty="0" smtClean="0">
              <a:latin typeface="+mn-ea"/>
              <a:ea typeface="+mn-ea"/>
            </a:endParaRPr>
          </a:p>
        </p:txBody>
      </p:sp>
      <p:cxnSp>
        <p:nvCxnSpPr>
          <p:cNvPr id="37" name="꺾인 연결선 36"/>
          <p:cNvCxnSpPr>
            <a:stCxn id="30" idx="3"/>
            <a:endCxn id="28" idx="1"/>
          </p:cNvCxnSpPr>
          <p:nvPr/>
        </p:nvCxnSpPr>
        <p:spPr>
          <a:xfrm>
            <a:off x="5641706" y="5337166"/>
            <a:ext cx="428415" cy="3341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28" idx="3"/>
            <a:endCxn id="31" idx="1"/>
          </p:cNvCxnSpPr>
          <p:nvPr/>
        </p:nvCxnSpPr>
        <p:spPr>
          <a:xfrm flipV="1">
            <a:off x="7465054" y="5337581"/>
            <a:ext cx="414215" cy="2926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27" idx="2"/>
            <a:endCxn id="28" idx="0"/>
          </p:cNvCxnSpPr>
          <p:nvPr/>
        </p:nvCxnSpPr>
        <p:spPr>
          <a:xfrm rot="5400000">
            <a:off x="6690000" y="5070458"/>
            <a:ext cx="15517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29" idx="0"/>
            <a:endCxn id="28" idx="2"/>
          </p:cNvCxnSpPr>
          <p:nvPr/>
        </p:nvCxnSpPr>
        <p:spPr>
          <a:xfrm rot="16200000" flipV="1">
            <a:off x="6708276" y="5592277"/>
            <a:ext cx="123880" cy="5255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화살표: 아래쪽 72">
            <a:extLst>
              <a:ext uri="{FF2B5EF4-FFF2-40B4-BE49-F238E27FC236}">
                <a16:creationId xmlns="" xmlns:a16="http://schemas.microsoft.com/office/drawing/2014/main" id="{21267450-8D35-4182-A40A-A4BFA9B1DF0F}"/>
              </a:ext>
            </a:extLst>
          </p:cNvPr>
          <p:cNvSpPr/>
          <p:nvPr/>
        </p:nvSpPr>
        <p:spPr>
          <a:xfrm rot="10800000">
            <a:off x="6540102" y="4069405"/>
            <a:ext cx="504825" cy="343273"/>
          </a:xfrm>
          <a:prstGeom prst="downArrow">
            <a:avLst>
              <a:gd name="adj1" fmla="val 57547"/>
              <a:gd name="adj2" fmla="val 48150"/>
            </a:avLst>
          </a:prstGeom>
          <a:solidFill>
            <a:srgbClr val="007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66" y="4220716"/>
            <a:ext cx="3611402" cy="11277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5589240"/>
            <a:ext cx="3664945" cy="52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07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모서리가 둥근 직사각형 157"/>
          <p:cNvSpPr/>
          <p:nvPr/>
        </p:nvSpPr>
        <p:spPr>
          <a:xfrm>
            <a:off x="468313" y="3789040"/>
            <a:ext cx="8207375" cy="2404303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3810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8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2C231B13-5003-49D9-BB4E-D56638C829B8}"/>
              </a:ext>
            </a:extLst>
          </p:cNvPr>
          <p:cNvSpPr txBox="1"/>
          <p:nvPr/>
        </p:nvSpPr>
        <p:spPr>
          <a:xfrm>
            <a:off x="592365" y="5689287"/>
            <a:ext cx="6390979" cy="417282"/>
          </a:xfrm>
          <a:prstGeom prst="rect">
            <a:avLst/>
          </a:prstGeom>
          <a:solidFill>
            <a:srgbClr val="262626"/>
          </a:solidFill>
          <a:ln w="12700"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>
            <a:noAutofit/>
          </a:bodyPr>
          <a:lstStyle/>
          <a:p>
            <a:pPr marL="0" marR="0" lvl="1" indent="0" algn="ctr" defTabSz="76174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Tx/>
              <a:buFontTx/>
              <a:buNone/>
              <a:tabLst>
                <a:tab pos="4596635" algn="l"/>
              </a:tabLst>
              <a:defRPr/>
            </a:pPr>
            <a:r>
              <a:rPr kumimoji="0" lang="ko-KR" altLang="en-US" i="0" u="none" strike="noStrike" kern="1200" cap="none" spc="-41" normalizeH="0" baseline="0" noProof="0" dirty="0">
                <a:solidFill>
                  <a:schemeClr val="bg1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인공지능 </a:t>
            </a:r>
            <a:r>
              <a:rPr kumimoji="0" lang="ko-KR" altLang="en-US" spc="-41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알고리즘 반복적 </a:t>
            </a:r>
            <a:r>
              <a:rPr kumimoji="0" lang="ko-KR" altLang="en-US" spc="-41" dirty="0" err="1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재학습</a:t>
            </a:r>
            <a:r>
              <a:rPr kumimoji="0" lang="ko-KR" altLang="en-US" spc="-41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및 검증</a:t>
            </a:r>
            <a:endParaRPr kumimoji="0" lang="ko-KR" altLang="en-US" i="0" u="none" strike="noStrike" kern="1200" cap="none" spc="-41" normalizeH="0" baseline="0" noProof="0" dirty="0">
              <a:solidFill>
                <a:schemeClr val="bg1"/>
              </a:solidFill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8135472" y="3919507"/>
            <a:ext cx="336908" cy="1651607"/>
          </a:xfrm>
          <a:prstGeom prst="roundRect">
            <a:avLst/>
          </a:prstGeom>
          <a:solidFill>
            <a:srgbClr val="262626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360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i="0" u="none" strike="noStrike" kern="1200" cap="none" spc="-46" normalizeH="0" baseline="0" noProof="0" dirty="0">
                <a:solidFill>
                  <a:schemeClr val="bg1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인</a:t>
            </a:r>
            <a:endParaRPr kumimoji="0" lang="en-US" altLang="ko-KR" sz="1000" i="0" u="none" strike="noStrike" kern="1200" cap="none" spc="-46" normalizeH="0" baseline="0" noProof="0" dirty="0">
              <a:solidFill>
                <a:schemeClr val="bg1"/>
              </a:solidFill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0" marR="0" lvl="0" indent="0" algn="ctr" defTabSz="9360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i="0" u="none" strike="noStrike" kern="1200" cap="none" spc="-46" normalizeH="0" baseline="0" noProof="0" dirty="0">
              <a:solidFill>
                <a:schemeClr val="bg1"/>
              </a:solidFill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0" marR="0" lvl="0" indent="0" algn="ctr" defTabSz="9360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i="0" u="none" strike="noStrike" kern="1200" cap="none" spc="-46" normalizeH="0" baseline="0" noProof="0" dirty="0">
                <a:solidFill>
                  <a:schemeClr val="bg1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</a:t>
            </a:r>
            <a:endParaRPr kumimoji="0" lang="en-US" altLang="ko-KR" sz="1000" i="0" u="none" strike="noStrike" kern="1200" cap="none" spc="-46" normalizeH="0" baseline="0" noProof="0" dirty="0">
              <a:solidFill>
                <a:schemeClr val="bg1"/>
              </a:solidFill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0" marR="0" lvl="0" indent="0" algn="ctr" defTabSz="9360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i="0" u="none" strike="noStrike" kern="1200" cap="none" spc="-46" normalizeH="0" baseline="0" noProof="0" dirty="0">
              <a:solidFill>
                <a:schemeClr val="bg1"/>
              </a:solidFill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0" marR="0" lvl="0" indent="0" algn="ctr" defTabSz="9360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i="0" u="none" strike="noStrike" kern="1200" cap="none" spc="-46" normalizeH="0" baseline="0" noProof="0" dirty="0">
                <a:solidFill>
                  <a:schemeClr val="bg1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지</a:t>
            </a:r>
            <a:endParaRPr kumimoji="0" lang="en-US" altLang="ko-KR" sz="1000" i="0" u="none" strike="noStrike" kern="1200" cap="none" spc="-46" normalizeH="0" baseline="0" noProof="0" dirty="0">
              <a:solidFill>
                <a:schemeClr val="bg1"/>
              </a:solidFill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0" marR="0" lvl="0" indent="0" algn="ctr" defTabSz="9360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i="0" u="none" strike="noStrike" kern="1200" cap="none" spc="-46" normalizeH="0" baseline="0" noProof="0" dirty="0">
              <a:solidFill>
                <a:schemeClr val="bg1"/>
              </a:solidFill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0" marR="0" lvl="0" indent="0" algn="ctr" defTabSz="9360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i="0" u="none" strike="noStrike" kern="1200" cap="none" spc="-46" normalizeH="0" baseline="0" noProof="0" dirty="0">
                <a:solidFill>
                  <a:schemeClr val="bg1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능</a:t>
            </a:r>
            <a:endParaRPr kumimoji="0" lang="en-US" altLang="ko-KR" sz="1000" i="0" u="none" strike="noStrike" kern="1200" cap="none" spc="-46" normalizeH="0" baseline="0" noProof="0" dirty="0">
              <a:solidFill>
                <a:schemeClr val="bg1"/>
              </a:solidFill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0" marR="0" lvl="0" indent="0" algn="ctr" defTabSz="9360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i="0" u="none" strike="noStrike" kern="1200" cap="none" spc="-46" normalizeH="0" baseline="0" noProof="0" dirty="0">
              <a:solidFill>
                <a:schemeClr val="bg1"/>
              </a:solidFill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0" marR="0" lvl="0" indent="0" algn="ctr" defTabSz="9360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i="0" u="none" strike="noStrike" kern="1200" cap="none" spc="-46" normalizeH="0" baseline="0" noProof="0" dirty="0">
                <a:solidFill>
                  <a:schemeClr val="bg1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</a:t>
            </a:r>
          </a:p>
          <a:p>
            <a:pPr marL="0" marR="0" lvl="0" indent="0" algn="ctr" defTabSz="9360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i="0" u="none" strike="noStrike" kern="1200" cap="none" spc="-46" normalizeH="0" baseline="0" noProof="0" dirty="0">
              <a:solidFill>
                <a:schemeClr val="bg1"/>
              </a:solidFill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0" marR="0" lvl="0" indent="0" algn="ctr" defTabSz="9360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i="0" u="none" strike="noStrike" kern="1200" cap="none" spc="-46" normalizeH="0" baseline="0" noProof="0" dirty="0">
                <a:solidFill>
                  <a:schemeClr val="bg1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</a:t>
            </a:r>
          </a:p>
          <a:p>
            <a:pPr marL="0" marR="0" lvl="0" indent="0" algn="ctr" defTabSz="9360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i="0" u="none" strike="noStrike" kern="1200" cap="none" spc="-46" normalizeH="0" baseline="0" noProof="0" dirty="0">
              <a:solidFill>
                <a:schemeClr val="bg1"/>
              </a:solidFill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0" marR="0" lvl="0" indent="0" algn="ctr" defTabSz="9360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i="0" u="none" strike="noStrike" kern="1200" cap="none" spc="-46" normalizeH="0" baseline="0" noProof="0" dirty="0">
                <a:solidFill>
                  <a:schemeClr val="bg1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</a:t>
            </a:r>
          </a:p>
        </p:txBody>
      </p:sp>
      <p:sp>
        <p:nvSpPr>
          <p:cNvPr id="86" name="모서리가 둥근 직사각형 85"/>
          <p:cNvSpPr/>
          <p:nvPr/>
        </p:nvSpPr>
        <p:spPr>
          <a:xfrm>
            <a:off x="5796136" y="2715570"/>
            <a:ext cx="2004454" cy="733807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360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8" b="0" i="0" u="none" strike="noStrike" kern="0" cap="none" spc="-46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1439409" y="2715566"/>
            <a:ext cx="4244080" cy="729706"/>
          </a:xfrm>
          <a:prstGeom prst="roundRect">
            <a:avLst>
              <a:gd name="adj" fmla="val 0"/>
            </a:avLst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8" b="0" i="0" u="none" strike="noStrike" kern="0" cap="none" spc="-46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564162" y="2203008"/>
            <a:ext cx="8004714" cy="465682"/>
          </a:xfrm>
          <a:prstGeom prst="roundRect">
            <a:avLst>
              <a:gd name="adj" fmla="val 0"/>
            </a:avLst>
          </a:prstGeom>
          <a:solidFill>
            <a:srgbClr val="1958A8"/>
          </a:solidFill>
          <a:ln w="25400" cap="flat" cmpd="sng" algn="ctr">
            <a:solidFill>
              <a:srgbClr val="1958A8"/>
            </a:solidFill>
            <a:prstDash val="solid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i="0" u="none" strike="noStrike" kern="0" cap="none" spc="-46" normalizeH="0" baseline="0" noProof="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수강과목 추천과 직무 추천이 양방향 제공이 가능한 인공지능 추천 시스템</a:t>
            </a:r>
            <a:endParaRPr kumimoji="0" lang="ko-KR" altLang="en-US" i="0" u="none" strike="noStrike" kern="0" cap="none" spc="-46" normalizeH="0" baseline="0" noProof="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5858853" y="2747656"/>
            <a:ext cx="917368" cy="28223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-46" normalizeH="0" baseline="0" noProof="0" dirty="0" smtClean="0">
                <a:ln>
                  <a:noFill/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유틸리티</a:t>
            </a:r>
            <a:endParaRPr kumimoji="0" lang="ko-KR" altLang="en-US" sz="1000" b="0" i="0" u="none" strike="noStrike" kern="0" cap="none" spc="-46" normalizeH="0" baseline="0" noProof="0" dirty="0">
              <a:ln>
                <a:noFill/>
              </a:ln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6818147" y="2747656"/>
            <a:ext cx="917368" cy="28223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-46" normalizeH="0" baseline="0" noProof="0" dirty="0">
                <a:ln>
                  <a:noFill/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Met</a:t>
            </a:r>
            <a:r>
              <a:rPr kumimoji="0" lang="en-US" altLang="ko-KR" sz="1000" b="0" i="0" u="none" strike="noStrike" kern="1200" cap="none" spc="-46" normalizeH="0" baseline="0" noProof="0" dirty="0">
                <a:ln>
                  <a:noFill/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ering</a:t>
            </a:r>
            <a:endParaRPr kumimoji="0" lang="ko-KR" altLang="en-US" sz="1000" b="0" i="0" u="none" strike="noStrike" kern="0" cap="none" spc="-46" normalizeH="0" baseline="0" noProof="0" dirty="0">
              <a:ln>
                <a:noFill/>
              </a:ln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5858855" y="3137508"/>
            <a:ext cx="917368" cy="28223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-46" normalizeH="0" baseline="0" noProof="0" dirty="0">
                <a:ln>
                  <a:noFill/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플랫폼 </a:t>
            </a:r>
            <a:r>
              <a:rPr kumimoji="0" lang="en-US" altLang="ko-KR" sz="1000" b="0" i="0" u="none" strike="noStrike" kern="0" cap="none" spc="-46" normalizeH="0" baseline="0" noProof="0" dirty="0">
                <a:ln>
                  <a:noFill/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API</a:t>
            </a:r>
            <a:endParaRPr kumimoji="0" lang="ko-KR" altLang="en-US" sz="1000" b="0" i="0" u="none" strike="noStrike" kern="0" cap="none" spc="-46" normalizeH="0" baseline="0" noProof="0" dirty="0">
              <a:ln>
                <a:noFill/>
              </a:ln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6818147" y="3137508"/>
            <a:ext cx="917368" cy="28223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-46" normalizeH="0" baseline="0" noProof="0" dirty="0">
                <a:ln>
                  <a:noFill/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Billing</a:t>
            </a:r>
            <a:endParaRPr kumimoji="0" lang="ko-KR" altLang="en-US" sz="1000" b="0" i="0" u="none" strike="noStrike" kern="0" cap="none" spc="-46" normalizeH="0" baseline="0" noProof="0" dirty="0">
              <a:ln>
                <a:noFill/>
              </a:ln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7800591" y="2714913"/>
            <a:ext cx="768827" cy="733807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/>
          <a:lstStyle/>
          <a:p>
            <a:pPr marL="0" marR="0" lvl="0" indent="0" algn="ct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i="0" u="none" strike="noStrike" kern="0" cap="none" spc="-46" normalizeH="0" baseline="0" noProof="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/>
            </a:r>
            <a:br>
              <a:rPr kumimoji="0" lang="en-US" altLang="ko-KR" sz="1000" i="0" u="none" strike="noStrike" kern="0" cap="none" spc="-46" normalizeH="0" baseline="0" noProof="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kumimoji="0" lang="ko-KR" altLang="en-US" sz="1000" i="0" u="none" strike="noStrike" kern="0" cap="none" spc="-46" normalizeH="0" baseline="0" noProof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공통</a:t>
            </a:r>
            <a:r>
              <a:rPr kumimoji="0" lang="en-US" altLang="ko-KR" sz="1000" i="0" u="none" strike="noStrike" kern="0" cap="none" spc="-46" normalizeH="0" baseline="0" noProof="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/>
            </a:r>
            <a:br>
              <a:rPr kumimoji="0" lang="en-US" altLang="ko-KR" sz="1000" i="0" u="none" strike="noStrike" kern="0" cap="none" spc="-46" normalizeH="0" baseline="0" noProof="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kumimoji="0" lang="ko-KR" altLang="en-US" sz="1000" i="0" u="none" strike="noStrike" kern="0" cap="none" spc="-46" normalizeH="0" baseline="0" noProof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기능</a:t>
            </a:r>
            <a:r>
              <a:rPr kumimoji="0" lang="en-US" altLang="ko-KR" sz="1000" i="0" u="none" strike="noStrike" kern="0" cap="none" spc="-46" normalizeH="0" baseline="0" noProof="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/>
            </a:r>
            <a:br>
              <a:rPr kumimoji="0" lang="en-US" altLang="ko-KR" sz="1000" i="0" u="none" strike="noStrike" kern="0" cap="none" spc="-46" normalizeH="0" baseline="0" noProof="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endParaRPr kumimoji="0" lang="ko-KR" altLang="en-US" sz="1000" i="0" u="none" strike="noStrike" kern="0" cap="none" spc="-46" normalizeH="0" baseline="0" noProof="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="" xmlns:a16="http://schemas.microsoft.com/office/drawing/2014/main" id="{350B4D35-648F-4CE9-BF22-6F1DE100CE15}"/>
              </a:ext>
            </a:extLst>
          </p:cNvPr>
          <p:cNvSpPr/>
          <p:nvPr/>
        </p:nvSpPr>
        <p:spPr bwMode="auto">
          <a:xfrm>
            <a:off x="2227268" y="4056768"/>
            <a:ext cx="1454507" cy="1469454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l" defTabSz="7617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60000"/>
              <a:buFontTx/>
              <a:buNone/>
              <a:tabLst/>
              <a:defRPr/>
            </a:pPr>
            <a:endParaRPr kumimoji="0" lang="ko-KR" altLang="en-US" sz="554" b="0" i="0" u="none" strike="noStrike" kern="0" cap="none" spc="-41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="" xmlns:a16="http://schemas.microsoft.com/office/drawing/2014/main" id="{2C231B13-5003-49D9-BB4E-D56638C829B8}"/>
              </a:ext>
            </a:extLst>
          </p:cNvPr>
          <p:cNvSpPr txBox="1"/>
          <p:nvPr/>
        </p:nvSpPr>
        <p:spPr>
          <a:xfrm>
            <a:off x="2324201" y="4184711"/>
            <a:ext cx="1278782" cy="179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F4B183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1" indent="0" algn="ctr" defTabSz="76174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Tx/>
              <a:buFontTx/>
              <a:buNone/>
              <a:tabLst>
                <a:tab pos="4596635" algn="l"/>
              </a:tabLst>
              <a:defRPr/>
            </a:pPr>
            <a:r>
              <a:rPr kumimoji="0" lang="en-US" altLang="ko-KR" sz="900" b="0" i="0" u="none" strike="noStrike" kern="1200" cap="none" spc="-41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Feature </a:t>
            </a:r>
            <a:r>
              <a:rPr kumimoji="0" lang="ko-KR" altLang="en-US" sz="900" b="0" i="0" u="none" strike="noStrike" kern="1200" cap="none" spc="-41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도출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="" xmlns:a16="http://schemas.microsoft.com/office/drawing/2014/main" id="{2C231B13-5003-49D9-BB4E-D56638C829B8}"/>
              </a:ext>
            </a:extLst>
          </p:cNvPr>
          <p:cNvSpPr txBox="1"/>
          <p:nvPr/>
        </p:nvSpPr>
        <p:spPr>
          <a:xfrm>
            <a:off x="2474074" y="5232699"/>
            <a:ext cx="960896" cy="240416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F4B183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1" indent="0" algn="ctr" defTabSz="76174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Tx/>
              <a:buFontTx/>
              <a:buNone/>
              <a:tabLst>
                <a:tab pos="4596635" algn="l"/>
              </a:tabLst>
              <a:defRPr/>
            </a:pPr>
            <a:r>
              <a:rPr kumimoji="0" lang="en-US" altLang="ko-KR" sz="1000" b="0" i="0" u="none" strike="noStrike" kern="1200" cap="none" spc="-41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Data Lake</a:t>
            </a:r>
            <a:endParaRPr kumimoji="0" lang="ko-KR" altLang="en-US" sz="1000" b="0" i="0" u="none" strike="noStrike" kern="1200" cap="none" spc="-41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="" xmlns:a16="http://schemas.microsoft.com/office/drawing/2014/main" id="{2C231B13-5003-49D9-BB4E-D56638C829B8}"/>
              </a:ext>
            </a:extLst>
          </p:cNvPr>
          <p:cNvSpPr txBox="1"/>
          <p:nvPr/>
        </p:nvSpPr>
        <p:spPr>
          <a:xfrm>
            <a:off x="2324201" y="4425906"/>
            <a:ext cx="1278782" cy="179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F4B183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1" indent="0" algn="ctr" defTabSz="76174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Tx/>
              <a:buFontTx/>
              <a:buNone/>
              <a:tabLst>
                <a:tab pos="4596635" algn="l"/>
              </a:tabLst>
              <a:defRPr/>
            </a:pPr>
            <a:r>
              <a:rPr kumimoji="0" lang="ko-KR" altLang="en-US" sz="900" b="0" i="0" u="none" strike="noStrike" kern="1200" cap="none" spc="-41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이상치 </a:t>
            </a:r>
            <a:r>
              <a:rPr kumimoji="0" lang="en-US" altLang="ko-KR" sz="900" b="0" i="0" u="none" strike="noStrike" kern="1200" cap="none" spc="-41" normalizeH="0" baseline="0" noProof="0" dirty="0" smtClean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r>
              <a:rPr kumimoji="0" lang="ko-KR" altLang="en-US" sz="900" b="0" i="0" u="none" strike="noStrike" kern="1200" cap="none" spc="-41" normalizeH="0" baseline="0" noProof="0" smtClean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결측치 제거</a:t>
            </a:r>
            <a:endParaRPr kumimoji="0" lang="ko-KR" altLang="en-US" sz="900" b="0" i="0" u="none" strike="noStrike" kern="1200" cap="none" spc="-41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2C231B13-5003-49D9-BB4E-D56638C829B8}"/>
              </a:ext>
            </a:extLst>
          </p:cNvPr>
          <p:cNvSpPr txBox="1"/>
          <p:nvPr/>
        </p:nvSpPr>
        <p:spPr>
          <a:xfrm>
            <a:off x="2324201" y="4660556"/>
            <a:ext cx="1278782" cy="1972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F4B183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1" indent="0" algn="ctr" defTabSz="76174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Tx/>
              <a:buFontTx/>
              <a:buNone/>
              <a:tabLst>
                <a:tab pos="4596635" algn="l"/>
              </a:tabLst>
              <a:defRPr/>
            </a:pPr>
            <a:r>
              <a:rPr kumimoji="0" lang="ko-KR" altLang="en-US" sz="900" b="0" i="0" u="none" strike="noStrike" kern="1200" cap="none" spc="-41" normalizeH="0" baseline="0" noProof="0" dirty="0" smtClean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학습 </a:t>
            </a:r>
            <a:r>
              <a:rPr kumimoji="0" lang="ko-KR" altLang="en-US" sz="900" b="0" i="0" u="none" strike="noStrike" kern="1200" cap="none" spc="-41" normalizeH="0" baseline="0" noProof="0" dirty="0" err="1" smtClean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데이터셋</a:t>
            </a:r>
            <a:r>
              <a:rPr kumimoji="0" lang="ko-KR" altLang="en-US" sz="900" b="0" i="0" u="none" strike="noStrike" kern="1200" cap="none" spc="-41" normalizeH="0" baseline="0" noProof="0" dirty="0" smtClean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구성</a:t>
            </a:r>
            <a:endParaRPr kumimoji="0" lang="ko-KR" altLang="en-US" sz="900" b="0" i="0" u="none" strike="noStrike" kern="1200" cap="none" spc="-41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2C231B13-5003-49D9-BB4E-D56638C829B8}"/>
              </a:ext>
            </a:extLst>
          </p:cNvPr>
          <p:cNvSpPr txBox="1"/>
          <p:nvPr/>
        </p:nvSpPr>
        <p:spPr>
          <a:xfrm>
            <a:off x="2324201" y="4933925"/>
            <a:ext cx="1278782" cy="179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F4B183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1" indent="0" algn="ctr" defTabSz="76174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Tx/>
              <a:buFontTx/>
              <a:buNone/>
              <a:tabLst>
                <a:tab pos="4596635" algn="l"/>
              </a:tabLst>
              <a:defRPr/>
            </a:pPr>
            <a:r>
              <a:rPr kumimoji="0" lang="ko-KR" altLang="en-US" sz="900" b="0" i="0" u="none" strike="noStrike" kern="1200" cap="none" spc="-41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샘플링</a:t>
            </a: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="" xmlns:a16="http://schemas.microsoft.com/office/drawing/2014/main" id="{D5C4184D-4B43-41DA-B426-2BB42AAC1820}"/>
              </a:ext>
            </a:extLst>
          </p:cNvPr>
          <p:cNvCxnSpPr>
            <a:cxnSpLocks/>
          </p:cNvCxnSpPr>
          <p:nvPr/>
        </p:nvCxnSpPr>
        <p:spPr>
          <a:xfrm rot="5400000">
            <a:off x="2897669" y="5170039"/>
            <a:ext cx="111561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350B4D35-648F-4CE9-BF22-6F1DE100CE15}"/>
              </a:ext>
            </a:extLst>
          </p:cNvPr>
          <p:cNvSpPr/>
          <p:nvPr/>
        </p:nvSpPr>
        <p:spPr bwMode="auto">
          <a:xfrm>
            <a:off x="571084" y="4059565"/>
            <a:ext cx="1454507" cy="1465984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l" defTabSz="7617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60000"/>
              <a:buFontTx/>
              <a:buNone/>
              <a:tabLst/>
              <a:defRPr/>
            </a:pPr>
            <a:endParaRPr kumimoji="0" lang="ko-KR" altLang="en-US" sz="554" b="0" i="0" u="none" strike="noStrike" kern="0" cap="none" spc="-41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="" xmlns:a16="http://schemas.microsoft.com/office/drawing/2014/main" id="{2C231B13-5003-49D9-BB4E-D56638C829B8}"/>
              </a:ext>
            </a:extLst>
          </p:cNvPr>
          <p:cNvSpPr txBox="1"/>
          <p:nvPr/>
        </p:nvSpPr>
        <p:spPr>
          <a:xfrm>
            <a:off x="817889" y="5233415"/>
            <a:ext cx="960896" cy="239848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F4B183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1" indent="0" algn="ctr" defTabSz="76174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Tx/>
              <a:buFontTx/>
              <a:buNone/>
              <a:tabLst>
                <a:tab pos="4596635" algn="l"/>
              </a:tabLst>
              <a:defRPr/>
            </a:pPr>
            <a:r>
              <a:rPr kumimoji="0" lang="en-US" altLang="ko-KR" sz="1000" b="0" i="0" u="none" strike="noStrike" kern="1200" cap="none" spc="-41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Data Lake</a:t>
            </a:r>
            <a:endParaRPr kumimoji="0" lang="ko-KR" altLang="en-US" sz="1000" b="0" i="0" u="none" strike="noStrike" kern="1200" cap="none" spc="-41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="" xmlns:a16="http://schemas.microsoft.com/office/drawing/2014/main" id="{D5C4184D-4B43-41DA-B426-2BB42AAC1820}"/>
              </a:ext>
            </a:extLst>
          </p:cNvPr>
          <p:cNvCxnSpPr>
            <a:cxnSpLocks/>
          </p:cNvCxnSpPr>
          <p:nvPr/>
        </p:nvCxnSpPr>
        <p:spPr>
          <a:xfrm rot="5400000">
            <a:off x="1252075" y="5163656"/>
            <a:ext cx="111297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350B4D35-648F-4CE9-BF22-6F1DE100CE15}"/>
              </a:ext>
            </a:extLst>
          </p:cNvPr>
          <p:cNvSpPr/>
          <p:nvPr/>
        </p:nvSpPr>
        <p:spPr bwMode="auto">
          <a:xfrm>
            <a:off x="3885237" y="4054308"/>
            <a:ext cx="1454507" cy="1469454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l" defTabSz="7617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60000"/>
              <a:buFontTx/>
              <a:buNone/>
              <a:tabLst/>
              <a:defRPr/>
            </a:pPr>
            <a:endParaRPr kumimoji="0" lang="ko-KR" altLang="en-US" sz="554" b="0" i="0" u="none" strike="noStrike" kern="0" cap="none" spc="-41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="" xmlns:a16="http://schemas.microsoft.com/office/drawing/2014/main" id="{2C231B13-5003-49D9-BB4E-D56638C829B8}"/>
              </a:ext>
            </a:extLst>
          </p:cNvPr>
          <p:cNvSpPr txBox="1"/>
          <p:nvPr/>
        </p:nvSpPr>
        <p:spPr>
          <a:xfrm>
            <a:off x="3982170" y="4182251"/>
            <a:ext cx="1278782" cy="179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F4B183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1" indent="0" algn="ctr" defTabSz="76174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Tx/>
              <a:buFontTx/>
              <a:buNone/>
              <a:tabLst>
                <a:tab pos="4596635" algn="l"/>
              </a:tabLst>
              <a:defRPr/>
            </a:pPr>
            <a:r>
              <a:rPr kumimoji="0" lang="en-US" altLang="ko-KR" sz="900" b="0" i="0" u="none" strike="noStrike" kern="1200" cap="none" spc="-41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BERT</a:t>
            </a:r>
            <a:endParaRPr kumimoji="0" lang="ko-KR" altLang="en-US" sz="900" b="0" i="0" u="none" strike="noStrike" kern="1200" cap="none" spc="-41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="" xmlns:a16="http://schemas.microsoft.com/office/drawing/2014/main" id="{2C231B13-5003-49D9-BB4E-D56638C829B8}"/>
              </a:ext>
            </a:extLst>
          </p:cNvPr>
          <p:cNvSpPr txBox="1"/>
          <p:nvPr/>
        </p:nvSpPr>
        <p:spPr>
          <a:xfrm>
            <a:off x="4132043" y="5230239"/>
            <a:ext cx="960896" cy="240416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F4B183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1" indent="0" algn="ctr" defTabSz="76174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Tx/>
              <a:buFontTx/>
              <a:buNone/>
              <a:tabLst>
                <a:tab pos="4596635" algn="l"/>
              </a:tabLst>
              <a:defRPr/>
            </a:pPr>
            <a:r>
              <a:rPr kumimoji="0" lang="en-US" altLang="ko-KR" sz="1000" b="0" i="0" u="none" strike="noStrike" kern="1200" cap="none" spc="-41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Data Warehouse</a:t>
            </a:r>
            <a:endParaRPr kumimoji="0" lang="ko-KR" altLang="en-US" sz="1000" b="0" i="0" u="none" strike="noStrike" kern="1200" cap="none" spc="-41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="" xmlns:a16="http://schemas.microsoft.com/office/drawing/2014/main" id="{2C231B13-5003-49D9-BB4E-D56638C829B8}"/>
              </a:ext>
            </a:extLst>
          </p:cNvPr>
          <p:cNvSpPr txBox="1"/>
          <p:nvPr/>
        </p:nvSpPr>
        <p:spPr>
          <a:xfrm>
            <a:off x="3982170" y="4423446"/>
            <a:ext cx="1278782" cy="179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F4B183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1" indent="0" algn="ctr" defTabSz="76174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Tx/>
              <a:buFontTx/>
              <a:buNone/>
              <a:tabLst>
                <a:tab pos="4596635" algn="l"/>
              </a:tabLst>
              <a:defRPr/>
            </a:pPr>
            <a:r>
              <a:rPr kumimoji="0" lang="en-US" altLang="ko-KR" sz="900" b="0" i="0" u="none" strike="noStrike" kern="1200" cap="none" spc="-41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GRU</a:t>
            </a:r>
            <a:endParaRPr kumimoji="0" lang="ko-KR" altLang="en-US" sz="900" b="0" i="0" u="none" strike="noStrike" kern="1200" cap="none" spc="-41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2C231B13-5003-49D9-BB4E-D56638C829B8}"/>
              </a:ext>
            </a:extLst>
          </p:cNvPr>
          <p:cNvSpPr txBox="1"/>
          <p:nvPr/>
        </p:nvSpPr>
        <p:spPr>
          <a:xfrm>
            <a:off x="3982170" y="4674907"/>
            <a:ext cx="1278782" cy="179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F4B183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1" indent="0" algn="ctr" defTabSz="76174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Tx/>
              <a:buFontTx/>
              <a:buNone/>
              <a:tabLst>
                <a:tab pos="4596635" algn="l"/>
              </a:tabLst>
              <a:defRPr/>
            </a:pPr>
            <a:r>
              <a:rPr kumimoji="0" lang="en-US" altLang="ko-KR" sz="900" b="0" i="0" u="none" strike="noStrike" kern="1200" cap="none" spc="-41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RNN</a:t>
            </a:r>
            <a:endParaRPr kumimoji="0" lang="ko-KR" altLang="en-US" sz="900" b="0" i="0" u="none" strike="noStrike" kern="1200" cap="none" spc="-41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2C231B13-5003-49D9-BB4E-D56638C829B8}"/>
              </a:ext>
            </a:extLst>
          </p:cNvPr>
          <p:cNvSpPr txBox="1"/>
          <p:nvPr/>
        </p:nvSpPr>
        <p:spPr>
          <a:xfrm>
            <a:off x="3982170" y="4931465"/>
            <a:ext cx="1278782" cy="179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F4B183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1" indent="0" algn="ctr" defTabSz="76174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Tx/>
              <a:buFontTx/>
              <a:buNone/>
              <a:tabLst>
                <a:tab pos="4596635" algn="l"/>
              </a:tabLst>
              <a:defRPr/>
            </a:pPr>
            <a:r>
              <a:rPr kumimoji="0" lang="en-US" altLang="ko-KR" sz="900" b="0" i="0" u="none" strike="noStrike" kern="1200" cap="none" spc="-41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LSTM</a:t>
            </a:r>
            <a:endParaRPr kumimoji="0" lang="ko-KR" altLang="en-US" sz="900" b="0" i="0" u="none" strike="noStrike" kern="1200" cap="none" spc="-41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="" xmlns:a16="http://schemas.microsoft.com/office/drawing/2014/main" id="{D5C4184D-4B43-41DA-B426-2BB42AAC1820}"/>
              </a:ext>
            </a:extLst>
          </p:cNvPr>
          <p:cNvCxnSpPr>
            <a:cxnSpLocks/>
          </p:cNvCxnSpPr>
          <p:nvPr/>
        </p:nvCxnSpPr>
        <p:spPr>
          <a:xfrm rot="5400000">
            <a:off x="4566097" y="5168883"/>
            <a:ext cx="111561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="" xmlns:a16="http://schemas.microsoft.com/office/drawing/2014/main" id="{350B4D35-648F-4CE9-BF22-6F1DE100CE15}"/>
              </a:ext>
            </a:extLst>
          </p:cNvPr>
          <p:cNvSpPr/>
          <p:nvPr/>
        </p:nvSpPr>
        <p:spPr bwMode="auto">
          <a:xfrm>
            <a:off x="5541421" y="4051084"/>
            <a:ext cx="1454507" cy="1469454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l" defTabSz="7617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60000"/>
              <a:buFontTx/>
              <a:buNone/>
              <a:tabLst/>
              <a:defRPr/>
            </a:pPr>
            <a:endParaRPr kumimoji="0" lang="ko-KR" altLang="en-US" sz="554" b="0" i="0" u="none" strike="noStrike" kern="0" cap="none" spc="-41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="" xmlns:a16="http://schemas.microsoft.com/office/drawing/2014/main" id="{2C231B13-5003-49D9-BB4E-D56638C829B8}"/>
              </a:ext>
            </a:extLst>
          </p:cNvPr>
          <p:cNvSpPr txBox="1"/>
          <p:nvPr/>
        </p:nvSpPr>
        <p:spPr>
          <a:xfrm>
            <a:off x="5638354" y="4179027"/>
            <a:ext cx="1278782" cy="179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F4B183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1" indent="0" algn="ctr" defTabSz="76174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Tx/>
              <a:buFontTx/>
              <a:buNone/>
              <a:tabLst>
                <a:tab pos="4596635" algn="l"/>
              </a:tabLst>
              <a:defRPr/>
            </a:pPr>
            <a:r>
              <a:rPr kumimoji="0" lang="ko-KR" altLang="en-US" sz="900" b="0" i="0" u="none" strike="noStrike" kern="1200" cap="none" spc="-41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정확도 분석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="" xmlns:a16="http://schemas.microsoft.com/office/drawing/2014/main" id="{2C231B13-5003-49D9-BB4E-D56638C829B8}"/>
              </a:ext>
            </a:extLst>
          </p:cNvPr>
          <p:cNvSpPr txBox="1"/>
          <p:nvPr/>
        </p:nvSpPr>
        <p:spPr>
          <a:xfrm>
            <a:off x="5788226" y="5227015"/>
            <a:ext cx="960896" cy="240416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F4B183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1" indent="0" algn="ctr" defTabSz="76174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Tx/>
              <a:buFontTx/>
              <a:buNone/>
              <a:tabLst>
                <a:tab pos="4596635" algn="l"/>
              </a:tabLst>
              <a:defRPr/>
            </a:pPr>
            <a:r>
              <a:rPr kumimoji="0" lang="en-US" altLang="ko-KR" sz="1000" b="0" i="0" u="none" strike="noStrike" kern="1200" cap="none" spc="-41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Data Warehouse</a:t>
            </a:r>
            <a:endParaRPr kumimoji="0" lang="ko-KR" altLang="en-US" sz="1000" b="0" i="0" u="none" strike="noStrike" kern="1200" cap="none" spc="-41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="" xmlns:a16="http://schemas.microsoft.com/office/drawing/2014/main" id="{2C231B13-5003-49D9-BB4E-D56638C829B8}"/>
              </a:ext>
            </a:extLst>
          </p:cNvPr>
          <p:cNvSpPr txBox="1"/>
          <p:nvPr/>
        </p:nvSpPr>
        <p:spPr>
          <a:xfrm>
            <a:off x="5638354" y="4420222"/>
            <a:ext cx="1278782" cy="179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F4B183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1" indent="0" algn="ctr" defTabSz="76174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Tx/>
              <a:buFontTx/>
              <a:buNone/>
              <a:tabLst>
                <a:tab pos="4596635" algn="l"/>
              </a:tabLst>
              <a:defRPr/>
            </a:pPr>
            <a:r>
              <a:rPr kumimoji="0" lang="ko-KR" altLang="en-US" sz="900" b="0" i="0" u="none" strike="noStrike" kern="1200" cap="none" spc="-41" normalizeH="0" baseline="0" noProof="0" dirty="0" err="1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하이퍼</a:t>
            </a:r>
            <a:r>
              <a:rPr kumimoji="0" lang="ko-KR" altLang="en-US" sz="900" b="0" i="0" u="none" strike="noStrike" kern="1200" cap="none" spc="-41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kumimoji="0" lang="ko-KR" altLang="en-US" sz="900" b="0" i="0" u="none" strike="noStrike" kern="1200" cap="none" spc="-41" normalizeH="0" baseline="0" noProof="0" dirty="0" err="1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파라미터</a:t>
            </a:r>
            <a:r>
              <a:rPr kumimoji="0" lang="ko-KR" altLang="en-US" sz="900" b="0" i="0" u="none" strike="noStrike" kern="1200" cap="none" spc="-41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검증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2C231B13-5003-49D9-BB4E-D56638C829B8}"/>
              </a:ext>
            </a:extLst>
          </p:cNvPr>
          <p:cNvSpPr txBox="1"/>
          <p:nvPr/>
        </p:nvSpPr>
        <p:spPr>
          <a:xfrm>
            <a:off x="5638354" y="4671683"/>
            <a:ext cx="1278782" cy="179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F4B183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1" indent="0" algn="ctr" defTabSz="76174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Tx/>
              <a:buFontTx/>
              <a:buNone/>
              <a:tabLst>
                <a:tab pos="4596635" algn="l"/>
              </a:tabLst>
              <a:defRPr/>
            </a:pPr>
            <a:r>
              <a:rPr kumimoji="0" lang="en-US" altLang="ko-KR" sz="900" b="0" i="0" u="none" strike="noStrike" kern="1200" cap="none" spc="-41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R^2 Score</a:t>
            </a:r>
            <a:endParaRPr kumimoji="0" lang="ko-KR" altLang="en-US" sz="900" b="0" i="0" u="none" strike="noStrike" kern="1200" cap="none" spc="-41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2C231B13-5003-49D9-BB4E-D56638C829B8}"/>
              </a:ext>
            </a:extLst>
          </p:cNvPr>
          <p:cNvSpPr txBox="1"/>
          <p:nvPr/>
        </p:nvSpPr>
        <p:spPr>
          <a:xfrm>
            <a:off x="5638354" y="4928241"/>
            <a:ext cx="1278782" cy="179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F4B183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1" indent="0" algn="ctr" defTabSz="76174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Tx/>
              <a:buFontTx/>
              <a:buNone/>
              <a:tabLst>
                <a:tab pos="4596635" algn="l"/>
              </a:tabLst>
              <a:defRPr/>
            </a:pPr>
            <a:r>
              <a:rPr kumimoji="0" lang="en-US" altLang="ko-KR" sz="900" b="0" i="0" u="none" strike="noStrike" kern="1200" cap="none" spc="-41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F1 Score</a:t>
            </a:r>
            <a:endParaRPr kumimoji="0" lang="ko-KR" altLang="en-US" sz="900" b="0" i="0" u="none" strike="noStrike" kern="1200" cap="none" spc="-41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="" xmlns:a16="http://schemas.microsoft.com/office/drawing/2014/main" id="{D5C4184D-4B43-41DA-B426-2BB42AAC1820}"/>
              </a:ext>
            </a:extLst>
          </p:cNvPr>
          <p:cNvCxnSpPr>
            <a:cxnSpLocks/>
          </p:cNvCxnSpPr>
          <p:nvPr/>
        </p:nvCxnSpPr>
        <p:spPr>
          <a:xfrm rot="5400000">
            <a:off x="6222280" y="5157111"/>
            <a:ext cx="111561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="" xmlns:a16="http://schemas.microsoft.com/office/drawing/2014/main" id="{350B4D35-648F-4CE9-BF22-6F1DE100CE15}"/>
              </a:ext>
            </a:extLst>
          </p:cNvPr>
          <p:cNvSpPr/>
          <p:nvPr/>
        </p:nvSpPr>
        <p:spPr bwMode="auto">
          <a:xfrm>
            <a:off x="7701967" y="4059425"/>
            <a:ext cx="867398" cy="1693335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l" defTabSz="7617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60000"/>
              <a:buFontTx/>
              <a:buNone/>
              <a:tabLst/>
              <a:defRPr/>
            </a:pPr>
            <a:endParaRPr kumimoji="0" lang="ko-KR" altLang="en-US" sz="554" b="0" i="0" u="none" strike="noStrike" kern="0" cap="none" spc="-41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="" xmlns:a16="http://schemas.microsoft.com/office/drawing/2014/main" id="{2C231B13-5003-49D9-BB4E-D56638C829B8}"/>
              </a:ext>
            </a:extLst>
          </p:cNvPr>
          <p:cNvSpPr txBox="1"/>
          <p:nvPr/>
        </p:nvSpPr>
        <p:spPr>
          <a:xfrm>
            <a:off x="7791533" y="4227618"/>
            <a:ext cx="639949" cy="59064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square" lIns="0" tIns="29298" rIns="0" bIns="0" rtlCol="0" anchor="ctr" anchorCtr="0">
            <a:noAutofit/>
          </a:bodyPr>
          <a:lstStyle>
            <a:defPPr>
              <a:defRPr lang="ko-KR"/>
            </a:defPPr>
            <a:lvl1pPr indent="-125959" algn="ctr" defTabSz="825199" eaLnBrk="0" latinLnBrk="0" hangingPunct="0">
              <a:buClr>
                <a:sysClr val="windowText" lastClr="000000"/>
              </a:buClr>
              <a:tabLst>
                <a:tab pos="4979563" algn="l"/>
              </a:tabLst>
              <a:defRPr sz="700" kern="0" spc="-44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  <a:lvl2pPr marL="0" lvl="1" algn="ctr">
              <a:defRPr sz="700" kern="0" spc="-44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2pPr>
          </a:lstStyle>
          <a:p>
            <a:pPr marL="0" marR="0" lvl="1" indent="0" algn="ctr" defTabSz="9360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-44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결과</a:t>
            </a:r>
            <a:r>
              <a:rPr kumimoji="0" lang="en-US" altLang="ko-KR" sz="1000" b="0" i="0" u="none" strike="noStrike" kern="0" cap="none" spc="-44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</a:t>
            </a:r>
            <a:r>
              <a:rPr kumimoji="0" lang="ko-KR" altLang="en-US" sz="1000" b="0" i="0" u="none" strike="noStrike" kern="0" cap="none" spc="-44" normalizeH="0" baseline="0" noProof="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시각화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="" xmlns:a16="http://schemas.microsoft.com/office/drawing/2014/main" id="{2C231B13-5003-49D9-BB4E-D56638C829B8}"/>
              </a:ext>
            </a:extLst>
          </p:cNvPr>
          <p:cNvSpPr txBox="1"/>
          <p:nvPr/>
        </p:nvSpPr>
        <p:spPr>
          <a:xfrm>
            <a:off x="7799986" y="4941716"/>
            <a:ext cx="639949" cy="58204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square" lIns="0" tIns="29298" rIns="0" bIns="0" rtlCol="0" anchor="ctr" anchorCtr="0">
            <a:noAutofit/>
          </a:bodyPr>
          <a:lstStyle>
            <a:defPPr>
              <a:defRPr lang="ko-KR"/>
            </a:defPPr>
            <a:lvl1pPr indent="-125959" algn="ctr" defTabSz="825199" eaLnBrk="0" latinLnBrk="0" hangingPunct="0">
              <a:buClr>
                <a:sysClr val="windowText" lastClr="000000"/>
              </a:buClr>
              <a:tabLst>
                <a:tab pos="4979563" algn="l"/>
              </a:tabLst>
              <a:defRPr sz="700" kern="0" spc="-44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  <a:lvl2pPr marL="0" lvl="1" algn="ctr">
              <a:defRPr sz="700" kern="0" spc="-44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2pPr>
          </a:lstStyle>
          <a:p>
            <a:pPr marL="0" marR="0" lvl="1" indent="0" algn="ctr" defTabSz="9360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dirty="0" smtClean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결과 </a:t>
            </a:r>
            <a:r>
              <a:rPr kumimoji="0" lang="ko-KR" altLang="en-US" sz="1000" dirty="0" err="1" smtClean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레포트</a:t>
            </a:r>
            <a:endParaRPr kumimoji="0" lang="ko-KR" altLang="en-US" sz="1000" b="0" i="0" u="none" strike="noStrike" kern="0" cap="none" spc="-44" normalizeH="0" baseline="0" noProof="0" dirty="0">
              <a:ln>
                <a:solidFill>
                  <a:prstClr val="white">
                    <a:lumMod val="65000"/>
                    <a:alpha val="0"/>
                  </a:prstClr>
                </a:solidFill>
              </a:ln>
              <a:solidFill>
                <a:schemeClr val="tx1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560833" y="2713434"/>
            <a:ext cx="767859" cy="733807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/>
          <a:lstStyle/>
          <a:p>
            <a:pPr marL="0" marR="0" lvl="0" indent="0" algn="ct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i="0" u="none" strike="noStrike" kern="1200" cap="none" spc="-46" normalizeH="0" baseline="0" noProof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API</a:t>
            </a:r>
          </a:p>
          <a:p>
            <a:pPr marL="0" marR="0" lvl="0" indent="0" algn="ct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i="0" u="none" strike="noStrike" kern="0" cap="none" spc="-46" normalizeH="0" baseline="0" noProof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Gateway</a:t>
            </a:r>
            <a:endParaRPr kumimoji="0" lang="ko-KR" altLang="en-US" sz="1000" i="0" u="none" strike="noStrike" kern="0" cap="none" spc="-46" normalizeH="0" baseline="0" noProof="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1579518" y="2742292"/>
            <a:ext cx="1840354" cy="657382"/>
          </a:xfrm>
          <a:prstGeom prst="roundRect">
            <a:avLst/>
          </a:prstGeom>
          <a:solidFill>
            <a:srgbClr val="262626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kern="0" spc="-46" dirty="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선호직무 기반</a:t>
            </a:r>
            <a:endParaRPr kumimoji="0" lang="en-US" altLang="ko-KR" sz="1100" kern="0" spc="-46" dirty="0" smtClean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0" marR="0" lvl="0" indent="0" algn="ct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-46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수강과목 추천 서비스</a:t>
            </a:r>
            <a:endParaRPr kumimoji="0" lang="ko-KR" altLang="en-US" sz="1100" b="0" i="0" u="none" strike="noStrike" kern="0" cap="none" spc="-46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="" xmlns:a16="http://schemas.microsoft.com/office/drawing/2014/main" id="{2C231B13-5003-49D9-BB4E-D56638C829B8}"/>
              </a:ext>
            </a:extLst>
          </p:cNvPr>
          <p:cNvSpPr txBox="1"/>
          <p:nvPr/>
        </p:nvSpPr>
        <p:spPr>
          <a:xfrm>
            <a:off x="664736" y="4183284"/>
            <a:ext cx="1278782" cy="179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F4B183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1" indent="0" algn="ctr" defTabSz="76174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Tx/>
              <a:buFontTx/>
              <a:buNone/>
              <a:tabLst>
                <a:tab pos="4596635" algn="l"/>
              </a:tabLst>
              <a:defRPr/>
            </a:pPr>
            <a:r>
              <a:rPr kumimoji="0" lang="ko-KR" altLang="en-US" sz="900" b="0" i="0" u="none" strike="noStrike" kern="1200" cap="none" spc="-41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학사 증명 데이터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="" xmlns:a16="http://schemas.microsoft.com/office/drawing/2014/main" id="{2C231B13-5003-49D9-BB4E-D56638C829B8}"/>
              </a:ext>
            </a:extLst>
          </p:cNvPr>
          <p:cNvSpPr txBox="1"/>
          <p:nvPr/>
        </p:nvSpPr>
        <p:spPr>
          <a:xfrm>
            <a:off x="664736" y="4424479"/>
            <a:ext cx="1278782" cy="179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F4B183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1" indent="0" algn="ctr" defTabSz="76174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Tx/>
              <a:buFontTx/>
              <a:buNone/>
              <a:tabLst>
                <a:tab pos="4596635" algn="l"/>
              </a:tabLst>
              <a:defRPr/>
            </a:pPr>
            <a:r>
              <a:rPr kumimoji="0" lang="ko-KR" altLang="en-US" sz="900" b="0" i="0" u="none" strike="noStrike" kern="1200" cap="none" spc="-41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설문조사 데이터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="" xmlns:a16="http://schemas.microsoft.com/office/drawing/2014/main" id="{2C231B13-5003-49D9-BB4E-D56638C829B8}"/>
              </a:ext>
            </a:extLst>
          </p:cNvPr>
          <p:cNvSpPr txBox="1"/>
          <p:nvPr/>
        </p:nvSpPr>
        <p:spPr>
          <a:xfrm>
            <a:off x="664736" y="4675940"/>
            <a:ext cx="1278782" cy="179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F4B183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1" indent="0" algn="ctr" defTabSz="76174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Tx/>
              <a:buFontTx/>
              <a:buNone/>
              <a:tabLst>
                <a:tab pos="4596635" algn="l"/>
              </a:tabLst>
              <a:defRPr/>
            </a:pPr>
            <a:r>
              <a:rPr kumimoji="0" lang="ko-KR" altLang="en-US" sz="900" b="0" i="0" u="none" strike="noStrike" kern="1200" cap="none" spc="-41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이력 및 이력서 데이터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2C231B13-5003-49D9-BB4E-D56638C829B8}"/>
              </a:ext>
            </a:extLst>
          </p:cNvPr>
          <p:cNvSpPr txBox="1"/>
          <p:nvPr/>
        </p:nvSpPr>
        <p:spPr>
          <a:xfrm>
            <a:off x="664736" y="4932498"/>
            <a:ext cx="1278782" cy="179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F4B183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1" indent="0" algn="ctr" defTabSz="76174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Tx/>
              <a:buFontTx/>
              <a:buNone/>
              <a:tabLst>
                <a:tab pos="4596635" algn="l"/>
              </a:tabLst>
              <a:defRPr/>
            </a:pPr>
            <a:r>
              <a:rPr kumimoji="0" lang="ko-KR" altLang="en-US" sz="900" b="0" i="0" u="none" strike="noStrike" kern="1200" cap="none" spc="-41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학교별 </a:t>
            </a:r>
            <a:r>
              <a:rPr kumimoji="0" lang="ko-KR" altLang="en-US" sz="900" b="0" i="0" u="none" strike="noStrike" kern="1200" cap="none" spc="-41" normalizeH="0" baseline="0" noProof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커리큘럼 데이터</a:t>
            </a:r>
            <a:r>
              <a:rPr kumimoji="0" lang="en-US" altLang="ko-KR" sz="900" b="0" i="0" u="none" strike="noStrike" kern="1200" cap="none" spc="-41" normalizeH="0" baseline="0" noProof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..</a:t>
            </a:r>
            <a:endParaRPr kumimoji="0" lang="ko-KR" altLang="en-US" sz="900" b="0" i="0" u="none" strike="noStrike" kern="1200" cap="none" spc="-41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="" xmlns:a16="http://schemas.microsoft.com/office/drawing/2014/main" id="{2C231B13-5003-49D9-BB4E-D56638C829B8}"/>
              </a:ext>
            </a:extLst>
          </p:cNvPr>
          <p:cNvSpPr txBox="1"/>
          <p:nvPr/>
        </p:nvSpPr>
        <p:spPr>
          <a:xfrm>
            <a:off x="7699876" y="3880744"/>
            <a:ext cx="869000" cy="188785"/>
          </a:xfrm>
          <a:prstGeom prst="round2Same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>
            <a:noAutofit/>
          </a:bodyPr>
          <a:lstStyle/>
          <a:p>
            <a:pPr marL="0" marR="0" lvl="1" indent="0" algn="ctr" defTabSz="76174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Tx/>
              <a:buFontTx/>
              <a:buNone/>
              <a:tabLst>
                <a:tab pos="4596635" algn="l"/>
              </a:tabLst>
              <a:defRPr/>
            </a:pPr>
            <a:r>
              <a:rPr kumimoji="0" lang="ko-KR" altLang="en-US" sz="1000" i="0" u="none" strike="noStrike" kern="1200" cap="none" spc="-41" normalizeH="0" baseline="0" noProof="0" dirty="0">
                <a:solidFill>
                  <a:schemeClr val="bg1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서비스 적용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="" xmlns:a16="http://schemas.microsoft.com/office/drawing/2014/main" id="{2C231B13-5003-49D9-BB4E-D56638C829B8}"/>
              </a:ext>
            </a:extLst>
          </p:cNvPr>
          <p:cNvSpPr txBox="1"/>
          <p:nvPr/>
        </p:nvSpPr>
        <p:spPr>
          <a:xfrm>
            <a:off x="3883452" y="3880744"/>
            <a:ext cx="1456208" cy="183600"/>
          </a:xfrm>
          <a:prstGeom prst="round2SameRect">
            <a:avLst/>
          </a:prstGeom>
          <a:solidFill>
            <a:srgbClr val="1958A8"/>
          </a:solidFill>
          <a:ln w="9525">
            <a:solidFill>
              <a:srgbClr val="1958A8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>
            <a:noAutofit/>
          </a:bodyPr>
          <a:lstStyle/>
          <a:p>
            <a:pPr marL="0" marR="0" lvl="1" indent="0" algn="ctr" defTabSz="76174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Tx/>
              <a:buFontTx/>
              <a:buNone/>
              <a:tabLst>
                <a:tab pos="4596635" algn="l"/>
              </a:tabLst>
              <a:defRPr/>
            </a:pPr>
            <a:r>
              <a:rPr kumimoji="0" lang="ko-KR" altLang="en-US" sz="1000" i="0" u="none" strike="noStrike" kern="1200" cap="none" spc="-41" normalizeH="0" baseline="0" noProof="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 선정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="" xmlns:a16="http://schemas.microsoft.com/office/drawing/2014/main" id="{2C231B13-5003-49D9-BB4E-D56638C829B8}"/>
              </a:ext>
            </a:extLst>
          </p:cNvPr>
          <p:cNvSpPr txBox="1"/>
          <p:nvPr/>
        </p:nvSpPr>
        <p:spPr>
          <a:xfrm>
            <a:off x="5539636" y="3880744"/>
            <a:ext cx="1456208" cy="183600"/>
          </a:xfrm>
          <a:prstGeom prst="round2SameRect">
            <a:avLst/>
          </a:prstGeom>
          <a:solidFill>
            <a:srgbClr val="1958A8"/>
          </a:solidFill>
          <a:ln w="9525">
            <a:solidFill>
              <a:srgbClr val="1958A8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>
            <a:noAutofit/>
          </a:bodyPr>
          <a:lstStyle/>
          <a:p>
            <a:pPr marL="0" marR="0" lvl="1" indent="0" algn="ctr" defTabSz="76174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Tx/>
              <a:buFontTx/>
              <a:buNone/>
              <a:tabLst>
                <a:tab pos="4596635" algn="l"/>
              </a:tabLst>
              <a:defRPr/>
            </a:pPr>
            <a:r>
              <a:rPr kumimoji="0" lang="ko-KR" altLang="en-US" sz="1000" i="0" u="none" strike="noStrike" kern="1200" cap="none" spc="-41" normalizeH="0" baseline="0" noProof="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 검증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="" xmlns:a16="http://schemas.microsoft.com/office/drawing/2014/main" id="{2C231B13-5003-49D9-BB4E-D56638C829B8}"/>
              </a:ext>
            </a:extLst>
          </p:cNvPr>
          <p:cNvSpPr txBox="1"/>
          <p:nvPr/>
        </p:nvSpPr>
        <p:spPr>
          <a:xfrm>
            <a:off x="2229087" y="3880744"/>
            <a:ext cx="1452776" cy="183600"/>
          </a:xfrm>
          <a:prstGeom prst="round2SameRect">
            <a:avLst/>
          </a:prstGeom>
          <a:solidFill>
            <a:srgbClr val="1958A8"/>
          </a:solidFill>
          <a:ln w="9525">
            <a:solidFill>
              <a:srgbClr val="1958A8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>
            <a:noAutofit/>
          </a:bodyPr>
          <a:lstStyle/>
          <a:p>
            <a:pPr marL="0" marR="0" lvl="1" indent="0" algn="ctr" defTabSz="76174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Tx/>
              <a:buFontTx/>
              <a:buNone/>
              <a:tabLst>
                <a:tab pos="4596635" algn="l"/>
              </a:tabLst>
              <a:defRPr/>
            </a:pPr>
            <a:r>
              <a:rPr kumimoji="0" lang="ko-KR" altLang="en-US" sz="1000" i="0" u="none" strike="noStrike" kern="1200" cap="none" spc="-41" normalizeH="0" baseline="0" noProof="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 전처리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="" xmlns:a16="http://schemas.microsoft.com/office/drawing/2014/main" id="{2C231B13-5003-49D9-BB4E-D56638C829B8}"/>
              </a:ext>
            </a:extLst>
          </p:cNvPr>
          <p:cNvSpPr txBox="1"/>
          <p:nvPr/>
        </p:nvSpPr>
        <p:spPr>
          <a:xfrm>
            <a:off x="572903" y="3879789"/>
            <a:ext cx="1452776" cy="183318"/>
          </a:xfrm>
          <a:prstGeom prst="round2SameRect">
            <a:avLst/>
          </a:prstGeom>
          <a:solidFill>
            <a:srgbClr val="1958A8"/>
          </a:solidFill>
          <a:ln w="9525">
            <a:solidFill>
              <a:srgbClr val="1958A8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>
            <a:noAutofit/>
          </a:bodyPr>
          <a:lstStyle/>
          <a:p>
            <a:pPr marL="0" marR="0" lvl="1" indent="0" algn="ctr" defTabSz="76174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Tx/>
              <a:buFontTx/>
              <a:buNone/>
              <a:tabLst>
                <a:tab pos="4596635" algn="l"/>
              </a:tabLst>
              <a:defRPr/>
            </a:pPr>
            <a:r>
              <a:rPr kumimoji="0" lang="ko-KR" altLang="en-US" sz="1000" i="0" u="none" strike="noStrike" kern="1200" cap="none" spc="-41" normalizeH="0" baseline="0" noProof="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  수집</a:t>
            </a:r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3739758" y="2750109"/>
            <a:ext cx="1840354" cy="65738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-46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수강과목 기반</a:t>
            </a:r>
            <a:r>
              <a:rPr kumimoji="0" lang="en-US" altLang="ko-KR" sz="1100" b="0" i="0" u="none" strike="noStrike" kern="0" cap="none" spc="-46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/>
            </a:r>
            <a:br>
              <a:rPr kumimoji="0" lang="en-US" altLang="ko-KR" sz="1100" b="0" i="0" u="none" strike="noStrike" kern="0" cap="none" spc="-46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</a:br>
            <a:r>
              <a:rPr kumimoji="0" lang="ko-KR" altLang="en-US" sz="1100" b="0" i="0" u="none" strike="noStrike" kern="0" cap="none" spc="-46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직무 추천 서비스</a:t>
            </a:r>
            <a:endParaRPr kumimoji="0" lang="ko-KR" altLang="en-US" sz="1100" b="0" i="0" u="none" strike="noStrike" kern="0" cap="none" spc="-46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53" name="모서리가 둥근 직사각형 152"/>
          <p:cNvSpPr/>
          <p:nvPr/>
        </p:nvSpPr>
        <p:spPr>
          <a:xfrm>
            <a:off x="7290960" y="3869036"/>
            <a:ext cx="336908" cy="1883724"/>
          </a:xfrm>
          <a:prstGeom prst="roundRect">
            <a:avLst/>
          </a:prstGeom>
          <a:solidFill>
            <a:srgbClr val="262626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360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i="0" u="none" strike="noStrike" kern="1200" cap="none" spc="-46" normalizeH="0" baseline="0" noProof="0" dirty="0">
                <a:solidFill>
                  <a:schemeClr val="bg1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인</a:t>
            </a:r>
            <a:endParaRPr kumimoji="0" lang="en-US" altLang="ko-KR" sz="1000" i="0" u="none" strike="noStrike" kern="1200" cap="none" spc="-46" normalizeH="0" baseline="0" noProof="0" dirty="0">
              <a:solidFill>
                <a:schemeClr val="bg1"/>
              </a:solidFill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0" marR="0" lvl="0" indent="0" algn="ctr" defTabSz="9360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i="0" u="none" strike="noStrike" kern="1200" cap="none" spc="-46" normalizeH="0" baseline="0" noProof="0" dirty="0">
              <a:solidFill>
                <a:schemeClr val="bg1"/>
              </a:solidFill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0" marR="0" lvl="0" indent="0" algn="ctr" defTabSz="9360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i="0" u="none" strike="noStrike" kern="1200" cap="none" spc="-46" normalizeH="0" baseline="0" noProof="0" dirty="0">
                <a:solidFill>
                  <a:schemeClr val="bg1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</a:t>
            </a:r>
            <a:endParaRPr kumimoji="0" lang="en-US" altLang="ko-KR" sz="1000" i="0" u="none" strike="noStrike" kern="1200" cap="none" spc="-46" normalizeH="0" baseline="0" noProof="0" dirty="0">
              <a:solidFill>
                <a:schemeClr val="bg1"/>
              </a:solidFill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0" marR="0" lvl="0" indent="0" algn="ctr" defTabSz="9360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i="0" u="none" strike="noStrike" kern="1200" cap="none" spc="-46" normalizeH="0" baseline="0" noProof="0" dirty="0">
              <a:solidFill>
                <a:schemeClr val="bg1"/>
              </a:solidFill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0" marR="0" lvl="0" indent="0" algn="ctr" defTabSz="9360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i="0" u="none" strike="noStrike" kern="1200" cap="none" spc="-46" normalizeH="0" baseline="0" noProof="0" dirty="0">
                <a:solidFill>
                  <a:schemeClr val="bg1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지</a:t>
            </a:r>
            <a:endParaRPr kumimoji="0" lang="en-US" altLang="ko-KR" sz="1000" i="0" u="none" strike="noStrike" kern="1200" cap="none" spc="-46" normalizeH="0" baseline="0" noProof="0" dirty="0">
              <a:solidFill>
                <a:schemeClr val="bg1"/>
              </a:solidFill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0" marR="0" lvl="0" indent="0" algn="ctr" defTabSz="9360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i="0" u="none" strike="noStrike" kern="1200" cap="none" spc="-46" normalizeH="0" baseline="0" noProof="0" dirty="0">
              <a:solidFill>
                <a:schemeClr val="bg1"/>
              </a:solidFill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0" marR="0" lvl="0" indent="0" algn="ctr" defTabSz="9360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i="0" u="none" strike="noStrike" kern="1200" cap="none" spc="-46" normalizeH="0" baseline="0" noProof="0" dirty="0">
                <a:solidFill>
                  <a:schemeClr val="bg1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능</a:t>
            </a:r>
            <a:endParaRPr kumimoji="0" lang="en-US" altLang="ko-KR" sz="1000" i="0" u="none" strike="noStrike" kern="1200" cap="none" spc="-46" normalizeH="0" baseline="0" noProof="0" dirty="0">
              <a:solidFill>
                <a:schemeClr val="bg1"/>
              </a:solidFill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0" marR="0" lvl="0" indent="0" algn="ctr" defTabSz="9360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i="0" u="none" strike="noStrike" kern="1200" cap="none" spc="-46" normalizeH="0" baseline="0" noProof="0" dirty="0">
              <a:solidFill>
                <a:schemeClr val="bg1"/>
              </a:solidFill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0" marR="0" lvl="0" indent="0" algn="ctr" defTabSz="9360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i="0" u="none" strike="noStrike" kern="1200" cap="none" spc="-46" normalizeH="0" baseline="0" noProof="0" dirty="0">
                <a:solidFill>
                  <a:schemeClr val="bg1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</a:t>
            </a:r>
          </a:p>
          <a:p>
            <a:pPr marL="0" marR="0" lvl="0" indent="0" algn="ctr" defTabSz="9360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i="0" u="none" strike="noStrike" kern="1200" cap="none" spc="-46" normalizeH="0" baseline="0" noProof="0" dirty="0">
              <a:solidFill>
                <a:schemeClr val="bg1"/>
              </a:solidFill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0" marR="0" lvl="0" indent="0" algn="ctr" defTabSz="9360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i="0" u="none" strike="noStrike" kern="1200" cap="none" spc="-46" normalizeH="0" baseline="0" noProof="0" dirty="0">
                <a:solidFill>
                  <a:schemeClr val="bg1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</a:t>
            </a:r>
          </a:p>
          <a:p>
            <a:pPr marL="0" marR="0" lvl="0" indent="0" algn="ctr" defTabSz="9360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i="0" u="none" strike="noStrike" kern="1200" cap="none" spc="-46" normalizeH="0" baseline="0" noProof="0" dirty="0">
              <a:solidFill>
                <a:schemeClr val="bg1"/>
              </a:solidFill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0" marR="0" lvl="0" indent="0" algn="ctr" defTabSz="9360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i="0" u="none" strike="noStrike" kern="1200" cap="none" spc="-46" normalizeH="0" baseline="0" noProof="0" dirty="0">
                <a:solidFill>
                  <a:schemeClr val="bg1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</a:t>
            </a:r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="" xmlns:a16="http://schemas.microsoft.com/office/drawing/2014/main" id="{D5C4184D-4B43-41DA-B426-2BB42AAC1820}"/>
              </a:ext>
            </a:extLst>
          </p:cNvPr>
          <p:cNvCxnSpPr>
            <a:cxnSpLocks/>
          </p:cNvCxnSpPr>
          <p:nvPr/>
        </p:nvCxnSpPr>
        <p:spPr>
          <a:xfrm flipV="1">
            <a:off x="2012019" y="4515780"/>
            <a:ext cx="257660" cy="136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="" xmlns:a16="http://schemas.microsoft.com/office/drawing/2014/main" id="{D5C4184D-4B43-41DA-B426-2BB42AAC1820}"/>
              </a:ext>
            </a:extLst>
          </p:cNvPr>
          <p:cNvCxnSpPr>
            <a:cxnSpLocks/>
          </p:cNvCxnSpPr>
          <p:nvPr/>
        </p:nvCxnSpPr>
        <p:spPr>
          <a:xfrm flipV="1">
            <a:off x="3691895" y="4514414"/>
            <a:ext cx="257660" cy="136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="" xmlns:a16="http://schemas.microsoft.com/office/drawing/2014/main" id="{D5C4184D-4B43-41DA-B426-2BB42AAC1820}"/>
              </a:ext>
            </a:extLst>
          </p:cNvPr>
          <p:cNvCxnSpPr>
            <a:cxnSpLocks/>
          </p:cNvCxnSpPr>
          <p:nvPr/>
        </p:nvCxnSpPr>
        <p:spPr>
          <a:xfrm flipV="1">
            <a:off x="5333571" y="4514414"/>
            <a:ext cx="257660" cy="136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="" xmlns:a16="http://schemas.microsoft.com/office/drawing/2014/main" id="{D5C4184D-4B43-41DA-B426-2BB42AAC1820}"/>
              </a:ext>
            </a:extLst>
          </p:cNvPr>
          <p:cNvCxnSpPr>
            <a:cxnSpLocks/>
          </p:cNvCxnSpPr>
          <p:nvPr/>
        </p:nvCxnSpPr>
        <p:spPr>
          <a:xfrm flipV="1">
            <a:off x="7007551" y="4512668"/>
            <a:ext cx="257660" cy="136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모서리가 둥근 직사각형 158"/>
          <p:cNvSpPr/>
          <p:nvPr/>
        </p:nvSpPr>
        <p:spPr>
          <a:xfrm>
            <a:off x="471761" y="2132856"/>
            <a:ext cx="8207375" cy="1393380"/>
          </a:xfrm>
          <a:prstGeom prst="roundRect">
            <a:avLst>
              <a:gd name="adj" fmla="val 0"/>
            </a:avLst>
          </a:prstGeom>
          <a:noFill/>
          <a:ln w="3810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8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="" xmlns:a16="http://schemas.microsoft.com/office/drawing/2014/main" id="{1DAE3CD1-45F5-463D-854D-B95DE1C3A6BF}"/>
              </a:ext>
            </a:extLst>
          </p:cNvPr>
          <p:cNvCxnSpPr/>
          <p:nvPr/>
        </p:nvCxnSpPr>
        <p:spPr>
          <a:xfrm>
            <a:off x="3433164" y="3027184"/>
            <a:ext cx="265844" cy="0"/>
          </a:xfrm>
          <a:prstGeom prst="straightConnector1">
            <a:avLst/>
          </a:prstGeom>
          <a:ln>
            <a:solidFill>
              <a:srgbClr val="0047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="" xmlns:a16="http://schemas.microsoft.com/office/drawing/2014/main" id="{FDA850FF-81B4-48DC-B647-C0311237D62B}"/>
              </a:ext>
            </a:extLst>
          </p:cNvPr>
          <p:cNvCxnSpPr/>
          <p:nvPr/>
        </p:nvCxnSpPr>
        <p:spPr>
          <a:xfrm flipH="1">
            <a:off x="3433164" y="3141512"/>
            <a:ext cx="265844" cy="0"/>
          </a:xfrm>
          <a:prstGeom prst="straightConnector1">
            <a:avLst/>
          </a:prstGeom>
          <a:ln>
            <a:solidFill>
              <a:srgbClr val="0047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468064" y="1148393"/>
            <a:ext cx="820762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buFont typeface="Wingdings" panose="05000000000000000000" pitchFamily="2" charset="2"/>
              <a:buChar char="l"/>
              <a:defRPr/>
            </a:pPr>
            <a:r>
              <a:rPr kumimoji="0" lang="ko-KR" alt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</a:t>
            </a:r>
            <a:r>
              <a:rPr kumimoji="0" lang="ko-KR" altLang="en-US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확장성을</a:t>
            </a:r>
            <a:r>
              <a:rPr kumimoji="0" lang="ko-KR" alt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고려한 </a:t>
            </a:r>
            <a:r>
              <a:rPr kumimoji="0" lang="en-US" altLang="ko-KR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 </a:t>
            </a:r>
            <a:r>
              <a:rPr kumimoji="0" lang="en-US" altLang="ko-KR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Gatway</a:t>
            </a:r>
            <a:r>
              <a:rPr kumimoji="0" lang="en-US" altLang="ko-KR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ko-KR" altLang="en-US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방식의 시스템 구성</a:t>
            </a:r>
            <a:r>
              <a:rPr kumimoji="0" lang="en-US" altLang="ko-KR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kumimoji="0" lang="en-US" altLang="ko-KR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kumimoji="0" lang="ko-KR" altLang="en-US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추천 시스템 베터 서비스 이후 성능 검증을 완료</a:t>
            </a:r>
            <a:r>
              <a:rPr kumimoji="0" lang="en-US" altLang="ko-KR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ko-KR" altLang="en-US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하고</a:t>
            </a:r>
            <a:r>
              <a:rPr kumimoji="0" lang="en-US" altLang="ko-KR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0" lang="ko-KR" altLang="en-US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추천 시스템의 적용을 요청하는 다수의 대학을 확장 설치를 고려한 </a:t>
            </a:r>
            <a:r>
              <a:rPr kumimoji="0" lang="en-US" altLang="ko-KR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 </a:t>
            </a:r>
            <a:r>
              <a:rPr kumimoji="0" lang="ko-KR" altLang="en-US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 기반의 시스템 구성</a:t>
            </a:r>
            <a:endParaRPr kumimoji="0" lang="en-US" altLang="ko-KR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buFont typeface="Wingdings" panose="05000000000000000000" pitchFamily="2" charset="2"/>
              <a:buChar char="l"/>
              <a:defRPr/>
            </a:pPr>
            <a:endParaRPr kumimoji="0" lang="en-US" altLang="ko-KR" sz="1500" kern="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71" name="그룹 170">
            <a:extLst>
              <a:ext uri="{FF2B5EF4-FFF2-40B4-BE49-F238E27FC236}">
                <a16:creationId xmlns:a16="http://schemas.microsoft.com/office/drawing/2014/main" xmlns="" id="{342AF83F-24DF-46CF-ADDD-46D0A16DBC22}"/>
              </a:ext>
            </a:extLst>
          </p:cNvPr>
          <p:cNvGrpSpPr/>
          <p:nvPr/>
        </p:nvGrpSpPr>
        <p:grpSpPr>
          <a:xfrm>
            <a:off x="2555776" y="3529146"/>
            <a:ext cx="3722284" cy="227053"/>
            <a:chOff x="2906266" y="3558539"/>
            <a:chExt cx="4248104" cy="379476"/>
          </a:xfrm>
        </p:grpSpPr>
        <p:sp>
          <p:nvSpPr>
            <p:cNvPr id="172" name="object 45">
              <a:extLst>
                <a:ext uri="{FF2B5EF4-FFF2-40B4-BE49-F238E27FC236}">
                  <a16:creationId xmlns:a16="http://schemas.microsoft.com/office/drawing/2014/main" xmlns="" id="{B4CA7ACF-0FE7-4BA7-8199-841ADCAACEB9}"/>
                </a:ext>
              </a:extLst>
            </p:cNvPr>
            <p:cNvSpPr/>
            <p:nvPr/>
          </p:nvSpPr>
          <p:spPr>
            <a:xfrm>
              <a:off x="2906266" y="3558539"/>
              <a:ext cx="4221480" cy="3794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360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0" i="0" u="none" strike="noStrike" kern="1200" cap="none" spc="-33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173" name="object 46">
              <a:extLst>
                <a:ext uri="{FF2B5EF4-FFF2-40B4-BE49-F238E27FC236}">
                  <a16:creationId xmlns:a16="http://schemas.microsoft.com/office/drawing/2014/main" xmlns="" id="{89297FEB-A146-4394-A120-08658FCA1CB2}"/>
                </a:ext>
              </a:extLst>
            </p:cNvPr>
            <p:cNvSpPr/>
            <p:nvPr/>
          </p:nvSpPr>
          <p:spPr>
            <a:xfrm>
              <a:off x="3039571" y="3649980"/>
              <a:ext cx="4114799" cy="273050"/>
            </a:xfrm>
            <a:custGeom>
              <a:avLst/>
              <a:gdLst/>
              <a:ahLst/>
              <a:cxnLst/>
              <a:rect l="l" t="t" r="r" b="b"/>
              <a:pathLst>
                <a:path w="4114800" h="273050">
                  <a:moveTo>
                    <a:pt x="3473704" y="272161"/>
                  </a:moveTo>
                  <a:lnTo>
                    <a:pt x="641095" y="272161"/>
                  </a:lnTo>
                  <a:lnTo>
                    <a:pt x="641095" y="272796"/>
                  </a:lnTo>
                  <a:lnTo>
                    <a:pt x="3473704" y="272796"/>
                  </a:lnTo>
                  <a:lnTo>
                    <a:pt x="3473704" y="272161"/>
                  </a:lnTo>
                  <a:close/>
                </a:path>
                <a:path w="4114800" h="273050">
                  <a:moveTo>
                    <a:pt x="2057400" y="0"/>
                  </a:moveTo>
                  <a:lnTo>
                    <a:pt x="0" y="272161"/>
                  </a:lnTo>
                  <a:lnTo>
                    <a:pt x="4114800" y="272161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360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0" i="0" u="none" strike="noStrike" kern="1200" cap="none" spc="-33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sp>
        <p:nvSpPr>
          <p:cNvPr id="65" name="제목 2"/>
          <p:cNvSpPr txBox="1">
            <a:spLocks/>
          </p:cNvSpPr>
          <p:nvPr/>
        </p:nvSpPr>
        <p:spPr bwMode="auto">
          <a:xfrm>
            <a:off x="5156670" y="98672"/>
            <a:ext cx="3888432" cy="611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r>
              <a:rPr kumimoji="0" lang="ko-KR" altLang="en-US" sz="24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</a:t>
            </a:r>
            <a:r>
              <a:rPr kumimoji="0" lang="en-US" altLang="ko-KR" sz="24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kumimoji="0" lang="ko-KR" altLang="en-US" sz="24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  연구 방법</a:t>
            </a:r>
            <a:endParaRPr kumimoji="0" lang="ko-KR" altLang="en-US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6" name="Content Placeholder 1"/>
          <p:cNvSpPr txBox="1">
            <a:spLocks/>
          </p:cNvSpPr>
          <p:nvPr/>
        </p:nvSpPr>
        <p:spPr bwMode="auto">
          <a:xfrm>
            <a:off x="71313" y="404664"/>
            <a:ext cx="4284663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kumimoji="0" lang="en-US" altLang="ko-KR" sz="20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3.5 </a:t>
            </a:r>
            <a:r>
              <a:rPr kumimoji="0" lang="ko-KR" altLang="en-US" sz="2000" b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 구성도</a:t>
            </a:r>
            <a:endParaRPr kumimoji="0" lang="ko-KR" altLang="en-US" sz="2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664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>
            <a:spLocks noChangeAspect="1"/>
          </p:cNvSpPr>
          <p:nvPr/>
        </p:nvSpPr>
        <p:spPr>
          <a:xfrm>
            <a:off x="4496852" y="2471562"/>
            <a:ext cx="2667436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AutoNum type="arabicPeriod"/>
            </a:pPr>
            <a:r>
              <a:rPr lang="ko-KR" alt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한계점 및 개선점</a:t>
            </a:r>
            <a:endParaRPr lang="en-US" altLang="ko-KR" sz="170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ko-KR" alt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향후 연구 계획</a:t>
            </a:r>
            <a:endParaRPr lang="en-US" altLang="ko-KR" sz="170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 Box 8"/>
          <p:cNvSpPr txBox="1">
            <a:spLocks noChangeAspect="1" noChangeArrowheads="1"/>
          </p:cNvSpPr>
          <p:nvPr/>
        </p:nvSpPr>
        <p:spPr bwMode="auto">
          <a:xfrm>
            <a:off x="4108926" y="1844253"/>
            <a:ext cx="3848511" cy="40011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  <a:sp3d extrusionH="57150">
              <a:bevelT w="1270" prst="coolSlant"/>
            </a:sp3d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ko-KR" altLang="en-US" sz="2000" spc="-60" dirty="0" smtClean="0">
                <a:gradFill>
                  <a:gsLst>
                    <a:gs pos="100000">
                      <a:srgbClr val="000000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제</a:t>
            </a:r>
            <a:r>
              <a:rPr kumimoji="0" lang="en-US" altLang="ko-KR" sz="2000" spc="-60" dirty="0" smtClean="0">
                <a:gradFill>
                  <a:gsLst>
                    <a:gs pos="100000">
                      <a:srgbClr val="000000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4</a:t>
            </a:r>
            <a:r>
              <a:rPr kumimoji="0" lang="ko-KR" altLang="en-US" sz="2000" spc="-60" smtClean="0">
                <a:gradFill>
                  <a:gsLst>
                    <a:gs pos="100000">
                      <a:srgbClr val="000000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장 결론</a:t>
            </a:r>
            <a:endParaRPr kumimoji="0" lang="en-US" altLang="ko-KR" sz="2000" spc="-60" dirty="0">
              <a:gradFill>
                <a:gsLst>
                  <a:gs pos="100000">
                    <a:srgbClr val="000000"/>
                  </a:gs>
                  <a:gs pos="100000">
                    <a:srgbClr val="3E7898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HY헤드라인M" pitchFamily="18" charset="-127"/>
              <a:ea typeface="HY헤드라인M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42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71313" y="404664"/>
            <a:ext cx="5868839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kumimoji="0" lang="ko-KR" altLang="en-US" sz="20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한계점 및 개선점</a:t>
            </a:r>
            <a:endParaRPr kumimoji="0" lang="ko-KR" altLang="en-US" sz="2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object 9"/>
          <p:cNvSpPr/>
          <p:nvPr/>
        </p:nvSpPr>
        <p:spPr>
          <a:xfrm>
            <a:off x="2624327" y="95014"/>
            <a:ext cx="1828372" cy="158922"/>
          </a:xfrm>
          <a:custGeom>
            <a:avLst/>
            <a:gdLst/>
            <a:ahLst/>
            <a:cxnLst/>
            <a:rect l="l" t="t" r="r" b="b"/>
            <a:pathLst>
              <a:path w="3131819" h="328295">
                <a:moveTo>
                  <a:pt x="942378" y="164592"/>
                </a:moveTo>
                <a:lnTo>
                  <a:pt x="0" y="164592"/>
                </a:lnTo>
                <a:lnTo>
                  <a:pt x="0" y="327939"/>
                </a:lnTo>
                <a:lnTo>
                  <a:pt x="942378" y="327939"/>
                </a:lnTo>
                <a:lnTo>
                  <a:pt x="942378" y="164592"/>
                </a:lnTo>
                <a:close/>
              </a:path>
              <a:path w="3131819" h="328295">
                <a:moveTo>
                  <a:pt x="2031771" y="0"/>
                </a:moveTo>
                <a:lnTo>
                  <a:pt x="1088136" y="0"/>
                </a:lnTo>
                <a:lnTo>
                  <a:pt x="1088136" y="164592"/>
                </a:lnTo>
                <a:lnTo>
                  <a:pt x="2031771" y="164592"/>
                </a:lnTo>
                <a:lnTo>
                  <a:pt x="2031771" y="0"/>
                </a:lnTo>
                <a:close/>
              </a:path>
              <a:path w="3131819" h="328295">
                <a:moveTo>
                  <a:pt x="3131210" y="0"/>
                </a:moveTo>
                <a:lnTo>
                  <a:pt x="2187575" y="0"/>
                </a:lnTo>
                <a:lnTo>
                  <a:pt x="2187575" y="164592"/>
                </a:lnTo>
                <a:lnTo>
                  <a:pt x="3131210" y="164592"/>
                </a:lnTo>
                <a:lnTo>
                  <a:pt x="3131210" y="0"/>
                </a:lnTo>
                <a:close/>
              </a:path>
            </a:pathLst>
          </a:custGeom>
          <a:solidFill>
            <a:srgbClr val="354FC5">
              <a:alpha val="2784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047625"/>
              </p:ext>
            </p:extLst>
          </p:nvPr>
        </p:nvGraphicFramePr>
        <p:xfrm>
          <a:off x="468312" y="2420888"/>
          <a:ext cx="8207376" cy="19253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63329"/>
                <a:gridCol w="504056"/>
                <a:gridCol w="6839991"/>
              </a:tblGrid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</a:t>
                      </a:r>
                      <a:endParaRPr lang="en-US" altLang="ko-KR" sz="14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계</a:t>
                      </a:r>
                      <a:endParaRPr lang="en-US" altLang="ko-KR" sz="14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점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01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다양한 </a:t>
                      </a:r>
                      <a:r>
                        <a:rPr lang="ko-KR" altLang="en-US" sz="14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범주값에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비해 적은 데이터 수로</a:t>
                      </a:r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4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여러 모델을 시도하기에는 어려움이 있었음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02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Auto ML </a:t>
                      </a:r>
                      <a:r>
                        <a:rPr lang="ko-KR" altLang="en-US" sz="14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을 사용해 자연어 처리를 시도했으나 다양한 범주의 값으로 인해 제대로 분류되지 않았음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03</a:t>
                      </a:r>
                      <a:endParaRPr lang="ko-KR" altLang="en-US" sz="14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1987</a:t>
                      </a:r>
                      <a:r>
                        <a:rPr lang="ko-KR" altLang="en-US" sz="14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년도부터 수집된 데이터</a:t>
                      </a:r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4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특정 직업에 편중된 데이터로 현 시대의 트렌드를 반영하지 못한  아쉬움이 있었음</a:t>
                      </a:r>
                      <a:endParaRPr lang="ko-KR" altLang="en-US" sz="14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04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정확도</a:t>
                      </a:r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F-1 </a:t>
                      </a:r>
                      <a:r>
                        <a:rPr lang="ko-KR" altLang="en-US" sz="14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스코어를 높이기 위해 학생들이 많이 들은 과목을 위주로 추천해주는 모델을 만들어  다양한 과목 추천의 어려움이 있었음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782613"/>
              </p:ext>
            </p:extLst>
          </p:nvPr>
        </p:nvGraphicFramePr>
        <p:xfrm>
          <a:off x="468312" y="4459312"/>
          <a:ext cx="8207376" cy="177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63329"/>
                <a:gridCol w="504056"/>
                <a:gridCol w="6839991"/>
              </a:tblGrid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개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점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01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프로젝트 진행초반 논문 등과 같은 선행연구에 관한 정보를 통해 도움을 얻을 수 있도록 함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02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학교별 모델을 만들어 정확도가 높은 학교별 맞춤 서비스 필요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03</a:t>
                      </a:r>
                      <a:endParaRPr lang="ko-KR" altLang="en-US" sz="14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학생들의 강의평가와 같은 여러 정보를 추가해 </a:t>
                      </a:r>
                      <a:r>
                        <a:rPr lang="ko-KR" altLang="en-US" sz="1400" dirty="0" err="1" smtClean="0"/>
                        <a:t>수강신청시</a:t>
                      </a:r>
                      <a:r>
                        <a:rPr lang="ko-KR" altLang="en-US" sz="1400" dirty="0" smtClean="0"/>
                        <a:t> 다방면으로 도움을 받을 수 있도록 발전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04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여러 서비스가 융합된 플랫폼을 개발하여 활용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8064" y="1141571"/>
            <a:ext cx="857703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buFont typeface="Wingdings" panose="05000000000000000000" pitchFamily="2" charset="2"/>
              <a:buChar char="l"/>
              <a:defRPr/>
            </a:pPr>
            <a:r>
              <a:rPr kumimoji="0" lang="ko-KR" altLang="en-US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프로토타입</a:t>
            </a:r>
            <a:r>
              <a:rPr kumimoji="0" lang="ko-KR" alt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선행 연구 결과 </a:t>
            </a:r>
            <a:endParaRPr kumimoji="0" lang="en-US" altLang="ko-KR" sz="900" kern="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defRPr/>
            </a:pPr>
            <a:r>
              <a:rPr kumimoji="0" lang="ko-KR" altLang="en-US" kern="0" dirty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kumimoji="0" lang="en-US" altLang="ko-KR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kumimoji="0" lang="ko-KR" altLang="en-US" sz="1600" kern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 연구에 앞서 프로토 타입 선행 연구를 진행함</a:t>
            </a:r>
            <a:r>
              <a:rPr kumimoji="0" lang="en-US" altLang="ko-KR" sz="1600" kern="0" dirty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kumimoji="0" lang="ko-KR" altLang="en-US" sz="1600" b="1">
                <a:solidFill>
                  <a:srgbClr val="40404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학생 </a:t>
            </a:r>
            <a:r>
              <a:rPr kumimoji="0" lang="en-US" altLang="ko-KR" sz="1600" b="1" dirty="0">
                <a:solidFill>
                  <a:srgbClr val="40404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1675</a:t>
            </a:r>
            <a:r>
              <a:rPr kumimoji="0" lang="ko-KR" altLang="en-US" sz="1600" b="1">
                <a:solidFill>
                  <a:srgbClr val="40404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명의 수강과목 및 이력서 </a:t>
            </a:r>
            <a:r>
              <a:rPr kumimoji="0" lang="en-US" altLang="ko-KR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defRPr/>
            </a:pPr>
            <a:r>
              <a:rPr kumimoji="0" lang="ko-KR" altLang="en-US" sz="1600" kern="0" dirty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</a:t>
            </a:r>
            <a:r>
              <a:rPr kumimoji="0" lang="en-US" altLang="ko-KR" sz="16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kumimoji="0" lang="ko-KR" altLang="en-US" sz="1600" kern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선행 연구의 머신러닝 </a:t>
            </a:r>
            <a:r>
              <a:rPr kumimoji="0" lang="en-US" altLang="ko-KR" sz="16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RamdomForest</a:t>
            </a:r>
            <a:r>
              <a:rPr kumimoji="0" lang="en-US" altLang="ko-KR" sz="16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600" kern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한계를 인지하고 </a:t>
            </a:r>
            <a:r>
              <a:rPr kumimoji="0" lang="en-US" altLang="ko-KR" sz="16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16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16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kumimoji="0" lang="ko-KR" altLang="en-US" sz="1600" kern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 연구에서는 딥러닝 </a:t>
            </a:r>
            <a:r>
              <a:rPr kumimoji="0" lang="en-US" altLang="ko-KR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 Nearest </a:t>
            </a:r>
            <a:r>
              <a:rPr kumimoji="0" lang="en-US" altLang="ko-KR" sz="1600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Neghbor</a:t>
            </a:r>
            <a:r>
              <a:rPr kumimoji="0" lang="en-US" altLang="ko-KR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ko-KR" altLang="en-US" sz="16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r>
              <a:rPr kumimoji="0" lang="en-US" altLang="ko-KR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ko-KR" altLang="en-US" sz="16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중심으로 연구하고자 함</a:t>
            </a:r>
            <a:r>
              <a:rPr kumimoji="0" lang="en-US" altLang="ko-KR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kumimoji="0" lang="en-US" altLang="ko-KR" sz="1600" b="1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제목 2"/>
          <p:cNvSpPr txBox="1">
            <a:spLocks/>
          </p:cNvSpPr>
          <p:nvPr/>
        </p:nvSpPr>
        <p:spPr bwMode="auto">
          <a:xfrm>
            <a:off x="5156670" y="98672"/>
            <a:ext cx="3888432" cy="611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r>
              <a:rPr kumimoji="0" lang="ko-KR" altLang="en-US" sz="24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</a:t>
            </a:r>
            <a:r>
              <a:rPr kumimoji="0" lang="en-US" altLang="ko-KR" sz="24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kumimoji="0" lang="ko-KR" altLang="en-US" sz="24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  결론</a:t>
            </a:r>
            <a:endParaRPr kumimoji="0" lang="ko-KR" altLang="en-US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037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제목 2"/>
          <p:cNvSpPr>
            <a:spLocks noGrp="1"/>
          </p:cNvSpPr>
          <p:nvPr>
            <p:ph type="title" idx="4294967295"/>
          </p:nvPr>
        </p:nvSpPr>
        <p:spPr>
          <a:xfrm>
            <a:off x="5156670" y="98672"/>
            <a:ext cx="3888432" cy="611984"/>
          </a:xfrm>
        </p:spPr>
        <p:txBody>
          <a:bodyPr/>
          <a:lstStyle/>
          <a:p>
            <a:pPr algn="r" eaLnBrk="1" hangingPunct="1"/>
            <a:r>
              <a:rPr lang="ko-KR" altLang="en-US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</a:t>
            </a:r>
            <a:r>
              <a:rPr lang="en-US" altLang="ko-KR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ko-KR" altLang="en-US" sz="24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  결론</a:t>
            </a:r>
            <a:endParaRPr lang="ko-KR" altLang="en-US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8064" y="1141571"/>
            <a:ext cx="8577038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buFont typeface="Wingdings" panose="05000000000000000000" pitchFamily="2" charset="2"/>
              <a:buChar char="l"/>
              <a:defRPr/>
            </a:pPr>
            <a:r>
              <a:rPr kumimoji="0" lang="ko-KR" alt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향후 연구 계획</a:t>
            </a:r>
            <a:endParaRPr kumimoji="0" lang="en-US" altLang="ko-KR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buFont typeface="Wingdings" panose="05000000000000000000" pitchFamily="2" charset="2"/>
              <a:buChar char="l"/>
              <a:defRPr/>
            </a:pPr>
            <a:endParaRPr kumimoji="0" lang="en-US" altLang="ko-KR" sz="900" kern="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defRPr/>
            </a:pPr>
            <a:r>
              <a:rPr kumimoji="0" lang="ko-KR" alt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kumimoji="0" lang="en-US" altLang="ko-KR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kumimoji="0" lang="ko-KR" alt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 연구를 기반으로 재학생이 </a:t>
            </a:r>
            <a:r>
              <a:rPr kumimoji="0" lang="ko-KR" altLang="en-US" sz="1600" kern="0" dirty="0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이수 예정인 수강과목을 입력 시 직무 </a:t>
            </a:r>
            <a:r>
              <a:rPr kumimoji="0" lang="ko-KR" altLang="en-US" sz="1600" kern="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추천이 </a:t>
            </a:r>
            <a:r>
              <a:rPr kumimoji="0" lang="ko-KR" altLang="en-US" sz="1600" kern="0" dirty="0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가능한 심화 연구가</a:t>
            </a:r>
            <a:r>
              <a:rPr kumimoji="0" lang="en-US" altLang="ko-KR" sz="1600" kern="0" dirty="0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defRPr/>
            </a:pPr>
            <a:r>
              <a:rPr kumimoji="0" lang="en-US" altLang="ko-KR" sz="1600" kern="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en-US" altLang="ko-KR" sz="1600" kern="0" dirty="0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</a:t>
            </a:r>
            <a:r>
              <a:rPr kumimoji="0" lang="ko-KR" altLang="en-US" sz="1600" kern="0" dirty="0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가능</a:t>
            </a:r>
            <a:r>
              <a:rPr kumimoji="0" lang="ko-KR" alt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</a:t>
            </a:r>
            <a:r>
              <a:rPr kumimoji="0" lang="en-US" altLang="ko-KR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ko-KR" alt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것으로 예상됨</a:t>
            </a:r>
            <a:r>
              <a:rPr kumimoji="0" lang="en-US" altLang="ko-KR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defRPr/>
            </a:pPr>
            <a:r>
              <a:rPr kumimoji="0" lang="en-US" altLang="ko-KR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kumimoji="0" lang="ko-KR" alt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en-US" altLang="ko-KR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kumimoji="0" lang="ko-KR" alt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이를 위하여 </a:t>
            </a:r>
            <a:r>
              <a:rPr kumimoji="0" lang="ko-KR" altLang="en-US" sz="1600" kern="0" dirty="0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취업자의 자기 소개서를 기반으로 적성 정보를 구성</a:t>
            </a:r>
            <a:r>
              <a:rPr kumimoji="0" lang="ko-KR" alt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하고</a:t>
            </a:r>
            <a:r>
              <a:rPr kumimoji="0" lang="en-US" altLang="ko-KR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kumimoji="0" lang="ko-KR" altLang="en-US" sz="16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재학생이 </a:t>
            </a:r>
            <a:r>
              <a:rPr kumimoji="0" lang="en-US" altLang="ko-KR" sz="1600" kern="0" dirty="0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MBTI </a:t>
            </a:r>
            <a:r>
              <a:rPr kumimoji="0" lang="ko-KR" altLang="en-US" sz="1600" kern="0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정보를 </a:t>
            </a:r>
            <a:r>
              <a:rPr kumimoji="0" lang="en-US" altLang="ko-KR" sz="1600" kern="0" dirty="0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kumimoji="0" lang="en-US" altLang="ko-KR" sz="1600" kern="0" dirty="0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kumimoji="0" lang="en-US" altLang="ko-KR" sz="1600" kern="0" dirty="0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</a:t>
            </a:r>
            <a:r>
              <a:rPr kumimoji="0" lang="ko-KR" altLang="en-US" sz="1600" kern="0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추가로 </a:t>
            </a:r>
            <a:r>
              <a:rPr kumimoji="0" lang="ko-KR" altLang="en-US" sz="1600" kern="0" dirty="0" err="1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</a:t>
            </a:r>
            <a:r>
              <a:rPr kumimoji="0" lang="ko-KR" altLang="en-US" sz="1600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하므로서</a:t>
            </a:r>
            <a:r>
              <a:rPr kumimoji="0" lang="ko-KR" alt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완성도 높은 직무 추천이 </a:t>
            </a:r>
            <a:r>
              <a:rPr kumimoji="0" lang="ko-KR" altLang="en-US" sz="16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가능한 심화 연구를 진행하고자 </a:t>
            </a:r>
            <a:r>
              <a:rPr kumimoji="0" lang="ko-KR" alt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</a:t>
            </a:r>
            <a:r>
              <a:rPr kumimoji="0" lang="en-US" altLang="ko-KR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kumimoji="0" lang="en-US" altLang="ko-KR" sz="1600" kern="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2" name="AutoShape 214">
            <a:extLst>
              <a:ext uri="{FF2B5EF4-FFF2-40B4-BE49-F238E27FC236}">
                <a16:creationId xmlns:a16="http://schemas.microsoft.com/office/drawing/2014/main" xmlns="" id="{856C071E-048C-4758-8751-4555571DF9C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00426" y="2833968"/>
            <a:ext cx="1394933" cy="384917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</p:spPr>
        <p:txBody>
          <a:bodyPr wrap="square" lIns="89990" tIns="143984" rIns="35996" bIns="0" anchor="t" anchorCtr="0"/>
          <a:lstStyle/>
          <a:p>
            <a:pPr algn="ctr" defTabSz="1076202" fontAlgn="ctr" latinLnBrk="0">
              <a:lnSpc>
                <a:spcPct val="110000"/>
              </a:lnSpc>
              <a:spcBef>
                <a:spcPts val="200"/>
              </a:spcBef>
              <a:buClr>
                <a:srgbClr val="808080"/>
              </a:buClr>
              <a:buSzPct val="80000"/>
            </a:pPr>
            <a:r>
              <a:rPr lang="ko-KR" altLang="en-US" sz="1200" kern="0" dirty="0" smtClean="0">
                <a:ln>
                  <a:solidFill>
                    <a:srgbClr val="0185C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대학의 개설과목</a:t>
            </a:r>
            <a:endParaRPr lang="en-US" altLang="ko-KR" sz="1200" kern="0" dirty="0">
              <a:ln>
                <a:solidFill>
                  <a:srgbClr val="0185C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3" name="AutoShape 214">
            <a:extLst>
              <a:ext uri="{FF2B5EF4-FFF2-40B4-BE49-F238E27FC236}">
                <a16:creationId xmlns:a16="http://schemas.microsoft.com/office/drawing/2014/main" xmlns="" id="{856C071E-048C-4758-8751-4555571DF9C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00425" y="3374064"/>
            <a:ext cx="1394933" cy="384917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</p:spPr>
        <p:txBody>
          <a:bodyPr wrap="square" lIns="89990" tIns="143984" rIns="35996" bIns="0" anchor="t" anchorCtr="0"/>
          <a:lstStyle/>
          <a:p>
            <a:pPr algn="ctr" defTabSz="1076202" fontAlgn="ctr" latinLnBrk="0">
              <a:lnSpc>
                <a:spcPct val="110000"/>
              </a:lnSpc>
              <a:spcBef>
                <a:spcPts val="200"/>
              </a:spcBef>
              <a:buClr>
                <a:srgbClr val="808080"/>
              </a:buClr>
              <a:buSzPct val="80000"/>
            </a:pPr>
            <a:r>
              <a:rPr lang="ko-KR" altLang="en-US" sz="1200" kern="0" dirty="0" smtClean="0">
                <a:ln>
                  <a:solidFill>
                    <a:srgbClr val="0185C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취업자 직무정보</a:t>
            </a:r>
            <a:endParaRPr lang="en-US" altLang="ko-KR" sz="1200" kern="0" dirty="0">
              <a:ln>
                <a:solidFill>
                  <a:srgbClr val="0185C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4" name="AutoShape 214">
            <a:extLst>
              <a:ext uri="{FF2B5EF4-FFF2-40B4-BE49-F238E27FC236}">
                <a16:creationId xmlns:a16="http://schemas.microsoft.com/office/drawing/2014/main" xmlns="" id="{856C071E-048C-4758-8751-4555571DF9C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05680" y="3882861"/>
            <a:ext cx="1394933" cy="384917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</p:spPr>
        <p:txBody>
          <a:bodyPr wrap="square" lIns="89990" tIns="143984" rIns="35996" bIns="0" anchor="t" anchorCtr="0"/>
          <a:lstStyle/>
          <a:p>
            <a:pPr algn="ctr" defTabSz="1076202" fontAlgn="ctr" latinLnBrk="0">
              <a:lnSpc>
                <a:spcPct val="110000"/>
              </a:lnSpc>
              <a:spcBef>
                <a:spcPts val="200"/>
              </a:spcBef>
              <a:buClr>
                <a:srgbClr val="808080"/>
              </a:buClr>
              <a:buSzPct val="80000"/>
            </a:pPr>
            <a:r>
              <a:rPr lang="ko-KR" altLang="en-US" sz="1200" kern="0" dirty="0" smtClean="0">
                <a:ln>
                  <a:solidFill>
                    <a:srgbClr val="0185C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취업자 수강과목</a:t>
            </a:r>
            <a:endParaRPr lang="en-US" altLang="ko-KR" sz="1200" kern="0" dirty="0">
              <a:ln>
                <a:solidFill>
                  <a:srgbClr val="0185C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5" name="AutoShape 214">
            <a:extLst>
              <a:ext uri="{FF2B5EF4-FFF2-40B4-BE49-F238E27FC236}">
                <a16:creationId xmlns:a16="http://schemas.microsoft.com/office/drawing/2014/main" xmlns="" id="{856C071E-048C-4758-8751-4555571DF9C0}"/>
              </a:ext>
            </a:extLst>
          </p:cNvPr>
          <p:cNvSpPr>
            <a:spLocks noChangeArrowheads="1"/>
          </p:cNvSpPr>
          <p:nvPr/>
        </p:nvSpPr>
        <p:spPr bwMode="gray">
          <a:xfrm>
            <a:off x="2897415" y="2819103"/>
            <a:ext cx="474595" cy="1488089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</p:spPr>
        <p:txBody>
          <a:bodyPr wrap="square" lIns="89990" tIns="143984" rIns="35996" bIns="0" anchor="t" anchorCtr="0"/>
          <a:lstStyle/>
          <a:p>
            <a:pPr algn="ctr" defTabSz="1076202" fontAlgn="ctr" latinLnBrk="0">
              <a:lnSpc>
                <a:spcPct val="110000"/>
              </a:lnSpc>
              <a:spcBef>
                <a:spcPts val="200"/>
              </a:spcBef>
              <a:buClr>
                <a:srgbClr val="808080"/>
              </a:buClr>
              <a:buSzPct val="80000"/>
            </a:pPr>
            <a:endParaRPr lang="en-US" altLang="ko-KR" sz="1200" kern="0" dirty="0" smtClean="0">
              <a:ln>
                <a:solidFill>
                  <a:srgbClr val="0185C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defTabSz="1076202" fontAlgn="ctr" latinLnBrk="0">
              <a:lnSpc>
                <a:spcPct val="110000"/>
              </a:lnSpc>
              <a:spcBef>
                <a:spcPts val="200"/>
              </a:spcBef>
              <a:buClr>
                <a:srgbClr val="808080"/>
              </a:buClr>
              <a:buSzPct val="80000"/>
            </a:pPr>
            <a:r>
              <a:rPr lang="ko-KR" altLang="en-US" sz="1200" kern="0" smtClean="0">
                <a:ln>
                  <a:solidFill>
                    <a:srgbClr val="0185C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</a:t>
            </a:r>
            <a:endParaRPr lang="en-US" altLang="ko-KR" sz="1200" kern="0" dirty="0" smtClean="0">
              <a:ln>
                <a:solidFill>
                  <a:srgbClr val="0185C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defTabSz="1076202" fontAlgn="ctr" latinLnBrk="0">
              <a:lnSpc>
                <a:spcPct val="110000"/>
              </a:lnSpc>
              <a:spcBef>
                <a:spcPts val="200"/>
              </a:spcBef>
              <a:buClr>
                <a:srgbClr val="808080"/>
              </a:buClr>
              <a:buSzPct val="80000"/>
            </a:pPr>
            <a:r>
              <a:rPr lang="ko-KR" altLang="en-US" sz="1200" kern="0" dirty="0" smtClean="0">
                <a:ln>
                  <a:solidFill>
                    <a:srgbClr val="0185C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</a:t>
            </a:r>
            <a:endParaRPr lang="en-US" altLang="ko-KR" sz="1200" kern="0" dirty="0" smtClean="0">
              <a:ln>
                <a:solidFill>
                  <a:srgbClr val="0185C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defTabSz="1076202" fontAlgn="ctr" latinLnBrk="0">
              <a:lnSpc>
                <a:spcPct val="110000"/>
              </a:lnSpc>
              <a:spcBef>
                <a:spcPts val="200"/>
              </a:spcBef>
              <a:buClr>
                <a:srgbClr val="808080"/>
              </a:buClr>
              <a:buSzPct val="80000"/>
            </a:pPr>
            <a:r>
              <a:rPr lang="ko-KR" altLang="en-US" sz="1200" kern="0" dirty="0" smtClean="0">
                <a:ln>
                  <a:solidFill>
                    <a:srgbClr val="0185C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</a:t>
            </a:r>
            <a:endParaRPr lang="en-US" altLang="ko-KR" sz="1200" kern="0" dirty="0" smtClean="0">
              <a:ln>
                <a:solidFill>
                  <a:srgbClr val="0185C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defTabSz="1076202" fontAlgn="ctr" latinLnBrk="0">
              <a:lnSpc>
                <a:spcPct val="110000"/>
              </a:lnSpc>
              <a:spcBef>
                <a:spcPts val="200"/>
              </a:spcBef>
              <a:buClr>
                <a:srgbClr val="808080"/>
              </a:buClr>
              <a:buSzPct val="80000"/>
            </a:pPr>
            <a:r>
              <a:rPr lang="ko-KR" altLang="en-US" sz="1200" kern="0" dirty="0" smtClean="0">
                <a:ln>
                  <a:solidFill>
                    <a:srgbClr val="0185C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</a:t>
            </a:r>
            <a:endParaRPr lang="en-US" altLang="ko-KR" sz="1200" kern="0" dirty="0">
              <a:ln>
                <a:solidFill>
                  <a:srgbClr val="0185C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6" name="AutoShape 214">
            <a:extLst>
              <a:ext uri="{FF2B5EF4-FFF2-40B4-BE49-F238E27FC236}">
                <a16:creationId xmlns:a16="http://schemas.microsoft.com/office/drawing/2014/main" xmlns="" id="{856C071E-048C-4758-8751-4555571DF9C0}"/>
              </a:ext>
            </a:extLst>
          </p:cNvPr>
          <p:cNvSpPr>
            <a:spLocks noChangeArrowheads="1"/>
          </p:cNvSpPr>
          <p:nvPr/>
        </p:nvSpPr>
        <p:spPr bwMode="gray">
          <a:xfrm>
            <a:off x="5969613" y="2724686"/>
            <a:ext cx="474595" cy="2294225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wrap="square" lIns="89990" tIns="143984" rIns="35996" bIns="0" anchor="t" anchorCtr="0"/>
          <a:lstStyle/>
          <a:p>
            <a:pPr algn="ctr" defTabSz="1076202" fontAlgn="ctr" latinLnBrk="0">
              <a:lnSpc>
                <a:spcPct val="110000"/>
              </a:lnSpc>
              <a:spcBef>
                <a:spcPts val="200"/>
              </a:spcBef>
              <a:buClr>
                <a:srgbClr val="808080"/>
              </a:buClr>
              <a:buSzPct val="80000"/>
            </a:pPr>
            <a:endParaRPr lang="en-US" altLang="ko-KR" sz="1200" kern="0" dirty="0" smtClean="0">
              <a:ln>
                <a:solidFill>
                  <a:srgbClr val="0185C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defTabSz="1076202" fontAlgn="ctr" latinLnBrk="0">
              <a:lnSpc>
                <a:spcPct val="110000"/>
              </a:lnSpc>
              <a:spcBef>
                <a:spcPts val="200"/>
              </a:spcBef>
              <a:buClr>
                <a:srgbClr val="808080"/>
              </a:buClr>
              <a:buSzPct val="80000"/>
            </a:pPr>
            <a:endParaRPr lang="en-US" altLang="ko-KR" sz="1200" kern="0" dirty="0" smtClean="0">
              <a:ln>
                <a:solidFill>
                  <a:srgbClr val="0185C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defTabSz="1076202" fontAlgn="ctr" latinLnBrk="0">
              <a:lnSpc>
                <a:spcPct val="110000"/>
              </a:lnSpc>
              <a:spcBef>
                <a:spcPts val="200"/>
              </a:spcBef>
              <a:buClr>
                <a:srgbClr val="808080"/>
              </a:buClr>
              <a:buSzPct val="80000"/>
            </a:pPr>
            <a:r>
              <a:rPr lang="ko-KR" altLang="en-US" sz="1200" kern="0" dirty="0" smtClean="0">
                <a:ln>
                  <a:solidFill>
                    <a:srgbClr val="0185C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</a:t>
            </a:r>
            <a:endParaRPr lang="en-US" altLang="ko-KR" sz="1200" kern="0" dirty="0" smtClean="0">
              <a:ln>
                <a:solidFill>
                  <a:srgbClr val="0185C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defTabSz="1076202" fontAlgn="ctr" latinLnBrk="0">
              <a:lnSpc>
                <a:spcPct val="110000"/>
              </a:lnSpc>
              <a:spcBef>
                <a:spcPts val="200"/>
              </a:spcBef>
              <a:buClr>
                <a:srgbClr val="808080"/>
              </a:buClr>
              <a:buSzPct val="80000"/>
            </a:pPr>
            <a:r>
              <a:rPr lang="ko-KR" altLang="en-US" sz="1200" kern="0" dirty="0" smtClean="0">
                <a:ln>
                  <a:solidFill>
                    <a:srgbClr val="0185C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</a:t>
            </a:r>
            <a:endParaRPr lang="en-US" altLang="ko-KR" sz="1200" kern="0" dirty="0" smtClean="0">
              <a:ln>
                <a:solidFill>
                  <a:srgbClr val="0185C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defTabSz="1076202" fontAlgn="ctr" latinLnBrk="0">
              <a:lnSpc>
                <a:spcPct val="110000"/>
              </a:lnSpc>
              <a:spcBef>
                <a:spcPts val="200"/>
              </a:spcBef>
              <a:buClr>
                <a:srgbClr val="808080"/>
              </a:buClr>
              <a:buSzPct val="80000"/>
            </a:pPr>
            <a:r>
              <a:rPr lang="ko-KR" altLang="en-US" sz="1200" kern="0" dirty="0" smtClean="0">
                <a:ln>
                  <a:solidFill>
                    <a:srgbClr val="0185C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</a:t>
            </a:r>
            <a:endParaRPr lang="en-US" altLang="ko-KR" sz="1200" kern="0" dirty="0" smtClean="0">
              <a:ln>
                <a:solidFill>
                  <a:srgbClr val="0185C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defTabSz="1076202" fontAlgn="ctr" latinLnBrk="0">
              <a:lnSpc>
                <a:spcPct val="110000"/>
              </a:lnSpc>
              <a:spcBef>
                <a:spcPts val="200"/>
              </a:spcBef>
              <a:buClr>
                <a:srgbClr val="808080"/>
              </a:buClr>
              <a:buSzPct val="80000"/>
            </a:pPr>
            <a:r>
              <a:rPr lang="ko-KR" altLang="en-US" sz="1200" kern="0" dirty="0" smtClean="0">
                <a:ln>
                  <a:solidFill>
                    <a:srgbClr val="0185C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천</a:t>
            </a:r>
            <a:endParaRPr lang="en-US" altLang="ko-KR" sz="1200" kern="0" dirty="0">
              <a:ln>
                <a:solidFill>
                  <a:srgbClr val="0185C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3592185" y="2783260"/>
            <a:ext cx="1792415" cy="2107679"/>
          </a:xfrm>
          <a:prstGeom prst="roundRect">
            <a:avLst>
              <a:gd name="adj" fmla="val 5213"/>
            </a:avLst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endParaRPr lang="en-US" altLang="ko-KR" sz="1600" b="1" dirty="0" smtClean="0">
              <a:latin typeface="+mn-ea"/>
              <a:ea typeface="+mn-ea"/>
            </a:endParaRP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endParaRPr lang="en-US" altLang="ko-KR" sz="1600" b="1" dirty="0" smtClean="0">
              <a:latin typeface="+mn-ea"/>
              <a:ea typeface="+mn-ea"/>
            </a:endParaRP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endParaRPr lang="en-US" altLang="ko-KR" sz="1600" b="1" dirty="0">
              <a:latin typeface="+mn-ea"/>
              <a:ea typeface="+mn-ea"/>
            </a:endParaRP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endParaRPr lang="en-US" altLang="ko-KR" sz="1600" b="1" dirty="0" smtClean="0">
              <a:latin typeface="+mn-ea"/>
              <a:ea typeface="+mn-ea"/>
            </a:endParaRP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endParaRPr lang="ko-KR" altLang="en-US" sz="1600" b="1" dirty="0" smtClean="0">
              <a:latin typeface="+mn-ea"/>
              <a:ea typeface="+mn-ea"/>
            </a:endParaRPr>
          </a:p>
        </p:txBody>
      </p:sp>
      <p:cxnSp>
        <p:nvCxnSpPr>
          <p:cNvPr id="78" name="꺾인 연결선 77"/>
          <p:cNvCxnSpPr>
            <a:stCxn id="75" idx="3"/>
            <a:endCxn id="73" idx="1"/>
          </p:cNvCxnSpPr>
          <p:nvPr/>
        </p:nvCxnSpPr>
        <p:spPr>
          <a:xfrm>
            <a:off x="3372010" y="3563148"/>
            <a:ext cx="428415" cy="3375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79"/>
          <p:cNvCxnSpPr>
            <a:stCxn id="72" idx="2"/>
            <a:endCxn id="73" idx="0"/>
          </p:cNvCxnSpPr>
          <p:nvPr/>
        </p:nvCxnSpPr>
        <p:spPr>
          <a:xfrm rot="5400000">
            <a:off x="4420304" y="3296474"/>
            <a:ext cx="15517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74" idx="0"/>
            <a:endCxn id="73" idx="2"/>
          </p:cNvCxnSpPr>
          <p:nvPr/>
        </p:nvCxnSpPr>
        <p:spPr>
          <a:xfrm rot="16200000" flipV="1">
            <a:off x="4438580" y="3818293"/>
            <a:ext cx="123880" cy="5255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AutoShape 214">
            <a:extLst>
              <a:ext uri="{FF2B5EF4-FFF2-40B4-BE49-F238E27FC236}">
                <a16:creationId xmlns:a16="http://schemas.microsoft.com/office/drawing/2014/main" xmlns="" id="{856C071E-048C-4758-8751-4555571DF9C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00425" y="4426061"/>
            <a:ext cx="1394933" cy="384917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wrap="square" lIns="89990" tIns="143984" rIns="35996" bIns="0" anchor="t" anchorCtr="0"/>
          <a:lstStyle/>
          <a:p>
            <a:pPr algn="ctr" defTabSz="1076202" fontAlgn="ctr" latinLnBrk="0">
              <a:lnSpc>
                <a:spcPct val="110000"/>
              </a:lnSpc>
              <a:spcBef>
                <a:spcPts val="200"/>
              </a:spcBef>
              <a:buClr>
                <a:srgbClr val="808080"/>
              </a:buClr>
              <a:buSzPct val="80000"/>
            </a:pPr>
            <a:r>
              <a:rPr lang="ko-KR" altLang="en-US" sz="1200" kern="0" dirty="0" smtClean="0">
                <a:ln>
                  <a:solidFill>
                    <a:srgbClr val="0185C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적성 정보</a:t>
            </a:r>
            <a:endParaRPr lang="en-US" altLang="ko-KR" sz="1200" kern="0" dirty="0">
              <a:ln>
                <a:solidFill>
                  <a:srgbClr val="0185C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3" name="AutoShape 214">
            <a:extLst>
              <a:ext uri="{FF2B5EF4-FFF2-40B4-BE49-F238E27FC236}">
                <a16:creationId xmlns:a16="http://schemas.microsoft.com/office/drawing/2014/main" xmlns="" id="{856C071E-048C-4758-8751-4555571DF9C0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89938" y="4073440"/>
            <a:ext cx="474595" cy="1080119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wrap="square" lIns="89990" tIns="143984" rIns="35996" bIns="0" anchor="t" anchorCtr="0"/>
          <a:lstStyle/>
          <a:p>
            <a:pPr algn="ctr" defTabSz="1076202" fontAlgn="ctr" latinLnBrk="0">
              <a:lnSpc>
                <a:spcPct val="110000"/>
              </a:lnSpc>
              <a:spcBef>
                <a:spcPts val="200"/>
              </a:spcBef>
              <a:buClr>
                <a:srgbClr val="808080"/>
              </a:buClr>
              <a:buSzPct val="80000"/>
            </a:pPr>
            <a:r>
              <a:rPr lang="en-US" altLang="ko-KR" sz="1200" kern="0" dirty="0" smtClean="0">
                <a:ln>
                  <a:solidFill>
                    <a:srgbClr val="0185C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</a:t>
            </a:r>
          </a:p>
          <a:p>
            <a:pPr algn="ctr" defTabSz="1076202" fontAlgn="ctr" latinLnBrk="0">
              <a:lnSpc>
                <a:spcPct val="110000"/>
              </a:lnSpc>
              <a:spcBef>
                <a:spcPts val="200"/>
              </a:spcBef>
              <a:buClr>
                <a:srgbClr val="808080"/>
              </a:buClr>
              <a:buSzPct val="80000"/>
            </a:pPr>
            <a:r>
              <a:rPr lang="en-US" altLang="ko-KR" sz="1200" kern="0" dirty="0" smtClean="0">
                <a:ln>
                  <a:solidFill>
                    <a:srgbClr val="0185C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</a:p>
          <a:p>
            <a:pPr algn="ctr" defTabSz="1076202" fontAlgn="ctr" latinLnBrk="0">
              <a:lnSpc>
                <a:spcPct val="110000"/>
              </a:lnSpc>
              <a:spcBef>
                <a:spcPts val="200"/>
              </a:spcBef>
              <a:buClr>
                <a:srgbClr val="808080"/>
              </a:buClr>
              <a:buSzPct val="80000"/>
            </a:pPr>
            <a:r>
              <a:rPr lang="en-US" altLang="ko-KR" sz="1200" kern="0" dirty="0" smtClean="0">
                <a:ln>
                  <a:solidFill>
                    <a:srgbClr val="0185C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</a:t>
            </a:r>
          </a:p>
          <a:p>
            <a:pPr algn="ctr" defTabSz="1076202" fontAlgn="ctr" latinLnBrk="0">
              <a:lnSpc>
                <a:spcPct val="110000"/>
              </a:lnSpc>
              <a:spcBef>
                <a:spcPts val="200"/>
              </a:spcBef>
              <a:buClr>
                <a:srgbClr val="808080"/>
              </a:buClr>
              <a:buSzPct val="80000"/>
            </a:pPr>
            <a:r>
              <a:rPr lang="en-US" altLang="ko-KR" sz="1200" kern="0" dirty="0" smtClean="0">
                <a:ln>
                  <a:solidFill>
                    <a:srgbClr val="0185C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endParaRPr lang="en-US" altLang="ko-KR" sz="1200" kern="0" dirty="0">
              <a:ln>
                <a:solidFill>
                  <a:srgbClr val="0185C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84" name="꺾인 연결선 83"/>
          <p:cNvCxnSpPr>
            <a:stCxn id="83" idx="3"/>
            <a:endCxn id="82" idx="1"/>
          </p:cNvCxnSpPr>
          <p:nvPr/>
        </p:nvCxnSpPr>
        <p:spPr>
          <a:xfrm>
            <a:off x="2764533" y="4613500"/>
            <a:ext cx="1035892" cy="5020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그룹 84">
            <a:extLst>
              <a:ext uri="{FF2B5EF4-FFF2-40B4-BE49-F238E27FC236}">
                <a16:creationId xmlns:a16="http://schemas.microsoft.com/office/drawing/2014/main" xmlns="" id="{342AF83F-24DF-46CF-ADDD-46D0A16DBC22}"/>
              </a:ext>
            </a:extLst>
          </p:cNvPr>
          <p:cNvGrpSpPr/>
          <p:nvPr/>
        </p:nvGrpSpPr>
        <p:grpSpPr>
          <a:xfrm rot="5400000">
            <a:off x="4889277" y="3856622"/>
            <a:ext cx="1566986" cy="227053"/>
            <a:chOff x="2906266" y="3558539"/>
            <a:chExt cx="4248104" cy="379476"/>
          </a:xfrm>
        </p:grpSpPr>
        <p:sp>
          <p:nvSpPr>
            <p:cNvPr id="86" name="object 45">
              <a:extLst>
                <a:ext uri="{FF2B5EF4-FFF2-40B4-BE49-F238E27FC236}">
                  <a16:creationId xmlns:a16="http://schemas.microsoft.com/office/drawing/2014/main" xmlns="" id="{B4CA7ACF-0FE7-4BA7-8199-841ADCAACEB9}"/>
                </a:ext>
              </a:extLst>
            </p:cNvPr>
            <p:cNvSpPr/>
            <p:nvPr/>
          </p:nvSpPr>
          <p:spPr>
            <a:xfrm>
              <a:off x="2906266" y="3558539"/>
              <a:ext cx="4221480" cy="3794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360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0" i="0" u="none" strike="noStrike" kern="1200" cap="none" spc="-33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87" name="object 46">
              <a:extLst>
                <a:ext uri="{FF2B5EF4-FFF2-40B4-BE49-F238E27FC236}">
                  <a16:creationId xmlns:a16="http://schemas.microsoft.com/office/drawing/2014/main" xmlns="" id="{89297FEB-A146-4394-A120-08658FCA1CB2}"/>
                </a:ext>
              </a:extLst>
            </p:cNvPr>
            <p:cNvSpPr/>
            <p:nvPr/>
          </p:nvSpPr>
          <p:spPr>
            <a:xfrm>
              <a:off x="3039571" y="3649980"/>
              <a:ext cx="4114799" cy="273050"/>
            </a:xfrm>
            <a:custGeom>
              <a:avLst/>
              <a:gdLst/>
              <a:ahLst/>
              <a:cxnLst/>
              <a:rect l="l" t="t" r="r" b="b"/>
              <a:pathLst>
                <a:path w="4114800" h="273050">
                  <a:moveTo>
                    <a:pt x="3473704" y="272161"/>
                  </a:moveTo>
                  <a:lnTo>
                    <a:pt x="641095" y="272161"/>
                  </a:lnTo>
                  <a:lnTo>
                    <a:pt x="641095" y="272796"/>
                  </a:lnTo>
                  <a:lnTo>
                    <a:pt x="3473704" y="272796"/>
                  </a:lnTo>
                  <a:lnTo>
                    <a:pt x="3473704" y="272161"/>
                  </a:lnTo>
                  <a:close/>
                </a:path>
                <a:path w="4114800" h="273050">
                  <a:moveTo>
                    <a:pt x="2057400" y="0"/>
                  </a:moveTo>
                  <a:lnTo>
                    <a:pt x="0" y="272161"/>
                  </a:lnTo>
                  <a:lnTo>
                    <a:pt x="4114800" y="272161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360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0" i="0" u="none" strike="noStrike" kern="1200" cap="none" spc="-33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sp>
        <p:nvSpPr>
          <p:cNvPr id="88" name="AutoShape 214">
            <a:extLst>
              <a:ext uri="{FF2B5EF4-FFF2-40B4-BE49-F238E27FC236}">
                <a16:creationId xmlns:a16="http://schemas.microsoft.com/office/drawing/2014/main" xmlns="" id="{856C071E-048C-4758-8751-4555571DF9C0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37507" y="5083084"/>
            <a:ext cx="1394933" cy="116997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wrap="square" lIns="89990" tIns="143984" rIns="35996" bIns="0" anchor="ctr" anchorCtr="0"/>
          <a:lstStyle/>
          <a:p>
            <a:pPr algn="ctr" defTabSz="1076202" fontAlgn="ctr" latinLnBrk="0">
              <a:lnSpc>
                <a:spcPct val="110000"/>
              </a:lnSpc>
              <a:spcBef>
                <a:spcPts val="200"/>
              </a:spcBef>
              <a:buClr>
                <a:srgbClr val="808080"/>
              </a:buClr>
              <a:buSzPct val="80000"/>
            </a:pPr>
            <a:r>
              <a:rPr lang="ko-KR" altLang="en-US" kern="0" dirty="0" smtClean="0">
                <a:ln>
                  <a:solidFill>
                    <a:srgbClr val="0185C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자기소개서</a:t>
            </a:r>
            <a:endParaRPr lang="en-US" altLang="ko-KR" kern="0" dirty="0">
              <a:ln>
                <a:solidFill>
                  <a:srgbClr val="0185C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9" name="AutoShape 214">
            <a:extLst>
              <a:ext uri="{FF2B5EF4-FFF2-40B4-BE49-F238E27FC236}">
                <a16:creationId xmlns:a16="http://schemas.microsoft.com/office/drawing/2014/main" xmlns="" id="{856C071E-048C-4758-8751-4555571DF9C0}"/>
              </a:ext>
            </a:extLst>
          </p:cNvPr>
          <p:cNvSpPr>
            <a:spLocks noChangeArrowheads="1"/>
          </p:cNvSpPr>
          <p:nvPr/>
        </p:nvSpPr>
        <p:spPr bwMode="gray">
          <a:xfrm>
            <a:off x="5384199" y="5084726"/>
            <a:ext cx="1394933" cy="384917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wrap="square" lIns="89990" tIns="143984" rIns="35996" bIns="0" anchor="t" anchorCtr="0"/>
          <a:lstStyle/>
          <a:p>
            <a:pPr algn="ctr" defTabSz="1076202" fontAlgn="ctr" latinLnBrk="0">
              <a:lnSpc>
                <a:spcPct val="110000"/>
              </a:lnSpc>
              <a:spcBef>
                <a:spcPts val="200"/>
              </a:spcBef>
              <a:buClr>
                <a:srgbClr val="808080"/>
              </a:buClr>
              <a:buSzPct val="80000"/>
            </a:pPr>
            <a:r>
              <a:rPr lang="ko-KR" altLang="en-US" sz="1200" kern="0" dirty="0" smtClean="0">
                <a:ln>
                  <a:solidFill>
                    <a:srgbClr val="0185C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성격 사전 구축</a:t>
            </a:r>
            <a:endParaRPr lang="en-US" altLang="ko-KR" sz="1200" kern="0" dirty="0">
              <a:ln>
                <a:solidFill>
                  <a:srgbClr val="0185C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0" name="AutoShape 214">
            <a:extLst>
              <a:ext uri="{FF2B5EF4-FFF2-40B4-BE49-F238E27FC236}">
                <a16:creationId xmlns:a16="http://schemas.microsoft.com/office/drawing/2014/main" xmlns="" id="{856C071E-048C-4758-8751-4555571DF9C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798093" y="5084726"/>
            <a:ext cx="1394933" cy="384917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wrap="square" lIns="89990" tIns="143984" rIns="35996" bIns="0" anchor="t" anchorCtr="0"/>
          <a:lstStyle/>
          <a:p>
            <a:pPr algn="ctr" defTabSz="1076202" fontAlgn="ctr" latinLnBrk="0">
              <a:lnSpc>
                <a:spcPct val="110000"/>
              </a:lnSpc>
              <a:spcBef>
                <a:spcPts val="200"/>
              </a:spcBef>
              <a:buClr>
                <a:srgbClr val="808080"/>
              </a:buClr>
              <a:buSzPct val="80000"/>
            </a:pPr>
            <a:r>
              <a:rPr lang="en-US" altLang="ko-KR" sz="1200" kern="0" dirty="0" smtClean="0">
                <a:ln>
                  <a:solidFill>
                    <a:srgbClr val="0185C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MBTI </a:t>
            </a:r>
            <a:r>
              <a:rPr lang="ko-KR" altLang="en-US" sz="1200" kern="0" smtClean="0">
                <a:ln>
                  <a:solidFill>
                    <a:srgbClr val="0185C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성격유형 도출</a:t>
            </a:r>
            <a:endParaRPr lang="en-US" altLang="ko-KR" sz="1200" kern="0" dirty="0">
              <a:ln>
                <a:solidFill>
                  <a:srgbClr val="0185C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1" name="AutoShape 214">
            <a:extLst>
              <a:ext uri="{FF2B5EF4-FFF2-40B4-BE49-F238E27FC236}">
                <a16:creationId xmlns:a16="http://schemas.microsoft.com/office/drawing/2014/main" xmlns="" id="{856C071E-048C-4758-8751-4555571DF9C0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27927" y="5781680"/>
            <a:ext cx="1394933" cy="3849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square" lIns="89990" tIns="143984" rIns="35996" bIns="0" anchor="t" anchorCtr="0"/>
          <a:lstStyle/>
          <a:p>
            <a:pPr algn="ctr" defTabSz="1076202" fontAlgn="ctr" latinLnBrk="0">
              <a:lnSpc>
                <a:spcPct val="110000"/>
              </a:lnSpc>
              <a:spcBef>
                <a:spcPts val="200"/>
              </a:spcBef>
              <a:buClr>
                <a:srgbClr val="808080"/>
              </a:buClr>
              <a:buSzPct val="80000"/>
            </a:pPr>
            <a:r>
              <a:rPr lang="ko-KR" altLang="en-US" sz="1200" kern="0" dirty="0" smtClean="0">
                <a:ln>
                  <a:solidFill>
                    <a:srgbClr val="0185C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토큰화</a:t>
            </a:r>
            <a:endParaRPr lang="en-US" altLang="ko-KR" sz="1200" kern="0" dirty="0">
              <a:ln>
                <a:solidFill>
                  <a:srgbClr val="0185C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2" name="AutoShape 214">
            <a:extLst>
              <a:ext uri="{FF2B5EF4-FFF2-40B4-BE49-F238E27FC236}">
                <a16:creationId xmlns:a16="http://schemas.microsoft.com/office/drawing/2014/main" xmlns="" id="{856C071E-048C-4758-8751-4555571DF9C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05565" y="5775791"/>
            <a:ext cx="1394933" cy="3849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square" lIns="89990" tIns="143984" rIns="35996" bIns="0" anchor="t" anchorCtr="0"/>
          <a:lstStyle/>
          <a:p>
            <a:pPr algn="ctr" defTabSz="1076202" fontAlgn="ctr" latinLnBrk="0">
              <a:lnSpc>
                <a:spcPct val="110000"/>
              </a:lnSpc>
              <a:spcBef>
                <a:spcPts val="200"/>
              </a:spcBef>
              <a:buClr>
                <a:srgbClr val="808080"/>
              </a:buClr>
              <a:buSzPct val="80000"/>
            </a:pPr>
            <a:r>
              <a:rPr lang="ko-KR" altLang="en-US" sz="1200" kern="0" dirty="0" smtClean="0">
                <a:ln>
                  <a:solidFill>
                    <a:srgbClr val="0185C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특수문자제거</a:t>
            </a:r>
            <a:endParaRPr lang="en-US" altLang="ko-KR" sz="1200" kern="0" dirty="0">
              <a:ln>
                <a:solidFill>
                  <a:srgbClr val="0185C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3" name="AutoShape 214">
            <a:extLst>
              <a:ext uri="{FF2B5EF4-FFF2-40B4-BE49-F238E27FC236}">
                <a16:creationId xmlns:a16="http://schemas.microsoft.com/office/drawing/2014/main" xmlns="" id="{856C071E-048C-4758-8751-4555571DF9C0}"/>
              </a:ext>
            </a:extLst>
          </p:cNvPr>
          <p:cNvSpPr>
            <a:spLocks noChangeArrowheads="1"/>
          </p:cNvSpPr>
          <p:nvPr/>
        </p:nvSpPr>
        <p:spPr bwMode="gray">
          <a:xfrm>
            <a:off x="5383203" y="5775791"/>
            <a:ext cx="1394933" cy="3849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square" lIns="89990" tIns="143984" rIns="35996" bIns="0" anchor="t" anchorCtr="0"/>
          <a:lstStyle/>
          <a:p>
            <a:pPr algn="ctr" defTabSz="1076202" fontAlgn="ctr" latinLnBrk="0">
              <a:lnSpc>
                <a:spcPct val="110000"/>
              </a:lnSpc>
              <a:spcBef>
                <a:spcPts val="200"/>
              </a:spcBef>
              <a:buClr>
                <a:srgbClr val="808080"/>
              </a:buClr>
              <a:buSzPct val="80000"/>
            </a:pPr>
            <a:r>
              <a:rPr lang="ko-KR" altLang="en-US" sz="1200" kern="0" dirty="0" err="1" smtClean="0">
                <a:ln>
                  <a:solidFill>
                    <a:srgbClr val="0185C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불용어</a:t>
            </a:r>
            <a:r>
              <a:rPr lang="ko-KR" altLang="en-US" sz="1200" kern="0" dirty="0" smtClean="0">
                <a:ln>
                  <a:solidFill>
                    <a:srgbClr val="0185C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제거</a:t>
            </a:r>
            <a:endParaRPr lang="en-US" altLang="ko-KR" sz="1200" kern="0" dirty="0">
              <a:ln>
                <a:solidFill>
                  <a:srgbClr val="0185C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2178616" y="5698059"/>
            <a:ext cx="4649064" cy="555019"/>
          </a:xfrm>
          <a:prstGeom prst="roundRect">
            <a:avLst>
              <a:gd name="adj" fmla="val 5213"/>
            </a:avLst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endParaRPr lang="en-US" altLang="ko-KR" sz="1600" b="1" dirty="0" smtClean="0">
              <a:latin typeface="+mn-ea"/>
              <a:ea typeface="+mn-ea"/>
            </a:endParaRP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endParaRPr lang="en-US" altLang="ko-KR" sz="1600" b="1" dirty="0" smtClean="0">
              <a:latin typeface="+mn-ea"/>
              <a:ea typeface="+mn-ea"/>
            </a:endParaRP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endParaRPr lang="en-US" altLang="ko-KR" sz="1600" b="1" dirty="0">
              <a:latin typeface="+mn-ea"/>
              <a:ea typeface="+mn-ea"/>
            </a:endParaRP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endParaRPr lang="en-US" altLang="ko-KR" sz="1600" b="1" dirty="0" smtClean="0">
              <a:latin typeface="+mn-ea"/>
              <a:ea typeface="+mn-ea"/>
            </a:endParaRP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endParaRPr lang="ko-KR" altLang="en-US" sz="1600" b="1" dirty="0" smtClean="0">
              <a:latin typeface="+mn-ea"/>
              <a:ea typeface="+mn-ea"/>
            </a:endParaRPr>
          </a:p>
        </p:txBody>
      </p:sp>
      <p:cxnSp>
        <p:nvCxnSpPr>
          <p:cNvPr id="95" name="꺾인 연결선 94"/>
          <p:cNvCxnSpPr>
            <a:stCxn id="90" idx="0"/>
            <a:endCxn id="82" idx="2"/>
          </p:cNvCxnSpPr>
          <p:nvPr/>
        </p:nvCxnSpPr>
        <p:spPr>
          <a:xfrm rot="5400000" flipH="1" flipV="1">
            <a:off x="4359852" y="4946686"/>
            <a:ext cx="273748" cy="2332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88" idx="1"/>
            <a:endCxn id="94" idx="3"/>
          </p:cNvCxnSpPr>
          <p:nvPr/>
        </p:nvCxnSpPr>
        <p:spPr>
          <a:xfrm rot="10800000" flipV="1">
            <a:off x="6827681" y="5668069"/>
            <a:ext cx="309827" cy="307500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89" idx="1"/>
            <a:endCxn id="90" idx="3"/>
          </p:cNvCxnSpPr>
          <p:nvPr/>
        </p:nvCxnSpPr>
        <p:spPr>
          <a:xfrm rot="10800000">
            <a:off x="5193027" y="5277185"/>
            <a:ext cx="191173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>
            <a:stCxn id="91" idx="3"/>
            <a:endCxn id="92" idx="1"/>
          </p:cNvCxnSpPr>
          <p:nvPr/>
        </p:nvCxnSpPr>
        <p:spPr>
          <a:xfrm flipV="1">
            <a:off x="3622860" y="5968250"/>
            <a:ext cx="182705" cy="5889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꺾인 연결선 117"/>
          <p:cNvCxnSpPr>
            <a:stCxn id="92" idx="3"/>
            <a:endCxn id="93" idx="1"/>
          </p:cNvCxnSpPr>
          <p:nvPr/>
        </p:nvCxnSpPr>
        <p:spPr>
          <a:xfrm>
            <a:off x="5200498" y="5968250"/>
            <a:ext cx="182705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꺾인 연결선 125"/>
          <p:cNvCxnSpPr>
            <a:stCxn id="93" idx="0"/>
            <a:endCxn id="89" idx="2"/>
          </p:cNvCxnSpPr>
          <p:nvPr/>
        </p:nvCxnSpPr>
        <p:spPr>
          <a:xfrm rot="5400000" flipH="1" flipV="1">
            <a:off x="5928094" y="5622219"/>
            <a:ext cx="306148" cy="996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03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>
            <a:spLocks noChangeAspect="1"/>
          </p:cNvSpPr>
          <p:nvPr/>
        </p:nvSpPr>
        <p:spPr>
          <a:xfrm>
            <a:off x="4496852" y="2471562"/>
            <a:ext cx="2667436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AutoNum type="arabicPeriod"/>
            </a:pPr>
            <a:endParaRPr lang="en-US" altLang="ko-KR" sz="170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 Box 8"/>
          <p:cNvSpPr txBox="1">
            <a:spLocks noChangeAspect="1" noChangeArrowheads="1"/>
          </p:cNvSpPr>
          <p:nvPr/>
        </p:nvSpPr>
        <p:spPr bwMode="auto">
          <a:xfrm>
            <a:off x="4108926" y="1844253"/>
            <a:ext cx="3848511" cy="40011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  <a:sp3d extrusionH="57150">
              <a:bevelT w="1270" prst="coolSlant"/>
            </a:sp3d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ko-KR" altLang="en-US" sz="2000" spc="-60" dirty="0" smtClean="0">
                <a:gradFill>
                  <a:gsLst>
                    <a:gs pos="100000">
                      <a:srgbClr val="000000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제</a:t>
            </a:r>
            <a:r>
              <a:rPr kumimoji="0" lang="en-US" altLang="ko-KR" sz="2000" spc="-60" dirty="0" smtClean="0">
                <a:gradFill>
                  <a:gsLst>
                    <a:gs pos="100000">
                      <a:srgbClr val="000000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5</a:t>
            </a:r>
            <a:r>
              <a:rPr kumimoji="0" lang="ko-KR" altLang="en-US" sz="2000" spc="-60" smtClean="0">
                <a:gradFill>
                  <a:gsLst>
                    <a:gs pos="100000">
                      <a:srgbClr val="000000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장 참고문헌</a:t>
            </a:r>
            <a:endParaRPr kumimoji="0" lang="en-US" altLang="ko-KR" sz="2000" spc="-60" dirty="0">
              <a:gradFill>
                <a:gsLst>
                  <a:gs pos="100000">
                    <a:srgbClr val="000000"/>
                  </a:gs>
                  <a:gs pos="100000">
                    <a:srgbClr val="3E7898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HY헤드라인M" pitchFamily="18" charset="-127"/>
              <a:ea typeface="HY헤드라인M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61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제목 2"/>
          <p:cNvSpPr>
            <a:spLocks noGrp="1"/>
          </p:cNvSpPr>
          <p:nvPr>
            <p:ph type="title" idx="4294967295"/>
          </p:nvPr>
        </p:nvSpPr>
        <p:spPr>
          <a:xfrm>
            <a:off x="5156670" y="98672"/>
            <a:ext cx="3888432" cy="611984"/>
          </a:xfrm>
        </p:spPr>
        <p:txBody>
          <a:bodyPr/>
          <a:lstStyle/>
          <a:p>
            <a:pPr algn="r" eaLnBrk="1" hangingPunct="1"/>
            <a:r>
              <a:rPr lang="ko-KR" altLang="en-US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참고문헌</a:t>
            </a:r>
            <a:endParaRPr lang="ko-KR" altLang="en-US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8064" y="1141571"/>
            <a:ext cx="820762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defRPr/>
            </a:pPr>
            <a:r>
              <a:rPr lang="en-US" altLang="ko-KR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14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국내 문헌</a:t>
            </a:r>
            <a:r>
              <a:rPr lang="en-US" altLang="ko-KR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defRPr/>
            </a:pPr>
            <a:endParaRPr lang="en-US" altLang="ko-KR" sz="14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defRPr/>
            </a:pPr>
            <a:r>
              <a:rPr lang="ko-KR" altLang="en-US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이태명</a:t>
            </a:r>
            <a:r>
              <a:rPr lang="en-US" altLang="ko-KR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ker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김재경</a:t>
            </a:r>
            <a:r>
              <a:rPr lang="en-US" altLang="ko-KR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(2020). BERT</a:t>
            </a:r>
            <a:r>
              <a:rPr lang="ko-KR" altLang="en-US" sz="1400" ker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LSTM</a:t>
            </a:r>
            <a:r>
              <a:rPr lang="ko-KR" altLang="en-US" sz="1400" ker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모형에 기반한 기업 평판 지수 도출 방법 및 적용</a:t>
            </a:r>
            <a:r>
              <a:rPr lang="en-US" altLang="ko-KR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ker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한국지능정보시스템학회 학술대회논문집</a:t>
            </a:r>
            <a:r>
              <a:rPr lang="en-US" altLang="ko-KR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153-155.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defRPr/>
            </a:pPr>
            <a:endParaRPr kumimoji="0" lang="en-US" altLang="ko-KR" sz="1400" kern="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defRPr/>
            </a:pPr>
            <a:r>
              <a:rPr lang="ko-KR" altLang="en-US" sz="14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이청용</a:t>
            </a:r>
            <a:r>
              <a:rPr lang="en-US" altLang="ko-KR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ker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이병현</a:t>
            </a:r>
            <a:r>
              <a:rPr lang="en-US" altLang="ko-KR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ker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이흠철</a:t>
            </a:r>
            <a:r>
              <a:rPr lang="en-US" altLang="ko-KR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ker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김재경</a:t>
            </a:r>
            <a:r>
              <a:rPr lang="en-US" altLang="ko-KR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(2021). CNN </a:t>
            </a:r>
            <a:r>
              <a:rPr lang="ko-KR" altLang="en-US" sz="1400" ker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기반 리뷰 유용성 점수 예측을 통한 개인화 추천 서비스 성능 향상에 관한 연구</a:t>
            </a:r>
            <a:r>
              <a:rPr lang="en-US" altLang="ko-KR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ker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한국지능정보시스템학회 학술대회논문집</a:t>
            </a:r>
            <a:r>
              <a:rPr lang="en-US" altLang="ko-KR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15-15.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defRPr/>
            </a:pPr>
            <a:endParaRPr kumimoji="0" lang="en-US" altLang="ko-KR" sz="1400" kern="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defRPr/>
            </a:pPr>
            <a:r>
              <a:rPr kumimoji="0" lang="ko-KR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유재준</a:t>
            </a:r>
            <a:r>
              <a:rPr kumimoji="0" lang="en-US" altLang="ko-KR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0" lang="ko-KR" altLang="en-US" sz="1400" ker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유준영</a:t>
            </a:r>
            <a:r>
              <a:rPr kumimoji="0" lang="en-US" altLang="ko-KR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0" lang="ko-KR" altLang="en-US" sz="1400" ker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조재춘</a:t>
            </a:r>
            <a:r>
              <a:rPr kumimoji="0" lang="en-US" altLang="ko-KR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(2020) </a:t>
            </a:r>
            <a:r>
              <a:rPr kumimoji="0" lang="en-US" altLang="ko-KR" sz="14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kNN</a:t>
            </a:r>
            <a:r>
              <a:rPr kumimoji="0" lang="ko-KR" altLang="en-US" sz="1400" ker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 기반의 교양과목 추천 모델 연구</a:t>
            </a:r>
            <a:r>
              <a:rPr lang="en-US" altLang="ko-KR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ker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한국컴퓨터교육학회 학술발표대회논문집</a:t>
            </a:r>
            <a:r>
              <a:rPr lang="en-US" altLang="ko-KR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24(1), 107-109.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defRPr/>
            </a:pPr>
            <a:endParaRPr kumimoji="0" lang="en-US" altLang="ko-KR" sz="1400" kern="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defRPr/>
            </a:pPr>
            <a:r>
              <a:rPr kumimoji="0" lang="ko-KR" altLang="en-US" sz="14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장예화</a:t>
            </a:r>
            <a:r>
              <a:rPr kumimoji="0" lang="en-US" altLang="ko-KR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0" lang="ko-KR" altLang="en-US" sz="1400" ker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이병현</a:t>
            </a:r>
            <a:r>
              <a:rPr kumimoji="0" lang="en-US" altLang="ko-KR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0" lang="ko-KR" altLang="en-US" sz="1400" ker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정재호</a:t>
            </a:r>
            <a:r>
              <a:rPr kumimoji="0" lang="en-US" altLang="ko-KR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0" lang="ko-KR" altLang="en-US" sz="1400" ker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김재경</a:t>
            </a:r>
            <a:r>
              <a:rPr kumimoji="0" lang="en-US" altLang="ko-KR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(2021). MBTI </a:t>
            </a:r>
            <a:r>
              <a:rPr kumimoji="0" lang="ko-KR" altLang="en-US" sz="1400" ker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성격유형을 반영한 심층 신경망 기반 직무 추천 서비스</a:t>
            </a:r>
            <a:r>
              <a:rPr kumimoji="0" lang="en-US" altLang="ko-KR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kumimoji="0" lang="ko-KR" altLang="en-US" sz="1400" ker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인터넷전자상거래연구</a:t>
            </a:r>
            <a:r>
              <a:rPr kumimoji="0" lang="en-US" altLang="ko-KR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21(4), 99-113.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defRPr/>
            </a:pPr>
            <a:endParaRPr lang="en-US" altLang="ko-KR" sz="1400" kern="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defRPr/>
            </a:pPr>
            <a:r>
              <a:rPr kumimoji="0" lang="ko-KR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김근호</a:t>
            </a:r>
            <a:r>
              <a:rPr kumimoji="0" lang="en-US" altLang="ko-KR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0" lang="ko-KR" altLang="en-US" sz="1400" ker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정종인</a:t>
            </a:r>
            <a:r>
              <a:rPr kumimoji="0" lang="en-US" altLang="ko-KR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0" lang="ko-KR" altLang="en-US" sz="1400" ker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김창석</a:t>
            </a:r>
            <a:r>
              <a:rPr kumimoji="0" lang="en-US" altLang="ko-KR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0" lang="ko-KR" altLang="en-US" sz="1400" ker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강신천</a:t>
            </a:r>
            <a:r>
              <a:rPr kumimoji="0" lang="en-US" altLang="ko-KR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0" lang="ko-KR" altLang="en-US" sz="1400" ker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김의정</a:t>
            </a:r>
            <a:r>
              <a:rPr kumimoji="0" lang="en-US" altLang="ko-KR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(2020). MBTI</a:t>
            </a:r>
            <a:r>
              <a:rPr kumimoji="0" lang="ko-KR" altLang="en-US" sz="1400" ker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성적을 활용한 진로 추천 시스템의 연구</a:t>
            </a:r>
            <a:r>
              <a:rPr kumimoji="0" lang="en-US" altLang="ko-KR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kumimoji="0" lang="ko-KR" altLang="en-US" sz="1400" ker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한국정보통신학회 종합학술대회 논문집</a:t>
            </a:r>
            <a:r>
              <a:rPr kumimoji="0" lang="en-US" altLang="ko-KR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24(1), 49-52.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defRPr/>
            </a:pPr>
            <a:endParaRPr lang="en-US" altLang="ko-KR" sz="1400" kern="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defRPr/>
            </a:pPr>
            <a:r>
              <a:rPr lang="ko-KR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김용수</a:t>
            </a:r>
            <a:r>
              <a:rPr lang="en-US" altLang="ko-KR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(2012). </a:t>
            </a:r>
            <a:r>
              <a:rPr lang="ko-KR" altLang="en-US" sz="1400" ker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개인화 서비스를 위한 추천 시스템의 연구동향</a:t>
            </a:r>
            <a:r>
              <a:rPr lang="en-US" altLang="ko-KR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en-US" altLang="ko-KR" sz="14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Ie</a:t>
            </a:r>
            <a:r>
              <a:rPr lang="en-US" altLang="ko-KR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ker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매거진</a:t>
            </a:r>
            <a:r>
              <a:rPr lang="en-US" altLang="ko-KR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19(1), 37-42.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defRPr/>
            </a:pPr>
            <a:endParaRPr kumimoji="0" lang="en-US" altLang="ko-KR" sz="1400" kern="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defRPr/>
            </a:pPr>
            <a:r>
              <a:rPr kumimoji="0" lang="ko-KR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이재규</a:t>
            </a:r>
            <a:r>
              <a:rPr kumimoji="0" lang="en-US" altLang="ko-KR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0" lang="ko-KR" altLang="en-US" sz="1400" ker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박희성</a:t>
            </a:r>
            <a:r>
              <a:rPr kumimoji="0" lang="en-US" altLang="ko-KR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(2021). </a:t>
            </a:r>
            <a:r>
              <a:rPr kumimoji="0" lang="ko-KR" altLang="en-US" sz="1400" ker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네트워크 분석을 활용한 딥러닝 기반 전공과목 추천 시스템</a:t>
            </a:r>
            <a:r>
              <a:rPr kumimoji="0" lang="en-US" altLang="ko-KR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kumimoji="0" lang="ko-KR" altLang="en-US" sz="1400" ker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한국지능정보시스템학회 학술대회논문집</a:t>
            </a:r>
            <a:r>
              <a:rPr kumimoji="0" lang="en-US" altLang="ko-KR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86-86.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defRPr/>
            </a:pPr>
            <a:endParaRPr lang="en-US" altLang="ko-KR" sz="1400" kern="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defRPr/>
            </a:pPr>
            <a:r>
              <a:rPr kumimoji="0" lang="ko-KR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김영현</a:t>
            </a:r>
            <a:r>
              <a:rPr kumimoji="0" lang="en-US" altLang="ko-KR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0" lang="ko-KR" altLang="en-US" sz="1400" ker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이인환</a:t>
            </a:r>
            <a:r>
              <a:rPr kumimoji="0" lang="en-US" altLang="ko-KR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0" lang="ko-KR" altLang="en-US" sz="1400" ker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권준희</a:t>
            </a:r>
            <a:r>
              <a:rPr kumimoji="0" lang="en-US" altLang="ko-KR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(2020). </a:t>
            </a:r>
            <a:r>
              <a:rPr kumimoji="0" lang="ko-KR" altLang="en-US" sz="1400" ker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도보 여행객을 위한 여행 추천 시스템의 설계 </a:t>
            </a:r>
            <a:r>
              <a:rPr lang="ko-KR" altLang="en-US" sz="1400" ker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구현</a:t>
            </a:r>
            <a:r>
              <a:rPr lang="en-US" altLang="ko-KR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Proceedings of KIIT Conference, 214-215.</a:t>
            </a:r>
            <a:endParaRPr kumimoji="0" lang="en-US" altLang="ko-KR" sz="1400" kern="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431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제목 2"/>
          <p:cNvSpPr>
            <a:spLocks noGrp="1"/>
          </p:cNvSpPr>
          <p:nvPr>
            <p:ph type="title" idx="4294967295"/>
          </p:nvPr>
        </p:nvSpPr>
        <p:spPr>
          <a:xfrm>
            <a:off x="5156670" y="98672"/>
            <a:ext cx="3888432" cy="611984"/>
          </a:xfrm>
        </p:spPr>
        <p:txBody>
          <a:bodyPr/>
          <a:lstStyle/>
          <a:p>
            <a:pPr algn="r" eaLnBrk="1" hangingPunct="1"/>
            <a:r>
              <a:rPr lang="ko-KR" altLang="en-US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참고문헌</a:t>
            </a:r>
            <a:endParaRPr lang="ko-KR" altLang="en-US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8064" y="1141571"/>
            <a:ext cx="820762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defRPr/>
            </a:pPr>
            <a:r>
              <a:rPr lang="ko-KR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김영재</a:t>
            </a:r>
            <a:r>
              <a:rPr lang="en-US" altLang="ko-KR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ker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원준연</a:t>
            </a:r>
            <a:r>
              <a:rPr lang="en-US" altLang="ko-KR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ker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정진석</a:t>
            </a:r>
            <a:r>
              <a:rPr lang="en-US" altLang="ko-KR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ker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김선호</a:t>
            </a:r>
            <a:r>
              <a:rPr lang="en-US" altLang="ko-KR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ker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윤용운</a:t>
            </a:r>
            <a:r>
              <a:rPr lang="en-US" altLang="ko-KR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(2016). </a:t>
            </a:r>
            <a:r>
              <a:rPr lang="ko-KR" altLang="en-US" sz="1400" ker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패턴 분석 알고리즘을 이용한 수업 추천</a:t>
            </a:r>
            <a:r>
              <a:rPr lang="en-US" altLang="ko-KR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ker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한국정보과학회 학술발표논문집</a:t>
            </a:r>
            <a:r>
              <a:rPr lang="en-US" altLang="ko-KR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1659-1661.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defRPr/>
            </a:pPr>
            <a:endParaRPr lang="en-US" altLang="ko-KR" sz="1400" kern="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defRPr/>
            </a:pPr>
            <a:r>
              <a:rPr lang="ko-KR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손기락</a:t>
            </a:r>
            <a:r>
              <a:rPr lang="en-US" altLang="ko-KR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ker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김소현</a:t>
            </a:r>
            <a:r>
              <a:rPr lang="en-US" altLang="ko-KR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(2007). </a:t>
            </a:r>
            <a:r>
              <a:rPr lang="ko-KR" altLang="en-US" sz="1400" ker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협동적 필터링을 이용한 </a:t>
            </a:r>
            <a:r>
              <a:rPr lang="en-US" altLang="ko-KR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K-</a:t>
            </a:r>
            <a:r>
              <a:rPr lang="ko-KR" altLang="en-US" sz="1400" ker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최근접 이웃 수강 과목 추천 시스템</a:t>
            </a:r>
            <a:r>
              <a:rPr lang="en-US" altLang="ko-KR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ker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한국정보교육학회</a:t>
            </a:r>
            <a:r>
              <a:rPr lang="en-US" altLang="ko-KR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11(3), 281-288.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defRPr/>
            </a:pPr>
            <a:endParaRPr lang="en-US" altLang="ko-KR" sz="1400" kern="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defRPr/>
            </a:pPr>
            <a:r>
              <a:rPr lang="ko-KR" altLang="en-US" sz="14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박희망</a:t>
            </a:r>
            <a:r>
              <a:rPr lang="en-US" altLang="ko-KR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ker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김태성</a:t>
            </a:r>
            <a:r>
              <a:rPr lang="en-US" altLang="ko-KR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ker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황일용</a:t>
            </a:r>
            <a:r>
              <a:rPr lang="en-US" altLang="ko-KR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ker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정세빈</a:t>
            </a:r>
            <a:r>
              <a:rPr lang="en-US" altLang="ko-KR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ker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윤현주</a:t>
            </a:r>
            <a:r>
              <a:rPr lang="en-US" altLang="ko-KR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(2020). </a:t>
            </a:r>
            <a:r>
              <a:rPr lang="ko-KR" altLang="en-US" sz="1400" ker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협업 필터링과 내용기반 추천을 활용한 여행경로 추천 시스템</a:t>
            </a:r>
            <a:r>
              <a:rPr lang="en-US" altLang="ko-KR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Proceedings of KIIT Conference, 452-454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defRPr/>
            </a:pPr>
            <a:endParaRPr lang="en-US" altLang="ko-KR" sz="1400" kern="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defRPr/>
            </a:pPr>
            <a:r>
              <a:rPr lang="ko-KR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김두형</a:t>
            </a:r>
            <a:r>
              <a:rPr lang="en-US" altLang="ko-KR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ker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신우석</a:t>
            </a:r>
            <a:r>
              <a:rPr lang="en-US" altLang="ko-KR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ker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한기웅</a:t>
            </a:r>
            <a:r>
              <a:rPr lang="en-US" altLang="ko-KR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ker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이진숙</a:t>
            </a:r>
            <a:r>
              <a:rPr lang="en-US" altLang="ko-KR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ker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문기범</a:t>
            </a:r>
            <a:r>
              <a:rPr lang="en-US" altLang="ko-KR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ker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이수강</a:t>
            </a:r>
            <a:r>
              <a:rPr lang="en-US" altLang="ko-KR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ker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한수연</a:t>
            </a:r>
            <a:r>
              <a:rPr lang="en-US" altLang="ko-KR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ker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권혜정</a:t>
            </a:r>
            <a:r>
              <a:rPr lang="en-US" altLang="ko-KR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ker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한성원</a:t>
            </a:r>
            <a:r>
              <a:rPr lang="en-US" altLang="ko-KR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(2020). </a:t>
            </a:r>
            <a:r>
              <a:rPr lang="ko-KR" altLang="en-US" sz="1400" ker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협업필터링을 활용한 대학 교양과목 추천 시스템</a:t>
            </a:r>
            <a:r>
              <a:rPr lang="en-US" altLang="ko-KR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ker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대한산업공학회 추계학술대회 논문집</a:t>
            </a:r>
            <a:r>
              <a:rPr lang="en-US" altLang="ko-KR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2551-2556</a:t>
            </a:r>
            <a:r>
              <a:rPr lang="en-US" altLang="ko-KR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defRPr/>
            </a:pPr>
            <a:endParaRPr lang="en-US" altLang="ko-KR" sz="1400" kern="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defRPr/>
            </a:pPr>
            <a:r>
              <a:rPr lang="en-US" altLang="ko-KR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1400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해외 문헌</a:t>
            </a:r>
            <a:r>
              <a:rPr lang="en-US" altLang="ko-KR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defRPr/>
            </a:pPr>
            <a:endParaRPr lang="en-US" altLang="ko-KR" sz="1400" kern="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atinLnBrk="0">
              <a:buClr>
                <a:srgbClr val="005EAB"/>
              </a:buClr>
              <a:defRPr/>
            </a:pPr>
            <a:r>
              <a:rPr lang="en-US" altLang="ko-KR" sz="1400" dirty="0" err="1"/>
              <a:t>Wenzhong</a:t>
            </a:r>
            <a:r>
              <a:rPr lang="en-US" altLang="ko-KR" sz="1400" dirty="0"/>
              <a:t> Liang, </a:t>
            </a:r>
            <a:r>
              <a:rPr lang="en-US" altLang="ko-KR" sz="1400" dirty="0" err="1"/>
              <a:t>Guangquan</a:t>
            </a:r>
            <a:r>
              <a:rPr lang="en-US" altLang="ko-KR" sz="1400" dirty="0"/>
              <a:t> Lu, </a:t>
            </a:r>
            <a:r>
              <a:rPr lang="en-US" altLang="ko-KR" sz="1400" dirty="0" err="1"/>
              <a:t>Xiaoyu</a:t>
            </a:r>
            <a:r>
              <a:rPr lang="en-US" altLang="ko-KR" sz="1400" dirty="0"/>
              <a:t> Ji, Jian Li, </a:t>
            </a:r>
            <a:r>
              <a:rPr lang="en-US" altLang="ko-KR" sz="1400" dirty="0" err="1"/>
              <a:t>Dingrong</a:t>
            </a:r>
            <a:r>
              <a:rPr lang="en-US" altLang="ko-KR" sz="1400" dirty="0"/>
              <a:t> Yuan. (2014). Difference Factor' KNN Collaborative Filtering Recommendation Algorithm. Lecture Notes in Computer Science, 175-184.</a:t>
            </a:r>
          </a:p>
          <a:p>
            <a:pPr latinLnBrk="0">
              <a:buClr>
                <a:srgbClr val="005EAB"/>
              </a:buClr>
              <a:defRPr/>
            </a:pPr>
            <a:endParaRPr lang="en-US" altLang="ko-KR" sz="1400" dirty="0"/>
          </a:p>
          <a:p>
            <a:pPr latinLnBrk="0">
              <a:buClr>
                <a:srgbClr val="005EAB"/>
              </a:buClr>
              <a:defRPr/>
            </a:pPr>
            <a:r>
              <a:rPr lang="en-US" altLang="ko-KR" sz="1400" dirty="0"/>
              <a:t>D. A. </a:t>
            </a:r>
            <a:r>
              <a:rPr lang="en-US" altLang="ko-KR" sz="1400" dirty="0" err="1"/>
              <a:t>Adeniyi</a:t>
            </a:r>
            <a:r>
              <a:rPr lang="en-US" altLang="ko-KR" sz="1400" dirty="0"/>
              <a:t>, Z. Wei, Y. Yang. (2017). </a:t>
            </a:r>
            <a:r>
              <a:rPr lang="en-US" altLang="ko-KR" sz="1400" dirty="0" err="1"/>
              <a:t>Personalised</a:t>
            </a:r>
            <a:r>
              <a:rPr lang="en-US" altLang="ko-KR" sz="1400" dirty="0"/>
              <a:t> news filtering and recommendation system using Chi-square statistics-based K-nearest </a:t>
            </a:r>
            <a:r>
              <a:rPr lang="en-US" altLang="ko-KR" sz="1400" dirty="0" err="1"/>
              <a:t>neighbour</a:t>
            </a:r>
            <a:r>
              <a:rPr lang="en-US" altLang="ko-KR" sz="1400" dirty="0"/>
              <a:t> (χ2SB-KNN) model. ENTERPRISE INFORMATION SYSTEMS, 1283-1316.</a:t>
            </a:r>
          </a:p>
          <a:p>
            <a:pPr latinLnBrk="0">
              <a:buClr>
                <a:srgbClr val="005EAB"/>
              </a:buClr>
              <a:defRPr/>
            </a:pPr>
            <a:endParaRPr lang="en-US" altLang="ko-KR" sz="1400" dirty="0"/>
          </a:p>
          <a:p>
            <a:pPr latinLnBrk="0">
              <a:buClr>
                <a:srgbClr val="005EAB"/>
              </a:buClr>
              <a:defRPr/>
            </a:pPr>
            <a:r>
              <a:rPr lang="en-US" altLang="ko-KR" sz="1400" dirty="0"/>
              <a:t>V. </a:t>
            </a:r>
            <a:r>
              <a:rPr lang="en-US" altLang="ko-KR" sz="1400" dirty="0" err="1"/>
              <a:t>Subramaniyaswamy</a:t>
            </a:r>
            <a:r>
              <a:rPr lang="en-US" altLang="ko-KR" sz="1400" dirty="0"/>
              <a:t>. (2017). Adaptive KNN based Recommender System through Mining of User Preferences. WIRELESS PERSONAL COMMUNICATIONS, 2229-2247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25164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789302" y="1497741"/>
            <a:ext cx="8208912" cy="182928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6680"/>
              </a:lnSpc>
            </a:pPr>
            <a:r>
              <a:rPr lang="ko-KR" altLang="en-US" sz="6000" b="1" dirty="0" smtClean="0">
                <a:solidFill>
                  <a:srgbClr val="7F7F7F"/>
                </a:solidFill>
                <a:latin typeface="바탕체" pitchFamily="17" charset="-127"/>
                <a:ea typeface="바탕체" pitchFamily="17" charset="-127"/>
              </a:rPr>
              <a:t>감사합니다</a:t>
            </a:r>
            <a:r>
              <a:rPr lang="en-US" altLang="ko-KR" sz="6000" b="1" dirty="0" smtClean="0">
                <a:solidFill>
                  <a:srgbClr val="7F7F7F"/>
                </a:solidFill>
                <a:latin typeface="바탕체" pitchFamily="17" charset="-127"/>
                <a:ea typeface="바탕체" pitchFamily="17" charset="-127"/>
              </a:rPr>
              <a:t>.</a:t>
            </a:r>
            <a:endParaRPr lang="ru-RU" sz="6000" b="1" dirty="0">
              <a:solidFill>
                <a:srgbClr val="7F7F7F"/>
              </a:solidFill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FF074A1-D02D-4ABA-82D5-2C1808269B05}"/>
              </a:ext>
            </a:extLst>
          </p:cNvPr>
          <p:cNvSpPr txBox="1"/>
          <p:nvPr/>
        </p:nvSpPr>
        <p:spPr>
          <a:xfrm>
            <a:off x="3392608" y="3518220"/>
            <a:ext cx="2092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rgbClr val="0070C0"/>
                </a:solidFill>
                <a:latin typeface="+mn-ea"/>
                <a:ea typeface="+mn-ea"/>
              </a:rPr>
              <a:t>질</a:t>
            </a:r>
            <a:r>
              <a:rPr lang="en-US" altLang="ko-KR" sz="2800" b="1" dirty="0" smtClean="0">
                <a:solidFill>
                  <a:srgbClr val="0070C0"/>
                </a:solidFill>
                <a:latin typeface="+mn-ea"/>
                <a:ea typeface="+mn-ea"/>
              </a:rPr>
              <a:t>/</a:t>
            </a:r>
            <a:r>
              <a:rPr lang="ko-KR" altLang="en-US" sz="2800" b="1" dirty="0" smtClean="0">
                <a:solidFill>
                  <a:srgbClr val="0070C0"/>
                </a:solidFill>
                <a:latin typeface="+mn-ea"/>
                <a:ea typeface="+mn-ea"/>
              </a:rPr>
              <a:t>의</a:t>
            </a:r>
            <a:r>
              <a:rPr lang="en-US" altLang="ko-KR" sz="2800" b="1" dirty="0" smtClean="0">
                <a:solidFill>
                  <a:srgbClr val="0070C0"/>
                </a:solidFill>
                <a:latin typeface="+mn-ea"/>
                <a:ea typeface="+mn-ea"/>
              </a:rPr>
              <a:t>/</a:t>
            </a:r>
            <a:r>
              <a:rPr lang="ko-KR" altLang="en-US" sz="2800" b="1" dirty="0" smtClean="0">
                <a:solidFill>
                  <a:srgbClr val="0070C0"/>
                </a:solidFill>
                <a:latin typeface="+mn-ea"/>
                <a:ea typeface="+mn-ea"/>
              </a:rPr>
              <a:t>응</a:t>
            </a:r>
            <a:r>
              <a:rPr lang="en-US" altLang="ko-KR" sz="2800" b="1" dirty="0" smtClean="0">
                <a:solidFill>
                  <a:srgbClr val="0070C0"/>
                </a:solidFill>
                <a:latin typeface="+mn-ea"/>
                <a:ea typeface="+mn-ea"/>
              </a:rPr>
              <a:t>/</a:t>
            </a:r>
            <a:r>
              <a:rPr lang="ko-KR" altLang="en-US" sz="2800" b="1" dirty="0" smtClean="0">
                <a:solidFill>
                  <a:srgbClr val="0070C0"/>
                </a:solidFill>
                <a:latin typeface="+mn-ea"/>
                <a:ea typeface="+mn-ea"/>
              </a:rPr>
              <a:t>답</a:t>
            </a:r>
            <a:endParaRPr lang="ko-KR" altLang="en-US" sz="28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FF074A1-D02D-4ABA-82D5-2C1808269B05}"/>
              </a:ext>
            </a:extLst>
          </p:cNvPr>
          <p:cNvSpPr txBox="1"/>
          <p:nvPr/>
        </p:nvSpPr>
        <p:spPr>
          <a:xfrm>
            <a:off x="7515116" y="307255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009FE6"/>
                </a:solidFill>
                <a:latin typeface="+mn-ea"/>
                <a:ea typeface="+mn-ea"/>
              </a:rPr>
              <a:t>[</a:t>
            </a:r>
            <a:r>
              <a:rPr lang="ko-KR" altLang="en-US" sz="2000" b="1" dirty="0" smtClean="0">
                <a:solidFill>
                  <a:srgbClr val="009FE6"/>
                </a:solidFill>
                <a:latin typeface="+mn-ea"/>
                <a:ea typeface="+mn-ea"/>
              </a:rPr>
              <a:t>문서의 끝</a:t>
            </a:r>
            <a:r>
              <a:rPr lang="en-US" altLang="ko-KR" sz="2000" b="1" dirty="0" smtClean="0">
                <a:solidFill>
                  <a:srgbClr val="009FE6"/>
                </a:solidFill>
                <a:latin typeface="+mn-ea"/>
                <a:ea typeface="+mn-ea"/>
              </a:rPr>
              <a:t>]</a:t>
            </a:r>
            <a:endParaRPr lang="ko-KR" altLang="en-US" sz="2000" b="1" dirty="0">
              <a:solidFill>
                <a:srgbClr val="009FE6"/>
              </a:solidFill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2213992" y="3374204"/>
            <a:ext cx="4716016" cy="4965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rnd" cmpd="sng" algn="ctr">
            <a:noFill/>
            <a:prstDash val="solid"/>
            <a:headEnd type="none" w="sm" len="sm"/>
            <a:tailEnd type="none" w="sm" len="sm"/>
          </a:ln>
          <a:effectLst/>
          <a:extLst/>
        </p:spPr>
        <p:txBody>
          <a:bodyPr wrap="square" lIns="0" tIns="0" rIns="0" bIns="0" rtlCol="0" anchor="ctr" anchorCtr="0"/>
          <a:lstStyle/>
          <a:p>
            <a:pPr algn="ctr" defTabSz="1189992"/>
            <a:endParaRPr lang="ko-KR" altLang="en-US" sz="1200" dirty="0" smtClean="0">
              <a:solidFill>
                <a:prstClr val="black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pic>
        <p:nvPicPr>
          <p:cNvPr id="6" name="Picture 4" descr="C:\Users\ojy\Desktop\작업\2021\마케팅\제안서\공공클라우드\공공클라우드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83968" y="3933433"/>
            <a:ext cx="4860032" cy="291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49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Box 8"/>
          <p:cNvSpPr txBox="1">
            <a:spLocks noChangeAspect="1" noChangeArrowheads="1"/>
          </p:cNvSpPr>
          <p:nvPr/>
        </p:nvSpPr>
        <p:spPr bwMode="auto">
          <a:xfrm>
            <a:off x="4108926" y="1844253"/>
            <a:ext cx="3848511" cy="40011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  <a:sp3d extrusionH="57150">
              <a:bevelT w="1270" prst="coolSlant"/>
            </a:sp3d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ko-KR" altLang="en-US" sz="2000" spc="-60" dirty="0">
                <a:gradFill>
                  <a:gsLst>
                    <a:gs pos="100000">
                      <a:srgbClr val="000000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제</a:t>
            </a:r>
            <a:r>
              <a:rPr kumimoji="0" lang="en-US" altLang="ko-KR" sz="2000" spc="-60" dirty="0">
                <a:gradFill>
                  <a:gsLst>
                    <a:gs pos="100000">
                      <a:srgbClr val="000000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1</a:t>
            </a:r>
            <a:r>
              <a:rPr kumimoji="0" lang="ko-KR" altLang="en-US" sz="2000" spc="-60">
                <a:gradFill>
                  <a:gsLst>
                    <a:gs pos="100000">
                      <a:srgbClr val="000000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장 서론</a:t>
            </a:r>
            <a:endParaRPr kumimoji="0" lang="en-US" altLang="ko-KR" sz="2000" spc="-60" dirty="0">
              <a:gradFill>
                <a:gsLst>
                  <a:gs pos="100000">
                    <a:srgbClr val="000000"/>
                  </a:gs>
                  <a:gs pos="100000">
                    <a:srgbClr val="3E7898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HY헤드라인M" pitchFamily="18" charset="-127"/>
              <a:ea typeface="HY헤드라인M" pitchFamily="18" charset="-127"/>
              <a:cs typeface="Arial" panose="020B0604020202020204" pitchFamily="34" charset="0"/>
            </a:endParaRPr>
          </a:p>
        </p:txBody>
      </p:sp>
      <p:cxnSp>
        <p:nvCxnSpPr>
          <p:cNvPr id="54" name="직선 연결선 53"/>
          <p:cNvCxnSpPr>
            <a:cxnSpLocks noChangeAspect="1"/>
          </p:cNvCxnSpPr>
          <p:nvPr/>
        </p:nvCxnSpPr>
        <p:spPr>
          <a:xfrm flipV="1">
            <a:off x="4179875" y="2224492"/>
            <a:ext cx="3551185" cy="13240"/>
          </a:xfrm>
          <a:prstGeom prst="line">
            <a:avLst/>
          </a:prstGeom>
          <a:ln>
            <a:gradFill>
              <a:gsLst>
                <a:gs pos="65000">
                  <a:schemeClr val="tx1">
                    <a:lumMod val="50000"/>
                    <a:alpha val="35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1800000" scaled="0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>
            <a:spLocks noChangeAspect="1"/>
          </p:cNvSpPr>
          <p:nvPr/>
        </p:nvSpPr>
        <p:spPr>
          <a:xfrm>
            <a:off x="4496852" y="2471562"/>
            <a:ext cx="2667436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AutoNum type="arabicPeriod"/>
            </a:pPr>
            <a:r>
              <a:rPr lang="ko-KR" altLang="en-US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연구의 </a:t>
            </a:r>
            <a:r>
              <a:rPr lang="ko-KR" alt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배경</a:t>
            </a:r>
            <a:endParaRPr lang="en-US" altLang="ko-KR" sz="1700" dirty="0" smtClean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ko-KR" alt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연구의 목적</a:t>
            </a:r>
            <a:endParaRPr lang="en-US" altLang="ko-KR" sz="170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ko-KR" altLang="en-US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연구의 </a:t>
            </a:r>
            <a:r>
              <a:rPr lang="ko-KR" alt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범위</a:t>
            </a:r>
            <a:endParaRPr lang="en-US" altLang="ko-KR" sz="170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294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789302" y="1497741"/>
            <a:ext cx="8208912" cy="182928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6680"/>
              </a:lnSpc>
            </a:pPr>
            <a:r>
              <a:rPr lang="en-US" altLang="ko-KR" sz="6000" b="1" dirty="0" smtClean="0">
                <a:solidFill>
                  <a:srgbClr val="7F7F7F"/>
                </a:solidFill>
                <a:latin typeface="바탕체" pitchFamily="17" charset="-127"/>
                <a:ea typeface="바탕체" pitchFamily="17" charset="-127"/>
              </a:rPr>
              <a:t>Appendix</a:t>
            </a:r>
            <a:endParaRPr lang="ru-RU" sz="6000" b="1" dirty="0">
              <a:solidFill>
                <a:srgbClr val="7F7F7F"/>
              </a:solidFill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FF074A1-D02D-4ABA-82D5-2C1808269B05}"/>
              </a:ext>
            </a:extLst>
          </p:cNvPr>
          <p:cNvSpPr txBox="1"/>
          <p:nvPr/>
        </p:nvSpPr>
        <p:spPr>
          <a:xfrm>
            <a:off x="2370568" y="3518220"/>
            <a:ext cx="4514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err="1" smtClean="0">
                <a:solidFill>
                  <a:srgbClr val="0070C0"/>
                </a:solidFill>
                <a:latin typeface="+mn-ea"/>
                <a:ea typeface="+mn-ea"/>
              </a:rPr>
              <a:t>프로토타입</a:t>
            </a:r>
            <a:r>
              <a:rPr lang="ko-KR" altLang="en-US" sz="2800" b="1" dirty="0" smtClean="0">
                <a:solidFill>
                  <a:srgbClr val="0070C0"/>
                </a:solidFill>
                <a:latin typeface="+mn-ea"/>
                <a:ea typeface="+mn-ea"/>
              </a:rPr>
              <a:t> 선행 연구 결과</a:t>
            </a:r>
            <a:endParaRPr lang="ko-KR" altLang="en-US" sz="28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2213992" y="3374204"/>
            <a:ext cx="4716016" cy="4965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rnd" cmpd="sng" algn="ctr">
            <a:noFill/>
            <a:prstDash val="solid"/>
            <a:headEnd type="none" w="sm" len="sm"/>
            <a:tailEnd type="none" w="sm" len="sm"/>
          </a:ln>
          <a:effectLst/>
          <a:extLst/>
        </p:spPr>
        <p:txBody>
          <a:bodyPr wrap="square" lIns="0" tIns="0" rIns="0" bIns="0" rtlCol="0" anchor="ctr" anchorCtr="0"/>
          <a:lstStyle/>
          <a:p>
            <a:pPr algn="ctr" defTabSz="1189992"/>
            <a:endParaRPr lang="ko-KR" altLang="en-US" sz="1200" dirty="0" smtClean="0">
              <a:solidFill>
                <a:prstClr val="black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965" y="4368006"/>
            <a:ext cx="240998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소개 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전처리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최종 </a:t>
            </a:r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데이터셋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99792" y="4356251"/>
            <a:ext cx="38023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방법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Model1 입력변수 및 목표 변수 설정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Model1 분석 결과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Model2 분석 결과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539978" y="4356251"/>
            <a:ext cx="23525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프로토타입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서비스 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한계점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개선점</a:t>
            </a:r>
          </a:p>
        </p:txBody>
      </p:sp>
    </p:spTree>
    <p:extLst>
      <p:ext uri="{BB962C8B-B14F-4D97-AF65-F5344CB8AC3E}">
        <p14:creationId xmlns:p14="http://schemas.microsoft.com/office/powerpoint/2010/main" val="110377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제목 2"/>
          <p:cNvSpPr>
            <a:spLocks noGrp="1"/>
          </p:cNvSpPr>
          <p:nvPr>
            <p:ph type="title" idx="4294967295"/>
          </p:nvPr>
        </p:nvSpPr>
        <p:spPr>
          <a:xfrm>
            <a:off x="5156670" y="98672"/>
            <a:ext cx="3888432" cy="611984"/>
          </a:xfrm>
        </p:spPr>
        <p:txBody>
          <a:bodyPr/>
          <a:lstStyle/>
          <a:p>
            <a:pPr algn="r" eaLnBrk="1" hangingPunct="1"/>
            <a:r>
              <a:rPr lang="en-US" altLang="ko-KR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Appendix</a:t>
            </a:r>
            <a:endParaRPr lang="ko-KR" altLang="en-US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71313" y="404664"/>
            <a:ext cx="5868839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kumimoji="0" lang="ko-KR" altLang="en-US" sz="20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소개 </a:t>
            </a:r>
            <a:r>
              <a:rPr kumimoji="0" lang="en-US" altLang="ko-KR" sz="20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kumimoji="0" lang="ko-KR" altLang="en-US" sz="2000" b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학생 </a:t>
            </a:r>
            <a:r>
              <a:rPr kumimoji="0" lang="en-US" altLang="ko-KR" sz="20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1675</a:t>
            </a:r>
            <a:r>
              <a:rPr kumimoji="0" lang="ko-KR" altLang="en-US" sz="2000" b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명의 수강과목 및 이력서 </a:t>
            </a:r>
            <a:endParaRPr kumimoji="0" lang="ko-KR" altLang="en-US" sz="2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object 4"/>
          <p:cNvSpPr/>
          <p:nvPr/>
        </p:nvSpPr>
        <p:spPr>
          <a:xfrm>
            <a:off x="468313" y="1202477"/>
            <a:ext cx="8207375" cy="1578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9" name="object 6"/>
          <p:cNvGrpSpPr/>
          <p:nvPr/>
        </p:nvGrpSpPr>
        <p:grpSpPr>
          <a:xfrm>
            <a:off x="480972" y="2884625"/>
            <a:ext cx="8194716" cy="1401196"/>
            <a:chOff x="4055374" y="5154816"/>
            <a:chExt cx="10062211" cy="2846070"/>
          </a:xfrm>
        </p:grpSpPr>
        <p:sp>
          <p:nvSpPr>
            <p:cNvPr id="10" name="object 7"/>
            <p:cNvSpPr/>
            <p:nvPr/>
          </p:nvSpPr>
          <p:spPr>
            <a:xfrm>
              <a:off x="4071080" y="5170523"/>
              <a:ext cx="10030689" cy="281457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" name="object 8"/>
            <p:cNvSpPr/>
            <p:nvPr/>
          </p:nvSpPr>
          <p:spPr>
            <a:xfrm>
              <a:off x="4055374" y="5154816"/>
              <a:ext cx="10062211" cy="2846070"/>
            </a:xfrm>
            <a:custGeom>
              <a:avLst/>
              <a:gdLst/>
              <a:ahLst/>
              <a:cxnLst/>
              <a:rect l="l" t="t" r="r" b="b"/>
              <a:pathLst>
                <a:path w="10062210" h="2846070">
                  <a:moveTo>
                    <a:pt x="0" y="2845986"/>
                  </a:moveTo>
                  <a:lnTo>
                    <a:pt x="10062102" y="2845986"/>
                  </a:lnTo>
                  <a:lnTo>
                    <a:pt x="10062102" y="0"/>
                  </a:lnTo>
                  <a:lnTo>
                    <a:pt x="0" y="0"/>
                  </a:lnTo>
                  <a:lnTo>
                    <a:pt x="0" y="2845986"/>
                  </a:lnTo>
                  <a:close/>
                </a:path>
              </a:pathLst>
            </a:custGeom>
            <a:ln w="31412">
              <a:solidFill>
                <a:srgbClr val="ACB8C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" name="object 10"/>
          <p:cNvGrpSpPr/>
          <p:nvPr/>
        </p:nvGrpSpPr>
        <p:grpSpPr>
          <a:xfrm>
            <a:off x="458493" y="4389517"/>
            <a:ext cx="8217195" cy="1920104"/>
            <a:chOff x="5485906" y="8233885"/>
            <a:chExt cx="8647430" cy="2879090"/>
          </a:xfrm>
        </p:grpSpPr>
        <p:sp>
          <p:nvSpPr>
            <p:cNvPr id="14" name="object 11"/>
            <p:cNvSpPr/>
            <p:nvPr/>
          </p:nvSpPr>
          <p:spPr>
            <a:xfrm>
              <a:off x="5517318" y="8265298"/>
              <a:ext cx="8584450" cy="281583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object 12"/>
            <p:cNvSpPr/>
            <p:nvPr/>
          </p:nvSpPr>
          <p:spPr>
            <a:xfrm>
              <a:off x="5501612" y="8249592"/>
              <a:ext cx="8616315" cy="2847340"/>
            </a:xfrm>
            <a:custGeom>
              <a:avLst/>
              <a:gdLst/>
              <a:ahLst/>
              <a:cxnLst/>
              <a:rect l="l" t="t" r="r" b="b"/>
              <a:pathLst>
                <a:path w="8616315" h="2847340">
                  <a:moveTo>
                    <a:pt x="0" y="2847243"/>
                  </a:moveTo>
                  <a:lnTo>
                    <a:pt x="8615863" y="2847243"/>
                  </a:lnTo>
                  <a:lnTo>
                    <a:pt x="8615863" y="0"/>
                  </a:lnTo>
                  <a:lnTo>
                    <a:pt x="0" y="0"/>
                  </a:lnTo>
                  <a:lnTo>
                    <a:pt x="0" y="2847243"/>
                  </a:lnTo>
                  <a:close/>
                </a:path>
              </a:pathLst>
            </a:custGeom>
            <a:ln w="31412">
              <a:solidFill>
                <a:srgbClr val="ACB8C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64567" y="2946943"/>
            <a:ext cx="773237" cy="721565"/>
            <a:chOff x="9431153" y="-10909"/>
            <a:chExt cx="773237" cy="721565"/>
          </a:xfrm>
        </p:grpSpPr>
        <p:sp>
          <p:nvSpPr>
            <p:cNvPr id="16" name="object 13"/>
            <p:cNvSpPr/>
            <p:nvPr/>
          </p:nvSpPr>
          <p:spPr>
            <a:xfrm>
              <a:off x="9431153" y="-10909"/>
              <a:ext cx="757471" cy="721565"/>
            </a:xfrm>
            <a:custGeom>
              <a:avLst/>
              <a:gdLst/>
              <a:ahLst/>
              <a:cxnLst/>
              <a:rect l="l" t="t" r="r" b="b"/>
              <a:pathLst>
                <a:path w="2142490" h="1866264">
                  <a:moveTo>
                    <a:pt x="1071171" y="0"/>
                  </a:moveTo>
                  <a:lnTo>
                    <a:pt x="1019271" y="1075"/>
                  </a:lnTo>
                  <a:lnTo>
                    <a:pt x="968008" y="4270"/>
                  </a:lnTo>
                  <a:lnTo>
                    <a:pt x="917439" y="9535"/>
                  </a:lnTo>
                  <a:lnTo>
                    <a:pt x="867620" y="16822"/>
                  </a:lnTo>
                  <a:lnTo>
                    <a:pt x="818607" y="26080"/>
                  </a:lnTo>
                  <a:lnTo>
                    <a:pt x="770455" y="37263"/>
                  </a:lnTo>
                  <a:lnTo>
                    <a:pt x="723222" y="50320"/>
                  </a:lnTo>
                  <a:lnTo>
                    <a:pt x="676964" y="65203"/>
                  </a:lnTo>
                  <a:lnTo>
                    <a:pt x="631735" y="81863"/>
                  </a:lnTo>
                  <a:lnTo>
                    <a:pt x="587593" y="100251"/>
                  </a:lnTo>
                  <a:lnTo>
                    <a:pt x="544594" y="120318"/>
                  </a:lnTo>
                  <a:lnTo>
                    <a:pt x="502793" y="142016"/>
                  </a:lnTo>
                  <a:lnTo>
                    <a:pt x="462247" y="165295"/>
                  </a:lnTo>
                  <a:lnTo>
                    <a:pt x="423012" y="190107"/>
                  </a:lnTo>
                  <a:lnTo>
                    <a:pt x="385144" y="216403"/>
                  </a:lnTo>
                  <a:lnTo>
                    <a:pt x="348699" y="244134"/>
                  </a:lnTo>
                  <a:lnTo>
                    <a:pt x="313733" y="273250"/>
                  </a:lnTo>
                  <a:lnTo>
                    <a:pt x="280303" y="303704"/>
                  </a:lnTo>
                  <a:lnTo>
                    <a:pt x="248464" y="335447"/>
                  </a:lnTo>
                  <a:lnTo>
                    <a:pt x="218272" y="368428"/>
                  </a:lnTo>
                  <a:lnTo>
                    <a:pt x="189784" y="402601"/>
                  </a:lnTo>
                  <a:lnTo>
                    <a:pt x="163056" y="437915"/>
                  </a:lnTo>
                  <a:lnTo>
                    <a:pt x="138144" y="474322"/>
                  </a:lnTo>
                  <a:lnTo>
                    <a:pt x="115104" y="511773"/>
                  </a:lnTo>
                  <a:lnTo>
                    <a:pt x="93991" y="550219"/>
                  </a:lnTo>
                  <a:lnTo>
                    <a:pt x="74863" y="589612"/>
                  </a:lnTo>
                  <a:lnTo>
                    <a:pt x="57775" y="629902"/>
                  </a:lnTo>
                  <a:lnTo>
                    <a:pt x="42783" y="671041"/>
                  </a:lnTo>
                  <a:lnTo>
                    <a:pt x="29944" y="712979"/>
                  </a:lnTo>
                  <a:lnTo>
                    <a:pt x="19314" y="755668"/>
                  </a:lnTo>
                  <a:lnTo>
                    <a:pt x="10948" y="799059"/>
                  </a:lnTo>
                  <a:lnTo>
                    <a:pt x="4903" y="843103"/>
                  </a:lnTo>
                  <a:lnTo>
                    <a:pt x="1235" y="887752"/>
                  </a:lnTo>
                  <a:lnTo>
                    <a:pt x="0" y="932955"/>
                  </a:lnTo>
                  <a:lnTo>
                    <a:pt x="1235" y="978159"/>
                  </a:lnTo>
                  <a:lnTo>
                    <a:pt x="4903" y="1022808"/>
                  </a:lnTo>
                  <a:lnTo>
                    <a:pt x="10948" y="1066852"/>
                  </a:lnTo>
                  <a:lnTo>
                    <a:pt x="19314" y="1110243"/>
                  </a:lnTo>
                  <a:lnTo>
                    <a:pt x="29944" y="1152932"/>
                  </a:lnTo>
                  <a:lnTo>
                    <a:pt x="42783" y="1194870"/>
                  </a:lnTo>
                  <a:lnTo>
                    <a:pt x="57775" y="1236009"/>
                  </a:lnTo>
                  <a:lnTo>
                    <a:pt x="74863" y="1276299"/>
                  </a:lnTo>
                  <a:lnTo>
                    <a:pt x="93991" y="1315691"/>
                  </a:lnTo>
                  <a:lnTo>
                    <a:pt x="115104" y="1354138"/>
                  </a:lnTo>
                  <a:lnTo>
                    <a:pt x="138144" y="1391589"/>
                  </a:lnTo>
                  <a:lnTo>
                    <a:pt x="163056" y="1427996"/>
                  </a:lnTo>
                  <a:lnTo>
                    <a:pt x="189784" y="1463310"/>
                  </a:lnTo>
                  <a:lnTo>
                    <a:pt x="218272" y="1497482"/>
                  </a:lnTo>
                  <a:lnTo>
                    <a:pt x="248464" y="1530464"/>
                  </a:lnTo>
                  <a:lnTo>
                    <a:pt x="280303" y="1562206"/>
                  </a:lnTo>
                  <a:lnTo>
                    <a:pt x="313733" y="1592660"/>
                  </a:lnTo>
                  <a:lnTo>
                    <a:pt x="348699" y="1621777"/>
                  </a:lnTo>
                  <a:lnTo>
                    <a:pt x="385144" y="1649508"/>
                  </a:lnTo>
                  <a:lnTo>
                    <a:pt x="423012" y="1675804"/>
                  </a:lnTo>
                  <a:lnTo>
                    <a:pt x="462247" y="1700616"/>
                  </a:lnTo>
                  <a:lnTo>
                    <a:pt x="502793" y="1723895"/>
                  </a:lnTo>
                  <a:lnTo>
                    <a:pt x="544594" y="1745593"/>
                  </a:lnTo>
                  <a:lnTo>
                    <a:pt x="587593" y="1765660"/>
                  </a:lnTo>
                  <a:lnTo>
                    <a:pt x="631735" y="1784048"/>
                  </a:lnTo>
                  <a:lnTo>
                    <a:pt x="676964" y="1800708"/>
                  </a:lnTo>
                  <a:lnTo>
                    <a:pt x="723222" y="1815591"/>
                  </a:lnTo>
                  <a:lnTo>
                    <a:pt x="770455" y="1828648"/>
                  </a:lnTo>
                  <a:lnTo>
                    <a:pt x="818607" y="1839830"/>
                  </a:lnTo>
                  <a:lnTo>
                    <a:pt x="867620" y="1849089"/>
                  </a:lnTo>
                  <a:lnTo>
                    <a:pt x="917439" y="1856376"/>
                  </a:lnTo>
                  <a:lnTo>
                    <a:pt x="968008" y="1861641"/>
                  </a:lnTo>
                  <a:lnTo>
                    <a:pt x="1019271" y="1864835"/>
                  </a:lnTo>
                  <a:lnTo>
                    <a:pt x="1071171" y="1865911"/>
                  </a:lnTo>
                  <a:lnTo>
                    <a:pt x="1123071" y="1864835"/>
                  </a:lnTo>
                  <a:lnTo>
                    <a:pt x="1174334" y="1861641"/>
                  </a:lnTo>
                  <a:lnTo>
                    <a:pt x="1224903" y="1856376"/>
                  </a:lnTo>
                  <a:lnTo>
                    <a:pt x="1274722" y="1849089"/>
                  </a:lnTo>
                  <a:lnTo>
                    <a:pt x="1323735" y="1839830"/>
                  </a:lnTo>
                  <a:lnTo>
                    <a:pt x="1371887" y="1828648"/>
                  </a:lnTo>
                  <a:lnTo>
                    <a:pt x="1419120" y="1815591"/>
                  </a:lnTo>
                  <a:lnTo>
                    <a:pt x="1465378" y="1800708"/>
                  </a:lnTo>
                  <a:lnTo>
                    <a:pt x="1510607" y="1784048"/>
                  </a:lnTo>
                  <a:lnTo>
                    <a:pt x="1554749" y="1765660"/>
                  </a:lnTo>
                  <a:lnTo>
                    <a:pt x="1597748" y="1745593"/>
                  </a:lnTo>
                  <a:lnTo>
                    <a:pt x="1639549" y="1723895"/>
                  </a:lnTo>
                  <a:lnTo>
                    <a:pt x="1680095" y="1700616"/>
                  </a:lnTo>
                  <a:lnTo>
                    <a:pt x="1719330" y="1675804"/>
                  </a:lnTo>
                  <a:lnTo>
                    <a:pt x="1757198" y="1649508"/>
                  </a:lnTo>
                  <a:lnTo>
                    <a:pt x="1793643" y="1621777"/>
                  </a:lnTo>
                  <a:lnTo>
                    <a:pt x="1828609" y="1592660"/>
                  </a:lnTo>
                  <a:lnTo>
                    <a:pt x="1862039" y="1562206"/>
                  </a:lnTo>
                  <a:lnTo>
                    <a:pt x="1893878" y="1530464"/>
                  </a:lnTo>
                  <a:lnTo>
                    <a:pt x="1924070" y="1497482"/>
                  </a:lnTo>
                  <a:lnTo>
                    <a:pt x="1952558" y="1463310"/>
                  </a:lnTo>
                  <a:lnTo>
                    <a:pt x="1979286" y="1427996"/>
                  </a:lnTo>
                  <a:lnTo>
                    <a:pt x="2004198" y="1391589"/>
                  </a:lnTo>
                  <a:lnTo>
                    <a:pt x="2027239" y="1354138"/>
                  </a:lnTo>
                  <a:lnTo>
                    <a:pt x="2048351" y="1315691"/>
                  </a:lnTo>
                  <a:lnTo>
                    <a:pt x="2067479" y="1276299"/>
                  </a:lnTo>
                  <a:lnTo>
                    <a:pt x="2084567" y="1236009"/>
                  </a:lnTo>
                  <a:lnTo>
                    <a:pt x="2099559" y="1194870"/>
                  </a:lnTo>
                  <a:lnTo>
                    <a:pt x="2112398" y="1152932"/>
                  </a:lnTo>
                  <a:lnTo>
                    <a:pt x="2123028" y="1110243"/>
                  </a:lnTo>
                  <a:lnTo>
                    <a:pt x="2131394" y="1066852"/>
                  </a:lnTo>
                  <a:lnTo>
                    <a:pt x="2137439" y="1022808"/>
                  </a:lnTo>
                  <a:lnTo>
                    <a:pt x="2141107" y="978159"/>
                  </a:lnTo>
                  <a:lnTo>
                    <a:pt x="2142343" y="932955"/>
                  </a:lnTo>
                  <a:lnTo>
                    <a:pt x="2141107" y="887752"/>
                  </a:lnTo>
                  <a:lnTo>
                    <a:pt x="2137439" y="843103"/>
                  </a:lnTo>
                  <a:lnTo>
                    <a:pt x="2131394" y="799059"/>
                  </a:lnTo>
                  <a:lnTo>
                    <a:pt x="2123028" y="755668"/>
                  </a:lnTo>
                  <a:lnTo>
                    <a:pt x="2112398" y="712979"/>
                  </a:lnTo>
                  <a:lnTo>
                    <a:pt x="2099559" y="671041"/>
                  </a:lnTo>
                  <a:lnTo>
                    <a:pt x="2084567" y="629902"/>
                  </a:lnTo>
                  <a:lnTo>
                    <a:pt x="2067479" y="589612"/>
                  </a:lnTo>
                  <a:lnTo>
                    <a:pt x="2048351" y="550219"/>
                  </a:lnTo>
                  <a:lnTo>
                    <a:pt x="2027239" y="511773"/>
                  </a:lnTo>
                  <a:lnTo>
                    <a:pt x="2004198" y="474322"/>
                  </a:lnTo>
                  <a:lnTo>
                    <a:pt x="1979286" y="437915"/>
                  </a:lnTo>
                  <a:lnTo>
                    <a:pt x="1952558" y="402601"/>
                  </a:lnTo>
                  <a:lnTo>
                    <a:pt x="1924070" y="368428"/>
                  </a:lnTo>
                  <a:lnTo>
                    <a:pt x="1893878" y="335447"/>
                  </a:lnTo>
                  <a:lnTo>
                    <a:pt x="1862039" y="303704"/>
                  </a:lnTo>
                  <a:lnTo>
                    <a:pt x="1828609" y="273250"/>
                  </a:lnTo>
                  <a:lnTo>
                    <a:pt x="1793643" y="244134"/>
                  </a:lnTo>
                  <a:lnTo>
                    <a:pt x="1757198" y="216403"/>
                  </a:lnTo>
                  <a:lnTo>
                    <a:pt x="1719330" y="190107"/>
                  </a:lnTo>
                  <a:lnTo>
                    <a:pt x="1680095" y="165295"/>
                  </a:lnTo>
                  <a:lnTo>
                    <a:pt x="1639549" y="142016"/>
                  </a:lnTo>
                  <a:lnTo>
                    <a:pt x="1597748" y="120318"/>
                  </a:lnTo>
                  <a:lnTo>
                    <a:pt x="1554749" y="100251"/>
                  </a:lnTo>
                  <a:lnTo>
                    <a:pt x="1510607" y="81863"/>
                  </a:lnTo>
                  <a:lnTo>
                    <a:pt x="1465378" y="65203"/>
                  </a:lnTo>
                  <a:lnTo>
                    <a:pt x="1419120" y="50320"/>
                  </a:lnTo>
                  <a:lnTo>
                    <a:pt x="1371887" y="37263"/>
                  </a:lnTo>
                  <a:lnTo>
                    <a:pt x="1323735" y="26080"/>
                  </a:lnTo>
                  <a:lnTo>
                    <a:pt x="1274722" y="16822"/>
                  </a:lnTo>
                  <a:lnTo>
                    <a:pt x="1224903" y="9535"/>
                  </a:lnTo>
                  <a:lnTo>
                    <a:pt x="1174334" y="4270"/>
                  </a:lnTo>
                  <a:lnTo>
                    <a:pt x="1123071" y="1075"/>
                  </a:lnTo>
                  <a:lnTo>
                    <a:pt x="1071171" y="0"/>
                  </a:lnTo>
                  <a:close/>
                </a:path>
              </a:pathLst>
            </a:custGeom>
            <a:solidFill>
              <a:srgbClr val="354FC5"/>
            </a:solidFill>
          </p:spPr>
          <p:txBody>
            <a:bodyPr wrap="square" lIns="0" tIns="0" rIns="0" bIns="0" rtlCol="0"/>
            <a:lstStyle/>
            <a:p>
              <a:endParaRPr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" name="object 14"/>
            <p:cNvSpPr txBox="1"/>
            <p:nvPr/>
          </p:nvSpPr>
          <p:spPr>
            <a:xfrm>
              <a:off x="9446919" y="99188"/>
              <a:ext cx="757471" cy="459613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1920" marR="5080" indent="-109855" algn="ctr">
                <a:lnSpc>
                  <a:spcPct val="101499"/>
                </a:lnSpc>
                <a:spcBef>
                  <a:spcPts val="90"/>
                </a:spcBef>
              </a:pPr>
              <a:r>
                <a:rPr lang="ko-KR" altLang="en-US" sz="1400" b="0" spc="254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Bandal"/>
                </a:rPr>
                <a:t>성적</a:t>
              </a:r>
              <a:endParaRPr lang="en-US" sz="1400" b="0" spc="254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endParaRPr>
            </a:p>
            <a:p>
              <a:pPr marL="121920" marR="5080" indent="-109855" algn="ctr">
                <a:lnSpc>
                  <a:spcPct val="101499"/>
                </a:lnSpc>
                <a:spcBef>
                  <a:spcPts val="90"/>
                </a:spcBef>
              </a:pPr>
              <a:r>
                <a:rPr sz="1400" b="0" spc="145" dirty="0" err="1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Bandal"/>
                </a:rPr>
                <a:t>데이터</a:t>
              </a:r>
              <a:endParaRPr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endParaRPr>
            </a:p>
          </p:txBody>
        </p:sp>
      </p:grpSp>
      <p:sp>
        <p:nvSpPr>
          <p:cNvPr id="29" name="object 8"/>
          <p:cNvSpPr/>
          <p:nvPr/>
        </p:nvSpPr>
        <p:spPr>
          <a:xfrm>
            <a:off x="458493" y="1218152"/>
            <a:ext cx="8194716" cy="1552301"/>
          </a:xfrm>
          <a:custGeom>
            <a:avLst/>
            <a:gdLst/>
            <a:ahLst/>
            <a:cxnLst/>
            <a:rect l="l" t="t" r="r" b="b"/>
            <a:pathLst>
              <a:path w="10062210" h="2846070">
                <a:moveTo>
                  <a:pt x="0" y="2845986"/>
                </a:moveTo>
                <a:lnTo>
                  <a:pt x="10062102" y="2845986"/>
                </a:lnTo>
                <a:lnTo>
                  <a:pt x="10062102" y="0"/>
                </a:lnTo>
                <a:lnTo>
                  <a:pt x="0" y="0"/>
                </a:lnTo>
                <a:lnTo>
                  <a:pt x="0" y="2845986"/>
                </a:lnTo>
                <a:close/>
              </a:path>
            </a:pathLst>
          </a:custGeom>
          <a:ln w="31412">
            <a:solidFill>
              <a:srgbClr val="ACB8C9"/>
            </a:solidFill>
          </a:ln>
        </p:spPr>
        <p:txBody>
          <a:bodyPr wrap="square" lIns="0" tIns="0" rIns="0" bIns="0" rtlCol="0"/>
          <a:lstStyle/>
          <a:p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539750" y="1283223"/>
            <a:ext cx="773237" cy="721565"/>
            <a:chOff x="9431153" y="-10909"/>
            <a:chExt cx="773237" cy="721565"/>
          </a:xfrm>
        </p:grpSpPr>
        <p:sp>
          <p:nvSpPr>
            <p:cNvPr id="31" name="object 13"/>
            <p:cNvSpPr/>
            <p:nvPr/>
          </p:nvSpPr>
          <p:spPr>
            <a:xfrm>
              <a:off x="9431153" y="-10909"/>
              <a:ext cx="757471" cy="721565"/>
            </a:xfrm>
            <a:custGeom>
              <a:avLst/>
              <a:gdLst/>
              <a:ahLst/>
              <a:cxnLst/>
              <a:rect l="l" t="t" r="r" b="b"/>
              <a:pathLst>
                <a:path w="2142490" h="1866264">
                  <a:moveTo>
                    <a:pt x="1071171" y="0"/>
                  </a:moveTo>
                  <a:lnTo>
                    <a:pt x="1019271" y="1075"/>
                  </a:lnTo>
                  <a:lnTo>
                    <a:pt x="968008" y="4270"/>
                  </a:lnTo>
                  <a:lnTo>
                    <a:pt x="917439" y="9535"/>
                  </a:lnTo>
                  <a:lnTo>
                    <a:pt x="867620" y="16822"/>
                  </a:lnTo>
                  <a:lnTo>
                    <a:pt x="818607" y="26080"/>
                  </a:lnTo>
                  <a:lnTo>
                    <a:pt x="770455" y="37263"/>
                  </a:lnTo>
                  <a:lnTo>
                    <a:pt x="723222" y="50320"/>
                  </a:lnTo>
                  <a:lnTo>
                    <a:pt x="676964" y="65203"/>
                  </a:lnTo>
                  <a:lnTo>
                    <a:pt x="631735" y="81863"/>
                  </a:lnTo>
                  <a:lnTo>
                    <a:pt x="587593" y="100251"/>
                  </a:lnTo>
                  <a:lnTo>
                    <a:pt x="544594" y="120318"/>
                  </a:lnTo>
                  <a:lnTo>
                    <a:pt x="502793" y="142016"/>
                  </a:lnTo>
                  <a:lnTo>
                    <a:pt x="462247" y="165295"/>
                  </a:lnTo>
                  <a:lnTo>
                    <a:pt x="423012" y="190107"/>
                  </a:lnTo>
                  <a:lnTo>
                    <a:pt x="385144" y="216403"/>
                  </a:lnTo>
                  <a:lnTo>
                    <a:pt x="348699" y="244134"/>
                  </a:lnTo>
                  <a:lnTo>
                    <a:pt x="313733" y="273250"/>
                  </a:lnTo>
                  <a:lnTo>
                    <a:pt x="280303" y="303704"/>
                  </a:lnTo>
                  <a:lnTo>
                    <a:pt x="248464" y="335447"/>
                  </a:lnTo>
                  <a:lnTo>
                    <a:pt x="218272" y="368428"/>
                  </a:lnTo>
                  <a:lnTo>
                    <a:pt x="189784" y="402601"/>
                  </a:lnTo>
                  <a:lnTo>
                    <a:pt x="163056" y="437915"/>
                  </a:lnTo>
                  <a:lnTo>
                    <a:pt x="138144" y="474322"/>
                  </a:lnTo>
                  <a:lnTo>
                    <a:pt x="115104" y="511773"/>
                  </a:lnTo>
                  <a:lnTo>
                    <a:pt x="93991" y="550219"/>
                  </a:lnTo>
                  <a:lnTo>
                    <a:pt x="74863" y="589612"/>
                  </a:lnTo>
                  <a:lnTo>
                    <a:pt x="57775" y="629902"/>
                  </a:lnTo>
                  <a:lnTo>
                    <a:pt x="42783" y="671041"/>
                  </a:lnTo>
                  <a:lnTo>
                    <a:pt x="29944" y="712979"/>
                  </a:lnTo>
                  <a:lnTo>
                    <a:pt x="19314" y="755668"/>
                  </a:lnTo>
                  <a:lnTo>
                    <a:pt x="10948" y="799059"/>
                  </a:lnTo>
                  <a:lnTo>
                    <a:pt x="4903" y="843103"/>
                  </a:lnTo>
                  <a:lnTo>
                    <a:pt x="1235" y="887752"/>
                  </a:lnTo>
                  <a:lnTo>
                    <a:pt x="0" y="932955"/>
                  </a:lnTo>
                  <a:lnTo>
                    <a:pt x="1235" y="978159"/>
                  </a:lnTo>
                  <a:lnTo>
                    <a:pt x="4903" y="1022808"/>
                  </a:lnTo>
                  <a:lnTo>
                    <a:pt x="10948" y="1066852"/>
                  </a:lnTo>
                  <a:lnTo>
                    <a:pt x="19314" y="1110243"/>
                  </a:lnTo>
                  <a:lnTo>
                    <a:pt x="29944" y="1152932"/>
                  </a:lnTo>
                  <a:lnTo>
                    <a:pt x="42783" y="1194870"/>
                  </a:lnTo>
                  <a:lnTo>
                    <a:pt x="57775" y="1236009"/>
                  </a:lnTo>
                  <a:lnTo>
                    <a:pt x="74863" y="1276299"/>
                  </a:lnTo>
                  <a:lnTo>
                    <a:pt x="93991" y="1315691"/>
                  </a:lnTo>
                  <a:lnTo>
                    <a:pt x="115104" y="1354138"/>
                  </a:lnTo>
                  <a:lnTo>
                    <a:pt x="138144" y="1391589"/>
                  </a:lnTo>
                  <a:lnTo>
                    <a:pt x="163056" y="1427996"/>
                  </a:lnTo>
                  <a:lnTo>
                    <a:pt x="189784" y="1463310"/>
                  </a:lnTo>
                  <a:lnTo>
                    <a:pt x="218272" y="1497482"/>
                  </a:lnTo>
                  <a:lnTo>
                    <a:pt x="248464" y="1530464"/>
                  </a:lnTo>
                  <a:lnTo>
                    <a:pt x="280303" y="1562206"/>
                  </a:lnTo>
                  <a:lnTo>
                    <a:pt x="313733" y="1592660"/>
                  </a:lnTo>
                  <a:lnTo>
                    <a:pt x="348699" y="1621777"/>
                  </a:lnTo>
                  <a:lnTo>
                    <a:pt x="385144" y="1649508"/>
                  </a:lnTo>
                  <a:lnTo>
                    <a:pt x="423012" y="1675804"/>
                  </a:lnTo>
                  <a:lnTo>
                    <a:pt x="462247" y="1700616"/>
                  </a:lnTo>
                  <a:lnTo>
                    <a:pt x="502793" y="1723895"/>
                  </a:lnTo>
                  <a:lnTo>
                    <a:pt x="544594" y="1745593"/>
                  </a:lnTo>
                  <a:lnTo>
                    <a:pt x="587593" y="1765660"/>
                  </a:lnTo>
                  <a:lnTo>
                    <a:pt x="631735" y="1784048"/>
                  </a:lnTo>
                  <a:lnTo>
                    <a:pt x="676964" y="1800708"/>
                  </a:lnTo>
                  <a:lnTo>
                    <a:pt x="723222" y="1815591"/>
                  </a:lnTo>
                  <a:lnTo>
                    <a:pt x="770455" y="1828648"/>
                  </a:lnTo>
                  <a:lnTo>
                    <a:pt x="818607" y="1839830"/>
                  </a:lnTo>
                  <a:lnTo>
                    <a:pt x="867620" y="1849089"/>
                  </a:lnTo>
                  <a:lnTo>
                    <a:pt x="917439" y="1856376"/>
                  </a:lnTo>
                  <a:lnTo>
                    <a:pt x="968008" y="1861641"/>
                  </a:lnTo>
                  <a:lnTo>
                    <a:pt x="1019271" y="1864835"/>
                  </a:lnTo>
                  <a:lnTo>
                    <a:pt x="1071171" y="1865911"/>
                  </a:lnTo>
                  <a:lnTo>
                    <a:pt x="1123071" y="1864835"/>
                  </a:lnTo>
                  <a:lnTo>
                    <a:pt x="1174334" y="1861641"/>
                  </a:lnTo>
                  <a:lnTo>
                    <a:pt x="1224903" y="1856376"/>
                  </a:lnTo>
                  <a:lnTo>
                    <a:pt x="1274722" y="1849089"/>
                  </a:lnTo>
                  <a:lnTo>
                    <a:pt x="1323735" y="1839830"/>
                  </a:lnTo>
                  <a:lnTo>
                    <a:pt x="1371887" y="1828648"/>
                  </a:lnTo>
                  <a:lnTo>
                    <a:pt x="1419120" y="1815591"/>
                  </a:lnTo>
                  <a:lnTo>
                    <a:pt x="1465378" y="1800708"/>
                  </a:lnTo>
                  <a:lnTo>
                    <a:pt x="1510607" y="1784048"/>
                  </a:lnTo>
                  <a:lnTo>
                    <a:pt x="1554749" y="1765660"/>
                  </a:lnTo>
                  <a:lnTo>
                    <a:pt x="1597748" y="1745593"/>
                  </a:lnTo>
                  <a:lnTo>
                    <a:pt x="1639549" y="1723895"/>
                  </a:lnTo>
                  <a:lnTo>
                    <a:pt x="1680095" y="1700616"/>
                  </a:lnTo>
                  <a:lnTo>
                    <a:pt x="1719330" y="1675804"/>
                  </a:lnTo>
                  <a:lnTo>
                    <a:pt x="1757198" y="1649508"/>
                  </a:lnTo>
                  <a:lnTo>
                    <a:pt x="1793643" y="1621777"/>
                  </a:lnTo>
                  <a:lnTo>
                    <a:pt x="1828609" y="1592660"/>
                  </a:lnTo>
                  <a:lnTo>
                    <a:pt x="1862039" y="1562206"/>
                  </a:lnTo>
                  <a:lnTo>
                    <a:pt x="1893878" y="1530464"/>
                  </a:lnTo>
                  <a:lnTo>
                    <a:pt x="1924070" y="1497482"/>
                  </a:lnTo>
                  <a:lnTo>
                    <a:pt x="1952558" y="1463310"/>
                  </a:lnTo>
                  <a:lnTo>
                    <a:pt x="1979286" y="1427996"/>
                  </a:lnTo>
                  <a:lnTo>
                    <a:pt x="2004198" y="1391589"/>
                  </a:lnTo>
                  <a:lnTo>
                    <a:pt x="2027239" y="1354138"/>
                  </a:lnTo>
                  <a:lnTo>
                    <a:pt x="2048351" y="1315691"/>
                  </a:lnTo>
                  <a:lnTo>
                    <a:pt x="2067479" y="1276299"/>
                  </a:lnTo>
                  <a:lnTo>
                    <a:pt x="2084567" y="1236009"/>
                  </a:lnTo>
                  <a:lnTo>
                    <a:pt x="2099559" y="1194870"/>
                  </a:lnTo>
                  <a:lnTo>
                    <a:pt x="2112398" y="1152932"/>
                  </a:lnTo>
                  <a:lnTo>
                    <a:pt x="2123028" y="1110243"/>
                  </a:lnTo>
                  <a:lnTo>
                    <a:pt x="2131394" y="1066852"/>
                  </a:lnTo>
                  <a:lnTo>
                    <a:pt x="2137439" y="1022808"/>
                  </a:lnTo>
                  <a:lnTo>
                    <a:pt x="2141107" y="978159"/>
                  </a:lnTo>
                  <a:lnTo>
                    <a:pt x="2142343" y="932955"/>
                  </a:lnTo>
                  <a:lnTo>
                    <a:pt x="2141107" y="887752"/>
                  </a:lnTo>
                  <a:lnTo>
                    <a:pt x="2137439" y="843103"/>
                  </a:lnTo>
                  <a:lnTo>
                    <a:pt x="2131394" y="799059"/>
                  </a:lnTo>
                  <a:lnTo>
                    <a:pt x="2123028" y="755668"/>
                  </a:lnTo>
                  <a:lnTo>
                    <a:pt x="2112398" y="712979"/>
                  </a:lnTo>
                  <a:lnTo>
                    <a:pt x="2099559" y="671041"/>
                  </a:lnTo>
                  <a:lnTo>
                    <a:pt x="2084567" y="629902"/>
                  </a:lnTo>
                  <a:lnTo>
                    <a:pt x="2067479" y="589612"/>
                  </a:lnTo>
                  <a:lnTo>
                    <a:pt x="2048351" y="550219"/>
                  </a:lnTo>
                  <a:lnTo>
                    <a:pt x="2027239" y="511773"/>
                  </a:lnTo>
                  <a:lnTo>
                    <a:pt x="2004198" y="474322"/>
                  </a:lnTo>
                  <a:lnTo>
                    <a:pt x="1979286" y="437915"/>
                  </a:lnTo>
                  <a:lnTo>
                    <a:pt x="1952558" y="402601"/>
                  </a:lnTo>
                  <a:lnTo>
                    <a:pt x="1924070" y="368428"/>
                  </a:lnTo>
                  <a:lnTo>
                    <a:pt x="1893878" y="335447"/>
                  </a:lnTo>
                  <a:lnTo>
                    <a:pt x="1862039" y="303704"/>
                  </a:lnTo>
                  <a:lnTo>
                    <a:pt x="1828609" y="273250"/>
                  </a:lnTo>
                  <a:lnTo>
                    <a:pt x="1793643" y="244134"/>
                  </a:lnTo>
                  <a:lnTo>
                    <a:pt x="1757198" y="216403"/>
                  </a:lnTo>
                  <a:lnTo>
                    <a:pt x="1719330" y="190107"/>
                  </a:lnTo>
                  <a:lnTo>
                    <a:pt x="1680095" y="165295"/>
                  </a:lnTo>
                  <a:lnTo>
                    <a:pt x="1639549" y="142016"/>
                  </a:lnTo>
                  <a:lnTo>
                    <a:pt x="1597748" y="120318"/>
                  </a:lnTo>
                  <a:lnTo>
                    <a:pt x="1554749" y="100251"/>
                  </a:lnTo>
                  <a:lnTo>
                    <a:pt x="1510607" y="81863"/>
                  </a:lnTo>
                  <a:lnTo>
                    <a:pt x="1465378" y="65203"/>
                  </a:lnTo>
                  <a:lnTo>
                    <a:pt x="1419120" y="50320"/>
                  </a:lnTo>
                  <a:lnTo>
                    <a:pt x="1371887" y="37263"/>
                  </a:lnTo>
                  <a:lnTo>
                    <a:pt x="1323735" y="26080"/>
                  </a:lnTo>
                  <a:lnTo>
                    <a:pt x="1274722" y="16822"/>
                  </a:lnTo>
                  <a:lnTo>
                    <a:pt x="1224903" y="9535"/>
                  </a:lnTo>
                  <a:lnTo>
                    <a:pt x="1174334" y="4270"/>
                  </a:lnTo>
                  <a:lnTo>
                    <a:pt x="1123071" y="1075"/>
                  </a:lnTo>
                  <a:lnTo>
                    <a:pt x="1071171" y="0"/>
                  </a:lnTo>
                  <a:close/>
                </a:path>
              </a:pathLst>
            </a:custGeom>
            <a:solidFill>
              <a:srgbClr val="354FC5"/>
            </a:solidFill>
          </p:spPr>
          <p:txBody>
            <a:bodyPr wrap="square" lIns="0" tIns="0" rIns="0" bIns="0" rtlCol="0"/>
            <a:lstStyle/>
            <a:p>
              <a:endParaRPr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" name="object 14"/>
            <p:cNvSpPr txBox="1"/>
            <p:nvPr/>
          </p:nvSpPr>
          <p:spPr>
            <a:xfrm>
              <a:off x="9446919" y="99188"/>
              <a:ext cx="757471" cy="459613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1920" marR="5080" indent="-109855" algn="ctr">
                <a:lnSpc>
                  <a:spcPct val="101499"/>
                </a:lnSpc>
                <a:spcBef>
                  <a:spcPts val="90"/>
                </a:spcBef>
              </a:pPr>
              <a:r>
                <a:rPr sz="1400" b="0" spc="254" dirty="0" err="1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Bandal"/>
                </a:rPr>
                <a:t>학사</a:t>
              </a:r>
              <a:endParaRPr lang="en-US" sz="1400" b="0" spc="254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endParaRPr>
            </a:p>
            <a:p>
              <a:pPr marL="121920" marR="5080" indent="-109855" algn="ctr">
                <a:lnSpc>
                  <a:spcPct val="101499"/>
                </a:lnSpc>
                <a:spcBef>
                  <a:spcPts val="90"/>
                </a:spcBef>
              </a:pPr>
              <a:r>
                <a:rPr sz="1400" b="0" spc="145" dirty="0" err="1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Bandal"/>
                </a:rPr>
                <a:t>데이터</a:t>
              </a:r>
              <a:endParaRPr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559964" y="4450503"/>
            <a:ext cx="773237" cy="721565"/>
            <a:chOff x="9431153" y="-10909"/>
            <a:chExt cx="773237" cy="721565"/>
          </a:xfrm>
        </p:grpSpPr>
        <p:sp>
          <p:nvSpPr>
            <p:cNvPr id="34" name="object 13"/>
            <p:cNvSpPr/>
            <p:nvPr/>
          </p:nvSpPr>
          <p:spPr>
            <a:xfrm>
              <a:off x="9431153" y="-10909"/>
              <a:ext cx="757471" cy="721565"/>
            </a:xfrm>
            <a:custGeom>
              <a:avLst/>
              <a:gdLst/>
              <a:ahLst/>
              <a:cxnLst/>
              <a:rect l="l" t="t" r="r" b="b"/>
              <a:pathLst>
                <a:path w="2142490" h="1866264">
                  <a:moveTo>
                    <a:pt x="1071171" y="0"/>
                  </a:moveTo>
                  <a:lnTo>
                    <a:pt x="1019271" y="1075"/>
                  </a:lnTo>
                  <a:lnTo>
                    <a:pt x="968008" y="4270"/>
                  </a:lnTo>
                  <a:lnTo>
                    <a:pt x="917439" y="9535"/>
                  </a:lnTo>
                  <a:lnTo>
                    <a:pt x="867620" y="16822"/>
                  </a:lnTo>
                  <a:lnTo>
                    <a:pt x="818607" y="26080"/>
                  </a:lnTo>
                  <a:lnTo>
                    <a:pt x="770455" y="37263"/>
                  </a:lnTo>
                  <a:lnTo>
                    <a:pt x="723222" y="50320"/>
                  </a:lnTo>
                  <a:lnTo>
                    <a:pt x="676964" y="65203"/>
                  </a:lnTo>
                  <a:lnTo>
                    <a:pt x="631735" y="81863"/>
                  </a:lnTo>
                  <a:lnTo>
                    <a:pt x="587593" y="100251"/>
                  </a:lnTo>
                  <a:lnTo>
                    <a:pt x="544594" y="120318"/>
                  </a:lnTo>
                  <a:lnTo>
                    <a:pt x="502793" y="142016"/>
                  </a:lnTo>
                  <a:lnTo>
                    <a:pt x="462247" y="165295"/>
                  </a:lnTo>
                  <a:lnTo>
                    <a:pt x="423012" y="190107"/>
                  </a:lnTo>
                  <a:lnTo>
                    <a:pt x="385144" y="216403"/>
                  </a:lnTo>
                  <a:lnTo>
                    <a:pt x="348699" y="244134"/>
                  </a:lnTo>
                  <a:lnTo>
                    <a:pt x="313733" y="273250"/>
                  </a:lnTo>
                  <a:lnTo>
                    <a:pt x="280303" y="303704"/>
                  </a:lnTo>
                  <a:lnTo>
                    <a:pt x="248464" y="335447"/>
                  </a:lnTo>
                  <a:lnTo>
                    <a:pt x="218272" y="368428"/>
                  </a:lnTo>
                  <a:lnTo>
                    <a:pt x="189784" y="402601"/>
                  </a:lnTo>
                  <a:lnTo>
                    <a:pt x="163056" y="437915"/>
                  </a:lnTo>
                  <a:lnTo>
                    <a:pt x="138144" y="474322"/>
                  </a:lnTo>
                  <a:lnTo>
                    <a:pt x="115104" y="511773"/>
                  </a:lnTo>
                  <a:lnTo>
                    <a:pt x="93991" y="550219"/>
                  </a:lnTo>
                  <a:lnTo>
                    <a:pt x="74863" y="589612"/>
                  </a:lnTo>
                  <a:lnTo>
                    <a:pt x="57775" y="629902"/>
                  </a:lnTo>
                  <a:lnTo>
                    <a:pt x="42783" y="671041"/>
                  </a:lnTo>
                  <a:lnTo>
                    <a:pt x="29944" y="712979"/>
                  </a:lnTo>
                  <a:lnTo>
                    <a:pt x="19314" y="755668"/>
                  </a:lnTo>
                  <a:lnTo>
                    <a:pt x="10948" y="799059"/>
                  </a:lnTo>
                  <a:lnTo>
                    <a:pt x="4903" y="843103"/>
                  </a:lnTo>
                  <a:lnTo>
                    <a:pt x="1235" y="887752"/>
                  </a:lnTo>
                  <a:lnTo>
                    <a:pt x="0" y="932955"/>
                  </a:lnTo>
                  <a:lnTo>
                    <a:pt x="1235" y="978159"/>
                  </a:lnTo>
                  <a:lnTo>
                    <a:pt x="4903" y="1022808"/>
                  </a:lnTo>
                  <a:lnTo>
                    <a:pt x="10948" y="1066852"/>
                  </a:lnTo>
                  <a:lnTo>
                    <a:pt x="19314" y="1110243"/>
                  </a:lnTo>
                  <a:lnTo>
                    <a:pt x="29944" y="1152932"/>
                  </a:lnTo>
                  <a:lnTo>
                    <a:pt x="42783" y="1194870"/>
                  </a:lnTo>
                  <a:lnTo>
                    <a:pt x="57775" y="1236009"/>
                  </a:lnTo>
                  <a:lnTo>
                    <a:pt x="74863" y="1276299"/>
                  </a:lnTo>
                  <a:lnTo>
                    <a:pt x="93991" y="1315691"/>
                  </a:lnTo>
                  <a:lnTo>
                    <a:pt x="115104" y="1354138"/>
                  </a:lnTo>
                  <a:lnTo>
                    <a:pt x="138144" y="1391589"/>
                  </a:lnTo>
                  <a:lnTo>
                    <a:pt x="163056" y="1427996"/>
                  </a:lnTo>
                  <a:lnTo>
                    <a:pt x="189784" y="1463310"/>
                  </a:lnTo>
                  <a:lnTo>
                    <a:pt x="218272" y="1497482"/>
                  </a:lnTo>
                  <a:lnTo>
                    <a:pt x="248464" y="1530464"/>
                  </a:lnTo>
                  <a:lnTo>
                    <a:pt x="280303" y="1562206"/>
                  </a:lnTo>
                  <a:lnTo>
                    <a:pt x="313733" y="1592660"/>
                  </a:lnTo>
                  <a:lnTo>
                    <a:pt x="348699" y="1621777"/>
                  </a:lnTo>
                  <a:lnTo>
                    <a:pt x="385144" y="1649508"/>
                  </a:lnTo>
                  <a:lnTo>
                    <a:pt x="423012" y="1675804"/>
                  </a:lnTo>
                  <a:lnTo>
                    <a:pt x="462247" y="1700616"/>
                  </a:lnTo>
                  <a:lnTo>
                    <a:pt x="502793" y="1723895"/>
                  </a:lnTo>
                  <a:lnTo>
                    <a:pt x="544594" y="1745593"/>
                  </a:lnTo>
                  <a:lnTo>
                    <a:pt x="587593" y="1765660"/>
                  </a:lnTo>
                  <a:lnTo>
                    <a:pt x="631735" y="1784048"/>
                  </a:lnTo>
                  <a:lnTo>
                    <a:pt x="676964" y="1800708"/>
                  </a:lnTo>
                  <a:lnTo>
                    <a:pt x="723222" y="1815591"/>
                  </a:lnTo>
                  <a:lnTo>
                    <a:pt x="770455" y="1828648"/>
                  </a:lnTo>
                  <a:lnTo>
                    <a:pt x="818607" y="1839830"/>
                  </a:lnTo>
                  <a:lnTo>
                    <a:pt x="867620" y="1849089"/>
                  </a:lnTo>
                  <a:lnTo>
                    <a:pt x="917439" y="1856376"/>
                  </a:lnTo>
                  <a:lnTo>
                    <a:pt x="968008" y="1861641"/>
                  </a:lnTo>
                  <a:lnTo>
                    <a:pt x="1019271" y="1864835"/>
                  </a:lnTo>
                  <a:lnTo>
                    <a:pt x="1071171" y="1865911"/>
                  </a:lnTo>
                  <a:lnTo>
                    <a:pt x="1123071" y="1864835"/>
                  </a:lnTo>
                  <a:lnTo>
                    <a:pt x="1174334" y="1861641"/>
                  </a:lnTo>
                  <a:lnTo>
                    <a:pt x="1224903" y="1856376"/>
                  </a:lnTo>
                  <a:lnTo>
                    <a:pt x="1274722" y="1849089"/>
                  </a:lnTo>
                  <a:lnTo>
                    <a:pt x="1323735" y="1839830"/>
                  </a:lnTo>
                  <a:lnTo>
                    <a:pt x="1371887" y="1828648"/>
                  </a:lnTo>
                  <a:lnTo>
                    <a:pt x="1419120" y="1815591"/>
                  </a:lnTo>
                  <a:lnTo>
                    <a:pt x="1465378" y="1800708"/>
                  </a:lnTo>
                  <a:lnTo>
                    <a:pt x="1510607" y="1784048"/>
                  </a:lnTo>
                  <a:lnTo>
                    <a:pt x="1554749" y="1765660"/>
                  </a:lnTo>
                  <a:lnTo>
                    <a:pt x="1597748" y="1745593"/>
                  </a:lnTo>
                  <a:lnTo>
                    <a:pt x="1639549" y="1723895"/>
                  </a:lnTo>
                  <a:lnTo>
                    <a:pt x="1680095" y="1700616"/>
                  </a:lnTo>
                  <a:lnTo>
                    <a:pt x="1719330" y="1675804"/>
                  </a:lnTo>
                  <a:lnTo>
                    <a:pt x="1757198" y="1649508"/>
                  </a:lnTo>
                  <a:lnTo>
                    <a:pt x="1793643" y="1621777"/>
                  </a:lnTo>
                  <a:lnTo>
                    <a:pt x="1828609" y="1592660"/>
                  </a:lnTo>
                  <a:lnTo>
                    <a:pt x="1862039" y="1562206"/>
                  </a:lnTo>
                  <a:lnTo>
                    <a:pt x="1893878" y="1530464"/>
                  </a:lnTo>
                  <a:lnTo>
                    <a:pt x="1924070" y="1497482"/>
                  </a:lnTo>
                  <a:lnTo>
                    <a:pt x="1952558" y="1463310"/>
                  </a:lnTo>
                  <a:lnTo>
                    <a:pt x="1979286" y="1427996"/>
                  </a:lnTo>
                  <a:lnTo>
                    <a:pt x="2004198" y="1391589"/>
                  </a:lnTo>
                  <a:lnTo>
                    <a:pt x="2027239" y="1354138"/>
                  </a:lnTo>
                  <a:lnTo>
                    <a:pt x="2048351" y="1315691"/>
                  </a:lnTo>
                  <a:lnTo>
                    <a:pt x="2067479" y="1276299"/>
                  </a:lnTo>
                  <a:lnTo>
                    <a:pt x="2084567" y="1236009"/>
                  </a:lnTo>
                  <a:lnTo>
                    <a:pt x="2099559" y="1194870"/>
                  </a:lnTo>
                  <a:lnTo>
                    <a:pt x="2112398" y="1152932"/>
                  </a:lnTo>
                  <a:lnTo>
                    <a:pt x="2123028" y="1110243"/>
                  </a:lnTo>
                  <a:lnTo>
                    <a:pt x="2131394" y="1066852"/>
                  </a:lnTo>
                  <a:lnTo>
                    <a:pt x="2137439" y="1022808"/>
                  </a:lnTo>
                  <a:lnTo>
                    <a:pt x="2141107" y="978159"/>
                  </a:lnTo>
                  <a:lnTo>
                    <a:pt x="2142343" y="932955"/>
                  </a:lnTo>
                  <a:lnTo>
                    <a:pt x="2141107" y="887752"/>
                  </a:lnTo>
                  <a:lnTo>
                    <a:pt x="2137439" y="843103"/>
                  </a:lnTo>
                  <a:lnTo>
                    <a:pt x="2131394" y="799059"/>
                  </a:lnTo>
                  <a:lnTo>
                    <a:pt x="2123028" y="755668"/>
                  </a:lnTo>
                  <a:lnTo>
                    <a:pt x="2112398" y="712979"/>
                  </a:lnTo>
                  <a:lnTo>
                    <a:pt x="2099559" y="671041"/>
                  </a:lnTo>
                  <a:lnTo>
                    <a:pt x="2084567" y="629902"/>
                  </a:lnTo>
                  <a:lnTo>
                    <a:pt x="2067479" y="589612"/>
                  </a:lnTo>
                  <a:lnTo>
                    <a:pt x="2048351" y="550219"/>
                  </a:lnTo>
                  <a:lnTo>
                    <a:pt x="2027239" y="511773"/>
                  </a:lnTo>
                  <a:lnTo>
                    <a:pt x="2004198" y="474322"/>
                  </a:lnTo>
                  <a:lnTo>
                    <a:pt x="1979286" y="437915"/>
                  </a:lnTo>
                  <a:lnTo>
                    <a:pt x="1952558" y="402601"/>
                  </a:lnTo>
                  <a:lnTo>
                    <a:pt x="1924070" y="368428"/>
                  </a:lnTo>
                  <a:lnTo>
                    <a:pt x="1893878" y="335447"/>
                  </a:lnTo>
                  <a:lnTo>
                    <a:pt x="1862039" y="303704"/>
                  </a:lnTo>
                  <a:lnTo>
                    <a:pt x="1828609" y="273250"/>
                  </a:lnTo>
                  <a:lnTo>
                    <a:pt x="1793643" y="244134"/>
                  </a:lnTo>
                  <a:lnTo>
                    <a:pt x="1757198" y="216403"/>
                  </a:lnTo>
                  <a:lnTo>
                    <a:pt x="1719330" y="190107"/>
                  </a:lnTo>
                  <a:lnTo>
                    <a:pt x="1680095" y="165295"/>
                  </a:lnTo>
                  <a:lnTo>
                    <a:pt x="1639549" y="142016"/>
                  </a:lnTo>
                  <a:lnTo>
                    <a:pt x="1597748" y="120318"/>
                  </a:lnTo>
                  <a:lnTo>
                    <a:pt x="1554749" y="100251"/>
                  </a:lnTo>
                  <a:lnTo>
                    <a:pt x="1510607" y="81863"/>
                  </a:lnTo>
                  <a:lnTo>
                    <a:pt x="1465378" y="65203"/>
                  </a:lnTo>
                  <a:lnTo>
                    <a:pt x="1419120" y="50320"/>
                  </a:lnTo>
                  <a:lnTo>
                    <a:pt x="1371887" y="37263"/>
                  </a:lnTo>
                  <a:lnTo>
                    <a:pt x="1323735" y="26080"/>
                  </a:lnTo>
                  <a:lnTo>
                    <a:pt x="1274722" y="16822"/>
                  </a:lnTo>
                  <a:lnTo>
                    <a:pt x="1224903" y="9535"/>
                  </a:lnTo>
                  <a:lnTo>
                    <a:pt x="1174334" y="4270"/>
                  </a:lnTo>
                  <a:lnTo>
                    <a:pt x="1123071" y="1075"/>
                  </a:lnTo>
                  <a:lnTo>
                    <a:pt x="1071171" y="0"/>
                  </a:lnTo>
                  <a:close/>
                </a:path>
              </a:pathLst>
            </a:custGeom>
            <a:solidFill>
              <a:srgbClr val="354FC5"/>
            </a:solidFill>
          </p:spPr>
          <p:txBody>
            <a:bodyPr wrap="square" lIns="0" tIns="0" rIns="0" bIns="0" rtlCol="0"/>
            <a:lstStyle/>
            <a:p>
              <a:endParaRPr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5" name="object 14"/>
            <p:cNvSpPr txBox="1"/>
            <p:nvPr/>
          </p:nvSpPr>
          <p:spPr>
            <a:xfrm>
              <a:off x="9446919" y="99188"/>
              <a:ext cx="757471" cy="459613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1920" marR="5080" indent="-109855" algn="ctr">
                <a:lnSpc>
                  <a:spcPct val="101499"/>
                </a:lnSpc>
                <a:spcBef>
                  <a:spcPts val="90"/>
                </a:spcBef>
              </a:pPr>
              <a:r>
                <a:rPr lang="ko-KR" altLang="en-US" sz="1400" b="0" spc="254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Bandal"/>
                </a:rPr>
                <a:t>이력서</a:t>
              </a:r>
              <a:endParaRPr lang="en-US" sz="1400" b="0" spc="254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endParaRPr>
            </a:p>
            <a:p>
              <a:pPr marL="121920" marR="5080" indent="-109855" algn="ctr">
                <a:lnSpc>
                  <a:spcPct val="101499"/>
                </a:lnSpc>
                <a:spcBef>
                  <a:spcPts val="90"/>
                </a:spcBef>
              </a:pPr>
              <a:r>
                <a:rPr sz="1400" b="0" spc="145" dirty="0" err="1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Bandal"/>
                </a:rPr>
                <a:t>데이터</a:t>
              </a:r>
              <a:endParaRPr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321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제목 2"/>
          <p:cNvSpPr>
            <a:spLocks noGrp="1"/>
          </p:cNvSpPr>
          <p:nvPr>
            <p:ph type="title" idx="4294967295"/>
          </p:nvPr>
        </p:nvSpPr>
        <p:spPr>
          <a:xfrm>
            <a:off x="5156670" y="98672"/>
            <a:ext cx="3888432" cy="611984"/>
          </a:xfrm>
        </p:spPr>
        <p:txBody>
          <a:bodyPr/>
          <a:lstStyle/>
          <a:p>
            <a:pPr algn="r" eaLnBrk="1" hangingPunct="1"/>
            <a:r>
              <a:rPr lang="en-US" altLang="ko-KR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Appendix</a:t>
            </a:r>
            <a:endParaRPr lang="ko-KR" altLang="en-US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71313" y="404664"/>
            <a:ext cx="5868839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kumimoji="0" lang="ko-KR" altLang="en-US" sz="20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전처리 </a:t>
            </a:r>
            <a:r>
              <a:rPr kumimoji="0" lang="en-US" altLang="ko-KR" sz="20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(1/2)</a:t>
            </a:r>
            <a:endParaRPr kumimoji="0" lang="ko-KR" altLang="en-US" sz="2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3" name="object 2"/>
          <p:cNvSpPr/>
          <p:nvPr/>
        </p:nvSpPr>
        <p:spPr>
          <a:xfrm>
            <a:off x="497313" y="1380340"/>
            <a:ext cx="2464294" cy="1979464"/>
          </a:xfrm>
          <a:custGeom>
            <a:avLst/>
            <a:gdLst/>
            <a:ahLst/>
            <a:cxnLst/>
            <a:rect l="l" t="t" r="r" b="b"/>
            <a:pathLst>
              <a:path w="5210809" h="3087370">
                <a:moveTo>
                  <a:pt x="0" y="3087235"/>
                </a:moveTo>
                <a:lnTo>
                  <a:pt x="5210731" y="3087235"/>
                </a:lnTo>
                <a:lnTo>
                  <a:pt x="5210731" y="0"/>
                </a:lnTo>
                <a:lnTo>
                  <a:pt x="0" y="0"/>
                </a:lnTo>
                <a:lnTo>
                  <a:pt x="0" y="3087235"/>
                </a:lnTo>
                <a:close/>
              </a:path>
            </a:pathLst>
          </a:custGeom>
          <a:ln w="62825">
            <a:solidFill>
              <a:srgbClr val="7984CF"/>
            </a:solidFill>
          </a:ln>
        </p:spPr>
        <p:txBody>
          <a:bodyPr wrap="square" lIns="0" tIns="0" rIns="0" bIns="0" rtlCol="0"/>
          <a:lstStyle/>
          <a:p>
            <a:endParaRPr sz="1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object 3"/>
          <p:cNvSpPr txBox="1"/>
          <p:nvPr/>
        </p:nvSpPr>
        <p:spPr>
          <a:xfrm>
            <a:off x="631196" y="1621260"/>
            <a:ext cx="2195955" cy="6617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58140" indent="-346075">
              <a:spcBef>
                <a:spcPts val="120"/>
              </a:spcBef>
              <a:buClr>
                <a:srgbClr val="000000"/>
              </a:buClr>
              <a:buFont typeface="Times New Roman"/>
              <a:buChar char="●"/>
              <a:tabLst>
                <a:tab pos="358140" algn="l"/>
                <a:tab pos="358775" algn="l"/>
              </a:tabLst>
            </a:pPr>
            <a:r>
              <a:rPr sz="1400" b="0" spc="470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중복되는</a:t>
            </a:r>
            <a:r>
              <a:rPr sz="1400" b="0" spc="-320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</a:t>
            </a:r>
            <a:r>
              <a:rPr sz="1400" b="0" spc="420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순번</a:t>
            </a:r>
            <a:r>
              <a:rPr sz="1400" b="0" spc="-315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</a:t>
            </a:r>
            <a:r>
              <a:rPr sz="1400" b="0" spc="114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제거</a:t>
            </a:r>
            <a:endParaRPr sz="1400" dirty="0">
              <a:latin typeface="나눔바른고딕" panose="020B0603020101020101" pitchFamily="50" charset="-127"/>
              <a:ea typeface="나눔바른고딕" panose="020B0603020101020101" pitchFamily="50" charset="-127"/>
              <a:cs typeface="Bandal"/>
            </a:endParaRPr>
          </a:p>
          <a:p>
            <a:pPr marL="358140" indent="-346075">
              <a:spcBef>
                <a:spcPts val="30"/>
              </a:spcBef>
              <a:buClr>
                <a:srgbClr val="000000"/>
              </a:buClr>
              <a:buFont typeface="Times New Roman"/>
              <a:buChar char="●"/>
              <a:tabLst>
                <a:tab pos="358140" algn="l"/>
                <a:tab pos="358775" algn="l"/>
              </a:tabLst>
            </a:pPr>
            <a:r>
              <a:rPr sz="1400" b="0" spc="215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A0001</a:t>
            </a:r>
            <a:r>
              <a:rPr sz="1400" b="0" spc="-345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</a:t>
            </a:r>
            <a:r>
              <a:rPr sz="1400" b="0" spc="-130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~</a:t>
            </a:r>
            <a:r>
              <a:rPr sz="1400" b="0" spc="-330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</a:t>
            </a:r>
            <a:r>
              <a:rPr sz="1400" b="0" spc="215" dirty="0" smtClean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A2162</a:t>
            </a:r>
            <a:r>
              <a:rPr lang="en-US" sz="1400" b="0" spc="215" dirty="0" smtClean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/>
            </a:r>
            <a:br>
              <a:rPr lang="en-US" sz="1400" b="0" spc="215" dirty="0" smtClean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</a:br>
            <a:r>
              <a:rPr sz="1400" b="0" spc="-335" dirty="0" smtClean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</a:t>
            </a:r>
            <a:r>
              <a:rPr sz="1400" b="0" spc="125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(1675명)</a:t>
            </a:r>
            <a:endParaRPr sz="1400" dirty="0">
              <a:latin typeface="나눔바른고딕" panose="020B0603020101020101" pitchFamily="50" charset="-127"/>
              <a:ea typeface="나눔바른고딕" panose="020B0603020101020101" pitchFamily="50" charset="-127"/>
              <a:cs typeface="Bandal"/>
            </a:endParaRPr>
          </a:p>
        </p:txBody>
      </p:sp>
      <p:sp>
        <p:nvSpPr>
          <p:cNvPr id="26" name="object 4"/>
          <p:cNvSpPr/>
          <p:nvPr/>
        </p:nvSpPr>
        <p:spPr>
          <a:xfrm>
            <a:off x="497313" y="3988662"/>
            <a:ext cx="2464294" cy="2176642"/>
          </a:xfrm>
          <a:custGeom>
            <a:avLst/>
            <a:gdLst/>
            <a:ahLst/>
            <a:cxnLst/>
            <a:rect l="l" t="t" r="r" b="b"/>
            <a:pathLst>
              <a:path w="5210809" h="3087370">
                <a:moveTo>
                  <a:pt x="0" y="3087235"/>
                </a:moveTo>
                <a:lnTo>
                  <a:pt x="5210731" y="3087235"/>
                </a:lnTo>
                <a:lnTo>
                  <a:pt x="5210731" y="0"/>
                </a:lnTo>
                <a:lnTo>
                  <a:pt x="0" y="0"/>
                </a:lnTo>
                <a:lnTo>
                  <a:pt x="0" y="3087235"/>
                </a:lnTo>
                <a:close/>
              </a:path>
            </a:pathLst>
          </a:custGeom>
          <a:ln w="62825">
            <a:solidFill>
              <a:srgbClr val="7984CF"/>
            </a:solidFill>
          </a:ln>
        </p:spPr>
        <p:txBody>
          <a:bodyPr wrap="square" lIns="0" tIns="0" rIns="0" bIns="0" rtlCol="0"/>
          <a:lstStyle/>
          <a:p>
            <a:endParaRPr sz="1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object 5"/>
          <p:cNvSpPr txBox="1"/>
          <p:nvPr/>
        </p:nvSpPr>
        <p:spPr>
          <a:xfrm>
            <a:off x="641300" y="4248055"/>
            <a:ext cx="2149876" cy="13048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6550" indent="-324485">
              <a:spcBef>
                <a:spcPts val="95"/>
              </a:spcBef>
              <a:buClr>
                <a:srgbClr val="000000"/>
              </a:buClr>
              <a:buFont typeface="Times New Roman"/>
              <a:buChar char="●"/>
              <a:tabLst>
                <a:tab pos="336550" algn="l"/>
                <a:tab pos="337185" algn="l"/>
              </a:tabLst>
            </a:pPr>
            <a:r>
              <a:rPr sz="1400" b="0" spc="315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수업의</a:t>
            </a:r>
            <a:r>
              <a:rPr sz="1400" b="0" spc="-300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</a:t>
            </a:r>
            <a:r>
              <a:rPr sz="1400" b="0" spc="135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방식에</a:t>
            </a:r>
            <a:r>
              <a:rPr sz="1400" b="0" spc="-300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</a:t>
            </a:r>
            <a:r>
              <a:rPr sz="1400" b="0" spc="254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따라</a:t>
            </a:r>
            <a:r>
              <a:rPr sz="1400" b="0" spc="-295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</a:t>
            </a:r>
            <a:r>
              <a:rPr sz="1400" b="0" spc="254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학점의</a:t>
            </a:r>
            <a:r>
              <a:rPr sz="1400" b="0" spc="-300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</a:t>
            </a:r>
            <a:r>
              <a:rPr sz="1400" b="0" spc="250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차이</a:t>
            </a:r>
            <a:endParaRPr sz="1400" dirty="0">
              <a:latin typeface="나눔바른고딕" panose="020B0603020101020101" pitchFamily="50" charset="-127"/>
              <a:ea typeface="나눔바른고딕" panose="020B0603020101020101" pitchFamily="50" charset="-127"/>
              <a:cs typeface="Bandal"/>
            </a:endParaRPr>
          </a:p>
          <a:p>
            <a:pPr marL="336550" indent="-324485">
              <a:buClr>
                <a:srgbClr val="000000"/>
              </a:buClr>
              <a:buFont typeface="Times New Roman"/>
              <a:buChar char="●"/>
              <a:tabLst>
                <a:tab pos="336550" algn="l"/>
                <a:tab pos="337185" algn="l"/>
              </a:tabLst>
            </a:pPr>
            <a:r>
              <a:rPr sz="1400" b="0" spc="345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실습</a:t>
            </a:r>
            <a:r>
              <a:rPr sz="1400" b="0" spc="-295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</a:t>
            </a:r>
            <a:r>
              <a:rPr sz="1400" b="0" spc="434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등을</a:t>
            </a:r>
            <a:r>
              <a:rPr sz="1400" b="0" spc="-305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</a:t>
            </a:r>
            <a:r>
              <a:rPr sz="1400" b="0" spc="135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제외한</a:t>
            </a:r>
            <a:r>
              <a:rPr sz="1400" b="0" spc="-305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</a:t>
            </a:r>
            <a:r>
              <a:rPr sz="1400" b="0" spc="114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1,</a:t>
            </a:r>
            <a:r>
              <a:rPr sz="1400" b="0" spc="-295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</a:t>
            </a:r>
            <a:r>
              <a:rPr sz="1400" b="0" spc="114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2,</a:t>
            </a:r>
            <a:r>
              <a:rPr sz="1400" b="0" spc="-290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</a:t>
            </a:r>
            <a:r>
              <a:rPr sz="1400" b="0" spc="130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3</a:t>
            </a:r>
            <a:r>
              <a:rPr sz="1400" b="0" spc="-285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</a:t>
            </a:r>
            <a:r>
              <a:rPr sz="1400" b="0" spc="254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학점만</a:t>
            </a:r>
            <a:r>
              <a:rPr sz="1400" b="0" spc="-305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</a:t>
            </a:r>
            <a:r>
              <a:rPr sz="1400" b="0" spc="340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사용</a:t>
            </a:r>
            <a:endParaRPr sz="1400" dirty="0">
              <a:latin typeface="나눔바른고딕" panose="020B0603020101020101" pitchFamily="50" charset="-127"/>
              <a:ea typeface="나눔바른고딕" panose="020B0603020101020101" pitchFamily="50" charset="-127"/>
              <a:cs typeface="Bandal"/>
            </a:endParaRPr>
          </a:p>
          <a:p>
            <a:pPr marL="336550" indent="-324485">
              <a:buClr>
                <a:srgbClr val="000000"/>
              </a:buClr>
              <a:buFont typeface="Times New Roman"/>
              <a:buChar char="●"/>
              <a:tabLst>
                <a:tab pos="336550" algn="l"/>
                <a:tab pos="337185" algn="l"/>
              </a:tabLst>
            </a:pPr>
            <a:r>
              <a:rPr sz="1400" b="0" spc="110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(raw데이터에서</a:t>
            </a:r>
            <a:r>
              <a:rPr sz="1400" b="0" spc="-330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</a:t>
            </a:r>
            <a:r>
              <a:rPr sz="1400" b="0" spc="254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범주개수</a:t>
            </a:r>
            <a:r>
              <a:rPr sz="1400" b="0" spc="-310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</a:t>
            </a:r>
            <a:r>
              <a:rPr sz="1400" b="0" spc="-40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:</a:t>
            </a:r>
            <a:r>
              <a:rPr sz="1400" b="0" spc="-295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</a:t>
            </a:r>
            <a:r>
              <a:rPr sz="1400" b="0" spc="130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60</a:t>
            </a:r>
            <a:r>
              <a:rPr sz="1400" b="0" spc="-300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</a:t>
            </a:r>
            <a:r>
              <a:rPr sz="1400" b="0" spc="80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-&gt;</a:t>
            </a:r>
            <a:r>
              <a:rPr sz="1400" b="0" spc="-300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</a:t>
            </a:r>
            <a:r>
              <a:rPr sz="1400" b="0" spc="-10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3개)</a:t>
            </a:r>
            <a:endParaRPr sz="1400" dirty="0">
              <a:latin typeface="나눔바른고딕" panose="020B0603020101020101" pitchFamily="50" charset="-127"/>
              <a:ea typeface="나눔바른고딕" panose="020B0603020101020101" pitchFamily="50" charset="-127"/>
              <a:cs typeface="Bandal"/>
            </a:endParaRPr>
          </a:p>
        </p:txBody>
      </p:sp>
      <p:sp>
        <p:nvSpPr>
          <p:cNvPr id="28" name="object 6"/>
          <p:cNvSpPr/>
          <p:nvPr/>
        </p:nvSpPr>
        <p:spPr>
          <a:xfrm>
            <a:off x="3335932" y="1380340"/>
            <a:ext cx="2464294" cy="1979464"/>
          </a:xfrm>
          <a:custGeom>
            <a:avLst/>
            <a:gdLst/>
            <a:ahLst/>
            <a:cxnLst/>
            <a:rect l="l" t="t" r="r" b="b"/>
            <a:pathLst>
              <a:path w="5210809" h="3087370">
                <a:moveTo>
                  <a:pt x="0" y="3087235"/>
                </a:moveTo>
                <a:lnTo>
                  <a:pt x="5210731" y="3087235"/>
                </a:lnTo>
                <a:lnTo>
                  <a:pt x="5210731" y="0"/>
                </a:lnTo>
                <a:lnTo>
                  <a:pt x="0" y="0"/>
                </a:lnTo>
                <a:lnTo>
                  <a:pt x="0" y="3087235"/>
                </a:lnTo>
                <a:close/>
              </a:path>
            </a:pathLst>
          </a:custGeom>
          <a:ln w="62825">
            <a:solidFill>
              <a:srgbClr val="7984CF"/>
            </a:solidFill>
          </a:ln>
        </p:spPr>
        <p:txBody>
          <a:bodyPr wrap="square" lIns="0" tIns="0" rIns="0" bIns="0" rtlCol="0"/>
          <a:lstStyle/>
          <a:p>
            <a:endParaRPr sz="1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object 7"/>
          <p:cNvSpPr txBox="1"/>
          <p:nvPr/>
        </p:nvSpPr>
        <p:spPr>
          <a:xfrm>
            <a:off x="3480365" y="1621260"/>
            <a:ext cx="2319861" cy="15331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6550" indent="-324485">
              <a:spcBef>
                <a:spcPts val="95"/>
              </a:spcBef>
              <a:buClr>
                <a:srgbClr val="000000"/>
              </a:buClr>
              <a:buFont typeface="Times New Roman"/>
              <a:buChar char="●"/>
              <a:tabLst>
                <a:tab pos="336550" algn="l"/>
                <a:tab pos="337185" algn="l"/>
              </a:tabLst>
            </a:pPr>
            <a:r>
              <a:rPr sz="1400" b="0" spc="345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학교별로</a:t>
            </a:r>
            <a:r>
              <a:rPr sz="1400" b="0" spc="-300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</a:t>
            </a:r>
            <a:r>
              <a:rPr sz="1400" b="0" spc="315" dirty="0" err="1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표기의</a:t>
            </a:r>
            <a:r>
              <a:rPr sz="1400" b="0" spc="-300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</a:t>
            </a:r>
            <a:r>
              <a:rPr sz="1400" b="0" spc="250" dirty="0" err="1" smtClean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차이</a:t>
            </a:r>
            <a:endParaRPr lang="en-US" sz="1400" b="0" spc="250" dirty="0" smtClean="0">
              <a:solidFill>
                <a:srgbClr val="1A276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Bandal"/>
            </a:endParaRPr>
          </a:p>
          <a:p>
            <a:pPr marL="336550" indent="-324485">
              <a:spcBef>
                <a:spcPts val="95"/>
              </a:spcBef>
              <a:buClr>
                <a:srgbClr val="000000"/>
              </a:buClr>
              <a:buFont typeface="Times New Roman"/>
              <a:buChar char="●"/>
              <a:tabLst>
                <a:tab pos="336550" algn="l"/>
                <a:tab pos="337185" algn="l"/>
              </a:tabLst>
            </a:pPr>
            <a:r>
              <a:rPr sz="1400" b="0" spc="260" dirty="0" err="1" smtClean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A</a:t>
            </a:r>
            <a:r>
              <a:rPr sz="1400" b="0" spc="260" dirty="0" err="1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+부터F까지</a:t>
            </a:r>
            <a:r>
              <a:rPr sz="1400" b="0" spc="-310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</a:t>
            </a:r>
            <a:r>
              <a:rPr sz="1400" b="0" spc="40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9~0</a:t>
            </a:r>
            <a:r>
              <a:rPr sz="1400" b="0" spc="-275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</a:t>
            </a:r>
            <a:r>
              <a:rPr sz="1400" b="0" spc="434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으로</a:t>
            </a:r>
            <a:r>
              <a:rPr sz="1400" b="0" spc="-290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</a:t>
            </a:r>
            <a:r>
              <a:rPr sz="1400" b="0" spc="430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분류</a:t>
            </a:r>
            <a:endParaRPr sz="1400" dirty="0">
              <a:latin typeface="나눔바른고딕" panose="020B0603020101020101" pitchFamily="50" charset="-127"/>
              <a:ea typeface="나눔바른고딕" panose="020B0603020101020101" pitchFamily="50" charset="-127"/>
              <a:cs typeface="Bandal"/>
            </a:endParaRPr>
          </a:p>
          <a:p>
            <a:pPr marL="336550" indent="-324485">
              <a:buClr>
                <a:srgbClr val="000000"/>
              </a:buClr>
              <a:buFont typeface="Times New Roman"/>
              <a:buChar char="●"/>
              <a:tabLst>
                <a:tab pos="336550" algn="l"/>
                <a:tab pos="337185" algn="l"/>
              </a:tabLst>
            </a:pPr>
            <a:r>
              <a:rPr sz="1400" b="0" spc="375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오류값</a:t>
            </a:r>
            <a:r>
              <a:rPr sz="1400" b="0" spc="-300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</a:t>
            </a:r>
            <a:r>
              <a:rPr sz="1400" b="0" spc="-70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(예:</a:t>
            </a:r>
            <a:r>
              <a:rPr sz="1400" b="0" spc="-285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</a:t>
            </a:r>
            <a:r>
              <a:rPr sz="1400" b="0" spc="245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AB+,</a:t>
            </a:r>
            <a:r>
              <a:rPr sz="1400" b="0" spc="-290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</a:t>
            </a:r>
            <a:r>
              <a:rPr sz="1400" b="0" spc="80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/,</a:t>
            </a:r>
            <a:r>
              <a:rPr sz="1400" b="0" spc="-290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</a:t>
            </a:r>
            <a:r>
              <a:rPr sz="1400" b="0" spc="155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S,</a:t>
            </a:r>
            <a:r>
              <a:rPr sz="1400" b="0" spc="-275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</a:t>
            </a:r>
            <a:r>
              <a:rPr sz="1400" b="0" spc="250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AD)</a:t>
            </a:r>
            <a:r>
              <a:rPr sz="1400" b="0" spc="-305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</a:t>
            </a:r>
            <a:r>
              <a:rPr sz="1400" b="0" spc="250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처리</a:t>
            </a:r>
            <a:endParaRPr sz="1400" dirty="0">
              <a:latin typeface="나눔바른고딕" panose="020B0603020101020101" pitchFamily="50" charset="-127"/>
              <a:ea typeface="나눔바른고딕" panose="020B0603020101020101" pitchFamily="50" charset="-127"/>
              <a:cs typeface="Bandal"/>
            </a:endParaRPr>
          </a:p>
          <a:p>
            <a:pPr marL="336550" indent="-324485">
              <a:buClr>
                <a:srgbClr val="000000"/>
              </a:buClr>
              <a:buFont typeface="Times New Roman"/>
              <a:buChar char="●"/>
              <a:tabLst>
                <a:tab pos="336550" algn="l"/>
                <a:tab pos="337185" algn="l"/>
              </a:tabLst>
            </a:pPr>
            <a:r>
              <a:rPr sz="1400" b="0" spc="110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(raw데이터에서</a:t>
            </a:r>
            <a:r>
              <a:rPr sz="1400" b="0" spc="-330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</a:t>
            </a:r>
            <a:r>
              <a:rPr sz="1400" b="0" spc="254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범주개수</a:t>
            </a:r>
            <a:r>
              <a:rPr sz="1400" b="0" spc="-310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</a:t>
            </a:r>
            <a:r>
              <a:rPr sz="1400" b="0" spc="-40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:</a:t>
            </a:r>
            <a:r>
              <a:rPr sz="1400" b="0" spc="-295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</a:t>
            </a:r>
            <a:r>
              <a:rPr sz="1400" b="0" spc="130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87</a:t>
            </a:r>
            <a:r>
              <a:rPr sz="1400" b="0" spc="-300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</a:t>
            </a:r>
            <a:r>
              <a:rPr sz="1400" b="0" spc="80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-&gt;</a:t>
            </a:r>
            <a:r>
              <a:rPr sz="1400" b="0" spc="-300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</a:t>
            </a:r>
            <a:r>
              <a:rPr sz="1400" b="0" spc="25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10개)</a:t>
            </a:r>
            <a:endParaRPr sz="1400" dirty="0">
              <a:latin typeface="나눔바른고딕" panose="020B0603020101020101" pitchFamily="50" charset="-127"/>
              <a:ea typeface="나눔바른고딕" panose="020B0603020101020101" pitchFamily="50" charset="-127"/>
              <a:cs typeface="Bandal"/>
            </a:endParaRPr>
          </a:p>
        </p:txBody>
      </p:sp>
      <p:sp>
        <p:nvSpPr>
          <p:cNvPr id="37" name="object 8"/>
          <p:cNvSpPr/>
          <p:nvPr/>
        </p:nvSpPr>
        <p:spPr>
          <a:xfrm>
            <a:off x="3335932" y="3988662"/>
            <a:ext cx="2464294" cy="2176642"/>
          </a:xfrm>
          <a:custGeom>
            <a:avLst/>
            <a:gdLst/>
            <a:ahLst/>
            <a:cxnLst/>
            <a:rect l="l" t="t" r="r" b="b"/>
            <a:pathLst>
              <a:path w="5210809" h="3087370">
                <a:moveTo>
                  <a:pt x="0" y="3087235"/>
                </a:moveTo>
                <a:lnTo>
                  <a:pt x="5210731" y="3087235"/>
                </a:lnTo>
                <a:lnTo>
                  <a:pt x="5210731" y="0"/>
                </a:lnTo>
                <a:lnTo>
                  <a:pt x="0" y="0"/>
                </a:lnTo>
                <a:lnTo>
                  <a:pt x="0" y="3087235"/>
                </a:lnTo>
                <a:close/>
              </a:path>
            </a:pathLst>
          </a:custGeom>
          <a:ln w="62825">
            <a:solidFill>
              <a:srgbClr val="7984CF"/>
            </a:solidFill>
          </a:ln>
        </p:spPr>
        <p:txBody>
          <a:bodyPr wrap="square" lIns="0" tIns="0" rIns="0" bIns="0" rtlCol="0"/>
          <a:lstStyle/>
          <a:p>
            <a:endParaRPr sz="1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object 9"/>
          <p:cNvSpPr txBox="1"/>
          <p:nvPr/>
        </p:nvSpPr>
        <p:spPr>
          <a:xfrm>
            <a:off x="3485119" y="4248055"/>
            <a:ext cx="2198422" cy="15241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26390" indent="-314325">
              <a:spcBef>
                <a:spcPts val="125"/>
              </a:spcBef>
              <a:buClr>
                <a:srgbClr val="000000"/>
              </a:buClr>
              <a:buFont typeface="Times New Roman"/>
              <a:buChar char="●"/>
              <a:tabLst>
                <a:tab pos="326390" algn="l"/>
                <a:tab pos="327025" algn="l"/>
              </a:tabLst>
            </a:pPr>
            <a:r>
              <a:rPr sz="1400" b="0" spc="340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학교별로</a:t>
            </a:r>
            <a:r>
              <a:rPr sz="1400" b="0" spc="-250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</a:t>
            </a:r>
            <a:r>
              <a:rPr sz="1400" b="0" spc="310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표기의</a:t>
            </a:r>
            <a:r>
              <a:rPr sz="1400" b="0" spc="-250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</a:t>
            </a:r>
            <a:r>
              <a:rPr sz="1400" b="0" spc="254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차이</a:t>
            </a:r>
            <a:endParaRPr sz="1400" dirty="0">
              <a:latin typeface="나눔바른고딕" panose="020B0603020101020101" pitchFamily="50" charset="-127"/>
              <a:ea typeface="나눔바른고딕" panose="020B0603020101020101" pitchFamily="50" charset="-127"/>
              <a:cs typeface="Bandal"/>
            </a:endParaRPr>
          </a:p>
          <a:p>
            <a:pPr marL="326390" indent="-314325">
              <a:spcBef>
                <a:spcPts val="35"/>
              </a:spcBef>
              <a:buClr>
                <a:srgbClr val="000000"/>
              </a:buClr>
              <a:buFont typeface="Times New Roman"/>
              <a:buChar char="●"/>
              <a:tabLst>
                <a:tab pos="326390" algn="l"/>
                <a:tab pos="327025" algn="l"/>
              </a:tabLst>
            </a:pPr>
            <a:r>
              <a:rPr sz="1400" b="0" spc="170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‘전필’,’전선’,’교양’ </a:t>
            </a:r>
            <a:r>
              <a:rPr sz="1400" b="0" spc="270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3가지로</a:t>
            </a:r>
            <a:r>
              <a:rPr sz="1400" b="0" spc="-635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</a:t>
            </a:r>
            <a:r>
              <a:rPr sz="1400" b="0" spc="420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구분</a:t>
            </a:r>
            <a:endParaRPr sz="1400" dirty="0">
              <a:latin typeface="나눔바른고딕" panose="020B0603020101020101" pitchFamily="50" charset="-127"/>
              <a:ea typeface="나눔바른고딕" panose="020B0603020101020101" pitchFamily="50" charset="-127"/>
              <a:cs typeface="Bandal"/>
            </a:endParaRPr>
          </a:p>
          <a:p>
            <a:pPr marL="326390" indent="-314325">
              <a:spcBef>
                <a:spcPts val="35"/>
              </a:spcBef>
              <a:buClr>
                <a:srgbClr val="000000"/>
              </a:buClr>
              <a:buFont typeface="Times New Roman"/>
              <a:buChar char="●"/>
              <a:tabLst>
                <a:tab pos="326390" algn="l"/>
                <a:tab pos="327025" algn="l"/>
              </a:tabLst>
            </a:pPr>
            <a:r>
              <a:rPr sz="1400" b="0" spc="355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표기오류의</a:t>
            </a:r>
            <a:r>
              <a:rPr sz="1400" b="0" spc="-260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</a:t>
            </a:r>
            <a:r>
              <a:rPr sz="1400" b="0" spc="340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경우</a:t>
            </a:r>
            <a:r>
              <a:rPr sz="1400" b="0" spc="-260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</a:t>
            </a:r>
            <a:r>
              <a:rPr sz="1400" b="0" spc="260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직접</a:t>
            </a:r>
            <a:r>
              <a:rPr sz="1400" b="0" spc="-254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</a:t>
            </a:r>
            <a:r>
              <a:rPr sz="1400" b="0" spc="365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과목을</a:t>
            </a:r>
            <a:r>
              <a:rPr sz="1400" b="0" spc="-260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</a:t>
            </a:r>
            <a:r>
              <a:rPr sz="1400" b="0" spc="340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보며</a:t>
            </a:r>
            <a:r>
              <a:rPr sz="1400" b="0" spc="-254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</a:t>
            </a:r>
            <a:r>
              <a:rPr sz="1400" b="0" spc="420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분류</a:t>
            </a:r>
            <a:endParaRPr sz="1400" dirty="0">
              <a:latin typeface="나눔바른고딕" panose="020B0603020101020101" pitchFamily="50" charset="-127"/>
              <a:ea typeface="나눔바른고딕" panose="020B0603020101020101" pitchFamily="50" charset="-127"/>
              <a:cs typeface="Bandal"/>
            </a:endParaRPr>
          </a:p>
          <a:p>
            <a:pPr marL="326390" indent="-314325">
              <a:spcBef>
                <a:spcPts val="35"/>
              </a:spcBef>
              <a:buClr>
                <a:srgbClr val="000000"/>
              </a:buClr>
              <a:buFont typeface="Times New Roman"/>
              <a:buChar char="●"/>
              <a:tabLst>
                <a:tab pos="326390" algn="l"/>
                <a:tab pos="327025" algn="l"/>
              </a:tabLst>
            </a:pPr>
            <a:r>
              <a:rPr sz="1400" b="0" spc="120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(raw데이터에서</a:t>
            </a:r>
            <a:r>
              <a:rPr sz="1400" b="0" spc="-250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</a:t>
            </a:r>
            <a:r>
              <a:rPr sz="1400" b="0" spc="254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범주개수</a:t>
            </a:r>
            <a:r>
              <a:rPr sz="1400" b="0" spc="-254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</a:t>
            </a:r>
            <a:r>
              <a:rPr sz="1400" b="0" spc="-25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:</a:t>
            </a:r>
            <a:r>
              <a:rPr sz="1400" b="0" spc="-245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</a:t>
            </a:r>
            <a:r>
              <a:rPr sz="1400" b="0" spc="135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331</a:t>
            </a:r>
            <a:r>
              <a:rPr sz="1400" b="0" spc="-254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</a:t>
            </a:r>
            <a:r>
              <a:rPr sz="1400" b="0" spc="90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-&gt;</a:t>
            </a:r>
            <a:r>
              <a:rPr sz="1400" b="0" spc="-250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</a:t>
            </a:r>
            <a:r>
              <a:rPr sz="1400" b="0" spc="10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3개)</a:t>
            </a:r>
            <a:endParaRPr sz="1400" dirty="0">
              <a:latin typeface="나눔바른고딕" panose="020B0603020101020101" pitchFamily="50" charset="-127"/>
              <a:ea typeface="나눔바른고딕" panose="020B0603020101020101" pitchFamily="50" charset="-127"/>
              <a:cs typeface="Bandal"/>
            </a:endParaRPr>
          </a:p>
        </p:txBody>
      </p:sp>
      <p:sp>
        <p:nvSpPr>
          <p:cNvPr id="39" name="object 10"/>
          <p:cNvSpPr/>
          <p:nvPr/>
        </p:nvSpPr>
        <p:spPr>
          <a:xfrm>
            <a:off x="6211394" y="1380340"/>
            <a:ext cx="2464294" cy="1979464"/>
          </a:xfrm>
          <a:custGeom>
            <a:avLst/>
            <a:gdLst/>
            <a:ahLst/>
            <a:cxnLst/>
            <a:rect l="l" t="t" r="r" b="b"/>
            <a:pathLst>
              <a:path w="5210809" h="3087370">
                <a:moveTo>
                  <a:pt x="0" y="3087235"/>
                </a:moveTo>
                <a:lnTo>
                  <a:pt x="5210731" y="3087235"/>
                </a:lnTo>
                <a:lnTo>
                  <a:pt x="5210731" y="0"/>
                </a:lnTo>
                <a:lnTo>
                  <a:pt x="0" y="0"/>
                </a:lnTo>
                <a:lnTo>
                  <a:pt x="0" y="3087235"/>
                </a:lnTo>
                <a:close/>
              </a:path>
            </a:pathLst>
          </a:custGeom>
          <a:ln w="62825">
            <a:solidFill>
              <a:srgbClr val="7984CF"/>
            </a:solidFill>
          </a:ln>
        </p:spPr>
        <p:txBody>
          <a:bodyPr wrap="square" lIns="0" tIns="0" rIns="0" bIns="0" rtlCol="0"/>
          <a:lstStyle/>
          <a:p>
            <a:endParaRPr sz="1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object 11"/>
          <p:cNvSpPr txBox="1"/>
          <p:nvPr/>
        </p:nvSpPr>
        <p:spPr>
          <a:xfrm>
            <a:off x="6355727" y="1621260"/>
            <a:ext cx="2258286" cy="17357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6550" indent="-324485">
              <a:spcBef>
                <a:spcPts val="95"/>
              </a:spcBef>
              <a:buClr>
                <a:srgbClr val="000000"/>
              </a:buClr>
              <a:buFont typeface="Times New Roman"/>
              <a:buChar char="●"/>
              <a:tabLst>
                <a:tab pos="336550" algn="l"/>
                <a:tab pos="337185" algn="l"/>
              </a:tabLst>
            </a:pPr>
            <a:r>
              <a:rPr sz="1400" b="0" spc="345" dirty="0" err="1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학교별로</a:t>
            </a:r>
            <a:r>
              <a:rPr sz="1400" b="0" spc="-305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</a:t>
            </a:r>
            <a:r>
              <a:rPr sz="1400" b="0" spc="254" dirty="0" err="1" smtClean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다양한</a:t>
            </a:r>
            <a:r>
              <a:rPr lang="en-US" sz="1400" b="0" spc="254" dirty="0" smtClean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/>
            </a:r>
            <a:br>
              <a:rPr lang="en-US" sz="1400" b="0" spc="254" dirty="0" smtClean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</a:br>
            <a:r>
              <a:rPr sz="1400" b="0" spc="-300" dirty="0" smtClean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</a:t>
            </a:r>
            <a:r>
              <a:rPr sz="1400" b="0" spc="254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단과명이</a:t>
            </a:r>
            <a:r>
              <a:rPr sz="1400" b="0" spc="-310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</a:t>
            </a:r>
            <a:r>
              <a:rPr sz="1400" b="0" spc="165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존재</a:t>
            </a:r>
            <a:endParaRPr sz="1400" dirty="0">
              <a:latin typeface="나눔바른고딕" panose="020B0603020101020101" pitchFamily="50" charset="-127"/>
              <a:ea typeface="나눔바른고딕" panose="020B0603020101020101" pitchFamily="50" charset="-127"/>
              <a:cs typeface="Bandal"/>
            </a:endParaRPr>
          </a:p>
          <a:p>
            <a:pPr marL="336550" indent="-324485">
              <a:buClr>
                <a:srgbClr val="000000"/>
              </a:buClr>
              <a:buFont typeface="Times New Roman"/>
              <a:buChar char="●"/>
              <a:tabLst>
                <a:tab pos="336550" algn="l"/>
                <a:tab pos="337185" algn="l"/>
              </a:tabLst>
            </a:pPr>
            <a:r>
              <a:rPr sz="1400" b="0" spc="315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유사한</a:t>
            </a:r>
            <a:r>
              <a:rPr sz="1400" b="0" spc="-305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</a:t>
            </a:r>
            <a:r>
              <a:rPr sz="1400" b="0" spc="254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단과명의</a:t>
            </a:r>
            <a:r>
              <a:rPr sz="1400" b="0" spc="-300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</a:t>
            </a:r>
            <a:r>
              <a:rPr sz="1400" b="0" spc="265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경우,</a:t>
            </a:r>
            <a:r>
              <a:rPr sz="1400" b="0" spc="-300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</a:t>
            </a:r>
            <a:r>
              <a:rPr sz="1400" b="0" spc="315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하나로</a:t>
            </a:r>
            <a:r>
              <a:rPr sz="1400" b="0" spc="-300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</a:t>
            </a:r>
            <a:r>
              <a:rPr sz="1400" b="0" spc="430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분류</a:t>
            </a:r>
            <a:endParaRPr sz="1400" dirty="0">
              <a:latin typeface="나눔바른고딕" panose="020B0603020101020101" pitchFamily="50" charset="-127"/>
              <a:ea typeface="나눔바른고딕" panose="020B0603020101020101" pitchFamily="50" charset="-127"/>
              <a:cs typeface="Bandal"/>
            </a:endParaRPr>
          </a:p>
          <a:p>
            <a:pPr marL="336550" indent="-324485">
              <a:buClr>
                <a:srgbClr val="000000"/>
              </a:buClr>
              <a:buFont typeface="Times New Roman"/>
              <a:buChar char="●"/>
              <a:tabLst>
                <a:tab pos="336550" algn="l"/>
                <a:tab pos="337185" algn="l"/>
              </a:tabLst>
            </a:pPr>
            <a:r>
              <a:rPr sz="1400" b="0" spc="345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결측치는</a:t>
            </a:r>
            <a:r>
              <a:rPr sz="1400" b="0" spc="-300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</a:t>
            </a:r>
            <a:r>
              <a:rPr sz="1400" b="0" spc="390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주전공을</a:t>
            </a:r>
            <a:r>
              <a:rPr sz="1400" b="0" spc="-310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</a:t>
            </a:r>
            <a:r>
              <a:rPr sz="1400" b="0" spc="434" dirty="0" err="1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보고</a:t>
            </a:r>
            <a:r>
              <a:rPr sz="1400" b="0" spc="-290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</a:t>
            </a:r>
            <a:r>
              <a:rPr sz="1400" b="0" spc="430" dirty="0" err="1" smtClean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분류</a:t>
            </a:r>
            <a:r>
              <a:rPr lang="en-US" sz="1400" b="0" spc="430" dirty="0" smtClean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/>
            </a:r>
            <a:br>
              <a:rPr lang="en-US" sz="1400" b="0" spc="430" dirty="0" smtClean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</a:br>
            <a:r>
              <a:rPr sz="1400" b="0" spc="110" dirty="0" smtClean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(</a:t>
            </a:r>
            <a:r>
              <a:rPr sz="1400" b="0" spc="110" dirty="0" err="1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raw데이터에서</a:t>
            </a:r>
            <a:r>
              <a:rPr sz="1400" b="0" spc="-330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</a:t>
            </a:r>
            <a:r>
              <a:rPr sz="1400" b="0" spc="254" dirty="0" err="1" smtClean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범주</a:t>
            </a:r>
            <a:r>
              <a:rPr lang="en-US" sz="1400" b="0" spc="254" dirty="0" smtClean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/>
            </a:r>
            <a:br>
              <a:rPr lang="en-US" sz="1400" b="0" spc="254" dirty="0" smtClean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</a:br>
            <a:r>
              <a:rPr lang="en-US" sz="1400" b="0" spc="254" dirty="0" smtClean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 </a:t>
            </a:r>
            <a:r>
              <a:rPr sz="1400" b="0" spc="254" dirty="0" err="1" smtClean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개수</a:t>
            </a:r>
            <a:r>
              <a:rPr sz="1400" b="0" spc="-310" dirty="0" smtClean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</a:t>
            </a:r>
            <a:r>
              <a:rPr sz="1400" b="0" spc="85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:139</a:t>
            </a:r>
            <a:r>
              <a:rPr sz="1400" b="0" spc="-300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</a:t>
            </a:r>
            <a:r>
              <a:rPr sz="1400" b="0" spc="80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-&gt;</a:t>
            </a:r>
            <a:r>
              <a:rPr sz="1400" b="0" spc="-300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</a:t>
            </a:r>
            <a:r>
              <a:rPr sz="1400" b="0" spc="25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15개)</a:t>
            </a:r>
            <a:endParaRPr sz="1400" dirty="0">
              <a:latin typeface="나눔바른고딕" panose="020B0603020101020101" pitchFamily="50" charset="-127"/>
              <a:ea typeface="나눔바른고딕" panose="020B0603020101020101" pitchFamily="50" charset="-127"/>
              <a:cs typeface="Bandal"/>
            </a:endParaRPr>
          </a:p>
        </p:txBody>
      </p:sp>
      <p:sp>
        <p:nvSpPr>
          <p:cNvPr id="41" name="object 12"/>
          <p:cNvSpPr/>
          <p:nvPr/>
        </p:nvSpPr>
        <p:spPr>
          <a:xfrm>
            <a:off x="6211394" y="3988662"/>
            <a:ext cx="2464294" cy="2176642"/>
          </a:xfrm>
          <a:custGeom>
            <a:avLst/>
            <a:gdLst/>
            <a:ahLst/>
            <a:cxnLst/>
            <a:rect l="l" t="t" r="r" b="b"/>
            <a:pathLst>
              <a:path w="5210809" h="3087370">
                <a:moveTo>
                  <a:pt x="0" y="3087235"/>
                </a:moveTo>
                <a:lnTo>
                  <a:pt x="5210731" y="3087235"/>
                </a:lnTo>
                <a:lnTo>
                  <a:pt x="5210731" y="0"/>
                </a:lnTo>
                <a:lnTo>
                  <a:pt x="0" y="0"/>
                </a:lnTo>
                <a:lnTo>
                  <a:pt x="0" y="3087235"/>
                </a:lnTo>
                <a:close/>
              </a:path>
            </a:pathLst>
          </a:custGeom>
          <a:ln w="62825">
            <a:solidFill>
              <a:srgbClr val="7984CF"/>
            </a:solidFill>
          </a:ln>
        </p:spPr>
        <p:txBody>
          <a:bodyPr wrap="square" lIns="0" tIns="0" rIns="0" bIns="0" rtlCol="0"/>
          <a:lstStyle/>
          <a:p>
            <a:endParaRPr sz="1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object 13"/>
          <p:cNvSpPr txBox="1"/>
          <p:nvPr/>
        </p:nvSpPr>
        <p:spPr>
          <a:xfrm>
            <a:off x="6355727" y="4248055"/>
            <a:ext cx="2218353" cy="10894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6550" marR="5080" indent="-324485">
              <a:spcBef>
                <a:spcPts val="95"/>
              </a:spcBef>
              <a:buClr>
                <a:srgbClr val="000000"/>
              </a:buClr>
              <a:buFont typeface="Times New Roman"/>
              <a:buChar char="●"/>
              <a:tabLst>
                <a:tab pos="336550" algn="l"/>
                <a:tab pos="337185" algn="l"/>
                <a:tab pos="1219835" algn="l"/>
                <a:tab pos="2575560" algn="l"/>
              </a:tabLst>
            </a:pPr>
            <a:r>
              <a:rPr sz="1400" b="0" spc="315" dirty="0" err="1" smtClean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년도와</a:t>
            </a:r>
            <a:r>
              <a:rPr lang="en-US" sz="1400" b="0" spc="315" dirty="0" smtClean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</a:t>
            </a:r>
            <a:r>
              <a:rPr sz="1400" b="0" spc="285" dirty="0" err="1" smtClean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학기컬럼을</a:t>
            </a:r>
            <a:r>
              <a:rPr sz="1400" b="0" spc="285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	</a:t>
            </a:r>
            <a:r>
              <a:rPr sz="1400" b="0" spc="195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이용해 </a:t>
            </a:r>
            <a:r>
              <a:rPr sz="1400" b="0" spc="300" dirty="0" err="1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학기를</a:t>
            </a:r>
            <a:r>
              <a:rPr sz="1400" b="0" spc="300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</a:t>
            </a:r>
            <a:r>
              <a:rPr sz="1400" b="0" spc="195" dirty="0" err="1" smtClean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순서에</a:t>
            </a:r>
            <a:r>
              <a:rPr sz="1400" b="0" spc="-705" dirty="0" smtClean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</a:t>
            </a:r>
            <a:r>
              <a:rPr sz="1400" b="0" spc="254" dirty="0" smtClean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따라</a:t>
            </a:r>
            <a:r>
              <a:rPr sz="1400" b="0" spc="175" dirty="0" smtClean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1~8</a:t>
            </a:r>
            <a:r>
              <a:rPr sz="1400" b="0" spc="175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학기로 </a:t>
            </a:r>
            <a:r>
              <a:rPr sz="1400" b="0" spc="430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구분</a:t>
            </a:r>
            <a:endParaRPr sz="1400" dirty="0">
              <a:latin typeface="나눔바른고딕" panose="020B0603020101020101" pitchFamily="50" charset="-127"/>
              <a:ea typeface="나눔바른고딕" panose="020B0603020101020101" pitchFamily="50" charset="-127"/>
              <a:cs typeface="Bandal"/>
            </a:endParaRPr>
          </a:p>
          <a:p>
            <a:pPr marL="336550" indent="-324485">
              <a:buClr>
                <a:srgbClr val="000000"/>
              </a:buClr>
              <a:buFont typeface="Times New Roman"/>
              <a:buChar char="●"/>
              <a:tabLst>
                <a:tab pos="336550" algn="l"/>
                <a:tab pos="337185" algn="l"/>
              </a:tabLst>
            </a:pPr>
            <a:r>
              <a:rPr sz="1400" b="0" spc="210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9학기</a:t>
            </a:r>
            <a:r>
              <a:rPr sz="1400" b="0" spc="-305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</a:t>
            </a:r>
            <a:r>
              <a:rPr sz="1400" b="0" spc="315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이상은</a:t>
            </a:r>
            <a:r>
              <a:rPr sz="1400" b="0" spc="-290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</a:t>
            </a:r>
            <a:r>
              <a:rPr sz="1400" b="0" spc="110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데이터에서</a:t>
            </a:r>
            <a:r>
              <a:rPr sz="1400" b="0" spc="-310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</a:t>
            </a:r>
            <a:r>
              <a:rPr sz="1400" b="0" spc="75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제외</a:t>
            </a:r>
            <a:endParaRPr sz="1400" dirty="0">
              <a:latin typeface="나눔바른고딕" panose="020B0603020101020101" pitchFamily="50" charset="-127"/>
              <a:ea typeface="나눔바른고딕" panose="020B0603020101020101" pitchFamily="50" charset="-127"/>
              <a:cs typeface="Bandal"/>
            </a:endParaRPr>
          </a:p>
        </p:txBody>
      </p:sp>
      <p:sp>
        <p:nvSpPr>
          <p:cNvPr id="43" name="object 15"/>
          <p:cNvSpPr txBox="1"/>
          <p:nvPr/>
        </p:nvSpPr>
        <p:spPr>
          <a:xfrm>
            <a:off x="603577" y="1196975"/>
            <a:ext cx="2226453" cy="289823"/>
          </a:xfrm>
          <a:prstGeom prst="rect">
            <a:avLst/>
          </a:prstGeom>
          <a:solidFill>
            <a:srgbClr val="354FC5"/>
          </a:solidFill>
        </p:spPr>
        <p:txBody>
          <a:bodyPr vert="horz" wrap="square" lIns="0" tIns="73660" rIns="0" bIns="0" rtlCol="0">
            <a:spAutoFit/>
          </a:bodyPr>
          <a:lstStyle/>
          <a:p>
            <a:pPr marL="472440">
              <a:lnSpc>
                <a:spcPct val="100000"/>
              </a:lnSpc>
              <a:spcBef>
                <a:spcPts val="580"/>
              </a:spcBef>
            </a:pPr>
            <a:r>
              <a:rPr sz="1400" b="0" spc="67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순</a:t>
            </a:r>
            <a:r>
              <a:rPr lang="ko-KR" altLang="en-US" sz="1400" b="0" spc="67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번</a:t>
            </a:r>
            <a:r>
              <a:rPr sz="1400" b="0" spc="-425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</a:t>
            </a:r>
            <a:endParaRPr sz="1400" dirty="0">
              <a:latin typeface="나눔바른고딕" panose="020B0603020101020101" pitchFamily="50" charset="-127"/>
              <a:ea typeface="나눔바른고딕" panose="020B0603020101020101" pitchFamily="50" charset="-127"/>
              <a:cs typeface="Bandal"/>
            </a:endParaRPr>
          </a:p>
        </p:txBody>
      </p:sp>
      <p:sp>
        <p:nvSpPr>
          <p:cNvPr id="44" name="object 16"/>
          <p:cNvSpPr txBox="1"/>
          <p:nvPr/>
        </p:nvSpPr>
        <p:spPr>
          <a:xfrm>
            <a:off x="3456427" y="1196975"/>
            <a:ext cx="2227114" cy="289823"/>
          </a:xfrm>
          <a:prstGeom prst="rect">
            <a:avLst/>
          </a:prstGeom>
          <a:solidFill>
            <a:srgbClr val="354FC5"/>
          </a:solidFill>
        </p:spPr>
        <p:txBody>
          <a:bodyPr vert="horz" wrap="square" lIns="0" tIns="73660" rIns="0" bIns="0" rtlCol="0">
            <a:spAutoFit/>
          </a:bodyPr>
          <a:lstStyle/>
          <a:p>
            <a:pPr marL="473075">
              <a:lnSpc>
                <a:spcPct val="100000"/>
              </a:lnSpc>
              <a:spcBef>
                <a:spcPts val="580"/>
              </a:spcBef>
            </a:pPr>
            <a:r>
              <a:rPr sz="1400" b="0" spc="395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성</a:t>
            </a:r>
            <a:r>
              <a:rPr sz="1400" b="0" spc="-425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</a:t>
            </a:r>
            <a:r>
              <a:rPr sz="1400" b="0" spc="395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적</a:t>
            </a:r>
            <a:endParaRPr sz="1400" dirty="0">
              <a:latin typeface="나눔바른고딕" panose="020B0603020101020101" pitchFamily="50" charset="-127"/>
              <a:ea typeface="나눔바른고딕" panose="020B0603020101020101" pitchFamily="50" charset="-127"/>
              <a:cs typeface="Bandal"/>
            </a:endParaRPr>
          </a:p>
        </p:txBody>
      </p:sp>
      <p:sp>
        <p:nvSpPr>
          <p:cNvPr id="45" name="object 17"/>
          <p:cNvSpPr txBox="1"/>
          <p:nvPr/>
        </p:nvSpPr>
        <p:spPr>
          <a:xfrm>
            <a:off x="6339644" y="1196975"/>
            <a:ext cx="2226453" cy="289823"/>
          </a:xfrm>
          <a:prstGeom prst="rect">
            <a:avLst/>
          </a:prstGeom>
          <a:solidFill>
            <a:srgbClr val="354FC5"/>
          </a:solidFill>
        </p:spPr>
        <p:txBody>
          <a:bodyPr vert="horz" wrap="square" lIns="0" tIns="73660" rIns="0" bIns="0" rtlCol="0">
            <a:spAutoFit/>
          </a:bodyPr>
          <a:lstStyle/>
          <a:p>
            <a:pPr marL="473075">
              <a:lnSpc>
                <a:spcPct val="100000"/>
              </a:lnSpc>
              <a:spcBef>
                <a:spcPts val="580"/>
              </a:spcBef>
            </a:pPr>
            <a:r>
              <a:rPr sz="1400" b="0" spc="395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단</a:t>
            </a:r>
            <a:r>
              <a:rPr sz="1400" b="0" spc="-425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</a:t>
            </a:r>
            <a:r>
              <a:rPr sz="1400" b="0" spc="395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과</a:t>
            </a:r>
            <a:r>
              <a:rPr sz="1400" b="0" spc="-415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</a:t>
            </a:r>
            <a:r>
              <a:rPr sz="1400" b="0" spc="395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명</a:t>
            </a:r>
            <a:endParaRPr sz="1400" dirty="0">
              <a:latin typeface="나눔바른고딕" panose="020B0603020101020101" pitchFamily="50" charset="-127"/>
              <a:ea typeface="나눔바른고딕" panose="020B0603020101020101" pitchFamily="50" charset="-127"/>
              <a:cs typeface="Bandal"/>
            </a:endParaRPr>
          </a:p>
        </p:txBody>
      </p:sp>
      <p:sp>
        <p:nvSpPr>
          <p:cNvPr id="46" name="object 18"/>
          <p:cNvSpPr txBox="1"/>
          <p:nvPr/>
        </p:nvSpPr>
        <p:spPr>
          <a:xfrm>
            <a:off x="611560" y="3823376"/>
            <a:ext cx="2226453" cy="289823"/>
          </a:xfrm>
          <a:prstGeom prst="rect">
            <a:avLst/>
          </a:prstGeom>
          <a:solidFill>
            <a:srgbClr val="354FC5"/>
          </a:solidFill>
        </p:spPr>
        <p:txBody>
          <a:bodyPr vert="horz" wrap="square" lIns="0" tIns="73660" rIns="0" bIns="0" rtlCol="0">
            <a:spAutoFit/>
          </a:bodyPr>
          <a:lstStyle/>
          <a:p>
            <a:pPr marL="472440">
              <a:lnSpc>
                <a:spcPct val="100000"/>
              </a:lnSpc>
              <a:spcBef>
                <a:spcPts val="580"/>
              </a:spcBef>
            </a:pPr>
            <a:r>
              <a:rPr sz="1400" b="0" spc="395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학</a:t>
            </a:r>
            <a:r>
              <a:rPr sz="1400" b="0" spc="-43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</a:t>
            </a:r>
            <a:r>
              <a:rPr sz="1400" b="0" spc="395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점</a:t>
            </a:r>
            <a:endParaRPr sz="1400" dirty="0">
              <a:latin typeface="나눔바른고딕" panose="020B0603020101020101" pitchFamily="50" charset="-127"/>
              <a:ea typeface="나눔바른고딕" panose="020B0603020101020101" pitchFamily="50" charset="-127"/>
              <a:cs typeface="Bandal"/>
            </a:endParaRPr>
          </a:p>
        </p:txBody>
      </p:sp>
      <p:sp>
        <p:nvSpPr>
          <p:cNvPr id="47" name="object 19"/>
          <p:cNvSpPr txBox="1"/>
          <p:nvPr/>
        </p:nvSpPr>
        <p:spPr>
          <a:xfrm>
            <a:off x="3464410" y="3823376"/>
            <a:ext cx="2227114" cy="289823"/>
          </a:xfrm>
          <a:prstGeom prst="rect">
            <a:avLst/>
          </a:prstGeom>
          <a:solidFill>
            <a:srgbClr val="354FC5"/>
          </a:solidFill>
        </p:spPr>
        <p:txBody>
          <a:bodyPr vert="horz" wrap="square" lIns="0" tIns="73660" rIns="0" bIns="0" rtlCol="0">
            <a:spAutoFit/>
          </a:bodyPr>
          <a:lstStyle/>
          <a:p>
            <a:pPr marL="473075">
              <a:lnSpc>
                <a:spcPct val="100000"/>
              </a:lnSpc>
              <a:spcBef>
                <a:spcPts val="580"/>
              </a:spcBef>
            </a:pPr>
            <a:r>
              <a:rPr sz="1400" b="0" spc="595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이수구분</a:t>
            </a:r>
            <a:endParaRPr sz="1400">
              <a:latin typeface="나눔바른고딕" panose="020B0603020101020101" pitchFamily="50" charset="-127"/>
              <a:ea typeface="나눔바른고딕" panose="020B0603020101020101" pitchFamily="50" charset="-127"/>
              <a:cs typeface="Bandal"/>
            </a:endParaRPr>
          </a:p>
        </p:txBody>
      </p:sp>
      <p:sp>
        <p:nvSpPr>
          <p:cNvPr id="48" name="object 20"/>
          <p:cNvSpPr txBox="1"/>
          <p:nvPr/>
        </p:nvSpPr>
        <p:spPr>
          <a:xfrm>
            <a:off x="6347627" y="3823376"/>
            <a:ext cx="2226453" cy="289823"/>
          </a:xfrm>
          <a:prstGeom prst="rect">
            <a:avLst/>
          </a:prstGeom>
          <a:solidFill>
            <a:srgbClr val="354FC5"/>
          </a:solidFill>
        </p:spPr>
        <p:txBody>
          <a:bodyPr vert="horz" wrap="square" lIns="0" tIns="73660" rIns="0" bIns="0" rtlCol="0">
            <a:spAutoFit/>
          </a:bodyPr>
          <a:lstStyle/>
          <a:p>
            <a:pPr marL="473075">
              <a:lnSpc>
                <a:spcPct val="100000"/>
              </a:lnSpc>
              <a:spcBef>
                <a:spcPts val="580"/>
              </a:spcBef>
            </a:pPr>
            <a:r>
              <a:rPr sz="1400" b="0" spc="25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전체학기</a:t>
            </a:r>
            <a:endParaRPr sz="1400">
              <a:latin typeface="나눔바른고딕" panose="020B0603020101020101" pitchFamily="50" charset="-127"/>
              <a:ea typeface="나눔바른고딕" panose="020B0603020101020101" pitchFamily="50" charset="-127"/>
              <a:cs typeface="Bandal"/>
            </a:endParaRPr>
          </a:p>
        </p:txBody>
      </p:sp>
    </p:spTree>
    <p:extLst>
      <p:ext uri="{BB962C8B-B14F-4D97-AF65-F5344CB8AC3E}">
        <p14:creationId xmlns:p14="http://schemas.microsoft.com/office/powerpoint/2010/main" val="199036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제목 2"/>
          <p:cNvSpPr>
            <a:spLocks noGrp="1"/>
          </p:cNvSpPr>
          <p:nvPr>
            <p:ph type="title" idx="4294967295"/>
          </p:nvPr>
        </p:nvSpPr>
        <p:spPr>
          <a:xfrm>
            <a:off x="5156670" y="98672"/>
            <a:ext cx="3888432" cy="611984"/>
          </a:xfrm>
        </p:spPr>
        <p:txBody>
          <a:bodyPr/>
          <a:lstStyle/>
          <a:p>
            <a:pPr algn="r" eaLnBrk="1" hangingPunct="1"/>
            <a:r>
              <a:rPr lang="en-US" altLang="ko-KR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Appendix</a:t>
            </a:r>
            <a:endParaRPr lang="ko-KR" altLang="en-US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71313" y="404664"/>
            <a:ext cx="5868839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kumimoji="0" lang="ko-KR" altLang="en-US" sz="20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전처리 </a:t>
            </a:r>
            <a:r>
              <a:rPr kumimoji="0" lang="en-US" altLang="ko-KR" sz="20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(2/2)</a:t>
            </a:r>
            <a:endParaRPr kumimoji="0" lang="ko-KR" altLang="en-US" sz="2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32" name="object 5"/>
          <p:cNvGrpSpPr/>
          <p:nvPr/>
        </p:nvGrpSpPr>
        <p:grpSpPr>
          <a:xfrm>
            <a:off x="480876" y="1213224"/>
            <a:ext cx="3875100" cy="5024064"/>
            <a:chOff x="975049" y="1823190"/>
            <a:chExt cx="8491856" cy="12607185"/>
          </a:xfrm>
        </p:grpSpPr>
        <p:sp>
          <p:nvSpPr>
            <p:cNvPr id="33" name="object 6"/>
            <p:cNvSpPr/>
            <p:nvPr/>
          </p:nvSpPr>
          <p:spPr>
            <a:xfrm>
              <a:off x="975049" y="2191346"/>
              <a:ext cx="8491856" cy="12239029"/>
            </a:xfrm>
            <a:custGeom>
              <a:avLst/>
              <a:gdLst/>
              <a:ahLst/>
              <a:cxnLst/>
              <a:rect l="l" t="t" r="r" b="b"/>
              <a:pathLst>
                <a:path w="8491855" h="8260715">
                  <a:moveTo>
                    <a:pt x="0" y="8260272"/>
                  </a:moveTo>
                  <a:lnTo>
                    <a:pt x="8491469" y="8260272"/>
                  </a:lnTo>
                  <a:lnTo>
                    <a:pt x="8491469" y="0"/>
                  </a:lnTo>
                  <a:lnTo>
                    <a:pt x="0" y="0"/>
                  </a:lnTo>
                  <a:lnTo>
                    <a:pt x="0" y="8260272"/>
                  </a:lnTo>
                  <a:close/>
                </a:path>
              </a:pathLst>
            </a:custGeom>
            <a:ln w="62825">
              <a:solidFill>
                <a:srgbClr val="354FC5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4" name="object 7"/>
            <p:cNvSpPr/>
            <p:nvPr/>
          </p:nvSpPr>
          <p:spPr>
            <a:xfrm>
              <a:off x="2028001" y="1823190"/>
              <a:ext cx="6290310" cy="838200"/>
            </a:xfrm>
            <a:custGeom>
              <a:avLst/>
              <a:gdLst/>
              <a:ahLst/>
              <a:cxnLst/>
              <a:rect l="l" t="t" r="r" b="b"/>
              <a:pathLst>
                <a:path w="6290309" h="838200">
                  <a:moveTo>
                    <a:pt x="6290070" y="0"/>
                  </a:moveTo>
                  <a:lnTo>
                    <a:pt x="0" y="0"/>
                  </a:lnTo>
                  <a:lnTo>
                    <a:pt x="0" y="838089"/>
                  </a:lnTo>
                  <a:lnTo>
                    <a:pt x="6290070" y="838089"/>
                  </a:lnTo>
                  <a:lnTo>
                    <a:pt x="6290070" y="0"/>
                  </a:lnTo>
                  <a:close/>
                </a:path>
              </a:pathLst>
            </a:custGeom>
            <a:solidFill>
              <a:srgbClr val="354FC5"/>
            </a:solidFill>
          </p:spPr>
          <p:txBody>
            <a:bodyPr wrap="square" lIns="0" tIns="0" rIns="0" bIns="0" rtlCol="0"/>
            <a:lstStyle/>
            <a:p>
              <a:endParaRPr sz="1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5" name="object 8"/>
          <p:cNvSpPr txBox="1"/>
          <p:nvPr/>
        </p:nvSpPr>
        <p:spPr>
          <a:xfrm>
            <a:off x="1115616" y="1244377"/>
            <a:ext cx="23042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600" b="0" spc="805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교과목명</a:t>
            </a:r>
            <a:endParaRPr sz="1600" dirty="0">
              <a:latin typeface="나눔바른고딕" panose="020B0603020101020101" pitchFamily="50" charset="-127"/>
              <a:ea typeface="나눔바른고딕" panose="020B0603020101020101" pitchFamily="50" charset="-127"/>
              <a:cs typeface="Bandal"/>
            </a:endParaRPr>
          </a:p>
        </p:txBody>
      </p:sp>
      <p:sp>
        <p:nvSpPr>
          <p:cNvPr id="49" name="object 9"/>
          <p:cNvSpPr txBox="1"/>
          <p:nvPr/>
        </p:nvSpPr>
        <p:spPr>
          <a:xfrm>
            <a:off x="633424" y="1757879"/>
            <a:ext cx="3650544" cy="6726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7980" indent="-335915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Times New Roman"/>
              <a:buChar char="●"/>
              <a:tabLst>
                <a:tab pos="347980" algn="l"/>
                <a:tab pos="348615" algn="l"/>
              </a:tabLst>
            </a:pPr>
            <a:r>
              <a:rPr sz="1400" b="0" spc="105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2만개</a:t>
            </a:r>
            <a:r>
              <a:rPr sz="1400" b="0" spc="-305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</a:t>
            </a:r>
            <a:r>
              <a:rPr sz="1400" b="0" spc="280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이상의</a:t>
            </a:r>
            <a:r>
              <a:rPr sz="1400" b="0" spc="-300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</a:t>
            </a:r>
            <a:r>
              <a:rPr sz="1400" b="0" spc="395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교과목명을</a:t>
            </a:r>
            <a:r>
              <a:rPr sz="1400" b="0" spc="-290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</a:t>
            </a:r>
            <a:r>
              <a:rPr sz="1400" b="0" spc="160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100</a:t>
            </a:r>
            <a:r>
              <a:rPr sz="1400" b="0" spc="160" dirty="0" smtClean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개</a:t>
            </a:r>
            <a:r>
              <a:rPr lang="ko-KR" altLang="en-US" sz="1400" b="0" spc="160" dirty="0" err="1" smtClean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로</a:t>
            </a:r>
            <a:r>
              <a:rPr lang="en-US" altLang="ko-KR" sz="1400" b="0" spc="160" dirty="0" smtClean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/>
            </a:r>
            <a:br>
              <a:rPr lang="en-US" altLang="ko-KR" sz="1400" b="0" spc="160" dirty="0" smtClean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</a:br>
            <a:r>
              <a:rPr sz="1400" b="0" spc="-300" dirty="0" smtClean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</a:t>
            </a:r>
            <a:r>
              <a:rPr lang="en-US" sz="1400" b="0" spc="-300" dirty="0" smtClean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   </a:t>
            </a:r>
            <a:r>
              <a:rPr sz="1400" b="0" spc="150" dirty="0" err="1" smtClean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라벨링</a:t>
            </a:r>
            <a:r>
              <a:rPr sz="1400" b="0" spc="-305" dirty="0" smtClean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</a:t>
            </a:r>
            <a:r>
              <a:rPr sz="1400" b="0" spc="280" dirty="0" err="1" smtClean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작업</a:t>
            </a:r>
            <a:endParaRPr lang="en-US" sz="1400" b="0" spc="280" dirty="0" smtClean="0">
              <a:solidFill>
                <a:srgbClr val="1A276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Bandal"/>
            </a:endParaRPr>
          </a:p>
          <a:p>
            <a:pPr marL="347980" indent="-335915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Times New Roman"/>
              <a:buChar char="●"/>
              <a:tabLst>
                <a:tab pos="347980" algn="l"/>
                <a:tab pos="348615" algn="l"/>
              </a:tabLst>
            </a:pPr>
            <a:r>
              <a:rPr sz="1400" b="0" spc="145" dirty="0" err="1" smtClean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raw</a:t>
            </a:r>
            <a:r>
              <a:rPr sz="1400" b="0" spc="145" dirty="0" err="1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데이터에서</a:t>
            </a:r>
            <a:r>
              <a:rPr sz="1400" b="0" spc="-285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</a:t>
            </a:r>
            <a:r>
              <a:rPr sz="1400" b="0" spc="280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범주개수</a:t>
            </a:r>
            <a:r>
              <a:rPr sz="1400" b="0" spc="-290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</a:t>
            </a:r>
            <a:r>
              <a:rPr sz="1400" b="0" spc="-40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:</a:t>
            </a:r>
            <a:r>
              <a:rPr sz="1400" b="0" spc="-285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</a:t>
            </a:r>
            <a:r>
              <a:rPr sz="1400" b="0" spc="140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23953</a:t>
            </a:r>
            <a:endParaRPr sz="1400" dirty="0">
              <a:latin typeface="나눔바른고딕" panose="020B0603020101020101" pitchFamily="50" charset="-127"/>
              <a:ea typeface="나눔바른고딕" panose="020B0603020101020101" pitchFamily="50" charset="-127"/>
              <a:cs typeface="Bandal"/>
            </a:endParaRPr>
          </a:p>
        </p:txBody>
      </p:sp>
      <p:sp>
        <p:nvSpPr>
          <p:cNvPr id="55" name="object 15"/>
          <p:cNvSpPr txBox="1"/>
          <p:nvPr/>
        </p:nvSpPr>
        <p:spPr>
          <a:xfrm>
            <a:off x="792620" y="2726115"/>
            <a:ext cx="3131308" cy="242438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277495" marR="270510" indent="1270" algn="ctr">
              <a:lnSpc>
                <a:spcPct val="101899"/>
              </a:lnSpc>
              <a:spcBef>
                <a:spcPts val="90"/>
              </a:spcBef>
            </a:pPr>
            <a:r>
              <a:rPr sz="1400" b="0" spc="29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한국사특강  </a:t>
            </a:r>
            <a:r>
              <a:rPr sz="1400" b="0" spc="195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세계속의한국역사  </a:t>
            </a:r>
            <a:r>
              <a:rPr sz="1400" b="0" spc="32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한</a:t>
            </a:r>
            <a:r>
              <a:rPr sz="1400" b="0" spc="29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국역사</a:t>
            </a:r>
            <a:r>
              <a:rPr sz="1400" b="0" spc="25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속</a:t>
            </a:r>
            <a:r>
              <a:rPr sz="1400" b="0" spc="22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의</a:t>
            </a:r>
            <a:r>
              <a:rPr sz="1400" b="0" spc="229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권력</a:t>
            </a:r>
            <a:r>
              <a:rPr sz="1400" b="0" spc="22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과</a:t>
            </a:r>
            <a:r>
              <a:rPr sz="1400" b="0" spc="365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통</a:t>
            </a:r>
            <a:r>
              <a:rPr sz="1400" b="0" spc="165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치  </a:t>
            </a:r>
            <a:r>
              <a:rPr sz="1400" b="0" spc="204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한국사개설</a:t>
            </a:r>
            <a:endParaRPr sz="1400" dirty="0">
              <a:latin typeface="나눔바른고딕" panose="020B0603020101020101" pitchFamily="50" charset="-127"/>
              <a:ea typeface="나눔바른고딕" panose="020B0603020101020101" pitchFamily="50" charset="-127"/>
              <a:cs typeface="Bandal"/>
            </a:endParaRPr>
          </a:p>
          <a:p>
            <a:pPr marL="12065" marR="5080" indent="635" algn="ctr">
              <a:lnSpc>
                <a:spcPct val="101800"/>
              </a:lnSpc>
            </a:pPr>
            <a:r>
              <a:rPr sz="1400" b="0" spc="235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한국고대사</a:t>
            </a:r>
            <a:r>
              <a:rPr sz="1400" b="0" spc="235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 </a:t>
            </a:r>
            <a:endParaRPr lang="en-US" sz="1400" b="0" spc="235" dirty="0" smtClean="0">
              <a:latin typeface="나눔바른고딕" panose="020B0603020101020101" pitchFamily="50" charset="-127"/>
              <a:ea typeface="나눔바른고딕" panose="020B0603020101020101" pitchFamily="50" charset="-127"/>
              <a:cs typeface="Bandal"/>
            </a:endParaRPr>
          </a:p>
          <a:p>
            <a:pPr marL="12065" marR="5080" indent="635" algn="ctr">
              <a:lnSpc>
                <a:spcPct val="101800"/>
              </a:lnSpc>
            </a:pPr>
            <a:r>
              <a:rPr sz="1400" b="0" spc="12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u</a:t>
            </a:r>
            <a:r>
              <a:rPr sz="1400" b="0" spc="11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n</a:t>
            </a:r>
            <a:r>
              <a:rPr sz="1400" b="0" spc="12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d</a:t>
            </a:r>
            <a:r>
              <a:rPr sz="1400" b="0" spc="11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e</a:t>
            </a:r>
            <a:r>
              <a:rPr sz="1400" b="0" spc="-45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r</a:t>
            </a:r>
            <a:r>
              <a:rPr sz="1400" b="0" spc="-5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s</a:t>
            </a:r>
            <a:r>
              <a:rPr sz="1400" b="0" spc="-45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t</a:t>
            </a:r>
            <a:r>
              <a:rPr sz="1400" b="0" spc="-5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a</a:t>
            </a:r>
            <a:r>
              <a:rPr sz="1400" b="0" spc="12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n</a:t>
            </a:r>
            <a:r>
              <a:rPr sz="1400" b="0" spc="11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g</a:t>
            </a:r>
            <a:r>
              <a:rPr sz="1400" b="0" spc="55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ofko</a:t>
            </a:r>
            <a:r>
              <a:rPr sz="1400" b="0" spc="35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r</a:t>
            </a:r>
            <a:r>
              <a:rPr sz="1400" b="0" spc="95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ean</a:t>
            </a:r>
            <a:r>
              <a:rPr sz="1400" b="0" spc="85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h</a:t>
            </a:r>
            <a:r>
              <a:rPr sz="1400" b="0" spc="-175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i</a:t>
            </a:r>
            <a:r>
              <a:rPr sz="1400" b="0" spc="-3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sto</a:t>
            </a:r>
            <a:r>
              <a:rPr sz="1400" b="0" spc="-4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r</a:t>
            </a:r>
            <a:r>
              <a:rPr sz="1400" b="0" spc="2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y</a:t>
            </a:r>
            <a:r>
              <a:rPr sz="1400" b="0" spc="2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 </a:t>
            </a:r>
            <a:endParaRPr lang="en-US" sz="1400" b="0" spc="20" dirty="0" smtClean="0">
              <a:latin typeface="나눔바른고딕" panose="020B0603020101020101" pitchFamily="50" charset="-127"/>
              <a:ea typeface="나눔바른고딕" panose="020B0603020101020101" pitchFamily="50" charset="-127"/>
              <a:cs typeface="Bandal"/>
            </a:endParaRPr>
          </a:p>
          <a:p>
            <a:pPr marL="12065" marR="5080" indent="635" algn="ctr">
              <a:lnSpc>
                <a:spcPct val="101800"/>
              </a:lnSpc>
            </a:pPr>
            <a:r>
              <a:rPr sz="1400" b="0" spc="29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한국전통사상론</a:t>
            </a:r>
            <a:r>
              <a:rPr sz="1400" b="0" spc="29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 </a:t>
            </a:r>
            <a:endParaRPr lang="en-US" sz="1400" b="0" spc="290" dirty="0" smtClean="0">
              <a:latin typeface="나눔바른고딕" panose="020B0603020101020101" pitchFamily="50" charset="-127"/>
              <a:ea typeface="나눔바른고딕" panose="020B0603020101020101" pitchFamily="50" charset="-127"/>
              <a:cs typeface="Bandal"/>
            </a:endParaRPr>
          </a:p>
          <a:p>
            <a:pPr marL="12065" marR="5080" indent="635" algn="ctr">
              <a:lnSpc>
                <a:spcPct val="101800"/>
              </a:lnSpc>
            </a:pPr>
            <a:r>
              <a:rPr sz="1400" b="0" spc="21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한국역사의이해</a:t>
            </a:r>
            <a:endParaRPr sz="1400" dirty="0">
              <a:latin typeface="나눔바른고딕" panose="020B0603020101020101" pitchFamily="50" charset="-127"/>
              <a:ea typeface="나눔바른고딕" panose="020B0603020101020101" pitchFamily="50" charset="-127"/>
              <a:cs typeface="Bandal"/>
            </a:endParaRPr>
          </a:p>
          <a:p>
            <a:pPr marL="563880" marR="556260" indent="635" algn="ctr">
              <a:lnSpc>
                <a:spcPct val="101800"/>
              </a:lnSpc>
              <a:spcBef>
                <a:spcPts val="5"/>
              </a:spcBef>
            </a:pPr>
            <a:r>
              <a:rPr sz="1400" b="0" spc="28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한국역사탐구</a:t>
            </a:r>
            <a:r>
              <a:rPr sz="1400" b="0" spc="28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 </a:t>
            </a:r>
            <a:endParaRPr lang="en-US" sz="1400" b="0" spc="280" dirty="0" smtClean="0">
              <a:latin typeface="나눔바른고딕" panose="020B0603020101020101" pitchFamily="50" charset="-127"/>
              <a:ea typeface="나눔바른고딕" panose="020B0603020101020101" pitchFamily="50" charset="-127"/>
              <a:cs typeface="Bandal"/>
            </a:endParaRPr>
          </a:p>
          <a:p>
            <a:pPr marL="563880" marR="556260" indent="635" algn="ctr">
              <a:lnSpc>
                <a:spcPct val="101800"/>
              </a:lnSpc>
              <a:spcBef>
                <a:spcPts val="5"/>
              </a:spcBef>
            </a:pPr>
            <a:r>
              <a:rPr sz="1400" b="0" spc="32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인</a:t>
            </a:r>
            <a:r>
              <a:rPr sz="1400" b="0" spc="29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물</a:t>
            </a:r>
            <a:r>
              <a:rPr sz="1400" b="0" spc="315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로본</a:t>
            </a:r>
            <a:r>
              <a:rPr sz="1400" b="0" spc="345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한</a:t>
            </a:r>
            <a:r>
              <a:rPr sz="1400" b="0" spc="365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국</a:t>
            </a:r>
            <a:r>
              <a:rPr sz="1400" b="0" spc="18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역사</a:t>
            </a:r>
            <a:r>
              <a:rPr sz="1400" b="0" spc="18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 </a:t>
            </a:r>
            <a:r>
              <a:rPr sz="1400" b="0" spc="275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한국</a:t>
            </a:r>
            <a:r>
              <a:rPr sz="1400" b="0" spc="295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사</a:t>
            </a:r>
            <a:r>
              <a:rPr sz="1400" b="0" spc="225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의역사</a:t>
            </a:r>
            <a:r>
              <a:rPr sz="1400" b="0" spc="235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인식</a:t>
            </a:r>
            <a:endParaRPr sz="1400" dirty="0">
              <a:latin typeface="나눔바른고딕" panose="020B0603020101020101" pitchFamily="50" charset="-127"/>
              <a:ea typeface="나눔바른고딕" panose="020B0603020101020101" pitchFamily="50" charset="-127"/>
              <a:cs typeface="Bandal"/>
            </a:endParaRPr>
          </a:p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sz="1400" b="0" spc="9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...</a:t>
            </a:r>
            <a:endParaRPr sz="1400" dirty="0">
              <a:latin typeface="나눔바른고딕" panose="020B0603020101020101" pitchFamily="50" charset="-127"/>
              <a:ea typeface="나눔바른고딕" panose="020B0603020101020101" pitchFamily="50" charset="-127"/>
              <a:cs typeface="Bandal"/>
            </a:endParaRPr>
          </a:p>
        </p:txBody>
      </p:sp>
      <p:grpSp>
        <p:nvGrpSpPr>
          <p:cNvPr id="56" name="object 17"/>
          <p:cNvGrpSpPr/>
          <p:nvPr/>
        </p:nvGrpSpPr>
        <p:grpSpPr>
          <a:xfrm>
            <a:off x="5084181" y="2281651"/>
            <a:ext cx="3300104" cy="574157"/>
            <a:chOff x="11382061" y="4139559"/>
            <a:chExt cx="7015480" cy="876300"/>
          </a:xfrm>
        </p:grpSpPr>
        <p:sp>
          <p:nvSpPr>
            <p:cNvPr id="57" name="object 18"/>
            <p:cNvSpPr/>
            <p:nvPr/>
          </p:nvSpPr>
          <p:spPr>
            <a:xfrm>
              <a:off x="11397768" y="4155266"/>
              <a:ext cx="6983661" cy="8443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19"/>
            <p:cNvSpPr/>
            <p:nvPr/>
          </p:nvSpPr>
          <p:spPr>
            <a:xfrm>
              <a:off x="11389915" y="4147412"/>
              <a:ext cx="6999605" cy="860425"/>
            </a:xfrm>
            <a:custGeom>
              <a:avLst/>
              <a:gdLst/>
              <a:ahLst/>
              <a:cxnLst/>
              <a:rect l="l" t="t" r="r" b="b"/>
              <a:pathLst>
                <a:path w="6999605" h="860425">
                  <a:moveTo>
                    <a:pt x="0" y="860078"/>
                  </a:moveTo>
                  <a:lnTo>
                    <a:pt x="6999368" y="860078"/>
                  </a:lnTo>
                  <a:lnTo>
                    <a:pt x="6999368" y="0"/>
                  </a:lnTo>
                  <a:lnTo>
                    <a:pt x="0" y="0"/>
                  </a:lnTo>
                  <a:lnTo>
                    <a:pt x="0" y="860078"/>
                  </a:lnTo>
                  <a:close/>
                </a:path>
              </a:pathLst>
            </a:custGeom>
            <a:ln w="15706">
              <a:solidFill>
                <a:srgbClr val="9F9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9" name="object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386532"/>
              </p:ext>
            </p:extLst>
          </p:nvPr>
        </p:nvGraphicFramePr>
        <p:xfrm>
          <a:off x="5901342" y="2996952"/>
          <a:ext cx="2482943" cy="28206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571"/>
                <a:gridCol w="256599"/>
                <a:gridCol w="2167773"/>
              </a:tblGrid>
              <a:tr h="0"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BEBEBE"/>
                      </a:solidFill>
                      <a:prstDash val="solid"/>
                    </a:lnR>
                    <a:lnB w="53975">
                      <a:solidFill>
                        <a:srgbClr val="8493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spc="-220" dirty="0">
                          <a:latin typeface="UnDotum"/>
                          <a:cs typeface="UnDotum"/>
                        </a:rPr>
                        <a:t>코드</a:t>
                      </a:r>
                      <a:endParaRPr sz="1000">
                        <a:latin typeface="UnDotum"/>
                        <a:cs typeface="UnDotum"/>
                      </a:endParaRPr>
                    </a:p>
                  </a:txBody>
                  <a:tcPr marL="0" marR="0" marT="20955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4000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spc="35" dirty="0">
                          <a:latin typeface="UnDotum"/>
                          <a:cs typeface="UnDotum"/>
                        </a:rPr>
                        <a:t>NCS </a:t>
                      </a:r>
                      <a:r>
                        <a:rPr sz="1000" spc="-235" dirty="0">
                          <a:latin typeface="UnDotum"/>
                          <a:cs typeface="UnDotum"/>
                        </a:rPr>
                        <a:t>직무</a:t>
                      </a:r>
                      <a:r>
                        <a:rPr sz="1000" spc="-60" dirty="0">
                          <a:latin typeface="UnDotum"/>
                          <a:cs typeface="UnDotum"/>
                        </a:rPr>
                        <a:t> </a:t>
                      </a:r>
                      <a:r>
                        <a:rPr sz="1000" spc="-235" dirty="0">
                          <a:latin typeface="UnDotum"/>
                          <a:cs typeface="UnDotum"/>
                        </a:rPr>
                        <a:t>상세</a:t>
                      </a:r>
                      <a:endParaRPr sz="1000">
                        <a:latin typeface="UnDotum"/>
                        <a:cs typeface="UnDotum"/>
                      </a:endParaRPr>
                    </a:p>
                  </a:txBody>
                  <a:tcPr marL="0" marR="0" marT="20955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5574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BEBEBE"/>
                      </a:solidFill>
                      <a:prstDash val="solid"/>
                    </a:lnR>
                    <a:lnB w="53975">
                      <a:solidFill>
                        <a:srgbClr val="8493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sz="1000" spc="-90" dirty="0">
                          <a:latin typeface="UnDotum"/>
                          <a:cs typeface="UnDotum"/>
                        </a:rPr>
                        <a:t>01</a:t>
                      </a:r>
                      <a:endParaRPr sz="1000">
                        <a:latin typeface="UnDotum"/>
                        <a:cs typeface="UnDotum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ts val="2100"/>
                        </a:lnSpc>
                      </a:pPr>
                      <a:r>
                        <a:rPr sz="1000" spc="-145" dirty="0">
                          <a:latin typeface="UnDotum"/>
                          <a:cs typeface="UnDotum"/>
                        </a:rPr>
                        <a:t>관리직(임원·부서장)</a:t>
                      </a:r>
                      <a:endParaRPr sz="1000">
                        <a:latin typeface="UnDotum"/>
                        <a:cs typeface="UnDotum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</a:tr>
              <a:tr h="5574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BEBEBE"/>
                      </a:solidFill>
                      <a:prstDash val="solid"/>
                    </a:lnR>
                    <a:lnB w="53975">
                      <a:solidFill>
                        <a:srgbClr val="8493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sz="1000" spc="-90" dirty="0">
                          <a:latin typeface="UnDotum"/>
                          <a:cs typeface="UnDotum"/>
                        </a:rPr>
                        <a:t>02</a:t>
                      </a:r>
                      <a:endParaRPr sz="1000">
                        <a:latin typeface="UnDotum"/>
                        <a:cs typeface="UnDotum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ts val="2100"/>
                        </a:lnSpc>
                      </a:pPr>
                      <a:r>
                        <a:rPr sz="1000" spc="-140" dirty="0">
                          <a:latin typeface="UnDotum"/>
                          <a:cs typeface="UnDotum"/>
                        </a:rPr>
                        <a:t>경영·행정·사무직</a:t>
                      </a:r>
                      <a:endParaRPr sz="1000" dirty="0">
                        <a:latin typeface="UnDotum"/>
                        <a:cs typeface="UnDotum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</a:tr>
              <a:tr h="5574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BEBEBE"/>
                      </a:solidFill>
                      <a:prstDash val="solid"/>
                    </a:lnR>
                    <a:lnB w="53975">
                      <a:solidFill>
                        <a:srgbClr val="8493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2095"/>
                        </a:lnSpc>
                      </a:pPr>
                      <a:r>
                        <a:rPr sz="1000" spc="-90" dirty="0">
                          <a:latin typeface="UnDotum"/>
                          <a:cs typeface="UnDotum"/>
                        </a:rPr>
                        <a:t>024</a:t>
                      </a:r>
                      <a:endParaRPr sz="1000">
                        <a:latin typeface="UnDotum"/>
                        <a:cs typeface="UnDotum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180" algn="ctr">
                        <a:lnSpc>
                          <a:spcPts val="2095"/>
                        </a:lnSpc>
                      </a:pPr>
                      <a:r>
                        <a:rPr sz="1000" spc="-145" dirty="0">
                          <a:latin typeface="UnDotum"/>
                          <a:cs typeface="UnDotum"/>
                        </a:rPr>
                        <a:t>광고·조사·상품기획·행사기획</a:t>
                      </a:r>
                      <a:r>
                        <a:rPr sz="1000" dirty="0">
                          <a:latin typeface="UnDotum"/>
                          <a:cs typeface="UnDotum"/>
                        </a:rPr>
                        <a:t> </a:t>
                      </a:r>
                      <a:r>
                        <a:rPr sz="1000" spc="-229" dirty="0">
                          <a:latin typeface="UnDotum"/>
                          <a:cs typeface="UnDotum"/>
                        </a:rPr>
                        <a:t>전문가</a:t>
                      </a:r>
                      <a:endParaRPr sz="1000">
                        <a:latin typeface="UnDotum"/>
                        <a:cs typeface="UnDotum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</a:tr>
              <a:tr h="5574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BEBEBE"/>
                      </a:solidFill>
                      <a:prstDash val="solid"/>
                    </a:lnR>
                    <a:lnB w="53975">
                      <a:solidFill>
                        <a:srgbClr val="8493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sz="1000" spc="-90" dirty="0">
                          <a:latin typeface="UnDotum"/>
                          <a:cs typeface="UnDotum"/>
                        </a:rPr>
                        <a:t>03</a:t>
                      </a:r>
                      <a:endParaRPr sz="1000">
                        <a:latin typeface="UnDotum"/>
                        <a:cs typeface="UnDotum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005" algn="ctr">
                        <a:lnSpc>
                          <a:spcPts val="2100"/>
                        </a:lnSpc>
                      </a:pPr>
                      <a:r>
                        <a:rPr sz="1000" spc="-160" dirty="0">
                          <a:latin typeface="UnDotum"/>
                          <a:cs typeface="UnDotum"/>
                        </a:rPr>
                        <a:t>금융·보험직</a:t>
                      </a:r>
                      <a:endParaRPr sz="1000">
                        <a:latin typeface="UnDotum"/>
                        <a:cs typeface="UnDotum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</a:tr>
              <a:tr h="4512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BEBEBE"/>
                      </a:solidFill>
                      <a:prstDash val="solid"/>
                    </a:lnR>
                    <a:lnB w="53975">
                      <a:solidFill>
                        <a:srgbClr val="8493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53975">
                      <a:solidFill>
                        <a:srgbClr val="8493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ts val="1720"/>
                        </a:lnSpc>
                      </a:pPr>
                      <a:r>
                        <a:rPr sz="1000" dirty="0">
                          <a:latin typeface="UnDotum"/>
                          <a:cs typeface="UnDotum"/>
                        </a:rPr>
                        <a:t>…</a:t>
                      </a:r>
                      <a:endParaRPr sz="1000">
                        <a:latin typeface="UnDotum"/>
                        <a:cs typeface="UnDotum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53975">
                      <a:solidFill>
                        <a:srgbClr val="8493DE"/>
                      </a:solidFill>
                      <a:prstDash val="solid"/>
                    </a:lnB>
                  </a:tcPr>
                </a:tc>
              </a:tr>
              <a:tr h="3185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8493D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53975">
                      <a:solidFill>
                        <a:srgbClr val="8493DE"/>
                      </a:solidFill>
                      <a:prstDash val="solid"/>
                    </a:lnT>
                    <a:lnB w="53975">
                      <a:solidFill>
                        <a:srgbClr val="8493DE"/>
                      </a:solidFill>
                      <a:prstDash val="solid"/>
                    </a:lnB>
                    <a:solidFill>
                      <a:srgbClr val="EAEC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53975">
                      <a:solidFill>
                        <a:srgbClr val="8493D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  <a:solidFill>
                      <a:srgbClr val="EAEC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53975">
                      <a:solidFill>
                        <a:srgbClr val="8493DE"/>
                      </a:solidFill>
                      <a:prstDash val="solid"/>
                    </a:lnR>
                    <a:lnT w="53975">
                      <a:solidFill>
                        <a:srgbClr val="8493DE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  <a:solidFill>
                      <a:srgbClr val="EAECF9"/>
                    </a:solidFill>
                  </a:tcPr>
                </a:tc>
              </a:tr>
              <a:tr h="5574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8493D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53975">
                      <a:solidFill>
                        <a:srgbClr val="8493DE"/>
                      </a:solidFill>
                      <a:prstDash val="solid"/>
                    </a:lnT>
                    <a:lnB w="53975">
                      <a:solidFill>
                        <a:srgbClr val="8493DE"/>
                      </a:solidFill>
                      <a:prstDash val="solid"/>
                    </a:lnB>
                    <a:solidFill>
                      <a:srgbClr val="EAEC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95"/>
                        </a:lnSpc>
                      </a:pPr>
                      <a:r>
                        <a:rPr sz="1000" spc="-90" dirty="0">
                          <a:latin typeface="UnDotum"/>
                          <a:cs typeface="UnDotum"/>
                        </a:rPr>
                        <a:t>41</a:t>
                      </a:r>
                      <a:endParaRPr sz="1000">
                        <a:latin typeface="UnDotum"/>
                        <a:cs typeface="UnDotum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  <a:solidFill>
                      <a:srgbClr val="EAECF9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ts val="2095"/>
                        </a:lnSpc>
                      </a:pPr>
                      <a:r>
                        <a:rPr sz="1000" spc="-145" dirty="0">
                          <a:latin typeface="UnDotum"/>
                          <a:cs typeface="UnDotum"/>
                        </a:rPr>
                        <a:t>예술·디자인·방송직</a:t>
                      </a:r>
                      <a:endParaRPr sz="1000">
                        <a:latin typeface="UnDotum"/>
                        <a:cs typeface="UnDotum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53975">
                      <a:solidFill>
                        <a:srgbClr val="8493DE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  <a:solidFill>
                      <a:srgbClr val="EAECF9"/>
                    </a:solidFill>
                  </a:tcPr>
                </a:tc>
              </a:tr>
              <a:tr h="3185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8493D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53975">
                      <a:solidFill>
                        <a:srgbClr val="8493DE"/>
                      </a:solidFill>
                      <a:prstDash val="solid"/>
                    </a:lnT>
                    <a:lnB w="53975">
                      <a:solidFill>
                        <a:srgbClr val="8493DE"/>
                      </a:solidFill>
                      <a:prstDash val="solid"/>
                    </a:lnB>
                    <a:solidFill>
                      <a:srgbClr val="EAEC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53975">
                      <a:solidFill>
                        <a:srgbClr val="8493DE"/>
                      </a:solidFill>
                      <a:prstDash val="solid"/>
                    </a:lnB>
                    <a:solidFill>
                      <a:srgbClr val="EAEC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53975">
                      <a:solidFill>
                        <a:srgbClr val="8493DE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53975">
                      <a:solidFill>
                        <a:srgbClr val="8493DE"/>
                      </a:solidFill>
                      <a:prstDash val="solid"/>
                    </a:lnB>
                    <a:solidFill>
                      <a:srgbClr val="EAECF9"/>
                    </a:solidFill>
                  </a:tcPr>
                </a:tc>
              </a:tr>
              <a:tr h="39819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BEBEBE"/>
                      </a:solidFill>
                      <a:prstDash val="solid"/>
                    </a:lnR>
                    <a:lnT w="53975">
                      <a:solidFill>
                        <a:srgbClr val="8493D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sz="1000" spc="-90" dirty="0">
                          <a:latin typeface="UnDotum"/>
                          <a:cs typeface="UnDotum"/>
                        </a:rPr>
                        <a:t>42</a:t>
                      </a:r>
                      <a:endParaRPr sz="1000">
                        <a:latin typeface="UnDotum"/>
                        <a:cs typeface="UnDotum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53975">
                      <a:solidFill>
                        <a:srgbClr val="8493D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1275" algn="ctr">
                        <a:lnSpc>
                          <a:spcPts val="1490"/>
                        </a:lnSpc>
                      </a:pPr>
                      <a:r>
                        <a:rPr sz="1000" spc="-190" dirty="0">
                          <a:latin typeface="UnDotum"/>
                          <a:cs typeface="UnDotum"/>
                        </a:rPr>
                        <a:t>스포츠·레크리에이션직</a:t>
                      </a:r>
                      <a:endParaRPr sz="1000">
                        <a:latin typeface="UnDotum"/>
                        <a:cs typeface="UnDotum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53975">
                      <a:solidFill>
                        <a:srgbClr val="8493DE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</a:tr>
              <a:tr h="5574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BEBEBE"/>
                      </a:solidFill>
                      <a:prstDash val="solid"/>
                    </a:lnR>
                    <a:lnT w="53975">
                      <a:solidFill>
                        <a:srgbClr val="8493D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ts val="2100"/>
                        </a:lnSpc>
                      </a:pPr>
                      <a:r>
                        <a:rPr sz="1000" dirty="0">
                          <a:latin typeface="UnDotum"/>
                          <a:cs typeface="UnDotum"/>
                        </a:rPr>
                        <a:t>…</a:t>
                      </a:r>
                      <a:endParaRPr sz="1000">
                        <a:latin typeface="UnDotum"/>
                        <a:cs typeface="UnDotum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</a:tr>
              <a:tr h="5574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BEBEBE"/>
                      </a:solidFill>
                      <a:prstDash val="solid"/>
                    </a:lnR>
                    <a:lnT w="53975">
                      <a:solidFill>
                        <a:srgbClr val="8493D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sz="1000" spc="-90" dirty="0">
                          <a:latin typeface="UnDotum"/>
                          <a:cs typeface="UnDotum"/>
                        </a:rPr>
                        <a:t>88</a:t>
                      </a:r>
                      <a:endParaRPr sz="1000">
                        <a:latin typeface="UnDotum"/>
                        <a:cs typeface="UnDotum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ts val="2100"/>
                        </a:lnSpc>
                      </a:pPr>
                      <a:r>
                        <a:rPr sz="1000" spc="-130" dirty="0">
                          <a:latin typeface="UnDotum"/>
                          <a:cs typeface="UnDotum"/>
                        </a:rPr>
                        <a:t>인쇄·목재·공예 </a:t>
                      </a:r>
                      <a:r>
                        <a:rPr sz="1000" spc="-250" dirty="0">
                          <a:latin typeface="UnDotum"/>
                          <a:cs typeface="UnDotum"/>
                        </a:rPr>
                        <a:t>및 </a:t>
                      </a:r>
                      <a:r>
                        <a:rPr sz="1000" spc="-235" dirty="0">
                          <a:latin typeface="UnDotum"/>
                          <a:cs typeface="UnDotum"/>
                        </a:rPr>
                        <a:t>기타</a:t>
                      </a:r>
                      <a:r>
                        <a:rPr sz="1000" spc="85" dirty="0">
                          <a:latin typeface="UnDotum"/>
                          <a:cs typeface="UnDotum"/>
                        </a:rPr>
                        <a:t> </a:t>
                      </a:r>
                      <a:r>
                        <a:rPr sz="1000" spc="-140" dirty="0">
                          <a:latin typeface="UnDotum"/>
                          <a:cs typeface="UnDotum"/>
                        </a:rPr>
                        <a:t>설치·정비·생산직</a:t>
                      </a:r>
                      <a:endParaRPr sz="1000">
                        <a:latin typeface="UnDotum"/>
                        <a:cs typeface="UnDotum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</a:tr>
              <a:tr h="5574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BEBEBE"/>
                      </a:solidFill>
                      <a:prstDash val="solid"/>
                    </a:lnR>
                    <a:lnT w="53975">
                      <a:solidFill>
                        <a:srgbClr val="8493D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sz="1000" spc="-90" dirty="0">
                          <a:latin typeface="UnDotum"/>
                          <a:cs typeface="UnDotum"/>
                        </a:rPr>
                        <a:t>89</a:t>
                      </a:r>
                      <a:endParaRPr sz="1000">
                        <a:latin typeface="UnDotum"/>
                        <a:cs typeface="UnDotum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115" algn="ctr">
                        <a:lnSpc>
                          <a:spcPts val="2100"/>
                        </a:lnSpc>
                      </a:pPr>
                      <a:r>
                        <a:rPr sz="1000" spc="-235" dirty="0">
                          <a:latin typeface="UnDotum"/>
                          <a:cs typeface="UnDotum"/>
                        </a:rPr>
                        <a:t>제조</a:t>
                      </a:r>
                      <a:r>
                        <a:rPr sz="1000" spc="10" dirty="0">
                          <a:latin typeface="UnDotum"/>
                          <a:cs typeface="UnDotum"/>
                        </a:rPr>
                        <a:t> </a:t>
                      </a:r>
                      <a:r>
                        <a:rPr sz="1000" spc="-229" dirty="0">
                          <a:latin typeface="UnDotum"/>
                          <a:cs typeface="UnDotum"/>
                        </a:rPr>
                        <a:t>단순직</a:t>
                      </a:r>
                      <a:endParaRPr sz="1000">
                        <a:latin typeface="UnDotum"/>
                        <a:cs typeface="UnDotum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</a:tr>
              <a:tr h="5574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BEBEBE"/>
                      </a:solidFill>
                      <a:prstDash val="solid"/>
                    </a:lnR>
                    <a:lnT w="53975">
                      <a:solidFill>
                        <a:srgbClr val="8493D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sz="1000" spc="-90" dirty="0">
                          <a:latin typeface="UnDotum"/>
                          <a:cs typeface="UnDotum"/>
                        </a:rPr>
                        <a:t>90</a:t>
                      </a:r>
                      <a:endParaRPr sz="1000">
                        <a:latin typeface="UnDotum"/>
                        <a:cs typeface="UnDotum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765" algn="ctr">
                        <a:lnSpc>
                          <a:spcPts val="2100"/>
                        </a:lnSpc>
                      </a:pPr>
                      <a:r>
                        <a:rPr sz="1000" spc="-220" dirty="0">
                          <a:latin typeface="UnDotum"/>
                          <a:cs typeface="UnDotum"/>
                        </a:rPr>
                        <a:t>농림어업직</a:t>
                      </a:r>
                      <a:endParaRPr sz="1000" dirty="0">
                        <a:latin typeface="UnDotum"/>
                        <a:cs typeface="UnDotum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347526" y="5523898"/>
            <a:ext cx="1784314" cy="412421"/>
          </a:xfrm>
          <a:prstGeom prst="rect">
            <a:avLst/>
          </a:prstGeom>
          <a:solidFill>
            <a:srgbClr val="354FC5"/>
          </a:solidFill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한국역사</a:t>
            </a:r>
          </a:p>
        </p:txBody>
      </p:sp>
      <p:sp>
        <p:nvSpPr>
          <p:cNvPr id="66" name="화살표: 아래쪽 72">
            <a:extLst>
              <a:ext uri="{FF2B5EF4-FFF2-40B4-BE49-F238E27FC236}">
                <a16:creationId xmlns="" xmlns:a16="http://schemas.microsoft.com/office/drawing/2014/main" id="{21267450-8D35-4182-A40A-A4BFA9B1DF0F}"/>
              </a:ext>
            </a:extLst>
          </p:cNvPr>
          <p:cNvSpPr/>
          <p:nvPr/>
        </p:nvSpPr>
        <p:spPr>
          <a:xfrm>
            <a:off x="2082318" y="5178983"/>
            <a:ext cx="504825" cy="343273"/>
          </a:xfrm>
          <a:prstGeom prst="downArrow">
            <a:avLst>
              <a:gd name="adj1" fmla="val 57547"/>
              <a:gd name="adj2" fmla="val 48150"/>
            </a:avLst>
          </a:prstGeom>
          <a:solidFill>
            <a:srgbClr val="007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67" name="object 5"/>
          <p:cNvGrpSpPr/>
          <p:nvPr/>
        </p:nvGrpSpPr>
        <p:grpSpPr>
          <a:xfrm>
            <a:off x="4590857" y="1196975"/>
            <a:ext cx="4063913" cy="5024064"/>
            <a:chOff x="975049" y="1823190"/>
            <a:chExt cx="8491856" cy="12607185"/>
          </a:xfrm>
        </p:grpSpPr>
        <p:sp>
          <p:nvSpPr>
            <p:cNvPr id="68" name="object 6"/>
            <p:cNvSpPr/>
            <p:nvPr/>
          </p:nvSpPr>
          <p:spPr>
            <a:xfrm>
              <a:off x="975049" y="2191346"/>
              <a:ext cx="8491856" cy="12239029"/>
            </a:xfrm>
            <a:custGeom>
              <a:avLst/>
              <a:gdLst/>
              <a:ahLst/>
              <a:cxnLst/>
              <a:rect l="l" t="t" r="r" b="b"/>
              <a:pathLst>
                <a:path w="8491855" h="8260715">
                  <a:moveTo>
                    <a:pt x="0" y="8260272"/>
                  </a:moveTo>
                  <a:lnTo>
                    <a:pt x="8491469" y="8260272"/>
                  </a:lnTo>
                  <a:lnTo>
                    <a:pt x="8491469" y="0"/>
                  </a:lnTo>
                  <a:lnTo>
                    <a:pt x="0" y="0"/>
                  </a:lnTo>
                  <a:lnTo>
                    <a:pt x="0" y="8260272"/>
                  </a:lnTo>
                  <a:close/>
                </a:path>
              </a:pathLst>
            </a:custGeom>
            <a:ln w="62825">
              <a:solidFill>
                <a:srgbClr val="354FC5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9" name="object 7"/>
            <p:cNvSpPr/>
            <p:nvPr/>
          </p:nvSpPr>
          <p:spPr>
            <a:xfrm>
              <a:off x="2028001" y="1823190"/>
              <a:ext cx="6290310" cy="838200"/>
            </a:xfrm>
            <a:custGeom>
              <a:avLst/>
              <a:gdLst/>
              <a:ahLst/>
              <a:cxnLst/>
              <a:rect l="l" t="t" r="r" b="b"/>
              <a:pathLst>
                <a:path w="6290309" h="838200">
                  <a:moveTo>
                    <a:pt x="6290070" y="0"/>
                  </a:moveTo>
                  <a:lnTo>
                    <a:pt x="0" y="0"/>
                  </a:lnTo>
                  <a:lnTo>
                    <a:pt x="0" y="838089"/>
                  </a:lnTo>
                  <a:lnTo>
                    <a:pt x="6290070" y="838089"/>
                  </a:lnTo>
                  <a:lnTo>
                    <a:pt x="6290070" y="0"/>
                  </a:lnTo>
                  <a:close/>
                </a:path>
              </a:pathLst>
            </a:custGeom>
            <a:solidFill>
              <a:srgbClr val="354FC5"/>
            </a:solidFill>
          </p:spPr>
          <p:txBody>
            <a:bodyPr wrap="square" lIns="0" tIns="0" rIns="0" bIns="0" rtlCol="0"/>
            <a:lstStyle/>
            <a:p>
              <a:endParaRPr sz="1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70" name="object 8"/>
          <p:cNvSpPr txBox="1"/>
          <p:nvPr/>
        </p:nvSpPr>
        <p:spPr>
          <a:xfrm>
            <a:off x="5414410" y="1228128"/>
            <a:ext cx="23042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600" b="0" spc="805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교과목명</a:t>
            </a:r>
            <a:endParaRPr sz="1600" dirty="0">
              <a:latin typeface="나눔바른고딕" panose="020B0603020101020101" pitchFamily="50" charset="-127"/>
              <a:ea typeface="나눔바른고딕" panose="020B0603020101020101" pitchFamily="50" charset="-127"/>
              <a:cs typeface="Bandal"/>
            </a:endParaRPr>
          </a:p>
        </p:txBody>
      </p:sp>
      <p:sp>
        <p:nvSpPr>
          <p:cNvPr id="71" name="object 9"/>
          <p:cNvSpPr txBox="1"/>
          <p:nvPr/>
        </p:nvSpPr>
        <p:spPr>
          <a:xfrm>
            <a:off x="4780438" y="1741630"/>
            <a:ext cx="3896018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7980" indent="-335915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Times New Roman"/>
              <a:buChar char="●"/>
              <a:tabLst>
                <a:tab pos="347980" algn="l"/>
                <a:tab pos="348615" algn="l"/>
              </a:tabLst>
            </a:pPr>
            <a:r>
              <a:rPr lang="ko-KR" altLang="en-US" sz="1400" spc="215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경력데이터와</a:t>
            </a:r>
            <a:r>
              <a:rPr lang="ko-KR" altLang="en-US" sz="1400" spc="-300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</a:t>
            </a:r>
            <a:r>
              <a:rPr lang="ko-KR" altLang="en-US" sz="1400" spc="375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전공</a:t>
            </a:r>
            <a:r>
              <a:rPr lang="ko-KR" altLang="en-US" sz="1400" spc="-300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</a:t>
            </a:r>
            <a:r>
              <a:rPr lang="ko-KR" altLang="en-US" sz="1400" spc="280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확인</a:t>
            </a:r>
            <a:r>
              <a:rPr lang="ko-KR" altLang="en-US" sz="1400" spc="-300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</a:t>
            </a:r>
            <a:r>
              <a:rPr lang="ko-KR" altLang="en-US" sz="1400" spc="475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후</a:t>
            </a:r>
            <a:r>
              <a:rPr lang="ko-KR" altLang="en-US" sz="1400" spc="-300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</a:t>
            </a:r>
            <a:r>
              <a:rPr lang="ko-KR" altLang="en-US" sz="1400" spc="229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‘직무’</a:t>
            </a:r>
            <a:r>
              <a:rPr lang="ko-KR" altLang="en-US" sz="1400" spc="-295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</a:t>
            </a:r>
            <a:r>
              <a:rPr lang="ko-KR" altLang="en-US" sz="1400" spc="-295" dirty="0" smtClean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도출작업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  <a:cs typeface="Bandal"/>
            </a:endParaRPr>
          </a:p>
          <a:p>
            <a:pPr marL="347980" indent="-335915">
              <a:lnSpc>
                <a:spcPct val="100000"/>
              </a:lnSpc>
              <a:spcBef>
                <a:spcPts val="10"/>
              </a:spcBef>
              <a:buClr>
                <a:srgbClr val="000000"/>
              </a:buClr>
              <a:buFont typeface="Times New Roman"/>
              <a:buChar char="●"/>
              <a:tabLst>
                <a:tab pos="347980" algn="l"/>
                <a:tab pos="348615" algn="l"/>
              </a:tabLst>
            </a:pPr>
            <a:r>
              <a:rPr lang="en-US" altLang="ko-KR" sz="1400" spc="335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NCS</a:t>
            </a:r>
            <a:r>
              <a:rPr lang="ko-KR" altLang="en-US" sz="1400" spc="335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기반</a:t>
            </a:r>
            <a:r>
              <a:rPr lang="ko-KR" altLang="en-US" sz="1400" spc="-29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</a:t>
            </a:r>
            <a:r>
              <a:rPr lang="ko-KR" altLang="en-US" sz="1400" spc="395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중분류까지</a:t>
            </a:r>
            <a:r>
              <a:rPr lang="ko-KR" altLang="en-US" sz="1400" spc="-29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</a:t>
            </a:r>
            <a:r>
              <a:rPr lang="ko-KR" altLang="en-US" sz="1400" spc="150" smtClean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라벨링</a:t>
            </a:r>
            <a:r>
              <a:rPr lang="ko-KR" altLang="en-US" sz="1400" spc="-295" smtClean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</a:t>
            </a:r>
            <a:r>
              <a:rPr lang="en-US" altLang="ko-KR" sz="1400" spc="110" dirty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(</a:t>
            </a:r>
            <a:r>
              <a:rPr lang="ko-KR" altLang="en-US" sz="1400" spc="11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약</a:t>
            </a:r>
            <a:r>
              <a:rPr lang="ko-KR" altLang="en-US" sz="1400" spc="-30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 </a:t>
            </a:r>
            <a:r>
              <a:rPr lang="en-US" altLang="ko-KR" sz="1400" spc="155" dirty="0" smtClean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40</a:t>
            </a:r>
            <a:r>
              <a:rPr lang="ko-KR" altLang="en-US" sz="1400" spc="155" smtClean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종</a:t>
            </a:r>
            <a:r>
              <a:rPr lang="en-US" altLang="ko-KR" sz="1400" spc="155" dirty="0" smtClean="0">
                <a:solidFill>
                  <a:srgbClr val="1A27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Bandal"/>
              </a:rPr>
              <a:t>)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  <a:cs typeface="Bandal"/>
            </a:endParaRPr>
          </a:p>
        </p:txBody>
      </p:sp>
      <p:grpSp>
        <p:nvGrpSpPr>
          <p:cNvPr id="75" name="object 21"/>
          <p:cNvGrpSpPr/>
          <p:nvPr/>
        </p:nvGrpSpPr>
        <p:grpSpPr>
          <a:xfrm>
            <a:off x="5181779" y="2855698"/>
            <a:ext cx="698643" cy="1725430"/>
            <a:chOff x="12014922" y="5210940"/>
            <a:chExt cx="1076960" cy="3194050"/>
          </a:xfrm>
        </p:grpSpPr>
        <p:sp>
          <p:nvSpPr>
            <p:cNvPr id="76" name="object 22"/>
            <p:cNvSpPr/>
            <p:nvPr/>
          </p:nvSpPr>
          <p:spPr>
            <a:xfrm>
              <a:off x="12025393" y="5221411"/>
              <a:ext cx="1056005" cy="3173095"/>
            </a:xfrm>
            <a:custGeom>
              <a:avLst/>
              <a:gdLst/>
              <a:ahLst/>
              <a:cxnLst/>
              <a:rect l="l" t="t" r="r" b="b"/>
              <a:pathLst>
                <a:path w="1056005" h="3173095">
                  <a:moveTo>
                    <a:pt x="50260" y="0"/>
                  </a:moveTo>
                  <a:lnTo>
                    <a:pt x="0" y="0"/>
                  </a:lnTo>
                  <a:lnTo>
                    <a:pt x="0" y="3091005"/>
                  </a:lnTo>
                  <a:lnTo>
                    <a:pt x="917249" y="3091005"/>
                  </a:lnTo>
                  <a:lnTo>
                    <a:pt x="917249" y="3172678"/>
                  </a:lnTo>
                  <a:lnTo>
                    <a:pt x="1055465" y="3065875"/>
                  </a:lnTo>
                  <a:lnTo>
                    <a:pt x="917249" y="2959176"/>
                  </a:lnTo>
                  <a:lnTo>
                    <a:pt x="917249" y="3040849"/>
                  </a:lnTo>
                  <a:lnTo>
                    <a:pt x="50260" y="3040849"/>
                  </a:lnTo>
                  <a:lnTo>
                    <a:pt x="50260" y="0"/>
                  </a:lnTo>
                  <a:close/>
                </a:path>
              </a:pathLst>
            </a:custGeom>
            <a:solidFill>
              <a:srgbClr val="354F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23"/>
            <p:cNvSpPr/>
            <p:nvPr/>
          </p:nvSpPr>
          <p:spPr>
            <a:xfrm>
              <a:off x="12025393" y="5221411"/>
              <a:ext cx="1056005" cy="3173095"/>
            </a:xfrm>
            <a:custGeom>
              <a:avLst/>
              <a:gdLst/>
              <a:ahLst/>
              <a:cxnLst/>
              <a:rect l="l" t="t" r="r" b="b"/>
              <a:pathLst>
                <a:path w="1056005" h="3173095">
                  <a:moveTo>
                    <a:pt x="50260" y="0"/>
                  </a:moveTo>
                  <a:lnTo>
                    <a:pt x="50260" y="3040849"/>
                  </a:lnTo>
                  <a:lnTo>
                    <a:pt x="917249" y="3040849"/>
                  </a:lnTo>
                  <a:lnTo>
                    <a:pt x="917249" y="2959176"/>
                  </a:lnTo>
                  <a:lnTo>
                    <a:pt x="1055465" y="3065875"/>
                  </a:lnTo>
                  <a:lnTo>
                    <a:pt x="917249" y="3172678"/>
                  </a:lnTo>
                  <a:lnTo>
                    <a:pt x="917249" y="3091005"/>
                  </a:lnTo>
                  <a:lnTo>
                    <a:pt x="0" y="3091005"/>
                  </a:lnTo>
                  <a:lnTo>
                    <a:pt x="0" y="0"/>
                  </a:lnTo>
                  <a:lnTo>
                    <a:pt x="50260" y="0"/>
                  </a:lnTo>
                  <a:close/>
                </a:path>
              </a:pathLst>
            </a:custGeom>
            <a:ln w="20941">
              <a:solidFill>
                <a:srgbClr val="23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0903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제목 2"/>
          <p:cNvSpPr>
            <a:spLocks noGrp="1"/>
          </p:cNvSpPr>
          <p:nvPr>
            <p:ph type="title" idx="4294967295"/>
          </p:nvPr>
        </p:nvSpPr>
        <p:spPr>
          <a:xfrm>
            <a:off x="5156670" y="98672"/>
            <a:ext cx="3888432" cy="611984"/>
          </a:xfrm>
        </p:spPr>
        <p:txBody>
          <a:bodyPr/>
          <a:lstStyle/>
          <a:p>
            <a:pPr algn="r" eaLnBrk="1" hangingPunct="1"/>
            <a:r>
              <a:rPr lang="en-US" altLang="ko-KR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Appendix</a:t>
            </a:r>
            <a:endParaRPr lang="ko-KR" altLang="en-US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71313" y="404664"/>
            <a:ext cx="5868839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kumimoji="0" lang="ko-KR" altLang="en-US" sz="20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최종 </a:t>
            </a:r>
            <a:r>
              <a:rPr kumimoji="0" lang="ko-KR" altLang="en-US" sz="2000" b="1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데이터셋</a:t>
            </a:r>
            <a:endParaRPr kumimoji="0" lang="ko-KR" altLang="en-US" sz="2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object 2"/>
          <p:cNvSpPr/>
          <p:nvPr/>
        </p:nvSpPr>
        <p:spPr>
          <a:xfrm>
            <a:off x="554119" y="1700808"/>
            <a:ext cx="3211775" cy="2678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3"/>
          <p:cNvSpPr/>
          <p:nvPr/>
        </p:nvSpPr>
        <p:spPr>
          <a:xfrm>
            <a:off x="4579550" y="1712097"/>
            <a:ext cx="4096138" cy="30130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6"/>
          <p:cNvSpPr/>
          <p:nvPr/>
        </p:nvSpPr>
        <p:spPr>
          <a:xfrm>
            <a:off x="3801247" y="3308838"/>
            <a:ext cx="214396" cy="1043017"/>
          </a:xfrm>
          <a:custGeom>
            <a:avLst/>
            <a:gdLst/>
            <a:ahLst/>
            <a:cxnLst/>
            <a:rect l="l" t="t" r="r" b="b"/>
            <a:pathLst>
              <a:path w="502920" h="2446654">
                <a:moveTo>
                  <a:pt x="0" y="0"/>
                </a:moveTo>
                <a:lnTo>
                  <a:pt x="79411" y="2134"/>
                </a:lnTo>
                <a:lnTo>
                  <a:pt x="148393" y="8078"/>
                </a:lnTo>
                <a:lnTo>
                  <a:pt x="202800" y="17143"/>
                </a:lnTo>
                <a:lnTo>
                  <a:pt x="251301" y="41883"/>
                </a:lnTo>
                <a:lnTo>
                  <a:pt x="251301" y="1537021"/>
                </a:lnTo>
                <a:lnTo>
                  <a:pt x="264117" y="1550263"/>
                </a:lnTo>
                <a:lnTo>
                  <a:pt x="299802" y="1561761"/>
                </a:lnTo>
                <a:lnTo>
                  <a:pt x="354209" y="1570826"/>
                </a:lnTo>
                <a:lnTo>
                  <a:pt x="423191" y="1576770"/>
                </a:lnTo>
                <a:lnTo>
                  <a:pt x="502602" y="1578904"/>
                </a:lnTo>
                <a:lnTo>
                  <a:pt x="423191" y="1581039"/>
                </a:lnTo>
                <a:lnTo>
                  <a:pt x="354209" y="1586983"/>
                </a:lnTo>
                <a:lnTo>
                  <a:pt x="299802" y="1596048"/>
                </a:lnTo>
                <a:lnTo>
                  <a:pt x="264117" y="1607546"/>
                </a:lnTo>
                <a:lnTo>
                  <a:pt x="251301" y="1620788"/>
                </a:lnTo>
                <a:lnTo>
                  <a:pt x="251301" y="2404534"/>
                </a:lnTo>
                <a:lnTo>
                  <a:pt x="238484" y="2417776"/>
                </a:lnTo>
                <a:lnTo>
                  <a:pt x="202800" y="2429273"/>
                </a:lnTo>
                <a:lnTo>
                  <a:pt x="148393" y="2438339"/>
                </a:lnTo>
                <a:lnTo>
                  <a:pt x="79411" y="2444283"/>
                </a:lnTo>
                <a:lnTo>
                  <a:pt x="0" y="2446417"/>
                </a:lnTo>
              </a:path>
            </a:pathLst>
          </a:custGeom>
          <a:ln w="7853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8"/>
          <p:cNvSpPr/>
          <p:nvPr/>
        </p:nvSpPr>
        <p:spPr>
          <a:xfrm>
            <a:off x="4295518" y="2204863"/>
            <a:ext cx="216659" cy="101263"/>
          </a:xfrm>
          <a:custGeom>
            <a:avLst/>
            <a:gdLst/>
            <a:ahLst/>
            <a:cxnLst/>
            <a:rect l="l" t="t" r="r" b="b"/>
            <a:pathLst>
              <a:path w="499745" h="545464">
                <a:moveTo>
                  <a:pt x="453619" y="32632"/>
                </a:moveTo>
                <a:lnTo>
                  <a:pt x="0" y="529512"/>
                </a:lnTo>
                <a:lnTo>
                  <a:pt x="17381" y="545428"/>
                </a:lnTo>
                <a:lnTo>
                  <a:pt x="471046" y="48498"/>
                </a:lnTo>
                <a:lnTo>
                  <a:pt x="467629" y="34763"/>
                </a:lnTo>
                <a:lnTo>
                  <a:pt x="453619" y="32632"/>
                </a:lnTo>
                <a:close/>
              </a:path>
              <a:path w="499745" h="545464">
                <a:moveTo>
                  <a:pt x="491855" y="26805"/>
                </a:moveTo>
                <a:lnTo>
                  <a:pt x="458938" y="26805"/>
                </a:lnTo>
                <a:lnTo>
                  <a:pt x="476320" y="42721"/>
                </a:lnTo>
                <a:lnTo>
                  <a:pt x="471046" y="48498"/>
                </a:lnTo>
                <a:lnTo>
                  <a:pt x="477891" y="76018"/>
                </a:lnTo>
                <a:lnTo>
                  <a:pt x="491855" y="26805"/>
                </a:lnTo>
                <a:close/>
              </a:path>
              <a:path w="499745" h="545464">
                <a:moveTo>
                  <a:pt x="467629" y="34763"/>
                </a:moveTo>
                <a:lnTo>
                  <a:pt x="471046" y="48498"/>
                </a:lnTo>
                <a:lnTo>
                  <a:pt x="476320" y="42721"/>
                </a:lnTo>
                <a:lnTo>
                  <a:pt x="467629" y="34763"/>
                </a:lnTo>
                <a:close/>
              </a:path>
              <a:path w="499745" h="545464">
                <a:moveTo>
                  <a:pt x="458938" y="26805"/>
                </a:moveTo>
                <a:lnTo>
                  <a:pt x="453619" y="32632"/>
                </a:lnTo>
                <a:lnTo>
                  <a:pt x="467629" y="34763"/>
                </a:lnTo>
                <a:lnTo>
                  <a:pt x="458938" y="26805"/>
                </a:lnTo>
                <a:close/>
              </a:path>
              <a:path w="499745" h="545464">
                <a:moveTo>
                  <a:pt x="499461" y="0"/>
                </a:moveTo>
                <a:lnTo>
                  <a:pt x="425641" y="28376"/>
                </a:lnTo>
                <a:lnTo>
                  <a:pt x="453619" y="32632"/>
                </a:lnTo>
                <a:lnTo>
                  <a:pt x="458938" y="26805"/>
                </a:lnTo>
                <a:lnTo>
                  <a:pt x="491855" y="26805"/>
                </a:lnTo>
                <a:lnTo>
                  <a:pt x="499461" y="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9"/>
          <p:cNvSpPr txBox="1"/>
          <p:nvPr/>
        </p:nvSpPr>
        <p:spPr>
          <a:xfrm>
            <a:off x="4059151" y="2306127"/>
            <a:ext cx="349747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0" spc="175" dirty="0">
                <a:latin typeface="Bandal"/>
                <a:cs typeface="Bandal"/>
              </a:rPr>
              <a:t>A0001</a:t>
            </a:r>
            <a:endParaRPr sz="1000" dirty="0">
              <a:latin typeface="Bandal"/>
              <a:cs typeface="Bandal"/>
            </a:endParaRPr>
          </a:p>
        </p:txBody>
      </p:sp>
      <p:sp>
        <p:nvSpPr>
          <p:cNvPr id="31" name="object 10"/>
          <p:cNvSpPr/>
          <p:nvPr/>
        </p:nvSpPr>
        <p:spPr>
          <a:xfrm>
            <a:off x="4316188" y="4235469"/>
            <a:ext cx="195989" cy="338920"/>
          </a:xfrm>
          <a:custGeom>
            <a:avLst/>
            <a:gdLst/>
            <a:ahLst/>
            <a:cxnLst/>
            <a:rect l="l" t="t" r="r" b="b"/>
            <a:pathLst>
              <a:path w="459740" h="795020">
                <a:moveTo>
                  <a:pt x="393705" y="750710"/>
                </a:moveTo>
                <a:lnTo>
                  <a:pt x="459462" y="794635"/>
                </a:lnTo>
                <a:lnTo>
                  <a:pt x="457552" y="759526"/>
                </a:lnTo>
                <a:lnTo>
                  <a:pt x="425850" y="759526"/>
                </a:lnTo>
                <a:lnTo>
                  <a:pt x="421962" y="752698"/>
                </a:lnTo>
                <a:lnTo>
                  <a:pt x="393705" y="750710"/>
                </a:lnTo>
                <a:close/>
              </a:path>
              <a:path w="459740" h="795020">
                <a:moveTo>
                  <a:pt x="421962" y="752698"/>
                </a:moveTo>
                <a:lnTo>
                  <a:pt x="425850" y="759526"/>
                </a:lnTo>
                <a:lnTo>
                  <a:pt x="436112" y="753694"/>
                </a:lnTo>
                <a:lnTo>
                  <a:pt x="421962" y="752698"/>
                </a:lnTo>
                <a:close/>
              </a:path>
              <a:path w="459740" h="795020">
                <a:moveTo>
                  <a:pt x="455169" y="715737"/>
                </a:moveTo>
                <a:lnTo>
                  <a:pt x="442476" y="741018"/>
                </a:lnTo>
                <a:lnTo>
                  <a:pt x="446373" y="747862"/>
                </a:lnTo>
                <a:lnTo>
                  <a:pt x="425850" y="759526"/>
                </a:lnTo>
                <a:lnTo>
                  <a:pt x="457552" y="759526"/>
                </a:lnTo>
                <a:lnTo>
                  <a:pt x="455169" y="715737"/>
                </a:lnTo>
                <a:close/>
              </a:path>
              <a:path w="459740" h="795020">
                <a:moveTo>
                  <a:pt x="20522" y="0"/>
                </a:moveTo>
                <a:lnTo>
                  <a:pt x="0" y="11727"/>
                </a:lnTo>
                <a:lnTo>
                  <a:pt x="421962" y="752698"/>
                </a:lnTo>
                <a:lnTo>
                  <a:pt x="436112" y="753694"/>
                </a:lnTo>
                <a:lnTo>
                  <a:pt x="442476" y="741018"/>
                </a:lnTo>
                <a:lnTo>
                  <a:pt x="20522" y="0"/>
                </a:lnTo>
                <a:close/>
              </a:path>
              <a:path w="459740" h="795020">
                <a:moveTo>
                  <a:pt x="442476" y="741018"/>
                </a:moveTo>
                <a:lnTo>
                  <a:pt x="436112" y="753694"/>
                </a:lnTo>
                <a:lnTo>
                  <a:pt x="446373" y="747862"/>
                </a:lnTo>
                <a:lnTo>
                  <a:pt x="442476" y="741018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11"/>
          <p:cNvSpPr txBox="1"/>
          <p:nvPr/>
        </p:nvSpPr>
        <p:spPr>
          <a:xfrm>
            <a:off x="4059151" y="3888580"/>
            <a:ext cx="349747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0" spc="175" dirty="0">
                <a:latin typeface="Bandal"/>
                <a:cs typeface="Bandal"/>
              </a:rPr>
              <a:t>A2162</a:t>
            </a:r>
            <a:endParaRPr sz="1000" dirty="0">
              <a:latin typeface="Bandal"/>
              <a:cs typeface="Bandal"/>
            </a:endParaRPr>
          </a:p>
        </p:txBody>
      </p:sp>
      <p:sp>
        <p:nvSpPr>
          <p:cNvPr id="37" name="object 13"/>
          <p:cNvSpPr/>
          <p:nvPr/>
        </p:nvSpPr>
        <p:spPr>
          <a:xfrm>
            <a:off x="3833921" y="1928996"/>
            <a:ext cx="181641" cy="1043017"/>
          </a:xfrm>
          <a:custGeom>
            <a:avLst/>
            <a:gdLst/>
            <a:ahLst/>
            <a:cxnLst/>
            <a:rect l="l" t="t" r="r" b="b"/>
            <a:pathLst>
              <a:path w="426084" h="2446654">
                <a:moveTo>
                  <a:pt x="0" y="0"/>
                </a:moveTo>
                <a:lnTo>
                  <a:pt x="67303" y="1811"/>
                </a:lnTo>
                <a:lnTo>
                  <a:pt x="125766" y="6855"/>
                </a:lnTo>
                <a:lnTo>
                  <a:pt x="171874" y="14542"/>
                </a:lnTo>
                <a:lnTo>
                  <a:pt x="212977" y="35496"/>
                </a:lnTo>
                <a:lnTo>
                  <a:pt x="212977" y="995571"/>
                </a:lnTo>
                <a:lnTo>
                  <a:pt x="223839" y="1006782"/>
                </a:lnTo>
                <a:lnTo>
                  <a:pt x="254080" y="1016525"/>
                </a:lnTo>
                <a:lnTo>
                  <a:pt x="300189" y="1024212"/>
                </a:lnTo>
                <a:lnTo>
                  <a:pt x="358652" y="1029256"/>
                </a:lnTo>
                <a:lnTo>
                  <a:pt x="425955" y="1031068"/>
                </a:lnTo>
                <a:lnTo>
                  <a:pt x="358652" y="1032879"/>
                </a:lnTo>
                <a:lnTo>
                  <a:pt x="300189" y="1037923"/>
                </a:lnTo>
                <a:lnTo>
                  <a:pt x="254080" y="1045610"/>
                </a:lnTo>
                <a:lnTo>
                  <a:pt x="223839" y="1055353"/>
                </a:lnTo>
                <a:lnTo>
                  <a:pt x="212977" y="1066564"/>
                </a:lnTo>
                <a:lnTo>
                  <a:pt x="212977" y="2410921"/>
                </a:lnTo>
                <a:lnTo>
                  <a:pt x="202116" y="2422131"/>
                </a:lnTo>
                <a:lnTo>
                  <a:pt x="171874" y="2431874"/>
                </a:lnTo>
                <a:lnTo>
                  <a:pt x="125766" y="2439562"/>
                </a:lnTo>
                <a:lnTo>
                  <a:pt x="67303" y="2444605"/>
                </a:lnTo>
                <a:lnTo>
                  <a:pt x="0" y="2446417"/>
                </a:lnTo>
              </a:path>
            </a:pathLst>
          </a:custGeom>
          <a:ln w="7853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7"/>
          <p:cNvSpPr/>
          <p:nvPr/>
        </p:nvSpPr>
        <p:spPr>
          <a:xfrm>
            <a:off x="539750" y="1206285"/>
            <a:ext cx="3226144" cy="334029"/>
          </a:xfrm>
          <a:custGeom>
            <a:avLst/>
            <a:gdLst/>
            <a:ahLst/>
            <a:cxnLst/>
            <a:rect l="l" t="t" r="r" b="b"/>
            <a:pathLst>
              <a:path w="6290309" h="838200">
                <a:moveTo>
                  <a:pt x="6290070" y="0"/>
                </a:moveTo>
                <a:lnTo>
                  <a:pt x="0" y="0"/>
                </a:lnTo>
                <a:lnTo>
                  <a:pt x="0" y="838089"/>
                </a:lnTo>
                <a:lnTo>
                  <a:pt x="6290070" y="838089"/>
                </a:lnTo>
                <a:lnTo>
                  <a:pt x="6290070" y="0"/>
                </a:lnTo>
                <a:close/>
              </a:path>
            </a:pathLst>
          </a:custGeom>
          <a:solidFill>
            <a:srgbClr val="354FC5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초기 </a:t>
            </a:r>
            <a:r>
              <a:rPr lang="ko-KR" altLang="en-US" sz="14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데이터셋</a:t>
            </a:r>
            <a:endParaRPr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object 7"/>
          <p:cNvSpPr/>
          <p:nvPr/>
        </p:nvSpPr>
        <p:spPr>
          <a:xfrm>
            <a:off x="4582662" y="1206285"/>
            <a:ext cx="4093025" cy="334029"/>
          </a:xfrm>
          <a:custGeom>
            <a:avLst/>
            <a:gdLst/>
            <a:ahLst/>
            <a:cxnLst/>
            <a:rect l="l" t="t" r="r" b="b"/>
            <a:pathLst>
              <a:path w="6290309" h="838200">
                <a:moveTo>
                  <a:pt x="6290070" y="0"/>
                </a:moveTo>
                <a:lnTo>
                  <a:pt x="0" y="0"/>
                </a:lnTo>
                <a:lnTo>
                  <a:pt x="0" y="838089"/>
                </a:lnTo>
                <a:lnTo>
                  <a:pt x="6290070" y="838089"/>
                </a:lnTo>
                <a:lnTo>
                  <a:pt x="6290070" y="0"/>
                </a:lnTo>
                <a:close/>
              </a:path>
            </a:pathLst>
          </a:custGeom>
          <a:solidFill>
            <a:srgbClr val="354FC5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최종 </a:t>
            </a:r>
            <a:r>
              <a:rPr lang="ko-KR" altLang="en-US" sz="14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데이터셋</a:t>
            </a:r>
            <a:endParaRPr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화살표: 아래쪽 72">
            <a:extLst>
              <a:ext uri="{FF2B5EF4-FFF2-40B4-BE49-F238E27FC236}">
                <a16:creationId xmlns="" xmlns:a16="http://schemas.microsoft.com/office/drawing/2014/main" id="{21267450-8D35-4182-A40A-A4BFA9B1DF0F}"/>
              </a:ext>
            </a:extLst>
          </p:cNvPr>
          <p:cNvSpPr/>
          <p:nvPr/>
        </p:nvSpPr>
        <p:spPr>
          <a:xfrm rot="16200000">
            <a:off x="3981611" y="3006728"/>
            <a:ext cx="504825" cy="343273"/>
          </a:xfrm>
          <a:prstGeom prst="downArrow">
            <a:avLst>
              <a:gd name="adj1" fmla="val 57547"/>
              <a:gd name="adj2" fmla="val 48150"/>
            </a:avLst>
          </a:prstGeom>
          <a:solidFill>
            <a:srgbClr val="007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55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제목 2"/>
          <p:cNvSpPr>
            <a:spLocks noGrp="1"/>
          </p:cNvSpPr>
          <p:nvPr>
            <p:ph type="title" idx="4294967295"/>
          </p:nvPr>
        </p:nvSpPr>
        <p:spPr>
          <a:xfrm>
            <a:off x="5156670" y="98672"/>
            <a:ext cx="3888432" cy="611984"/>
          </a:xfrm>
        </p:spPr>
        <p:txBody>
          <a:bodyPr/>
          <a:lstStyle/>
          <a:p>
            <a:pPr algn="r" eaLnBrk="1" hangingPunct="1"/>
            <a:r>
              <a:rPr lang="en-US" altLang="ko-KR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Appendix</a:t>
            </a:r>
            <a:endParaRPr lang="ko-KR" altLang="en-US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71313" y="404664"/>
            <a:ext cx="5868839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kumimoji="0" lang="ko-KR" altLang="en-US" sz="20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분석 방법</a:t>
            </a:r>
            <a:endParaRPr kumimoji="0" lang="ko-KR" altLang="en-US" sz="2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2" name="object 7"/>
          <p:cNvSpPr/>
          <p:nvPr/>
        </p:nvSpPr>
        <p:spPr>
          <a:xfrm>
            <a:off x="468313" y="1196752"/>
            <a:ext cx="1620000" cy="334029"/>
          </a:xfrm>
          <a:custGeom>
            <a:avLst/>
            <a:gdLst/>
            <a:ahLst/>
            <a:cxnLst/>
            <a:rect l="l" t="t" r="r" b="b"/>
            <a:pathLst>
              <a:path w="6290309" h="838200">
                <a:moveTo>
                  <a:pt x="6290070" y="0"/>
                </a:moveTo>
                <a:lnTo>
                  <a:pt x="0" y="0"/>
                </a:lnTo>
                <a:lnTo>
                  <a:pt x="0" y="838089"/>
                </a:lnTo>
                <a:lnTo>
                  <a:pt x="6290070" y="838089"/>
                </a:lnTo>
                <a:lnTo>
                  <a:pt x="6290070" y="0"/>
                </a:lnTo>
                <a:close/>
              </a:path>
            </a:pathLst>
          </a:custGeom>
          <a:solidFill>
            <a:srgbClr val="354FC5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입력변수 설정</a:t>
            </a:r>
            <a:endParaRPr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object 7"/>
          <p:cNvSpPr/>
          <p:nvPr/>
        </p:nvSpPr>
        <p:spPr>
          <a:xfrm>
            <a:off x="2120305" y="1196752"/>
            <a:ext cx="1620000" cy="334029"/>
          </a:xfrm>
          <a:custGeom>
            <a:avLst/>
            <a:gdLst/>
            <a:ahLst/>
            <a:cxnLst/>
            <a:rect l="l" t="t" r="r" b="b"/>
            <a:pathLst>
              <a:path w="6290309" h="838200">
                <a:moveTo>
                  <a:pt x="6290070" y="0"/>
                </a:moveTo>
                <a:lnTo>
                  <a:pt x="0" y="0"/>
                </a:lnTo>
                <a:lnTo>
                  <a:pt x="0" y="838089"/>
                </a:lnTo>
                <a:lnTo>
                  <a:pt x="6290070" y="838089"/>
                </a:lnTo>
                <a:lnTo>
                  <a:pt x="6290070" y="0"/>
                </a:lnTo>
                <a:close/>
              </a:path>
            </a:pathLst>
          </a:custGeom>
          <a:solidFill>
            <a:srgbClr val="354FC5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목표변수 설정</a:t>
            </a:r>
            <a:endParaRPr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object 7"/>
          <p:cNvSpPr/>
          <p:nvPr/>
        </p:nvSpPr>
        <p:spPr>
          <a:xfrm>
            <a:off x="3772297" y="1196752"/>
            <a:ext cx="1620000" cy="334029"/>
          </a:xfrm>
          <a:custGeom>
            <a:avLst/>
            <a:gdLst/>
            <a:ahLst/>
            <a:cxnLst/>
            <a:rect l="l" t="t" r="r" b="b"/>
            <a:pathLst>
              <a:path w="6290309" h="838200">
                <a:moveTo>
                  <a:pt x="6290070" y="0"/>
                </a:moveTo>
                <a:lnTo>
                  <a:pt x="0" y="0"/>
                </a:lnTo>
                <a:lnTo>
                  <a:pt x="0" y="838089"/>
                </a:lnTo>
                <a:lnTo>
                  <a:pt x="6290070" y="838089"/>
                </a:lnTo>
                <a:lnTo>
                  <a:pt x="6290070" y="0"/>
                </a:lnTo>
                <a:close/>
              </a:path>
            </a:pathLst>
          </a:custGeom>
          <a:solidFill>
            <a:srgbClr val="354FC5"/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ML </a:t>
            </a:r>
            <a:r>
              <a:rPr lang="ko-KR" altLang="en-US" sz="140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설정</a:t>
            </a:r>
            <a:endParaRPr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object 7"/>
          <p:cNvSpPr/>
          <p:nvPr/>
        </p:nvSpPr>
        <p:spPr>
          <a:xfrm>
            <a:off x="5424289" y="1196752"/>
            <a:ext cx="1620000" cy="334029"/>
          </a:xfrm>
          <a:custGeom>
            <a:avLst/>
            <a:gdLst/>
            <a:ahLst/>
            <a:cxnLst/>
            <a:rect l="l" t="t" r="r" b="b"/>
            <a:pathLst>
              <a:path w="6290309" h="838200">
                <a:moveTo>
                  <a:pt x="6290070" y="0"/>
                </a:moveTo>
                <a:lnTo>
                  <a:pt x="0" y="0"/>
                </a:lnTo>
                <a:lnTo>
                  <a:pt x="0" y="838089"/>
                </a:lnTo>
                <a:lnTo>
                  <a:pt x="6290070" y="838089"/>
                </a:lnTo>
                <a:lnTo>
                  <a:pt x="6290070" y="0"/>
                </a:lnTo>
                <a:close/>
              </a:path>
            </a:pathLst>
          </a:custGeom>
          <a:solidFill>
            <a:srgbClr val="354FC5"/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파라미터 설정</a:t>
            </a:r>
            <a:endParaRPr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object 7"/>
          <p:cNvSpPr/>
          <p:nvPr/>
        </p:nvSpPr>
        <p:spPr>
          <a:xfrm>
            <a:off x="7076280" y="1196752"/>
            <a:ext cx="1620000" cy="334029"/>
          </a:xfrm>
          <a:custGeom>
            <a:avLst/>
            <a:gdLst/>
            <a:ahLst/>
            <a:cxnLst/>
            <a:rect l="l" t="t" r="r" b="b"/>
            <a:pathLst>
              <a:path w="6290309" h="838200">
                <a:moveTo>
                  <a:pt x="6290070" y="0"/>
                </a:moveTo>
                <a:lnTo>
                  <a:pt x="0" y="0"/>
                </a:lnTo>
                <a:lnTo>
                  <a:pt x="0" y="838089"/>
                </a:lnTo>
                <a:lnTo>
                  <a:pt x="6290070" y="838089"/>
                </a:lnTo>
                <a:lnTo>
                  <a:pt x="6290070" y="0"/>
                </a:lnTo>
                <a:close/>
              </a:path>
            </a:pathLst>
          </a:custGeom>
          <a:solidFill>
            <a:srgbClr val="354FC5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</a:t>
            </a:r>
            <a:r>
              <a:rPr lang="ko-KR" altLang="en-US" sz="14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데스트</a:t>
            </a:r>
            <a:endParaRPr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object 7"/>
          <p:cNvSpPr/>
          <p:nvPr/>
        </p:nvSpPr>
        <p:spPr>
          <a:xfrm>
            <a:off x="468313" y="1636750"/>
            <a:ext cx="1620000" cy="3096344"/>
          </a:xfrm>
          <a:custGeom>
            <a:avLst/>
            <a:gdLst/>
            <a:ahLst/>
            <a:cxnLst/>
            <a:rect l="l" t="t" r="r" b="b"/>
            <a:pathLst>
              <a:path w="6290309" h="838200">
                <a:moveTo>
                  <a:pt x="6290070" y="0"/>
                </a:moveTo>
                <a:lnTo>
                  <a:pt x="0" y="0"/>
                </a:lnTo>
                <a:lnTo>
                  <a:pt x="0" y="838089"/>
                </a:lnTo>
                <a:lnTo>
                  <a:pt x="6290070" y="838089"/>
                </a:lnTo>
                <a:lnTo>
                  <a:pt x="629007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400" dirty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학생의 희망직무  </a:t>
            </a:r>
            <a:endParaRPr lang="en-US" altLang="ko-KR" sz="1400" dirty="0" smtClean="0">
              <a:solidFill>
                <a:srgbClr val="40404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전공 </a:t>
            </a:r>
            <a:r>
              <a:rPr lang="en-US" altLang="ko-KR" sz="1400" dirty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단과명</a:t>
            </a:r>
            <a:r>
              <a:rPr lang="en-US" altLang="ko-KR" sz="1400" dirty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 </a:t>
            </a:r>
            <a:endParaRPr lang="en-US" altLang="ko-KR" sz="1400" dirty="0" smtClean="0">
              <a:solidFill>
                <a:srgbClr val="40404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 dirty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1~2</a:t>
            </a:r>
            <a:r>
              <a:rPr lang="ko-KR" altLang="en-US" sz="140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학년 수강과목  </a:t>
            </a:r>
            <a:endParaRPr lang="en-US" altLang="ko-KR" sz="1400" dirty="0" smtClean="0">
              <a:solidFill>
                <a:srgbClr val="40404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이수구분</a:t>
            </a:r>
            <a:endParaRPr lang="ko-KR" altLang="en-US" sz="1400">
              <a:solidFill>
                <a:srgbClr val="40404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성적  학점</a:t>
            </a:r>
          </a:p>
        </p:txBody>
      </p:sp>
      <p:sp>
        <p:nvSpPr>
          <p:cNvPr id="20" name="object 7"/>
          <p:cNvSpPr/>
          <p:nvPr/>
        </p:nvSpPr>
        <p:spPr>
          <a:xfrm>
            <a:off x="2125879" y="1629748"/>
            <a:ext cx="1620000" cy="1519170"/>
          </a:xfrm>
          <a:custGeom>
            <a:avLst/>
            <a:gdLst/>
            <a:ahLst/>
            <a:cxnLst/>
            <a:rect l="l" t="t" r="r" b="b"/>
            <a:pathLst>
              <a:path w="6290309" h="838200">
                <a:moveTo>
                  <a:pt x="6290070" y="0"/>
                </a:moveTo>
                <a:lnTo>
                  <a:pt x="0" y="0"/>
                </a:lnTo>
                <a:lnTo>
                  <a:pt x="0" y="838089"/>
                </a:lnTo>
                <a:lnTo>
                  <a:pt x="6290070" y="838089"/>
                </a:lnTo>
                <a:lnTo>
                  <a:pt x="629007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Model1(</a:t>
            </a:r>
            <a:r>
              <a:rPr lang="ko-KR" altLang="en-US" sz="140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</a:t>
            </a:r>
            <a:r>
              <a:rPr lang="en-US" altLang="ko-KR" sz="1400" dirty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algn="ctr"/>
            <a:endParaRPr lang="en-US" altLang="ko-KR" sz="1400" dirty="0">
              <a:solidFill>
                <a:srgbClr val="40404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 dirty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40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학년 </a:t>
            </a:r>
            <a:r>
              <a:rPr lang="en-US" altLang="ko-KR" sz="1400" dirty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1,2</a:t>
            </a:r>
            <a:r>
              <a:rPr lang="ko-KR" altLang="en-US" sz="140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학기 </a:t>
            </a:r>
            <a:endParaRPr lang="en-US" altLang="ko-KR" sz="1400" dirty="0">
              <a:solidFill>
                <a:srgbClr val="40404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 dirty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140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학년 </a:t>
            </a:r>
            <a:r>
              <a:rPr lang="en-US" altLang="ko-KR" sz="1400" dirty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1,2</a:t>
            </a:r>
            <a:r>
              <a:rPr lang="ko-KR" altLang="en-US" sz="140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학기  </a:t>
            </a:r>
            <a:endParaRPr lang="en-US" altLang="ko-KR" sz="1400" dirty="0" smtClean="0">
              <a:solidFill>
                <a:srgbClr val="40404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추천 </a:t>
            </a:r>
            <a:r>
              <a:rPr lang="ko-KR" altLang="en-US" sz="1400" dirty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수강과목</a:t>
            </a:r>
          </a:p>
        </p:txBody>
      </p:sp>
      <p:sp>
        <p:nvSpPr>
          <p:cNvPr id="21" name="object 7"/>
          <p:cNvSpPr/>
          <p:nvPr/>
        </p:nvSpPr>
        <p:spPr>
          <a:xfrm>
            <a:off x="3777871" y="1629748"/>
            <a:ext cx="1620000" cy="3103346"/>
          </a:xfrm>
          <a:custGeom>
            <a:avLst/>
            <a:gdLst/>
            <a:ahLst/>
            <a:cxnLst/>
            <a:rect l="l" t="t" r="r" b="b"/>
            <a:pathLst>
              <a:path w="6290309" h="838200">
                <a:moveTo>
                  <a:pt x="6290070" y="0"/>
                </a:moveTo>
                <a:lnTo>
                  <a:pt x="0" y="0"/>
                </a:lnTo>
                <a:lnTo>
                  <a:pt x="0" y="838089"/>
                </a:lnTo>
                <a:lnTo>
                  <a:pt x="6290070" y="838089"/>
                </a:lnTo>
                <a:lnTo>
                  <a:pt x="629007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140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분류모델 </a:t>
            </a:r>
            <a:r>
              <a:rPr lang="en-US" altLang="ko-KR" sz="1400" dirty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 Decision Tree  </a:t>
            </a:r>
            <a:r>
              <a:rPr lang="en-US" altLang="ko-KR" sz="1400" dirty="0" err="1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Catboost</a:t>
            </a:r>
            <a:r>
              <a:rPr lang="en-US" altLang="ko-KR" sz="1400" dirty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1400" dirty="0" err="1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RandomForest</a:t>
            </a:r>
            <a:r>
              <a:rPr lang="en-US" altLang="ko-KR" sz="1400" dirty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1400" dirty="0" err="1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LightGBM</a:t>
            </a:r>
            <a:endParaRPr lang="en-US" altLang="ko-KR" sz="1400" dirty="0">
              <a:solidFill>
                <a:srgbClr val="40404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object 7"/>
          <p:cNvSpPr/>
          <p:nvPr/>
        </p:nvSpPr>
        <p:spPr>
          <a:xfrm>
            <a:off x="5429863" y="1629748"/>
            <a:ext cx="1620000" cy="727082"/>
          </a:xfrm>
          <a:custGeom>
            <a:avLst/>
            <a:gdLst/>
            <a:ahLst/>
            <a:cxnLst/>
            <a:rect l="l" t="t" r="r" b="b"/>
            <a:pathLst>
              <a:path w="6290309" h="838200">
                <a:moveTo>
                  <a:pt x="6290070" y="0"/>
                </a:moveTo>
                <a:lnTo>
                  <a:pt x="0" y="0"/>
                </a:lnTo>
                <a:lnTo>
                  <a:pt x="0" y="838089"/>
                </a:lnTo>
                <a:lnTo>
                  <a:pt x="6290070" y="838089"/>
                </a:lnTo>
                <a:lnTo>
                  <a:pt x="629007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Pipeline</a:t>
            </a:r>
          </a:p>
        </p:txBody>
      </p:sp>
      <p:sp>
        <p:nvSpPr>
          <p:cNvPr id="23" name="object 7"/>
          <p:cNvSpPr/>
          <p:nvPr/>
        </p:nvSpPr>
        <p:spPr>
          <a:xfrm>
            <a:off x="7081854" y="1629748"/>
            <a:ext cx="1620000" cy="3103346"/>
          </a:xfrm>
          <a:custGeom>
            <a:avLst/>
            <a:gdLst/>
            <a:ahLst/>
            <a:cxnLst/>
            <a:rect l="l" t="t" r="r" b="b"/>
            <a:pathLst>
              <a:path w="6290309" h="838200">
                <a:moveTo>
                  <a:pt x="6290070" y="0"/>
                </a:moveTo>
                <a:lnTo>
                  <a:pt x="0" y="0"/>
                </a:lnTo>
                <a:lnTo>
                  <a:pt x="0" y="838089"/>
                </a:lnTo>
                <a:lnTo>
                  <a:pt x="6290070" y="838089"/>
                </a:lnTo>
                <a:lnTo>
                  <a:pt x="629007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Accuracy  F1score  ROC AUC</a:t>
            </a:r>
          </a:p>
        </p:txBody>
      </p:sp>
      <p:sp>
        <p:nvSpPr>
          <p:cNvPr id="26" name="object 7"/>
          <p:cNvSpPr/>
          <p:nvPr/>
        </p:nvSpPr>
        <p:spPr>
          <a:xfrm>
            <a:off x="2120305" y="3175877"/>
            <a:ext cx="1620000" cy="1557217"/>
          </a:xfrm>
          <a:custGeom>
            <a:avLst/>
            <a:gdLst/>
            <a:ahLst/>
            <a:cxnLst/>
            <a:rect l="l" t="t" r="r" b="b"/>
            <a:pathLst>
              <a:path w="6290309" h="838200">
                <a:moveTo>
                  <a:pt x="6290070" y="0"/>
                </a:moveTo>
                <a:lnTo>
                  <a:pt x="0" y="0"/>
                </a:lnTo>
                <a:lnTo>
                  <a:pt x="0" y="838089"/>
                </a:lnTo>
                <a:lnTo>
                  <a:pt x="6290070" y="838089"/>
                </a:lnTo>
                <a:lnTo>
                  <a:pt x="629007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Model2(</a:t>
            </a:r>
            <a:r>
              <a:rPr lang="ko-KR" altLang="en-US" sz="140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서브</a:t>
            </a:r>
            <a:r>
              <a:rPr lang="en-US" altLang="ko-KR" sz="1400" dirty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algn="ctr"/>
            <a:r>
              <a:rPr lang="en-US" altLang="ko-KR" sz="1400" dirty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3~4</a:t>
            </a:r>
            <a:r>
              <a:rPr lang="ko-KR" altLang="en-US" sz="140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학년</a:t>
            </a:r>
            <a:endParaRPr lang="en-US" altLang="ko-KR" sz="1400" dirty="0" smtClean="0">
              <a:solidFill>
                <a:srgbClr val="40404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과목별  수강여부</a:t>
            </a:r>
            <a:endParaRPr lang="ko-KR" altLang="en-US" sz="1400" dirty="0">
              <a:solidFill>
                <a:srgbClr val="40404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object 7"/>
          <p:cNvSpPr/>
          <p:nvPr/>
        </p:nvSpPr>
        <p:spPr>
          <a:xfrm>
            <a:off x="5433436" y="2400100"/>
            <a:ext cx="1620000" cy="1396890"/>
          </a:xfrm>
          <a:custGeom>
            <a:avLst/>
            <a:gdLst/>
            <a:ahLst/>
            <a:cxnLst/>
            <a:rect l="l" t="t" r="r" b="b"/>
            <a:pathLst>
              <a:path w="6290309" h="838200">
                <a:moveTo>
                  <a:pt x="6290070" y="0"/>
                </a:moveTo>
                <a:lnTo>
                  <a:pt x="0" y="0"/>
                </a:lnTo>
                <a:lnTo>
                  <a:pt x="0" y="838089"/>
                </a:lnTo>
                <a:lnTo>
                  <a:pt x="6290070" y="838089"/>
                </a:lnTo>
                <a:lnTo>
                  <a:pt x="629007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200" dirty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dirty="0" err="1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MInMaxScaler</a:t>
            </a:r>
            <a:r>
              <a:rPr lang="en-US" altLang="ko-KR" sz="1200" dirty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1200" dirty="0" err="1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Gridsearch</a:t>
            </a:r>
            <a:r>
              <a:rPr lang="en-US" altLang="ko-KR" sz="1200" dirty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Label Encoding</a:t>
            </a:r>
          </a:p>
          <a:p>
            <a:pPr algn="ctr"/>
            <a:r>
              <a:rPr lang="en-US" altLang="ko-KR" sz="1200" dirty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SMOTE(</a:t>
            </a:r>
            <a:r>
              <a:rPr lang="en-US" altLang="ko-KR" sz="1200" dirty="0" err="1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Oversamplin</a:t>
            </a:r>
            <a:endParaRPr lang="en-US" altLang="ko-KR" sz="1200" dirty="0">
              <a:solidFill>
                <a:srgbClr val="40404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object 7"/>
          <p:cNvSpPr/>
          <p:nvPr/>
        </p:nvSpPr>
        <p:spPr>
          <a:xfrm>
            <a:off x="5415908" y="3840260"/>
            <a:ext cx="1620000" cy="892834"/>
          </a:xfrm>
          <a:custGeom>
            <a:avLst/>
            <a:gdLst/>
            <a:ahLst/>
            <a:cxnLst/>
            <a:rect l="l" t="t" r="r" b="b"/>
            <a:pathLst>
              <a:path w="6290309" h="838200">
                <a:moveTo>
                  <a:pt x="6290070" y="0"/>
                </a:moveTo>
                <a:lnTo>
                  <a:pt x="0" y="0"/>
                </a:lnTo>
                <a:lnTo>
                  <a:pt x="0" y="838089"/>
                </a:lnTo>
                <a:lnTo>
                  <a:pt x="6290070" y="838089"/>
                </a:lnTo>
                <a:lnTo>
                  <a:pt x="629007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400" dirty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Depth  Learning rate  Iterations</a:t>
            </a:r>
          </a:p>
        </p:txBody>
      </p:sp>
    </p:spTree>
    <p:extLst>
      <p:ext uri="{BB962C8B-B14F-4D97-AF65-F5344CB8AC3E}">
        <p14:creationId xmlns:p14="http://schemas.microsoft.com/office/powerpoint/2010/main" val="379687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7"/>
          <p:cNvSpPr/>
          <p:nvPr/>
        </p:nvSpPr>
        <p:spPr>
          <a:xfrm>
            <a:off x="554652" y="1693973"/>
            <a:ext cx="1032863" cy="4471331"/>
          </a:xfrm>
          <a:custGeom>
            <a:avLst/>
            <a:gdLst/>
            <a:ahLst/>
            <a:cxnLst/>
            <a:rect l="l" t="t" r="r" b="b"/>
            <a:pathLst>
              <a:path w="6290309" h="838200">
                <a:moveTo>
                  <a:pt x="6290070" y="0"/>
                </a:moveTo>
                <a:lnTo>
                  <a:pt x="0" y="0"/>
                </a:lnTo>
                <a:lnTo>
                  <a:pt x="0" y="838089"/>
                </a:lnTo>
                <a:lnTo>
                  <a:pt x="6290070" y="838089"/>
                </a:lnTo>
                <a:lnTo>
                  <a:pt x="629007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 wrap="square" lIns="0" tIns="0" rIns="0" bIns="0" rtlCol="0" anchor="ctr"/>
          <a:lstStyle/>
          <a:p>
            <a:pPr algn="ctr"/>
            <a:endParaRPr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387" name="제목 2"/>
          <p:cNvSpPr>
            <a:spLocks noGrp="1"/>
          </p:cNvSpPr>
          <p:nvPr>
            <p:ph type="title" idx="4294967295"/>
          </p:nvPr>
        </p:nvSpPr>
        <p:spPr>
          <a:xfrm>
            <a:off x="5156670" y="98672"/>
            <a:ext cx="3888432" cy="611984"/>
          </a:xfrm>
        </p:spPr>
        <p:txBody>
          <a:bodyPr/>
          <a:lstStyle/>
          <a:p>
            <a:pPr algn="r" eaLnBrk="1" hangingPunct="1"/>
            <a:r>
              <a:rPr lang="en-US" altLang="ko-KR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Appendix</a:t>
            </a:r>
            <a:endParaRPr lang="ko-KR" altLang="en-US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71313" y="404664"/>
            <a:ext cx="5868839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kumimoji="0" lang="en-US" altLang="ko-KR" sz="20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Model1 </a:t>
            </a:r>
            <a:r>
              <a:rPr kumimoji="0" lang="ko-KR" altLang="en-US" sz="2000" b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입력변수 및 목표 변수 설정</a:t>
            </a:r>
            <a:endParaRPr kumimoji="0" lang="ko-KR" altLang="en-US" sz="2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2" name="object 7"/>
          <p:cNvSpPr/>
          <p:nvPr/>
        </p:nvSpPr>
        <p:spPr>
          <a:xfrm>
            <a:off x="468312" y="1196975"/>
            <a:ext cx="2651933" cy="334029"/>
          </a:xfrm>
          <a:custGeom>
            <a:avLst/>
            <a:gdLst/>
            <a:ahLst/>
            <a:cxnLst/>
            <a:rect l="l" t="t" r="r" b="b"/>
            <a:pathLst>
              <a:path w="6290309" h="838200">
                <a:moveTo>
                  <a:pt x="6290070" y="0"/>
                </a:moveTo>
                <a:lnTo>
                  <a:pt x="0" y="0"/>
                </a:lnTo>
                <a:lnTo>
                  <a:pt x="0" y="838089"/>
                </a:lnTo>
                <a:lnTo>
                  <a:pt x="6290070" y="838089"/>
                </a:lnTo>
                <a:lnTo>
                  <a:pt x="6290070" y="0"/>
                </a:lnTo>
                <a:close/>
              </a:path>
            </a:pathLst>
          </a:custGeom>
          <a:solidFill>
            <a:srgbClr val="354FC5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입력변수 설정</a:t>
            </a:r>
            <a:endParaRPr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object 7"/>
          <p:cNvSpPr/>
          <p:nvPr/>
        </p:nvSpPr>
        <p:spPr>
          <a:xfrm>
            <a:off x="3192854" y="1196975"/>
            <a:ext cx="2700000" cy="334029"/>
          </a:xfrm>
          <a:custGeom>
            <a:avLst/>
            <a:gdLst/>
            <a:ahLst/>
            <a:cxnLst/>
            <a:rect l="l" t="t" r="r" b="b"/>
            <a:pathLst>
              <a:path w="6290309" h="838200">
                <a:moveTo>
                  <a:pt x="6290070" y="0"/>
                </a:moveTo>
                <a:lnTo>
                  <a:pt x="0" y="0"/>
                </a:lnTo>
                <a:lnTo>
                  <a:pt x="0" y="838089"/>
                </a:lnTo>
                <a:lnTo>
                  <a:pt x="6290070" y="838089"/>
                </a:lnTo>
                <a:lnTo>
                  <a:pt x="6290070" y="0"/>
                </a:lnTo>
                <a:close/>
              </a:path>
            </a:pathLst>
          </a:custGeom>
          <a:solidFill>
            <a:srgbClr val="354FC5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목표변수 설정</a:t>
            </a:r>
            <a:endParaRPr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object 7"/>
          <p:cNvSpPr/>
          <p:nvPr/>
        </p:nvSpPr>
        <p:spPr>
          <a:xfrm>
            <a:off x="5986243" y="1196975"/>
            <a:ext cx="2700000" cy="334029"/>
          </a:xfrm>
          <a:custGeom>
            <a:avLst/>
            <a:gdLst/>
            <a:ahLst/>
            <a:cxnLst/>
            <a:rect l="l" t="t" r="r" b="b"/>
            <a:pathLst>
              <a:path w="6290309" h="838200">
                <a:moveTo>
                  <a:pt x="6290070" y="0"/>
                </a:moveTo>
                <a:lnTo>
                  <a:pt x="0" y="0"/>
                </a:lnTo>
                <a:lnTo>
                  <a:pt x="0" y="838089"/>
                </a:lnTo>
                <a:lnTo>
                  <a:pt x="6290070" y="838089"/>
                </a:lnTo>
                <a:lnTo>
                  <a:pt x="6290070" y="0"/>
                </a:lnTo>
                <a:close/>
              </a:path>
            </a:pathLst>
          </a:custGeom>
          <a:solidFill>
            <a:srgbClr val="354FC5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목표변수 설정 기준</a:t>
            </a:r>
            <a:endParaRPr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object 7"/>
          <p:cNvSpPr/>
          <p:nvPr/>
        </p:nvSpPr>
        <p:spPr>
          <a:xfrm>
            <a:off x="636270" y="1772816"/>
            <a:ext cx="860303" cy="537957"/>
          </a:xfrm>
          <a:custGeom>
            <a:avLst/>
            <a:gdLst/>
            <a:ahLst/>
            <a:cxnLst/>
            <a:rect l="l" t="t" r="r" b="b"/>
            <a:pathLst>
              <a:path w="6290309" h="838200">
                <a:moveTo>
                  <a:pt x="6290070" y="0"/>
                </a:moveTo>
                <a:lnTo>
                  <a:pt x="0" y="0"/>
                </a:lnTo>
                <a:lnTo>
                  <a:pt x="0" y="838089"/>
                </a:lnTo>
                <a:lnTo>
                  <a:pt x="6290070" y="838089"/>
                </a:lnTo>
                <a:lnTo>
                  <a:pt x="6290070" y="0"/>
                </a:lnTo>
                <a:close/>
              </a:path>
            </a:pathLst>
          </a:custGeom>
          <a:solidFill>
            <a:srgbClr val="354FC5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단과명</a:t>
            </a:r>
            <a:endParaRPr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object 7"/>
          <p:cNvSpPr/>
          <p:nvPr/>
        </p:nvSpPr>
        <p:spPr>
          <a:xfrm>
            <a:off x="636270" y="2521640"/>
            <a:ext cx="860303" cy="537957"/>
          </a:xfrm>
          <a:custGeom>
            <a:avLst/>
            <a:gdLst/>
            <a:ahLst/>
            <a:cxnLst/>
            <a:rect l="l" t="t" r="r" b="b"/>
            <a:pathLst>
              <a:path w="6290309" h="838200">
                <a:moveTo>
                  <a:pt x="6290070" y="0"/>
                </a:moveTo>
                <a:lnTo>
                  <a:pt x="0" y="0"/>
                </a:lnTo>
                <a:lnTo>
                  <a:pt x="0" y="838089"/>
                </a:lnTo>
                <a:lnTo>
                  <a:pt x="6290070" y="838089"/>
                </a:lnTo>
                <a:lnTo>
                  <a:pt x="6290070" y="0"/>
                </a:lnTo>
                <a:close/>
              </a:path>
            </a:pathLst>
          </a:custGeom>
          <a:solidFill>
            <a:srgbClr val="354FC5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직무코드</a:t>
            </a:r>
            <a:endParaRPr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object 7"/>
          <p:cNvSpPr/>
          <p:nvPr/>
        </p:nvSpPr>
        <p:spPr>
          <a:xfrm>
            <a:off x="636270" y="3270464"/>
            <a:ext cx="860303" cy="537957"/>
          </a:xfrm>
          <a:custGeom>
            <a:avLst/>
            <a:gdLst/>
            <a:ahLst/>
            <a:cxnLst/>
            <a:rect l="l" t="t" r="r" b="b"/>
            <a:pathLst>
              <a:path w="6290309" h="838200">
                <a:moveTo>
                  <a:pt x="6290070" y="0"/>
                </a:moveTo>
                <a:lnTo>
                  <a:pt x="0" y="0"/>
                </a:lnTo>
                <a:lnTo>
                  <a:pt x="0" y="838089"/>
                </a:lnTo>
                <a:lnTo>
                  <a:pt x="6290070" y="838089"/>
                </a:lnTo>
                <a:lnTo>
                  <a:pt x="6290070" y="0"/>
                </a:lnTo>
                <a:close/>
              </a:path>
            </a:pathLst>
          </a:custGeom>
          <a:solidFill>
            <a:srgbClr val="354FC5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교과목명</a:t>
            </a:r>
            <a:endParaRPr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object 7"/>
          <p:cNvSpPr/>
          <p:nvPr/>
        </p:nvSpPr>
        <p:spPr>
          <a:xfrm>
            <a:off x="636270" y="4019288"/>
            <a:ext cx="860303" cy="537957"/>
          </a:xfrm>
          <a:custGeom>
            <a:avLst/>
            <a:gdLst/>
            <a:ahLst/>
            <a:cxnLst/>
            <a:rect l="l" t="t" r="r" b="b"/>
            <a:pathLst>
              <a:path w="6290309" h="838200">
                <a:moveTo>
                  <a:pt x="6290070" y="0"/>
                </a:moveTo>
                <a:lnTo>
                  <a:pt x="0" y="0"/>
                </a:lnTo>
                <a:lnTo>
                  <a:pt x="0" y="838089"/>
                </a:lnTo>
                <a:lnTo>
                  <a:pt x="6290070" y="838089"/>
                </a:lnTo>
                <a:lnTo>
                  <a:pt x="6290070" y="0"/>
                </a:lnTo>
                <a:close/>
              </a:path>
            </a:pathLst>
          </a:custGeom>
          <a:solidFill>
            <a:srgbClr val="354FC5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이수구분</a:t>
            </a:r>
            <a:endParaRPr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object 7"/>
          <p:cNvSpPr/>
          <p:nvPr/>
        </p:nvSpPr>
        <p:spPr>
          <a:xfrm>
            <a:off x="636270" y="4768112"/>
            <a:ext cx="860303" cy="537957"/>
          </a:xfrm>
          <a:custGeom>
            <a:avLst/>
            <a:gdLst/>
            <a:ahLst/>
            <a:cxnLst/>
            <a:rect l="l" t="t" r="r" b="b"/>
            <a:pathLst>
              <a:path w="6290309" h="838200">
                <a:moveTo>
                  <a:pt x="6290070" y="0"/>
                </a:moveTo>
                <a:lnTo>
                  <a:pt x="0" y="0"/>
                </a:lnTo>
                <a:lnTo>
                  <a:pt x="0" y="838089"/>
                </a:lnTo>
                <a:lnTo>
                  <a:pt x="6290070" y="838089"/>
                </a:lnTo>
                <a:lnTo>
                  <a:pt x="6290070" y="0"/>
                </a:lnTo>
                <a:close/>
              </a:path>
            </a:pathLst>
          </a:custGeom>
          <a:solidFill>
            <a:srgbClr val="354FC5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성적</a:t>
            </a:r>
            <a:endParaRPr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object 7"/>
          <p:cNvSpPr/>
          <p:nvPr/>
        </p:nvSpPr>
        <p:spPr>
          <a:xfrm>
            <a:off x="636270" y="5516934"/>
            <a:ext cx="860303" cy="537957"/>
          </a:xfrm>
          <a:custGeom>
            <a:avLst/>
            <a:gdLst/>
            <a:ahLst/>
            <a:cxnLst/>
            <a:rect l="l" t="t" r="r" b="b"/>
            <a:pathLst>
              <a:path w="6290309" h="838200">
                <a:moveTo>
                  <a:pt x="6290070" y="0"/>
                </a:moveTo>
                <a:lnTo>
                  <a:pt x="0" y="0"/>
                </a:lnTo>
                <a:lnTo>
                  <a:pt x="0" y="838089"/>
                </a:lnTo>
                <a:lnTo>
                  <a:pt x="6290070" y="838089"/>
                </a:lnTo>
                <a:lnTo>
                  <a:pt x="6290070" y="0"/>
                </a:lnTo>
                <a:close/>
              </a:path>
            </a:pathLst>
          </a:custGeom>
          <a:solidFill>
            <a:srgbClr val="354FC5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학점</a:t>
            </a:r>
            <a:endParaRPr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object 7"/>
          <p:cNvSpPr/>
          <p:nvPr/>
        </p:nvSpPr>
        <p:spPr>
          <a:xfrm>
            <a:off x="1699016" y="1778326"/>
            <a:ext cx="1385526" cy="972000"/>
          </a:xfrm>
          <a:custGeom>
            <a:avLst/>
            <a:gdLst/>
            <a:ahLst/>
            <a:cxnLst/>
            <a:rect l="l" t="t" r="r" b="b"/>
            <a:pathLst>
              <a:path w="6290309" h="838200">
                <a:moveTo>
                  <a:pt x="6290070" y="0"/>
                </a:moveTo>
                <a:lnTo>
                  <a:pt x="0" y="0"/>
                </a:lnTo>
                <a:lnTo>
                  <a:pt x="0" y="838089"/>
                </a:lnTo>
                <a:lnTo>
                  <a:pt x="6290070" y="838089"/>
                </a:lnTo>
                <a:lnTo>
                  <a:pt x="629007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400" dirty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40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학년 </a:t>
            </a:r>
            <a:r>
              <a:rPr lang="en-US" altLang="ko-KR" sz="1400" dirty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40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학기 까지</a:t>
            </a:r>
            <a:endParaRPr lang="en-US" altLang="ko-KR" sz="1400" dirty="0" smtClean="0">
              <a:solidFill>
                <a:srgbClr val="40404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 err="1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테이터</a:t>
            </a:r>
            <a:endParaRPr sz="1400" dirty="0">
              <a:solidFill>
                <a:srgbClr val="40404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object 7"/>
          <p:cNvSpPr/>
          <p:nvPr/>
        </p:nvSpPr>
        <p:spPr>
          <a:xfrm>
            <a:off x="1689265" y="2884413"/>
            <a:ext cx="1385526" cy="972000"/>
          </a:xfrm>
          <a:custGeom>
            <a:avLst/>
            <a:gdLst/>
            <a:ahLst/>
            <a:cxnLst/>
            <a:rect l="l" t="t" r="r" b="b"/>
            <a:pathLst>
              <a:path w="6290309" h="838200">
                <a:moveTo>
                  <a:pt x="6290070" y="0"/>
                </a:moveTo>
                <a:lnTo>
                  <a:pt x="0" y="0"/>
                </a:lnTo>
                <a:lnTo>
                  <a:pt x="0" y="838089"/>
                </a:lnTo>
                <a:lnTo>
                  <a:pt x="6290070" y="838089"/>
                </a:lnTo>
                <a:lnTo>
                  <a:pt x="629007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400" dirty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40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학년 </a:t>
            </a:r>
            <a:r>
              <a:rPr lang="en-US" altLang="ko-KR" sz="1400" dirty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40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학기 까지</a:t>
            </a:r>
            <a:endParaRPr lang="en-US" altLang="ko-KR" sz="1400" dirty="0" smtClean="0">
              <a:solidFill>
                <a:srgbClr val="40404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</a:t>
            </a:r>
            <a:endParaRPr sz="1400" dirty="0">
              <a:solidFill>
                <a:srgbClr val="40404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object 7"/>
          <p:cNvSpPr/>
          <p:nvPr/>
        </p:nvSpPr>
        <p:spPr>
          <a:xfrm>
            <a:off x="1699016" y="3990500"/>
            <a:ext cx="1385526" cy="972000"/>
          </a:xfrm>
          <a:custGeom>
            <a:avLst/>
            <a:gdLst/>
            <a:ahLst/>
            <a:cxnLst/>
            <a:rect l="l" t="t" r="r" b="b"/>
            <a:pathLst>
              <a:path w="6290309" h="838200">
                <a:moveTo>
                  <a:pt x="6290070" y="0"/>
                </a:moveTo>
                <a:lnTo>
                  <a:pt x="0" y="0"/>
                </a:lnTo>
                <a:lnTo>
                  <a:pt x="0" y="838089"/>
                </a:lnTo>
                <a:lnTo>
                  <a:pt x="6290070" y="838089"/>
                </a:lnTo>
                <a:lnTo>
                  <a:pt x="629007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400" dirty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40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학년 </a:t>
            </a:r>
            <a:r>
              <a:rPr lang="en-US" altLang="ko-KR" sz="1400" dirty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40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학기 까지</a:t>
            </a:r>
            <a:endParaRPr lang="en-US" altLang="ko-KR" sz="1400" dirty="0" smtClean="0">
              <a:solidFill>
                <a:srgbClr val="40404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</a:t>
            </a:r>
            <a:endParaRPr sz="1400" dirty="0">
              <a:solidFill>
                <a:srgbClr val="40404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object 7"/>
          <p:cNvSpPr/>
          <p:nvPr/>
        </p:nvSpPr>
        <p:spPr>
          <a:xfrm>
            <a:off x="1699016" y="5096586"/>
            <a:ext cx="1385526" cy="972000"/>
          </a:xfrm>
          <a:custGeom>
            <a:avLst/>
            <a:gdLst/>
            <a:ahLst/>
            <a:cxnLst/>
            <a:rect l="l" t="t" r="r" b="b"/>
            <a:pathLst>
              <a:path w="6290309" h="838200">
                <a:moveTo>
                  <a:pt x="6290070" y="0"/>
                </a:moveTo>
                <a:lnTo>
                  <a:pt x="0" y="0"/>
                </a:lnTo>
                <a:lnTo>
                  <a:pt x="0" y="838089"/>
                </a:lnTo>
                <a:lnTo>
                  <a:pt x="6290070" y="838089"/>
                </a:lnTo>
                <a:lnTo>
                  <a:pt x="629007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400" dirty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140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학년 </a:t>
            </a:r>
            <a:r>
              <a:rPr lang="en-US" altLang="ko-KR" sz="1400" dirty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40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학기 까지</a:t>
            </a:r>
            <a:endParaRPr lang="en-US" altLang="ko-KR" sz="1400" dirty="0" smtClean="0">
              <a:solidFill>
                <a:srgbClr val="40404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</a:t>
            </a:r>
            <a:endParaRPr sz="1400" dirty="0">
              <a:solidFill>
                <a:srgbClr val="40404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object 7"/>
          <p:cNvSpPr/>
          <p:nvPr/>
        </p:nvSpPr>
        <p:spPr>
          <a:xfrm>
            <a:off x="3319068" y="1772816"/>
            <a:ext cx="2460510" cy="972000"/>
          </a:xfrm>
          <a:custGeom>
            <a:avLst/>
            <a:gdLst/>
            <a:ahLst/>
            <a:cxnLst/>
            <a:rect l="l" t="t" r="r" b="b"/>
            <a:pathLst>
              <a:path w="6290309" h="838200">
                <a:moveTo>
                  <a:pt x="6290070" y="0"/>
                </a:moveTo>
                <a:lnTo>
                  <a:pt x="0" y="0"/>
                </a:lnTo>
                <a:lnTo>
                  <a:pt x="0" y="838089"/>
                </a:lnTo>
                <a:lnTo>
                  <a:pt x="6290070" y="838089"/>
                </a:lnTo>
                <a:lnTo>
                  <a:pt x="629007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400" dirty="0" err="1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학생별</a:t>
            </a:r>
            <a:r>
              <a:rPr lang="ko-KR" altLang="en-US" sz="1400" dirty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40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학년 </a:t>
            </a:r>
            <a:r>
              <a:rPr lang="en-US" altLang="ko-KR" sz="1400" dirty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40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학기 </a:t>
            </a:r>
            <a:r>
              <a:rPr lang="en-US" altLang="ko-KR" sz="1400" dirty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40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과목</a:t>
            </a:r>
            <a:endParaRPr sz="1400" dirty="0">
              <a:solidFill>
                <a:srgbClr val="40404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object 7"/>
          <p:cNvSpPr/>
          <p:nvPr/>
        </p:nvSpPr>
        <p:spPr>
          <a:xfrm>
            <a:off x="3309317" y="2878903"/>
            <a:ext cx="2460510" cy="972000"/>
          </a:xfrm>
          <a:custGeom>
            <a:avLst/>
            <a:gdLst/>
            <a:ahLst/>
            <a:cxnLst/>
            <a:rect l="l" t="t" r="r" b="b"/>
            <a:pathLst>
              <a:path w="6290309" h="838200">
                <a:moveTo>
                  <a:pt x="6290070" y="0"/>
                </a:moveTo>
                <a:lnTo>
                  <a:pt x="0" y="0"/>
                </a:lnTo>
                <a:lnTo>
                  <a:pt x="0" y="838089"/>
                </a:lnTo>
                <a:lnTo>
                  <a:pt x="6290070" y="838089"/>
                </a:lnTo>
                <a:lnTo>
                  <a:pt x="629007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400" dirty="0" err="1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학생별</a:t>
            </a:r>
            <a:r>
              <a:rPr lang="ko-KR" altLang="en-US" sz="1400" dirty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40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학년 </a:t>
            </a:r>
            <a:r>
              <a:rPr lang="en-US" altLang="ko-KR" sz="1400" dirty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40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학기 </a:t>
            </a:r>
            <a:r>
              <a:rPr lang="en-US" altLang="ko-KR" sz="1400" dirty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40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과목</a:t>
            </a:r>
            <a:endParaRPr lang="ko-KR" altLang="en-US" sz="1400" dirty="0">
              <a:solidFill>
                <a:srgbClr val="40404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object 7"/>
          <p:cNvSpPr/>
          <p:nvPr/>
        </p:nvSpPr>
        <p:spPr>
          <a:xfrm>
            <a:off x="3309318" y="3984990"/>
            <a:ext cx="2460510" cy="972000"/>
          </a:xfrm>
          <a:custGeom>
            <a:avLst/>
            <a:gdLst/>
            <a:ahLst/>
            <a:cxnLst/>
            <a:rect l="l" t="t" r="r" b="b"/>
            <a:pathLst>
              <a:path w="6290309" h="838200">
                <a:moveTo>
                  <a:pt x="6290070" y="0"/>
                </a:moveTo>
                <a:lnTo>
                  <a:pt x="0" y="0"/>
                </a:lnTo>
                <a:lnTo>
                  <a:pt x="0" y="838089"/>
                </a:lnTo>
                <a:lnTo>
                  <a:pt x="6290070" y="838089"/>
                </a:lnTo>
                <a:lnTo>
                  <a:pt x="629007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400" dirty="0" err="1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학생별</a:t>
            </a:r>
            <a:r>
              <a:rPr lang="ko-KR" altLang="en-US" sz="1400" dirty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140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학년 </a:t>
            </a:r>
            <a:r>
              <a:rPr lang="en-US" altLang="ko-KR" sz="1400" dirty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40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학기 </a:t>
            </a:r>
            <a:r>
              <a:rPr lang="en-US" altLang="ko-KR" sz="1400" dirty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40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과목</a:t>
            </a:r>
            <a:endParaRPr lang="ko-KR" altLang="en-US" sz="1400" dirty="0">
              <a:solidFill>
                <a:srgbClr val="40404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object 7"/>
          <p:cNvSpPr/>
          <p:nvPr/>
        </p:nvSpPr>
        <p:spPr>
          <a:xfrm>
            <a:off x="3319068" y="5091076"/>
            <a:ext cx="2460510" cy="972000"/>
          </a:xfrm>
          <a:custGeom>
            <a:avLst/>
            <a:gdLst/>
            <a:ahLst/>
            <a:cxnLst/>
            <a:rect l="l" t="t" r="r" b="b"/>
            <a:pathLst>
              <a:path w="6290309" h="838200">
                <a:moveTo>
                  <a:pt x="6290070" y="0"/>
                </a:moveTo>
                <a:lnTo>
                  <a:pt x="0" y="0"/>
                </a:lnTo>
                <a:lnTo>
                  <a:pt x="0" y="838089"/>
                </a:lnTo>
                <a:lnTo>
                  <a:pt x="6290070" y="838089"/>
                </a:lnTo>
                <a:lnTo>
                  <a:pt x="629007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400" dirty="0" err="1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학생별</a:t>
            </a:r>
            <a:r>
              <a:rPr lang="ko-KR" altLang="en-US" sz="1400" dirty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140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학년 </a:t>
            </a:r>
            <a:r>
              <a:rPr lang="en-US" altLang="ko-KR" sz="1400" dirty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40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학기 </a:t>
            </a:r>
            <a:r>
              <a:rPr lang="en-US" altLang="ko-KR" sz="1400" dirty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40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과목</a:t>
            </a:r>
            <a:endParaRPr lang="ko-KR" altLang="en-US" sz="1400" dirty="0">
              <a:solidFill>
                <a:srgbClr val="40404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object 7"/>
          <p:cNvSpPr/>
          <p:nvPr/>
        </p:nvSpPr>
        <p:spPr>
          <a:xfrm>
            <a:off x="5986243" y="1772815"/>
            <a:ext cx="2706561" cy="4282075"/>
          </a:xfrm>
          <a:custGeom>
            <a:avLst/>
            <a:gdLst/>
            <a:ahLst/>
            <a:cxnLst/>
            <a:rect l="l" t="t" r="r" b="b"/>
            <a:pathLst>
              <a:path w="6290309" h="838200">
                <a:moveTo>
                  <a:pt x="6290070" y="0"/>
                </a:moveTo>
                <a:lnTo>
                  <a:pt x="0" y="0"/>
                </a:lnTo>
                <a:lnTo>
                  <a:pt x="0" y="838089"/>
                </a:lnTo>
                <a:lnTo>
                  <a:pt x="6290070" y="838089"/>
                </a:lnTo>
                <a:lnTo>
                  <a:pt x="629007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400" dirty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목표변수로 삼을 </a:t>
            </a:r>
            <a:r>
              <a:rPr lang="ko-KR" altLang="en-US" sz="1400" dirty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교과목 </a:t>
            </a:r>
            <a:r>
              <a:rPr lang="ko-KR" altLang="en-US" sz="1400" dirty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선정 </a:t>
            </a:r>
            <a:r>
              <a:rPr lang="ko-KR" altLang="en-US" sz="1400" dirty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기준</a:t>
            </a:r>
            <a:endParaRPr lang="en-US" altLang="ko-KR" sz="1400" dirty="0" smtClean="0">
              <a:solidFill>
                <a:srgbClr val="40404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sz="1400" dirty="0">
              <a:solidFill>
                <a:srgbClr val="40404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1. </a:t>
            </a:r>
            <a:r>
              <a:rPr lang="ko-KR" altLang="en-US" sz="140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성적이 </a:t>
            </a:r>
            <a:r>
              <a:rPr lang="ko-KR" altLang="en-US" sz="1400" dirty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우수한 과목</a:t>
            </a:r>
          </a:p>
          <a:p>
            <a:r>
              <a:rPr lang="en-US" altLang="ko-KR" sz="1400" dirty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2. </a:t>
            </a:r>
            <a:r>
              <a:rPr lang="ko-KR" altLang="en-US" sz="140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학점 </a:t>
            </a:r>
            <a:r>
              <a:rPr lang="ko-KR" altLang="en-US" sz="1400" dirty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비중이 높은 </a:t>
            </a:r>
            <a:r>
              <a:rPr lang="ko-KR" altLang="en-US" sz="1400" dirty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과목</a:t>
            </a:r>
            <a:endParaRPr lang="en-US" altLang="ko-KR" sz="1400" dirty="0" smtClean="0">
              <a:solidFill>
                <a:srgbClr val="40404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400" dirty="0" smtClean="0">
              <a:solidFill>
                <a:srgbClr val="40404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- 1</a:t>
            </a:r>
            <a:r>
              <a:rPr lang="ko-KR" altLang="en-US" sz="140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순위 </a:t>
            </a:r>
            <a:r>
              <a:rPr lang="en-US" altLang="ko-KR" sz="1400" dirty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A+ 3</a:t>
            </a:r>
            <a:r>
              <a:rPr lang="ko-KR" altLang="en-US" sz="140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학점</a:t>
            </a:r>
            <a:r>
              <a:rPr lang="en-US" altLang="ko-KR" sz="1400" dirty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1400" smtClean="0">
              <a:solidFill>
                <a:srgbClr val="40404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- 2</a:t>
            </a:r>
            <a:r>
              <a:rPr lang="ko-KR" altLang="en-US" sz="140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순위 </a:t>
            </a:r>
            <a:r>
              <a:rPr lang="en-US" altLang="ko-KR" sz="1400" dirty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A+ 2</a:t>
            </a:r>
            <a:r>
              <a:rPr lang="ko-KR" altLang="en-US" sz="140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학점</a:t>
            </a:r>
          </a:p>
          <a:p>
            <a:r>
              <a:rPr lang="en-US" altLang="ko-KR" sz="1400" dirty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- 3</a:t>
            </a:r>
            <a:r>
              <a:rPr lang="ko-KR" altLang="en-US" sz="140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순위 </a:t>
            </a:r>
            <a:r>
              <a:rPr lang="en-US" altLang="ko-KR" sz="1400" dirty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  3</a:t>
            </a:r>
            <a:r>
              <a:rPr lang="ko-KR" altLang="en-US" sz="140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학점</a:t>
            </a:r>
          </a:p>
          <a:p>
            <a:r>
              <a:rPr lang="en-US" altLang="ko-KR" sz="1400" dirty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- 4</a:t>
            </a:r>
            <a:r>
              <a:rPr lang="ko-KR" altLang="en-US" sz="140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순위 </a:t>
            </a:r>
            <a:r>
              <a:rPr lang="en-US" altLang="ko-KR" sz="1400" dirty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  2</a:t>
            </a:r>
            <a:r>
              <a:rPr lang="ko-KR" altLang="en-US" sz="140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학점</a:t>
            </a:r>
          </a:p>
          <a:p>
            <a:pPr algn="ctr"/>
            <a:r>
              <a:rPr lang="en-US" altLang="ko-KR" sz="1400" dirty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en-US" altLang="ko-KR" sz="1400" dirty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en-US" altLang="ko-KR" sz="1400" dirty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400" dirty="0" err="1" smtClean="0">
              <a:solidFill>
                <a:srgbClr val="40404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3093522" y="2296132"/>
            <a:ext cx="244276" cy="0"/>
          </a:xfrm>
          <a:prstGeom prst="straightConnector1">
            <a:avLst/>
          </a:prstGeom>
          <a:ln w="1270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3084542" y="3356992"/>
            <a:ext cx="244276" cy="0"/>
          </a:xfrm>
          <a:prstGeom prst="straightConnector1">
            <a:avLst/>
          </a:prstGeom>
          <a:ln w="1270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3074792" y="4437112"/>
            <a:ext cx="244276" cy="0"/>
          </a:xfrm>
          <a:prstGeom prst="straightConnector1">
            <a:avLst/>
          </a:prstGeom>
          <a:ln w="1270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3093522" y="5589240"/>
            <a:ext cx="244276" cy="0"/>
          </a:xfrm>
          <a:prstGeom prst="straightConnector1">
            <a:avLst/>
          </a:prstGeom>
          <a:ln w="12700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35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제목 2"/>
          <p:cNvSpPr>
            <a:spLocks noGrp="1"/>
          </p:cNvSpPr>
          <p:nvPr>
            <p:ph type="title" idx="4294967295"/>
          </p:nvPr>
        </p:nvSpPr>
        <p:spPr>
          <a:xfrm>
            <a:off x="5156670" y="98672"/>
            <a:ext cx="3888432" cy="611984"/>
          </a:xfrm>
        </p:spPr>
        <p:txBody>
          <a:bodyPr/>
          <a:lstStyle/>
          <a:p>
            <a:pPr algn="r" eaLnBrk="1" hangingPunct="1"/>
            <a:r>
              <a:rPr lang="en-US" altLang="ko-KR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Appendix</a:t>
            </a:r>
            <a:endParaRPr lang="ko-KR" altLang="en-US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71313" y="404664"/>
            <a:ext cx="5868839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kumimoji="0" lang="en-US" altLang="ko-KR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Model1 </a:t>
            </a:r>
            <a:r>
              <a:rPr kumimoji="0" lang="ko-KR" altLang="en-US" sz="2000" b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분석 결과</a:t>
            </a:r>
            <a:endParaRPr kumimoji="0" lang="ko-KR" altLang="en-US" sz="2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object 7"/>
          <p:cNvSpPr/>
          <p:nvPr/>
        </p:nvSpPr>
        <p:spPr>
          <a:xfrm>
            <a:off x="1043609" y="1198737"/>
            <a:ext cx="3456954" cy="1222151"/>
          </a:xfrm>
          <a:custGeom>
            <a:avLst/>
            <a:gdLst/>
            <a:ahLst/>
            <a:cxnLst/>
            <a:rect l="l" t="t" r="r" b="b"/>
            <a:pathLst>
              <a:path w="6290309" h="838200">
                <a:moveTo>
                  <a:pt x="6290070" y="0"/>
                </a:moveTo>
                <a:lnTo>
                  <a:pt x="0" y="0"/>
                </a:lnTo>
                <a:lnTo>
                  <a:pt x="0" y="838089"/>
                </a:lnTo>
                <a:lnTo>
                  <a:pt x="6290070" y="838089"/>
                </a:lnTo>
                <a:lnTo>
                  <a:pt x="629007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 wrap="square" lIns="0" tIns="0" rIns="0" bIns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상대적으로 데이터가 많은 </a:t>
            </a:r>
            <a:r>
              <a:rPr lang="en-US" altLang="ko-KR" sz="1400" dirty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40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학년 </a:t>
            </a:r>
            <a:r>
              <a:rPr lang="en-US" altLang="ko-KR" sz="1400" dirty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40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학기의 경우  빠르고 성능이 좋은 </a:t>
            </a:r>
            <a:r>
              <a:rPr lang="en-US" altLang="ko-KR" sz="1400" dirty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Light GBM </a:t>
            </a:r>
            <a:r>
              <a:rPr lang="ko-KR" altLang="en-US" sz="140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선정</a:t>
            </a:r>
            <a:endParaRPr lang="en-US" altLang="ko-KR" sz="1400" dirty="0" smtClean="0">
              <a:solidFill>
                <a:srgbClr val="40404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학기가 높아질수록 듣는 수강과목이 줄어들어  </a:t>
            </a:r>
            <a:r>
              <a:rPr lang="en-US" altLang="ko-KR" sz="1400" dirty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Row</a:t>
            </a:r>
            <a:r>
              <a:rPr lang="ko-KR" altLang="en-US" sz="140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수가 감소</a:t>
            </a:r>
            <a:r>
              <a:rPr lang="en-US" altLang="ko-KR" sz="1400" dirty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과적합을 방지하기 위하여  </a:t>
            </a:r>
            <a:r>
              <a:rPr lang="en-US" altLang="ko-KR" sz="1400" dirty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Random Forest </a:t>
            </a:r>
            <a:r>
              <a:rPr lang="ko-KR" altLang="en-US" sz="140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선정</a:t>
            </a:r>
            <a:endParaRPr lang="ko-KR" altLang="en-US" sz="1400" dirty="0">
              <a:solidFill>
                <a:srgbClr val="40404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object 7"/>
          <p:cNvSpPr/>
          <p:nvPr/>
        </p:nvSpPr>
        <p:spPr>
          <a:xfrm>
            <a:off x="463075" y="1198737"/>
            <a:ext cx="580534" cy="1222151"/>
          </a:xfrm>
          <a:custGeom>
            <a:avLst/>
            <a:gdLst/>
            <a:ahLst/>
            <a:cxnLst/>
            <a:rect l="l" t="t" r="r" b="b"/>
            <a:pathLst>
              <a:path w="6290309" h="838200">
                <a:moveTo>
                  <a:pt x="6290070" y="0"/>
                </a:moveTo>
                <a:lnTo>
                  <a:pt x="0" y="0"/>
                </a:lnTo>
                <a:lnTo>
                  <a:pt x="0" y="838089"/>
                </a:lnTo>
                <a:lnTo>
                  <a:pt x="6290070" y="838089"/>
                </a:lnTo>
                <a:lnTo>
                  <a:pt x="6290070" y="0"/>
                </a:lnTo>
                <a:close/>
              </a:path>
            </a:pathLst>
          </a:custGeom>
          <a:solidFill>
            <a:srgbClr val="354FC5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</a:t>
            </a:r>
            <a:endParaRPr lang="en-US" altLang="ko-KR" sz="14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선정</a:t>
            </a:r>
            <a:endParaRPr lang="en-US" altLang="ko-KR" sz="14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배경</a:t>
            </a:r>
            <a:endParaRPr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object 7"/>
          <p:cNvSpPr/>
          <p:nvPr/>
        </p:nvSpPr>
        <p:spPr>
          <a:xfrm>
            <a:off x="5219502" y="1198737"/>
            <a:ext cx="3456954" cy="1222151"/>
          </a:xfrm>
          <a:custGeom>
            <a:avLst/>
            <a:gdLst/>
            <a:ahLst/>
            <a:cxnLst/>
            <a:rect l="l" t="t" r="r" b="b"/>
            <a:pathLst>
              <a:path w="6290309" h="838200">
                <a:moveTo>
                  <a:pt x="6290070" y="0"/>
                </a:moveTo>
                <a:lnTo>
                  <a:pt x="0" y="0"/>
                </a:lnTo>
                <a:lnTo>
                  <a:pt x="0" y="838089"/>
                </a:lnTo>
                <a:lnTo>
                  <a:pt x="6290070" y="838089"/>
                </a:lnTo>
                <a:lnTo>
                  <a:pt x="629007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 wrap="square" lIns="0" tIns="0" rIns="0" bIns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Label Encoding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MinMax</a:t>
            </a:r>
            <a:r>
              <a:rPr lang="en-US" altLang="ko-KR" sz="1400" dirty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Scalar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SMOTE </a:t>
            </a:r>
            <a:r>
              <a:rPr lang="ko-KR" altLang="en-US" sz="140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기법 사용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GridSearch</a:t>
            </a:r>
            <a:r>
              <a:rPr lang="en-US" altLang="ko-KR" sz="1400" dirty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Cross Validation</a:t>
            </a:r>
          </a:p>
        </p:txBody>
      </p:sp>
      <p:sp>
        <p:nvSpPr>
          <p:cNvPr id="38" name="object 7"/>
          <p:cNvSpPr/>
          <p:nvPr/>
        </p:nvSpPr>
        <p:spPr>
          <a:xfrm>
            <a:off x="4638968" y="1198737"/>
            <a:ext cx="580534" cy="1222151"/>
          </a:xfrm>
          <a:custGeom>
            <a:avLst/>
            <a:gdLst/>
            <a:ahLst/>
            <a:cxnLst/>
            <a:rect l="l" t="t" r="r" b="b"/>
            <a:pathLst>
              <a:path w="6290309" h="838200">
                <a:moveTo>
                  <a:pt x="6290070" y="0"/>
                </a:moveTo>
                <a:lnTo>
                  <a:pt x="0" y="0"/>
                </a:lnTo>
                <a:lnTo>
                  <a:pt x="0" y="838089"/>
                </a:lnTo>
                <a:lnTo>
                  <a:pt x="6290070" y="838089"/>
                </a:lnTo>
                <a:lnTo>
                  <a:pt x="6290070" y="0"/>
                </a:lnTo>
                <a:close/>
              </a:path>
            </a:pathLst>
          </a:custGeom>
          <a:solidFill>
            <a:srgbClr val="354FC5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 </a:t>
            </a:r>
            <a:endParaRPr lang="en-US" altLang="ko-KR" sz="14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향상</a:t>
            </a:r>
            <a:endParaRPr lang="en-US" altLang="ko-KR" sz="14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작업</a:t>
            </a:r>
            <a:endParaRPr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250313"/>
              </p:ext>
            </p:extLst>
          </p:nvPr>
        </p:nvGraphicFramePr>
        <p:xfrm>
          <a:off x="468313" y="2780928"/>
          <a:ext cx="8207374" cy="3096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9391"/>
                <a:gridCol w="1008112"/>
                <a:gridCol w="1728192"/>
                <a:gridCol w="1080120"/>
                <a:gridCol w="1008112"/>
                <a:gridCol w="936104"/>
                <a:gridCol w="1007343"/>
              </a:tblGrid>
              <a:tr h="51605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en-US" sz="1200" b="1" i="0" u="none" strike="noStrike" kern="1200" baseline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추천대상학기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ko-KR" altLang="en-US" sz="1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Row </a:t>
                      </a:r>
                      <a:r>
                        <a:rPr lang="ko-KR" altLang="en-US" sz="1200" smtClean="0"/>
                        <a:t>개수</a:t>
                      </a:r>
                      <a:endParaRPr lang="ko-KR" altLang="en-US" sz="1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Best Model</a:t>
                      </a:r>
                      <a:endParaRPr lang="ko-KR" altLang="en-US" sz="120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Train Data</a:t>
                      </a:r>
                      <a:endParaRPr lang="ko-KR" altLang="en-US" sz="12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Test Data</a:t>
                      </a:r>
                      <a:endParaRPr lang="ko-KR" altLang="en-US" sz="12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1605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ACC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F1 SCORE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ACC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F1 SCORE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160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학년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학기</a:t>
                      </a:r>
                      <a:r>
                        <a:rPr lang="ko-KR" altLang="en-US" sz="12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277</a:t>
                      </a:r>
                      <a:r>
                        <a:rPr lang="ko-KR" altLang="en-US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Light GBM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79%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78%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46%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42%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160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학년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학기</a:t>
                      </a:r>
                      <a:r>
                        <a:rPr lang="ko-KR" altLang="en-US" sz="12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256</a:t>
                      </a:r>
                      <a:r>
                        <a:rPr lang="ko-KR" altLang="en-US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Random Forest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89%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90%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54%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47%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160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학년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학기</a:t>
                      </a:r>
                      <a:r>
                        <a:rPr lang="ko-KR" altLang="en-US" sz="12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222</a:t>
                      </a:r>
                      <a:r>
                        <a:rPr lang="ko-KR" altLang="en-US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Random Forest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93%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93%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43%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48%</a:t>
                      </a:r>
                      <a:endParaRPr lang="ko-KR" altLang="en-US" sz="1200"/>
                    </a:p>
                  </a:txBody>
                  <a:tcPr anchor="ctr"/>
                </a:tc>
              </a:tr>
              <a:tr h="5160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학년</a:t>
                      </a: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학기</a:t>
                      </a:r>
                      <a:r>
                        <a:rPr lang="ko-KR" altLang="en-US" sz="12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166</a:t>
                      </a:r>
                      <a:r>
                        <a:rPr lang="ko-KR" altLang="en-US" sz="1200" b="1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Random Forest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98%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98%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47%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45%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304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제목 2"/>
          <p:cNvSpPr>
            <a:spLocks noGrp="1"/>
          </p:cNvSpPr>
          <p:nvPr>
            <p:ph type="title" idx="4294967295"/>
          </p:nvPr>
        </p:nvSpPr>
        <p:spPr>
          <a:xfrm>
            <a:off x="5156670" y="98672"/>
            <a:ext cx="3888432" cy="611984"/>
          </a:xfrm>
        </p:spPr>
        <p:txBody>
          <a:bodyPr/>
          <a:lstStyle/>
          <a:p>
            <a:pPr algn="r" eaLnBrk="1" hangingPunct="1"/>
            <a:r>
              <a:rPr lang="en-US" altLang="ko-KR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Appendix</a:t>
            </a:r>
            <a:endParaRPr lang="ko-KR" altLang="en-US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71313" y="404664"/>
            <a:ext cx="5868839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kumimoji="0" lang="en-US" altLang="ko-KR" sz="20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Model2 </a:t>
            </a:r>
            <a:r>
              <a:rPr kumimoji="0" lang="ko-KR" altLang="en-US" sz="2000" b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분석 결과 </a:t>
            </a:r>
            <a:r>
              <a:rPr kumimoji="0" lang="en-US" altLang="ko-KR" sz="20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kumimoji="0" lang="ko-KR" altLang="en-US" sz="2000" b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서브 모델</a:t>
            </a:r>
            <a:r>
              <a:rPr kumimoji="0" lang="en-US" altLang="ko-KR" sz="20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kumimoji="0" lang="ko-KR" altLang="en-US" sz="2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object 7"/>
          <p:cNvSpPr/>
          <p:nvPr/>
        </p:nvSpPr>
        <p:spPr>
          <a:xfrm>
            <a:off x="971601" y="1196752"/>
            <a:ext cx="4104456" cy="1584176"/>
          </a:xfrm>
          <a:custGeom>
            <a:avLst/>
            <a:gdLst/>
            <a:ahLst/>
            <a:cxnLst/>
            <a:rect l="l" t="t" r="r" b="b"/>
            <a:pathLst>
              <a:path w="6290309" h="838200">
                <a:moveTo>
                  <a:pt x="6290070" y="0"/>
                </a:moveTo>
                <a:lnTo>
                  <a:pt x="0" y="0"/>
                </a:lnTo>
                <a:lnTo>
                  <a:pt x="0" y="838089"/>
                </a:lnTo>
                <a:lnTo>
                  <a:pt x="6290070" y="838089"/>
                </a:lnTo>
                <a:lnTo>
                  <a:pt x="629007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 wrap="square" lIns="0" tIns="0" rIns="0" bIns="0" rtlCol="0" anchor="ctr"/>
          <a:lstStyle/>
          <a:p>
            <a:r>
              <a:rPr lang="ko-KR" altLang="en-US" sz="1400" dirty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목표변수 설정</a:t>
            </a:r>
          </a:p>
          <a:p>
            <a:r>
              <a:rPr lang="en-US" altLang="ko-KR" sz="1400" dirty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40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</a:t>
            </a:r>
            <a:r>
              <a:rPr lang="ko-KR" altLang="en-US" sz="1400" dirty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교과목을 목표변수로 설정 </a:t>
            </a:r>
            <a:r>
              <a:rPr lang="en-US" altLang="ko-KR" sz="1400" dirty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40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과목별로 모델 설정 및 학습</a:t>
            </a:r>
          </a:p>
          <a:p>
            <a:r>
              <a:rPr lang="en-US" altLang="ko-KR" sz="1400" dirty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40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목표변수 </a:t>
            </a:r>
            <a:r>
              <a:rPr lang="en-US" altLang="ko-KR" sz="1400" dirty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3~4</a:t>
            </a:r>
            <a:r>
              <a:rPr lang="ko-KR" altLang="en-US" sz="140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학년에 해당 과목을 수강한 경우 </a:t>
            </a:r>
            <a:r>
              <a:rPr lang="en-US" altLang="ko-KR" sz="1400" dirty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1 , </a:t>
            </a:r>
            <a:r>
              <a:rPr lang="ko-KR" altLang="en-US" sz="140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아닌 경우 </a:t>
            </a:r>
            <a:r>
              <a:rPr lang="en-US" altLang="ko-KR" sz="1400" dirty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</a:p>
          <a:p>
            <a:r>
              <a:rPr lang="en-US" altLang="ko-KR" sz="1400" dirty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40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교과목선정 </a:t>
            </a:r>
            <a:r>
              <a:rPr lang="ko-KR" altLang="en-US" sz="1400" dirty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기준 </a:t>
            </a:r>
            <a:r>
              <a:rPr lang="en-US" altLang="ko-KR" sz="1400" dirty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200</a:t>
            </a:r>
            <a:r>
              <a:rPr lang="ko-KR" altLang="en-US" sz="140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명이상이 수강한 과목을 선정</a:t>
            </a:r>
            <a:endParaRPr sz="1400" dirty="0">
              <a:solidFill>
                <a:srgbClr val="40404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object 7"/>
          <p:cNvSpPr/>
          <p:nvPr/>
        </p:nvSpPr>
        <p:spPr>
          <a:xfrm>
            <a:off x="474481" y="1190310"/>
            <a:ext cx="431279" cy="537957"/>
          </a:xfrm>
          <a:custGeom>
            <a:avLst/>
            <a:gdLst/>
            <a:ahLst/>
            <a:cxnLst/>
            <a:rect l="l" t="t" r="r" b="b"/>
            <a:pathLst>
              <a:path w="6290309" h="838200">
                <a:moveTo>
                  <a:pt x="6290070" y="0"/>
                </a:moveTo>
                <a:lnTo>
                  <a:pt x="0" y="0"/>
                </a:lnTo>
                <a:lnTo>
                  <a:pt x="0" y="838089"/>
                </a:lnTo>
                <a:lnTo>
                  <a:pt x="6290070" y="838089"/>
                </a:lnTo>
                <a:lnTo>
                  <a:pt x="6290070" y="0"/>
                </a:lnTo>
                <a:close/>
              </a:path>
            </a:pathLst>
          </a:custGeom>
          <a:solidFill>
            <a:srgbClr val="354FC5"/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01</a:t>
            </a:r>
            <a:endParaRPr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object 7"/>
          <p:cNvSpPr/>
          <p:nvPr/>
        </p:nvSpPr>
        <p:spPr>
          <a:xfrm>
            <a:off x="468313" y="2908188"/>
            <a:ext cx="431279" cy="537957"/>
          </a:xfrm>
          <a:custGeom>
            <a:avLst/>
            <a:gdLst/>
            <a:ahLst/>
            <a:cxnLst/>
            <a:rect l="l" t="t" r="r" b="b"/>
            <a:pathLst>
              <a:path w="6290309" h="838200">
                <a:moveTo>
                  <a:pt x="6290070" y="0"/>
                </a:moveTo>
                <a:lnTo>
                  <a:pt x="0" y="0"/>
                </a:lnTo>
                <a:lnTo>
                  <a:pt x="0" y="838089"/>
                </a:lnTo>
                <a:lnTo>
                  <a:pt x="6290070" y="838089"/>
                </a:lnTo>
                <a:lnTo>
                  <a:pt x="6290070" y="0"/>
                </a:lnTo>
                <a:close/>
              </a:path>
            </a:pathLst>
          </a:custGeom>
          <a:solidFill>
            <a:srgbClr val="354FC5"/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02</a:t>
            </a:r>
            <a:endParaRPr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object 7"/>
          <p:cNvSpPr/>
          <p:nvPr/>
        </p:nvSpPr>
        <p:spPr>
          <a:xfrm>
            <a:off x="454568" y="4097048"/>
            <a:ext cx="431279" cy="537957"/>
          </a:xfrm>
          <a:custGeom>
            <a:avLst/>
            <a:gdLst/>
            <a:ahLst/>
            <a:cxnLst/>
            <a:rect l="l" t="t" r="r" b="b"/>
            <a:pathLst>
              <a:path w="6290309" h="838200">
                <a:moveTo>
                  <a:pt x="6290070" y="0"/>
                </a:moveTo>
                <a:lnTo>
                  <a:pt x="0" y="0"/>
                </a:lnTo>
                <a:lnTo>
                  <a:pt x="0" y="838089"/>
                </a:lnTo>
                <a:lnTo>
                  <a:pt x="6290070" y="838089"/>
                </a:lnTo>
                <a:lnTo>
                  <a:pt x="6290070" y="0"/>
                </a:lnTo>
                <a:close/>
              </a:path>
            </a:pathLst>
          </a:custGeom>
          <a:solidFill>
            <a:srgbClr val="354FC5"/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03</a:t>
            </a:r>
            <a:endParaRPr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object 7"/>
          <p:cNvSpPr/>
          <p:nvPr/>
        </p:nvSpPr>
        <p:spPr>
          <a:xfrm>
            <a:off x="468313" y="5240643"/>
            <a:ext cx="431279" cy="537957"/>
          </a:xfrm>
          <a:custGeom>
            <a:avLst/>
            <a:gdLst/>
            <a:ahLst/>
            <a:cxnLst/>
            <a:rect l="l" t="t" r="r" b="b"/>
            <a:pathLst>
              <a:path w="6290309" h="838200">
                <a:moveTo>
                  <a:pt x="6290070" y="0"/>
                </a:moveTo>
                <a:lnTo>
                  <a:pt x="0" y="0"/>
                </a:lnTo>
                <a:lnTo>
                  <a:pt x="0" y="838089"/>
                </a:lnTo>
                <a:lnTo>
                  <a:pt x="6290070" y="838089"/>
                </a:lnTo>
                <a:lnTo>
                  <a:pt x="6290070" y="0"/>
                </a:lnTo>
                <a:close/>
              </a:path>
            </a:pathLst>
          </a:custGeom>
          <a:solidFill>
            <a:srgbClr val="354FC5"/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04</a:t>
            </a:r>
            <a:endParaRPr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object 7"/>
          <p:cNvSpPr/>
          <p:nvPr/>
        </p:nvSpPr>
        <p:spPr>
          <a:xfrm>
            <a:off x="971600" y="2904715"/>
            <a:ext cx="4104456" cy="1028341"/>
          </a:xfrm>
          <a:custGeom>
            <a:avLst/>
            <a:gdLst/>
            <a:ahLst/>
            <a:cxnLst/>
            <a:rect l="l" t="t" r="r" b="b"/>
            <a:pathLst>
              <a:path w="6290309" h="838200">
                <a:moveTo>
                  <a:pt x="6290070" y="0"/>
                </a:moveTo>
                <a:lnTo>
                  <a:pt x="0" y="0"/>
                </a:lnTo>
                <a:lnTo>
                  <a:pt x="0" y="838089"/>
                </a:lnTo>
                <a:lnTo>
                  <a:pt x="6290070" y="838089"/>
                </a:lnTo>
                <a:lnTo>
                  <a:pt x="629007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 wrap="square" lIns="0" tIns="0" rIns="0" bIns="0" rtlCol="0" anchor="ctr"/>
          <a:lstStyle/>
          <a:p>
            <a:r>
              <a:rPr lang="en-US" sz="1400" dirty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Over sampling</a:t>
            </a:r>
          </a:p>
          <a:p>
            <a:r>
              <a:rPr lang="en-US" sz="1400" dirty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SMOTE </a:t>
            </a:r>
            <a:r>
              <a:rPr lang="ko-KR" altLang="en-US" sz="140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기법 </a:t>
            </a:r>
            <a:r>
              <a:rPr lang="ko-KR" altLang="en-US" sz="140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</a:t>
            </a:r>
            <a:endParaRPr sz="1400" dirty="0">
              <a:solidFill>
                <a:srgbClr val="40404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object 7"/>
          <p:cNvSpPr/>
          <p:nvPr/>
        </p:nvSpPr>
        <p:spPr>
          <a:xfrm>
            <a:off x="971599" y="4077072"/>
            <a:ext cx="4104456" cy="996792"/>
          </a:xfrm>
          <a:custGeom>
            <a:avLst/>
            <a:gdLst/>
            <a:ahLst/>
            <a:cxnLst/>
            <a:rect l="l" t="t" r="r" b="b"/>
            <a:pathLst>
              <a:path w="6290309" h="838200">
                <a:moveTo>
                  <a:pt x="6290070" y="0"/>
                </a:moveTo>
                <a:lnTo>
                  <a:pt x="0" y="0"/>
                </a:lnTo>
                <a:lnTo>
                  <a:pt x="0" y="838089"/>
                </a:lnTo>
                <a:lnTo>
                  <a:pt x="6290070" y="838089"/>
                </a:lnTo>
                <a:lnTo>
                  <a:pt x="629007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 wrap="square" lIns="0" tIns="0" rIns="0" bIns="0" rtlCol="0" anchor="ctr"/>
          <a:lstStyle/>
          <a:p>
            <a:r>
              <a:rPr lang="en-US" altLang="ko-KR" sz="1400" dirty="0" err="1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Catboost</a:t>
            </a:r>
            <a:r>
              <a:rPr lang="en-US" altLang="ko-KR" sz="1400" dirty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 모델 사용</a:t>
            </a:r>
          </a:p>
          <a:p>
            <a:r>
              <a:rPr lang="en-US" altLang="ko-KR" sz="1400" dirty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40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이진분류 모델에서 가장 우수한 성능을 내어 </a:t>
            </a:r>
            <a:r>
              <a:rPr lang="ko-KR" altLang="en-US" sz="140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채택</a:t>
            </a:r>
            <a:endParaRPr sz="1400" dirty="0">
              <a:solidFill>
                <a:srgbClr val="40404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object 7"/>
          <p:cNvSpPr/>
          <p:nvPr/>
        </p:nvSpPr>
        <p:spPr>
          <a:xfrm>
            <a:off x="971598" y="5240520"/>
            <a:ext cx="4104456" cy="996792"/>
          </a:xfrm>
          <a:custGeom>
            <a:avLst/>
            <a:gdLst/>
            <a:ahLst/>
            <a:cxnLst/>
            <a:rect l="l" t="t" r="r" b="b"/>
            <a:pathLst>
              <a:path w="6290309" h="838200">
                <a:moveTo>
                  <a:pt x="6290070" y="0"/>
                </a:moveTo>
                <a:lnTo>
                  <a:pt x="0" y="0"/>
                </a:lnTo>
                <a:lnTo>
                  <a:pt x="0" y="838089"/>
                </a:lnTo>
                <a:lnTo>
                  <a:pt x="6290070" y="838089"/>
                </a:lnTo>
                <a:lnTo>
                  <a:pt x="629007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 wrap="square" lIns="0" tIns="0" rIns="0" bIns="0" rtlCol="0" anchor="ctr"/>
          <a:lstStyle/>
          <a:p>
            <a:r>
              <a:rPr lang="ko-KR" altLang="en-US" sz="1400" dirty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학습모델 정확도 평가</a:t>
            </a:r>
          </a:p>
          <a:p>
            <a:r>
              <a:rPr lang="en-US" altLang="ko-KR" sz="1400" dirty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f1score</a:t>
            </a:r>
          </a:p>
          <a:p>
            <a:r>
              <a:rPr lang="en-US" altLang="ko-KR" sz="1400" dirty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ROC - </a:t>
            </a:r>
            <a:r>
              <a:rPr lang="en-US" altLang="ko-KR" sz="1400" dirty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AUC</a:t>
            </a:r>
            <a:endParaRPr lang="en-US" altLang="ko-KR" sz="1400" dirty="0">
              <a:solidFill>
                <a:srgbClr val="40404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8" name="object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40909"/>
              </p:ext>
            </p:extLst>
          </p:nvPr>
        </p:nvGraphicFramePr>
        <p:xfrm>
          <a:off x="5212926" y="1214468"/>
          <a:ext cx="3751687" cy="50228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5258"/>
                <a:gridCol w="534710"/>
                <a:gridCol w="333454"/>
                <a:gridCol w="622755"/>
                <a:gridCol w="622755"/>
                <a:gridCol w="622755"/>
              </a:tblGrid>
              <a:tr h="389853">
                <a:tc rowSpan="2">
                  <a:txBody>
                    <a:bodyPr/>
                    <a:lstStyle/>
                    <a:p>
                      <a:pPr marL="543560" algn="l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100" b="0" spc="26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교과목명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147320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  <a:solidFill>
                      <a:srgbClr val="2F539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100" b="0" spc="16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3학년</a:t>
                      </a:r>
                      <a:r>
                        <a:rPr sz="1100" b="0" spc="-16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 </a:t>
                      </a:r>
                      <a:r>
                        <a:rPr sz="1100" b="0" spc="254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이후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b="0" spc="240" dirty="0" err="1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수강한</a:t>
                      </a:r>
                      <a:r>
                        <a:rPr sz="1100" b="0" spc="-17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 </a:t>
                      </a:r>
                      <a:r>
                        <a:rPr sz="1100" b="0" spc="80" dirty="0" err="1" smtClean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학생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17145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  <a:solidFill>
                      <a:srgbClr val="2F539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9060" algn="ctr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100" b="0" spc="140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임계값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147320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  <a:solidFill>
                      <a:srgbClr val="2F5395"/>
                    </a:solidFill>
                  </a:tcPr>
                </a:tc>
                <a:tc>
                  <a:txBody>
                    <a:bodyPr/>
                    <a:lstStyle/>
                    <a:p>
                      <a:pPr marL="23177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200" b="0" spc="-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Train</a:t>
                      </a:r>
                      <a:r>
                        <a:rPr sz="1200" b="0" spc="-200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 </a:t>
                      </a:r>
                      <a:r>
                        <a:rPr sz="1200" b="0" spc="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data</a:t>
                      </a:r>
                      <a:endParaRPr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17145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  <a:solidFill>
                      <a:srgbClr val="2F539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200" b="0" spc="2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Test</a:t>
                      </a:r>
                      <a:r>
                        <a:rPr sz="1200" b="0" spc="-190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 </a:t>
                      </a:r>
                      <a:r>
                        <a:rPr sz="1200" b="0" spc="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data</a:t>
                      </a:r>
                      <a:endParaRPr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7620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  <a:solidFill>
                      <a:srgbClr val="2F539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2885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47320" marB="0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  <a:solidFill>
                      <a:srgbClr val="2F539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7145" marB="0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  <a:solidFill>
                      <a:srgbClr val="2F539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47320" marB="0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  <a:solidFill>
                      <a:srgbClr val="2F5395"/>
                    </a:solidFill>
                  </a:tcPr>
                </a:tc>
                <a:tc>
                  <a:txBody>
                    <a:bodyPr/>
                    <a:lstStyle/>
                    <a:p>
                      <a:pPr marL="8953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spc="5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f1</a:t>
                      </a:r>
                      <a:r>
                        <a:rPr sz="1100" b="0" spc="-204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 </a:t>
                      </a:r>
                      <a:r>
                        <a:rPr sz="1100" b="0" spc="110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macro</a:t>
                      </a:r>
                      <a:r>
                        <a:rPr sz="1100" b="0" spc="-180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 </a:t>
                      </a:r>
                      <a:r>
                        <a:rPr sz="1100" b="0" spc="4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avg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16510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  <a:solidFill>
                      <a:srgbClr val="2F5395"/>
                    </a:solidFill>
                  </a:tcPr>
                </a:tc>
                <a:tc>
                  <a:txBody>
                    <a:bodyPr/>
                    <a:lstStyle/>
                    <a:p>
                      <a:pPr marL="8953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spc="5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f1</a:t>
                      </a:r>
                      <a:r>
                        <a:rPr sz="1100" b="0" spc="-204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 </a:t>
                      </a:r>
                      <a:r>
                        <a:rPr sz="1100" b="0" spc="110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macro</a:t>
                      </a:r>
                      <a:r>
                        <a:rPr sz="1100" b="0" spc="-180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 </a:t>
                      </a:r>
                      <a:r>
                        <a:rPr sz="1100" b="0" spc="4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avg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16510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  <a:solidFill>
                      <a:srgbClr val="2F5395"/>
                    </a:solidFill>
                  </a:tcPr>
                </a:tc>
                <a:tc>
                  <a:txBody>
                    <a:bodyPr/>
                    <a:lstStyle/>
                    <a:p>
                      <a:pPr marL="1555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b="0" spc="28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ROC</a:t>
                      </a:r>
                      <a:r>
                        <a:rPr sz="1100" b="0" spc="-18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 </a:t>
                      </a:r>
                      <a:r>
                        <a:rPr sz="1100" b="0" spc="110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-</a:t>
                      </a:r>
                      <a:r>
                        <a:rPr sz="1100" b="0" spc="-210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 </a:t>
                      </a:r>
                      <a:r>
                        <a:rPr sz="1100" b="0" spc="260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AUC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16510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  <a:solidFill>
                      <a:srgbClr val="2F5395"/>
                    </a:solidFill>
                  </a:tcPr>
                </a:tc>
              </a:tr>
              <a:tr h="262378">
                <a:tc>
                  <a:txBody>
                    <a:bodyPr/>
                    <a:lstStyle/>
                    <a:p>
                      <a:pPr marL="41910" algn="l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100" b="0" spc="21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경영학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87630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R="34925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365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87630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100" b="0" spc="105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0.5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87630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0</a:t>
                      </a:r>
                      <a:r>
                        <a:rPr sz="1100" b="0" spc="5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.</a:t>
                      </a: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92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87630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0</a:t>
                      </a:r>
                      <a:r>
                        <a:rPr sz="1100" b="0" spc="5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.</a:t>
                      </a: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60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87630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0</a:t>
                      </a:r>
                      <a:r>
                        <a:rPr sz="1100" b="0" spc="5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.</a:t>
                      </a: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63</a:t>
                      </a:r>
                      <a:r>
                        <a:rPr sz="1100" b="0" spc="5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7</a:t>
                      </a: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5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87630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62543">
                <a:tc>
                  <a:txBody>
                    <a:bodyPr/>
                    <a:lstStyle/>
                    <a:p>
                      <a:pPr marL="41910" algn="l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100" b="0" spc="114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경제학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86995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R="34925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302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86995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100" b="0" spc="105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0.5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86995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0</a:t>
                      </a:r>
                      <a:r>
                        <a:rPr sz="1100" b="0" spc="5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.</a:t>
                      </a: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90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86995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0</a:t>
                      </a:r>
                      <a:r>
                        <a:rPr sz="1100" b="0" spc="5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.</a:t>
                      </a: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64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86995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0</a:t>
                      </a:r>
                      <a:r>
                        <a:rPr sz="1100" b="0" spc="5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.</a:t>
                      </a: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69</a:t>
                      </a:r>
                      <a:r>
                        <a:rPr sz="1100" b="0" spc="5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2</a:t>
                      </a: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9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86995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62297">
                <a:tc>
                  <a:txBody>
                    <a:bodyPr/>
                    <a:lstStyle/>
                    <a:p>
                      <a:pPr marL="41910" algn="l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100" b="0" spc="26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미술학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86995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R="34925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294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86995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100" b="0" spc="105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0.5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86995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0</a:t>
                      </a:r>
                      <a:r>
                        <a:rPr sz="1100" b="0" spc="5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.</a:t>
                      </a: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84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86995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0</a:t>
                      </a:r>
                      <a:r>
                        <a:rPr sz="1100" b="0" spc="5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.</a:t>
                      </a: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58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86995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0</a:t>
                      </a:r>
                      <a:r>
                        <a:rPr sz="1100" b="0" spc="5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.</a:t>
                      </a: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63</a:t>
                      </a:r>
                      <a:r>
                        <a:rPr sz="1100" b="0" spc="5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3</a:t>
                      </a: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6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86995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62543">
                <a:tc>
                  <a:txBody>
                    <a:bodyPr/>
                    <a:lstStyle/>
                    <a:p>
                      <a:pPr marL="41910" algn="l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100" b="0" spc="24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컴퓨터일반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87630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R="34925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269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87630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100" b="0" spc="105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0.5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87630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0</a:t>
                      </a:r>
                      <a:r>
                        <a:rPr sz="1100" b="0" spc="5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.</a:t>
                      </a: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92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87630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0</a:t>
                      </a:r>
                      <a:r>
                        <a:rPr sz="1100" b="0" spc="5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.</a:t>
                      </a: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72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87630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0</a:t>
                      </a:r>
                      <a:r>
                        <a:rPr sz="1100" b="0" spc="5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.</a:t>
                      </a: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78</a:t>
                      </a:r>
                      <a:r>
                        <a:rPr sz="1100" b="0" spc="5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4</a:t>
                      </a: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0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87630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  <a:solidFill>
                      <a:srgbClr val="A9D08E"/>
                    </a:solidFill>
                  </a:tcPr>
                </a:tc>
              </a:tr>
              <a:tr h="262378">
                <a:tc>
                  <a:txBody>
                    <a:bodyPr/>
                    <a:lstStyle/>
                    <a:p>
                      <a:pPr marL="41910" algn="l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100" b="0" spc="165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국제사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87630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R="34925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265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87630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100" b="0" spc="105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0.4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87630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0</a:t>
                      </a:r>
                      <a:r>
                        <a:rPr sz="1100" b="0" spc="5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.</a:t>
                      </a: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87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87630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0</a:t>
                      </a:r>
                      <a:r>
                        <a:rPr sz="1100" b="0" spc="5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.</a:t>
                      </a: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52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87630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0</a:t>
                      </a:r>
                      <a:r>
                        <a:rPr sz="1100" b="0" spc="5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.</a:t>
                      </a: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51</a:t>
                      </a:r>
                      <a:r>
                        <a:rPr sz="1100" b="0" spc="5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5</a:t>
                      </a: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8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87630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62543">
                <a:tc>
                  <a:txBody>
                    <a:bodyPr/>
                    <a:lstStyle/>
                    <a:p>
                      <a:pPr marL="41910" algn="l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100" b="0" spc="295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스포츠일반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86995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R="34925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256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86995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100" b="0" spc="105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0.5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86995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0</a:t>
                      </a:r>
                      <a:r>
                        <a:rPr sz="1100" b="0" spc="5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.</a:t>
                      </a: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88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86995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0</a:t>
                      </a:r>
                      <a:r>
                        <a:rPr sz="1100" b="0" spc="5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.</a:t>
                      </a: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48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86995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0</a:t>
                      </a:r>
                      <a:r>
                        <a:rPr sz="1100" b="0" spc="5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.</a:t>
                      </a: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53</a:t>
                      </a:r>
                      <a:r>
                        <a:rPr sz="1100" b="0" spc="5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0</a:t>
                      </a: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8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86995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62297">
                <a:tc>
                  <a:txBody>
                    <a:bodyPr/>
                    <a:lstStyle/>
                    <a:p>
                      <a:pPr marL="41910" algn="l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100" b="0" spc="305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국문학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86995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R="34925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253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86995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100" b="0" spc="105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0.5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86995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0</a:t>
                      </a:r>
                      <a:r>
                        <a:rPr sz="1100" b="0" spc="5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.</a:t>
                      </a: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83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86995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0</a:t>
                      </a:r>
                      <a:r>
                        <a:rPr sz="1100" b="0" spc="5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.</a:t>
                      </a: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57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86995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0</a:t>
                      </a:r>
                      <a:r>
                        <a:rPr sz="1100" b="0" spc="5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.</a:t>
                      </a: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64</a:t>
                      </a:r>
                      <a:r>
                        <a:rPr sz="1100" b="0" spc="5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4</a:t>
                      </a: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6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86995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62543">
                <a:tc>
                  <a:txBody>
                    <a:bodyPr/>
                    <a:lstStyle/>
                    <a:p>
                      <a:pPr marL="41910" algn="l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100" b="0" spc="21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영어회화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87630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R="34925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243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87630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100" b="0" spc="105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0.5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87630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0</a:t>
                      </a:r>
                      <a:r>
                        <a:rPr sz="1100" b="0" spc="5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.</a:t>
                      </a: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94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87630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0</a:t>
                      </a:r>
                      <a:r>
                        <a:rPr sz="1100" b="0" spc="5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.</a:t>
                      </a: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56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87630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0</a:t>
                      </a:r>
                      <a:r>
                        <a:rPr sz="1100" b="0" spc="5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.</a:t>
                      </a: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60</a:t>
                      </a:r>
                      <a:r>
                        <a:rPr sz="1100" b="0" spc="5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3</a:t>
                      </a: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8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87630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62378">
                <a:tc>
                  <a:txBody>
                    <a:bodyPr/>
                    <a:lstStyle/>
                    <a:p>
                      <a:pPr marL="41910" algn="l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100" b="0" spc="21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미디어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87630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R="34925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239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87630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100" b="0" spc="105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0.5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87630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0</a:t>
                      </a:r>
                      <a:r>
                        <a:rPr sz="1100" b="0" spc="5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.</a:t>
                      </a: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87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87630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0</a:t>
                      </a:r>
                      <a:r>
                        <a:rPr sz="1100" b="0" spc="5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.</a:t>
                      </a: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57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87630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0</a:t>
                      </a:r>
                      <a:r>
                        <a:rPr sz="1100" b="0" spc="5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.</a:t>
                      </a: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59</a:t>
                      </a:r>
                      <a:r>
                        <a:rPr sz="1100" b="0" spc="5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6</a:t>
                      </a: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3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87630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62543">
                <a:tc>
                  <a:txBody>
                    <a:bodyPr/>
                    <a:lstStyle/>
                    <a:p>
                      <a:pPr marL="41910" algn="l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100" b="0" spc="21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가정학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86995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R="34925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238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86995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100" b="0" spc="105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0.4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86995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0</a:t>
                      </a:r>
                      <a:r>
                        <a:rPr sz="1100" b="0" spc="5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.</a:t>
                      </a: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89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86995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0</a:t>
                      </a:r>
                      <a:r>
                        <a:rPr sz="1100" b="0" spc="5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.</a:t>
                      </a: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50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86995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0</a:t>
                      </a:r>
                      <a:r>
                        <a:rPr sz="1100" b="0" spc="5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.</a:t>
                      </a: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51</a:t>
                      </a:r>
                      <a:r>
                        <a:rPr sz="1100" b="0" spc="5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0</a:t>
                      </a: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7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86995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  <a:solidFill>
                      <a:srgbClr val="FF9999"/>
                    </a:solidFill>
                  </a:tcPr>
                </a:tc>
              </a:tr>
              <a:tr h="262297">
                <a:tc>
                  <a:txBody>
                    <a:bodyPr/>
                    <a:lstStyle/>
                    <a:p>
                      <a:pPr marL="41910" algn="l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100" b="0" spc="305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교육학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86995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R="34925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226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86995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100" b="0" spc="105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0.5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86995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0</a:t>
                      </a:r>
                      <a:r>
                        <a:rPr sz="1100" b="0" spc="5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.</a:t>
                      </a: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83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86995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0</a:t>
                      </a:r>
                      <a:r>
                        <a:rPr sz="1100" b="0" spc="5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.</a:t>
                      </a: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46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86995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0</a:t>
                      </a:r>
                      <a:r>
                        <a:rPr sz="1100" b="0" spc="5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.</a:t>
                      </a: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53</a:t>
                      </a:r>
                      <a:r>
                        <a:rPr sz="1100" b="0" spc="5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0</a:t>
                      </a: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5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86995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62551">
                <a:tc>
                  <a:txBody>
                    <a:bodyPr/>
                    <a:lstStyle/>
                    <a:p>
                      <a:pPr marL="41910" algn="l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100" b="0" spc="21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사회학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87630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R="34925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226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87630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100" b="0" spc="105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0.5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87630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0</a:t>
                      </a:r>
                      <a:r>
                        <a:rPr sz="1100" b="0" spc="5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.</a:t>
                      </a: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85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87630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0</a:t>
                      </a:r>
                      <a:r>
                        <a:rPr sz="1100" b="0" spc="5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.</a:t>
                      </a: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57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87630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0</a:t>
                      </a:r>
                      <a:r>
                        <a:rPr sz="1100" b="0" spc="5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.</a:t>
                      </a: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66</a:t>
                      </a:r>
                      <a:r>
                        <a:rPr sz="1100" b="0" spc="5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3</a:t>
                      </a: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7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87630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62338">
                <a:tc>
                  <a:txBody>
                    <a:bodyPr/>
                    <a:lstStyle/>
                    <a:p>
                      <a:pPr marL="41910" algn="l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100" b="0" spc="28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비즈니스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86995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R="34925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215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86995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100" b="0" spc="105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0.5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86995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0</a:t>
                      </a:r>
                      <a:r>
                        <a:rPr sz="1100" b="0" spc="5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.</a:t>
                      </a: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87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86995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0</a:t>
                      </a:r>
                      <a:r>
                        <a:rPr sz="1100" b="0" spc="5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.</a:t>
                      </a: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68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86995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0</a:t>
                      </a:r>
                      <a:r>
                        <a:rPr sz="1100" b="0" spc="5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.</a:t>
                      </a: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71</a:t>
                      </a:r>
                      <a:r>
                        <a:rPr sz="1100" b="0" spc="5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6</a:t>
                      </a: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5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86995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62543">
                <a:tc>
                  <a:txBody>
                    <a:bodyPr/>
                    <a:lstStyle/>
                    <a:p>
                      <a:pPr marL="41910" algn="l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100" b="0" spc="21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철학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86995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R="34925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214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86995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100" b="0" spc="105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0.5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86995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0</a:t>
                      </a:r>
                      <a:r>
                        <a:rPr sz="1100" b="0" spc="5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.</a:t>
                      </a: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93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86995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0</a:t>
                      </a:r>
                      <a:r>
                        <a:rPr sz="1100" b="0" spc="5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.</a:t>
                      </a: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54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86995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0</a:t>
                      </a:r>
                      <a:r>
                        <a:rPr sz="1100" b="0" spc="5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.</a:t>
                      </a: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59</a:t>
                      </a:r>
                      <a:r>
                        <a:rPr sz="1100" b="0" spc="5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4</a:t>
                      </a: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2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86995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29938">
                <a:tc>
                  <a:txBody>
                    <a:bodyPr/>
                    <a:lstStyle/>
                    <a:p>
                      <a:pPr marL="41910" algn="l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100" b="0" spc="245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컴퓨터소프트웨어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86995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R="34925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208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86995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100" b="0" spc="105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0.3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86995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0</a:t>
                      </a:r>
                      <a:r>
                        <a:rPr sz="1100" b="0" spc="5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.</a:t>
                      </a: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95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86995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0</a:t>
                      </a:r>
                      <a:r>
                        <a:rPr sz="1100" b="0" spc="5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.</a:t>
                      </a: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59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86995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0</a:t>
                      </a:r>
                      <a:r>
                        <a:rPr sz="1100" b="0" spc="5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.</a:t>
                      </a: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67</a:t>
                      </a:r>
                      <a:r>
                        <a:rPr sz="1100" b="0" spc="5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2</a:t>
                      </a:r>
                      <a:r>
                        <a:rPr sz="11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Bandal"/>
                        </a:rPr>
                        <a:t>8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Bandal"/>
                      </a:endParaRPr>
                    </a:p>
                  </a:txBody>
                  <a:tcPr marL="0" marR="0" marT="86995" marB="0" anchor="ctr">
                    <a:lnL w="9525">
                      <a:solidFill>
                        <a:srgbClr val="D9E0F1"/>
                      </a:solidFill>
                      <a:prstDash val="solid"/>
                    </a:lnL>
                    <a:lnR w="9525">
                      <a:solidFill>
                        <a:srgbClr val="D9E0F1"/>
                      </a:solidFill>
                      <a:prstDash val="solid"/>
                    </a:lnR>
                    <a:lnT w="9525">
                      <a:solidFill>
                        <a:srgbClr val="D9E0F1"/>
                      </a:solidFill>
                      <a:prstDash val="solid"/>
                    </a:lnT>
                    <a:lnB w="9525">
                      <a:solidFill>
                        <a:srgbClr val="D9E0F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009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제목 2"/>
          <p:cNvSpPr>
            <a:spLocks noGrp="1"/>
          </p:cNvSpPr>
          <p:nvPr>
            <p:ph type="title" idx="4294967295"/>
          </p:nvPr>
        </p:nvSpPr>
        <p:spPr>
          <a:xfrm>
            <a:off x="5156670" y="98672"/>
            <a:ext cx="3888432" cy="611984"/>
          </a:xfrm>
        </p:spPr>
        <p:txBody>
          <a:bodyPr/>
          <a:lstStyle/>
          <a:p>
            <a:pPr algn="r" eaLnBrk="1" hangingPunct="1"/>
            <a:r>
              <a:rPr lang="en-US" altLang="ko-KR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Appendix</a:t>
            </a:r>
            <a:endParaRPr lang="ko-KR" altLang="en-US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71313" y="404664"/>
            <a:ext cx="5868839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kumimoji="0" lang="ko-KR" altLang="en-US" sz="2000" b="1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프로토타입</a:t>
            </a:r>
            <a:r>
              <a:rPr kumimoji="0" lang="ko-KR" altLang="en-US" sz="20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서비스 도출 </a:t>
            </a:r>
            <a:r>
              <a:rPr kumimoji="0" lang="en-US" altLang="ko-KR" sz="20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Front UI</a:t>
            </a:r>
            <a:endParaRPr kumimoji="0" lang="ko-KR" altLang="en-US" sz="2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object 4"/>
          <p:cNvSpPr/>
          <p:nvPr/>
        </p:nvSpPr>
        <p:spPr>
          <a:xfrm>
            <a:off x="349011" y="1268413"/>
            <a:ext cx="8303103" cy="46972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9"/>
          <p:cNvSpPr/>
          <p:nvPr/>
        </p:nvSpPr>
        <p:spPr>
          <a:xfrm>
            <a:off x="2624327" y="95014"/>
            <a:ext cx="1828372" cy="158922"/>
          </a:xfrm>
          <a:custGeom>
            <a:avLst/>
            <a:gdLst/>
            <a:ahLst/>
            <a:cxnLst/>
            <a:rect l="l" t="t" r="r" b="b"/>
            <a:pathLst>
              <a:path w="3131819" h="328295">
                <a:moveTo>
                  <a:pt x="942378" y="164592"/>
                </a:moveTo>
                <a:lnTo>
                  <a:pt x="0" y="164592"/>
                </a:lnTo>
                <a:lnTo>
                  <a:pt x="0" y="327939"/>
                </a:lnTo>
                <a:lnTo>
                  <a:pt x="942378" y="327939"/>
                </a:lnTo>
                <a:lnTo>
                  <a:pt x="942378" y="164592"/>
                </a:lnTo>
                <a:close/>
              </a:path>
              <a:path w="3131819" h="328295">
                <a:moveTo>
                  <a:pt x="2031771" y="0"/>
                </a:moveTo>
                <a:lnTo>
                  <a:pt x="1088136" y="0"/>
                </a:lnTo>
                <a:lnTo>
                  <a:pt x="1088136" y="164592"/>
                </a:lnTo>
                <a:lnTo>
                  <a:pt x="2031771" y="164592"/>
                </a:lnTo>
                <a:lnTo>
                  <a:pt x="2031771" y="0"/>
                </a:lnTo>
                <a:close/>
              </a:path>
              <a:path w="3131819" h="328295">
                <a:moveTo>
                  <a:pt x="3131210" y="0"/>
                </a:moveTo>
                <a:lnTo>
                  <a:pt x="2187575" y="0"/>
                </a:lnTo>
                <a:lnTo>
                  <a:pt x="2187575" y="164592"/>
                </a:lnTo>
                <a:lnTo>
                  <a:pt x="3131210" y="164592"/>
                </a:lnTo>
                <a:lnTo>
                  <a:pt x="3131210" y="0"/>
                </a:lnTo>
                <a:close/>
              </a:path>
            </a:pathLst>
          </a:custGeom>
          <a:solidFill>
            <a:srgbClr val="354FC5">
              <a:alpha val="2784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043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제목 2"/>
          <p:cNvSpPr>
            <a:spLocks noGrp="1"/>
          </p:cNvSpPr>
          <p:nvPr>
            <p:ph type="title" idx="4294967295"/>
          </p:nvPr>
        </p:nvSpPr>
        <p:spPr>
          <a:xfrm>
            <a:off x="5156670" y="98672"/>
            <a:ext cx="3888432" cy="611984"/>
          </a:xfrm>
        </p:spPr>
        <p:txBody>
          <a:bodyPr/>
          <a:lstStyle/>
          <a:p>
            <a:pPr algn="r" eaLnBrk="1" hangingPunct="1"/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</a:t>
            </a: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  서 론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71313" y="404664"/>
            <a:ext cx="4284663" cy="360363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ko-KR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1.1 </a:t>
            </a:r>
            <a:r>
              <a:rPr lang="ko-KR" altLang="en-US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연구의 </a:t>
            </a:r>
            <a:r>
              <a:rPr lang="ko-KR" altLang="en-US" sz="20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배경 </a:t>
            </a:r>
            <a:r>
              <a:rPr lang="en-US" altLang="ko-KR" sz="20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(1/3)</a:t>
            </a:r>
            <a:endParaRPr lang="ko-KR" altLang="en-US" sz="2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8313" y="1127789"/>
            <a:ext cx="8207376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 latinLnBrk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졸업하고 </a:t>
            </a:r>
            <a:r>
              <a:rPr kumimoji="0" lang="ko-KR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취직에 성공한 </a:t>
            </a:r>
            <a:r>
              <a:rPr kumimoji="0" lang="ko-KR" altLang="en-US" kern="0" dirty="0">
                <a:solidFill>
                  <a:srgbClr val="0000FF"/>
                </a:solidFill>
                <a:ea typeface="나눔바른고딕" panose="020B0603020101020101" pitchFamily="50" charset="-127"/>
              </a:rPr>
              <a:t>직장인 </a:t>
            </a:r>
            <a:r>
              <a:rPr kumimoji="0" lang="ko-KR" altLang="en-US" b="1" kern="0" dirty="0">
                <a:solidFill>
                  <a:srgbClr val="0000FF"/>
                </a:solidFill>
                <a:ea typeface="나눔바른고딕" panose="020B0603020101020101" pitchFamily="50" charset="-127"/>
              </a:rPr>
              <a:t>중 </a:t>
            </a:r>
            <a:r>
              <a:rPr kumimoji="0" lang="en-US" altLang="ko-KR" b="1" kern="0" dirty="0">
                <a:solidFill>
                  <a:srgbClr val="0000FF"/>
                </a:solidFill>
                <a:ea typeface="나눔바른고딕" panose="020B0603020101020101" pitchFamily="50" charset="-127"/>
              </a:rPr>
              <a:t>19.1%</a:t>
            </a:r>
            <a:r>
              <a:rPr kumimoji="0" lang="ko-KR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는</a:t>
            </a:r>
            <a:r>
              <a:rPr kumimoji="0" lang="ko-KR" altLang="en-US" kern="0" dirty="0">
                <a:solidFill>
                  <a:srgbClr val="0000FF"/>
                </a:solidFill>
                <a:ea typeface="나눔바른고딕" panose="020B0603020101020101" pitchFamily="50" charset="-127"/>
              </a:rPr>
              <a:t> 취업 </a:t>
            </a:r>
            <a:r>
              <a:rPr kumimoji="0" lang="ko-KR" altLang="en-US" b="1" kern="0" dirty="0">
                <a:solidFill>
                  <a:srgbClr val="0000FF"/>
                </a:solidFill>
                <a:ea typeface="나눔바른고딕" panose="020B0603020101020101" pitchFamily="50" charset="-127"/>
              </a:rPr>
              <a:t>후 </a:t>
            </a:r>
            <a:r>
              <a:rPr kumimoji="0" lang="en-US" altLang="ko-KR" b="1" kern="0" dirty="0">
                <a:solidFill>
                  <a:srgbClr val="0000FF"/>
                </a:solidFill>
                <a:ea typeface="나눔바른고딕" panose="020B0603020101020101" pitchFamily="50" charset="-127"/>
              </a:rPr>
              <a:t>1</a:t>
            </a:r>
            <a:r>
              <a:rPr kumimoji="0" lang="ko-KR" altLang="en-US" kern="0" dirty="0">
                <a:solidFill>
                  <a:srgbClr val="0000FF"/>
                </a:solidFill>
                <a:ea typeface="나눔바른고딕" panose="020B0603020101020101" pitchFamily="50" charset="-127"/>
              </a:rPr>
              <a:t>년 이내 이직</a:t>
            </a:r>
            <a:r>
              <a:rPr kumimoji="0" lang="ko-KR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 등의 사유로 일자리가 </a:t>
            </a:r>
            <a:r>
              <a:rPr kumimoji="0" lang="ko-KR" alt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변경되었으며</a:t>
            </a:r>
            <a:r>
              <a:rPr kumimoji="0" lang="en-US" altLang="ko-KR" kern="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(</a:t>
            </a:r>
            <a:r>
              <a:rPr kumimoji="0" lang="ko-KR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고등교육기관 졸업자 일자리 이동통계</a:t>
            </a:r>
            <a:r>
              <a:rPr kumimoji="0" lang="en-US" altLang="ko-KR" kern="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, 2018), </a:t>
            </a:r>
            <a:endParaRPr kumimoji="0" lang="en-US" altLang="ko-KR" kern="0" dirty="0" smtClean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 pitchFamily="50" charset="-127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defRPr/>
            </a:pPr>
            <a:r>
              <a:rPr kumimoji="0" lang="en-US" altLang="ko-KR" kern="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 </a:t>
            </a:r>
            <a:r>
              <a:rPr kumimoji="0" lang="en-US" altLang="ko-KR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   </a:t>
            </a:r>
            <a:r>
              <a:rPr kumimoji="0" lang="ko-KR" altLang="en-US" kern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이는 일자리</a:t>
            </a:r>
            <a:r>
              <a:rPr kumimoji="0" lang="en-US" altLang="ko-KR" kern="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(</a:t>
            </a:r>
            <a:r>
              <a:rPr kumimoji="0" lang="ko-KR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직무</a:t>
            </a:r>
            <a:r>
              <a:rPr kumimoji="0" lang="en-US" altLang="ko-KR" kern="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)</a:t>
            </a:r>
            <a:r>
              <a:rPr kumimoji="0" lang="ko-KR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 </a:t>
            </a:r>
            <a:r>
              <a:rPr kumimoji="0" lang="ko-KR" altLang="en-US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매칭이</a:t>
            </a:r>
            <a:r>
              <a:rPr kumimoji="0" lang="ko-KR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 </a:t>
            </a:r>
            <a:r>
              <a:rPr kumimoji="0" lang="ko-KR" alt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잘못되었음을 단적으로 보여주는 사례임</a:t>
            </a:r>
            <a:r>
              <a:rPr kumimoji="0" lang="en-US" altLang="ko-KR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.</a:t>
            </a:r>
            <a:endParaRPr kumimoji="0" lang="en-US" altLang="ko-KR" kern="0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 pitchFamily="50" charset="-127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defRPr/>
            </a:pPr>
            <a:r>
              <a:rPr kumimoji="0" lang="en-US" altLang="ko-KR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    </a:t>
            </a:r>
            <a:r>
              <a:rPr kumimoji="0" lang="ko-KR" alt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취업 </a:t>
            </a:r>
            <a:r>
              <a:rPr kumimoji="0" lang="ko-KR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포털 </a:t>
            </a:r>
            <a:r>
              <a:rPr kumimoji="0" lang="ko-KR" altLang="en-US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사람인이</a:t>
            </a:r>
            <a:r>
              <a:rPr kumimoji="0" lang="ko-KR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 </a:t>
            </a:r>
            <a:r>
              <a:rPr kumimoji="0" lang="en-US" altLang="ko-KR" kern="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941</a:t>
            </a:r>
            <a:r>
              <a:rPr kumimoji="0" lang="ko-KR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개 기업 대상으로 실시한 조사에서도</a:t>
            </a:r>
            <a:r>
              <a:rPr kumimoji="0" lang="en-US" altLang="ko-KR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,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defRPr/>
            </a:pPr>
            <a:r>
              <a:rPr kumimoji="0" lang="en-US" altLang="ko-KR" kern="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 </a:t>
            </a:r>
            <a:r>
              <a:rPr kumimoji="0" lang="en-US" altLang="ko-KR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   </a:t>
            </a:r>
            <a:r>
              <a:rPr kumimoji="0" lang="en-US" altLang="ko-KR" b="1" kern="0" dirty="0" smtClean="0">
                <a:solidFill>
                  <a:srgbClr val="0000FF"/>
                </a:solidFill>
                <a:ea typeface="나눔바른고딕" panose="020B0603020101020101" pitchFamily="50" charset="-127"/>
              </a:rPr>
              <a:t>71.2</a:t>
            </a:r>
            <a:r>
              <a:rPr kumimoji="0" lang="en-US" altLang="ko-KR" b="1" kern="0" dirty="0">
                <a:solidFill>
                  <a:srgbClr val="0000FF"/>
                </a:solidFill>
                <a:ea typeface="나눔바른고딕" panose="020B0603020101020101" pitchFamily="50" charset="-127"/>
              </a:rPr>
              <a:t>%</a:t>
            </a:r>
            <a:r>
              <a:rPr kumimoji="0" lang="ko-KR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의</a:t>
            </a:r>
            <a:r>
              <a:rPr kumimoji="0" lang="ko-KR" altLang="en-US" kern="0" dirty="0">
                <a:solidFill>
                  <a:srgbClr val="0000FF"/>
                </a:solidFill>
                <a:ea typeface="나눔바른고딕" panose="020B0603020101020101" pitchFamily="50" charset="-127"/>
              </a:rPr>
              <a:t> 기업</a:t>
            </a:r>
            <a:r>
              <a:rPr kumimoji="0" lang="ko-KR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이</a:t>
            </a:r>
            <a:r>
              <a:rPr kumimoji="0" lang="en-US" altLang="ko-KR" kern="0" dirty="0">
                <a:solidFill>
                  <a:srgbClr val="0000FF"/>
                </a:solidFill>
                <a:ea typeface="나눔바른고딕" panose="020B0603020101020101" pitchFamily="50" charset="-127"/>
              </a:rPr>
              <a:t> </a:t>
            </a:r>
            <a:r>
              <a:rPr kumimoji="0" lang="ko-KR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구인기업</a:t>
            </a:r>
            <a:r>
              <a:rPr kumimoji="0" lang="en-US" altLang="ko-KR" kern="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-</a:t>
            </a:r>
            <a:r>
              <a:rPr kumimoji="0" lang="ko-KR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취업자 간 </a:t>
            </a:r>
            <a:r>
              <a:rPr kumimoji="0" lang="ko-KR" altLang="en-US" kern="0" dirty="0">
                <a:solidFill>
                  <a:srgbClr val="0000FF"/>
                </a:solidFill>
                <a:ea typeface="나눔바른고딕" panose="020B0603020101020101" pitchFamily="50" charset="-127"/>
              </a:rPr>
              <a:t>일자리</a:t>
            </a:r>
            <a:r>
              <a:rPr kumimoji="0" lang="ko-KR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 </a:t>
            </a:r>
            <a:r>
              <a:rPr kumimoji="0" lang="ko-KR" altLang="en-US" kern="0" dirty="0">
                <a:solidFill>
                  <a:srgbClr val="0000FF"/>
                </a:solidFill>
                <a:ea typeface="나눔바른고딕" panose="020B0603020101020101" pitchFamily="50" charset="-127"/>
              </a:rPr>
              <a:t>미스 </a:t>
            </a:r>
            <a:r>
              <a:rPr kumimoji="0" lang="ko-KR" altLang="en-US" kern="0" dirty="0" err="1">
                <a:solidFill>
                  <a:srgbClr val="0000FF"/>
                </a:solidFill>
                <a:ea typeface="나눔바른고딕" panose="020B0603020101020101" pitchFamily="50" charset="-127"/>
              </a:rPr>
              <a:t>매칭</a:t>
            </a:r>
            <a:r>
              <a:rPr kumimoji="0" lang="ko-KR" altLang="en-US" kern="0" dirty="0">
                <a:solidFill>
                  <a:srgbClr val="0000FF"/>
                </a:solidFill>
                <a:ea typeface="나눔바른고딕" panose="020B0603020101020101" pitchFamily="50" charset="-127"/>
              </a:rPr>
              <a:t> 경험</a:t>
            </a:r>
            <a:r>
              <a:rPr kumimoji="0" lang="ko-KR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이</a:t>
            </a:r>
            <a:r>
              <a:rPr kumimoji="0" lang="ko-KR" altLang="en-US" kern="0" dirty="0">
                <a:solidFill>
                  <a:srgbClr val="0000FF"/>
                </a:solidFill>
                <a:ea typeface="나눔바른고딕" panose="020B0603020101020101" pitchFamily="50" charset="-127"/>
              </a:rPr>
              <a:t> </a:t>
            </a:r>
            <a:r>
              <a:rPr kumimoji="0" lang="ko-KR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있다고 </a:t>
            </a:r>
            <a:r>
              <a:rPr kumimoji="0" lang="ko-KR" altLang="en-US" kern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응답함</a:t>
            </a:r>
            <a:r>
              <a:rPr kumimoji="0" lang="en-US" altLang="ko-KR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.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defRPr/>
            </a:pPr>
            <a:endParaRPr kumimoji="0" lang="en-US" altLang="ko-KR" sz="1000" kern="0" dirty="0" smtClean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 pitchFamily="50" charset="-127"/>
            </a:endParaRPr>
          </a:p>
          <a:p>
            <a:pPr marL="285750" indent="-285750" fontAlgn="auto" latinLnBrk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이렇듯 </a:t>
            </a:r>
            <a:r>
              <a:rPr kumimoji="0" lang="ko-KR" altLang="en-US" kern="0" dirty="0" smtClean="0">
                <a:solidFill>
                  <a:srgbClr val="0000FF"/>
                </a:solidFill>
                <a:ea typeface="나눔바른고딕" panose="020B0603020101020101" pitchFamily="50" charset="-127"/>
              </a:rPr>
              <a:t>일자리 </a:t>
            </a:r>
            <a:r>
              <a:rPr kumimoji="0" lang="ko-KR" altLang="en-US" kern="0" dirty="0">
                <a:solidFill>
                  <a:srgbClr val="0000FF"/>
                </a:solidFill>
                <a:ea typeface="나눔바른고딕" panose="020B0603020101020101" pitchFamily="50" charset="-127"/>
              </a:rPr>
              <a:t>미스 </a:t>
            </a:r>
            <a:r>
              <a:rPr kumimoji="0" lang="ko-KR" altLang="en-US" kern="0" dirty="0" err="1" smtClean="0">
                <a:solidFill>
                  <a:srgbClr val="0000FF"/>
                </a:solidFill>
                <a:ea typeface="나눔바른고딕" panose="020B0603020101020101" pitchFamily="50" charset="-127"/>
              </a:rPr>
              <a:t>매칭</a:t>
            </a:r>
            <a:r>
              <a:rPr kumimoji="0" lang="ko-KR" altLang="en-US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은</a:t>
            </a:r>
            <a:r>
              <a:rPr kumimoji="0" lang="ko-KR" alt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 구인</a:t>
            </a:r>
            <a:r>
              <a:rPr kumimoji="0" lang="en-US" altLang="ko-KR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·</a:t>
            </a:r>
            <a:r>
              <a:rPr kumimoji="0" lang="ko-KR" alt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구직자 모두에게 일어날 수 있는 </a:t>
            </a:r>
            <a:r>
              <a:rPr kumimoji="0" lang="ko-KR" altLang="en-US" kern="0" dirty="0" smtClean="0">
                <a:solidFill>
                  <a:srgbClr val="0000FF"/>
                </a:solidFill>
                <a:ea typeface="나눔바른고딕" panose="020B0603020101020101" pitchFamily="50" charset="-127"/>
              </a:rPr>
              <a:t>사회적 문제</a:t>
            </a:r>
            <a:r>
              <a:rPr kumimoji="0" lang="ko-KR" alt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로</a:t>
            </a:r>
            <a:r>
              <a:rPr kumimoji="0" lang="en-US" altLang="ko-KR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,</a:t>
            </a:r>
            <a:endParaRPr kumimoji="0" lang="en-US" altLang="ko-KR" kern="0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 pitchFamily="50" charset="-127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defRPr/>
            </a:pPr>
            <a:r>
              <a:rPr kumimoji="0" lang="en-US" altLang="ko-KR" kern="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    </a:t>
            </a:r>
            <a:r>
              <a:rPr kumimoji="0" lang="ko-KR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이로 인한 </a:t>
            </a:r>
            <a:r>
              <a:rPr kumimoji="0" lang="ko-KR" altLang="en-US" kern="0" dirty="0">
                <a:solidFill>
                  <a:srgbClr val="0000FF"/>
                </a:solidFill>
                <a:ea typeface="나눔바른고딕" panose="020B0603020101020101" pitchFamily="50" charset="-127"/>
              </a:rPr>
              <a:t>사회적 비용 발생</a:t>
            </a:r>
            <a:r>
              <a:rPr kumimoji="0" lang="ko-KR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도 상당할 것으로 보임</a:t>
            </a:r>
            <a:r>
              <a:rPr kumimoji="0" lang="en-US" altLang="ko-KR" kern="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.</a:t>
            </a:r>
            <a:r>
              <a:rPr kumimoji="0" lang="ko-KR" altLang="en-US" kern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 </a:t>
            </a:r>
            <a:endParaRPr kumimoji="0" lang="en-US" altLang="ko-KR" kern="0" dirty="0" smtClean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 pitchFamily="50" charset="-127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defRPr/>
            </a:pPr>
            <a:endParaRPr kumimoji="0" lang="en-US" altLang="ko-KR" sz="1000" kern="0" dirty="0" smtClean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 pitchFamily="50" charset="-127"/>
            </a:endParaRPr>
          </a:p>
          <a:p>
            <a:pPr marL="285750" indent="-285750" fontAlgn="auto" latinLnBrk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이러한 일자리 미스 </a:t>
            </a:r>
            <a:r>
              <a:rPr kumimoji="0" lang="ko-KR" altLang="en-US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매칭</a:t>
            </a:r>
            <a:r>
              <a:rPr kumimoji="0" lang="ko-KR" alt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 문제를 해소하기 위해서는 </a:t>
            </a:r>
            <a:r>
              <a:rPr kumimoji="0" lang="ko-KR" altLang="en-US" kern="0" dirty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대학 </a:t>
            </a:r>
            <a:r>
              <a:rPr kumimoji="0" lang="ko-KR" altLang="en-US" kern="0" dirty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 단계에서 </a:t>
            </a:r>
            <a:r>
              <a:rPr kumimoji="0" lang="ko-KR" altLang="en-US" kern="0" dirty="0" err="1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부터</a:t>
            </a:r>
            <a:r>
              <a:rPr kumimoji="0" lang="ko-KR" altLang="en-US" kern="0" dirty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학생들에  </a:t>
            </a:r>
            <a:r>
              <a:rPr kumimoji="0" lang="ko-KR" altLang="en-US" kern="0" dirty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적합한 </a:t>
            </a:r>
            <a:r>
              <a:rPr kumimoji="0" lang="ko-KR" altLang="en-US" kern="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진로 탐색</a:t>
            </a:r>
            <a:r>
              <a:rPr kumimoji="0" lang="ko-KR" altLang="en-US" kern="0" dirty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원활히 할  수 있고</a:t>
            </a:r>
            <a:r>
              <a:rPr kumimoji="0" lang="en-US" altLang="ko-KR" kern="0" dirty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0" lang="ko-KR" altLang="en-US" kern="0" dirty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그에 따른 </a:t>
            </a:r>
            <a:r>
              <a:rPr kumimoji="0" lang="ko-KR" altLang="en-US" kern="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일자리 및 직무 </a:t>
            </a:r>
            <a:r>
              <a:rPr kumimoji="0" lang="ko-KR" altLang="en-US" kern="0" dirty="0" err="1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매칭</a:t>
            </a:r>
            <a:r>
              <a:rPr kumimoji="0" lang="ko-KR" altLang="en-US" kern="0" dirty="0" err="1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</a:t>
            </a:r>
            <a:r>
              <a:rPr kumimoji="0" lang="ko-KR" altLang="en-US" kern="0" dirty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이루어 질 수 </a:t>
            </a:r>
            <a:r>
              <a:rPr kumimoji="0" lang="ko-KR" altLang="en-US" ker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있는</a:t>
            </a:r>
            <a:r>
              <a:rPr kumimoji="0" lang="en-US" altLang="ko-KR" kern="0" dirty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ko-KR" altLang="en-US" kern="0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대학 교육 지원 시스템이 </a:t>
            </a:r>
            <a:r>
              <a:rPr kumimoji="0" lang="ko-KR" altLang="en-US" kern="0" dirty="0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</a:t>
            </a:r>
            <a:r>
              <a:rPr kumimoji="0" lang="ko-KR" altLang="en-US" kern="0" dirty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 보임</a:t>
            </a:r>
            <a:r>
              <a:rPr kumimoji="0" lang="en-US" altLang="ko-KR" kern="0" dirty="0" smtClean="0">
                <a:solidFill>
                  <a:srgbClr val="40404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 algn="just" fontAlgn="auto" latinLnBrk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/>
            </a:pPr>
            <a:endParaRPr kumimoji="0" lang="en-US" altLang="ko-KR" sz="1000" kern="0" dirty="0">
              <a:solidFill>
                <a:srgbClr val="40404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fontAlgn="auto" latinLnBrk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조사결과에 따르면 </a:t>
            </a:r>
            <a:r>
              <a:rPr kumimoji="0" lang="ko-KR" alt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졸업 </a:t>
            </a:r>
            <a:r>
              <a:rPr kumimoji="0" lang="ko-KR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후 진로로 </a:t>
            </a:r>
            <a:r>
              <a:rPr kumimoji="0" lang="ko-KR" altLang="en-US" kern="0" dirty="0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취업을 </a:t>
            </a:r>
            <a:r>
              <a:rPr kumimoji="0" lang="ko-KR" altLang="en-US" kern="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계획하고 있으나</a:t>
            </a:r>
            <a:r>
              <a:rPr kumimoji="0" lang="en-US" altLang="ko-KR" kern="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(70.3%)</a:t>
            </a:r>
            <a:r>
              <a:rPr kumimoji="0" lang="en-US" altLang="ko-KR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kumimoji="0" lang="ko-KR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자신에게 맞는 진로</a:t>
            </a:r>
            <a:r>
              <a:rPr kumimoji="0" lang="en-US" altLang="ko-KR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·</a:t>
            </a:r>
            <a:r>
              <a:rPr kumimoji="0" lang="ko-KR" altLang="en-US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일자리를 찾지 </a:t>
            </a:r>
            <a:r>
              <a:rPr kumimoji="0" lang="ko-KR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못해 </a:t>
            </a:r>
            <a:r>
              <a:rPr kumimoji="0" lang="ko-KR" alt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졸업 </a:t>
            </a:r>
            <a:r>
              <a:rPr kumimoji="0" lang="ko-KR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후의 </a:t>
            </a:r>
            <a:r>
              <a:rPr kumimoji="0" lang="ko-KR" altLang="en-US" kern="0" dirty="0">
                <a:solidFill>
                  <a:srgbClr val="0000FF"/>
                </a:solidFill>
                <a:ea typeface="나눔바른고딕" panose="020B0603020101020101" pitchFamily="50" charset="-127"/>
              </a:rPr>
              <a:t>진로가 가장 큰</a:t>
            </a:r>
            <a:r>
              <a:rPr kumimoji="0" lang="ko-KR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 </a:t>
            </a:r>
            <a:r>
              <a:rPr kumimoji="0" lang="ko-KR" altLang="en-US" kern="0" dirty="0" smtClean="0">
                <a:solidFill>
                  <a:srgbClr val="0000FF"/>
                </a:solidFill>
                <a:ea typeface="나눔바른고딕" panose="020B0603020101020101" pitchFamily="50" charset="-127"/>
              </a:rPr>
              <a:t>고민</a:t>
            </a:r>
            <a:r>
              <a:rPr kumimoji="0" lang="ko-KR" alt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거리라고 답하는 대학생이 많고</a:t>
            </a:r>
            <a:r>
              <a:rPr kumimoji="0" lang="en-US" altLang="ko-KR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(</a:t>
            </a:r>
            <a:r>
              <a:rPr kumimoji="0" lang="en-US" altLang="ko-KR" kern="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57.9</a:t>
            </a:r>
            <a:r>
              <a:rPr kumimoji="0" lang="en-US" altLang="ko-KR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%),</a:t>
            </a:r>
            <a:r>
              <a:rPr kumimoji="0" lang="ko-KR" altLang="en-US" kern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 </a:t>
            </a:r>
            <a:r>
              <a:rPr kumimoji="0" lang="ko-KR" altLang="en-US" kern="0" smtClean="0">
                <a:solidFill>
                  <a:srgbClr val="0000FF"/>
                </a:solidFill>
                <a:ea typeface="나눔바른고딕" panose="020B0603020101020101" pitchFamily="50" charset="-127"/>
              </a:rPr>
              <a:t>무엇을 </a:t>
            </a:r>
            <a:r>
              <a:rPr kumimoji="0" lang="ko-KR" altLang="en-US" kern="0" dirty="0">
                <a:solidFill>
                  <a:srgbClr val="0000FF"/>
                </a:solidFill>
                <a:ea typeface="나눔바른고딕" panose="020B0603020101020101" pitchFamily="50" charset="-127"/>
              </a:rPr>
              <a:t>하고 싶은지 몰라서</a:t>
            </a:r>
            <a:r>
              <a:rPr kumimoji="0" lang="ko-KR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 </a:t>
            </a:r>
            <a:r>
              <a:rPr kumimoji="0" lang="ko-KR" alt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진로를</a:t>
            </a:r>
            <a:r>
              <a:rPr kumimoji="0" lang="en-US" altLang="ko-KR" kern="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 </a:t>
            </a:r>
            <a:r>
              <a:rPr kumimoji="0" lang="ko-KR" alt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결정하지 </a:t>
            </a:r>
            <a:r>
              <a:rPr kumimoji="0" lang="ko-KR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못하고 </a:t>
            </a:r>
            <a:r>
              <a:rPr kumimoji="0" lang="ko-KR" alt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있다는 조사 결과</a:t>
            </a:r>
            <a:r>
              <a:rPr kumimoji="0" lang="en-US" altLang="ko-KR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(</a:t>
            </a:r>
            <a:r>
              <a:rPr kumimoji="0" lang="en-US" altLang="ko-KR" kern="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36.4</a:t>
            </a:r>
            <a:r>
              <a:rPr kumimoji="0" lang="en-US" altLang="ko-KR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%)</a:t>
            </a:r>
            <a:r>
              <a:rPr kumimoji="0" lang="ko-KR" alt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를 보면</a:t>
            </a:r>
            <a:r>
              <a:rPr kumimoji="0" lang="en-US" altLang="ko-KR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,</a:t>
            </a:r>
            <a:r>
              <a:rPr kumimoji="0" lang="en-US" altLang="ko-KR" kern="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 </a:t>
            </a:r>
            <a:r>
              <a:rPr kumimoji="0" lang="ko-KR" altLang="en-US" kern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여전히 </a:t>
            </a:r>
            <a:r>
              <a:rPr kumimoji="0" lang="ko-KR" alt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상당수의 대학생들이 </a:t>
            </a:r>
            <a:r>
              <a:rPr kumimoji="0" lang="ko-KR" altLang="en-US" kern="0" dirty="0" smtClean="0">
                <a:solidFill>
                  <a:srgbClr val="0000FF"/>
                </a:solidFill>
                <a:ea typeface="나눔바른고딕" panose="020B0603020101020101" pitchFamily="50" charset="-127"/>
              </a:rPr>
              <a:t>진로 </a:t>
            </a:r>
            <a:r>
              <a:rPr kumimoji="0" lang="ko-KR" altLang="en-US" kern="0" dirty="0">
                <a:solidFill>
                  <a:srgbClr val="0000FF"/>
                </a:solidFill>
                <a:ea typeface="나눔바른고딕" panose="020B0603020101020101" pitchFamily="50" charset="-127"/>
              </a:rPr>
              <a:t>탐색에 </a:t>
            </a:r>
            <a:r>
              <a:rPr kumimoji="0" lang="ko-KR" altLang="en-US" kern="0" dirty="0" smtClean="0">
                <a:solidFill>
                  <a:srgbClr val="0000FF"/>
                </a:solidFill>
                <a:ea typeface="나눔바른고딕" panose="020B0603020101020101" pitchFamily="50" charset="-127"/>
              </a:rPr>
              <a:t>어려움 </a:t>
            </a:r>
            <a:r>
              <a:rPr kumimoji="0" lang="ko-KR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때문에</a:t>
            </a:r>
            <a:r>
              <a:rPr kumimoji="0" lang="ko-KR" altLang="en-US" kern="0" dirty="0" smtClean="0">
                <a:solidFill>
                  <a:srgbClr val="0000FF"/>
                </a:solidFill>
                <a:ea typeface="나눔바른고딕" panose="020B0603020101020101" pitchFamily="50" charset="-127"/>
              </a:rPr>
              <a:t> </a:t>
            </a:r>
            <a:r>
              <a:rPr kumimoji="0" lang="ko-KR" alt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자신에 </a:t>
            </a:r>
            <a:r>
              <a:rPr kumimoji="0" lang="ko-KR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맞는 제대로 </a:t>
            </a:r>
            <a:r>
              <a:rPr kumimoji="0" lang="ko-KR" alt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된</a:t>
            </a:r>
            <a:r>
              <a:rPr kumimoji="0" lang="en-US" altLang="ko-KR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 </a:t>
            </a:r>
            <a:r>
              <a:rPr kumimoji="0" lang="ko-KR" altLang="en-US" kern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진로 설정을 </a:t>
            </a:r>
            <a:r>
              <a:rPr kumimoji="0" lang="ko-KR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하지 </a:t>
            </a:r>
            <a:r>
              <a:rPr kumimoji="0" lang="ko-KR" alt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못하고 있는 실정임</a:t>
            </a:r>
            <a:r>
              <a:rPr kumimoji="0" lang="en-US" altLang="ko-KR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(</a:t>
            </a:r>
            <a:r>
              <a:rPr kumimoji="0" lang="ko-KR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대학 진로교육 현황조사</a:t>
            </a:r>
            <a:r>
              <a:rPr kumimoji="0" lang="en-US" altLang="ko-KR" kern="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, 2018</a:t>
            </a:r>
            <a:r>
              <a:rPr kumimoji="0" lang="en-US" altLang="ko-KR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 ; </a:t>
            </a:r>
            <a:r>
              <a:rPr kumimoji="0" lang="ko-KR" alt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한국직업능력개발원</a:t>
            </a:r>
            <a:r>
              <a:rPr kumimoji="0" lang="en-US" altLang="ko-KR" kern="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, 2019) . </a:t>
            </a:r>
            <a:endParaRPr kumimoji="0" lang="en-US" altLang="ko-KR" kern="0" dirty="0" smtClean="0">
              <a:solidFill>
                <a:srgbClr val="40404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770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제목 2"/>
          <p:cNvSpPr>
            <a:spLocks noGrp="1"/>
          </p:cNvSpPr>
          <p:nvPr>
            <p:ph type="title" idx="4294967295"/>
          </p:nvPr>
        </p:nvSpPr>
        <p:spPr>
          <a:xfrm>
            <a:off x="5156670" y="98672"/>
            <a:ext cx="3888432" cy="611984"/>
          </a:xfrm>
        </p:spPr>
        <p:txBody>
          <a:bodyPr/>
          <a:lstStyle/>
          <a:p>
            <a:pPr algn="r" eaLnBrk="1" hangingPunct="1"/>
            <a:r>
              <a:rPr lang="en-US" altLang="ko-KR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Appendix</a:t>
            </a:r>
            <a:endParaRPr lang="ko-KR" altLang="en-US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71313" y="404664"/>
            <a:ext cx="5868839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kumimoji="0" lang="ko-KR" altLang="en-US" sz="2000" b="1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프로토타입</a:t>
            </a:r>
            <a:r>
              <a:rPr kumimoji="0" lang="ko-KR" altLang="en-US" sz="20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서비스 도출 </a:t>
            </a:r>
            <a:r>
              <a:rPr kumimoji="0" lang="en-US" altLang="ko-KR" sz="20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Report</a:t>
            </a:r>
            <a:endParaRPr kumimoji="0" lang="ko-KR" altLang="en-US" sz="2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object 9"/>
          <p:cNvSpPr/>
          <p:nvPr/>
        </p:nvSpPr>
        <p:spPr>
          <a:xfrm>
            <a:off x="2624327" y="95014"/>
            <a:ext cx="1828372" cy="158922"/>
          </a:xfrm>
          <a:custGeom>
            <a:avLst/>
            <a:gdLst/>
            <a:ahLst/>
            <a:cxnLst/>
            <a:rect l="l" t="t" r="r" b="b"/>
            <a:pathLst>
              <a:path w="3131819" h="328295">
                <a:moveTo>
                  <a:pt x="942378" y="164592"/>
                </a:moveTo>
                <a:lnTo>
                  <a:pt x="0" y="164592"/>
                </a:lnTo>
                <a:lnTo>
                  <a:pt x="0" y="327939"/>
                </a:lnTo>
                <a:lnTo>
                  <a:pt x="942378" y="327939"/>
                </a:lnTo>
                <a:lnTo>
                  <a:pt x="942378" y="164592"/>
                </a:lnTo>
                <a:close/>
              </a:path>
              <a:path w="3131819" h="328295">
                <a:moveTo>
                  <a:pt x="2031771" y="0"/>
                </a:moveTo>
                <a:lnTo>
                  <a:pt x="1088136" y="0"/>
                </a:lnTo>
                <a:lnTo>
                  <a:pt x="1088136" y="164592"/>
                </a:lnTo>
                <a:lnTo>
                  <a:pt x="2031771" y="164592"/>
                </a:lnTo>
                <a:lnTo>
                  <a:pt x="2031771" y="0"/>
                </a:lnTo>
                <a:close/>
              </a:path>
              <a:path w="3131819" h="328295">
                <a:moveTo>
                  <a:pt x="3131210" y="0"/>
                </a:moveTo>
                <a:lnTo>
                  <a:pt x="2187575" y="0"/>
                </a:lnTo>
                <a:lnTo>
                  <a:pt x="2187575" y="164592"/>
                </a:lnTo>
                <a:lnTo>
                  <a:pt x="3131210" y="164592"/>
                </a:lnTo>
                <a:lnTo>
                  <a:pt x="3131210" y="0"/>
                </a:lnTo>
                <a:close/>
              </a:path>
            </a:pathLst>
          </a:custGeom>
          <a:solidFill>
            <a:srgbClr val="354FC5">
              <a:alpha val="2784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/>
          <p:cNvSpPr/>
          <p:nvPr/>
        </p:nvSpPr>
        <p:spPr>
          <a:xfrm>
            <a:off x="395537" y="1165885"/>
            <a:ext cx="8352928" cy="40633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396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제목 2"/>
          <p:cNvSpPr>
            <a:spLocks noGrp="1"/>
          </p:cNvSpPr>
          <p:nvPr>
            <p:ph type="title" idx="4294967295"/>
          </p:nvPr>
        </p:nvSpPr>
        <p:spPr>
          <a:xfrm>
            <a:off x="5156670" y="98672"/>
            <a:ext cx="3888432" cy="611984"/>
          </a:xfrm>
        </p:spPr>
        <p:txBody>
          <a:bodyPr/>
          <a:lstStyle/>
          <a:p>
            <a:pPr algn="r" eaLnBrk="1" hangingPunct="1"/>
            <a:r>
              <a:rPr lang="en-US" altLang="ko-KR" sz="2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Appendix</a:t>
            </a:r>
            <a:endParaRPr lang="ko-KR" altLang="en-US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71313" y="404664"/>
            <a:ext cx="5868839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kumimoji="0" lang="ko-KR" altLang="en-US" sz="20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한계점 및 개선점</a:t>
            </a:r>
            <a:endParaRPr kumimoji="0" lang="ko-KR" altLang="en-US" sz="2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object 9"/>
          <p:cNvSpPr/>
          <p:nvPr/>
        </p:nvSpPr>
        <p:spPr>
          <a:xfrm>
            <a:off x="2624327" y="95014"/>
            <a:ext cx="1828372" cy="158922"/>
          </a:xfrm>
          <a:custGeom>
            <a:avLst/>
            <a:gdLst/>
            <a:ahLst/>
            <a:cxnLst/>
            <a:rect l="l" t="t" r="r" b="b"/>
            <a:pathLst>
              <a:path w="3131819" h="328295">
                <a:moveTo>
                  <a:pt x="942378" y="164592"/>
                </a:moveTo>
                <a:lnTo>
                  <a:pt x="0" y="164592"/>
                </a:lnTo>
                <a:lnTo>
                  <a:pt x="0" y="327939"/>
                </a:lnTo>
                <a:lnTo>
                  <a:pt x="942378" y="327939"/>
                </a:lnTo>
                <a:lnTo>
                  <a:pt x="942378" y="164592"/>
                </a:lnTo>
                <a:close/>
              </a:path>
              <a:path w="3131819" h="328295">
                <a:moveTo>
                  <a:pt x="2031771" y="0"/>
                </a:moveTo>
                <a:lnTo>
                  <a:pt x="1088136" y="0"/>
                </a:lnTo>
                <a:lnTo>
                  <a:pt x="1088136" y="164592"/>
                </a:lnTo>
                <a:lnTo>
                  <a:pt x="2031771" y="164592"/>
                </a:lnTo>
                <a:lnTo>
                  <a:pt x="2031771" y="0"/>
                </a:lnTo>
                <a:close/>
              </a:path>
              <a:path w="3131819" h="328295">
                <a:moveTo>
                  <a:pt x="3131210" y="0"/>
                </a:moveTo>
                <a:lnTo>
                  <a:pt x="2187575" y="0"/>
                </a:lnTo>
                <a:lnTo>
                  <a:pt x="2187575" y="164592"/>
                </a:lnTo>
                <a:lnTo>
                  <a:pt x="3131210" y="164592"/>
                </a:lnTo>
                <a:lnTo>
                  <a:pt x="3131210" y="0"/>
                </a:lnTo>
                <a:close/>
              </a:path>
            </a:pathLst>
          </a:custGeom>
          <a:solidFill>
            <a:srgbClr val="354FC5">
              <a:alpha val="2784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042579"/>
              </p:ext>
            </p:extLst>
          </p:nvPr>
        </p:nvGraphicFramePr>
        <p:xfrm>
          <a:off x="468312" y="1293080"/>
          <a:ext cx="8207376" cy="19253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63329"/>
                <a:gridCol w="504056"/>
                <a:gridCol w="6839991"/>
              </a:tblGrid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</a:t>
                      </a:r>
                      <a:endParaRPr lang="en-US" altLang="ko-KR" sz="14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계</a:t>
                      </a:r>
                      <a:endParaRPr lang="en-US" altLang="ko-KR" sz="14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점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01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다양한 </a:t>
                      </a:r>
                      <a:r>
                        <a:rPr lang="ko-KR" altLang="en-US" sz="14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범주값에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비해 적은 데이터 수로</a:t>
                      </a:r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4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여러 모델을 시도하기에는 어려움이 있었음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02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Auto ML </a:t>
                      </a:r>
                      <a:r>
                        <a:rPr lang="ko-KR" altLang="en-US" sz="14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을 사용해 자연어 처리를 시도했으나 다양한 범주의 값으로 인해 제대로 분류되지 않았음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03</a:t>
                      </a:r>
                      <a:endParaRPr lang="ko-KR" altLang="en-US" sz="14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1987</a:t>
                      </a:r>
                      <a:r>
                        <a:rPr lang="ko-KR" altLang="en-US" sz="14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년도부터 수집된 데이터</a:t>
                      </a:r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4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특정 직업에 편중된 데이터로 현 시대의 트렌드를 반영하지 못한  아쉬움이 있었음</a:t>
                      </a:r>
                      <a:endParaRPr lang="ko-KR" altLang="en-US" sz="14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04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정확도</a:t>
                      </a:r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F-1 </a:t>
                      </a:r>
                      <a:r>
                        <a:rPr lang="ko-KR" altLang="en-US" sz="14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스코어를 높이기 위해 학생들이 많이 들은 과목을 위주로 추천해주는 모델을 만들어  다양한 과목 추천의 어려움이 있었음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333348"/>
              </p:ext>
            </p:extLst>
          </p:nvPr>
        </p:nvGraphicFramePr>
        <p:xfrm>
          <a:off x="468312" y="3573016"/>
          <a:ext cx="8207376" cy="177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63329"/>
                <a:gridCol w="504056"/>
                <a:gridCol w="6839991"/>
              </a:tblGrid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개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점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01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프로젝트 진행초반 논문 등과 같은 선행연구에 관한 정보를 통해 도움을 얻을 수 있도록 함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02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학교별 모델을 만들어 정확도가 높은 학교별 맞춤 서비스 필요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03</a:t>
                      </a:r>
                      <a:endParaRPr lang="ko-KR" altLang="en-US" sz="14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학생들의 강의평가와 같은 여러 정보를 추가해 </a:t>
                      </a:r>
                      <a:r>
                        <a:rPr lang="ko-KR" altLang="en-US" sz="1400" dirty="0" err="1" smtClean="0"/>
                        <a:t>수강신청시</a:t>
                      </a:r>
                      <a:r>
                        <a:rPr lang="ko-KR" altLang="en-US" sz="1400" dirty="0" smtClean="0"/>
                        <a:t> 다방면으로 도움을 받을 수 있도록 발전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04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여러 서비스가 융합된 플랫폼을 개발하여 활용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339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제목 2"/>
          <p:cNvSpPr>
            <a:spLocks noGrp="1"/>
          </p:cNvSpPr>
          <p:nvPr>
            <p:ph type="title" idx="4294967295"/>
          </p:nvPr>
        </p:nvSpPr>
        <p:spPr>
          <a:xfrm>
            <a:off x="5156670" y="98672"/>
            <a:ext cx="3888432" cy="611984"/>
          </a:xfrm>
        </p:spPr>
        <p:txBody>
          <a:bodyPr/>
          <a:lstStyle/>
          <a:p>
            <a:pPr algn="r" eaLnBrk="1" hangingPunct="1"/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</a:t>
            </a: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  서 론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71313" y="404664"/>
            <a:ext cx="4284663" cy="360363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ko-KR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1.1 </a:t>
            </a:r>
            <a:r>
              <a:rPr lang="ko-KR" altLang="en-US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연구의 </a:t>
            </a:r>
            <a:r>
              <a:rPr lang="ko-KR" altLang="en-US" sz="2000" b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배경 </a:t>
            </a:r>
            <a:r>
              <a:rPr lang="en-US" altLang="ko-KR" sz="20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(2/3)</a:t>
            </a:r>
            <a:endParaRPr lang="ko-KR" altLang="en-US" sz="2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8313" y="1124744"/>
            <a:ext cx="820737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fontAlgn="auto" latinLnBrk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대학생들의 직무 및 진로 </a:t>
            </a:r>
            <a:r>
              <a:rPr kumimoji="0" lang="ko-KR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탐색 시</a:t>
            </a:r>
            <a:r>
              <a:rPr kumimoji="0" lang="en-US" altLang="ko-KR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0" lang="ko-KR" altLang="en-US" kern="0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전공 및 교양 과목의 </a:t>
            </a:r>
            <a:r>
              <a:rPr kumimoji="0" lang="ko-KR" altLang="en-US" kern="0" smtClean="0">
                <a:solidFill>
                  <a:srgbClr val="0000FF"/>
                </a:solidFill>
                <a:ea typeface="나눔바른고딕" panose="020B0603020101020101" pitchFamily="50" charset="-127"/>
              </a:rPr>
              <a:t>선택</a:t>
            </a:r>
            <a:r>
              <a:rPr kumimoji="0" lang="ko-KR" altLang="en-US" kern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은 중요한</a:t>
            </a:r>
            <a:r>
              <a:rPr kumimoji="0" lang="en-US" altLang="ko-KR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 </a:t>
            </a:r>
            <a:r>
              <a:rPr kumimoji="0" lang="ko-KR" altLang="en-US" kern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역할</a:t>
            </a:r>
            <a:r>
              <a:rPr kumimoji="0" lang="ko-KR" altLang="en-US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</a:t>
            </a:r>
            <a:r>
              <a:rPr kumimoji="0" lang="ko-KR" altLang="en-US" ker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</a:t>
            </a:r>
            <a:r>
              <a:rPr kumimoji="0" lang="en-US" altLang="ko-KR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285750" indent="-285750" algn="just" fontAlgn="auto" latinLnBrk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/>
            </a:pPr>
            <a:endParaRPr kumimoji="0" lang="en-US" altLang="ko-KR" sz="10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just" fontAlgn="auto" latinLnBrk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그러나 </a:t>
            </a:r>
            <a:r>
              <a:rPr kumimoji="0" lang="ko-KR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산업 패러다임</a:t>
            </a:r>
            <a:r>
              <a:rPr kumimoji="0" lang="en-US" altLang="ko-KR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ko-KR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변화에 따라 </a:t>
            </a:r>
            <a:r>
              <a:rPr kumimoji="0" lang="ko-KR" altLang="en-US" kern="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기업의 직무 역량은 </a:t>
            </a:r>
            <a:r>
              <a:rPr kumimoji="0" lang="ko-KR" altLang="en-US" kern="0" dirty="0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고도화</a:t>
            </a:r>
            <a:r>
              <a:rPr kumimoji="0" lang="ko-KR" alt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되고</a:t>
            </a:r>
            <a:r>
              <a:rPr kumimoji="0" lang="en-US" altLang="ko-KR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0" lang="ko-KR" alt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이에 따른</a:t>
            </a:r>
            <a:r>
              <a:rPr kumimoji="0" lang="en-US" altLang="ko-KR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ko-KR" altLang="en-US" kern="0" dirty="0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수강 과목의</a:t>
            </a:r>
            <a:r>
              <a:rPr kumimoji="0" lang="en-US" altLang="ko-KR" kern="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ko-KR" altLang="en-US" kern="0" dirty="0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분야와</a:t>
            </a:r>
            <a:r>
              <a:rPr kumimoji="0" lang="en-US" altLang="ko-KR" kern="0" dirty="0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ko-KR" altLang="en-US" kern="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수가 </a:t>
            </a:r>
            <a:r>
              <a:rPr kumimoji="0" lang="ko-KR" altLang="en-US" kern="0" dirty="0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증가</a:t>
            </a:r>
            <a:r>
              <a:rPr kumimoji="0" lang="ko-KR" alt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하고 있어 학생들이 어떠한 수강 과목을 선택해야 하고</a:t>
            </a:r>
            <a:r>
              <a:rPr kumimoji="0" lang="en-US" altLang="ko-KR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0" lang="ko-KR" altLang="en-US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자신의 </a:t>
            </a:r>
            <a:r>
              <a:rPr kumimoji="0" lang="ko-KR" altLang="en-US" kern="0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선호 </a:t>
            </a:r>
            <a:r>
              <a:rPr kumimoji="0" lang="ko-KR" altLang="en-US" kern="0" dirty="0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직무에 맞는 수강 과목</a:t>
            </a:r>
            <a:r>
              <a:rPr kumimoji="0" lang="ko-KR" alt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어떻게 </a:t>
            </a:r>
            <a:r>
              <a:rPr kumimoji="0" lang="ko-KR" altLang="en-US" kern="0" dirty="0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선택</a:t>
            </a:r>
            <a:r>
              <a:rPr kumimoji="0" lang="ko-KR" alt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해야 할지 </a:t>
            </a:r>
            <a:r>
              <a:rPr kumimoji="0" lang="ko-KR" altLang="en-US" kern="0" dirty="0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어려움</a:t>
            </a:r>
            <a:r>
              <a:rPr kumimoji="0" lang="ko-KR" alt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겪고 있음</a:t>
            </a:r>
            <a:r>
              <a:rPr kumimoji="0" lang="en-US" altLang="ko-KR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kumimoji="0" lang="ko-KR" alt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kumimoji="0" lang="en-US" altLang="ko-KR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just" fontAlgn="auto" latinLnBrk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/>
            </a:pPr>
            <a:endParaRPr kumimoji="0" lang="en-US" altLang="ko-KR" sz="1000" kern="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fontAlgn="auto" latinLnBrk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또한 </a:t>
            </a:r>
            <a:r>
              <a:rPr kumimoji="0" lang="ko-KR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최근 코로나 사태로 인한 </a:t>
            </a:r>
            <a:r>
              <a:rPr kumimoji="0" lang="ko-KR" altLang="en-US" kern="0" dirty="0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비대면 </a:t>
            </a:r>
            <a:r>
              <a:rPr kumimoji="0" lang="ko-KR" altLang="en-US" kern="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사회로의 </a:t>
            </a:r>
            <a:r>
              <a:rPr kumimoji="0" lang="ko-KR" altLang="en-US" kern="0" dirty="0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전환</a:t>
            </a:r>
            <a:r>
              <a:rPr kumimoji="0" lang="ko-KR" alt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</a:t>
            </a:r>
            <a:r>
              <a:rPr kumimoji="0" lang="en-US" altLang="ko-KR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ko-KR" alt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대학 취업지원 담당자 및 교수</a:t>
            </a:r>
            <a:r>
              <a:rPr kumimoji="0" lang="en-US" altLang="ko-KR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0" lang="ko-KR" alt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선배 등과의 대면 상담이 어려워져 적합한 </a:t>
            </a:r>
            <a:r>
              <a:rPr kumimoji="0" lang="ko-KR" altLang="en-US" kern="0" dirty="0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수강 과목 선택</a:t>
            </a:r>
            <a:r>
              <a:rPr kumimoji="0" lang="ko-KR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ko-KR" alt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이를 통한 </a:t>
            </a:r>
            <a:r>
              <a:rPr kumimoji="0" lang="ko-KR" altLang="en-US" kern="0" dirty="0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진로 탐색의 어려움</a:t>
            </a:r>
            <a:r>
              <a:rPr kumimoji="0" lang="ko-KR" alt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</a:t>
            </a:r>
            <a:r>
              <a:rPr kumimoji="0" lang="en-US" altLang="ko-KR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ko-KR" altLang="en-US" kern="0" dirty="0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가중</a:t>
            </a:r>
            <a:r>
              <a:rPr kumimoji="0" lang="ko-KR" alt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되고</a:t>
            </a:r>
            <a:r>
              <a:rPr kumimoji="0" lang="ko-KR" altLang="en-US" kern="0" dirty="0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ko-KR" altLang="en-US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있음</a:t>
            </a:r>
            <a:r>
              <a:rPr kumimoji="0" lang="en-US" altLang="ko-KR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(</a:t>
            </a:r>
            <a:r>
              <a:rPr kumimoji="0" lang="ko-KR" altLang="en-US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코로나 학번의 빼앗긴 봄</a:t>
            </a:r>
            <a:r>
              <a:rPr kumimoji="0" lang="en-US" altLang="ko-KR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algn="just" fontAlgn="auto" latinLnBrk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defRPr/>
            </a:pPr>
            <a:endParaRPr kumimoji="0" lang="en-US" altLang="ko-KR" sz="1000" kern="0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 pitchFamily="50" charset="-127"/>
            </a:endParaRPr>
          </a:p>
          <a:p>
            <a:pPr marL="285750" indent="-285750" fontAlgn="auto" latinLnBrk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이에</a:t>
            </a:r>
            <a:r>
              <a:rPr kumimoji="0" lang="en-US" altLang="ko-KR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kumimoji="0" lang="ko-KR" alt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ko-KR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비대면 상황 하에서도 활용 가능하고</a:t>
            </a:r>
            <a:r>
              <a:rPr kumimoji="0" lang="en-US" altLang="ko-KR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0" lang="ko-KR" alt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산업 환경 변화에 대응할 수 있는 취업역량 강화 까지 가능한 </a:t>
            </a:r>
            <a:r>
              <a:rPr kumimoji="0" lang="ko-KR" altLang="en-US" kern="0" dirty="0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선호 직무 </a:t>
            </a:r>
            <a:r>
              <a:rPr kumimoji="0" lang="ko-KR" altLang="en-US" kern="0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중심의 수강과목 추천 </a:t>
            </a:r>
            <a:r>
              <a:rPr kumimoji="0" lang="ko-KR" altLang="en-US" kern="0" dirty="0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</a:t>
            </a:r>
            <a:r>
              <a:rPr kumimoji="0" lang="ko-KR" alt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및 이를 </a:t>
            </a:r>
            <a:r>
              <a:rPr kumimoji="0" lang="ko-KR" altLang="en-US" kern="0" dirty="0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</a:t>
            </a:r>
            <a:r>
              <a:rPr kumimoji="0" lang="ko-KR" alt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 수 있는</a:t>
            </a:r>
            <a:r>
              <a:rPr kumimoji="0" lang="ko-KR" altLang="en-US" kern="0" dirty="0" smtClean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연구가 필요</a:t>
            </a:r>
            <a:r>
              <a:rPr kumimoji="0" lang="ko-KR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</a:t>
            </a:r>
            <a:r>
              <a:rPr kumimoji="0" lang="en-US" altLang="ko-KR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 algn="just" fontAlgn="auto" latinLnBrk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/>
            </a:pPr>
            <a:endParaRPr kumimoji="0" lang="en-US" altLang="ko-KR" sz="1000" kern="0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 pitchFamily="50" charset="-127"/>
            </a:endParaRPr>
          </a:p>
          <a:p>
            <a:pPr marL="285750" indent="-285750" fontAlgn="auto" latinLnBrk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현재</a:t>
            </a:r>
            <a:r>
              <a:rPr kumimoji="0" lang="en-US" altLang="ko-KR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,</a:t>
            </a:r>
            <a:r>
              <a:rPr kumimoji="0" lang="ko-KR" alt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 학업 </a:t>
            </a:r>
            <a:r>
              <a:rPr kumimoji="0" lang="ko-KR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만족도를 위한 교양과목 추천 </a:t>
            </a:r>
            <a:r>
              <a:rPr kumimoji="0" lang="ko-KR" alt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중심으로 한 </a:t>
            </a:r>
            <a:r>
              <a:rPr kumimoji="0" lang="ko-KR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수강과목 추천 연구는 </a:t>
            </a:r>
            <a:r>
              <a:rPr kumimoji="0" lang="ko-KR" altLang="en-US" kern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다수 존재 하지만</a:t>
            </a:r>
            <a:r>
              <a:rPr kumimoji="0" lang="en-US" altLang="ko-KR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,</a:t>
            </a:r>
            <a:r>
              <a:rPr kumimoji="0" lang="ko-KR" alt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 </a:t>
            </a:r>
            <a:r>
              <a:rPr kumimoji="0" lang="ko-KR" altLang="en-US" kern="0" dirty="0" smtClean="0">
                <a:solidFill>
                  <a:srgbClr val="0000FF"/>
                </a:solidFill>
                <a:ea typeface="나눔바른고딕" panose="020B0603020101020101" pitchFamily="50" charset="-127"/>
              </a:rPr>
              <a:t>선호 직무를 </a:t>
            </a:r>
            <a:r>
              <a:rPr kumimoji="0" lang="ko-KR" altLang="en-US" kern="0" dirty="0">
                <a:solidFill>
                  <a:srgbClr val="0000FF"/>
                </a:solidFill>
                <a:ea typeface="나눔바른고딕" panose="020B0603020101020101" pitchFamily="50" charset="-127"/>
              </a:rPr>
              <a:t>고려한 </a:t>
            </a:r>
            <a:r>
              <a:rPr kumimoji="0" lang="ko-KR" altLang="en-US" kern="0" dirty="0" smtClean="0">
                <a:solidFill>
                  <a:srgbClr val="0000FF"/>
                </a:solidFill>
                <a:ea typeface="나눔바른고딕" panose="020B0603020101020101" pitchFamily="50" charset="-127"/>
              </a:rPr>
              <a:t>수강과목 </a:t>
            </a:r>
            <a:r>
              <a:rPr kumimoji="0" lang="ko-KR" altLang="en-US" kern="0" dirty="0">
                <a:solidFill>
                  <a:srgbClr val="0000FF"/>
                </a:solidFill>
                <a:ea typeface="나눔바른고딕" panose="020B0603020101020101" pitchFamily="50" charset="-127"/>
              </a:rPr>
              <a:t>추천과 관련된 선행 연구는 </a:t>
            </a:r>
            <a:r>
              <a:rPr kumimoji="0" lang="ko-KR" altLang="en-US" kern="0" dirty="0" smtClean="0">
                <a:solidFill>
                  <a:srgbClr val="0000FF"/>
                </a:solidFill>
                <a:ea typeface="나눔바른고딕" panose="020B0603020101020101" pitchFamily="50" charset="-127"/>
              </a:rPr>
              <a:t>미흡함</a:t>
            </a:r>
            <a:r>
              <a:rPr kumimoji="0" lang="en-US" altLang="ko-KR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507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 bwMode="auto">
          <a:xfrm>
            <a:off x="4665597" y="1861329"/>
            <a:ext cx="3841229" cy="34705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 cap="rnd" cmpd="sng" algn="ctr">
            <a:noFill/>
            <a:prstDash val="solid"/>
            <a:headEnd type="none" w="sm" len="sm"/>
            <a:tailEnd type="none" w="sm" len="sm"/>
          </a:ln>
          <a:effectLst/>
          <a:extLst/>
        </p:spPr>
        <p:txBody>
          <a:bodyPr wrap="square" lIns="0" tIns="0" rIns="0" bIns="0" rtlCol="0" anchor="ctr" anchorCtr="0"/>
          <a:lstStyle/>
          <a:p>
            <a:pPr marL="0" marR="0" lvl="0" indent="0" algn="ctr" defTabSz="1067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618410" y="1836109"/>
            <a:ext cx="3816423" cy="347059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rnd" cmpd="sng" algn="ctr">
            <a:noFill/>
            <a:prstDash val="solid"/>
            <a:headEnd type="none" w="sm" len="sm"/>
            <a:tailEnd type="none" w="sm" len="sm"/>
          </a:ln>
          <a:effectLst/>
          <a:extLst/>
        </p:spPr>
        <p:txBody>
          <a:bodyPr wrap="square" lIns="0" tIns="0" rIns="0" bIns="0" rtlCol="0" anchor="ctr" anchorCtr="0"/>
          <a:lstStyle/>
          <a:p>
            <a:pPr marL="0" marR="0" lvl="0" indent="0" algn="ctr" defTabSz="1067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79512" y="1612600"/>
            <a:ext cx="8327314" cy="650699"/>
            <a:chOff x="1615861" y="1380294"/>
            <a:chExt cx="9024915" cy="491922"/>
          </a:xfrm>
        </p:grpSpPr>
        <p:grpSp>
          <p:nvGrpSpPr>
            <p:cNvPr id="6" name="그룹 5"/>
            <p:cNvGrpSpPr/>
            <p:nvPr/>
          </p:nvGrpSpPr>
          <p:grpSpPr>
            <a:xfrm>
              <a:off x="1615861" y="1380294"/>
              <a:ext cx="9024915" cy="491922"/>
              <a:chOff x="1985395" y="1357363"/>
              <a:chExt cx="8661312" cy="491922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6360693" y="1415683"/>
                <a:ext cx="4286014" cy="393342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indent="-180975" algn="ctr" defTabSz="914400">
                  <a:buClr>
                    <a:prstClr val="black">
                      <a:lumMod val="65000"/>
                      <a:lumOff val="35000"/>
                    </a:prstClr>
                  </a:buClr>
                  <a:buSzPct val="100000"/>
                </a:pPr>
                <a:r>
                  <a:rPr lang="ko-KR" altLang="en-US" sz="1600" b="1" dirty="0" smtClean="0">
                    <a:solidFill>
                      <a:prstClr val="white"/>
                    </a:solidFill>
                    <a:latin typeface="+mn-ea"/>
                  </a:rPr>
                  <a:t>    향후 </a:t>
                </a:r>
                <a:r>
                  <a:rPr lang="en-US" altLang="ko-KR" sz="1600" b="1" dirty="0" smtClean="0">
                    <a:solidFill>
                      <a:prstClr val="white"/>
                    </a:solidFill>
                    <a:latin typeface="+mn-ea"/>
                  </a:rPr>
                  <a:t>: TO-BE (</a:t>
                </a:r>
                <a:r>
                  <a:rPr lang="ko-KR" altLang="en-US" sz="1600" b="1" smtClean="0">
                    <a:solidFill>
                      <a:prstClr val="white"/>
                    </a:solidFill>
                    <a:latin typeface="+mn-ea"/>
                  </a:rPr>
                  <a:t>취업자의 수강이력 기준</a:t>
                </a:r>
                <a:r>
                  <a:rPr lang="en-US" altLang="ko-KR" sz="1600" b="1" dirty="0" smtClean="0">
                    <a:solidFill>
                      <a:prstClr val="white"/>
                    </a:solidFill>
                    <a:latin typeface="+mn-ea"/>
                  </a:rPr>
                  <a:t>)</a:t>
                </a:r>
                <a:r>
                  <a:rPr lang="ko-KR" altLang="en-US" sz="1600" b="1" smtClean="0">
                    <a:solidFill>
                      <a:prstClr val="white"/>
                    </a:solidFill>
                    <a:latin typeface="+mn-ea"/>
                  </a:rPr>
                  <a:t>과학적 의사결정</a:t>
                </a:r>
                <a:endParaRPr lang="ko-KR" altLang="en-US" sz="1600" b="1" dirty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9" name="양쪽 모서리가 둥근 사각형 223"/>
              <p:cNvSpPr/>
              <p:nvPr/>
            </p:nvSpPr>
            <p:spPr>
              <a:xfrm rot="5400000">
                <a:off x="4226362" y="-607393"/>
                <a:ext cx="393346" cy="44394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dirty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 bwMode="auto">
              <a:xfrm>
                <a:off x="1985395" y="1357363"/>
                <a:ext cx="435784" cy="491922"/>
              </a:xfrm>
              <a:prstGeom prst="rect">
                <a:avLst/>
              </a:prstGeom>
              <a:solidFill>
                <a:schemeClr val="bg1"/>
              </a:solidFill>
              <a:ln w="6350" cap="rnd" cmpd="sng" algn="ctr">
                <a:noFill/>
                <a:prstDash val="solid"/>
                <a:headEnd type="none" w="sm" len="sm"/>
                <a:tailEnd type="none" w="sm" len="sm"/>
              </a:ln>
              <a:effectLst/>
              <a:extLst/>
            </p:spPr>
            <p:txBody>
              <a:bodyPr wrap="square" lIns="0" tIns="0" rIns="0" bIns="0" rtlCol="0" anchor="ctr" anchorCtr="0"/>
              <a:lstStyle/>
              <a:p>
                <a:pPr algn="ctr" defTabSz="1067640"/>
                <a:endParaRPr lang="ko-KR" altLang="en-US" sz="1100" b="1" dirty="0" smtClean="0">
                  <a:solidFill>
                    <a:prstClr val="black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1" name="Freeform 802"/>
              <p:cNvSpPr>
                <a:spLocks/>
              </p:cNvSpPr>
              <p:nvPr/>
            </p:nvSpPr>
            <p:spPr bwMode="auto">
              <a:xfrm>
                <a:off x="6360694" y="1512127"/>
                <a:ext cx="184842" cy="233017"/>
              </a:xfrm>
              <a:custGeom>
                <a:avLst/>
                <a:gdLst>
                  <a:gd name="T0" fmla="*/ 89 w 246"/>
                  <a:gd name="T1" fmla="*/ 790 h 374"/>
                  <a:gd name="T2" fmla="*/ 89 w 246"/>
                  <a:gd name="T3" fmla="*/ 790 h 374"/>
                  <a:gd name="T4" fmla="*/ 73 w 246"/>
                  <a:gd name="T5" fmla="*/ 790 h 374"/>
                  <a:gd name="T6" fmla="*/ 60 w 246"/>
                  <a:gd name="T7" fmla="*/ 786 h 374"/>
                  <a:gd name="T8" fmla="*/ 44 w 246"/>
                  <a:gd name="T9" fmla="*/ 777 h 374"/>
                  <a:gd name="T10" fmla="*/ 32 w 246"/>
                  <a:gd name="T11" fmla="*/ 765 h 374"/>
                  <a:gd name="T12" fmla="*/ 32 w 246"/>
                  <a:gd name="T13" fmla="*/ 765 h 374"/>
                  <a:gd name="T14" fmla="*/ 20 w 246"/>
                  <a:gd name="T15" fmla="*/ 752 h 374"/>
                  <a:gd name="T16" fmla="*/ 16 w 246"/>
                  <a:gd name="T17" fmla="*/ 739 h 374"/>
                  <a:gd name="T18" fmla="*/ 12 w 246"/>
                  <a:gd name="T19" fmla="*/ 722 h 374"/>
                  <a:gd name="T20" fmla="*/ 8 w 246"/>
                  <a:gd name="T21" fmla="*/ 706 h 374"/>
                  <a:gd name="T22" fmla="*/ 12 w 246"/>
                  <a:gd name="T23" fmla="*/ 689 h 374"/>
                  <a:gd name="T24" fmla="*/ 16 w 246"/>
                  <a:gd name="T25" fmla="*/ 672 h 374"/>
                  <a:gd name="T26" fmla="*/ 24 w 246"/>
                  <a:gd name="T27" fmla="*/ 659 h 374"/>
                  <a:gd name="T28" fmla="*/ 36 w 246"/>
                  <a:gd name="T29" fmla="*/ 647 h 374"/>
                  <a:gd name="T30" fmla="*/ 294 w 246"/>
                  <a:gd name="T31" fmla="*/ 389 h 374"/>
                  <a:gd name="T32" fmla="*/ 28 w 246"/>
                  <a:gd name="T33" fmla="*/ 148 h 374"/>
                  <a:gd name="T34" fmla="*/ 28 w 246"/>
                  <a:gd name="T35" fmla="*/ 148 h 374"/>
                  <a:gd name="T36" fmla="*/ 16 w 246"/>
                  <a:gd name="T37" fmla="*/ 135 h 374"/>
                  <a:gd name="T38" fmla="*/ 8 w 246"/>
                  <a:gd name="T39" fmla="*/ 118 h 374"/>
                  <a:gd name="T40" fmla="*/ 0 w 246"/>
                  <a:gd name="T41" fmla="*/ 106 h 374"/>
                  <a:gd name="T42" fmla="*/ 0 w 246"/>
                  <a:gd name="T43" fmla="*/ 89 h 374"/>
                  <a:gd name="T44" fmla="*/ 0 w 246"/>
                  <a:gd name="T45" fmla="*/ 72 h 374"/>
                  <a:gd name="T46" fmla="*/ 4 w 246"/>
                  <a:gd name="T47" fmla="*/ 55 h 374"/>
                  <a:gd name="T48" fmla="*/ 8 w 246"/>
                  <a:gd name="T49" fmla="*/ 42 h 374"/>
                  <a:gd name="T50" fmla="*/ 16 w 246"/>
                  <a:gd name="T51" fmla="*/ 25 h 374"/>
                  <a:gd name="T52" fmla="*/ 16 w 246"/>
                  <a:gd name="T53" fmla="*/ 25 h 374"/>
                  <a:gd name="T54" fmla="*/ 28 w 246"/>
                  <a:gd name="T55" fmla="*/ 17 h 374"/>
                  <a:gd name="T56" fmla="*/ 44 w 246"/>
                  <a:gd name="T57" fmla="*/ 8 h 374"/>
                  <a:gd name="T58" fmla="*/ 56 w 246"/>
                  <a:gd name="T59" fmla="*/ 0 h 374"/>
                  <a:gd name="T60" fmla="*/ 73 w 246"/>
                  <a:gd name="T61" fmla="*/ 0 h 374"/>
                  <a:gd name="T62" fmla="*/ 89 w 246"/>
                  <a:gd name="T63" fmla="*/ 0 h 374"/>
                  <a:gd name="T64" fmla="*/ 105 w 246"/>
                  <a:gd name="T65" fmla="*/ 0 h 374"/>
                  <a:gd name="T66" fmla="*/ 117 w 246"/>
                  <a:gd name="T67" fmla="*/ 8 h 374"/>
                  <a:gd name="T68" fmla="*/ 133 w 246"/>
                  <a:gd name="T69" fmla="*/ 17 h 374"/>
                  <a:gd name="T70" fmla="*/ 467 w 246"/>
                  <a:gd name="T71" fmla="*/ 321 h 374"/>
                  <a:gd name="T72" fmla="*/ 467 w 246"/>
                  <a:gd name="T73" fmla="*/ 321 h 374"/>
                  <a:gd name="T74" fmla="*/ 479 w 246"/>
                  <a:gd name="T75" fmla="*/ 334 h 374"/>
                  <a:gd name="T76" fmla="*/ 487 w 246"/>
                  <a:gd name="T77" fmla="*/ 346 h 374"/>
                  <a:gd name="T78" fmla="*/ 491 w 246"/>
                  <a:gd name="T79" fmla="*/ 363 h 374"/>
                  <a:gd name="T80" fmla="*/ 495 w 246"/>
                  <a:gd name="T81" fmla="*/ 380 h 374"/>
                  <a:gd name="T82" fmla="*/ 495 w 246"/>
                  <a:gd name="T83" fmla="*/ 380 h 374"/>
                  <a:gd name="T84" fmla="*/ 495 w 246"/>
                  <a:gd name="T85" fmla="*/ 397 h 374"/>
                  <a:gd name="T86" fmla="*/ 487 w 246"/>
                  <a:gd name="T87" fmla="*/ 414 h 374"/>
                  <a:gd name="T88" fmla="*/ 483 w 246"/>
                  <a:gd name="T89" fmla="*/ 431 h 374"/>
                  <a:gd name="T90" fmla="*/ 471 w 246"/>
                  <a:gd name="T91" fmla="*/ 444 h 374"/>
                  <a:gd name="T92" fmla="*/ 145 w 246"/>
                  <a:gd name="T93" fmla="*/ 769 h 374"/>
                  <a:gd name="T94" fmla="*/ 145 w 246"/>
                  <a:gd name="T95" fmla="*/ 769 h 374"/>
                  <a:gd name="T96" fmla="*/ 133 w 246"/>
                  <a:gd name="T97" fmla="*/ 777 h 374"/>
                  <a:gd name="T98" fmla="*/ 121 w 246"/>
                  <a:gd name="T99" fmla="*/ 786 h 374"/>
                  <a:gd name="T100" fmla="*/ 105 w 246"/>
                  <a:gd name="T101" fmla="*/ 790 h 374"/>
                  <a:gd name="T102" fmla="*/ 89 w 246"/>
                  <a:gd name="T103" fmla="*/ 790 h 374"/>
                  <a:gd name="T104" fmla="*/ 89 w 246"/>
                  <a:gd name="T105" fmla="*/ 790 h 374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246"/>
                  <a:gd name="T160" fmla="*/ 0 h 374"/>
                  <a:gd name="T161" fmla="*/ 246 w 246"/>
                  <a:gd name="T162" fmla="*/ 374 h 374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246" h="374">
                    <a:moveTo>
                      <a:pt x="44" y="374"/>
                    </a:moveTo>
                    <a:lnTo>
                      <a:pt x="44" y="374"/>
                    </a:lnTo>
                    <a:lnTo>
                      <a:pt x="36" y="374"/>
                    </a:lnTo>
                    <a:lnTo>
                      <a:pt x="30" y="372"/>
                    </a:lnTo>
                    <a:lnTo>
                      <a:pt x="22" y="368"/>
                    </a:lnTo>
                    <a:lnTo>
                      <a:pt x="16" y="362"/>
                    </a:lnTo>
                    <a:lnTo>
                      <a:pt x="10" y="356"/>
                    </a:lnTo>
                    <a:lnTo>
                      <a:pt x="8" y="350"/>
                    </a:lnTo>
                    <a:lnTo>
                      <a:pt x="6" y="342"/>
                    </a:lnTo>
                    <a:lnTo>
                      <a:pt x="4" y="334"/>
                    </a:lnTo>
                    <a:lnTo>
                      <a:pt x="6" y="326"/>
                    </a:lnTo>
                    <a:lnTo>
                      <a:pt x="8" y="318"/>
                    </a:lnTo>
                    <a:lnTo>
                      <a:pt x="12" y="312"/>
                    </a:lnTo>
                    <a:lnTo>
                      <a:pt x="18" y="306"/>
                    </a:lnTo>
                    <a:lnTo>
                      <a:pt x="146" y="184"/>
                    </a:lnTo>
                    <a:lnTo>
                      <a:pt x="14" y="70"/>
                    </a:lnTo>
                    <a:lnTo>
                      <a:pt x="8" y="64"/>
                    </a:lnTo>
                    <a:lnTo>
                      <a:pt x="4" y="56"/>
                    </a:lnTo>
                    <a:lnTo>
                      <a:pt x="0" y="50"/>
                    </a:lnTo>
                    <a:lnTo>
                      <a:pt x="0" y="42"/>
                    </a:lnTo>
                    <a:lnTo>
                      <a:pt x="0" y="34"/>
                    </a:lnTo>
                    <a:lnTo>
                      <a:pt x="2" y="26"/>
                    </a:lnTo>
                    <a:lnTo>
                      <a:pt x="4" y="20"/>
                    </a:lnTo>
                    <a:lnTo>
                      <a:pt x="8" y="12"/>
                    </a:lnTo>
                    <a:lnTo>
                      <a:pt x="14" y="8"/>
                    </a:lnTo>
                    <a:lnTo>
                      <a:pt x="22" y="4"/>
                    </a:lnTo>
                    <a:lnTo>
                      <a:pt x="28" y="0"/>
                    </a:lnTo>
                    <a:lnTo>
                      <a:pt x="36" y="0"/>
                    </a:lnTo>
                    <a:lnTo>
                      <a:pt x="44" y="0"/>
                    </a:lnTo>
                    <a:lnTo>
                      <a:pt x="52" y="0"/>
                    </a:lnTo>
                    <a:lnTo>
                      <a:pt x="58" y="4"/>
                    </a:lnTo>
                    <a:lnTo>
                      <a:pt x="66" y="8"/>
                    </a:lnTo>
                    <a:lnTo>
                      <a:pt x="232" y="152"/>
                    </a:lnTo>
                    <a:lnTo>
                      <a:pt x="238" y="158"/>
                    </a:lnTo>
                    <a:lnTo>
                      <a:pt x="242" y="164"/>
                    </a:lnTo>
                    <a:lnTo>
                      <a:pt x="244" y="172"/>
                    </a:lnTo>
                    <a:lnTo>
                      <a:pt x="246" y="180"/>
                    </a:lnTo>
                    <a:lnTo>
                      <a:pt x="246" y="188"/>
                    </a:lnTo>
                    <a:lnTo>
                      <a:pt x="242" y="196"/>
                    </a:lnTo>
                    <a:lnTo>
                      <a:pt x="240" y="204"/>
                    </a:lnTo>
                    <a:lnTo>
                      <a:pt x="234" y="210"/>
                    </a:lnTo>
                    <a:lnTo>
                      <a:pt x="72" y="364"/>
                    </a:lnTo>
                    <a:lnTo>
                      <a:pt x="66" y="368"/>
                    </a:lnTo>
                    <a:lnTo>
                      <a:pt x="60" y="372"/>
                    </a:lnTo>
                    <a:lnTo>
                      <a:pt x="52" y="374"/>
                    </a:lnTo>
                    <a:lnTo>
                      <a:pt x="44" y="374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endParaRPr lang="ko-KR" altLang="en-US" b="1" dirty="0">
                  <a:solidFill>
                    <a:prstClr val="black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2197017" y="1460896"/>
              <a:ext cx="3601751" cy="383170"/>
            </a:xfrm>
            <a:prstGeom prst="rect">
              <a:avLst/>
            </a:prstGeom>
            <a:noFill/>
            <a:ln w="9525">
              <a:noFill/>
            </a:ln>
            <a:effectLst/>
            <a:sp3d prstMaterial="matte"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indent="-180975" algn="ctr" defTabSz="914400">
                <a:buClr>
                  <a:prstClr val="black">
                    <a:lumMod val="65000"/>
                    <a:lumOff val="35000"/>
                  </a:prstClr>
                </a:buClr>
                <a:buSzPct val="100000"/>
              </a:pPr>
              <a:r>
                <a:rPr lang="ko-KR" altLang="en-US" sz="16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</a:rPr>
                <a:t>현행 </a:t>
              </a:r>
              <a:r>
                <a:rPr lang="en-US" altLang="ko-KR" sz="16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</a:rPr>
                <a:t>: AS-IS (</a:t>
              </a:r>
              <a:r>
                <a:rPr lang="ko-KR" altLang="en-US" sz="1600" b="1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</a:rPr>
                <a:t>지인의 경험에 의존</a:t>
              </a:r>
              <a:r>
                <a:rPr lang="en-US" altLang="ko-KR" sz="16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</a:rPr>
                <a:t>)</a:t>
              </a:r>
            </a:p>
            <a:p>
              <a:pPr indent="-180975" algn="ctr" defTabSz="914400">
                <a:buClr>
                  <a:prstClr val="black">
                    <a:lumMod val="65000"/>
                    <a:lumOff val="35000"/>
                  </a:prstClr>
                </a:buClr>
                <a:buSzPct val="100000"/>
              </a:pPr>
              <a:r>
                <a:rPr lang="ko-KR" altLang="en-US" sz="16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</a:rPr>
                <a:t>감성적 의사결정</a:t>
              </a:r>
              <a:endPara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</p:grpSp>
      <p:sp>
        <p:nvSpPr>
          <p:cNvPr id="12" name="직사각형 11"/>
          <p:cNvSpPr/>
          <p:nvPr/>
        </p:nvSpPr>
        <p:spPr bwMode="auto">
          <a:xfrm>
            <a:off x="611247" y="5225027"/>
            <a:ext cx="3823586" cy="1119566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80975" algn="ctr" defTabSz="914400" latinLnBrk="1">
              <a:lnSpc>
                <a:spcPct val="80000"/>
              </a:lnSpc>
              <a:spcBef>
                <a:spcPts val="340"/>
              </a:spcBef>
              <a:buClr>
                <a:prstClr val="black">
                  <a:lumMod val="65000"/>
                  <a:lumOff val="35000"/>
                </a:prstClr>
              </a:buClr>
              <a:buSzPct val="100000"/>
            </a:pPr>
            <a:endParaRPr lang="ko-KR" altLang="en-US" sz="16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13" name="Rectangle 782"/>
          <p:cNvSpPr>
            <a:spLocks noChangeArrowheads="1"/>
          </p:cNvSpPr>
          <p:nvPr/>
        </p:nvSpPr>
        <p:spPr bwMode="gray">
          <a:xfrm>
            <a:off x="600216" y="5192464"/>
            <a:ext cx="3835218" cy="2880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3d>
              <a:bevelT w="0"/>
            </a:sp3d>
          </a:bodyPr>
          <a:lstStyle/>
          <a:p>
            <a:pPr algn="ctr"/>
            <a:r>
              <a:rPr lang="ko-KR" altLang="en-US" sz="1400" dirty="0" smtClean="0">
                <a:solidFill>
                  <a:prstClr val="white"/>
                </a:solidFill>
                <a:latin typeface="+mn-ea"/>
              </a:rPr>
              <a:t>문제점 </a:t>
            </a:r>
            <a:endParaRPr lang="en-US" altLang="ko-KR" sz="14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4664996" y="5262634"/>
            <a:ext cx="3822961" cy="1081960"/>
          </a:xfrm>
          <a:prstGeom prst="rect">
            <a:avLst/>
          </a:prstGeom>
          <a:noFill/>
          <a:ln w="19050">
            <a:solidFill>
              <a:srgbClr val="1A305C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80975" algn="ctr" defTabSz="914400" latinLnBrk="1">
              <a:lnSpc>
                <a:spcPct val="80000"/>
              </a:lnSpc>
              <a:spcBef>
                <a:spcPts val="340"/>
              </a:spcBef>
              <a:buClr>
                <a:prstClr val="black">
                  <a:lumMod val="65000"/>
                  <a:lumOff val="35000"/>
                </a:prstClr>
              </a:buClr>
              <a:buSzPct val="100000"/>
            </a:pPr>
            <a:endParaRPr lang="ko-KR" altLang="en-US" sz="16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4770073" y="5529421"/>
            <a:ext cx="3648831" cy="702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180000" lvl="1" indent="-180000" defTabSz="914315" eaLnBrk="0" fontAlgn="base" hangingPunct="0">
              <a:spcBef>
                <a:spcPts val="200"/>
              </a:spcBef>
              <a:spcAft>
                <a:spcPts val="200"/>
              </a:spcAft>
              <a:buClr>
                <a:prstClr val="white"/>
              </a:buClr>
              <a:buSzPct val="90000"/>
              <a:buFontTx/>
              <a:buBlip>
                <a:blip r:embed="rId2"/>
              </a:buBlip>
              <a:tabLst>
                <a:tab pos="5648325" algn="l"/>
              </a:tabLst>
            </a:pPr>
            <a:r>
              <a:rPr lang="ko-KR" altLang="en-US" sz="1300" kern="0" spc="-6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Tahoma" pitchFamily="34" charset="0"/>
              </a:rPr>
              <a:t>대면 </a:t>
            </a:r>
            <a:r>
              <a:rPr lang="ko-KR" altLang="en-US" sz="1300" kern="0" spc="-6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Tahoma" pitchFamily="34" charset="0"/>
              </a:rPr>
              <a:t>멘토링</a:t>
            </a:r>
            <a:r>
              <a:rPr lang="ko-KR" altLang="en-US" sz="1300" kern="0" spc="-6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Tahoma" pitchFamily="34" charset="0"/>
              </a:rPr>
              <a:t> 대비 비용 최소화</a:t>
            </a:r>
            <a:r>
              <a:rPr lang="en-US" altLang="ko-KR" sz="1300" kern="0" spc="-6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Tahoma" pitchFamily="34" charset="0"/>
              </a:rPr>
              <a:t>. </a:t>
            </a:r>
            <a:r>
              <a:rPr lang="ko-KR" altLang="en-US" sz="1300" b="1" kern="0" spc="-60" smtClean="0">
                <a:solidFill>
                  <a:srgbClr val="0000FF"/>
                </a:solidFill>
                <a:latin typeface="+mn-ea"/>
                <a:cs typeface="Tahoma" pitchFamily="34" charset="0"/>
              </a:rPr>
              <a:t>경제적 이익</a:t>
            </a:r>
            <a:endParaRPr lang="en-US" altLang="ko-KR" sz="1300" b="1" kern="0" spc="-60" dirty="0" smtClean="0">
              <a:solidFill>
                <a:srgbClr val="0000FF"/>
              </a:solidFill>
              <a:latin typeface="+mn-ea"/>
              <a:cs typeface="Tahoma" pitchFamily="34" charset="0"/>
            </a:endParaRPr>
          </a:p>
          <a:p>
            <a:pPr marL="180000" lvl="1" indent="-180000" defTabSz="914315" eaLnBrk="0" fontAlgn="base" hangingPunct="0">
              <a:spcBef>
                <a:spcPts val="200"/>
              </a:spcBef>
              <a:spcAft>
                <a:spcPts val="200"/>
              </a:spcAft>
              <a:buClr>
                <a:prstClr val="white"/>
              </a:buClr>
              <a:buSzPct val="90000"/>
              <a:buFontTx/>
              <a:buBlip>
                <a:blip r:embed="rId2"/>
              </a:buBlip>
              <a:tabLst>
                <a:tab pos="5648325" algn="l"/>
              </a:tabLst>
            </a:pPr>
            <a:r>
              <a:rPr lang="ko-KR" altLang="en-US" sz="1300" kern="0" spc="-6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Tahoma" pitchFamily="34" charset="0"/>
              </a:rPr>
              <a:t>군집화된 </a:t>
            </a:r>
            <a:r>
              <a:rPr lang="ko-KR" altLang="en-US" sz="1300" kern="0" spc="-6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Tahoma" pitchFamily="34" charset="0"/>
              </a:rPr>
              <a:t>직무별</a:t>
            </a:r>
            <a:r>
              <a:rPr lang="ko-KR" altLang="en-US" sz="1300" kern="0" spc="-6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Tahoma" pitchFamily="34" charset="0"/>
              </a:rPr>
              <a:t> 정보 취득</a:t>
            </a:r>
            <a:r>
              <a:rPr lang="en-US" altLang="ko-KR" sz="1300" kern="0" spc="-6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Tahoma" pitchFamily="34" charset="0"/>
              </a:rPr>
              <a:t>.</a:t>
            </a:r>
            <a:r>
              <a:rPr lang="ko-KR" altLang="en-US" sz="1300" kern="0" spc="-6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Tahoma" pitchFamily="34" charset="0"/>
              </a:rPr>
              <a:t> </a:t>
            </a:r>
            <a:r>
              <a:rPr lang="ko-KR" altLang="en-US" sz="1300" b="1" kern="0" spc="-60" smtClean="0">
                <a:solidFill>
                  <a:srgbClr val="0000FF"/>
                </a:solidFill>
                <a:latin typeface="+mn-ea"/>
                <a:cs typeface="Tahoma" pitchFamily="34" charset="0"/>
              </a:rPr>
              <a:t>타 직무정보 취득</a:t>
            </a:r>
            <a:endParaRPr lang="en-US" altLang="ko-KR" sz="1300" b="1" kern="0" spc="-60" dirty="0" smtClean="0">
              <a:solidFill>
                <a:srgbClr val="0000FF"/>
              </a:solidFill>
              <a:latin typeface="+mn-ea"/>
              <a:cs typeface="Tahoma" pitchFamily="34" charset="0"/>
            </a:endParaRPr>
          </a:p>
          <a:p>
            <a:pPr marL="180000" lvl="1" indent="-180000" defTabSz="914315" eaLnBrk="0" fontAlgn="base" hangingPunct="0">
              <a:spcBef>
                <a:spcPts val="200"/>
              </a:spcBef>
              <a:spcAft>
                <a:spcPts val="200"/>
              </a:spcAft>
              <a:buClr>
                <a:prstClr val="white"/>
              </a:buClr>
              <a:buSzPct val="90000"/>
              <a:buFontTx/>
              <a:buBlip>
                <a:blip r:embed="rId2"/>
              </a:buBlip>
              <a:tabLst>
                <a:tab pos="5648325" algn="l"/>
              </a:tabLst>
            </a:pPr>
            <a:r>
              <a:rPr lang="ko-KR" altLang="en-US" sz="1300" kern="0" spc="-6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Tahoma" pitchFamily="34" charset="0"/>
              </a:rPr>
              <a:t>직무 환경변화에 따른 </a:t>
            </a:r>
            <a:r>
              <a:rPr lang="ko-KR" altLang="en-US" sz="1300" b="1" kern="0" spc="-60" dirty="0" smtClean="0">
                <a:solidFill>
                  <a:srgbClr val="0000FF"/>
                </a:solidFill>
                <a:latin typeface="+mn-ea"/>
                <a:cs typeface="Tahoma" pitchFamily="34" charset="0"/>
              </a:rPr>
              <a:t>신속한 재조정 가능</a:t>
            </a:r>
            <a:endParaRPr lang="en-US" altLang="ko-KR" sz="1300" b="1" kern="0" spc="-60" dirty="0">
              <a:solidFill>
                <a:srgbClr val="0000FF"/>
              </a:solidFill>
              <a:latin typeface="+mn-ea"/>
              <a:cs typeface="Tahoma" pitchFamily="34" charset="0"/>
            </a:endParaRPr>
          </a:p>
        </p:txBody>
      </p:sp>
      <p:sp>
        <p:nvSpPr>
          <p:cNvPr id="16" name="Rectangle 782"/>
          <p:cNvSpPr>
            <a:spLocks noChangeArrowheads="1"/>
          </p:cNvSpPr>
          <p:nvPr/>
        </p:nvSpPr>
        <p:spPr bwMode="gray">
          <a:xfrm>
            <a:off x="4657302" y="5192464"/>
            <a:ext cx="3849523" cy="2880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3d>
              <a:bevelT w="0"/>
            </a:sp3d>
          </a:bodyPr>
          <a:lstStyle/>
          <a:p>
            <a:pPr marL="0" lvl="1" indent="-90488" algn="ctr" defTabSz="1043056"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  <a:tabLst>
                <a:tab pos="5648325" algn="l"/>
              </a:tabLst>
            </a:pP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기대효과</a:t>
            </a:r>
            <a:endParaRPr lang="en-US" altLang="ko-KR" sz="14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656511" y="5570183"/>
            <a:ext cx="3732006" cy="72365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126" tIns="0" rIns="40126" bIns="0" anchor="ctr" anchorCtr="0"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146050" lvl="1" indent="-146050" defTabSz="914400" fontAlgn="base">
              <a:spcBef>
                <a:spcPts val="200"/>
              </a:spcBef>
              <a:spcAft>
                <a:spcPts val="200"/>
              </a:spcAft>
              <a:buClr>
                <a:srgbClr val="0079C1"/>
              </a:buClr>
              <a:buSzPct val="100000"/>
              <a:buFont typeface="Wingdings" pitchFamily="2" charset="2"/>
              <a:buChar char="§"/>
              <a:tabLst>
                <a:tab pos="714375" algn="l"/>
              </a:tabLst>
              <a:defRPr/>
            </a:pPr>
            <a:r>
              <a:rPr lang="ko-KR" altLang="en-US" sz="1300" kern="0" spc="-6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  <a:cs typeface="Tahoma" pitchFamily="34" charset="0"/>
              </a:rPr>
              <a:t>제한적 </a:t>
            </a:r>
            <a:r>
              <a:rPr lang="ko-KR" altLang="en-US" sz="1300" kern="0" spc="-6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  <a:cs typeface="Tahoma" pitchFamily="34" charset="0"/>
              </a:rPr>
              <a:t>멘토</a:t>
            </a:r>
            <a:r>
              <a:rPr lang="ko-KR" altLang="en-US" sz="1300" kern="0" spc="-6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  <a:cs typeface="Tahoma" pitchFamily="34" charset="0"/>
              </a:rPr>
              <a:t> 섭외로 진로 탐색의 </a:t>
            </a:r>
            <a:r>
              <a:rPr lang="ko-KR" altLang="en-US" sz="1300" kern="0" spc="-6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  <a:cs typeface="Tahoma" pitchFamily="34" charset="0"/>
              </a:rPr>
              <a:t>범용성</a:t>
            </a:r>
            <a:r>
              <a:rPr lang="ko-KR" altLang="en-US" sz="1300" kern="0" spc="-6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  <a:cs typeface="Tahoma" pitchFamily="34" charset="0"/>
              </a:rPr>
              <a:t> 한계</a:t>
            </a:r>
            <a:endParaRPr lang="en-US" altLang="ko-KR" sz="1300" kern="0" spc="-60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  <a:ea typeface="+mn-ea"/>
              <a:cs typeface="Tahoma" pitchFamily="34" charset="0"/>
            </a:endParaRPr>
          </a:p>
          <a:p>
            <a:pPr marL="146050" lvl="1" indent="-146050" defTabSz="914400" fontAlgn="base">
              <a:spcBef>
                <a:spcPts val="200"/>
              </a:spcBef>
              <a:spcAft>
                <a:spcPts val="200"/>
              </a:spcAft>
              <a:buClr>
                <a:srgbClr val="0079C1"/>
              </a:buClr>
              <a:buSzPct val="100000"/>
              <a:buFont typeface="Wingdings" pitchFamily="2" charset="2"/>
              <a:buChar char="§"/>
              <a:tabLst>
                <a:tab pos="714375" algn="l"/>
              </a:tabLst>
              <a:defRPr/>
            </a:pPr>
            <a:r>
              <a:rPr lang="ko-KR" altLang="en-US" sz="1300" kern="0" spc="-6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  <a:cs typeface="Tahoma" pitchFamily="34" charset="0"/>
              </a:rPr>
              <a:t>사례 위주의 경험 정보 및 구두 전달로 정보 왜곡 </a:t>
            </a:r>
            <a:endParaRPr lang="en-US" altLang="ko-KR" sz="1300" kern="0" spc="-60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  <a:ea typeface="+mn-ea"/>
              <a:cs typeface="Tahoma" pitchFamily="34" charset="0"/>
            </a:endParaRPr>
          </a:p>
          <a:p>
            <a:pPr marL="146050" lvl="1" indent="-146050" defTabSz="914400" fontAlgn="base">
              <a:spcBef>
                <a:spcPts val="200"/>
              </a:spcBef>
              <a:spcAft>
                <a:spcPts val="200"/>
              </a:spcAft>
              <a:buClr>
                <a:srgbClr val="0079C1"/>
              </a:buClr>
              <a:buSzPct val="100000"/>
              <a:buFont typeface="Wingdings" pitchFamily="2" charset="2"/>
              <a:buChar char="§"/>
              <a:tabLst>
                <a:tab pos="714375" algn="l"/>
              </a:tabLst>
              <a:defRPr/>
            </a:pPr>
            <a:r>
              <a:rPr lang="ko-KR" altLang="en-US" sz="1300" b="1" kern="0" spc="-60" dirty="0" smtClean="0">
                <a:solidFill>
                  <a:srgbClr val="0000FF"/>
                </a:solidFill>
                <a:latin typeface="+mn-ea"/>
                <a:ea typeface="+mn-ea"/>
                <a:cs typeface="Tahoma" pitchFamily="34" charset="0"/>
              </a:rPr>
              <a:t>단발적인 </a:t>
            </a:r>
            <a:r>
              <a:rPr lang="ko-KR" altLang="en-US" sz="1300" b="1" kern="0" spc="-60" dirty="0" err="1" smtClean="0">
                <a:solidFill>
                  <a:srgbClr val="0000FF"/>
                </a:solidFill>
                <a:latin typeface="+mn-ea"/>
                <a:ea typeface="+mn-ea"/>
                <a:cs typeface="Tahoma" pitchFamily="34" charset="0"/>
              </a:rPr>
              <a:t>멘토링으로</a:t>
            </a:r>
            <a:r>
              <a:rPr lang="ko-KR" altLang="en-US" sz="1300" b="1" kern="0" spc="-60" dirty="0" smtClean="0">
                <a:solidFill>
                  <a:srgbClr val="0000FF"/>
                </a:solidFill>
                <a:latin typeface="+mn-ea"/>
                <a:ea typeface="+mn-ea"/>
                <a:cs typeface="Tahoma" pitchFamily="34" charset="0"/>
              </a:rPr>
              <a:t> 정보의 파편화 현상 발생</a:t>
            </a:r>
            <a:endParaRPr lang="en-US" altLang="ko-KR" sz="1300" b="1" kern="0" spc="-60" dirty="0">
              <a:solidFill>
                <a:srgbClr val="0000FF"/>
              </a:solidFill>
              <a:latin typeface="+mn-ea"/>
              <a:ea typeface="+mn-ea"/>
              <a:cs typeface="Tahoma" pitchFamily="34" charset="0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51876" y="1116891"/>
            <a:ext cx="7718887" cy="400110"/>
          </a:xfrm>
          <a:prstGeom prst="rect">
            <a:avLst/>
          </a:prstGeom>
          <a:noFill/>
          <a:ln w="9525">
            <a:noFill/>
          </a:ln>
          <a:effectLst/>
          <a:sp3d prstMaterial="matte"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indent="-180975" algn="ctr" defTabSz="914400">
              <a:buClr>
                <a:prstClr val="black">
                  <a:lumMod val="65000"/>
                  <a:lumOff val="35000"/>
                </a:prstClr>
              </a:buClr>
              <a:buSzPct val="100000"/>
            </a:pPr>
            <a:r>
              <a:rPr kumimoji="0" lang="en-US" altLang="ko-KR" b="1" kern="0" dirty="0" smtClean="0">
                <a:solidFill>
                  <a:srgbClr val="C00000"/>
                </a:solidFill>
                <a:latin typeface="+mn-ea"/>
              </a:rPr>
              <a:t>“</a:t>
            </a:r>
            <a:r>
              <a:rPr kumimoji="0" lang="ko-KR" altLang="en-US" sz="16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취업자 </a:t>
            </a:r>
            <a:r>
              <a:rPr kumimoji="0" lang="ko-KR" altLang="en-US" sz="2000" b="1" kern="0" dirty="0" smtClean="0">
                <a:solidFill>
                  <a:srgbClr val="0000FF"/>
                </a:solidFill>
                <a:latin typeface="+mn-ea"/>
              </a:rPr>
              <a:t>직무정보</a:t>
            </a:r>
            <a:r>
              <a:rPr kumimoji="0" lang="ko-KR" altLang="en-US" sz="1600" b="1" kern="0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kumimoji="0" lang="ko-KR" altLang="en-US" sz="16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및 </a:t>
            </a:r>
            <a:r>
              <a:rPr kumimoji="0" lang="ko-KR" altLang="en-US" sz="2000" b="1" kern="0" dirty="0" smtClean="0">
                <a:solidFill>
                  <a:srgbClr val="0000FF"/>
                </a:solidFill>
                <a:latin typeface="+mn-ea"/>
              </a:rPr>
              <a:t>수강이력</a:t>
            </a:r>
            <a:r>
              <a:rPr kumimoji="0" lang="ko-KR" altLang="en-US" sz="16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을 기반으로 </a:t>
            </a:r>
            <a:r>
              <a:rPr kumimoji="0" lang="ko-KR" altLang="en-US" sz="2000" b="1" kern="0" dirty="0" err="1" smtClean="0">
                <a:solidFill>
                  <a:srgbClr val="0000FF"/>
                </a:solidFill>
                <a:latin typeface="+mn-ea"/>
              </a:rPr>
              <a:t>선호직무별</a:t>
            </a:r>
            <a:r>
              <a:rPr kumimoji="0" lang="ko-KR" altLang="en-US" sz="2000" b="1" kern="0" dirty="0" smtClean="0">
                <a:solidFill>
                  <a:srgbClr val="0000FF"/>
                </a:solidFill>
                <a:latin typeface="+mn-ea"/>
              </a:rPr>
              <a:t> 수강과목 추천</a:t>
            </a:r>
            <a:r>
              <a:rPr kumimoji="0" lang="en-US" altLang="ko-KR" b="1" kern="0" dirty="0" smtClean="0">
                <a:solidFill>
                  <a:srgbClr val="C00000"/>
                </a:solidFill>
                <a:latin typeface="+mn-ea"/>
              </a:rPr>
              <a:t>”</a:t>
            </a:r>
            <a:endParaRPr kumimoji="0" lang="en-US" altLang="ko-KR" b="1" kern="0" dirty="0">
              <a:solidFill>
                <a:srgbClr val="C00000"/>
              </a:solidFill>
              <a:latin typeface="+mn-ea"/>
            </a:endParaRPr>
          </a:p>
        </p:txBody>
      </p:sp>
      <p:grpSp>
        <p:nvGrpSpPr>
          <p:cNvPr id="209" name="그룹 208"/>
          <p:cNvGrpSpPr/>
          <p:nvPr/>
        </p:nvGrpSpPr>
        <p:grpSpPr>
          <a:xfrm>
            <a:off x="856685" y="2525251"/>
            <a:ext cx="576000" cy="786581"/>
            <a:chOff x="6541510" y="2800579"/>
            <a:chExt cx="576000" cy="786581"/>
          </a:xfrm>
        </p:grpSpPr>
        <p:sp>
          <p:nvSpPr>
            <p:cNvPr id="197" name="Text Box 395">
              <a:extLst>
                <a:ext uri="{FF2B5EF4-FFF2-40B4-BE49-F238E27FC236}">
                  <a16:creationId xmlns="" xmlns:a16="http://schemas.microsoft.com/office/drawing/2014/main" id="{0245E54B-F919-4539-9D3C-B6CBF29D9C6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666297" y="3402494"/>
              <a:ext cx="307777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marL="0" marR="0" lvl="2" indent="0" algn="ctr" defTabSz="10763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Tx/>
                <a:buNone/>
                <a:tabLst>
                  <a:tab pos="522288" algn="l"/>
                </a:tabLst>
                <a:defRPr/>
              </a:pPr>
              <a:r>
                <a:rPr kumimoji="0" lang="ko-KR" altLang="en-US" sz="1200" b="0" i="0" u="none" strike="noStrike" kern="1200" cap="none" spc="0" normalizeH="0" baseline="0" noProof="0" dirty="0" smtClean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동기</a:t>
              </a:r>
              <a:endParaRPr kumimoji="0" lang="ko-KR" altLang="en-US" sz="1200" b="0" i="0" u="none" strike="noStrike" kern="1200" cap="none" spc="0" normalizeH="0" baseline="0" noProof="0" dirty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grpSp>
          <p:nvGrpSpPr>
            <p:cNvPr id="198" name="그룹 197">
              <a:extLst>
                <a:ext uri="{FF2B5EF4-FFF2-40B4-BE49-F238E27FC236}">
                  <a16:creationId xmlns="" xmlns:a16="http://schemas.microsoft.com/office/drawing/2014/main" id="{622DD821-99B3-470A-895A-91AD6ED1B4AD}"/>
                </a:ext>
              </a:extLst>
            </p:cNvPr>
            <p:cNvGrpSpPr/>
            <p:nvPr/>
          </p:nvGrpSpPr>
          <p:grpSpPr>
            <a:xfrm>
              <a:off x="6541510" y="2800579"/>
              <a:ext cx="576000" cy="576000"/>
              <a:chOff x="4390269" y="3268914"/>
              <a:chExt cx="517019" cy="517018"/>
            </a:xfrm>
          </p:grpSpPr>
          <p:sp>
            <p:nvSpPr>
              <p:cNvPr id="199" name="타원 198">
                <a:extLst>
                  <a:ext uri="{FF2B5EF4-FFF2-40B4-BE49-F238E27FC236}">
                    <a16:creationId xmlns="" xmlns:a16="http://schemas.microsoft.com/office/drawing/2014/main" id="{9CED9A29-3F2C-4573-B5DD-79901B3333C1}"/>
                  </a:ext>
                </a:extLst>
              </p:cNvPr>
              <p:cNvSpPr/>
              <p:nvPr/>
            </p:nvSpPr>
            <p:spPr bwMode="auto">
              <a:xfrm>
                <a:off x="4390269" y="3268914"/>
                <a:ext cx="517019" cy="517018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50959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200" b="0" i="0" u="none" strike="noStrike" kern="1200" cap="none" spc="0" normalizeH="0" baseline="0" noProof="0" dirty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grpSp>
            <p:nvGrpSpPr>
              <p:cNvPr id="200" name="그룹 199">
                <a:extLst>
                  <a:ext uri="{FF2B5EF4-FFF2-40B4-BE49-F238E27FC236}">
                    <a16:creationId xmlns="" xmlns:a16="http://schemas.microsoft.com/office/drawing/2014/main" id="{E16581D2-5D75-48A9-8FD8-C6473BFF2A2C}"/>
                  </a:ext>
                </a:extLst>
              </p:cNvPr>
              <p:cNvGrpSpPr/>
              <p:nvPr/>
            </p:nvGrpSpPr>
            <p:grpSpPr>
              <a:xfrm>
                <a:off x="4532502" y="3381467"/>
                <a:ext cx="242698" cy="251274"/>
                <a:chOff x="11044193" y="863815"/>
                <a:chExt cx="2290763" cy="2371726"/>
              </a:xfrm>
            </p:grpSpPr>
            <p:sp>
              <p:nvSpPr>
                <p:cNvPr id="201" name="Freeform 5">
                  <a:extLst>
                    <a:ext uri="{FF2B5EF4-FFF2-40B4-BE49-F238E27FC236}">
                      <a16:creationId xmlns="" xmlns:a16="http://schemas.microsoft.com/office/drawing/2014/main" id="{BF617D1C-6A33-458C-ABD3-8509950316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58478" y="2195732"/>
                  <a:ext cx="2260603" cy="1023933"/>
                </a:xfrm>
                <a:custGeom>
                  <a:avLst/>
                  <a:gdLst>
                    <a:gd name="T0" fmla="*/ 524 w 1049"/>
                    <a:gd name="T1" fmla="*/ 474 h 474"/>
                    <a:gd name="T2" fmla="*/ 1049 w 1049"/>
                    <a:gd name="T3" fmla="*/ 474 h 474"/>
                    <a:gd name="T4" fmla="*/ 921 w 1049"/>
                    <a:gd name="T5" fmla="*/ 230 h 474"/>
                    <a:gd name="T6" fmla="*/ 745 w 1049"/>
                    <a:gd name="T7" fmla="*/ 160 h 474"/>
                    <a:gd name="T8" fmla="*/ 663 w 1049"/>
                    <a:gd name="T9" fmla="*/ 108 h 474"/>
                    <a:gd name="T10" fmla="*/ 625 w 1049"/>
                    <a:gd name="T11" fmla="*/ 0 h 474"/>
                    <a:gd name="T12" fmla="*/ 524 w 1049"/>
                    <a:gd name="T13" fmla="*/ 10 h 474"/>
                    <a:gd name="T14" fmla="*/ 525 w 1049"/>
                    <a:gd name="T15" fmla="*/ 10 h 474"/>
                    <a:gd name="T16" fmla="*/ 425 w 1049"/>
                    <a:gd name="T17" fmla="*/ 0 h 474"/>
                    <a:gd name="T18" fmla="*/ 386 w 1049"/>
                    <a:gd name="T19" fmla="*/ 108 h 474"/>
                    <a:gd name="T20" fmla="*/ 304 w 1049"/>
                    <a:gd name="T21" fmla="*/ 160 h 474"/>
                    <a:gd name="T22" fmla="*/ 128 w 1049"/>
                    <a:gd name="T23" fmla="*/ 230 h 474"/>
                    <a:gd name="T24" fmla="*/ 0 w 1049"/>
                    <a:gd name="T25" fmla="*/ 474 h 474"/>
                    <a:gd name="T26" fmla="*/ 525 w 1049"/>
                    <a:gd name="T27" fmla="*/ 474 h 474"/>
                    <a:gd name="T28" fmla="*/ 524 w 1049"/>
                    <a:gd name="T29" fmla="*/ 474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049" h="474">
                      <a:moveTo>
                        <a:pt x="524" y="474"/>
                      </a:moveTo>
                      <a:cubicBezTo>
                        <a:pt x="1049" y="474"/>
                        <a:pt x="1049" y="474"/>
                        <a:pt x="1049" y="474"/>
                      </a:cubicBezTo>
                      <a:cubicBezTo>
                        <a:pt x="1049" y="474"/>
                        <a:pt x="1043" y="308"/>
                        <a:pt x="921" y="230"/>
                      </a:cubicBezTo>
                      <a:cubicBezTo>
                        <a:pt x="848" y="180"/>
                        <a:pt x="776" y="167"/>
                        <a:pt x="745" y="160"/>
                      </a:cubicBezTo>
                      <a:cubicBezTo>
                        <a:pt x="714" y="153"/>
                        <a:pt x="694" y="152"/>
                        <a:pt x="663" y="108"/>
                      </a:cubicBezTo>
                      <a:cubicBezTo>
                        <a:pt x="636" y="54"/>
                        <a:pt x="625" y="0"/>
                        <a:pt x="625" y="0"/>
                      </a:cubicBezTo>
                      <a:cubicBezTo>
                        <a:pt x="524" y="10"/>
                        <a:pt x="524" y="10"/>
                        <a:pt x="524" y="10"/>
                      </a:cubicBezTo>
                      <a:cubicBezTo>
                        <a:pt x="525" y="10"/>
                        <a:pt x="525" y="10"/>
                        <a:pt x="525" y="10"/>
                      </a:cubicBezTo>
                      <a:cubicBezTo>
                        <a:pt x="425" y="0"/>
                        <a:pt x="425" y="0"/>
                        <a:pt x="425" y="0"/>
                      </a:cubicBezTo>
                      <a:cubicBezTo>
                        <a:pt x="425" y="0"/>
                        <a:pt x="413" y="54"/>
                        <a:pt x="386" y="108"/>
                      </a:cubicBezTo>
                      <a:cubicBezTo>
                        <a:pt x="355" y="152"/>
                        <a:pt x="335" y="153"/>
                        <a:pt x="304" y="160"/>
                      </a:cubicBezTo>
                      <a:cubicBezTo>
                        <a:pt x="273" y="167"/>
                        <a:pt x="201" y="180"/>
                        <a:pt x="128" y="230"/>
                      </a:cubicBezTo>
                      <a:cubicBezTo>
                        <a:pt x="6" y="308"/>
                        <a:pt x="0" y="474"/>
                        <a:pt x="0" y="474"/>
                      </a:cubicBezTo>
                      <a:cubicBezTo>
                        <a:pt x="525" y="474"/>
                        <a:pt x="525" y="474"/>
                        <a:pt x="525" y="474"/>
                      </a:cubicBezTo>
                      <a:lnTo>
                        <a:pt x="524" y="47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50959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1200" cap="none" spc="0" normalizeH="0" baseline="0" noProof="0" dirty="0">
                    <a:ln>
                      <a:solidFill>
                        <a:srgbClr val="7F7F7F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Freeform 6">
                  <a:extLst>
                    <a:ext uri="{FF2B5EF4-FFF2-40B4-BE49-F238E27FC236}">
                      <a16:creationId xmlns="" xmlns:a16="http://schemas.microsoft.com/office/drawing/2014/main" id="{4F5DFA98-B545-441E-AEBE-E73E23EAF1B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044193" y="2178266"/>
                  <a:ext cx="2290763" cy="1057275"/>
                </a:xfrm>
                <a:custGeom>
                  <a:avLst/>
                  <a:gdLst>
                    <a:gd name="T0" fmla="*/ 1063 w 1063"/>
                    <a:gd name="T1" fmla="*/ 489 h 489"/>
                    <a:gd name="T2" fmla="*/ 0 w 1063"/>
                    <a:gd name="T3" fmla="*/ 489 h 489"/>
                    <a:gd name="T4" fmla="*/ 0 w 1063"/>
                    <a:gd name="T5" fmla="*/ 482 h 489"/>
                    <a:gd name="T6" fmla="*/ 131 w 1063"/>
                    <a:gd name="T7" fmla="*/ 232 h 489"/>
                    <a:gd name="T8" fmla="*/ 304 w 1063"/>
                    <a:gd name="T9" fmla="*/ 162 h 489"/>
                    <a:gd name="T10" fmla="*/ 310 w 1063"/>
                    <a:gd name="T11" fmla="*/ 161 h 489"/>
                    <a:gd name="T12" fmla="*/ 316 w 1063"/>
                    <a:gd name="T13" fmla="*/ 160 h 489"/>
                    <a:gd name="T14" fmla="*/ 387 w 1063"/>
                    <a:gd name="T15" fmla="*/ 112 h 489"/>
                    <a:gd name="T16" fmla="*/ 425 w 1063"/>
                    <a:gd name="T17" fmla="*/ 7 h 489"/>
                    <a:gd name="T18" fmla="*/ 426 w 1063"/>
                    <a:gd name="T19" fmla="*/ 0 h 489"/>
                    <a:gd name="T20" fmla="*/ 532 w 1063"/>
                    <a:gd name="T21" fmla="*/ 11 h 489"/>
                    <a:gd name="T22" fmla="*/ 637 w 1063"/>
                    <a:gd name="T23" fmla="*/ 0 h 489"/>
                    <a:gd name="T24" fmla="*/ 638 w 1063"/>
                    <a:gd name="T25" fmla="*/ 7 h 489"/>
                    <a:gd name="T26" fmla="*/ 676 w 1063"/>
                    <a:gd name="T27" fmla="*/ 112 h 489"/>
                    <a:gd name="T28" fmla="*/ 747 w 1063"/>
                    <a:gd name="T29" fmla="*/ 160 h 489"/>
                    <a:gd name="T30" fmla="*/ 754 w 1063"/>
                    <a:gd name="T31" fmla="*/ 161 h 489"/>
                    <a:gd name="T32" fmla="*/ 759 w 1063"/>
                    <a:gd name="T33" fmla="*/ 162 h 489"/>
                    <a:gd name="T34" fmla="*/ 932 w 1063"/>
                    <a:gd name="T35" fmla="*/ 232 h 489"/>
                    <a:gd name="T36" fmla="*/ 1063 w 1063"/>
                    <a:gd name="T37" fmla="*/ 482 h 489"/>
                    <a:gd name="T38" fmla="*/ 1063 w 1063"/>
                    <a:gd name="T39" fmla="*/ 489 h 489"/>
                    <a:gd name="T40" fmla="*/ 532 w 1063"/>
                    <a:gd name="T41" fmla="*/ 475 h 489"/>
                    <a:gd name="T42" fmla="*/ 1049 w 1063"/>
                    <a:gd name="T43" fmla="*/ 475 h 489"/>
                    <a:gd name="T44" fmla="*/ 924 w 1063"/>
                    <a:gd name="T45" fmla="*/ 244 h 489"/>
                    <a:gd name="T46" fmla="*/ 756 w 1063"/>
                    <a:gd name="T47" fmla="*/ 176 h 489"/>
                    <a:gd name="T48" fmla="*/ 751 w 1063"/>
                    <a:gd name="T49" fmla="*/ 175 h 489"/>
                    <a:gd name="T50" fmla="*/ 744 w 1063"/>
                    <a:gd name="T51" fmla="*/ 174 h 489"/>
                    <a:gd name="T52" fmla="*/ 664 w 1063"/>
                    <a:gd name="T53" fmla="*/ 120 h 489"/>
                    <a:gd name="T54" fmla="*/ 664 w 1063"/>
                    <a:gd name="T55" fmla="*/ 119 h 489"/>
                    <a:gd name="T56" fmla="*/ 626 w 1063"/>
                    <a:gd name="T57" fmla="*/ 16 h 489"/>
                    <a:gd name="T58" fmla="*/ 531 w 1063"/>
                    <a:gd name="T59" fmla="*/ 25 h 489"/>
                    <a:gd name="T60" fmla="*/ 531 w 1063"/>
                    <a:gd name="T61" fmla="*/ 25 h 489"/>
                    <a:gd name="T62" fmla="*/ 437 w 1063"/>
                    <a:gd name="T63" fmla="*/ 16 h 489"/>
                    <a:gd name="T64" fmla="*/ 400 w 1063"/>
                    <a:gd name="T65" fmla="*/ 119 h 489"/>
                    <a:gd name="T66" fmla="*/ 399 w 1063"/>
                    <a:gd name="T67" fmla="*/ 120 h 489"/>
                    <a:gd name="T68" fmla="*/ 319 w 1063"/>
                    <a:gd name="T69" fmla="*/ 174 h 489"/>
                    <a:gd name="T70" fmla="*/ 313 w 1063"/>
                    <a:gd name="T71" fmla="*/ 175 h 489"/>
                    <a:gd name="T72" fmla="*/ 307 w 1063"/>
                    <a:gd name="T73" fmla="*/ 176 h 489"/>
                    <a:gd name="T74" fmla="*/ 139 w 1063"/>
                    <a:gd name="T75" fmla="*/ 244 h 489"/>
                    <a:gd name="T76" fmla="*/ 14 w 1063"/>
                    <a:gd name="T77" fmla="*/ 475 h 489"/>
                    <a:gd name="T78" fmla="*/ 532 w 1063"/>
                    <a:gd name="T79" fmla="*/ 475 h 4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063" h="489">
                      <a:moveTo>
                        <a:pt x="1063" y="489"/>
                      </a:moveTo>
                      <a:cubicBezTo>
                        <a:pt x="0" y="489"/>
                        <a:pt x="0" y="489"/>
                        <a:pt x="0" y="489"/>
                      </a:cubicBezTo>
                      <a:cubicBezTo>
                        <a:pt x="0" y="482"/>
                        <a:pt x="0" y="482"/>
                        <a:pt x="0" y="482"/>
                      </a:cubicBezTo>
                      <a:cubicBezTo>
                        <a:pt x="0" y="475"/>
                        <a:pt x="7" y="311"/>
                        <a:pt x="131" y="232"/>
                      </a:cubicBezTo>
                      <a:cubicBezTo>
                        <a:pt x="201" y="184"/>
                        <a:pt x="271" y="169"/>
                        <a:pt x="304" y="162"/>
                      </a:cubicBezTo>
                      <a:cubicBezTo>
                        <a:pt x="310" y="161"/>
                        <a:pt x="310" y="161"/>
                        <a:pt x="310" y="161"/>
                      </a:cubicBezTo>
                      <a:cubicBezTo>
                        <a:pt x="312" y="161"/>
                        <a:pt x="314" y="160"/>
                        <a:pt x="316" y="160"/>
                      </a:cubicBezTo>
                      <a:cubicBezTo>
                        <a:pt x="342" y="154"/>
                        <a:pt x="360" y="151"/>
                        <a:pt x="387" y="112"/>
                      </a:cubicBezTo>
                      <a:cubicBezTo>
                        <a:pt x="413" y="60"/>
                        <a:pt x="425" y="7"/>
                        <a:pt x="425" y="7"/>
                      </a:cubicBez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532" y="11"/>
                        <a:pt x="532" y="11"/>
                        <a:pt x="532" y="11"/>
                      </a:cubicBezTo>
                      <a:cubicBezTo>
                        <a:pt x="637" y="0"/>
                        <a:pt x="637" y="0"/>
                        <a:pt x="637" y="0"/>
                      </a:cubicBezTo>
                      <a:cubicBezTo>
                        <a:pt x="638" y="7"/>
                        <a:pt x="638" y="7"/>
                        <a:pt x="638" y="7"/>
                      </a:cubicBezTo>
                      <a:cubicBezTo>
                        <a:pt x="639" y="7"/>
                        <a:pt x="650" y="60"/>
                        <a:pt x="676" y="112"/>
                      </a:cubicBezTo>
                      <a:cubicBezTo>
                        <a:pt x="704" y="151"/>
                        <a:pt x="721" y="154"/>
                        <a:pt x="747" y="160"/>
                      </a:cubicBezTo>
                      <a:cubicBezTo>
                        <a:pt x="749" y="160"/>
                        <a:pt x="751" y="161"/>
                        <a:pt x="754" y="161"/>
                      </a:cubicBezTo>
                      <a:cubicBezTo>
                        <a:pt x="759" y="162"/>
                        <a:pt x="759" y="162"/>
                        <a:pt x="759" y="162"/>
                      </a:cubicBezTo>
                      <a:cubicBezTo>
                        <a:pt x="792" y="169"/>
                        <a:pt x="862" y="184"/>
                        <a:pt x="932" y="232"/>
                      </a:cubicBezTo>
                      <a:cubicBezTo>
                        <a:pt x="1056" y="311"/>
                        <a:pt x="1063" y="475"/>
                        <a:pt x="1063" y="482"/>
                      </a:cubicBezTo>
                      <a:lnTo>
                        <a:pt x="1063" y="489"/>
                      </a:lnTo>
                      <a:close/>
                      <a:moveTo>
                        <a:pt x="532" y="475"/>
                      </a:moveTo>
                      <a:cubicBezTo>
                        <a:pt x="1049" y="475"/>
                        <a:pt x="1049" y="475"/>
                        <a:pt x="1049" y="475"/>
                      </a:cubicBezTo>
                      <a:cubicBezTo>
                        <a:pt x="1046" y="442"/>
                        <a:pt x="1028" y="310"/>
                        <a:pt x="924" y="244"/>
                      </a:cubicBezTo>
                      <a:cubicBezTo>
                        <a:pt x="856" y="197"/>
                        <a:pt x="788" y="183"/>
                        <a:pt x="756" y="176"/>
                      </a:cubicBezTo>
                      <a:cubicBezTo>
                        <a:pt x="751" y="175"/>
                        <a:pt x="751" y="175"/>
                        <a:pt x="751" y="175"/>
                      </a:cubicBezTo>
                      <a:cubicBezTo>
                        <a:pt x="748" y="174"/>
                        <a:pt x="746" y="174"/>
                        <a:pt x="744" y="174"/>
                      </a:cubicBezTo>
                      <a:cubicBezTo>
                        <a:pt x="717" y="168"/>
                        <a:pt x="695" y="163"/>
                        <a:pt x="664" y="120"/>
                      </a:cubicBezTo>
                      <a:cubicBezTo>
                        <a:pt x="664" y="119"/>
                        <a:pt x="664" y="119"/>
                        <a:pt x="664" y="119"/>
                      </a:cubicBezTo>
                      <a:cubicBezTo>
                        <a:pt x="642" y="75"/>
                        <a:pt x="630" y="31"/>
                        <a:pt x="626" y="16"/>
                      </a:cubicBezTo>
                      <a:cubicBezTo>
                        <a:pt x="531" y="25"/>
                        <a:pt x="531" y="25"/>
                        <a:pt x="531" y="25"/>
                      </a:cubicBezTo>
                      <a:cubicBezTo>
                        <a:pt x="531" y="25"/>
                        <a:pt x="531" y="25"/>
                        <a:pt x="531" y="25"/>
                      </a:cubicBezTo>
                      <a:cubicBezTo>
                        <a:pt x="437" y="16"/>
                        <a:pt x="437" y="16"/>
                        <a:pt x="437" y="16"/>
                      </a:cubicBezTo>
                      <a:cubicBezTo>
                        <a:pt x="433" y="31"/>
                        <a:pt x="421" y="75"/>
                        <a:pt x="400" y="119"/>
                      </a:cubicBezTo>
                      <a:cubicBezTo>
                        <a:pt x="399" y="120"/>
                        <a:pt x="399" y="120"/>
                        <a:pt x="399" y="120"/>
                      </a:cubicBezTo>
                      <a:cubicBezTo>
                        <a:pt x="368" y="163"/>
                        <a:pt x="346" y="168"/>
                        <a:pt x="319" y="174"/>
                      </a:cubicBezTo>
                      <a:cubicBezTo>
                        <a:pt x="317" y="174"/>
                        <a:pt x="315" y="174"/>
                        <a:pt x="313" y="175"/>
                      </a:cubicBezTo>
                      <a:cubicBezTo>
                        <a:pt x="307" y="176"/>
                        <a:pt x="307" y="176"/>
                        <a:pt x="307" y="176"/>
                      </a:cubicBezTo>
                      <a:cubicBezTo>
                        <a:pt x="275" y="183"/>
                        <a:pt x="207" y="197"/>
                        <a:pt x="139" y="244"/>
                      </a:cubicBezTo>
                      <a:cubicBezTo>
                        <a:pt x="35" y="310"/>
                        <a:pt x="17" y="442"/>
                        <a:pt x="14" y="475"/>
                      </a:cubicBezTo>
                      <a:lnTo>
                        <a:pt x="532" y="475"/>
                      </a:lnTo>
                      <a:close/>
                    </a:path>
                  </a:pathLst>
                </a:cu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50959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1200" cap="none" spc="0" normalizeH="0" baseline="0" noProof="0" dirty="0">
                    <a:ln>
                      <a:solidFill>
                        <a:srgbClr val="7F7F7F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endParaRPr>
                </a:p>
              </p:txBody>
            </p:sp>
            <p:sp>
              <p:nvSpPr>
                <p:cNvPr id="203" name="Freeform 7">
                  <a:extLst>
                    <a:ext uri="{FF2B5EF4-FFF2-40B4-BE49-F238E27FC236}">
                      <a16:creationId xmlns="" xmlns:a16="http://schemas.microsoft.com/office/drawing/2014/main" id="{F50AD3CB-1224-4EAB-9311-A637AB6266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58478" y="2195732"/>
                  <a:ext cx="2260603" cy="1023933"/>
                </a:xfrm>
                <a:custGeom>
                  <a:avLst/>
                  <a:gdLst>
                    <a:gd name="T0" fmla="*/ 524 w 1049"/>
                    <a:gd name="T1" fmla="*/ 474 h 474"/>
                    <a:gd name="T2" fmla="*/ 1049 w 1049"/>
                    <a:gd name="T3" fmla="*/ 474 h 474"/>
                    <a:gd name="T4" fmla="*/ 921 w 1049"/>
                    <a:gd name="T5" fmla="*/ 230 h 474"/>
                    <a:gd name="T6" fmla="*/ 745 w 1049"/>
                    <a:gd name="T7" fmla="*/ 160 h 474"/>
                    <a:gd name="T8" fmla="*/ 663 w 1049"/>
                    <a:gd name="T9" fmla="*/ 108 h 474"/>
                    <a:gd name="T10" fmla="*/ 625 w 1049"/>
                    <a:gd name="T11" fmla="*/ 0 h 474"/>
                    <a:gd name="T12" fmla="*/ 524 w 1049"/>
                    <a:gd name="T13" fmla="*/ 10 h 474"/>
                    <a:gd name="T14" fmla="*/ 525 w 1049"/>
                    <a:gd name="T15" fmla="*/ 10 h 474"/>
                    <a:gd name="T16" fmla="*/ 425 w 1049"/>
                    <a:gd name="T17" fmla="*/ 0 h 474"/>
                    <a:gd name="T18" fmla="*/ 386 w 1049"/>
                    <a:gd name="T19" fmla="*/ 108 h 474"/>
                    <a:gd name="T20" fmla="*/ 304 w 1049"/>
                    <a:gd name="T21" fmla="*/ 160 h 474"/>
                    <a:gd name="T22" fmla="*/ 128 w 1049"/>
                    <a:gd name="T23" fmla="*/ 230 h 474"/>
                    <a:gd name="T24" fmla="*/ 0 w 1049"/>
                    <a:gd name="T25" fmla="*/ 474 h 474"/>
                    <a:gd name="T26" fmla="*/ 525 w 1049"/>
                    <a:gd name="T27" fmla="*/ 474 h 474"/>
                    <a:gd name="T28" fmla="*/ 524 w 1049"/>
                    <a:gd name="T29" fmla="*/ 474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049" h="474">
                      <a:moveTo>
                        <a:pt x="524" y="474"/>
                      </a:moveTo>
                      <a:cubicBezTo>
                        <a:pt x="1049" y="474"/>
                        <a:pt x="1049" y="474"/>
                        <a:pt x="1049" y="474"/>
                      </a:cubicBezTo>
                      <a:cubicBezTo>
                        <a:pt x="1049" y="474"/>
                        <a:pt x="1043" y="308"/>
                        <a:pt x="921" y="230"/>
                      </a:cubicBezTo>
                      <a:cubicBezTo>
                        <a:pt x="848" y="180"/>
                        <a:pt x="776" y="167"/>
                        <a:pt x="745" y="160"/>
                      </a:cubicBezTo>
                      <a:cubicBezTo>
                        <a:pt x="714" y="153"/>
                        <a:pt x="694" y="152"/>
                        <a:pt x="663" y="108"/>
                      </a:cubicBezTo>
                      <a:cubicBezTo>
                        <a:pt x="636" y="54"/>
                        <a:pt x="625" y="0"/>
                        <a:pt x="625" y="0"/>
                      </a:cubicBezTo>
                      <a:cubicBezTo>
                        <a:pt x="524" y="10"/>
                        <a:pt x="524" y="10"/>
                        <a:pt x="524" y="10"/>
                      </a:cubicBezTo>
                      <a:cubicBezTo>
                        <a:pt x="525" y="10"/>
                        <a:pt x="525" y="10"/>
                        <a:pt x="525" y="10"/>
                      </a:cubicBezTo>
                      <a:cubicBezTo>
                        <a:pt x="425" y="0"/>
                        <a:pt x="425" y="0"/>
                        <a:pt x="425" y="0"/>
                      </a:cubicBezTo>
                      <a:cubicBezTo>
                        <a:pt x="425" y="0"/>
                        <a:pt x="413" y="54"/>
                        <a:pt x="386" y="108"/>
                      </a:cubicBezTo>
                      <a:cubicBezTo>
                        <a:pt x="355" y="152"/>
                        <a:pt x="335" y="153"/>
                        <a:pt x="304" y="160"/>
                      </a:cubicBezTo>
                      <a:cubicBezTo>
                        <a:pt x="273" y="167"/>
                        <a:pt x="201" y="180"/>
                        <a:pt x="128" y="230"/>
                      </a:cubicBezTo>
                      <a:cubicBezTo>
                        <a:pt x="6" y="308"/>
                        <a:pt x="0" y="474"/>
                        <a:pt x="0" y="474"/>
                      </a:cubicBezTo>
                      <a:cubicBezTo>
                        <a:pt x="525" y="474"/>
                        <a:pt x="525" y="474"/>
                        <a:pt x="525" y="474"/>
                      </a:cubicBezTo>
                      <a:lnTo>
                        <a:pt x="524" y="47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50959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1200" cap="none" spc="0" normalizeH="0" baseline="0" noProof="0" dirty="0">
                    <a:ln>
                      <a:solidFill>
                        <a:srgbClr val="7F7F7F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endParaRPr>
                </a:p>
              </p:txBody>
            </p:sp>
            <p:sp>
              <p:nvSpPr>
                <p:cNvPr id="204" name="Freeform 8">
                  <a:extLst>
                    <a:ext uri="{FF2B5EF4-FFF2-40B4-BE49-F238E27FC236}">
                      <a16:creationId xmlns="" xmlns:a16="http://schemas.microsoft.com/office/drawing/2014/main" id="{12C98A18-4F7C-4447-9917-9371A3769E5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044193" y="2178266"/>
                  <a:ext cx="2290763" cy="1057275"/>
                </a:xfrm>
                <a:custGeom>
                  <a:avLst/>
                  <a:gdLst>
                    <a:gd name="T0" fmla="*/ 1063 w 1063"/>
                    <a:gd name="T1" fmla="*/ 489 h 489"/>
                    <a:gd name="T2" fmla="*/ 0 w 1063"/>
                    <a:gd name="T3" fmla="*/ 489 h 489"/>
                    <a:gd name="T4" fmla="*/ 0 w 1063"/>
                    <a:gd name="T5" fmla="*/ 482 h 489"/>
                    <a:gd name="T6" fmla="*/ 131 w 1063"/>
                    <a:gd name="T7" fmla="*/ 232 h 489"/>
                    <a:gd name="T8" fmla="*/ 304 w 1063"/>
                    <a:gd name="T9" fmla="*/ 162 h 489"/>
                    <a:gd name="T10" fmla="*/ 310 w 1063"/>
                    <a:gd name="T11" fmla="*/ 161 h 489"/>
                    <a:gd name="T12" fmla="*/ 316 w 1063"/>
                    <a:gd name="T13" fmla="*/ 160 h 489"/>
                    <a:gd name="T14" fmla="*/ 387 w 1063"/>
                    <a:gd name="T15" fmla="*/ 112 h 489"/>
                    <a:gd name="T16" fmla="*/ 425 w 1063"/>
                    <a:gd name="T17" fmla="*/ 7 h 489"/>
                    <a:gd name="T18" fmla="*/ 426 w 1063"/>
                    <a:gd name="T19" fmla="*/ 0 h 489"/>
                    <a:gd name="T20" fmla="*/ 532 w 1063"/>
                    <a:gd name="T21" fmla="*/ 11 h 489"/>
                    <a:gd name="T22" fmla="*/ 637 w 1063"/>
                    <a:gd name="T23" fmla="*/ 0 h 489"/>
                    <a:gd name="T24" fmla="*/ 638 w 1063"/>
                    <a:gd name="T25" fmla="*/ 7 h 489"/>
                    <a:gd name="T26" fmla="*/ 676 w 1063"/>
                    <a:gd name="T27" fmla="*/ 112 h 489"/>
                    <a:gd name="T28" fmla="*/ 747 w 1063"/>
                    <a:gd name="T29" fmla="*/ 160 h 489"/>
                    <a:gd name="T30" fmla="*/ 754 w 1063"/>
                    <a:gd name="T31" fmla="*/ 161 h 489"/>
                    <a:gd name="T32" fmla="*/ 759 w 1063"/>
                    <a:gd name="T33" fmla="*/ 162 h 489"/>
                    <a:gd name="T34" fmla="*/ 932 w 1063"/>
                    <a:gd name="T35" fmla="*/ 232 h 489"/>
                    <a:gd name="T36" fmla="*/ 1063 w 1063"/>
                    <a:gd name="T37" fmla="*/ 482 h 489"/>
                    <a:gd name="T38" fmla="*/ 1063 w 1063"/>
                    <a:gd name="T39" fmla="*/ 489 h 489"/>
                    <a:gd name="T40" fmla="*/ 532 w 1063"/>
                    <a:gd name="T41" fmla="*/ 475 h 489"/>
                    <a:gd name="T42" fmla="*/ 1049 w 1063"/>
                    <a:gd name="T43" fmla="*/ 475 h 489"/>
                    <a:gd name="T44" fmla="*/ 924 w 1063"/>
                    <a:gd name="T45" fmla="*/ 244 h 489"/>
                    <a:gd name="T46" fmla="*/ 756 w 1063"/>
                    <a:gd name="T47" fmla="*/ 176 h 489"/>
                    <a:gd name="T48" fmla="*/ 751 w 1063"/>
                    <a:gd name="T49" fmla="*/ 175 h 489"/>
                    <a:gd name="T50" fmla="*/ 744 w 1063"/>
                    <a:gd name="T51" fmla="*/ 174 h 489"/>
                    <a:gd name="T52" fmla="*/ 664 w 1063"/>
                    <a:gd name="T53" fmla="*/ 120 h 489"/>
                    <a:gd name="T54" fmla="*/ 664 w 1063"/>
                    <a:gd name="T55" fmla="*/ 119 h 489"/>
                    <a:gd name="T56" fmla="*/ 626 w 1063"/>
                    <a:gd name="T57" fmla="*/ 16 h 489"/>
                    <a:gd name="T58" fmla="*/ 531 w 1063"/>
                    <a:gd name="T59" fmla="*/ 25 h 489"/>
                    <a:gd name="T60" fmla="*/ 531 w 1063"/>
                    <a:gd name="T61" fmla="*/ 25 h 489"/>
                    <a:gd name="T62" fmla="*/ 437 w 1063"/>
                    <a:gd name="T63" fmla="*/ 16 h 489"/>
                    <a:gd name="T64" fmla="*/ 400 w 1063"/>
                    <a:gd name="T65" fmla="*/ 119 h 489"/>
                    <a:gd name="T66" fmla="*/ 399 w 1063"/>
                    <a:gd name="T67" fmla="*/ 120 h 489"/>
                    <a:gd name="T68" fmla="*/ 319 w 1063"/>
                    <a:gd name="T69" fmla="*/ 174 h 489"/>
                    <a:gd name="T70" fmla="*/ 313 w 1063"/>
                    <a:gd name="T71" fmla="*/ 175 h 489"/>
                    <a:gd name="T72" fmla="*/ 307 w 1063"/>
                    <a:gd name="T73" fmla="*/ 176 h 489"/>
                    <a:gd name="T74" fmla="*/ 139 w 1063"/>
                    <a:gd name="T75" fmla="*/ 244 h 489"/>
                    <a:gd name="T76" fmla="*/ 14 w 1063"/>
                    <a:gd name="T77" fmla="*/ 475 h 489"/>
                    <a:gd name="T78" fmla="*/ 532 w 1063"/>
                    <a:gd name="T79" fmla="*/ 475 h 4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063" h="489">
                      <a:moveTo>
                        <a:pt x="1063" y="489"/>
                      </a:moveTo>
                      <a:cubicBezTo>
                        <a:pt x="0" y="489"/>
                        <a:pt x="0" y="489"/>
                        <a:pt x="0" y="489"/>
                      </a:cubicBezTo>
                      <a:cubicBezTo>
                        <a:pt x="0" y="482"/>
                        <a:pt x="0" y="482"/>
                        <a:pt x="0" y="482"/>
                      </a:cubicBezTo>
                      <a:cubicBezTo>
                        <a:pt x="0" y="475"/>
                        <a:pt x="7" y="311"/>
                        <a:pt x="131" y="232"/>
                      </a:cubicBezTo>
                      <a:cubicBezTo>
                        <a:pt x="201" y="184"/>
                        <a:pt x="271" y="169"/>
                        <a:pt x="304" y="162"/>
                      </a:cubicBezTo>
                      <a:cubicBezTo>
                        <a:pt x="310" y="161"/>
                        <a:pt x="310" y="161"/>
                        <a:pt x="310" y="161"/>
                      </a:cubicBezTo>
                      <a:cubicBezTo>
                        <a:pt x="312" y="161"/>
                        <a:pt x="314" y="160"/>
                        <a:pt x="316" y="160"/>
                      </a:cubicBezTo>
                      <a:cubicBezTo>
                        <a:pt x="342" y="154"/>
                        <a:pt x="360" y="151"/>
                        <a:pt x="387" y="112"/>
                      </a:cubicBezTo>
                      <a:cubicBezTo>
                        <a:pt x="413" y="60"/>
                        <a:pt x="425" y="7"/>
                        <a:pt x="425" y="7"/>
                      </a:cubicBez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532" y="11"/>
                        <a:pt x="532" y="11"/>
                        <a:pt x="532" y="11"/>
                      </a:cubicBezTo>
                      <a:cubicBezTo>
                        <a:pt x="637" y="0"/>
                        <a:pt x="637" y="0"/>
                        <a:pt x="637" y="0"/>
                      </a:cubicBezTo>
                      <a:cubicBezTo>
                        <a:pt x="638" y="7"/>
                        <a:pt x="638" y="7"/>
                        <a:pt x="638" y="7"/>
                      </a:cubicBezTo>
                      <a:cubicBezTo>
                        <a:pt x="639" y="7"/>
                        <a:pt x="650" y="60"/>
                        <a:pt x="676" y="112"/>
                      </a:cubicBezTo>
                      <a:cubicBezTo>
                        <a:pt x="704" y="151"/>
                        <a:pt x="721" y="154"/>
                        <a:pt x="747" y="160"/>
                      </a:cubicBezTo>
                      <a:cubicBezTo>
                        <a:pt x="749" y="160"/>
                        <a:pt x="751" y="161"/>
                        <a:pt x="754" y="161"/>
                      </a:cubicBezTo>
                      <a:cubicBezTo>
                        <a:pt x="759" y="162"/>
                        <a:pt x="759" y="162"/>
                        <a:pt x="759" y="162"/>
                      </a:cubicBezTo>
                      <a:cubicBezTo>
                        <a:pt x="792" y="169"/>
                        <a:pt x="862" y="184"/>
                        <a:pt x="932" y="232"/>
                      </a:cubicBezTo>
                      <a:cubicBezTo>
                        <a:pt x="1056" y="311"/>
                        <a:pt x="1063" y="475"/>
                        <a:pt x="1063" y="482"/>
                      </a:cubicBezTo>
                      <a:lnTo>
                        <a:pt x="1063" y="489"/>
                      </a:lnTo>
                      <a:close/>
                      <a:moveTo>
                        <a:pt x="532" y="475"/>
                      </a:moveTo>
                      <a:cubicBezTo>
                        <a:pt x="1049" y="475"/>
                        <a:pt x="1049" y="475"/>
                        <a:pt x="1049" y="475"/>
                      </a:cubicBezTo>
                      <a:cubicBezTo>
                        <a:pt x="1046" y="442"/>
                        <a:pt x="1028" y="310"/>
                        <a:pt x="924" y="244"/>
                      </a:cubicBezTo>
                      <a:cubicBezTo>
                        <a:pt x="856" y="197"/>
                        <a:pt x="788" y="183"/>
                        <a:pt x="756" y="176"/>
                      </a:cubicBezTo>
                      <a:cubicBezTo>
                        <a:pt x="751" y="175"/>
                        <a:pt x="751" y="175"/>
                        <a:pt x="751" y="175"/>
                      </a:cubicBezTo>
                      <a:cubicBezTo>
                        <a:pt x="748" y="174"/>
                        <a:pt x="746" y="174"/>
                        <a:pt x="744" y="174"/>
                      </a:cubicBezTo>
                      <a:cubicBezTo>
                        <a:pt x="717" y="168"/>
                        <a:pt x="695" y="163"/>
                        <a:pt x="664" y="120"/>
                      </a:cubicBezTo>
                      <a:cubicBezTo>
                        <a:pt x="664" y="119"/>
                        <a:pt x="664" y="119"/>
                        <a:pt x="664" y="119"/>
                      </a:cubicBezTo>
                      <a:cubicBezTo>
                        <a:pt x="642" y="75"/>
                        <a:pt x="630" y="31"/>
                        <a:pt x="626" y="16"/>
                      </a:cubicBezTo>
                      <a:cubicBezTo>
                        <a:pt x="531" y="25"/>
                        <a:pt x="531" y="25"/>
                        <a:pt x="531" y="25"/>
                      </a:cubicBezTo>
                      <a:cubicBezTo>
                        <a:pt x="531" y="25"/>
                        <a:pt x="531" y="25"/>
                        <a:pt x="531" y="25"/>
                      </a:cubicBezTo>
                      <a:cubicBezTo>
                        <a:pt x="437" y="16"/>
                        <a:pt x="437" y="16"/>
                        <a:pt x="437" y="16"/>
                      </a:cubicBezTo>
                      <a:cubicBezTo>
                        <a:pt x="433" y="31"/>
                        <a:pt x="421" y="75"/>
                        <a:pt x="400" y="119"/>
                      </a:cubicBezTo>
                      <a:cubicBezTo>
                        <a:pt x="399" y="120"/>
                        <a:pt x="399" y="120"/>
                        <a:pt x="399" y="120"/>
                      </a:cubicBezTo>
                      <a:cubicBezTo>
                        <a:pt x="368" y="163"/>
                        <a:pt x="346" y="168"/>
                        <a:pt x="319" y="174"/>
                      </a:cubicBezTo>
                      <a:cubicBezTo>
                        <a:pt x="317" y="174"/>
                        <a:pt x="315" y="174"/>
                        <a:pt x="313" y="175"/>
                      </a:cubicBezTo>
                      <a:cubicBezTo>
                        <a:pt x="307" y="176"/>
                        <a:pt x="307" y="176"/>
                        <a:pt x="307" y="176"/>
                      </a:cubicBezTo>
                      <a:cubicBezTo>
                        <a:pt x="275" y="183"/>
                        <a:pt x="207" y="197"/>
                        <a:pt x="139" y="244"/>
                      </a:cubicBezTo>
                      <a:cubicBezTo>
                        <a:pt x="35" y="310"/>
                        <a:pt x="17" y="442"/>
                        <a:pt x="14" y="475"/>
                      </a:cubicBezTo>
                      <a:lnTo>
                        <a:pt x="532" y="475"/>
                      </a:lnTo>
                      <a:close/>
                    </a:path>
                  </a:pathLst>
                </a:custGeom>
                <a:solidFill>
                  <a:srgbClr val="333D4B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50959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1200" cap="none" spc="0" normalizeH="0" baseline="0" noProof="0" dirty="0">
                    <a:ln>
                      <a:solidFill>
                        <a:srgbClr val="7F7F7F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Freeform 9">
                  <a:extLst>
                    <a:ext uri="{FF2B5EF4-FFF2-40B4-BE49-F238E27FC236}">
                      <a16:creationId xmlns="" xmlns:a16="http://schemas.microsoft.com/office/drawing/2014/main" id="{D21D4C88-2ED1-4BF3-8BBD-EA86261C9C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93464" y="1006693"/>
                  <a:ext cx="1187450" cy="1355725"/>
                </a:xfrm>
                <a:custGeom>
                  <a:avLst/>
                  <a:gdLst>
                    <a:gd name="T0" fmla="*/ 514 w 551"/>
                    <a:gd name="T1" fmla="*/ 299 h 627"/>
                    <a:gd name="T2" fmla="*/ 498 w 551"/>
                    <a:gd name="T3" fmla="*/ 296 h 627"/>
                    <a:gd name="T4" fmla="*/ 498 w 551"/>
                    <a:gd name="T5" fmla="*/ 152 h 627"/>
                    <a:gd name="T6" fmla="*/ 352 w 551"/>
                    <a:gd name="T7" fmla="*/ 0 h 627"/>
                    <a:gd name="T8" fmla="*/ 277 w 551"/>
                    <a:gd name="T9" fmla="*/ 6 h 627"/>
                    <a:gd name="T10" fmla="*/ 201 w 551"/>
                    <a:gd name="T11" fmla="*/ 0 h 627"/>
                    <a:gd name="T12" fmla="*/ 56 w 551"/>
                    <a:gd name="T13" fmla="*/ 152 h 627"/>
                    <a:gd name="T14" fmla="*/ 56 w 551"/>
                    <a:gd name="T15" fmla="*/ 296 h 627"/>
                    <a:gd name="T16" fmla="*/ 40 w 551"/>
                    <a:gd name="T17" fmla="*/ 299 h 627"/>
                    <a:gd name="T18" fmla="*/ 8 w 551"/>
                    <a:gd name="T19" fmla="*/ 357 h 627"/>
                    <a:gd name="T20" fmla="*/ 75 w 551"/>
                    <a:gd name="T21" fmla="*/ 445 h 627"/>
                    <a:gd name="T22" fmla="*/ 115 w 551"/>
                    <a:gd name="T23" fmla="*/ 541 h 627"/>
                    <a:gd name="T24" fmla="*/ 276 w 551"/>
                    <a:gd name="T25" fmla="*/ 627 h 627"/>
                    <a:gd name="T26" fmla="*/ 277 w 551"/>
                    <a:gd name="T27" fmla="*/ 627 h 627"/>
                    <a:gd name="T28" fmla="*/ 278 w 551"/>
                    <a:gd name="T29" fmla="*/ 627 h 627"/>
                    <a:gd name="T30" fmla="*/ 439 w 551"/>
                    <a:gd name="T31" fmla="*/ 541 h 627"/>
                    <a:gd name="T32" fmla="*/ 478 w 551"/>
                    <a:gd name="T33" fmla="*/ 445 h 627"/>
                    <a:gd name="T34" fmla="*/ 546 w 551"/>
                    <a:gd name="T35" fmla="*/ 357 h 627"/>
                    <a:gd name="T36" fmla="*/ 514 w 551"/>
                    <a:gd name="T37" fmla="*/ 299 h 6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551" h="627">
                      <a:moveTo>
                        <a:pt x="514" y="299"/>
                      </a:moveTo>
                      <a:cubicBezTo>
                        <a:pt x="498" y="296"/>
                        <a:pt x="498" y="296"/>
                        <a:pt x="498" y="296"/>
                      </a:cubicBezTo>
                      <a:cubicBezTo>
                        <a:pt x="498" y="152"/>
                        <a:pt x="498" y="152"/>
                        <a:pt x="498" y="152"/>
                      </a:cubicBezTo>
                      <a:cubicBezTo>
                        <a:pt x="352" y="0"/>
                        <a:pt x="352" y="0"/>
                        <a:pt x="352" y="0"/>
                      </a:cubicBezTo>
                      <a:cubicBezTo>
                        <a:pt x="277" y="6"/>
                        <a:pt x="277" y="6"/>
                        <a:pt x="277" y="6"/>
                      </a:cubicBezTo>
                      <a:cubicBezTo>
                        <a:pt x="201" y="0"/>
                        <a:pt x="201" y="0"/>
                        <a:pt x="201" y="0"/>
                      </a:cubicBezTo>
                      <a:cubicBezTo>
                        <a:pt x="56" y="152"/>
                        <a:pt x="56" y="152"/>
                        <a:pt x="56" y="152"/>
                      </a:cubicBezTo>
                      <a:cubicBezTo>
                        <a:pt x="56" y="296"/>
                        <a:pt x="56" y="296"/>
                        <a:pt x="56" y="296"/>
                      </a:cubicBezTo>
                      <a:cubicBezTo>
                        <a:pt x="40" y="299"/>
                        <a:pt x="40" y="299"/>
                        <a:pt x="40" y="299"/>
                      </a:cubicBezTo>
                      <a:cubicBezTo>
                        <a:pt x="40" y="299"/>
                        <a:pt x="0" y="294"/>
                        <a:pt x="8" y="357"/>
                      </a:cubicBezTo>
                      <a:cubicBezTo>
                        <a:pt x="16" y="398"/>
                        <a:pt x="75" y="445"/>
                        <a:pt x="75" y="445"/>
                      </a:cubicBezTo>
                      <a:cubicBezTo>
                        <a:pt x="76" y="495"/>
                        <a:pt x="115" y="541"/>
                        <a:pt x="115" y="541"/>
                      </a:cubicBezTo>
                      <a:cubicBezTo>
                        <a:pt x="169" y="616"/>
                        <a:pt x="260" y="626"/>
                        <a:pt x="276" y="627"/>
                      </a:cubicBezTo>
                      <a:cubicBezTo>
                        <a:pt x="277" y="627"/>
                        <a:pt x="277" y="627"/>
                        <a:pt x="277" y="627"/>
                      </a:cubicBezTo>
                      <a:cubicBezTo>
                        <a:pt x="278" y="627"/>
                        <a:pt x="278" y="627"/>
                        <a:pt x="278" y="627"/>
                      </a:cubicBezTo>
                      <a:cubicBezTo>
                        <a:pt x="294" y="626"/>
                        <a:pt x="385" y="616"/>
                        <a:pt x="439" y="541"/>
                      </a:cubicBezTo>
                      <a:cubicBezTo>
                        <a:pt x="439" y="541"/>
                        <a:pt x="479" y="486"/>
                        <a:pt x="478" y="445"/>
                      </a:cubicBezTo>
                      <a:cubicBezTo>
                        <a:pt x="530" y="404"/>
                        <a:pt x="543" y="370"/>
                        <a:pt x="546" y="357"/>
                      </a:cubicBezTo>
                      <a:cubicBezTo>
                        <a:pt x="551" y="294"/>
                        <a:pt x="514" y="299"/>
                        <a:pt x="514" y="29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50959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1200" cap="none" spc="0" normalizeH="0" baseline="0" noProof="0" dirty="0">
                    <a:ln>
                      <a:solidFill>
                        <a:srgbClr val="7F7F7F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Freeform 10">
                  <a:extLst>
                    <a:ext uri="{FF2B5EF4-FFF2-40B4-BE49-F238E27FC236}">
                      <a16:creationId xmlns="" xmlns:a16="http://schemas.microsoft.com/office/drawing/2014/main" id="{88A3E388-754F-49CD-A9D9-8464AC255C3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588702" y="990818"/>
                  <a:ext cx="1200155" cy="1385885"/>
                </a:xfrm>
                <a:custGeom>
                  <a:avLst/>
                  <a:gdLst>
                    <a:gd name="T0" fmla="*/ 279 w 557"/>
                    <a:gd name="T1" fmla="*/ 641 h 641"/>
                    <a:gd name="T2" fmla="*/ 277 w 557"/>
                    <a:gd name="T3" fmla="*/ 641 h 641"/>
                    <a:gd name="T4" fmla="*/ 111 w 557"/>
                    <a:gd name="T5" fmla="*/ 552 h 641"/>
                    <a:gd name="T6" fmla="*/ 70 w 557"/>
                    <a:gd name="T7" fmla="*/ 456 h 641"/>
                    <a:gd name="T8" fmla="*/ 3 w 557"/>
                    <a:gd name="T9" fmla="*/ 365 h 641"/>
                    <a:gd name="T10" fmla="*/ 14 w 557"/>
                    <a:gd name="T11" fmla="*/ 311 h 641"/>
                    <a:gd name="T12" fmla="*/ 40 w 557"/>
                    <a:gd name="T13" fmla="*/ 299 h 641"/>
                    <a:gd name="T14" fmla="*/ 41 w 557"/>
                    <a:gd name="T15" fmla="*/ 299 h 641"/>
                    <a:gd name="T16" fmla="*/ 51 w 557"/>
                    <a:gd name="T17" fmla="*/ 297 h 641"/>
                    <a:gd name="T18" fmla="*/ 51 w 557"/>
                    <a:gd name="T19" fmla="*/ 156 h 641"/>
                    <a:gd name="T20" fmla="*/ 201 w 557"/>
                    <a:gd name="T21" fmla="*/ 0 h 641"/>
                    <a:gd name="T22" fmla="*/ 279 w 557"/>
                    <a:gd name="T23" fmla="*/ 6 h 641"/>
                    <a:gd name="T24" fmla="*/ 357 w 557"/>
                    <a:gd name="T25" fmla="*/ 0 h 641"/>
                    <a:gd name="T26" fmla="*/ 507 w 557"/>
                    <a:gd name="T27" fmla="*/ 156 h 641"/>
                    <a:gd name="T28" fmla="*/ 507 w 557"/>
                    <a:gd name="T29" fmla="*/ 297 h 641"/>
                    <a:gd name="T30" fmla="*/ 516 w 557"/>
                    <a:gd name="T31" fmla="*/ 299 h 641"/>
                    <a:gd name="T32" fmla="*/ 518 w 557"/>
                    <a:gd name="T33" fmla="*/ 299 h 641"/>
                    <a:gd name="T34" fmla="*/ 542 w 557"/>
                    <a:gd name="T35" fmla="*/ 310 h 641"/>
                    <a:gd name="T36" fmla="*/ 555 w 557"/>
                    <a:gd name="T37" fmla="*/ 365 h 641"/>
                    <a:gd name="T38" fmla="*/ 554 w 557"/>
                    <a:gd name="T39" fmla="*/ 365 h 641"/>
                    <a:gd name="T40" fmla="*/ 487 w 557"/>
                    <a:gd name="T41" fmla="*/ 456 h 641"/>
                    <a:gd name="T42" fmla="*/ 447 w 557"/>
                    <a:gd name="T43" fmla="*/ 552 h 641"/>
                    <a:gd name="T44" fmla="*/ 281 w 557"/>
                    <a:gd name="T45" fmla="*/ 641 h 641"/>
                    <a:gd name="T46" fmla="*/ 279 w 557"/>
                    <a:gd name="T47" fmla="*/ 641 h 641"/>
                    <a:gd name="T48" fmla="*/ 40 w 557"/>
                    <a:gd name="T49" fmla="*/ 313 h 641"/>
                    <a:gd name="T50" fmla="*/ 24 w 557"/>
                    <a:gd name="T51" fmla="*/ 320 h 641"/>
                    <a:gd name="T52" fmla="*/ 17 w 557"/>
                    <a:gd name="T53" fmla="*/ 363 h 641"/>
                    <a:gd name="T54" fmla="*/ 82 w 557"/>
                    <a:gd name="T55" fmla="*/ 447 h 641"/>
                    <a:gd name="T56" fmla="*/ 84 w 557"/>
                    <a:gd name="T57" fmla="*/ 449 h 641"/>
                    <a:gd name="T58" fmla="*/ 84 w 557"/>
                    <a:gd name="T59" fmla="*/ 452 h 641"/>
                    <a:gd name="T60" fmla="*/ 122 w 557"/>
                    <a:gd name="T61" fmla="*/ 544 h 641"/>
                    <a:gd name="T62" fmla="*/ 122 w 557"/>
                    <a:gd name="T63" fmla="*/ 544 h 641"/>
                    <a:gd name="T64" fmla="*/ 278 w 557"/>
                    <a:gd name="T65" fmla="*/ 627 h 641"/>
                    <a:gd name="T66" fmla="*/ 279 w 557"/>
                    <a:gd name="T67" fmla="*/ 627 h 641"/>
                    <a:gd name="T68" fmla="*/ 279 w 557"/>
                    <a:gd name="T69" fmla="*/ 627 h 641"/>
                    <a:gd name="T70" fmla="*/ 435 w 557"/>
                    <a:gd name="T71" fmla="*/ 544 h 641"/>
                    <a:gd name="T72" fmla="*/ 473 w 557"/>
                    <a:gd name="T73" fmla="*/ 452 h 641"/>
                    <a:gd name="T74" fmla="*/ 473 w 557"/>
                    <a:gd name="T75" fmla="*/ 449 h 641"/>
                    <a:gd name="T76" fmla="*/ 476 w 557"/>
                    <a:gd name="T77" fmla="*/ 447 h 641"/>
                    <a:gd name="T78" fmla="*/ 541 w 557"/>
                    <a:gd name="T79" fmla="*/ 363 h 641"/>
                    <a:gd name="T80" fmla="*/ 532 w 557"/>
                    <a:gd name="T81" fmla="*/ 319 h 641"/>
                    <a:gd name="T82" fmla="*/ 518 w 557"/>
                    <a:gd name="T83" fmla="*/ 313 h 641"/>
                    <a:gd name="T84" fmla="*/ 517 w 557"/>
                    <a:gd name="T85" fmla="*/ 313 h 641"/>
                    <a:gd name="T86" fmla="*/ 516 w 557"/>
                    <a:gd name="T87" fmla="*/ 313 h 641"/>
                    <a:gd name="T88" fmla="*/ 515 w 557"/>
                    <a:gd name="T89" fmla="*/ 313 h 641"/>
                    <a:gd name="T90" fmla="*/ 493 w 557"/>
                    <a:gd name="T91" fmla="*/ 309 h 641"/>
                    <a:gd name="T92" fmla="*/ 493 w 557"/>
                    <a:gd name="T93" fmla="*/ 162 h 641"/>
                    <a:gd name="T94" fmla="*/ 351 w 557"/>
                    <a:gd name="T95" fmla="*/ 14 h 641"/>
                    <a:gd name="T96" fmla="*/ 279 w 557"/>
                    <a:gd name="T97" fmla="*/ 20 h 641"/>
                    <a:gd name="T98" fmla="*/ 206 w 557"/>
                    <a:gd name="T99" fmla="*/ 14 h 641"/>
                    <a:gd name="T100" fmla="*/ 65 w 557"/>
                    <a:gd name="T101" fmla="*/ 162 h 641"/>
                    <a:gd name="T102" fmla="*/ 65 w 557"/>
                    <a:gd name="T103" fmla="*/ 309 h 641"/>
                    <a:gd name="T104" fmla="*/ 42 w 557"/>
                    <a:gd name="T105" fmla="*/ 313 h 641"/>
                    <a:gd name="T106" fmla="*/ 41 w 557"/>
                    <a:gd name="T107" fmla="*/ 313 h 641"/>
                    <a:gd name="T108" fmla="*/ 40 w 557"/>
                    <a:gd name="T109" fmla="*/ 313 h 6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557" h="641">
                      <a:moveTo>
                        <a:pt x="279" y="641"/>
                      </a:moveTo>
                      <a:cubicBezTo>
                        <a:pt x="277" y="641"/>
                        <a:pt x="277" y="641"/>
                        <a:pt x="277" y="641"/>
                      </a:cubicBezTo>
                      <a:cubicBezTo>
                        <a:pt x="259" y="640"/>
                        <a:pt x="167" y="629"/>
                        <a:pt x="111" y="552"/>
                      </a:cubicBezTo>
                      <a:cubicBezTo>
                        <a:pt x="108" y="549"/>
                        <a:pt x="72" y="505"/>
                        <a:pt x="70" y="456"/>
                      </a:cubicBezTo>
                      <a:cubicBezTo>
                        <a:pt x="58" y="446"/>
                        <a:pt x="10" y="404"/>
                        <a:pt x="3" y="365"/>
                      </a:cubicBezTo>
                      <a:cubicBezTo>
                        <a:pt x="0" y="340"/>
                        <a:pt x="3" y="322"/>
                        <a:pt x="14" y="311"/>
                      </a:cubicBezTo>
                      <a:cubicBezTo>
                        <a:pt x="23" y="300"/>
                        <a:pt x="35" y="299"/>
                        <a:pt x="40" y="299"/>
                      </a:cubicBezTo>
                      <a:cubicBezTo>
                        <a:pt x="41" y="299"/>
                        <a:pt x="41" y="299"/>
                        <a:pt x="41" y="299"/>
                      </a:cubicBezTo>
                      <a:cubicBezTo>
                        <a:pt x="51" y="297"/>
                        <a:pt x="51" y="297"/>
                        <a:pt x="51" y="297"/>
                      </a:cubicBezTo>
                      <a:cubicBezTo>
                        <a:pt x="51" y="156"/>
                        <a:pt x="51" y="156"/>
                        <a:pt x="51" y="156"/>
                      </a:cubicBezTo>
                      <a:cubicBezTo>
                        <a:pt x="201" y="0"/>
                        <a:pt x="201" y="0"/>
                        <a:pt x="201" y="0"/>
                      </a:cubicBezTo>
                      <a:cubicBezTo>
                        <a:pt x="279" y="6"/>
                        <a:pt x="279" y="6"/>
                        <a:pt x="279" y="6"/>
                      </a:cubicBezTo>
                      <a:cubicBezTo>
                        <a:pt x="357" y="0"/>
                        <a:pt x="357" y="0"/>
                        <a:pt x="357" y="0"/>
                      </a:cubicBezTo>
                      <a:cubicBezTo>
                        <a:pt x="507" y="156"/>
                        <a:pt x="507" y="156"/>
                        <a:pt x="507" y="156"/>
                      </a:cubicBezTo>
                      <a:cubicBezTo>
                        <a:pt x="507" y="297"/>
                        <a:pt x="507" y="297"/>
                        <a:pt x="507" y="297"/>
                      </a:cubicBezTo>
                      <a:cubicBezTo>
                        <a:pt x="516" y="299"/>
                        <a:pt x="516" y="299"/>
                        <a:pt x="516" y="299"/>
                      </a:cubicBezTo>
                      <a:cubicBezTo>
                        <a:pt x="517" y="299"/>
                        <a:pt x="517" y="299"/>
                        <a:pt x="518" y="299"/>
                      </a:cubicBezTo>
                      <a:cubicBezTo>
                        <a:pt x="522" y="299"/>
                        <a:pt x="533" y="300"/>
                        <a:pt x="542" y="310"/>
                      </a:cubicBezTo>
                      <a:cubicBezTo>
                        <a:pt x="553" y="321"/>
                        <a:pt x="557" y="340"/>
                        <a:pt x="555" y="365"/>
                      </a:cubicBezTo>
                      <a:cubicBezTo>
                        <a:pt x="554" y="365"/>
                        <a:pt x="554" y="365"/>
                        <a:pt x="554" y="365"/>
                      </a:cubicBezTo>
                      <a:cubicBezTo>
                        <a:pt x="553" y="375"/>
                        <a:pt x="542" y="411"/>
                        <a:pt x="487" y="456"/>
                      </a:cubicBezTo>
                      <a:cubicBezTo>
                        <a:pt x="486" y="498"/>
                        <a:pt x="448" y="550"/>
                        <a:pt x="447" y="552"/>
                      </a:cubicBezTo>
                      <a:cubicBezTo>
                        <a:pt x="391" y="629"/>
                        <a:pt x="298" y="640"/>
                        <a:pt x="281" y="641"/>
                      </a:cubicBezTo>
                      <a:lnTo>
                        <a:pt x="279" y="641"/>
                      </a:lnTo>
                      <a:close/>
                      <a:moveTo>
                        <a:pt x="40" y="313"/>
                      </a:moveTo>
                      <a:cubicBezTo>
                        <a:pt x="37" y="313"/>
                        <a:pt x="30" y="314"/>
                        <a:pt x="24" y="320"/>
                      </a:cubicBezTo>
                      <a:cubicBezTo>
                        <a:pt x="17" y="328"/>
                        <a:pt x="14" y="343"/>
                        <a:pt x="17" y="363"/>
                      </a:cubicBezTo>
                      <a:cubicBezTo>
                        <a:pt x="24" y="401"/>
                        <a:pt x="81" y="446"/>
                        <a:pt x="82" y="447"/>
                      </a:cubicBezTo>
                      <a:cubicBezTo>
                        <a:pt x="84" y="449"/>
                        <a:pt x="84" y="449"/>
                        <a:pt x="84" y="449"/>
                      </a:cubicBezTo>
                      <a:cubicBezTo>
                        <a:pt x="84" y="452"/>
                        <a:pt x="84" y="452"/>
                        <a:pt x="84" y="452"/>
                      </a:cubicBezTo>
                      <a:cubicBezTo>
                        <a:pt x="85" y="499"/>
                        <a:pt x="122" y="543"/>
                        <a:pt x="122" y="544"/>
                      </a:cubicBezTo>
                      <a:cubicBezTo>
                        <a:pt x="122" y="544"/>
                        <a:pt x="122" y="544"/>
                        <a:pt x="122" y="544"/>
                      </a:cubicBezTo>
                      <a:cubicBezTo>
                        <a:pt x="175" y="616"/>
                        <a:pt x="261" y="626"/>
                        <a:pt x="278" y="627"/>
                      </a:cubicBezTo>
                      <a:cubicBezTo>
                        <a:pt x="279" y="627"/>
                        <a:pt x="279" y="627"/>
                        <a:pt x="279" y="627"/>
                      </a:cubicBezTo>
                      <a:cubicBezTo>
                        <a:pt x="279" y="627"/>
                        <a:pt x="279" y="627"/>
                        <a:pt x="279" y="627"/>
                      </a:cubicBezTo>
                      <a:cubicBezTo>
                        <a:pt x="296" y="626"/>
                        <a:pt x="383" y="616"/>
                        <a:pt x="435" y="544"/>
                      </a:cubicBezTo>
                      <a:cubicBezTo>
                        <a:pt x="436" y="543"/>
                        <a:pt x="474" y="491"/>
                        <a:pt x="473" y="452"/>
                      </a:cubicBezTo>
                      <a:cubicBezTo>
                        <a:pt x="473" y="449"/>
                        <a:pt x="473" y="449"/>
                        <a:pt x="473" y="449"/>
                      </a:cubicBezTo>
                      <a:cubicBezTo>
                        <a:pt x="476" y="447"/>
                        <a:pt x="476" y="447"/>
                        <a:pt x="476" y="447"/>
                      </a:cubicBezTo>
                      <a:cubicBezTo>
                        <a:pt x="530" y="404"/>
                        <a:pt x="539" y="370"/>
                        <a:pt x="541" y="363"/>
                      </a:cubicBezTo>
                      <a:cubicBezTo>
                        <a:pt x="542" y="343"/>
                        <a:pt x="539" y="327"/>
                        <a:pt x="532" y="319"/>
                      </a:cubicBezTo>
                      <a:cubicBezTo>
                        <a:pt x="527" y="314"/>
                        <a:pt x="520" y="313"/>
                        <a:pt x="518" y="313"/>
                      </a:cubicBezTo>
                      <a:cubicBezTo>
                        <a:pt x="517" y="313"/>
                        <a:pt x="517" y="313"/>
                        <a:pt x="517" y="313"/>
                      </a:cubicBezTo>
                      <a:cubicBezTo>
                        <a:pt x="516" y="313"/>
                        <a:pt x="516" y="313"/>
                        <a:pt x="516" y="313"/>
                      </a:cubicBezTo>
                      <a:cubicBezTo>
                        <a:pt x="515" y="313"/>
                        <a:pt x="515" y="313"/>
                        <a:pt x="515" y="313"/>
                      </a:cubicBezTo>
                      <a:cubicBezTo>
                        <a:pt x="493" y="309"/>
                        <a:pt x="493" y="309"/>
                        <a:pt x="493" y="309"/>
                      </a:cubicBezTo>
                      <a:cubicBezTo>
                        <a:pt x="493" y="162"/>
                        <a:pt x="493" y="162"/>
                        <a:pt x="493" y="162"/>
                      </a:cubicBezTo>
                      <a:cubicBezTo>
                        <a:pt x="351" y="14"/>
                        <a:pt x="351" y="14"/>
                        <a:pt x="351" y="14"/>
                      </a:cubicBezTo>
                      <a:cubicBezTo>
                        <a:pt x="279" y="20"/>
                        <a:pt x="279" y="20"/>
                        <a:pt x="279" y="20"/>
                      </a:cubicBezTo>
                      <a:cubicBezTo>
                        <a:pt x="206" y="14"/>
                        <a:pt x="206" y="14"/>
                        <a:pt x="206" y="14"/>
                      </a:cubicBezTo>
                      <a:cubicBezTo>
                        <a:pt x="65" y="162"/>
                        <a:pt x="65" y="162"/>
                        <a:pt x="65" y="162"/>
                      </a:cubicBezTo>
                      <a:cubicBezTo>
                        <a:pt x="65" y="309"/>
                        <a:pt x="65" y="309"/>
                        <a:pt x="65" y="309"/>
                      </a:cubicBezTo>
                      <a:cubicBezTo>
                        <a:pt x="42" y="313"/>
                        <a:pt x="42" y="313"/>
                        <a:pt x="42" y="313"/>
                      </a:cubicBezTo>
                      <a:cubicBezTo>
                        <a:pt x="41" y="313"/>
                        <a:pt x="41" y="313"/>
                        <a:pt x="41" y="313"/>
                      </a:cubicBezTo>
                      <a:cubicBezTo>
                        <a:pt x="41" y="313"/>
                        <a:pt x="40" y="313"/>
                        <a:pt x="40" y="313"/>
                      </a:cubicBezTo>
                      <a:close/>
                    </a:path>
                  </a:pathLst>
                </a:custGeom>
                <a:solidFill>
                  <a:srgbClr val="333D4B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50959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1200" cap="none" spc="0" normalizeH="0" baseline="0" noProof="0" dirty="0">
                    <a:ln>
                      <a:solidFill>
                        <a:srgbClr val="7F7F7F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endParaRPr>
                </a:p>
              </p:txBody>
            </p:sp>
            <p:sp>
              <p:nvSpPr>
                <p:cNvPr id="207" name="Freeform 11">
                  <a:extLst>
                    <a:ext uri="{FF2B5EF4-FFF2-40B4-BE49-F238E27FC236}">
                      <a16:creationId xmlns="" xmlns:a16="http://schemas.microsoft.com/office/drawing/2014/main" id="{10DA420B-51F4-49D6-888E-3D7017E11B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77589" y="863815"/>
                  <a:ext cx="1187450" cy="949329"/>
                </a:xfrm>
                <a:custGeom>
                  <a:avLst/>
                  <a:gdLst>
                    <a:gd name="T0" fmla="*/ 96 w 551"/>
                    <a:gd name="T1" fmla="*/ 80 h 439"/>
                    <a:gd name="T2" fmla="*/ 6 w 551"/>
                    <a:gd name="T3" fmla="*/ 214 h 439"/>
                    <a:gd name="T4" fmla="*/ 37 w 551"/>
                    <a:gd name="T5" fmla="*/ 357 h 439"/>
                    <a:gd name="T6" fmla="*/ 62 w 551"/>
                    <a:gd name="T7" fmla="*/ 434 h 439"/>
                    <a:gd name="T8" fmla="*/ 77 w 551"/>
                    <a:gd name="T9" fmla="*/ 439 h 439"/>
                    <a:gd name="T10" fmla="*/ 74 w 551"/>
                    <a:gd name="T11" fmla="*/ 357 h 439"/>
                    <a:gd name="T12" fmla="*/ 96 w 551"/>
                    <a:gd name="T13" fmla="*/ 328 h 439"/>
                    <a:gd name="T14" fmla="*/ 311 w 551"/>
                    <a:gd name="T15" fmla="*/ 260 h 439"/>
                    <a:gd name="T16" fmla="*/ 398 w 551"/>
                    <a:gd name="T17" fmla="*/ 240 h 439"/>
                    <a:gd name="T18" fmla="*/ 486 w 551"/>
                    <a:gd name="T19" fmla="*/ 425 h 439"/>
                    <a:gd name="T20" fmla="*/ 496 w 551"/>
                    <a:gd name="T21" fmla="*/ 428 h 439"/>
                    <a:gd name="T22" fmla="*/ 545 w 551"/>
                    <a:gd name="T23" fmla="*/ 294 h 439"/>
                    <a:gd name="T24" fmla="*/ 409 w 551"/>
                    <a:gd name="T25" fmla="*/ 33 h 439"/>
                    <a:gd name="T26" fmla="*/ 197 w 551"/>
                    <a:gd name="T27" fmla="*/ 33 h 439"/>
                    <a:gd name="T28" fmla="*/ 79 w 551"/>
                    <a:gd name="T29" fmla="*/ 44 h 439"/>
                    <a:gd name="T30" fmla="*/ 60 w 551"/>
                    <a:gd name="T31" fmla="*/ 33 h 439"/>
                    <a:gd name="T32" fmla="*/ 96 w 551"/>
                    <a:gd name="T33" fmla="*/ 80 h 4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1" h="439">
                      <a:moveTo>
                        <a:pt x="96" y="80"/>
                      </a:moveTo>
                      <a:cubicBezTo>
                        <a:pt x="96" y="80"/>
                        <a:pt x="12" y="140"/>
                        <a:pt x="6" y="214"/>
                      </a:cubicBezTo>
                      <a:cubicBezTo>
                        <a:pt x="0" y="289"/>
                        <a:pt x="31" y="346"/>
                        <a:pt x="37" y="357"/>
                      </a:cubicBezTo>
                      <a:cubicBezTo>
                        <a:pt x="43" y="369"/>
                        <a:pt x="55" y="428"/>
                        <a:pt x="62" y="434"/>
                      </a:cubicBezTo>
                      <a:cubicBezTo>
                        <a:pt x="68" y="439"/>
                        <a:pt x="77" y="439"/>
                        <a:pt x="77" y="439"/>
                      </a:cubicBezTo>
                      <a:cubicBezTo>
                        <a:pt x="77" y="439"/>
                        <a:pt x="72" y="383"/>
                        <a:pt x="74" y="357"/>
                      </a:cubicBezTo>
                      <a:cubicBezTo>
                        <a:pt x="76" y="332"/>
                        <a:pt x="83" y="328"/>
                        <a:pt x="96" y="328"/>
                      </a:cubicBezTo>
                      <a:cubicBezTo>
                        <a:pt x="109" y="328"/>
                        <a:pt x="234" y="315"/>
                        <a:pt x="311" y="260"/>
                      </a:cubicBezTo>
                      <a:cubicBezTo>
                        <a:pt x="311" y="260"/>
                        <a:pt x="338" y="230"/>
                        <a:pt x="398" y="240"/>
                      </a:cubicBezTo>
                      <a:cubicBezTo>
                        <a:pt x="457" y="249"/>
                        <a:pt x="494" y="331"/>
                        <a:pt x="486" y="425"/>
                      </a:cubicBezTo>
                      <a:cubicBezTo>
                        <a:pt x="486" y="425"/>
                        <a:pt x="486" y="437"/>
                        <a:pt x="496" y="428"/>
                      </a:cubicBezTo>
                      <a:cubicBezTo>
                        <a:pt x="506" y="418"/>
                        <a:pt x="540" y="357"/>
                        <a:pt x="545" y="294"/>
                      </a:cubicBezTo>
                      <a:cubicBezTo>
                        <a:pt x="551" y="208"/>
                        <a:pt x="533" y="93"/>
                        <a:pt x="409" y="33"/>
                      </a:cubicBezTo>
                      <a:cubicBezTo>
                        <a:pt x="409" y="33"/>
                        <a:pt x="303" y="0"/>
                        <a:pt x="197" y="33"/>
                      </a:cubicBezTo>
                      <a:cubicBezTo>
                        <a:pt x="102" y="64"/>
                        <a:pt x="96" y="54"/>
                        <a:pt x="79" y="44"/>
                      </a:cubicBezTo>
                      <a:cubicBezTo>
                        <a:pt x="79" y="44"/>
                        <a:pt x="73" y="46"/>
                        <a:pt x="60" y="33"/>
                      </a:cubicBezTo>
                      <a:cubicBezTo>
                        <a:pt x="46" y="21"/>
                        <a:pt x="66" y="65"/>
                        <a:pt x="96" y="80"/>
                      </a:cubicBezTo>
                      <a:close/>
                    </a:path>
                  </a:pathLst>
                </a:custGeom>
                <a:solidFill>
                  <a:srgbClr val="4C5B7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50959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1200" cap="none" spc="0" normalizeH="0" baseline="0" noProof="0" dirty="0">
                    <a:ln>
                      <a:solidFill>
                        <a:srgbClr val="7F7F7F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endParaRPr>
                </a:p>
              </p:txBody>
            </p:sp>
            <p:sp>
              <p:nvSpPr>
                <p:cNvPr id="208" name="Freeform 12">
                  <a:extLst>
                    <a:ext uri="{FF2B5EF4-FFF2-40B4-BE49-F238E27FC236}">
                      <a16:creationId xmlns="" xmlns:a16="http://schemas.microsoft.com/office/drawing/2014/main" id="{3AD81FF4-0094-4783-8129-2B9983DA71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58478" y="2376703"/>
                  <a:ext cx="2260603" cy="842963"/>
                </a:xfrm>
                <a:custGeom>
                  <a:avLst/>
                  <a:gdLst>
                    <a:gd name="T0" fmla="*/ 921 w 1049"/>
                    <a:gd name="T1" fmla="*/ 146 h 390"/>
                    <a:gd name="T2" fmla="*/ 745 w 1049"/>
                    <a:gd name="T3" fmla="*/ 76 h 390"/>
                    <a:gd name="T4" fmla="*/ 663 w 1049"/>
                    <a:gd name="T5" fmla="*/ 24 h 390"/>
                    <a:gd name="T6" fmla="*/ 652 w 1049"/>
                    <a:gd name="T7" fmla="*/ 0 h 390"/>
                    <a:gd name="T8" fmla="*/ 593 w 1049"/>
                    <a:gd name="T9" fmla="*/ 34 h 390"/>
                    <a:gd name="T10" fmla="*/ 525 w 1049"/>
                    <a:gd name="T11" fmla="*/ 46 h 390"/>
                    <a:gd name="T12" fmla="*/ 457 w 1049"/>
                    <a:gd name="T13" fmla="*/ 34 h 390"/>
                    <a:gd name="T14" fmla="*/ 397 w 1049"/>
                    <a:gd name="T15" fmla="*/ 2 h 390"/>
                    <a:gd name="T16" fmla="*/ 386 w 1049"/>
                    <a:gd name="T17" fmla="*/ 24 h 390"/>
                    <a:gd name="T18" fmla="*/ 304 w 1049"/>
                    <a:gd name="T19" fmla="*/ 76 h 390"/>
                    <a:gd name="T20" fmla="*/ 128 w 1049"/>
                    <a:gd name="T21" fmla="*/ 146 h 390"/>
                    <a:gd name="T22" fmla="*/ 0 w 1049"/>
                    <a:gd name="T23" fmla="*/ 390 h 390"/>
                    <a:gd name="T24" fmla="*/ 524 w 1049"/>
                    <a:gd name="T25" fmla="*/ 390 h 390"/>
                    <a:gd name="T26" fmla="*/ 525 w 1049"/>
                    <a:gd name="T27" fmla="*/ 390 h 390"/>
                    <a:gd name="T28" fmla="*/ 1049 w 1049"/>
                    <a:gd name="T29" fmla="*/ 390 h 390"/>
                    <a:gd name="T30" fmla="*/ 921 w 1049"/>
                    <a:gd name="T31" fmla="*/ 14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49" h="390">
                      <a:moveTo>
                        <a:pt x="921" y="146"/>
                      </a:moveTo>
                      <a:cubicBezTo>
                        <a:pt x="848" y="96"/>
                        <a:pt x="776" y="83"/>
                        <a:pt x="745" y="76"/>
                      </a:cubicBezTo>
                      <a:cubicBezTo>
                        <a:pt x="714" y="69"/>
                        <a:pt x="694" y="68"/>
                        <a:pt x="663" y="24"/>
                      </a:cubicBezTo>
                      <a:cubicBezTo>
                        <a:pt x="659" y="16"/>
                        <a:pt x="655" y="8"/>
                        <a:pt x="652" y="0"/>
                      </a:cubicBezTo>
                      <a:cubicBezTo>
                        <a:pt x="593" y="34"/>
                        <a:pt x="593" y="34"/>
                        <a:pt x="593" y="34"/>
                      </a:cubicBezTo>
                      <a:cubicBezTo>
                        <a:pt x="593" y="34"/>
                        <a:pt x="557" y="46"/>
                        <a:pt x="525" y="46"/>
                      </a:cubicBezTo>
                      <a:cubicBezTo>
                        <a:pt x="493" y="46"/>
                        <a:pt x="457" y="34"/>
                        <a:pt x="457" y="34"/>
                      </a:cubicBezTo>
                      <a:cubicBezTo>
                        <a:pt x="397" y="2"/>
                        <a:pt x="397" y="2"/>
                        <a:pt x="397" y="2"/>
                      </a:cubicBezTo>
                      <a:cubicBezTo>
                        <a:pt x="393" y="9"/>
                        <a:pt x="390" y="16"/>
                        <a:pt x="386" y="24"/>
                      </a:cubicBezTo>
                      <a:cubicBezTo>
                        <a:pt x="355" y="68"/>
                        <a:pt x="335" y="69"/>
                        <a:pt x="304" y="76"/>
                      </a:cubicBezTo>
                      <a:cubicBezTo>
                        <a:pt x="273" y="83"/>
                        <a:pt x="201" y="96"/>
                        <a:pt x="128" y="146"/>
                      </a:cubicBezTo>
                      <a:cubicBezTo>
                        <a:pt x="6" y="224"/>
                        <a:pt x="0" y="390"/>
                        <a:pt x="0" y="390"/>
                      </a:cubicBezTo>
                      <a:cubicBezTo>
                        <a:pt x="524" y="390"/>
                        <a:pt x="524" y="390"/>
                        <a:pt x="524" y="390"/>
                      </a:cubicBezTo>
                      <a:cubicBezTo>
                        <a:pt x="525" y="390"/>
                        <a:pt x="525" y="390"/>
                        <a:pt x="525" y="390"/>
                      </a:cubicBezTo>
                      <a:cubicBezTo>
                        <a:pt x="1049" y="390"/>
                        <a:pt x="1049" y="390"/>
                        <a:pt x="1049" y="390"/>
                      </a:cubicBezTo>
                      <a:cubicBezTo>
                        <a:pt x="1049" y="390"/>
                        <a:pt x="1043" y="224"/>
                        <a:pt x="921" y="146"/>
                      </a:cubicBezTo>
                      <a:close/>
                    </a:path>
                  </a:pathLst>
                </a:custGeom>
                <a:solidFill>
                  <a:srgbClr val="4C5B7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50959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1200" cap="none" spc="0" normalizeH="0" baseline="0" noProof="0" dirty="0">
                    <a:ln>
                      <a:solidFill>
                        <a:srgbClr val="7F7F7F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11" name="Text Box 395">
            <a:extLst>
              <a:ext uri="{FF2B5EF4-FFF2-40B4-BE49-F238E27FC236}">
                <a16:creationId xmlns="" xmlns:a16="http://schemas.microsoft.com/office/drawing/2014/main" id="{0245E54B-F919-4539-9D3C-B6CBF29D9C6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915754" y="3127166"/>
            <a:ext cx="30777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marL="0" marR="0" lvl="2" indent="0" algn="ctr" defTabSz="10763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80000"/>
              <a:buFontTx/>
              <a:buNone/>
              <a:tabLst>
                <a:tab pos="522288" algn="l"/>
              </a:tabLst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선배</a:t>
            </a:r>
            <a:endParaRPr kumimoji="0" lang="ko-KR" altLang="en-US" sz="1200" b="0" i="0" u="none" strike="noStrike" kern="1200" cap="none" spc="0" normalizeH="0" baseline="0" noProof="0" dirty="0">
              <a:ln>
                <a:solidFill>
                  <a:srgbClr val="7F7F7F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13" name="타원 212">
            <a:extLst>
              <a:ext uri="{FF2B5EF4-FFF2-40B4-BE49-F238E27FC236}">
                <a16:creationId xmlns="" xmlns:a16="http://schemas.microsoft.com/office/drawing/2014/main" id="{9CED9A29-3F2C-4573-B5DD-79901B3333C1}"/>
              </a:ext>
            </a:extLst>
          </p:cNvPr>
          <p:cNvSpPr/>
          <p:nvPr/>
        </p:nvSpPr>
        <p:spPr bwMode="auto">
          <a:xfrm>
            <a:off x="1790967" y="2525251"/>
            <a:ext cx="576000" cy="57600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5095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1200" cap="none" spc="0" normalizeH="0" baseline="0" noProof="0" dirty="0">
              <a:ln>
                <a:solidFill>
                  <a:srgbClr val="7F7F7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24" name="Text Box 395">
            <a:extLst>
              <a:ext uri="{FF2B5EF4-FFF2-40B4-BE49-F238E27FC236}">
                <a16:creationId xmlns="" xmlns:a16="http://schemas.microsoft.com/office/drawing/2014/main" id="{0245E54B-F919-4539-9D3C-B6CBF29D9C6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802193" y="3127166"/>
            <a:ext cx="46166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marL="0" marR="0" lvl="2" indent="0" algn="ctr" defTabSz="10763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80000"/>
              <a:buFontTx/>
              <a:buNone/>
              <a:tabLst>
                <a:tab pos="522288" algn="l"/>
              </a:tabLst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취업자</a:t>
            </a:r>
            <a:endParaRPr kumimoji="0" lang="ko-KR" altLang="en-US" sz="1200" b="0" i="0" u="none" strike="noStrike" kern="1200" cap="none" spc="0" normalizeH="0" baseline="0" noProof="0" dirty="0">
              <a:ln>
                <a:solidFill>
                  <a:srgbClr val="7F7F7F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26" name="타원 225">
            <a:extLst>
              <a:ext uri="{FF2B5EF4-FFF2-40B4-BE49-F238E27FC236}">
                <a16:creationId xmlns="" xmlns:a16="http://schemas.microsoft.com/office/drawing/2014/main" id="{9CED9A29-3F2C-4573-B5DD-79901B3333C1}"/>
              </a:ext>
            </a:extLst>
          </p:cNvPr>
          <p:cNvSpPr/>
          <p:nvPr/>
        </p:nvSpPr>
        <p:spPr bwMode="auto">
          <a:xfrm>
            <a:off x="2754350" y="2525251"/>
            <a:ext cx="576000" cy="57600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5095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1200" cap="none" spc="0" normalizeH="0" baseline="0" noProof="0" dirty="0">
              <a:ln>
                <a:solidFill>
                  <a:srgbClr val="7F7F7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37" name="Text Box 395">
            <a:extLst>
              <a:ext uri="{FF2B5EF4-FFF2-40B4-BE49-F238E27FC236}">
                <a16:creationId xmlns="" xmlns:a16="http://schemas.microsoft.com/office/drawing/2014/main" id="{0245E54B-F919-4539-9D3C-B6CBF29D9C6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771014" y="3127165"/>
            <a:ext cx="30777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marL="0" marR="0" lvl="2" indent="0" algn="ctr" defTabSz="10763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80000"/>
              <a:buFontTx/>
              <a:buNone/>
              <a:tabLst>
                <a:tab pos="522288" algn="l"/>
              </a:tabLst>
              <a:defRPr/>
            </a:pPr>
            <a:r>
              <a:rPr kumimoji="0" lang="ko-KR" altLang="en-US" sz="1200" b="0" i="0" u="none" strike="noStrike" kern="1200" cap="none" spc="0" normalizeH="0" baseline="0" noProof="0" dirty="0" err="1" smtClean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멘토</a:t>
            </a:r>
            <a:endParaRPr kumimoji="0" lang="ko-KR" altLang="en-US" sz="1200" b="0" i="0" u="none" strike="noStrike" kern="1200" cap="none" spc="0" normalizeH="0" baseline="0" noProof="0" dirty="0">
              <a:ln>
                <a:solidFill>
                  <a:srgbClr val="7F7F7F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39" name="타원 238">
            <a:extLst>
              <a:ext uri="{FF2B5EF4-FFF2-40B4-BE49-F238E27FC236}">
                <a16:creationId xmlns="" xmlns:a16="http://schemas.microsoft.com/office/drawing/2014/main" id="{9CED9A29-3F2C-4573-B5DD-79901B3333C1}"/>
              </a:ext>
            </a:extLst>
          </p:cNvPr>
          <p:cNvSpPr/>
          <p:nvPr/>
        </p:nvSpPr>
        <p:spPr bwMode="auto">
          <a:xfrm>
            <a:off x="3646236" y="2525251"/>
            <a:ext cx="576000" cy="576005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5095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1200" cap="none" spc="0" normalizeH="0" baseline="0" noProof="0" dirty="0">
              <a:ln>
                <a:solidFill>
                  <a:srgbClr val="7F7F7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pic>
        <p:nvPicPr>
          <p:cNvPr id="249" name="그림 2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07904" y="2614612"/>
            <a:ext cx="353896" cy="353896"/>
          </a:xfrm>
          <a:prstGeom prst="rect">
            <a:avLst/>
          </a:prstGeom>
        </p:spPr>
      </p:pic>
      <p:sp>
        <p:nvSpPr>
          <p:cNvPr id="250" name="직사각형 249"/>
          <p:cNvSpPr/>
          <p:nvPr/>
        </p:nvSpPr>
        <p:spPr>
          <a:xfrm>
            <a:off x="2143070" y="4483860"/>
            <a:ext cx="800219" cy="41242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ko-KR" altLang="en-US" sz="1600" b="1" dirty="0" smtClean="0">
                <a:latin typeface="+mn-ea"/>
                <a:ea typeface="+mn-ea"/>
              </a:rPr>
              <a:t>재학생</a:t>
            </a:r>
          </a:p>
        </p:txBody>
      </p:sp>
      <p:cxnSp>
        <p:nvCxnSpPr>
          <p:cNvPr id="256" name="직선 화살표 연결선 255"/>
          <p:cNvCxnSpPr>
            <a:stCxn id="250" idx="0"/>
            <a:endCxn id="197" idx="2"/>
          </p:cNvCxnSpPr>
          <p:nvPr/>
        </p:nvCxnSpPr>
        <p:spPr>
          <a:xfrm flipH="1" flipV="1">
            <a:off x="1135361" y="3311832"/>
            <a:ext cx="1407819" cy="117202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화살표 연결선 256"/>
          <p:cNvCxnSpPr>
            <a:stCxn id="250" idx="0"/>
            <a:endCxn id="211" idx="2"/>
          </p:cNvCxnSpPr>
          <p:nvPr/>
        </p:nvCxnSpPr>
        <p:spPr>
          <a:xfrm flipH="1" flipV="1">
            <a:off x="2069643" y="3311832"/>
            <a:ext cx="473537" cy="117202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화살표 연결선 259"/>
          <p:cNvCxnSpPr>
            <a:stCxn id="250" idx="0"/>
            <a:endCxn id="224" idx="2"/>
          </p:cNvCxnSpPr>
          <p:nvPr/>
        </p:nvCxnSpPr>
        <p:spPr>
          <a:xfrm flipV="1">
            <a:off x="2543180" y="3311832"/>
            <a:ext cx="489846" cy="117202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화살표 연결선 262"/>
          <p:cNvCxnSpPr>
            <a:stCxn id="250" idx="0"/>
            <a:endCxn id="237" idx="2"/>
          </p:cNvCxnSpPr>
          <p:nvPr/>
        </p:nvCxnSpPr>
        <p:spPr>
          <a:xfrm flipV="1">
            <a:off x="2543180" y="3311831"/>
            <a:ext cx="1381723" cy="117202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모서리가 둥근 직사각형 251"/>
          <p:cNvSpPr/>
          <p:nvPr/>
        </p:nvSpPr>
        <p:spPr>
          <a:xfrm>
            <a:off x="856685" y="3719633"/>
            <a:ext cx="3365551" cy="45629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ko-KR" altLang="en-US" sz="1600" b="1" dirty="0" smtClean="0">
                <a:latin typeface="+mn-ea"/>
                <a:ea typeface="+mn-ea"/>
              </a:rPr>
              <a:t>대면 위주 </a:t>
            </a:r>
            <a:r>
              <a:rPr lang="en-US" altLang="ko-KR" sz="1600" b="1" dirty="0" smtClean="0">
                <a:latin typeface="+mn-ea"/>
                <a:ea typeface="+mn-ea"/>
              </a:rPr>
              <a:t>1:1 </a:t>
            </a:r>
            <a:r>
              <a:rPr lang="ko-KR" altLang="en-US" sz="1600" b="1" smtClean="0">
                <a:latin typeface="+mn-ea"/>
                <a:ea typeface="+mn-ea"/>
              </a:rPr>
              <a:t>멘토링</a:t>
            </a:r>
            <a:endParaRPr lang="ko-KR" altLang="en-US" sz="1600" b="1" dirty="0" smtClean="0">
              <a:latin typeface="+mn-ea"/>
              <a:ea typeface="+mn-ea"/>
            </a:endParaRPr>
          </a:p>
        </p:txBody>
      </p:sp>
      <p:sp>
        <p:nvSpPr>
          <p:cNvPr id="269" name="Text Box 395">
            <a:extLst>
              <a:ext uri="{FF2B5EF4-FFF2-40B4-BE49-F238E27FC236}">
                <a16:creationId xmlns="" xmlns:a16="http://schemas.microsoft.com/office/drawing/2014/main" id="{0245E54B-F919-4539-9D3C-B6CBF29D9C6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860032" y="3122106"/>
            <a:ext cx="61555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marL="0" marR="0" lvl="2" indent="0" algn="ctr" defTabSz="10763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80000"/>
              <a:buFontTx/>
              <a:buNone/>
              <a:tabLst>
                <a:tab pos="522288" algn="l"/>
              </a:tabLst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개설과목</a:t>
            </a:r>
            <a:endParaRPr kumimoji="0" lang="ko-KR" altLang="en-US" sz="1200" b="0" i="0" u="none" strike="noStrike" kern="1200" cap="none" spc="0" normalizeH="0" baseline="0" noProof="0" dirty="0">
              <a:ln>
                <a:solidFill>
                  <a:srgbClr val="7F7F7F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71" name="타원 270">
            <a:extLst>
              <a:ext uri="{FF2B5EF4-FFF2-40B4-BE49-F238E27FC236}">
                <a16:creationId xmlns="" xmlns:a16="http://schemas.microsoft.com/office/drawing/2014/main" id="{9CED9A29-3F2C-4573-B5DD-79901B3333C1}"/>
              </a:ext>
            </a:extLst>
          </p:cNvPr>
          <p:cNvSpPr/>
          <p:nvPr/>
        </p:nvSpPr>
        <p:spPr bwMode="auto">
          <a:xfrm>
            <a:off x="4889133" y="2520191"/>
            <a:ext cx="576000" cy="57600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5095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1200" cap="none" spc="0" normalizeH="0" baseline="0" noProof="0" dirty="0">
              <a:ln>
                <a:solidFill>
                  <a:srgbClr val="7F7F7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82" name="Text Box 395">
            <a:extLst>
              <a:ext uri="{FF2B5EF4-FFF2-40B4-BE49-F238E27FC236}">
                <a16:creationId xmlns="" xmlns:a16="http://schemas.microsoft.com/office/drawing/2014/main" id="{0245E54B-F919-4539-9D3C-B6CBF29D9C6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794315" y="3122106"/>
            <a:ext cx="61555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marL="0" marR="0" lvl="2" indent="0" algn="ctr" defTabSz="10763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80000"/>
              <a:buFontTx/>
              <a:buNone/>
              <a:tabLst>
                <a:tab pos="522288" algn="l"/>
              </a:tabLst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직무정보</a:t>
            </a:r>
            <a:endParaRPr kumimoji="0" lang="ko-KR" altLang="en-US" sz="1200" b="0" i="0" u="none" strike="noStrike" kern="1200" cap="none" spc="0" normalizeH="0" baseline="0" noProof="0" dirty="0">
              <a:ln>
                <a:solidFill>
                  <a:srgbClr val="7F7F7F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84" name="타원 283">
            <a:extLst>
              <a:ext uri="{FF2B5EF4-FFF2-40B4-BE49-F238E27FC236}">
                <a16:creationId xmlns="" xmlns:a16="http://schemas.microsoft.com/office/drawing/2014/main" id="{9CED9A29-3F2C-4573-B5DD-79901B3333C1}"/>
              </a:ext>
            </a:extLst>
          </p:cNvPr>
          <p:cNvSpPr/>
          <p:nvPr/>
        </p:nvSpPr>
        <p:spPr bwMode="auto">
          <a:xfrm>
            <a:off x="5823415" y="2520191"/>
            <a:ext cx="576000" cy="57600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5095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1200" cap="none" spc="0" normalizeH="0" baseline="0" noProof="0" dirty="0">
              <a:ln>
                <a:solidFill>
                  <a:srgbClr val="7F7F7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95" name="Text Box 395">
            <a:extLst>
              <a:ext uri="{FF2B5EF4-FFF2-40B4-BE49-F238E27FC236}">
                <a16:creationId xmlns="" xmlns:a16="http://schemas.microsoft.com/office/drawing/2014/main" id="{0245E54B-F919-4539-9D3C-B6CBF29D9C6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757698" y="3122106"/>
            <a:ext cx="61555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marL="0" marR="0" lvl="2" indent="0" algn="ctr" defTabSz="10763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80000"/>
              <a:buFontTx/>
              <a:buNone/>
              <a:tabLst>
                <a:tab pos="522288" algn="l"/>
              </a:tabLst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수강이력</a:t>
            </a:r>
            <a:endParaRPr kumimoji="0" lang="ko-KR" altLang="en-US" sz="1200" b="0" i="0" u="none" strike="noStrike" kern="1200" cap="none" spc="0" normalizeH="0" baseline="0" noProof="0" dirty="0">
              <a:ln>
                <a:solidFill>
                  <a:srgbClr val="7F7F7F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97" name="타원 296">
            <a:extLst>
              <a:ext uri="{FF2B5EF4-FFF2-40B4-BE49-F238E27FC236}">
                <a16:creationId xmlns="" xmlns:a16="http://schemas.microsoft.com/office/drawing/2014/main" id="{9CED9A29-3F2C-4573-B5DD-79901B3333C1}"/>
              </a:ext>
            </a:extLst>
          </p:cNvPr>
          <p:cNvSpPr/>
          <p:nvPr/>
        </p:nvSpPr>
        <p:spPr bwMode="auto">
          <a:xfrm>
            <a:off x="6786798" y="2520191"/>
            <a:ext cx="576000" cy="57600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5095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1200" cap="none" spc="0" normalizeH="0" baseline="0" noProof="0" dirty="0">
              <a:ln>
                <a:solidFill>
                  <a:srgbClr val="7F7F7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07" name="Text Box 395">
            <a:extLst>
              <a:ext uri="{FF2B5EF4-FFF2-40B4-BE49-F238E27FC236}">
                <a16:creationId xmlns="" xmlns:a16="http://schemas.microsoft.com/office/drawing/2014/main" id="{0245E54B-F919-4539-9D3C-B6CBF29D9C6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649575" y="3122105"/>
            <a:ext cx="61555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marL="0" marR="0" lvl="2" indent="0" algn="ctr" defTabSz="10763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80000"/>
              <a:buFontTx/>
              <a:buNone/>
              <a:tabLst>
                <a:tab pos="522288" algn="l"/>
              </a:tabLst>
              <a:defRPr/>
            </a:pPr>
            <a:r>
              <a:rPr kumimoji="0" lang="ko-KR" altLang="en-US" sz="1200" dirty="0" smtClean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</a:rPr>
              <a:t>취업공고</a:t>
            </a:r>
            <a:endParaRPr kumimoji="0" lang="ko-KR" altLang="en-US" sz="1200" b="0" i="0" u="none" strike="noStrike" kern="1200" cap="none" spc="0" normalizeH="0" baseline="0" noProof="0" dirty="0">
              <a:ln>
                <a:solidFill>
                  <a:srgbClr val="7F7F7F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310" name="직사각형 309"/>
          <p:cNvSpPr/>
          <p:nvPr/>
        </p:nvSpPr>
        <p:spPr>
          <a:xfrm>
            <a:off x="6175518" y="4478800"/>
            <a:ext cx="800219" cy="412421"/>
          </a:xfrm>
          <a:prstGeom prst="rect">
            <a:avLst/>
          </a:prstGeom>
          <a:solidFill>
            <a:srgbClr val="92D050"/>
          </a:solidFill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ko-KR" altLang="en-US" sz="1600" b="1" dirty="0" smtClean="0">
                <a:latin typeface="+mn-ea"/>
                <a:ea typeface="+mn-ea"/>
              </a:rPr>
              <a:t>재학생</a:t>
            </a:r>
          </a:p>
        </p:txBody>
      </p:sp>
      <p:cxnSp>
        <p:nvCxnSpPr>
          <p:cNvPr id="311" name="직선 화살표 연결선 310"/>
          <p:cNvCxnSpPr>
            <a:stCxn id="315" idx="0"/>
            <a:endCxn id="269" idx="2"/>
          </p:cNvCxnSpPr>
          <p:nvPr/>
        </p:nvCxnSpPr>
        <p:spPr>
          <a:xfrm flipH="1" flipV="1">
            <a:off x="5167809" y="3306772"/>
            <a:ext cx="1404100" cy="407801"/>
          </a:xfrm>
          <a:prstGeom prst="straightConnector1">
            <a:avLst/>
          </a:prstGeom>
          <a:ln w="12700">
            <a:solidFill>
              <a:srgbClr val="0099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직선 화살표 연결선 311"/>
          <p:cNvCxnSpPr>
            <a:stCxn id="315" idx="0"/>
            <a:endCxn id="282" idx="2"/>
          </p:cNvCxnSpPr>
          <p:nvPr/>
        </p:nvCxnSpPr>
        <p:spPr>
          <a:xfrm flipH="1" flipV="1">
            <a:off x="6102092" y="3306772"/>
            <a:ext cx="469817" cy="407801"/>
          </a:xfrm>
          <a:prstGeom prst="straightConnector1">
            <a:avLst/>
          </a:prstGeom>
          <a:ln w="12700">
            <a:solidFill>
              <a:srgbClr val="0099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직선 화살표 연결선 312"/>
          <p:cNvCxnSpPr>
            <a:stCxn id="315" idx="0"/>
            <a:endCxn id="295" idx="2"/>
          </p:cNvCxnSpPr>
          <p:nvPr/>
        </p:nvCxnSpPr>
        <p:spPr>
          <a:xfrm flipV="1">
            <a:off x="6571909" y="3306772"/>
            <a:ext cx="493566" cy="407801"/>
          </a:xfrm>
          <a:prstGeom prst="straightConnector1">
            <a:avLst/>
          </a:prstGeom>
          <a:ln w="12700">
            <a:solidFill>
              <a:srgbClr val="0099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직선 화살표 연결선 313"/>
          <p:cNvCxnSpPr>
            <a:stCxn id="315" idx="0"/>
            <a:endCxn id="307" idx="2"/>
          </p:cNvCxnSpPr>
          <p:nvPr/>
        </p:nvCxnSpPr>
        <p:spPr>
          <a:xfrm flipV="1">
            <a:off x="6571909" y="3306771"/>
            <a:ext cx="1385443" cy="407802"/>
          </a:xfrm>
          <a:prstGeom prst="straightConnector1">
            <a:avLst/>
          </a:prstGeom>
          <a:ln w="12700">
            <a:solidFill>
              <a:srgbClr val="0099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모서리가 둥근 직사각형 314"/>
          <p:cNvSpPr/>
          <p:nvPr/>
        </p:nvSpPr>
        <p:spPr>
          <a:xfrm>
            <a:off x="4889133" y="3714573"/>
            <a:ext cx="3365551" cy="456295"/>
          </a:xfrm>
          <a:prstGeom prst="roundRect">
            <a:avLst/>
          </a:prstGeom>
          <a:solidFill>
            <a:srgbClr val="92D05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ko-KR" altLang="en-US" sz="1600" b="1" dirty="0" smtClean="0">
                <a:latin typeface="+mn-ea"/>
                <a:ea typeface="+mn-ea"/>
              </a:rPr>
              <a:t>인공지능 수강과목 추천 시스템</a:t>
            </a:r>
          </a:p>
        </p:txBody>
      </p:sp>
      <p:cxnSp>
        <p:nvCxnSpPr>
          <p:cNvPr id="320" name="직선 화살표 연결선 319"/>
          <p:cNvCxnSpPr>
            <a:stCxn id="310" idx="0"/>
            <a:endCxn id="315" idx="2"/>
          </p:cNvCxnSpPr>
          <p:nvPr/>
        </p:nvCxnSpPr>
        <p:spPr>
          <a:xfrm flipH="1" flipV="1">
            <a:off x="6571909" y="4170868"/>
            <a:ext cx="3719" cy="307932"/>
          </a:xfrm>
          <a:prstGeom prst="straightConnector1">
            <a:avLst/>
          </a:prstGeom>
          <a:ln w="12700">
            <a:solidFill>
              <a:srgbClr val="0099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타원 324">
            <a:extLst>
              <a:ext uri="{FF2B5EF4-FFF2-40B4-BE49-F238E27FC236}">
                <a16:creationId xmlns="" xmlns:a16="http://schemas.microsoft.com/office/drawing/2014/main" id="{9CED9A29-3F2C-4573-B5DD-79901B3333C1}"/>
              </a:ext>
            </a:extLst>
          </p:cNvPr>
          <p:cNvSpPr/>
          <p:nvPr/>
        </p:nvSpPr>
        <p:spPr bwMode="auto">
          <a:xfrm>
            <a:off x="7665127" y="2490324"/>
            <a:ext cx="576000" cy="57600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5095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1200" cap="none" spc="0" normalizeH="0" baseline="0" noProof="0" dirty="0">
              <a:ln>
                <a:solidFill>
                  <a:srgbClr val="7F7F7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pic>
        <p:nvPicPr>
          <p:cNvPr id="336" name="그림 3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0122" y="2581595"/>
            <a:ext cx="399639" cy="422009"/>
          </a:xfrm>
          <a:prstGeom prst="rect">
            <a:avLst/>
          </a:prstGeom>
        </p:spPr>
      </p:pic>
      <p:pic>
        <p:nvPicPr>
          <p:cNvPr id="338" name="그림 3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894" y="2588419"/>
            <a:ext cx="338557" cy="376422"/>
          </a:xfrm>
          <a:prstGeom prst="rect">
            <a:avLst/>
          </a:prstGeom>
        </p:spPr>
      </p:pic>
      <p:pic>
        <p:nvPicPr>
          <p:cNvPr id="339" name="그림 3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2136" y="2611217"/>
            <a:ext cx="338557" cy="376422"/>
          </a:xfrm>
          <a:prstGeom prst="rect">
            <a:avLst/>
          </a:prstGeom>
        </p:spPr>
      </p:pic>
      <p:pic>
        <p:nvPicPr>
          <p:cNvPr id="340" name="그림 3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5341" y="2611168"/>
            <a:ext cx="338557" cy="376422"/>
          </a:xfrm>
          <a:prstGeom prst="rect">
            <a:avLst/>
          </a:prstGeom>
        </p:spPr>
      </p:pic>
      <p:pic>
        <p:nvPicPr>
          <p:cNvPr id="341" name="그림 3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3778" y="2611168"/>
            <a:ext cx="267148" cy="350415"/>
          </a:xfrm>
          <a:prstGeom prst="rect">
            <a:avLst/>
          </a:prstGeom>
        </p:spPr>
      </p:pic>
      <p:pic>
        <p:nvPicPr>
          <p:cNvPr id="342" name="그림 3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9866" y="2611168"/>
            <a:ext cx="305172" cy="370566"/>
          </a:xfrm>
          <a:prstGeom prst="rect">
            <a:avLst/>
          </a:prstGeom>
        </p:spPr>
      </p:pic>
      <p:sp>
        <p:nvSpPr>
          <p:cNvPr id="343" name="제목 2"/>
          <p:cNvSpPr txBox="1">
            <a:spLocks/>
          </p:cNvSpPr>
          <p:nvPr/>
        </p:nvSpPr>
        <p:spPr bwMode="auto">
          <a:xfrm>
            <a:off x="5156670" y="98672"/>
            <a:ext cx="3888432" cy="611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r>
              <a:rPr kumimoji="0" lang="ko-KR" altLang="en-US" sz="24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</a:t>
            </a:r>
            <a:r>
              <a:rPr kumimoji="0" lang="en-US" altLang="ko-KR" sz="24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kumimoji="0" lang="ko-KR" altLang="en-US" sz="24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  서 론</a:t>
            </a:r>
            <a:endParaRPr kumimoji="0" lang="ko-KR" altLang="en-US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44" name="Content Placeholder 1"/>
          <p:cNvSpPr txBox="1">
            <a:spLocks/>
          </p:cNvSpPr>
          <p:nvPr/>
        </p:nvSpPr>
        <p:spPr bwMode="auto">
          <a:xfrm>
            <a:off x="71313" y="404664"/>
            <a:ext cx="4284663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kumimoji="0" lang="en-US" altLang="ko-KR" sz="20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1.1 </a:t>
            </a:r>
            <a:r>
              <a:rPr kumimoji="0" lang="ko-KR" altLang="en-US" sz="2000" b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연구의 배경 </a:t>
            </a:r>
            <a:r>
              <a:rPr kumimoji="0" lang="en-US" altLang="ko-KR" sz="20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(3/3)</a:t>
            </a:r>
            <a:endParaRPr kumimoji="0" lang="ko-KR" altLang="en-US" sz="2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046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제목 2"/>
          <p:cNvSpPr>
            <a:spLocks noGrp="1"/>
          </p:cNvSpPr>
          <p:nvPr>
            <p:ph type="title" idx="4294967295"/>
          </p:nvPr>
        </p:nvSpPr>
        <p:spPr>
          <a:xfrm>
            <a:off x="5156670" y="98672"/>
            <a:ext cx="3888432" cy="611984"/>
          </a:xfrm>
        </p:spPr>
        <p:txBody>
          <a:bodyPr/>
          <a:lstStyle/>
          <a:p>
            <a:pPr algn="r" eaLnBrk="1" hangingPunct="1"/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</a:t>
            </a: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  서 론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71313" y="404664"/>
            <a:ext cx="4284663" cy="360363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ko-KR" sz="20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1.2 </a:t>
            </a:r>
            <a:r>
              <a:rPr lang="ko-KR" altLang="en-US" sz="2000" b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연구의 </a:t>
            </a:r>
            <a:r>
              <a:rPr lang="ko-KR" altLang="en-US" sz="2000" b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목적</a:t>
            </a:r>
            <a:endParaRPr lang="ko-KR" altLang="en-US" sz="2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8064" y="1162487"/>
            <a:ext cx="8280400" cy="4285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나눔바른고딕" panose="020B0603020101020101" pitchFamily="50" charset="-127"/>
              </a:rPr>
              <a:t>본 연구는 강의 만족도 향상을 위한 수강과목 추천이 아닌 </a:t>
            </a:r>
            <a:r>
              <a:rPr kumimoji="0" lang="ko-KR" altLang="en-US" kern="0" dirty="0" smtClean="0">
                <a:solidFill>
                  <a:srgbClr val="0000FF"/>
                </a:solidFill>
                <a:ea typeface="나눔바른고딕" panose="020B0603020101020101" pitchFamily="50" charset="-127"/>
              </a:rPr>
              <a:t>취업자의 직무정보와 </a:t>
            </a:r>
            <a:r>
              <a:rPr kumimoji="0" lang="en-US" altLang="ko-KR" kern="0" dirty="0" smtClean="0">
                <a:solidFill>
                  <a:srgbClr val="0000FF"/>
                </a:solidFill>
                <a:ea typeface="나눔바른고딕" panose="020B0603020101020101" pitchFamily="50" charset="-127"/>
              </a:rPr>
              <a:t/>
            </a:r>
            <a:br>
              <a:rPr kumimoji="0" lang="en-US" altLang="ko-KR" kern="0" dirty="0" smtClean="0">
                <a:solidFill>
                  <a:srgbClr val="0000FF"/>
                </a:solidFill>
                <a:ea typeface="나눔바른고딕" panose="020B0603020101020101" pitchFamily="50" charset="-127"/>
              </a:rPr>
            </a:br>
            <a:r>
              <a:rPr kumimoji="0" lang="ko-KR" altLang="en-US" kern="0" dirty="0" smtClean="0">
                <a:solidFill>
                  <a:srgbClr val="0000FF"/>
                </a:solidFill>
                <a:ea typeface="나눔바른고딕" panose="020B0603020101020101" pitchFamily="50" charset="-127"/>
              </a:rPr>
              <a:t>수강이력 </a:t>
            </a:r>
            <a:r>
              <a:rPr kumimoji="0" lang="ko-KR" altLang="en-US" kern="0" dirty="0">
                <a:solidFill>
                  <a:srgbClr val="0000FF"/>
                </a:solidFill>
                <a:ea typeface="나눔바른고딕" panose="020B0603020101020101" pitchFamily="50" charset="-127"/>
              </a:rPr>
              <a:t>정보를 </a:t>
            </a:r>
            <a:r>
              <a:rPr kumimoji="0" lang="ko-KR" altLang="en-US" kern="0" dirty="0" smtClean="0">
                <a:solidFill>
                  <a:srgbClr val="0000FF"/>
                </a:solidFill>
                <a:ea typeface="나눔바른고딕" panose="020B0603020101020101" pitchFamily="50" charset="-127"/>
              </a:rPr>
              <a:t>활용</a:t>
            </a:r>
            <a:r>
              <a:rPr kumimoji="0" lang="ko-KR" alt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하여 </a:t>
            </a:r>
            <a:r>
              <a:rPr kumimoji="0" lang="ko-KR" altLang="en-US" kern="0" dirty="0" smtClean="0">
                <a:solidFill>
                  <a:srgbClr val="0000FF"/>
                </a:solidFill>
                <a:latin typeface="+mn-lt"/>
                <a:ea typeface="나눔바른고딕" panose="020B0603020101020101" pitchFamily="50" charset="-127"/>
              </a:rPr>
              <a:t>취업역량 강화</a:t>
            </a:r>
            <a:r>
              <a:rPr kumimoji="0" lang="ko-KR" alt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나눔바른고딕" panose="020B0603020101020101" pitchFamily="50" charset="-127"/>
              </a:rPr>
              <a:t>를 위해 재학생의 </a:t>
            </a:r>
            <a:r>
              <a:rPr kumimoji="0" lang="ko-KR" altLang="en-US" kern="0" dirty="0" smtClean="0">
                <a:solidFill>
                  <a:srgbClr val="0000FF"/>
                </a:solidFill>
                <a:latin typeface="+mn-lt"/>
                <a:ea typeface="나눔바른고딕" panose="020B0603020101020101" pitchFamily="50" charset="-127"/>
              </a:rPr>
              <a:t>선호직무에 대한 인공지능 기반의 추천시스템을 </a:t>
            </a:r>
            <a:r>
              <a:rPr kumimoji="0" lang="ko-KR" altLang="en-US" kern="0" smtClean="0">
                <a:solidFill>
                  <a:srgbClr val="0000FF"/>
                </a:solidFill>
                <a:latin typeface="+mn-lt"/>
                <a:ea typeface="나눔바른고딕" panose="020B0603020101020101" pitchFamily="50" charset="-127"/>
              </a:rPr>
              <a:t>구축</a:t>
            </a:r>
            <a:r>
              <a:rPr kumimoji="0" lang="ko-KR" altLang="en-US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나눔바른고딕" panose="020B0603020101020101" pitchFamily="50" charset="-127"/>
              </a:rPr>
              <a:t>하고자 함</a:t>
            </a:r>
            <a:endParaRPr kumimoji="0" lang="en-US" altLang="ko-KR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나눔바른고딕" panose="020B0603020101020101" pitchFamily="50" charset="-127"/>
            </a:endParaRPr>
          </a:p>
          <a:p>
            <a:pPr marL="171450" indent="-171450"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buFont typeface="Arial" panose="020B0604020202020204" pitchFamily="34" charset="0"/>
              <a:buChar char="•"/>
              <a:defRPr/>
            </a:pPr>
            <a:endParaRPr kumimoji="0" lang="en-US" altLang="ko-KR" sz="1000" kern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나눔바른고딕" panose="020B0603020101020101" pitchFamily="50" charset="-127"/>
            </a:endParaRPr>
          </a:p>
          <a:p>
            <a:pPr marL="285750" indent="-285750"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나눔바른고딕" panose="020B0603020101020101" pitchFamily="50" charset="-127"/>
              </a:rPr>
              <a:t>본 연구는 </a:t>
            </a:r>
            <a:r>
              <a:rPr kumimoji="0" lang="ko-KR" altLang="en-US" kern="0" dirty="0" smtClean="0">
                <a:solidFill>
                  <a:srgbClr val="0000FF"/>
                </a:solidFill>
                <a:latin typeface="+mn-lt"/>
                <a:ea typeface="나눔바른고딕" panose="020B0603020101020101" pitchFamily="50" charset="-127"/>
              </a:rPr>
              <a:t>특정 대학의 </a:t>
            </a:r>
            <a:r>
              <a:rPr kumimoji="0" lang="ko-KR" alt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나눔바른고딕" panose="020B0603020101020101" pitchFamily="50" charset="-127"/>
              </a:rPr>
              <a:t>수강이력 정보와 강의 만족도 정보를 중심으로 한 </a:t>
            </a:r>
            <a:r>
              <a:rPr kumimoji="0" lang="ko-KR" altLang="en-US" kern="0" dirty="0" smtClean="0">
                <a:solidFill>
                  <a:srgbClr val="0000FF"/>
                </a:solidFill>
                <a:latin typeface="+mn-lt"/>
                <a:ea typeface="나눔바른고딕" panose="020B0603020101020101" pitchFamily="50" charset="-127"/>
              </a:rPr>
              <a:t>교양과목 추천 연구의 한계점을 극복</a:t>
            </a:r>
            <a:r>
              <a:rPr kumimoji="0" lang="ko-KR" alt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나눔바른고딕" panose="020B0603020101020101" pitchFamily="50" charset="-127"/>
              </a:rPr>
              <a:t>하고</a:t>
            </a:r>
            <a:r>
              <a:rPr kumimoji="0" lang="en-US" altLang="ko-KR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나눔바른고딕" panose="020B0603020101020101" pitchFamily="50" charset="-127"/>
              </a:rPr>
              <a:t>,</a:t>
            </a:r>
            <a:r>
              <a:rPr kumimoji="0" lang="ko-KR" altLang="en-US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나눔바른고딕" panose="020B0603020101020101" pitchFamily="50" charset="-127"/>
              </a:rPr>
              <a:t> 대학생의 취업역량 강화를 위한 </a:t>
            </a:r>
            <a:r>
              <a:rPr kumimoji="0" lang="ko-KR" altLang="en-US" kern="0" dirty="0" smtClean="0">
                <a:solidFill>
                  <a:srgbClr val="0000FF"/>
                </a:solidFill>
                <a:latin typeface="+mn-lt"/>
                <a:ea typeface="나눔바른고딕" panose="020B0603020101020101" pitchFamily="50" charset="-127"/>
              </a:rPr>
              <a:t>선호직무 중심의 수강과목 추천시스템을 구축</a:t>
            </a:r>
            <a:r>
              <a:rPr kumimoji="0" lang="ko-KR" altLang="en-US" kern="0" dirty="0" smtClean="0">
                <a:solidFill>
                  <a:srgbClr val="404040"/>
                </a:solidFill>
                <a:latin typeface="+mn-lt"/>
                <a:ea typeface="나눔바른고딕" panose="020B0603020101020101" pitchFamily="50" charset="-127"/>
              </a:rPr>
              <a:t>하여 </a:t>
            </a:r>
            <a:r>
              <a:rPr kumimoji="0" lang="ko-KR" altLang="en-US" kern="0" dirty="0" smtClean="0">
                <a:solidFill>
                  <a:srgbClr val="0000FF"/>
                </a:solidFill>
                <a:latin typeface="+mn-lt"/>
                <a:ea typeface="나눔바른고딕" panose="020B0603020101020101" pitchFamily="50" charset="-127"/>
              </a:rPr>
              <a:t>취업 </a:t>
            </a:r>
            <a:r>
              <a:rPr kumimoji="0" lang="ko-KR" altLang="en-US" kern="0" dirty="0" err="1" smtClean="0">
                <a:solidFill>
                  <a:srgbClr val="0000FF"/>
                </a:solidFill>
                <a:latin typeface="+mn-lt"/>
                <a:ea typeface="나눔바른고딕" panose="020B0603020101020101" pitchFamily="50" charset="-127"/>
              </a:rPr>
              <a:t>포털에</a:t>
            </a:r>
            <a:r>
              <a:rPr kumimoji="0" lang="ko-KR" altLang="en-US" kern="0" dirty="0" smtClean="0">
                <a:solidFill>
                  <a:srgbClr val="0000FF"/>
                </a:solidFill>
                <a:latin typeface="+mn-lt"/>
                <a:ea typeface="나눔바른고딕" panose="020B0603020101020101" pitchFamily="50" charset="-127"/>
              </a:rPr>
              <a:t> </a:t>
            </a:r>
            <a:r>
              <a:rPr kumimoji="0" lang="ko-KR" altLang="en-US" kern="0" smtClean="0">
                <a:solidFill>
                  <a:srgbClr val="0000FF"/>
                </a:solidFill>
                <a:latin typeface="+mn-lt"/>
                <a:ea typeface="나눔바른고딕" panose="020B0603020101020101" pitchFamily="50" charset="-127"/>
              </a:rPr>
              <a:t>베타 서비스를 게시하고자 함</a:t>
            </a:r>
            <a:endParaRPr kumimoji="0" lang="en-US" altLang="ko-KR" kern="0" dirty="0" smtClean="0">
              <a:solidFill>
                <a:srgbClr val="0000FF"/>
              </a:solidFill>
              <a:latin typeface="+mn-lt"/>
              <a:ea typeface="나눔바른고딕" panose="020B0603020101020101" pitchFamily="50" charset="-127"/>
            </a:endParaRPr>
          </a:p>
          <a:p>
            <a:pPr marL="285750" indent="-285750"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buFont typeface="Arial" panose="020B0604020202020204" pitchFamily="34" charset="0"/>
              <a:buChar char="•"/>
              <a:defRPr/>
            </a:pPr>
            <a:endParaRPr kumimoji="0" lang="en-US" altLang="ko-KR" sz="1000" kern="0" dirty="0" smtClean="0">
              <a:solidFill>
                <a:srgbClr val="0000FF"/>
              </a:solidFill>
              <a:latin typeface="+mn-lt"/>
              <a:ea typeface="나눔바른고딕" panose="020B0603020101020101" pitchFamily="50" charset="-127"/>
            </a:endParaRPr>
          </a:p>
          <a:p>
            <a:pPr lvl="2"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defRPr/>
            </a:pPr>
            <a:r>
              <a:rPr kumimoji="0" lang="en-US" altLang="ko-KR" kern="0" dirty="0" smtClean="0">
                <a:solidFill>
                  <a:srgbClr val="404040"/>
                </a:solidFill>
                <a:latin typeface="+mn-lt"/>
                <a:ea typeface="나눔바른고딕" panose="020B0603020101020101" pitchFamily="50" charset="-127"/>
              </a:rPr>
              <a:t>1. </a:t>
            </a:r>
            <a:r>
              <a:rPr kumimoji="0" lang="ko-KR" altLang="en-US" kern="0" dirty="0" smtClean="0">
                <a:solidFill>
                  <a:srgbClr val="404040"/>
                </a:solidFill>
                <a:latin typeface="+mn-lt"/>
                <a:ea typeface="나눔바른고딕" panose="020B0603020101020101" pitchFamily="50" charset="-127"/>
              </a:rPr>
              <a:t>취업자의 직무정보를 도출</a:t>
            </a:r>
            <a:endParaRPr kumimoji="0" lang="en-US" altLang="ko-KR" kern="0" dirty="0" smtClean="0">
              <a:solidFill>
                <a:srgbClr val="404040"/>
              </a:solidFill>
              <a:latin typeface="+mn-lt"/>
              <a:ea typeface="나눔바른고딕" panose="020B0603020101020101" pitchFamily="50" charset="-127"/>
            </a:endParaRPr>
          </a:p>
          <a:p>
            <a:pPr lvl="2"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defRPr/>
            </a:pPr>
            <a:r>
              <a:rPr kumimoji="0" lang="en-US" altLang="ko-KR" kern="0" dirty="0" smtClean="0">
                <a:solidFill>
                  <a:srgbClr val="404040"/>
                </a:solidFill>
                <a:latin typeface="+mn-lt"/>
                <a:ea typeface="나눔바른고딕" panose="020B0603020101020101" pitchFamily="50" charset="-127"/>
              </a:rPr>
              <a:t>2. </a:t>
            </a:r>
            <a:r>
              <a:rPr kumimoji="0" lang="ko-KR" altLang="en-US" kern="0" dirty="0" smtClean="0">
                <a:solidFill>
                  <a:srgbClr val="404040"/>
                </a:solidFill>
                <a:latin typeface="+mn-lt"/>
                <a:ea typeface="나눔바른고딕" panose="020B0603020101020101" pitchFamily="50" charset="-127"/>
              </a:rPr>
              <a:t>취업자의 수강과목을 도출</a:t>
            </a:r>
            <a:endParaRPr kumimoji="0" lang="en-US" altLang="ko-KR" kern="0" dirty="0" smtClean="0">
              <a:solidFill>
                <a:srgbClr val="404040"/>
              </a:solidFill>
              <a:latin typeface="+mn-lt"/>
              <a:ea typeface="나눔바른고딕" panose="020B0603020101020101" pitchFamily="50" charset="-127"/>
            </a:endParaRPr>
          </a:p>
          <a:p>
            <a:pPr lvl="2"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defRPr/>
            </a:pPr>
            <a:r>
              <a:rPr kumimoji="0" lang="en-US" altLang="ko-KR" kern="0" dirty="0" smtClean="0">
                <a:solidFill>
                  <a:srgbClr val="404040"/>
                </a:solidFill>
                <a:latin typeface="+mn-lt"/>
                <a:ea typeface="나눔바른고딕" panose="020B0603020101020101" pitchFamily="50" charset="-127"/>
              </a:rPr>
              <a:t>3. 1</a:t>
            </a:r>
            <a:r>
              <a:rPr kumimoji="0" lang="ko-KR" altLang="en-US" kern="0" dirty="0" smtClean="0">
                <a:solidFill>
                  <a:srgbClr val="404040"/>
                </a:solidFill>
                <a:latin typeface="+mn-lt"/>
                <a:ea typeface="나눔바른고딕" panose="020B0603020101020101" pitchFamily="50" charset="-127"/>
              </a:rPr>
              <a:t>과 </a:t>
            </a:r>
            <a:r>
              <a:rPr kumimoji="0" lang="en-US" altLang="ko-KR" kern="0" dirty="0" smtClean="0">
                <a:solidFill>
                  <a:srgbClr val="404040"/>
                </a:solidFill>
                <a:latin typeface="+mn-lt"/>
                <a:ea typeface="나눔바른고딕" panose="020B0603020101020101" pitchFamily="50" charset="-127"/>
              </a:rPr>
              <a:t>2</a:t>
            </a:r>
            <a:r>
              <a:rPr kumimoji="0" lang="ko-KR" altLang="en-US" kern="0" dirty="0" smtClean="0">
                <a:solidFill>
                  <a:srgbClr val="404040"/>
                </a:solidFill>
                <a:latin typeface="+mn-lt"/>
                <a:ea typeface="나눔바른고딕" panose="020B0603020101020101" pitchFamily="50" charset="-127"/>
              </a:rPr>
              <a:t>를 매칭하여 학습 </a:t>
            </a:r>
            <a:r>
              <a:rPr kumimoji="0" lang="ko-KR" altLang="en-US" kern="0" dirty="0" err="1" smtClean="0">
                <a:solidFill>
                  <a:srgbClr val="404040"/>
                </a:solidFill>
                <a:latin typeface="+mn-lt"/>
                <a:ea typeface="나눔바른고딕" panose="020B0603020101020101" pitchFamily="50" charset="-127"/>
              </a:rPr>
              <a:t>데이터셋</a:t>
            </a:r>
            <a:r>
              <a:rPr kumimoji="0" lang="ko-KR" altLang="en-US" kern="0" dirty="0" smtClean="0">
                <a:solidFill>
                  <a:srgbClr val="404040"/>
                </a:solidFill>
                <a:latin typeface="+mn-lt"/>
                <a:ea typeface="나눔바른고딕" panose="020B0603020101020101" pitchFamily="50" charset="-127"/>
              </a:rPr>
              <a:t> 구성</a:t>
            </a:r>
            <a:endParaRPr kumimoji="0" lang="en-US" altLang="ko-KR" kern="0" dirty="0" smtClean="0">
              <a:solidFill>
                <a:srgbClr val="404040"/>
              </a:solidFill>
              <a:latin typeface="+mn-lt"/>
              <a:ea typeface="나눔바른고딕" panose="020B0603020101020101" pitchFamily="50" charset="-127"/>
            </a:endParaRPr>
          </a:p>
          <a:p>
            <a:pPr lvl="2"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defRPr/>
            </a:pPr>
            <a:r>
              <a:rPr kumimoji="0" lang="en-US" altLang="ko-KR" kern="0" dirty="0" smtClean="0">
                <a:solidFill>
                  <a:srgbClr val="404040"/>
                </a:solidFill>
                <a:latin typeface="+mn-lt"/>
                <a:ea typeface="나눔바른고딕" panose="020B0603020101020101" pitchFamily="50" charset="-127"/>
              </a:rPr>
              <a:t>4. </a:t>
            </a:r>
            <a:r>
              <a:rPr kumimoji="0" lang="ko-KR" altLang="en-US" kern="0" dirty="0" smtClean="0">
                <a:solidFill>
                  <a:srgbClr val="404040"/>
                </a:solidFill>
                <a:latin typeface="+mn-lt"/>
                <a:ea typeface="나눔바른고딕" panose="020B0603020101020101" pitchFamily="50" charset="-127"/>
              </a:rPr>
              <a:t>재학생의 선호직무에 맞는 인공지능 수강과목 추천 시스템 구축</a:t>
            </a:r>
            <a:endParaRPr kumimoji="0" lang="en-US" altLang="ko-KR" kern="0" dirty="0" smtClean="0">
              <a:solidFill>
                <a:srgbClr val="404040"/>
              </a:solidFill>
              <a:latin typeface="+mn-lt"/>
              <a:ea typeface="나눔바른고딕" panose="020B0603020101020101" pitchFamily="50" charset="-127"/>
            </a:endParaRPr>
          </a:p>
          <a:p>
            <a:pPr lvl="2"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defRPr/>
            </a:pPr>
            <a:r>
              <a:rPr kumimoji="0" lang="en-US" altLang="ko-KR" kern="0" dirty="0" smtClean="0">
                <a:solidFill>
                  <a:srgbClr val="404040"/>
                </a:solidFill>
                <a:latin typeface="+mn-lt"/>
                <a:ea typeface="나눔바른고딕" panose="020B0603020101020101" pitchFamily="50" charset="-127"/>
              </a:rPr>
              <a:t>5. </a:t>
            </a:r>
            <a:r>
              <a:rPr kumimoji="0" lang="ko-KR" altLang="en-US" kern="0" dirty="0" smtClean="0">
                <a:solidFill>
                  <a:srgbClr val="404040"/>
                </a:solidFill>
                <a:latin typeface="+mn-lt"/>
                <a:ea typeface="나눔바른고딕" panose="020B0603020101020101" pitchFamily="50" charset="-127"/>
              </a:rPr>
              <a:t>추천 시스템을 </a:t>
            </a:r>
            <a:r>
              <a:rPr kumimoji="0" lang="ko-KR" altLang="en-US" kern="0" dirty="0" err="1" smtClean="0">
                <a:solidFill>
                  <a:srgbClr val="404040"/>
                </a:solidFill>
                <a:latin typeface="+mn-lt"/>
                <a:ea typeface="나눔바른고딕" panose="020B0603020101020101" pitchFamily="50" charset="-127"/>
              </a:rPr>
              <a:t>포털에</a:t>
            </a:r>
            <a:r>
              <a:rPr kumimoji="0" lang="ko-KR" altLang="en-US" kern="0" dirty="0" smtClean="0">
                <a:solidFill>
                  <a:srgbClr val="404040"/>
                </a:solidFill>
                <a:latin typeface="+mn-lt"/>
                <a:ea typeface="나눔바른고딕" panose="020B0603020101020101" pitchFamily="50" charset="-127"/>
              </a:rPr>
              <a:t> 베타 서비스 개시</a:t>
            </a:r>
            <a:endParaRPr kumimoji="0" lang="en-US" altLang="ko-KR" kern="0" dirty="0" smtClean="0">
              <a:solidFill>
                <a:srgbClr val="404040"/>
              </a:solidFill>
              <a:latin typeface="+mn-lt"/>
              <a:ea typeface="나눔바른고딕" panose="020B0603020101020101" pitchFamily="50" charset="-127"/>
            </a:endParaRPr>
          </a:p>
          <a:p>
            <a:pPr marL="1085850" lvl="2" indent="-171450"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buFont typeface="Arial" panose="020B0604020202020204" pitchFamily="34" charset="0"/>
              <a:buChar char="•"/>
              <a:defRPr/>
            </a:pPr>
            <a:endParaRPr kumimoji="0" lang="en-US" altLang="ko-KR" sz="1050" kern="0" dirty="0" smtClean="0">
              <a:solidFill>
                <a:srgbClr val="404040"/>
              </a:solidFill>
              <a:latin typeface="+mn-lt"/>
              <a:ea typeface="나눔바른고딕" panose="020B0603020101020101" pitchFamily="50" charset="-127"/>
            </a:endParaRPr>
          </a:p>
          <a:p>
            <a:pPr marL="285750" indent="-285750"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buFont typeface="Arial" panose="020B0604020202020204" pitchFamily="34" charset="0"/>
              <a:buChar char="•"/>
              <a:defRPr/>
            </a:pPr>
            <a:r>
              <a:rPr kumimoji="0" lang="ko-KR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 연구의 효과</a:t>
            </a:r>
            <a:endParaRPr kumimoji="0" lang="en-US" altLang="ko-KR" kern="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fontAlgn="auto" latinLnBrk="0">
              <a:spcBef>
                <a:spcPts val="0"/>
              </a:spcBef>
              <a:spcAft>
                <a:spcPts val="0"/>
              </a:spcAft>
              <a:buClr>
                <a:srgbClr val="005EAB"/>
              </a:buClr>
              <a:buFont typeface="Arial" panose="020B0604020202020204" pitchFamily="34" charset="0"/>
              <a:buChar char="•"/>
              <a:defRPr/>
            </a:pPr>
            <a:endParaRPr kumimoji="0" lang="en-US" altLang="ko-KR" kern="0" dirty="0">
              <a:solidFill>
                <a:srgbClr val="0000FF"/>
              </a:solidFill>
              <a:latin typeface="+mn-lt"/>
              <a:ea typeface="나눔바른고딕" panose="020B0603020101020101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716626" y="5360603"/>
            <a:ext cx="438480" cy="378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095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AutoShape 214">
            <a:extLst>
              <a:ext uri="{FF2B5EF4-FFF2-40B4-BE49-F238E27FC236}">
                <a16:creationId xmlns:a16="http://schemas.microsoft.com/office/drawing/2014/main" xmlns="" id="{856C071E-048C-4758-8751-4555571DF9C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772258" y="5022592"/>
            <a:ext cx="3831992" cy="1214696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</p:spPr>
        <p:txBody>
          <a:bodyPr wrap="square" lIns="89990" tIns="143984" rIns="35996" bIns="0" anchor="t" anchorCtr="0"/>
          <a:lstStyle/>
          <a:p>
            <a:pPr marL="85715" indent="-85715" defTabSz="1076202" fontAlgn="ctr" latinLnBrk="0">
              <a:lnSpc>
                <a:spcPct val="110000"/>
              </a:lnSpc>
              <a:spcBef>
                <a:spcPts val="200"/>
              </a:spcBef>
              <a:buClr>
                <a:srgbClr val="808080"/>
              </a:buClr>
              <a:buSzPct val="80000"/>
              <a:buFont typeface="Arial" pitchFamily="34" charset="0"/>
              <a:buChar char="•"/>
            </a:pPr>
            <a:endParaRPr lang="en-US" altLang="ko-KR" sz="1400" kern="0" dirty="0">
              <a:ln>
                <a:solidFill>
                  <a:srgbClr val="0185C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4785083" y="5022592"/>
            <a:ext cx="3805762" cy="328475"/>
            <a:chOff x="3292509" y="5167091"/>
            <a:chExt cx="1907270" cy="226800"/>
          </a:xfrm>
        </p:grpSpPr>
        <p:sp>
          <p:nvSpPr>
            <p:cNvPr id="30" name="AutoShape 6">
              <a:extLst>
                <a:ext uri="{FF2B5EF4-FFF2-40B4-BE49-F238E27FC236}">
                  <a16:creationId xmlns:a16="http://schemas.microsoft.com/office/drawing/2014/main" xmlns="" id="{01FD8386-2DB5-4926-A0E6-82ED83FE19AF}"/>
                </a:ext>
              </a:extLst>
            </p:cNvPr>
            <p:cNvSpPr>
              <a:spLocks noChangeArrowheads="1"/>
            </p:cNvSpPr>
            <p:nvPr/>
          </p:nvSpPr>
          <p:spPr bwMode="gray">
            <a:xfrm flipH="1">
              <a:off x="3292509" y="5167091"/>
              <a:ext cx="1907270" cy="226800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ffectLst/>
          </p:spPr>
          <p:txBody>
            <a:bodyPr wrap="square" lIns="0" tIns="0" rIns="0" bIns="0" anchor="ctr"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defTabSz="509504" fontAlgn="base" latinLnBrk="0">
                <a:spcBef>
                  <a:spcPct val="0"/>
                </a:spcBef>
                <a:spcAft>
                  <a:spcPct val="0"/>
                </a:spcAft>
              </a:pPr>
              <a:endPara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6D9D2A0F-84A8-4562-9AFD-290A66E282A5}"/>
                </a:ext>
              </a:extLst>
            </p:cNvPr>
            <p:cNvSpPr txBox="1"/>
            <p:nvPr/>
          </p:nvSpPr>
          <p:spPr bwMode="gray">
            <a:xfrm>
              <a:off x="4035271" y="5198679"/>
              <a:ext cx="421759" cy="163632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defPPr>
                <a:defRPr lang="ko-KR"/>
              </a:defPPr>
              <a:lvl2pPr marL="0" lvl="1" defTabSz="1330325" latinLnBrk="0">
                <a:buClr>
                  <a:sysClr val="windowText" lastClr="000000">
                    <a:lumMod val="75000"/>
                    <a:lumOff val="25000"/>
                  </a:sysClr>
                </a:buClr>
                <a:buSzPct val="70000"/>
                <a:buNone/>
                <a:tabLst>
                  <a:tab pos="5648325" algn="l"/>
                </a:tabLst>
                <a:defRPr kern="0" spc="-7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defRPr>
              </a:lvl2pPr>
            </a:lstStyle>
            <a:p>
              <a:pPr algn="ctr" defTabSz="914296" eaLnBrk="0" latinLnBrk="0" hangingPunct="0">
                <a:lnSpc>
                  <a:spcPct val="110000"/>
                </a:lnSpc>
                <a:defRPr/>
              </a:pPr>
              <a:r>
                <a:rPr lang="ko-KR" altLang="en-US" sz="1400" dirty="0" smtClean="0">
                  <a:ln>
                    <a:solidFill>
                      <a:srgbClr val="0185CF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학</a:t>
              </a:r>
              <a:r>
                <a:rPr lang="ko-KR" altLang="en-US" sz="1400" dirty="0">
                  <a:ln>
                    <a:solidFill>
                      <a:srgbClr val="0185CF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술</a:t>
              </a:r>
              <a:r>
                <a:rPr lang="ko-KR" altLang="en-US" sz="1400" dirty="0" smtClean="0">
                  <a:ln>
                    <a:solidFill>
                      <a:srgbClr val="0185CF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적 가치</a:t>
              </a:r>
              <a:endParaRPr lang="ko-KR" altLang="en-US" sz="1400" dirty="0">
                <a:ln>
                  <a:solidFill>
                    <a:srgbClr val="0185CF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4878769" y="5423891"/>
            <a:ext cx="3585827" cy="741413"/>
          </a:xfrm>
          <a:prstGeom prst="rect">
            <a:avLst/>
          </a:prstGeom>
          <a:solidFill>
            <a:srgbClr val="7030A0"/>
          </a:solidFill>
          <a:ln w="15875" cap="rnd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wrap="square" lIns="0" tIns="0" rIns="0" bIns="0" rtlCol="0" anchor="ctr" anchorCtr="0"/>
          <a:lstStyle/>
          <a:p>
            <a:pPr marL="0" lvl="1" indent="-171053" algn="ctr" defTabSz="509595" latinLnBrk="0">
              <a:lnSpc>
                <a:spcPct val="90000"/>
              </a:lnSpc>
              <a:spcAft>
                <a:spcPts val="100"/>
              </a:spcAft>
              <a:buClr>
                <a:srgbClr val="333333"/>
              </a:buClr>
              <a:buSzPct val="90000"/>
              <a:tabLst>
                <a:tab pos="637438" algn="l"/>
              </a:tabLst>
              <a:defRPr/>
            </a:pPr>
            <a:r>
              <a:rPr lang="ko-KR" altLang="en-US" sz="1400" dirty="0" smtClean="0">
                <a:ln>
                  <a:solidFill>
                    <a:srgbClr val="0185CF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강의 만족도 향상을 위한 수강과목 추천에서</a:t>
            </a:r>
            <a:r>
              <a:rPr lang="en-US" altLang="ko-KR" sz="1400" dirty="0" smtClean="0">
                <a:ln>
                  <a:solidFill>
                    <a:srgbClr val="0185CF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400" dirty="0" smtClean="0">
                <a:ln>
                  <a:solidFill>
                    <a:srgbClr val="0185CF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400" smtClean="0">
                <a:ln>
                  <a:solidFill>
                    <a:srgbClr val="0185CF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취업역량 강화를 위한 선호직무 기반 추천 연구</a:t>
            </a:r>
            <a:endParaRPr lang="en-US" altLang="ko-KR" sz="1400" dirty="0">
              <a:ln>
                <a:solidFill>
                  <a:srgbClr val="0185CF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53744" y="5545515"/>
            <a:ext cx="276111" cy="277451"/>
          </a:xfrm>
          <a:prstGeom prst="rect">
            <a:avLst/>
          </a:prstGeom>
        </p:spPr>
      </p:pic>
      <p:sp>
        <p:nvSpPr>
          <p:cNvPr id="34" name="AutoShape 214">
            <a:extLst>
              <a:ext uri="{FF2B5EF4-FFF2-40B4-BE49-F238E27FC236}">
                <a16:creationId xmlns:a16="http://schemas.microsoft.com/office/drawing/2014/main" xmlns="" id="{856C071E-048C-4758-8751-4555571DF9C0}"/>
              </a:ext>
            </a:extLst>
          </p:cNvPr>
          <p:cNvSpPr>
            <a:spLocks noChangeArrowheads="1"/>
          </p:cNvSpPr>
          <p:nvPr/>
        </p:nvSpPr>
        <p:spPr bwMode="gray">
          <a:xfrm>
            <a:off x="539552" y="5013176"/>
            <a:ext cx="3831992" cy="1214696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</p:spPr>
        <p:txBody>
          <a:bodyPr wrap="square" lIns="89990" tIns="143984" rIns="35996" bIns="0" anchor="t" anchorCtr="0"/>
          <a:lstStyle/>
          <a:p>
            <a:pPr marL="85715" indent="-85715" defTabSz="1076202" fontAlgn="ctr" latinLnBrk="0">
              <a:lnSpc>
                <a:spcPct val="110000"/>
              </a:lnSpc>
              <a:spcBef>
                <a:spcPts val="200"/>
              </a:spcBef>
              <a:buClr>
                <a:srgbClr val="808080"/>
              </a:buClr>
              <a:buSzPct val="80000"/>
              <a:buFont typeface="Arial" pitchFamily="34" charset="0"/>
              <a:buChar char="•"/>
            </a:pPr>
            <a:endParaRPr lang="en-US" altLang="ko-KR" sz="1400" kern="0" dirty="0">
              <a:ln>
                <a:solidFill>
                  <a:srgbClr val="0185C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552377" y="5013176"/>
            <a:ext cx="3805762" cy="328475"/>
            <a:chOff x="3292509" y="5167091"/>
            <a:chExt cx="1907270" cy="226800"/>
          </a:xfrm>
        </p:grpSpPr>
        <p:sp>
          <p:nvSpPr>
            <p:cNvPr id="39" name="AutoShape 6">
              <a:extLst>
                <a:ext uri="{FF2B5EF4-FFF2-40B4-BE49-F238E27FC236}">
                  <a16:creationId xmlns:a16="http://schemas.microsoft.com/office/drawing/2014/main" xmlns="" id="{01FD8386-2DB5-4926-A0E6-82ED83FE19AF}"/>
                </a:ext>
              </a:extLst>
            </p:cNvPr>
            <p:cNvSpPr>
              <a:spLocks noChangeArrowheads="1"/>
            </p:cNvSpPr>
            <p:nvPr/>
          </p:nvSpPr>
          <p:spPr bwMode="gray">
            <a:xfrm flipH="1">
              <a:off x="3292509" y="5167091"/>
              <a:ext cx="1907270" cy="226800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ffectLst/>
          </p:spPr>
          <p:txBody>
            <a:bodyPr wrap="square" lIns="0" tIns="0" rIns="0" bIns="0" anchor="ctr"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defTabSz="509504" fontAlgn="base" latinLnBrk="0">
                <a:spcBef>
                  <a:spcPct val="0"/>
                </a:spcBef>
                <a:spcAft>
                  <a:spcPct val="0"/>
                </a:spcAft>
              </a:pPr>
              <a:endParaRPr lang="en-US" altLang="ko-KR" sz="14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6D9D2A0F-84A8-4562-9AFD-290A66E282A5}"/>
                </a:ext>
              </a:extLst>
            </p:cNvPr>
            <p:cNvSpPr txBox="1"/>
            <p:nvPr/>
          </p:nvSpPr>
          <p:spPr bwMode="gray">
            <a:xfrm>
              <a:off x="4035271" y="5198679"/>
              <a:ext cx="421759" cy="163632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defPPr>
                <a:defRPr lang="ko-KR"/>
              </a:defPPr>
              <a:lvl2pPr marL="0" lvl="1" defTabSz="1330325" latinLnBrk="0">
                <a:buClr>
                  <a:sysClr val="windowText" lastClr="000000">
                    <a:lumMod val="75000"/>
                    <a:lumOff val="25000"/>
                  </a:sysClr>
                </a:buClr>
                <a:buSzPct val="70000"/>
                <a:buNone/>
                <a:tabLst>
                  <a:tab pos="5648325" algn="l"/>
                </a:tabLst>
                <a:defRPr kern="0" spc="-7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defRPr>
              </a:lvl2pPr>
            </a:lstStyle>
            <a:p>
              <a:pPr algn="ctr" defTabSz="914296" eaLnBrk="0" latinLnBrk="0" hangingPunct="0">
                <a:lnSpc>
                  <a:spcPct val="110000"/>
                </a:lnSpc>
                <a:defRPr/>
              </a:pPr>
              <a:r>
                <a:rPr lang="ko-KR" altLang="en-US" sz="1400" dirty="0" smtClean="0">
                  <a:ln>
                    <a:solidFill>
                      <a:srgbClr val="0185CF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실용적 가치</a:t>
              </a:r>
              <a:endParaRPr lang="ko-KR" altLang="en-US" sz="1400" dirty="0">
                <a:ln>
                  <a:solidFill>
                    <a:srgbClr val="0185CF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740024" y="5420920"/>
            <a:ext cx="3324034" cy="744384"/>
            <a:chOff x="607835" y="3132497"/>
            <a:chExt cx="3163862" cy="912057"/>
          </a:xfrm>
        </p:grpSpPr>
        <p:sp>
          <p:nvSpPr>
            <p:cNvPr id="37" name="사각형: 둥근 모서리 547">
              <a:extLst>
                <a:ext uri="{FF2B5EF4-FFF2-40B4-BE49-F238E27FC236}">
                  <a16:creationId xmlns:a16="http://schemas.microsoft.com/office/drawing/2014/main" xmlns="" id="{829A8062-11D7-4359-9E9D-F810EFE53DD6}"/>
                </a:ext>
              </a:extLst>
            </p:cNvPr>
            <p:cNvSpPr/>
            <p:nvPr/>
          </p:nvSpPr>
          <p:spPr>
            <a:xfrm>
              <a:off x="607835" y="3132497"/>
              <a:ext cx="3163862" cy="3960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square" lIns="144000" tIns="0" rIns="0" bIns="0" anchor="ctr"/>
            <a:lstStyle/>
            <a:p>
              <a:pPr>
                <a:defRPr/>
              </a:pPr>
              <a:r>
                <a:rPr lang="ko-KR" altLang="en-US" sz="1400" dirty="0" smtClean="0">
                  <a:ln>
                    <a:solidFill>
                      <a:srgbClr val="0185CF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선호직무에 맞는 개인화 된 수강과목 추천</a:t>
              </a:r>
              <a:endParaRPr lang="ko-KR" altLang="en-US" sz="1400" dirty="0">
                <a:ln>
                  <a:solidFill>
                    <a:srgbClr val="0185C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8" name="사각형: 둥근 모서리 547">
              <a:extLst>
                <a:ext uri="{FF2B5EF4-FFF2-40B4-BE49-F238E27FC236}">
                  <a16:creationId xmlns:a16="http://schemas.microsoft.com/office/drawing/2014/main" xmlns="" id="{829A8062-11D7-4359-9E9D-F810EFE53DD6}"/>
                </a:ext>
              </a:extLst>
            </p:cNvPr>
            <p:cNvSpPr/>
            <p:nvPr/>
          </p:nvSpPr>
          <p:spPr>
            <a:xfrm>
              <a:off x="607835" y="3648554"/>
              <a:ext cx="3163862" cy="3960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square" lIns="144000" tIns="0" rIns="0" bIns="0" anchor="ctr"/>
            <a:lstStyle/>
            <a:p>
              <a:pPr>
                <a:defRPr/>
              </a:pPr>
              <a:r>
                <a:rPr lang="ko-KR" altLang="en-US" sz="1400" dirty="0" err="1" smtClean="0">
                  <a:ln>
                    <a:solidFill>
                      <a:srgbClr val="0185CF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미스매칭률</a:t>
              </a:r>
              <a:r>
                <a:rPr lang="ko-KR" altLang="en-US" sz="1400" dirty="0" smtClean="0">
                  <a:ln>
                    <a:solidFill>
                      <a:srgbClr val="0185CF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감소를 통한 사회적 비용 절감</a:t>
              </a:r>
              <a:endParaRPr lang="ko-KR" altLang="en-US" sz="1400" dirty="0">
                <a:ln>
                  <a:solidFill>
                    <a:srgbClr val="0185C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32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71313" y="404664"/>
            <a:ext cx="4284663" cy="360363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ko-KR" sz="20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1.3 </a:t>
            </a:r>
            <a:r>
              <a:rPr lang="ko-KR" altLang="en-US" sz="2000" b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연구의 </a:t>
            </a:r>
            <a:r>
              <a:rPr lang="ko-KR" altLang="en-US" sz="2000" b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범위</a:t>
            </a:r>
            <a:endParaRPr lang="ko-KR" altLang="en-US" sz="2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468313" y="2703578"/>
            <a:ext cx="8213251" cy="579183"/>
          </a:xfrm>
          <a:prstGeom prst="roundRect">
            <a:avLst>
              <a:gd name="adj" fmla="val 5171"/>
            </a:avLst>
          </a:prstGeom>
          <a:solidFill>
            <a:srgbClr val="368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5" name="자유형 84"/>
          <p:cNvSpPr/>
          <p:nvPr/>
        </p:nvSpPr>
        <p:spPr>
          <a:xfrm>
            <a:off x="2064066" y="2707897"/>
            <a:ext cx="6569848" cy="574865"/>
          </a:xfrm>
          <a:custGeom>
            <a:avLst/>
            <a:gdLst>
              <a:gd name="connsiteX0" fmla="*/ 259265 w 5230509"/>
              <a:gd name="connsiteY0" fmla="*/ 0 h 427464"/>
              <a:gd name="connsiteX1" fmla="*/ 436415 w 5230509"/>
              <a:gd name="connsiteY1" fmla="*/ 0 h 427464"/>
              <a:gd name="connsiteX2" fmla="*/ 883704 w 5230509"/>
              <a:gd name="connsiteY2" fmla="*/ 0 h 427464"/>
              <a:gd name="connsiteX3" fmla="*/ 5197363 w 5230509"/>
              <a:gd name="connsiteY3" fmla="*/ 0 h 427464"/>
              <a:gd name="connsiteX4" fmla="*/ 5230509 w 5230509"/>
              <a:gd name="connsiteY4" fmla="*/ 33146 h 427464"/>
              <a:gd name="connsiteX5" fmla="*/ 5230509 w 5230509"/>
              <a:gd name="connsiteY5" fmla="*/ 394318 h 427464"/>
              <a:gd name="connsiteX6" fmla="*/ 5197363 w 5230509"/>
              <a:gd name="connsiteY6" fmla="*/ 427464 h 427464"/>
              <a:gd name="connsiteX7" fmla="*/ 624439 w 5230509"/>
              <a:gd name="connsiteY7" fmla="*/ 427464 h 427464"/>
              <a:gd name="connsiteX8" fmla="*/ 436415 w 5230509"/>
              <a:gd name="connsiteY8" fmla="*/ 427464 h 427464"/>
              <a:gd name="connsiteX9" fmla="*/ 0 w 5230509"/>
              <a:gd name="connsiteY9" fmla="*/ 427464 h 427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0509" h="427464">
                <a:moveTo>
                  <a:pt x="259265" y="0"/>
                </a:moveTo>
                <a:lnTo>
                  <a:pt x="436415" y="0"/>
                </a:lnTo>
                <a:lnTo>
                  <a:pt x="883704" y="0"/>
                </a:lnTo>
                <a:lnTo>
                  <a:pt x="5197363" y="0"/>
                </a:lnTo>
                <a:cubicBezTo>
                  <a:pt x="5215669" y="0"/>
                  <a:pt x="5230509" y="14840"/>
                  <a:pt x="5230509" y="33146"/>
                </a:cubicBezTo>
                <a:lnTo>
                  <a:pt x="5230509" y="394318"/>
                </a:lnTo>
                <a:cubicBezTo>
                  <a:pt x="5230509" y="412624"/>
                  <a:pt x="5215669" y="427464"/>
                  <a:pt x="5197363" y="427464"/>
                </a:cubicBezTo>
                <a:lnTo>
                  <a:pt x="624439" y="427464"/>
                </a:lnTo>
                <a:lnTo>
                  <a:pt x="436415" y="427464"/>
                </a:lnTo>
                <a:lnTo>
                  <a:pt x="0" y="427464"/>
                </a:lnTo>
                <a:close/>
              </a:path>
            </a:pathLst>
          </a:custGeom>
          <a:gradFill>
            <a:gsLst>
              <a:gs pos="90000">
                <a:schemeClr val="bg1"/>
              </a:gs>
              <a:gs pos="0">
                <a:schemeClr val="bg1">
                  <a:lumMod val="85000"/>
                </a:schemeClr>
              </a:gs>
              <a:gs pos="10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35382" y="2783166"/>
            <a:ext cx="1295075" cy="46166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0" h="0"/>
            <a:bevelB w="0" h="0"/>
          </a:sp3d>
        </p:spPr>
        <p:txBody>
          <a:bodyPr wrap="square" lIns="0" tIns="0" rIns="0" bIns="0" rtlCol="0">
            <a:spAutoFit/>
            <a:sp3d>
              <a:bevelT w="1270"/>
            </a:sp3d>
          </a:bodyPr>
          <a:lstStyle/>
          <a:p>
            <a:r>
              <a:rPr lang="ko-KR" altLang="en-US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수집 및</a:t>
            </a:r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50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전처리</a:t>
            </a:r>
            <a:endParaRPr lang="ko-KR" altLang="en-US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500132" y="2707865"/>
            <a:ext cx="601007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marL="179388" indent="-179388">
              <a:lnSpc>
                <a:spcPts val="2400"/>
              </a:lnSpc>
              <a:buBlip>
                <a:blip r:embed="rId2"/>
              </a:buBlip>
            </a:pPr>
            <a:r>
              <a:rPr kumimoji="0" lang="ko-KR" altLang="en-US" sz="1500" kern="0" dirty="0" err="1" smtClean="0">
                <a:solidFill>
                  <a:srgbClr val="1E1E1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비식별화</a:t>
            </a:r>
            <a:r>
              <a:rPr kumimoji="0" lang="ko-KR" altLang="en-US" sz="1500" kern="0" dirty="0" smtClean="0">
                <a:solidFill>
                  <a:srgbClr val="1E1E1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및 가명처리 된 </a:t>
            </a:r>
            <a:r>
              <a:rPr kumimoji="0" lang="ko-KR" altLang="en-US" sz="1500" kern="0" dirty="0">
                <a:solidFill>
                  <a:srgbClr val="1E1E1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연구 목적의 수강과목 추천 </a:t>
            </a:r>
            <a:r>
              <a:rPr kumimoji="0" lang="ko-KR" altLang="en-US" sz="1500" kern="0" dirty="0" smtClean="0">
                <a:solidFill>
                  <a:srgbClr val="1E1E1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원천 데이터 구성</a:t>
            </a:r>
            <a:endParaRPr lang="ko-KR" altLang="en-US" sz="1500" spc="-150" dirty="0">
              <a:gradFill>
                <a:gsLst>
                  <a:gs pos="0">
                    <a:srgbClr val="404040"/>
                  </a:gs>
                  <a:gs pos="94000">
                    <a:schemeClr val="tx1">
                      <a:lumMod val="95000"/>
                      <a:lumOff val="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468313" y="3444255"/>
            <a:ext cx="8213252" cy="592388"/>
          </a:xfrm>
          <a:prstGeom prst="roundRect">
            <a:avLst>
              <a:gd name="adj" fmla="val 5171"/>
            </a:avLst>
          </a:prstGeom>
          <a:solidFill>
            <a:srgbClr val="368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1" name="자유형 90"/>
          <p:cNvSpPr/>
          <p:nvPr/>
        </p:nvSpPr>
        <p:spPr>
          <a:xfrm>
            <a:off x="2064064" y="3453921"/>
            <a:ext cx="6569850" cy="573761"/>
          </a:xfrm>
          <a:custGeom>
            <a:avLst/>
            <a:gdLst>
              <a:gd name="connsiteX0" fmla="*/ 259265 w 5230509"/>
              <a:gd name="connsiteY0" fmla="*/ 0 h 427464"/>
              <a:gd name="connsiteX1" fmla="*/ 436415 w 5230509"/>
              <a:gd name="connsiteY1" fmla="*/ 0 h 427464"/>
              <a:gd name="connsiteX2" fmla="*/ 883704 w 5230509"/>
              <a:gd name="connsiteY2" fmla="*/ 0 h 427464"/>
              <a:gd name="connsiteX3" fmla="*/ 5197363 w 5230509"/>
              <a:gd name="connsiteY3" fmla="*/ 0 h 427464"/>
              <a:gd name="connsiteX4" fmla="*/ 5230509 w 5230509"/>
              <a:gd name="connsiteY4" fmla="*/ 33146 h 427464"/>
              <a:gd name="connsiteX5" fmla="*/ 5230509 w 5230509"/>
              <a:gd name="connsiteY5" fmla="*/ 394318 h 427464"/>
              <a:gd name="connsiteX6" fmla="*/ 5197363 w 5230509"/>
              <a:gd name="connsiteY6" fmla="*/ 427464 h 427464"/>
              <a:gd name="connsiteX7" fmla="*/ 624439 w 5230509"/>
              <a:gd name="connsiteY7" fmla="*/ 427464 h 427464"/>
              <a:gd name="connsiteX8" fmla="*/ 436415 w 5230509"/>
              <a:gd name="connsiteY8" fmla="*/ 427464 h 427464"/>
              <a:gd name="connsiteX9" fmla="*/ 0 w 5230509"/>
              <a:gd name="connsiteY9" fmla="*/ 427464 h 427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0509" h="427464">
                <a:moveTo>
                  <a:pt x="259265" y="0"/>
                </a:moveTo>
                <a:lnTo>
                  <a:pt x="436415" y="0"/>
                </a:lnTo>
                <a:lnTo>
                  <a:pt x="883704" y="0"/>
                </a:lnTo>
                <a:lnTo>
                  <a:pt x="5197363" y="0"/>
                </a:lnTo>
                <a:cubicBezTo>
                  <a:pt x="5215669" y="0"/>
                  <a:pt x="5230509" y="14840"/>
                  <a:pt x="5230509" y="33146"/>
                </a:cubicBezTo>
                <a:lnTo>
                  <a:pt x="5230509" y="394318"/>
                </a:lnTo>
                <a:cubicBezTo>
                  <a:pt x="5230509" y="412624"/>
                  <a:pt x="5215669" y="427464"/>
                  <a:pt x="5197363" y="427464"/>
                </a:cubicBezTo>
                <a:lnTo>
                  <a:pt x="624439" y="427464"/>
                </a:lnTo>
                <a:lnTo>
                  <a:pt x="436415" y="427464"/>
                </a:lnTo>
                <a:lnTo>
                  <a:pt x="0" y="427464"/>
                </a:lnTo>
                <a:close/>
              </a:path>
            </a:pathLst>
          </a:custGeom>
          <a:gradFill>
            <a:gsLst>
              <a:gs pos="90000">
                <a:schemeClr val="bg1"/>
              </a:gs>
              <a:gs pos="0">
                <a:schemeClr val="bg1">
                  <a:lumMod val="85000"/>
                </a:schemeClr>
              </a:gs>
              <a:gs pos="10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02197" y="3536275"/>
            <a:ext cx="1640427" cy="46166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0" h="0"/>
            <a:bevelB w="0" h="0"/>
          </a:sp3d>
        </p:spPr>
        <p:txBody>
          <a:bodyPr wrap="square" lIns="0" tIns="0" rIns="0" bIns="0" rtlCol="0">
            <a:spAutoFit/>
            <a:sp3d>
              <a:bevelT w="1270"/>
            </a:sp3d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Feature </a:t>
            </a:r>
            <a:r>
              <a:rPr lang="ko-KR" altLang="en-US" sz="15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도출 및 </a:t>
            </a:r>
            <a:endParaRPr lang="en-US" altLang="ko-KR" sz="15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50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데이터셋 구성</a:t>
            </a:r>
            <a:endParaRPr lang="ko-KR" altLang="en-US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505608" y="3470814"/>
            <a:ext cx="5960214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marL="179388" indent="-179388">
              <a:lnSpc>
                <a:spcPts val="2400"/>
              </a:lnSpc>
              <a:buBlip>
                <a:blip r:embed="rId3"/>
              </a:buBlip>
            </a:pPr>
            <a:r>
              <a:rPr lang="ko-KR" altLang="en-US" sz="1500" spc="-150" dirty="0" smtClean="0">
                <a:solidFill>
                  <a:srgbClr val="1E1E1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원천 데이터로 </a:t>
            </a:r>
            <a:r>
              <a:rPr lang="ko-KR" altLang="en-US" sz="1500" spc="-150" dirty="0" err="1" smtClean="0">
                <a:solidFill>
                  <a:srgbClr val="1E1E1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부터</a:t>
            </a:r>
            <a:r>
              <a:rPr lang="ko-KR" altLang="en-US" sz="1500" spc="-150" dirty="0" smtClean="0">
                <a:solidFill>
                  <a:srgbClr val="1E1E1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kumimoji="0" lang="ko-KR" altLang="en-US" sz="1500" kern="0" dirty="0" smtClean="0">
                <a:solidFill>
                  <a:srgbClr val="1E1E1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대표 </a:t>
            </a:r>
            <a:r>
              <a:rPr kumimoji="0" lang="en-US" altLang="ko-KR" sz="1500" kern="0" dirty="0">
                <a:solidFill>
                  <a:srgbClr val="1E1E1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Feature </a:t>
            </a:r>
            <a:r>
              <a:rPr kumimoji="0" lang="ko-KR" altLang="en-US" sz="1500" kern="0">
                <a:solidFill>
                  <a:srgbClr val="1E1E1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도출을 통한 학습 데이터셋 구성</a:t>
            </a:r>
            <a:endParaRPr lang="ko-KR" altLang="en-US" sz="1500" spc="-150" dirty="0">
              <a:solidFill>
                <a:srgbClr val="1E1E1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468313" y="4201390"/>
            <a:ext cx="8207374" cy="579653"/>
          </a:xfrm>
          <a:prstGeom prst="roundRect">
            <a:avLst>
              <a:gd name="adj" fmla="val 5171"/>
            </a:avLst>
          </a:prstGeom>
          <a:solidFill>
            <a:srgbClr val="368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7" name="자유형 96"/>
          <p:cNvSpPr/>
          <p:nvPr/>
        </p:nvSpPr>
        <p:spPr>
          <a:xfrm>
            <a:off x="2058241" y="4217942"/>
            <a:ext cx="6569884" cy="573535"/>
          </a:xfrm>
          <a:custGeom>
            <a:avLst/>
            <a:gdLst>
              <a:gd name="connsiteX0" fmla="*/ 259265 w 5230509"/>
              <a:gd name="connsiteY0" fmla="*/ 0 h 427464"/>
              <a:gd name="connsiteX1" fmla="*/ 436415 w 5230509"/>
              <a:gd name="connsiteY1" fmla="*/ 0 h 427464"/>
              <a:gd name="connsiteX2" fmla="*/ 883704 w 5230509"/>
              <a:gd name="connsiteY2" fmla="*/ 0 h 427464"/>
              <a:gd name="connsiteX3" fmla="*/ 5197363 w 5230509"/>
              <a:gd name="connsiteY3" fmla="*/ 0 h 427464"/>
              <a:gd name="connsiteX4" fmla="*/ 5230509 w 5230509"/>
              <a:gd name="connsiteY4" fmla="*/ 33146 h 427464"/>
              <a:gd name="connsiteX5" fmla="*/ 5230509 w 5230509"/>
              <a:gd name="connsiteY5" fmla="*/ 394318 h 427464"/>
              <a:gd name="connsiteX6" fmla="*/ 5197363 w 5230509"/>
              <a:gd name="connsiteY6" fmla="*/ 427464 h 427464"/>
              <a:gd name="connsiteX7" fmla="*/ 624439 w 5230509"/>
              <a:gd name="connsiteY7" fmla="*/ 427464 h 427464"/>
              <a:gd name="connsiteX8" fmla="*/ 436415 w 5230509"/>
              <a:gd name="connsiteY8" fmla="*/ 427464 h 427464"/>
              <a:gd name="connsiteX9" fmla="*/ 0 w 5230509"/>
              <a:gd name="connsiteY9" fmla="*/ 427464 h 427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0509" h="427464">
                <a:moveTo>
                  <a:pt x="259265" y="0"/>
                </a:moveTo>
                <a:lnTo>
                  <a:pt x="436415" y="0"/>
                </a:lnTo>
                <a:lnTo>
                  <a:pt x="883704" y="0"/>
                </a:lnTo>
                <a:lnTo>
                  <a:pt x="5197363" y="0"/>
                </a:lnTo>
                <a:cubicBezTo>
                  <a:pt x="5215669" y="0"/>
                  <a:pt x="5230509" y="14840"/>
                  <a:pt x="5230509" y="33146"/>
                </a:cubicBezTo>
                <a:lnTo>
                  <a:pt x="5230509" y="394318"/>
                </a:lnTo>
                <a:cubicBezTo>
                  <a:pt x="5230509" y="412624"/>
                  <a:pt x="5215669" y="427464"/>
                  <a:pt x="5197363" y="427464"/>
                </a:cubicBezTo>
                <a:lnTo>
                  <a:pt x="624439" y="427464"/>
                </a:lnTo>
                <a:lnTo>
                  <a:pt x="436415" y="427464"/>
                </a:lnTo>
                <a:lnTo>
                  <a:pt x="0" y="427464"/>
                </a:lnTo>
                <a:close/>
              </a:path>
            </a:pathLst>
          </a:custGeom>
          <a:gradFill>
            <a:gsLst>
              <a:gs pos="90000">
                <a:schemeClr val="bg1"/>
              </a:gs>
              <a:gs pos="0">
                <a:schemeClr val="bg1">
                  <a:lumMod val="85000"/>
                </a:schemeClr>
              </a:gs>
              <a:gs pos="10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96313" y="4287189"/>
            <a:ext cx="1467752" cy="46166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0" h="0"/>
            <a:bevelB w="0" h="0"/>
          </a:sp3d>
        </p:spPr>
        <p:txBody>
          <a:bodyPr wrap="square" lIns="0" tIns="0" rIns="0" bIns="0" rtlCol="0">
            <a:spAutoFit/>
            <a:sp3d>
              <a:bevelT w="1270"/>
            </a:sp3d>
          </a:bodyPr>
          <a:lstStyle/>
          <a:p>
            <a:r>
              <a:rPr lang="ko-KR" altLang="en-US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 </a:t>
            </a:r>
            <a:r>
              <a:rPr lang="ko-KR" altLang="en-US" sz="15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매칭률</a:t>
            </a:r>
            <a:r>
              <a:rPr lang="ko-KR" altLang="en-US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5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실험</a:t>
            </a:r>
            <a:endParaRPr lang="ko-KR" altLang="en-US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499724" y="4226016"/>
            <a:ext cx="597038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marL="179388" indent="-179388">
              <a:lnSpc>
                <a:spcPts val="2400"/>
              </a:lnSpc>
              <a:buBlip>
                <a:blip r:embed="rId4"/>
              </a:buBlip>
            </a:pPr>
            <a:r>
              <a:rPr kumimoji="0" lang="ko-KR" altLang="en-US" sz="1500" kern="0" dirty="0" err="1">
                <a:solidFill>
                  <a:srgbClr val="1E1E1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하이퍼</a:t>
            </a:r>
            <a:r>
              <a:rPr kumimoji="0" lang="ko-KR" altLang="en-US" sz="1500" kern="0" dirty="0">
                <a:solidFill>
                  <a:srgbClr val="1E1E1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ko-KR" altLang="en-US" sz="1500" kern="0" dirty="0" err="1">
                <a:solidFill>
                  <a:srgbClr val="1E1E1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파라미터</a:t>
            </a:r>
            <a:r>
              <a:rPr kumimoji="0" lang="ko-KR" altLang="en-US" sz="1500" kern="0" dirty="0">
                <a:solidFill>
                  <a:srgbClr val="1E1E1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조정을 통한 </a:t>
            </a:r>
            <a:r>
              <a:rPr kumimoji="0" lang="ko-KR" altLang="en-US" sz="1500" kern="0" dirty="0" smtClean="0">
                <a:solidFill>
                  <a:srgbClr val="1E1E1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인공지능 알고리즘의 손실률 및 정확도 실험</a:t>
            </a:r>
            <a:endParaRPr kumimoji="0" lang="en-US" altLang="ko-KR" sz="1500" kern="0" dirty="0">
              <a:solidFill>
                <a:srgbClr val="1E1E1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468313" y="4955662"/>
            <a:ext cx="8196888" cy="595626"/>
          </a:xfrm>
          <a:prstGeom prst="roundRect">
            <a:avLst>
              <a:gd name="adj" fmla="val 5171"/>
            </a:avLst>
          </a:prstGeom>
          <a:solidFill>
            <a:srgbClr val="368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3" name="자유형 102"/>
          <p:cNvSpPr/>
          <p:nvPr/>
        </p:nvSpPr>
        <p:spPr>
          <a:xfrm>
            <a:off x="2047703" y="4965380"/>
            <a:ext cx="6569939" cy="576897"/>
          </a:xfrm>
          <a:custGeom>
            <a:avLst/>
            <a:gdLst>
              <a:gd name="connsiteX0" fmla="*/ 259265 w 5230509"/>
              <a:gd name="connsiteY0" fmla="*/ 0 h 427464"/>
              <a:gd name="connsiteX1" fmla="*/ 436415 w 5230509"/>
              <a:gd name="connsiteY1" fmla="*/ 0 h 427464"/>
              <a:gd name="connsiteX2" fmla="*/ 883704 w 5230509"/>
              <a:gd name="connsiteY2" fmla="*/ 0 h 427464"/>
              <a:gd name="connsiteX3" fmla="*/ 5197363 w 5230509"/>
              <a:gd name="connsiteY3" fmla="*/ 0 h 427464"/>
              <a:gd name="connsiteX4" fmla="*/ 5230509 w 5230509"/>
              <a:gd name="connsiteY4" fmla="*/ 33146 h 427464"/>
              <a:gd name="connsiteX5" fmla="*/ 5230509 w 5230509"/>
              <a:gd name="connsiteY5" fmla="*/ 394318 h 427464"/>
              <a:gd name="connsiteX6" fmla="*/ 5197363 w 5230509"/>
              <a:gd name="connsiteY6" fmla="*/ 427464 h 427464"/>
              <a:gd name="connsiteX7" fmla="*/ 624439 w 5230509"/>
              <a:gd name="connsiteY7" fmla="*/ 427464 h 427464"/>
              <a:gd name="connsiteX8" fmla="*/ 436415 w 5230509"/>
              <a:gd name="connsiteY8" fmla="*/ 427464 h 427464"/>
              <a:gd name="connsiteX9" fmla="*/ 0 w 5230509"/>
              <a:gd name="connsiteY9" fmla="*/ 427464 h 427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0509" h="427464">
                <a:moveTo>
                  <a:pt x="259265" y="0"/>
                </a:moveTo>
                <a:lnTo>
                  <a:pt x="436415" y="0"/>
                </a:lnTo>
                <a:lnTo>
                  <a:pt x="883704" y="0"/>
                </a:lnTo>
                <a:lnTo>
                  <a:pt x="5197363" y="0"/>
                </a:lnTo>
                <a:cubicBezTo>
                  <a:pt x="5215669" y="0"/>
                  <a:pt x="5230509" y="14840"/>
                  <a:pt x="5230509" y="33146"/>
                </a:cubicBezTo>
                <a:lnTo>
                  <a:pt x="5230509" y="394318"/>
                </a:lnTo>
                <a:cubicBezTo>
                  <a:pt x="5230509" y="412624"/>
                  <a:pt x="5215669" y="427464"/>
                  <a:pt x="5197363" y="427464"/>
                </a:cubicBezTo>
                <a:lnTo>
                  <a:pt x="624439" y="427464"/>
                </a:lnTo>
                <a:lnTo>
                  <a:pt x="436415" y="427464"/>
                </a:lnTo>
                <a:lnTo>
                  <a:pt x="0" y="427464"/>
                </a:lnTo>
                <a:close/>
              </a:path>
            </a:pathLst>
          </a:custGeom>
          <a:gradFill>
            <a:gsLst>
              <a:gs pos="90000">
                <a:schemeClr val="bg1"/>
              </a:gs>
              <a:gs pos="0">
                <a:schemeClr val="bg1">
                  <a:lumMod val="85000"/>
                </a:schemeClr>
              </a:gs>
              <a:gs pos="10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85834" y="5032739"/>
            <a:ext cx="1895329" cy="46166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0" h="0"/>
            <a:bevelB w="0" h="0"/>
          </a:sp3d>
        </p:spPr>
        <p:txBody>
          <a:bodyPr wrap="square" lIns="0" tIns="0" rIns="0" bIns="0" rtlCol="0">
            <a:spAutoFit/>
            <a:sp3d>
              <a:bevelT w="1270"/>
            </a:sp3d>
          </a:bodyPr>
          <a:lstStyle/>
          <a:p>
            <a:r>
              <a:rPr lang="ko-KR" altLang="en-US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 </a:t>
            </a:r>
            <a:r>
              <a:rPr lang="ko-KR" altLang="en-US" sz="15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재학습</a:t>
            </a:r>
            <a:r>
              <a:rPr lang="ko-KR" altLang="en-US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5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서비스 구축</a:t>
            </a:r>
            <a:endParaRPr lang="ko-KR" altLang="en-US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483768" y="4992522"/>
            <a:ext cx="5976085" cy="5539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marL="179388" indent="-179388">
              <a:buBlip>
                <a:blip r:embed="rId4"/>
              </a:buBlip>
            </a:pPr>
            <a:r>
              <a:rPr kumimoji="0" lang="ko-KR" altLang="en-US" sz="1500" kern="0" dirty="0" smtClean="0">
                <a:solidFill>
                  <a:srgbClr val="1E1E1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수강과목 추천에 최적화된 인공지능 알고리즘의 반복적 </a:t>
            </a:r>
            <a:r>
              <a:rPr kumimoji="0" lang="ko-KR" altLang="en-US" sz="1500" kern="0" dirty="0" err="1" smtClean="0">
                <a:solidFill>
                  <a:srgbClr val="1E1E1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재학습</a:t>
            </a:r>
            <a:r>
              <a:rPr kumimoji="0" lang="ko-KR" altLang="en-US" sz="1500" kern="0" dirty="0" smtClean="0">
                <a:solidFill>
                  <a:srgbClr val="1E1E1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및 검증</a:t>
            </a:r>
            <a:endParaRPr kumimoji="0" lang="en-US" altLang="ko-KR" sz="1500" kern="0" dirty="0" smtClean="0">
              <a:solidFill>
                <a:srgbClr val="1E1E1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9388" indent="-179388">
              <a:buBlip>
                <a:blip r:embed="rId4"/>
              </a:buBlip>
            </a:pPr>
            <a:r>
              <a:rPr kumimoji="0" lang="ko-KR" altLang="en-US" sz="1500" kern="0" dirty="0" smtClean="0">
                <a:solidFill>
                  <a:srgbClr val="1E1E1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취업 </a:t>
            </a:r>
            <a:r>
              <a:rPr kumimoji="0" lang="ko-KR" altLang="en-US" sz="1500" kern="0" dirty="0" err="1" smtClean="0">
                <a:solidFill>
                  <a:srgbClr val="1E1E1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포털과</a:t>
            </a:r>
            <a:r>
              <a:rPr kumimoji="0" lang="ko-KR" altLang="en-US" sz="1500" kern="0" dirty="0" smtClean="0">
                <a:solidFill>
                  <a:srgbClr val="1E1E1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증명발급 </a:t>
            </a:r>
            <a:r>
              <a:rPr kumimoji="0" lang="ko-KR" altLang="en-US" sz="1500" kern="0" dirty="0" err="1" smtClean="0">
                <a:solidFill>
                  <a:srgbClr val="1E1E1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포털에</a:t>
            </a:r>
            <a:r>
              <a:rPr kumimoji="0" lang="ko-KR" altLang="en-US" sz="1500" kern="0" dirty="0" smtClean="0">
                <a:solidFill>
                  <a:srgbClr val="1E1E1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수강과목 추천 서비스 개시</a:t>
            </a:r>
            <a:endParaRPr kumimoji="0" lang="en-US" altLang="ko-KR" sz="1500" kern="0" dirty="0">
              <a:solidFill>
                <a:srgbClr val="1E1E1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454475" y="5725585"/>
            <a:ext cx="8207374" cy="579654"/>
          </a:xfrm>
          <a:prstGeom prst="roundRect">
            <a:avLst>
              <a:gd name="adj" fmla="val 5171"/>
            </a:avLst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9" name="자유형 108"/>
          <p:cNvSpPr/>
          <p:nvPr/>
        </p:nvSpPr>
        <p:spPr>
          <a:xfrm>
            <a:off x="2044403" y="5735787"/>
            <a:ext cx="6569884" cy="573536"/>
          </a:xfrm>
          <a:custGeom>
            <a:avLst/>
            <a:gdLst>
              <a:gd name="connsiteX0" fmla="*/ 259265 w 5230509"/>
              <a:gd name="connsiteY0" fmla="*/ 0 h 427464"/>
              <a:gd name="connsiteX1" fmla="*/ 436415 w 5230509"/>
              <a:gd name="connsiteY1" fmla="*/ 0 h 427464"/>
              <a:gd name="connsiteX2" fmla="*/ 883704 w 5230509"/>
              <a:gd name="connsiteY2" fmla="*/ 0 h 427464"/>
              <a:gd name="connsiteX3" fmla="*/ 5197363 w 5230509"/>
              <a:gd name="connsiteY3" fmla="*/ 0 h 427464"/>
              <a:gd name="connsiteX4" fmla="*/ 5230509 w 5230509"/>
              <a:gd name="connsiteY4" fmla="*/ 33146 h 427464"/>
              <a:gd name="connsiteX5" fmla="*/ 5230509 w 5230509"/>
              <a:gd name="connsiteY5" fmla="*/ 394318 h 427464"/>
              <a:gd name="connsiteX6" fmla="*/ 5197363 w 5230509"/>
              <a:gd name="connsiteY6" fmla="*/ 427464 h 427464"/>
              <a:gd name="connsiteX7" fmla="*/ 624439 w 5230509"/>
              <a:gd name="connsiteY7" fmla="*/ 427464 h 427464"/>
              <a:gd name="connsiteX8" fmla="*/ 436415 w 5230509"/>
              <a:gd name="connsiteY8" fmla="*/ 427464 h 427464"/>
              <a:gd name="connsiteX9" fmla="*/ 0 w 5230509"/>
              <a:gd name="connsiteY9" fmla="*/ 427464 h 427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0509" h="427464">
                <a:moveTo>
                  <a:pt x="259265" y="0"/>
                </a:moveTo>
                <a:lnTo>
                  <a:pt x="436415" y="0"/>
                </a:lnTo>
                <a:lnTo>
                  <a:pt x="883704" y="0"/>
                </a:lnTo>
                <a:lnTo>
                  <a:pt x="5197363" y="0"/>
                </a:lnTo>
                <a:cubicBezTo>
                  <a:pt x="5215669" y="0"/>
                  <a:pt x="5230509" y="14840"/>
                  <a:pt x="5230509" y="33146"/>
                </a:cubicBezTo>
                <a:lnTo>
                  <a:pt x="5230509" y="394318"/>
                </a:lnTo>
                <a:cubicBezTo>
                  <a:pt x="5230509" y="412624"/>
                  <a:pt x="5215669" y="427464"/>
                  <a:pt x="5197363" y="427464"/>
                </a:cubicBezTo>
                <a:lnTo>
                  <a:pt x="624439" y="427464"/>
                </a:lnTo>
                <a:lnTo>
                  <a:pt x="436415" y="427464"/>
                </a:lnTo>
                <a:lnTo>
                  <a:pt x="0" y="427464"/>
                </a:lnTo>
                <a:close/>
              </a:path>
            </a:pathLst>
          </a:custGeom>
          <a:gradFill>
            <a:gsLst>
              <a:gs pos="90000">
                <a:schemeClr val="bg1"/>
              </a:gs>
              <a:gs pos="0">
                <a:schemeClr val="bg1">
                  <a:lumMod val="85000"/>
                </a:schemeClr>
              </a:gs>
              <a:gs pos="10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82475" y="5822346"/>
            <a:ext cx="1467752" cy="46166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0" h="0"/>
            <a:bevelB w="0" h="0"/>
          </a:sp3d>
        </p:spPr>
        <p:txBody>
          <a:bodyPr wrap="square" lIns="0" tIns="0" rIns="0" bIns="0" rtlCol="0">
            <a:spAutoFit/>
            <a:sp3d>
              <a:bevelT w="1270"/>
            </a:sp3d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결과분석 및</a:t>
            </a:r>
            <a:endParaRPr lang="en-US" altLang="ko-KR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결론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485886" y="5757999"/>
            <a:ext cx="5959137" cy="5539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marL="179388" indent="-179388">
              <a:buBlip>
                <a:blip r:embed="rId3"/>
              </a:buBlip>
            </a:pPr>
            <a:r>
              <a:rPr kumimoji="0" lang="ko-KR" altLang="en-US" sz="1500" kern="0" dirty="0" smtClean="0">
                <a:solidFill>
                  <a:srgbClr val="1E1E1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연구결과 요약 및 분석을 통한 결론 도출</a:t>
            </a:r>
            <a:endParaRPr kumimoji="0" lang="en-US" altLang="ko-KR" sz="1500" kern="0" dirty="0" smtClean="0">
              <a:solidFill>
                <a:srgbClr val="1E1E1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9388" indent="-179388">
              <a:buBlip>
                <a:blip r:embed="rId3"/>
              </a:buBlip>
            </a:pPr>
            <a:r>
              <a:rPr kumimoji="0" lang="ko-KR" altLang="en-US" sz="1500" kern="0" dirty="0" smtClean="0">
                <a:solidFill>
                  <a:srgbClr val="1E1E1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연구의 시사점</a:t>
            </a:r>
            <a:r>
              <a:rPr kumimoji="0" lang="en-US" altLang="ko-KR" sz="1500" kern="0" dirty="0" smtClean="0">
                <a:solidFill>
                  <a:srgbClr val="1E1E1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0" lang="ko-KR" altLang="en-US" sz="1500" kern="0" smtClean="0">
                <a:solidFill>
                  <a:srgbClr val="1E1E1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한계점 및 향후 연구과제 제시</a:t>
            </a:r>
            <a:endParaRPr lang="ko-KR" altLang="en-US" sz="1500" spc="-15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454475" y="1201928"/>
            <a:ext cx="8213251" cy="579183"/>
          </a:xfrm>
          <a:prstGeom prst="roundRect">
            <a:avLst>
              <a:gd name="adj" fmla="val 5171"/>
            </a:avLst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7" name="자유형 116"/>
          <p:cNvSpPr/>
          <p:nvPr/>
        </p:nvSpPr>
        <p:spPr>
          <a:xfrm>
            <a:off x="2050228" y="1206248"/>
            <a:ext cx="6569848" cy="574864"/>
          </a:xfrm>
          <a:custGeom>
            <a:avLst/>
            <a:gdLst>
              <a:gd name="connsiteX0" fmla="*/ 259265 w 5230509"/>
              <a:gd name="connsiteY0" fmla="*/ 0 h 427464"/>
              <a:gd name="connsiteX1" fmla="*/ 436415 w 5230509"/>
              <a:gd name="connsiteY1" fmla="*/ 0 h 427464"/>
              <a:gd name="connsiteX2" fmla="*/ 883704 w 5230509"/>
              <a:gd name="connsiteY2" fmla="*/ 0 h 427464"/>
              <a:gd name="connsiteX3" fmla="*/ 5197363 w 5230509"/>
              <a:gd name="connsiteY3" fmla="*/ 0 h 427464"/>
              <a:gd name="connsiteX4" fmla="*/ 5230509 w 5230509"/>
              <a:gd name="connsiteY4" fmla="*/ 33146 h 427464"/>
              <a:gd name="connsiteX5" fmla="*/ 5230509 w 5230509"/>
              <a:gd name="connsiteY5" fmla="*/ 394318 h 427464"/>
              <a:gd name="connsiteX6" fmla="*/ 5197363 w 5230509"/>
              <a:gd name="connsiteY6" fmla="*/ 427464 h 427464"/>
              <a:gd name="connsiteX7" fmla="*/ 624439 w 5230509"/>
              <a:gd name="connsiteY7" fmla="*/ 427464 h 427464"/>
              <a:gd name="connsiteX8" fmla="*/ 436415 w 5230509"/>
              <a:gd name="connsiteY8" fmla="*/ 427464 h 427464"/>
              <a:gd name="connsiteX9" fmla="*/ 0 w 5230509"/>
              <a:gd name="connsiteY9" fmla="*/ 427464 h 427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0509" h="427464">
                <a:moveTo>
                  <a:pt x="259265" y="0"/>
                </a:moveTo>
                <a:lnTo>
                  <a:pt x="436415" y="0"/>
                </a:lnTo>
                <a:lnTo>
                  <a:pt x="883704" y="0"/>
                </a:lnTo>
                <a:lnTo>
                  <a:pt x="5197363" y="0"/>
                </a:lnTo>
                <a:cubicBezTo>
                  <a:pt x="5215669" y="0"/>
                  <a:pt x="5230509" y="14840"/>
                  <a:pt x="5230509" y="33146"/>
                </a:cubicBezTo>
                <a:lnTo>
                  <a:pt x="5230509" y="394318"/>
                </a:lnTo>
                <a:cubicBezTo>
                  <a:pt x="5230509" y="412624"/>
                  <a:pt x="5215669" y="427464"/>
                  <a:pt x="5197363" y="427464"/>
                </a:cubicBezTo>
                <a:lnTo>
                  <a:pt x="624439" y="427464"/>
                </a:lnTo>
                <a:lnTo>
                  <a:pt x="436415" y="427464"/>
                </a:lnTo>
                <a:lnTo>
                  <a:pt x="0" y="427464"/>
                </a:lnTo>
                <a:close/>
              </a:path>
            </a:pathLst>
          </a:custGeom>
          <a:gradFill>
            <a:gsLst>
              <a:gs pos="90000">
                <a:schemeClr val="bg1"/>
              </a:gs>
              <a:gs pos="0">
                <a:schemeClr val="bg1">
                  <a:lumMod val="85000"/>
                </a:schemeClr>
              </a:gs>
              <a:gs pos="10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21544" y="1296800"/>
            <a:ext cx="1295075" cy="46166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0" h="0"/>
            <a:bevelB w="0" h="0"/>
          </a:sp3d>
        </p:spPr>
        <p:txBody>
          <a:bodyPr wrap="square" lIns="0" tIns="0" rIns="0" bIns="0" rtlCol="0">
            <a:spAutoFit/>
            <a:sp3d>
              <a:bevelT w="1270"/>
            </a:sp3d>
          </a:bodyPr>
          <a:lstStyle/>
          <a:p>
            <a:r>
              <a:rPr lang="ko-KR" altLang="en-US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선행연구의 </a:t>
            </a:r>
            <a:endParaRPr lang="en-US" altLang="ko-KR" sz="15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</a:t>
            </a:r>
            <a:endParaRPr lang="ko-KR" altLang="en-US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486294" y="1196753"/>
            <a:ext cx="601007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marL="179388" indent="-179388">
              <a:lnSpc>
                <a:spcPts val="2400"/>
              </a:lnSpc>
              <a:buBlip>
                <a:blip r:embed="rId2"/>
              </a:buBlip>
            </a:pPr>
            <a:r>
              <a:rPr kumimoji="0" lang="ko-KR" altLang="en-US" sz="1500" kern="0" dirty="0" smtClean="0">
                <a:solidFill>
                  <a:srgbClr val="1E1E1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추천 시스템에 적용된 인공지능 연구방법의 문헌조사</a:t>
            </a:r>
            <a:endParaRPr lang="ko-KR" altLang="en-US" sz="1500" spc="-150" dirty="0">
              <a:gradFill>
                <a:gsLst>
                  <a:gs pos="0">
                    <a:srgbClr val="404040"/>
                  </a:gs>
                  <a:gs pos="94000">
                    <a:schemeClr val="tx1">
                      <a:lumMod val="95000"/>
                      <a:lumOff val="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454475" y="1943881"/>
            <a:ext cx="8213252" cy="592389"/>
          </a:xfrm>
          <a:prstGeom prst="roundRect">
            <a:avLst>
              <a:gd name="adj" fmla="val 5171"/>
            </a:avLst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2" name="자유형 121"/>
          <p:cNvSpPr/>
          <p:nvPr/>
        </p:nvSpPr>
        <p:spPr>
          <a:xfrm>
            <a:off x="2050226" y="1953547"/>
            <a:ext cx="6569850" cy="573761"/>
          </a:xfrm>
          <a:custGeom>
            <a:avLst/>
            <a:gdLst>
              <a:gd name="connsiteX0" fmla="*/ 259265 w 5230509"/>
              <a:gd name="connsiteY0" fmla="*/ 0 h 427464"/>
              <a:gd name="connsiteX1" fmla="*/ 436415 w 5230509"/>
              <a:gd name="connsiteY1" fmla="*/ 0 h 427464"/>
              <a:gd name="connsiteX2" fmla="*/ 883704 w 5230509"/>
              <a:gd name="connsiteY2" fmla="*/ 0 h 427464"/>
              <a:gd name="connsiteX3" fmla="*/ 5197363 w 5230509"/>
              <a:gd name="connsiteY3" fmla="*/ 0 h 427464"/>
              <a:gd name="connsiteX4" fmla="*/ 5230509 w 5230509"/>
              <a:gd name="connsiteY4" fmla="*/ 33146 h 427464"/>
              <a:gd name="connsiteX5" fmla="*/ 5230509 w 5230509"/>
              <a:gd name="connsiteY5" fmla="*/ 394318 h 427464"/>
              <a:gd name="connsiteX6" fmla="*/ 5197363 w 5230509"/>
              <a:gd name="connsiteY6" fmla="*/ 427464 h 427464"/>
              <a:gd name="connsiteX7" fmla="*/ 624439 w 5230509"/>
              <a:gd name="connsiteY7" fmla="*/ 427464 h 427464"/>
              <a:gd name="connsiteX8" fmla="*/ 436415 w 5230509"/>
              <a:gd name="connsiteY8" fmla="*/ 427464 h 427464"/>
              <a:gd name="connsiteX9" fmla="*/ 0 w 5230509"/>
              <a:gd name="connsiteY9" fmla="*/ 427464 h 427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0509" h="427464">
                <a:moveTo>
                  <a:pt x="259265" y="0"/>
                </a:moveTo>
                <a:lnTo>
                  <a:pt x="436415" y="0"/>
                </a:lnTo>
                <a:lnTo>
                  <a:pt x="883704" y="0"/>
                </a:lnTo>
                <a:lnTo>
                  <a:pt x="5197363" y="0"/>
                </a:lnTo>
                <a:cubicBezTo>
                  <a:pt x="5215669" y="0"/>
                  <a:pt x="5230509" y="14840"/>
                  <a:pt x="5230509" y="33146"/>
                </a:cubicBezTo>
                <a:lnTo>
                  <a:pt x="5230509" y="394318"/>
                </a:lnTo>
                <a:cubicBezTo>
                  <a:pt x="5230509" y="412624"/>
                  <a:pt x="5215669" y="427464"/>
                  <a:pt x="5197363" y="427464"/>
                </a:cubicBezTo>
                <a:lnTo>
                  <a:pt x="624439" y="427464"/>
                </a:lnTo>
                <a:lnTo>
                  <a:pt x="436415" y="427464"/>
                </a:lnTo>
                <a:lnTo>
                  <a:pt x="0" y="427464"/>
                </a:lnTo>
                <a:close/>
              </a:path>
            </a:pathLst>
          </a:custGeom>
          <a:gradFill>
            <a:gsLst>
              <a:gs pos="90000">
                <a:schemeClr val="bg1"/>
              </a:gs>
              <a:gs pos="0">
                <a:schemeClr val="bg1">
                  <a:lumMod val="85000"/>
                </a:schemeClr>
              </a:gs>
              <a:gs pos="10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88359" y="2043543"/>
            <a:ext cx="1640427" cy="46166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0" h="0"/>
            <a:bevelB w="0" h="0"/>
          </a:sp3d>
        </p:spPr>
        <p:txBody>
          <a:bodyPr wrap="square" lIns="0" tIns="0" rIns="0" bIns="0" rtlCol="0">
            <a:spAutoFit/>
            <a:sp3d>
              <a:bevelT w="1270"/>
            </a:sp3d>
          </a:bodyPr>
          <a:lstStyle/>
          <a:p>
            <a:r>
              <a:rPr lang="ko-KR" altLang="en-US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연구방법 및 </a:t>
            </a:r>
            <a: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50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연구절차 제시</a:t>
            </a:r>
            <a:endParaRPr lang="ko-KR" altLang="en-US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491769" y="1990081"/>
            <a:ext cx="6310911" cy="5539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marL="179388" indent="-179388">
              <a:buBlip>
                <a:blip r:embed="rId2"/>
              </a:buBlip>
            </a:pPr>
            <a:r>
              <a:rPr kumimoji="0" lang="ko-KR" altLang="en-US" sz="1500" kern="0" dirty="0" smtClean="0">
                <a:solidFill>
                  <a:srgbClr val="1E1E1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학생의 선호직무</a:t>
            </a:r>
            <a:r>
              <a:rPr kumimoji="0" lang="en-US" altLang="ko-KR" sz="1500" kern="0" dirty="0" smtClean="0">
                <a:solidFill>
                  <a:srgbClr val="1E1E1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0" lang="ko-KR" altLang="en-US" sz="1500" kern="0" smtClean="0">
                <a:solidFill>
                  <a:srgbClr val="1E1E1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취업자의 직무정보 및 수강이력 간의 관계를 바탕으로 </a:t>
            </a:r>
            <a:r>
              <a:rPr kumimoji="0" lang="en-US" altLang="ko-KR" sz="1500" kern="0" dirty="0" smtClean="0">
                <a:solidFill>
                  <a:srgbClr val="1E1E1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kumimoji="0" lang="en-US" altLang="ko-KR" sz="1500" kern="0" dirty="0" smtClean="0">
                <a:solidFill>
                  <a:srgbClr val="1E1E1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kumimoji="0" lang="ko-KR" altLang="en-US" sz="1500" kern="0" smtClean="0">
                <a:solidFill>
                  <a:srgbClr val="1E1E1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연구방법 설정</a:t>
            </a:r>
            <a:endParaRPr kumimoji="0" lang="en-US" altLang="ko-KR" sz="1500" kern="0" dirty="0">
              <a:solidFill>
                <a:srgbClr val="1E1E1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4" name="제목 2"/>
          <p:cNvSpPr txBox="1">
            <a:spLocks/>
          </p:cNvSpPr>
          <p:nvPr/>
        </p:nvSpPr>
        <p:spPr bwMode="auto">
          <a:xfrm>
            <a:off x="5156670" y="98672"/>
            <a:ext cx="3888432" cy="611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r>
              <a:rPr kumimoji="0" lang="ko-KR" altLang="en-US" sz="24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</a:t>
            </a:r>
            <a:r>
              <a:rPr kumimoji="0" lang="en-US" altLang="ko-KR" sz="24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kumimoji="0" lang="ko-KR" altLang="en-US" sz="24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  서 론</a:t>
            </a:r>
            <a:endParaRPr kumimoji="0" lang="ko-KR" altLang="en-US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139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>
            <a:spLocks noChangeAspect="1"/>
          </p:cNvSpPr>
          <p:nvPr/>
        </p:nvSpPr>
        <p:spPr>
          <a:xfrm>
            <a:off x="4496852" y="2471562"/>
            <a:ext cx="3387516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AutoNum type="arabicPeriod"/>
            </a:pPr>
            <a:r>
              <a:rPr lang="ko-KR" alt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추천 시스템</a:t>
            </a:r>
            <a:endParaRPr lang="en-US" altLang="ko-KR" sz="1700" dirty="0" smtClean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ko-KR" alt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협업 </a:t>
            </a:r>
            <a:r>
              <a:rPr lang="ko-KR" altLang="en-US" sz="1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필터링</a:t>
            </a:r>
            <a:r>
              <a:rPr lang="en-US" altLang="ko-KR" sz="1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(C.F)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ko-KR" alt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인공지능 알고리즘 </a:t>
            </a:r>
            <a:endParaRPr lang="en-US" altLang="ko-KR" sz="1700" dirty="0" smtClean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ko-KR" alt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콜드 </a:t>
            </a:r>
            <a:r>
              <a:rPr lang="ko-KR" altLang="en-US" sz="1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스타트</a:t>
            </a:r>
            <a:r>
              <a:rPr lang="ko-KR" alt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문제</a:t>
            </a:r>
            <a:endParaRPr lang="en-US" altLang="ko-KR" sz="1700" dirty="0" smtClean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endParaRPr lang="en-US" altLang="ko-KR" sz="170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 Box 8"/>
          <p:cNvSpPr txBox="1">
            <a:spLocks noChangeAspect="1" noChangeArrowheads="1"/>
          </p:cNvSpPr>
          <p:nvPr/>
        </p:nvSpPr>
        <p:spPr bwMode="auto">
          <a:xfrm>
            <a:off x="4108926" y="1844253"/>
            <a:ext cx="3848511" cy="40011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  <a:sp3d extrusionH="57150">
              <a:bevelT w="1270" prst="coolSlant"/>
            </a:sp3d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ko-KR" altLang="en-US" sz="2000" spc="-60" dirty="0" smtClean="0">
                <a:gradFill>
                  <a:gsLst>
                    <a:gs pos="100000">
                      <a:srgbClr val="000000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제</a:t>
            </a:r>
            <a:r>
              <a:rPr kumimoji="0" lang="en-US" altLang="ko-KR" sz="2000" spc="-60" dirty="0" smtClean="0">
                <a:gradFill>
                  <a:gsLst>
                    <a:gs pos="100000">
                      <a:srgbClr val="000000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2</a:t>
            </a:r>
            <a:r>
              <a:rPr kumimoji="0" lang="ko-KR" altLang="en-US" sz="2000" spc="-60" smtClean="0">
                <a:gradFill>
                  <a:gsLst>
                    <a:gs pos="100000">
                      <a:srgbClr val="000000"/>
                    </a:gs>
                    <a:gs pos="100000">
                      <a:srgbClr val="3E7898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장 이론적 배경</a:t>
            </a:r>
            <a:endParaRPr kumimoji="0" lang="en-US" altLang="ko-KR" sz="2000" spc="-60" dirty="0">
              <a:gradFill>
                <a:gsLst>
                  <a:gs pos="100000">
                    <a:srgbClr val="000000"/>
                  </a:gs>
                  <a:gs pos="100000">
                    <a:srgbClr val="3E7898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HY헤드라인M" pitchFamily="18" charset="-127"/>
              <a:ea typeface="HY헤드라인M" pitchFamily="18" charset="-127"/>
              <a:cs typeface="Arial" panose="020B0604020202020204" pitchFamily="34" charset="0"/>
            </a:endParaRPr>
          </a:p>
        </p:txBody>
      </p:sp>
      <p:cxnSp>
        <p:nvCxnSpPr>
          <p:cNvPr id="12" name="직선 연결선 11"/>
          <p:cNvCxnSpPr>
            <a:cxnSpLocks noChangeAspect="1"/>
          </p:cNvCxnSpPr>
          <p:nvPr/>
        </p:nvCxnSpPr>
        <p:spPr>
          <a:xfrm flipV="1">
            <a:off x="4179875" y="2224492"/>
            <a:ext cx="3551185" cy="13240"/>
          </a:xfrm>
          <a:prstGeom prst="line">
            <a:avLst/>
          </a:prstGeom>
          <a:ln>
            <a:gradFill>
              <a:gsLst>
                <a:gs pos="65000">
                  <a:schemeClr val="tx1">
                    <a:lumMod val="50000"/>
                    <a:alpha val="35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1800000" scaled="0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71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</a:spPr>
      <a:bodyPr wrap="none" rtlCol="0" anchor="ctr">
        <a:spAutoFit/>
      </a:bodyPr>
      <a:lstStyle>
        <a:defPPr algn="ctr">
          <a:lnSpc>
            <a:spcPct val="130000"/>
          </a:lnSpc>
          <a:spcBef>
            <a:spcPct val="0"/>
          </a:spcBef>
          <a:defRPr sz="1600" b="1" dirty="0" smtClean="0">
            <a:latin typeface="+mn-ea"/>
            <a:ea typeface="+mn-ea"/>
          </a:defRPr>
        </a:defPPr>
      </a:lstStyle>
    </a:spDef>
    <a:lnDef>
      <a:spPr>
        <a:ln w="127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13335" rIns="0" bIns="0" rtlCol="0">
        <a:spAutoFit/>
      </a:bodyPr>
      <a:lstStyle>
        <a:defPPr marL="347980" indent="-335915">
          <a:lnSpc>
            <a:spcPct val="100000"/>
          </a:lnSpc>
          <a:spcBef>
            <a:spcPts val="105"/>
          </a:spcBef>
          <a:buClr>
            <a:srgbClr val="000000"/>
          </a:buClr>
          <a:buFont typeface="Times New Roman"/>
          <a:buChar char="●"/>
          <a:tabLst>
            <a:tab pos="347980" algn="l"/>
            <a:tab pos="348615" algn="l"/>
          </a:tabLst>
          <a:defRPr sz="1400" spc="215" dirty="0">
            <a:solidFill>
              <a:srgbClr val="1A2761"/>
            </a:solidFill>
            <a:latin typeface="나눔바른고딕" panose="020B0603020101020101" pitchFamily="50" charset="-127"/>
            <a:ea typeface="나눔바른고딕" panose="020B0603020101020101" pitchFamily="50" charset="-127"/>
            <a:cs typeface="Band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82618</TotalTime>
  <Words>3063</Words>
  <Application>Microsoft Office PowerPoint</Application>
  <PresentationFormat>화면 슬라이드 쇼(4:3)</PresentationFormat>
  <Paragraphs>896</Paragraphs>
  <Slides>41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9" baseType="lpstr">
      <vt:lpstr>Bandal</vt:lpstr>
      <vt:lpstr>HY헤드라인M</vt:lpstr>
      <vt:lpstr>KoPubWorld돋움체 Bold</vt:lpstr>
      <vt:lpstr>KoPubWorld돋움체 Medium</vt:lpstr>
      <vt:lpstr>Rix모던고딕 B</vt:lpstr>
      <vt:lpstr>Rix모던고딕 L</vt:lpstr>
      <vt:lpstr>Rix모던고딕 M</vt:lpstr>
      <vt:lpstr>UnDotum</vt:lpstr>
      <vt:lpstr>굴림</vt:lpstr>
      <vt:lpstr>나눔바른고딕</vt:lpstr>
      <vt:lpstr>나눔스퀘어 Bold</vt:lpstr>
      <vt:lpstr>맑은 고딕</vt:lpstr>
      <vt:lpstr>바탕체</vt:lpstr>
      <vt:lpstr>Arial</vt:lpstr>
      <vt:lpstr>Tahoma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제1장  서 론</vt:lpstr>
      <vt:lpstr>제1장  서 론</vt:lpstr>
      <vt:lpstr>PowerPoint 프레젠테이션</vt:lpstr>
      <vt:lpstr>제1장  서 론</vt:lpstr>
      <vt:lpstr>PowerPoint 프레젠테이션</vt:lpstr>
      <vt:lpstr>PowerPoint 프레젠테이션</vt:lpstr>
      <vt:lpstr>제2장  이론적 배경</vt:lpstr>
      <vt:lpstr>제2장  이론적 배경</vt:lpstr>
      <vt:lpstr>제2장  이론적 배경</vt:lpstr>
      <vt:lpstr>제2장  이론적 배경</vt:lpstr>
      <vt:lpstr>제2장  이론적 배경</vt:lpstr>
      <vt:lpstr>제2장  이론적 배경</vt:lpstr>
      <vt:lpstr>제2장  이론적 배경</vt:lpstr>
      <vt:lpstr>PowerPoint 프레젠테이션</vt:lpstr>
      <vt:lpstr>제3장  연구 방법</vt:lpstr>
      <vt:lpstr>제3장  연구 방법</vt:lpstr>
      <vt:lpstr>제3장  연구 방법</vt:lpstr>
      <vt:lpstr>제3장  연구 방법</vt:lpstr>
      <vt:lpstr>PowerPoint 프레젠테이션</vt:lpstr>
      <vt:lpstr>PowerPoint 프레젠테이션</vt:lpstr>
      <vt:lpstr>PowerPoint 프레젠테이션</vt:lpstr>
      <vt:lpstr>제4장  결론</vt:lpstr>
      <vt:lpstr>PowerPoint 프레젠테이션</vt:lpstr>
      <vt:lpstr>참고문헌</vt:lpstr>
      <vt:lpstr>참고문헌</vt:lpstr>
      <vt:lpstr>PowerPoint 프레젠테이션</vt:lpstr>
      <vt:lpstr>PowerPoint 프레젠테이션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Corporation;표자료</dc:creator>
  <cp:lastModifiedBy>certimaster</cp:lastModifiedBy>
  <cp:revision>2560</cp:revision>
  <cp:lastPrinted>2021-09-24T12:50:26Z</cp:lastPrinted>
  <dcterms:created xsi:type="dcterms:W3CDTF">2006-10-05T04:04:58Z</dcterms:created>
  <dcterms:modified xsi:type="dcterms:W3CDTF">2021-09-24T13:21:10Z</dcterms:modified>
</cp:coreProperties>
</file>