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3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0"/>
  </p:notesMasterIdLst>
  <p:sldIdLst>
    <p:sldId id="256" r:id="rId3"/>
    <p:sldId id="257" r:id="rId4"/>
    <p:sldId id="384" r:id="rId5"/>
    <p:sldId id="259" r:id="rId6"/>
    <p:sldId id="258" r:id="rId7"/>
    <p:sldId id="350" r:id="rId8"/>
    <p:sldId id="343" r:id="rId9"/>
    <p:sldId id="345" r:id="rId10"/>
    <p:sldId id="344" r:id="rId11"/>
    <p:sldId id="348" r:id="rId12"/>
    <p:sldId id="374" r:id="rId13"/>
    <p:sldId id="322" r:id="rId14"/>
    <p:sldId id="323" r:id="rId15"/>
    <p:sldId id="324" r:id="rId16"/>
    <p:sldId id="368" r:id="rId17"/>
    <p:sldId id="369" r:id="rId18"/>
    <p:sldId id="370" r:id="rId19"/>
    <p:sldId id="371" r:id="rId20"/>
    <p:sldId id="336" r:id="rId21"/>
    <p:sldId id="337" r:id="rId22"/>
    <p:sldId id="325" r:id="rId23"/>
    <p:sldId id="326" r:id="rId24"/>
    <p:sldId id="340" r:id="rId25"/>
    <p:sldId id="352" r:id="rId26"/>
    <p:sldId id="327" r:id="rId27"/>
    <p:sldId id="353" r:id="rId28"/>
    <p:sldId id="328" r:id="rId29"/>
    <p:sldId id="329" r:id="rId30"/>
    <p:sldId id="330" r:id="rId31"/>
    <p:sldId id="372" r:id="rId32"/>
    <p:sldId id="357" r:id="rId33"/>
    <p:sldId id="331" r:id="rId34"/>
    <p:sldId id="355" r:id="rId35"/>
    <p:sldId id="358" r:id="rId36"/>
    <p:sldId id="365" r:id="rId37"/>
    <p:sldId id="359" r:id="rId38"/>
    <p:sldId id="366" r:id="rId39"/>
    <p:sldId id="385" r:id="rId40"/>
    <p:sldId id="386" r:id="rId41"/>
    <p:sldId id="367" r:id="rId42"/>
    <p:sldId id="333" r:id="rId43"/>
    <p:sldId id="356" r:id="rId44"/>
    <p:sldId id="362" r:id="rId45"/>
    <p:sldId id="363" r:id="rId46"/>
    <p:sldId id="364" r:id="rId47"/>
    <p:sldId id="354" r:id="rId48"/>
    <p:sldId id="334" r:id="rId49"/>
    <p:sldId id="375" r:id="rId50"/>
    <p:sldId id="376" r:id="rId51"/>
    <p:sldId id="377" r:id="rId52"/>
    <p:sldId id="378" r:id="rId53"/>
    <p:sldId id="379" r:id="rId54"/>
    <p:sldId id="380" r:id="rId55"/>
    <p:sldId id="381" r:id="rId56"/>
    <p:sldId id="382" r:id="rId57"/>
    <p:sldId id="383" r:id="rId58"/>
    <p:sldId id="319" r:id="rId5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6A05"/>
    <a:srgbClr val="FF5050"/>
    <a:srgbClr val="FF6600"/>
    <a:srgbClr val="3B6ABF"/>
    <a:srgbClr val="FF99CC"/>
    <a:srgbClr val="006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3489" autoAdjust="0"/>
  </p:normalViewPr>
  <p:slideViewPr>
    <p:cSldViewPr snapToGrid="0">
      <p:cViewPr varScale="1">
        <p:scale>
          <a:sx n="95" d="100"/>
          <a:sy n="95" d="100"/>
        </p:scale>
        <p:origin x="10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2_phD\2022_ksk\2022_ksk_08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2_phD\2022_ksk\2022_ksk_08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2_phD\2022_ksk\2022_ksk_08_02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2_phD\2022_ksk\2022_ksk_08_02.xlsm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2_phD\2022_ksk\2022_ksk_08_03.xlsm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2_phD\2022_ksk\2022_ksk_08_03.xlsm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R&amp;D 비율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0C-46EA-9C66-47C1EA986012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0C-46EA-9C66-47C1EA986012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0C-46EA-9C66-47C1EA986012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E0C-46EA-9C66-47C1EA986012}"/>
              </c:ext>
            </c:extLst>
          </c:dPt>
          <c:dLbls>
            <c:dLbl>
              <c:idx val="0"/>
              <c:layout>
                <c:manualLayout>
                  <c:x val="-0.13444111501678588"/>
                  <c:y val="0.1873941171788836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E0C-46EA-9C66-47C1EA986012}"/>
                </c:ext>
              </c:extLst>
            </c:dLbl>
            <c:dLbl>
              <c:idx val="1"/>
              <c:layout>
                <c:manualLayout>
                  <c:x val="-0.1663098914592355"/>
                  <c:y val="-8.375686461779854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E0C-46EA-9C66-47C1EA986012}"/>
                </c:ext>
              </c:extLst>
            </c:dLbl>
            <c:dLbl>
              <c:idx val="2"/>
              <c:layout>
                <c:manualLayout>
                  <c:x val="0.16871234385304418"/>
                  <c:y val="-0.17505249134934983"/>
                </c:manualLayout>
              </c:layout>
              <c:tx>
                <c:rich>
                  <a:bodyPr/>
                  <a:lstStyle/>
                  <a:p>
                    <a:fld id="{8D759179-F963-4B95-A7F3-E3ECF1A073F8}" type="CATEGORYNAME">
                      <a:rPr lang="en-US" altLang="ko-KR" smtClean="0"/>
                      <a:pPr/>
                      <a:t>[범주 이름]</a:t>
                    </a:fld>
                    <a:r>
                      <a:rPr lang="en-US" altLang="ko-KR" dirty="0"/>
                      <a:t>(</a:t>
                    </a:r>
                    <a:r>
                      <a:rPr lang="ko-KR" altLang="en-US" dirty="0"/>
                      <a:t>기술지원</a:t>
                    </a:r>
                    <a:r>
                      <a:rPr lang="en-US" altLang="ko-KR" dirty="0"/>
                      <a:t>)</a:t>
                    </a:r>
                  </a:p>
                  <a:p>
                    <a:fld id="{6BB5C95E-198A-4AA2-97C5-3DB2400CB71F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E0C-46EA-9C66-47C1EA986012}"/>
                </c:ext>
              </c:extLst>
            </c:dLbl>
            <c:dLbl>
              <c:idx val="3"/>
              <c:layout>
                <c:manualLayout>
                  <c:x val="8.700761997855784E-2"/>
                  <c:y val="0.1475973363956445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E0C-46EA-9C66-47C1EA9860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중장기</c:v>
                </c:pt>
                <c:pt idx="1">
                  <c:v>단기</c:v>
                </c:pt>
                <c:pt idx="2">
                  <c:v>T/S</c:v>
                </c:pt>
                <c:pt idx="3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E0C-46EA-9C66-47C1EA986012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035381571617912"/>
          <c:y val="0.72101558443527269"/>
          <c:w val="0.12703758482748514"/>
          <c:h val="0.26191193581274419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'[2022_ksk_08_04.xlsm]+ short_term'!$A$8</c:f>
              <c:strCache>
                <c:ptCount val="1"/>
                <c:pt idx="0">
                  <c:v> Total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'[2022_ksk_08_04.xlsm]+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'[2022_ksk_08_04.xlsm]+ short_term'!$B$8:$L$8</c:f>
              <c:numCache>
                <c:formatCode>_-* #,##0.00_-;\-* #,##0.00_-;_-* "-"_-;_-@_-</c:formatCode>
                <c:ptCount val="11"/>
                <c:pt idx="0">
                  <c:v>270.2112340000001</c:v>
                </c:pt>
                <c:pt idx="1">
                  <c:v>271.42836599999981</c:v>
                </c:pt>
                <c:pt idx="2">
                  <c:v>269.94509199999999</c:v>
                </c:pt>
                <c:pt idx="3">
                  <c:v>267.66767400000043</c:v>
                </c:pt>
                <c:pt idx="4">
                  <c:v>261.56346799999983</c:v>
                </c:pt>
                <c:pt idx="5">
                  <c:v>251.9275780000001</c:v>
                </c:pt>
                <c:pt idx="6">
                  <c:v>240.71783399999927</c:v>
                </c:pt>
                <c:pt idx="7">
                  <c:v>224.19450000000023</c:v>
                </c:pt>
                <c:pt idx="8">
                  <c:v>204.81132000000034</c:v>
                </c:pt>
                <c:pt idx="9">
                  <c:v>181.88443799999959</c:v>
                </c:pt>
                <c:pt idx="10">
                  <c:v>150.56998800000071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DC-49F1-A449-CDAA8BD3CC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5817632"/>
        <c:axId val="1305819296"/>
      </c:lineChart>
      <c:catAx>
        <c:axId val="130581763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5819296"/>
        <c:crosses val="autoZero"/>
        <c:auto val="1"/>
        <c:lblAlgn val="ctr"/>
        <c:lblOffset val="100"/>
        <c:tickMarkSkip val="1"/>
        <c:noMultiLvlLbl val="0"/>
      </c:catAx>
      <c:valAx>
        <c:axId val="1305819296"/>
        <c:scaling>
          <c:orientation val="minMax"/>
          <c:min val="15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.00_-;\-* #,##0.00_-;_-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5817632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Lst>
    <c:ext uri="CC8EB2C9-7E31-499d-B8F2-F6CE61031016">
      <ho:hncChartStyle xmlns:ho="http://schemas.haansoft.com/office/8.0" layoutIndex="-1" colorIndex="-1" styleIndex="-1"/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'[2022_ksk_08_04.xlsm]+ short_term'!$A$6</c:f>
              <c:strCache>
                <c:ptCount val="1"/>
                <c:pt idx="0">
                  <c:v> L&amp;M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'[2022_ksk_08_04.xlsm]+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'[2022_ksk_08_04.xlsm]+ short_term'!$B$6:$L$6</c:f>
              <c:numCache>
                <c:formatCode>_-* #,##0.00_-;\-* #,##0.00_-;_-* "-"_-;_-@_-</c:formatCode>
                <c:ptCount val="11"/>
                <c:pt idx="0">
                  <c:v>248.28000000000003</c:v>
                </c:pt>
                <c:pt idx="1">
                  <c:v>227.94</c:v>
                </c:pt>
                <c:pt idx="2">
                  <c:v>205.57999999999998</c:v>
                </c:pt>
                <c:pt idx="3">
                  <c:v>182.18</c:v>
                </c:pt>
                <c:pt idx="4">
                  <c:v>158.38</c:v>
                </c:pt>
                <c:pt idx="5">
                  <c:v>134.29999999999998</c:v>
                </c:pt>
                <c:pt idx="6">
                  <c:v>109.1</c:v>
                </c:pt>
                <c:pt idx="7">
                  <c:v>84.8</c:v>
                </c:pt>
                <c:pt idx="8">
                  <c:v>59.319999999999993</c:v>
                </c:pt>
                <c:pt idx="9">
                  <c:v>31.959999999999997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52-4709-9EB5-9519637A2EE5}"/>
            </c:ext>
          </c:extLst>
        </c:ser>
        <c:ser>
          <c:idx val="1"/>
          <c:order val="1"/>
          <c:tx>
            <c:strRef>
              <c:f>'[2022_ksk_08_04.xlsm]+ short_term'!$A$7</c:f>
              <c:strCache>
                <c:ptCount val="1"/>
                <c:pt idx="0">
                  <c:v> Short 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'[2022_ksk_08_04.xlsm]+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'[2022_ksk_08_04.xlsm]+ short_term'!$B$7:$L$7</c:f>
              <c:numCache>
                <c:formatCode>_-* #,##0.00_-;\-* #,##0.00_-;_-* "-"_-;_-@_-</c:formatCode>
                <c:ptCount val="11"/>
                <c:pt idx="0">
                  <c:v>21.931234000000075</c:v>
                </c:pt>
                <c:pt idx="1">
                  <c:v>43.488365999999836</c:v>
                </c:pt>
                <c:pt idx="2">
                  <c:v>64.36509199999999</c:v>
                </c:pt>
                <c:pt idx="3">
                  <c:v>85.487674000000425</c:v>
                </c:pt>
                <c:pt idx="4">
                  <c:v>103.18346799999982</c:v>
                </c:pt>
                <c:pt idx="5">
                  <c:v>117.6275780000001</c:v>
                </c:pt>
                <c:pt idx="6">
                  <c:v>131.61783399999928</c:v>
                </c:pt>
                <c:pt idx="7">
                  <c:v>139.39450000000022</c:v>
                </c:pt>
                <c:pt idx="8">
                  <c:v>145.49132000000034</c:v>
                </c:pt>
                <c:pt idx="9">
                  <c:v>149.92443799999958</c:v>
                </c:pt>
                <c:pt idx="10">
                  <c:v>150.56998800000071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52-4709-9EB5-9519637A2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0753568"/>
        <c:axId val="1400755232"/>
      </c:lineChart>
      <c:catAx>
        <c:axId val="140075356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0755232"/>
        <c:crosses val="autoZero"/>
        <c:auto val="1"/>
        <c:lblAlgn val="ctr"/>
        <c:lblOffset val="100"/>
        <c:tickMarkSkip val="1"/>
        <c:noMultiLvlLbl val="0"/>
      </c:catAx>
      <c:valAx>
        <c:axId val="140075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.00_-;\-* #,##0.00_-;_-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075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0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Lst>
    <c:ext uri="CC8EB2C9-7E31-499d-B8F2-F6CE61031016">
      <ho:hncChartStyle xmlns:ho="http://schemas.haansoft.com/office/8.0" layoutIndex="-1" colorIndex="-1" styleIndex="-1"/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'[2022_ksk_08_05.xlsm]+ short_term'!$A$8</c:f>
              <c:strCache>
                <c:ptCount val="1"/>
                <c:pt idx="0">
                  <c:v> Total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'[2022_ksk_08_05.xlsm]+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'[2022_ksk_08_05.xlsm]+ short_term'!$B$8:$L$8</c:f>
              <c:numCache>
                <c:formatCode>_-* #,##0.00_-;\-* #,##0.00_-;_-* "-"_-;_-@_-</c:formatCode>
                <c:ptCount val="11"/>
                <c:pt idx="0">
                  <c:v>229.13280400000002</c:v>
                </c:pt>
                <c:pt idx="1">
                  <c:v>235.88535199999998</c:v>
                </c:pt>
                <c:pt idx="2">
                  <c:v>237.52949400000006</c:v>
                </c:pt>
                <c:pt idx="3">
                  <c:v>247.00584399999983</c:v>
                </c:pt>
                <c:pt idx="4">
                  <c:v>246.24153799999982</c:v>
                </c:pt>
                <c:pt idx="5">
                  <c:v>238.50291399999986</c:v>
                </c:pt>
                <c:pt idx="6">
                  <c:v>228.67537600000034</c:v>
                </c:pt>
                <c:pt idx="7">
                  <c:v>213.58481799999998</c:v>
                </c:pt>
                <c:pt idx="8">
                  <c:v>195.2361460000003</c:v>
                </c:pt>
                <c:pt idx="9">
                  <c:v>179.92853199999988</c:v>
                </c:pt>
                <c:pt idx="10">
                  <c:v>150.58307600000012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26-4DCA-87C1-EDE74D4F7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5817632"/>
        <c:axId val="1305819296"/>
      </c:lineChart>
      <c:catAx>
        <c:axId val="130581763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5819296"/>
        <c:crosses val="autoZero"/>
        <c:auto val="1"/>
        <c:lblAlgn val="ctr"/>
        <c:lblOffset val="100"/>
        <c:tickMarkSkip val="1"/>
        <c:noMultiLvlLbl val="0"/>
      </c:catAx>
      <c:valAx>
        <c:axId val="1305819296"/>
        <c:scaling>
          <c:orientation val="minMax"/>
          <c:min val="15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.00_-;\-* #,##0.00_-;_-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5817632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Lst>
    <c:ext uri="CC8EB2C9-7E31-499d-B8F2-F6CE61031016">
      <ho:hncChartStyle xmlns:ho="http://schemas.haansoft.com/office/8.0" layoutIndex="-1" colorIndex="-1" styleIndex="-1"/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'[2022_ksk_08_05.xlsm]+ short_term'!$A$6</c:f>
              <c:strCache>
                <c:ptCount val="1"/>
                <c:pt idx="0">
                  <c:v> L&amp;M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'[2022_ksk_08_05.xlsm]+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'[2022_ksk_08_05.xlsm]+ short_term'!$B$6:$L$6</c:f>
              <c:numCache>
                <c:formatCode>_-* #,##0.00_-;\-* #,##0.00_-;_-* "-"_-;_-@_-</c:formatCode>
                <c:ptCount val="11"/>
                <c:pt idx="0">
                  <c:v>213.74</c:v>
                </c:pt>
                <c:pt idx="1">
                  <c:v>199.34000000000003</c:v>
                </c:pt>
                <c:pt idx="2">
                  <c:v>181.42000000000002</c:v>
                </c:pt>
                <c:pt idx="3">
                  <c:v>162.69999999999999</c:v>
                </c:pt>
                <c:pt idx="4">
                  <c:v>144.69999999999999</c:v>
                </c:pt>
                <c:pt idx="5">
                  <c:v>124.18</c:v>
                </c:pt>
                <c:pt idx="6">
                  <c:v>101.74000000000001</c:v>
                </c:pt>
                <c:pt idx="7">
                  <c:v>75.84</c:v>
                </c:pt>
                <c:pt idx="8">
                  <c:v>49.599999999999994</c:v>
                </c:pt>
                <c:pt idx="9">
                  <c:v>29.439999999999998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12-484A-B676-61630C5831A6}"/>
            </c:ext>
          </c:extLst>
        </c:ser>
        <c:ser>
          <c:idx val="1"/>
          <c:order val="1"/>
          <c:tx>
            <c:strRef>
              <c:f>'[2022_ksk_08_05.xlsm]+ short_term'!$A$7</c:f>
              <c:strCache>
                <c:ptCount val="1"/>
                <c:pt idx="0">
                  <c:v> Short 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'[2022_ksk_08_05.xlsm]+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'[2022_ksk_08_05.xlsm]+ short_term'!$B$7:$L$7</c:f>
              <c:numCache>
                <c:formatCode>_-* #,##0.00_-;\-* #,##0.00_-;_-* "-"_-;_-@_-</c:formatCode>
                <c:ptCount val="11"/>
                <c:pt idx="0">
                  <c:v>15.392804000000012</c:v>
                </c:pt>
                <c:pt idx="1">
                  <c:v>36.545351999999944</c:v>
                </c:pt>
                <c:pt idx="2">
                  <c:v>56.109494000000026</c:v>
                </c:pt>
                <c:pt idx="3">
                  <c:v>84.305843999999837</c:v>
                </c:pt>
                <c:pt idx="4">
                  <c:v>101.54153799999983</c:v>
                </c:pt>
                <c:pt idx="5">
                  <c:v>114.32291399999987</c:v>
                </c:pt>
                <c:pt idx="6">
                  <c:v>126.93537600000033</c:v>
                </c:pt>
                <c:pt idx="7">
                  <c:v>137.74481799999998</c:v>
                </c:pt>
                <c:pt idx="8">
                  <c:v>145.63614600000031</c:v>
                </c:pt>
                <c:pt idx="9">
                  <c:v>150.48853199999988</c:v>
                </c:pt>
                <c:pt idx="10">
                  <c:v>150.58307600000012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12-484A-B676-61630C583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0753568"/>
        <c:axId val="1400755232"/>
      </c:lineChart>
      <c:catAx>
        <c:axId val="140075356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0755232"/>
        <c:crosses val="autoZero"/>
        <c:auto val="1"/>
        <c:lblAlgn val="ctr"/>
        <c:lblOffset val="100"/>
        <c:tickMarkSkip val="1"/>
        <c:noMultiLvlLbl val="0"/>
      </c:catAx>
      <c:valAx>
        <c:axId val="140075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.00_-;\-* #,##0.00_-;_-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075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0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Lst>
    <c:ext uri="CC8EB2C9-7E31-499d-B8F2-F6CE61031016">
      <ho:hncChartStyle xmlns:ho="http://schemas.haansoft.com/office/8.0" layoutIndex="-1" colorIndex="-1" styleIndex="-1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5934425345709"/>
          <c:y val="3.1822880543332842E-2"/>
          <c:w val="0.72089087883044756"/>
          <c:h val="0.936354294729730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R&amp;D 비율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49-4E1A-8DF7-525CD8B294A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49-4E1A-8DF7-525CD8B294A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49-4E1A-8DF7-525CD8B294A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449-4E1A-8DF7-525CD8B294A6}"/>
              </c:ext>
            </c:extLst>
          </c:dPt>
          <c:dLbls>
            <c:dLbl>
              <c:idx val="0"/>
              <c:layout>
                <c:manualLayout>
                  <c:x val="-0.20097652143441186"/>
                  <c:y val="-0.2583758759612360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449-4E1A-8DF7-525CD8B294A6}"/>
                </c:ext>
              </c:extLst>
            </c:dLbl>
            <c:dLbl>
              <c:idx val="1"/>
              <c:layout>
                <c:manualLayout>
                  <c:x val="0.17583855228990142"/>
                  <c:y val="8.680448962111472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449-4E1A-8DF7-525CD8B294A6}"/>
                </c:ext>
              </c:extLst>
            </c:dLbl>
            <c:dLbl>
              <c:idx val="2"/>
              <c:layout>
                <c:manualLayout>
                  <c:x val="0.13318573495188377"/>
                  <c:y val="0.1743726620504599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449-4E1A-8DF7-525CD8B294A6}"/>
                </c:ext>
              </c:extLst>
            </c:dLbl>
            <c:dLbl>
              <c:idx val="3"/>
              <c:layout>
                <c:manualLayout>
                  <c:x val="4.3159228343202093E-2"/>
                  <c:y val="9.983755159122693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449-4E1A-8DF7-525CD8B294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내부 R&amp;D</c:v>
                </c:pt>
                <c:pt idx="1">
                  <c:v>외부 R&amp;D</c:v>
                </c:pt>
                <c:pt idx="2">
                  <c:v>공동 R&amp;D</c:v>
                </c:pt>
                <c:pt idx="3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7.5</c:v>
                </c:pt>
                <c:pt idx="1">
                  <c:v>1</c:v>
                </c:pt>
                <c:pt idx="2">
                  <c:v>1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449-4E1A-8DF7-525CD8B294A6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390608573764734"/>
          <c:y val="0.7270321921676085"/>
          <c:w val="0.16924712246053214"/>
          <c:h val="0.26191193581274419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035381571617912"/>
          <c:y val="0.72101558443527269"/>
          <c:w val="0.12703758482748514"/>
          <c:h val="0.26191193581274419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'+ short_term'!$A$8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'+ short_term'!$B$8:$L$8</c:f>
              <c:numCache>
                <c:formatCode>_-* #,##0.00_-;\-* #,##0.00_-;_-* "-"_-;_-@_-</c:formatCode>
                <c:ptCount val="11"/>
                <c:pt idx="0">
                  <c:v>239.07326</c:v>
                </c:pt>
                <c:pt idx="1">
                  <c:v>250.37222999999975</c:v>
                </c:pt>
                <c:pt idx="2">
                  <c:v>265.28306000000026</c:v>
                </c:pt>
                <c:pt idx="3">
                  <c:v>281.88492000000019</c:v>
                </c:pt>
                <c:pt idx="4">
                  <c:v>285.34712000000025</c:v>
                </c:pt>
                <c:pt idx="5">
                  <c:v>285.31246999999979</c:v>
                </c:pt>
                <c:pt idx="6">
                  <c:v>274.17590000000018</c:v>
                </c:pt>
                <c:pt idx="7">
                  <c:v>256.58485000000019</c:v>
                </c:pt>
                <c:pt idx="8">
                  <c:v>234.85375000000039</c:v>
                </c:pt>
                <c:pt idx="9">
                  <c:v>226.64396000000056</c:v>
                </c:pt>
                <c:pt idx="10">
                  <c:v>195.25684000000049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85-4DC7-9F9C-249A9B1BD0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5817632"/>
        <c:axId val="1305819296"/>
      </c:lineChart>
      <c:catAx>
        <c:axId val="130581763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5819296"/>
        <c:crosses val="autoZero"/>
        <c:auto val="1"/>
        <c:lblAlgn val="ctr"/>
        <c:lblOffset val="100"/>
        <c:noMultiLvlLbl val="0"/>
      </c:catAx>
      <c:valAx>
        <c:axId val="1305819296"/>
        <c:scaling>
          <c:orientation val="minMax"/>
          <c:min val="15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.00_-;\-* #,##0.00_-;_-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5817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'+ short_term'!$A$6</c:f>
              <c:strCache>
                <c:ptCount val="1"/>
                <c:pt idx="0">
                  <c:v>L&amp;M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'+ short_term'!$B$6:$L$6</c:f>
              <c:numCache>
                <c:formatCode>_-* #,##0.00_-;\-* #,##0.00_-;_-* "-"_-;_-@_-</c:formatCode>
                <c:ptCount val="11"/>
                <c:pt idx="0">
                  <c:v>231.08</c:v>
                </c:pt>
                <c:pt idx="1">
                  <c:v>209.96</c:v>
                </c:pt>
                <c:pt idx="2">
                  <c:v>187.02</c:v>
                </c:pt>
                <c:pt idx="3">
                  <c:v>181.9</c:v>
                </c:pt>
                <c:pt idx="4">
                  <c:v>160.78</c:v>
                </c:pt>
                <c:pt idx="5">
                  <c:v>135.69999999999999</c:v>
                </c:pt>
                <c:pt idx="6">
                  <c:v>111.62</c:v>
                </c:pt>
                <c:pt idx="7">
                  <c:v>79.66</c:v>
                </c:pt>
                <c:pt idx="8">
                  <c:v>47.320000000000007</c:v>
                </c:pt>
                <c:pt idx="9">
                  <c:v>32.339999999999996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7F-45BF-9BE9-BFBA81CD4514}"/>
            </c:ext>
          </c:extLst>
        </c:ser>
        <c:ser>
          <c:idx val="1"/>
          <c:order val="1"/>
          <c:tx>
            <c:strRef>
              <c:f>'+ short_term'!$A$7</c:f>
              <c:strCache>
                <c:ptCount val="1"/>
                <c:pt idx="0">
                  <c:v>Short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'+ short_term'!$B$7:$L$7</c:f>
              <c:numCache>
                <c:formatCode>_-* #,##0.00_-;\-* #,##0.00_-;_-* "-"_-;_-@_-</c:formatCode>
                <c:ptCount val="11"/>
                <c:pt idx="0">
                  <c:v>7.9932599999999834</c:v>
                </c:pt>
                <c:pt idx="1">
                  <c:v>40.412229999999731</c:v>
                </c:pt>
                <c:pt idx="2">
                  <c:v>78.263060000000237</c:v>
                </c:pt>
                <c:pt idx="3">
                  <c:v>99.984920000000173</c:v>
                </c:pt>
                <c:pt idx="4">
                  <c:v>124.56712000000026</c:v>
                </c:pt>
                <c:pt idx="5">
                  <c:v>149.6124699999998</c:v>
                </c:pt>
                <c:pt idx="6">
                  <c:v>162.55590000000015</c:v>
                </c:pt>
                <c:pt idx="7">
                  <c:v>176.92485000000022</c:v>
                </c:pt>
                <c:pt idx="8">
                  <c:v>187.5337500000004</c:v>
                </c:pt>
                <c:pt idx="9">
                  <c:v>194.30396000000056</c:v>
                </c:pt>
                <c:pt idx="10">
                  <c:v>195.25684000000049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7F-45BF-9BE9-BFBA81CD45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0753568"/>
        <c:axId val="1400755232"/>
      </c:lineChart>
      <c:catAx>
        <c:axId val="140075356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0755232"/>
        <c:crosses val="autoZero"/>
        <c:auto val="1"/>
        <c:lblAlgn val="ctr"/>
        <c:lblOffset val="100"/>
        <c:noMultiLvlLbl val="0"/>
      </c:catAx>
      <c:valAx>
        <c:axId val="140075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.00_-;\-* #,##0.00_-;_-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075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'+ short_term'!$A$8</c:f>
              <c:strCache>
                <c:ptCount val="1"/>
                <c:pt idx="0">
                  <c:v> Total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'+ short_term'!$B$8:$L$8</c:f>
              <c:numCache>
                <c:formatCode>_-* #,##0.00_-;\-* #,##0.00_-;_-* "-"_-;_-@_-</c:formatCode>
                <c:ptCount val="11"/>
                <c:pt idx="0">
                  <c:v>229.61284199999994</c:v>
                </c:pt>
                <c:pt idx="1">
                  <c:v>233.16081400000019</c:v>
                </c:pt>
                <c:pt idx="2">
                  <c:v>246.00604600000037</c:v>
                </c:pt>
                <c:pt idx="3">
                  <c:v>244.3241720000002</c:v>
                </c:pt>
                <c:pt idx="4">
                  <c:v>245.98228399999942</c:v>
                </c:pt>
                <c:pt idx="5">
                  <c:v>237.83353199999971</c:v>
                </c:pt>
                <c:pt idx="6">
                  <c:v>224.69558800000004</c:v>
                </c:pt>
                <c:pt idx="7">
                  <c:v>208.48058599999962</c:v>
                </c:pt>
                <c:pt idx="8">
                  <c:v>190.0984040000003</c:v>
                </c:pt>
                <c:pt idx="9">
                  <c:v>175.76813799999945</c:v>
                </c:pt>
                <c:pt idx="10">
                  <c:v>150.99295199999949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9B-4C1B-B105-C60CB7E48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5817632"/>
        <c:axId val="1305819296"/>
      </c:lineChart>
      <c:catAx>
        <c:axId val="130581763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5819296"/>
        <c:crosses val="autoZero"/>
        <c:auto val="1"/>
        <c:lblAlgn val="ctr"/>
        <c:lblOffset val="100"/>
        <c:noMultiLvlLbl val="0"/>
      </c:catAx>
      <c:valAx>
        <c:axId val="1305819296"/>
        <c:scaling>
          <c:orientation val="minMax"/>
          <c:min val="15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.00_-;\-* #,##0.00_-;_-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5817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'+ short_term'!$A$6</c:f>
              <c:strCache>
                <c:ptCount val="1"/>
                <c:pt idx="0">
                  <c:v> L&amp;M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'+ short_term'!$B$6:$L$6</c:f>
              <c:numCache>
                <c:formatCode>_-* #,##0.00_-;\-* #,##0.00_-;_-* "-"_-;_-@_-</c:formatCode>
                <c:ptCount val="11"/>
                <c:pt idx="0">
                  <c:v>208.78000000000003</c:v>
                </c:pt>
                <c:pt idx="1">
                  <c:v>190</c:v>
                </c:pt>
                <c:pt idx="2">
                  <c:v>173.42000000000002</c:v>
                </c:pt>
                <c:pt idx="3">
                  <c:v>158.62</c:v>
                </c:pt>
                <c:pt idx="4">
                  <c:v>142.6</c:v>
                </c:pt>
                <c:pt idx="5">
                  <c:v>119.19999999999999</c:v>
                </c:pt>
                <c:pt idx="6">
                  <c:v>95.02</c:v>
                </c:pt>
                <c:pt idx="7">
                  <c:v>70.58</c:v>
                </c:pt>
                <c:pt idx="8">
                  <c:v>45.2</c:v>
                </c:pt>
                <c:pt idx="9">
                  <c:v>25.380000000000003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08-4EC6-9569-B64E45EC8D9C}"/>
            </c:ext>
          </c:extLst>
        </c:ser>
        <c:ser>
          <c:idx val="1"/>
          <c:order val="1"/>
          <c:tx>
            <c:strRef>
              <c:f>'+ short_term'!$A$7</c:f>
              <c:strCache>
                <c:ptCount val="1"/>
                <c:pt idx="0">
                  <c:v> Short 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'+ short_term'!$B$7:$L$7</c:f>
              <c:numCache>
                <c:formatCode>_-* #,##0.00_-;\-* #,##0.00_-;_-* "-"_-;_-@_-</c:formatCode>
                <c:ptCount val="11"/>
                <c:pt idx="0">
                  <c:v>20.832841999999918</c:v>
                </c:pt>
                <c:pt idx="1">
                  <c:v>43.16081400000018</c:v>
                </c:pt>
                <c:pt idx="2">
                  <c:v>72.586046000000366</c:v>
                </c:pt>
                <c:pt idx="3">
                  <c:v>85.704172000000185</c:v>
                </c:pt>
                <c:pt idx="4">
                  <c:v>103.38228399999944</c:v>
                </c:pt>
                <c:pt idx="5">
                  <c:v>118.63353199999973</c:v>
                </c:pt>
                <c:pt idx="6">
                  <c:v>129.67558800000006</c:v>
                </c:pt>
                <c:pt idx="7">
                  <c:v>137.90058599999961</c:v>
                </c:pt>
                <c:pt idx="8">
                  <c:v>144.89840400000031</c:v>
                </c:pt>
                <c:pt idx="9">
                  <c:v>150.38813799999946</c:v>
                </c:pt>
                <c:pt idx="10">
                  <c:v>150.99295199999949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08-4EC6-9569-B64E45EC8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0753568"/>
        <c:axId val="1400755232"/>
      </c:lineChart>
      <c:catAx>
        <c:axId val="140075356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0755232"/>
        <c:crosses val="autoZero"/>
        <c:auto val="1"/>
        <c:lblAlgn val="ctr"/>
        <c:lblOffset val="100"/>
        <c:noMultiLvlLbl val="0"/>
      </c:catAx>
      <c:valAx>
        <c:axId val="140075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.00_-;\-* #,##0.00_-;_-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075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'+ short_term'!$A$8</c:f>
              <c:strCache>
                <c:ptCount val="1"/>
                <c:pt idx="0">
                  <c:v> Total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'+ short_term'!$B$8:$L$8</c:f>
              <c:numCache>
                <c:formatCode>_-* #,##0.00_-;\-* #,##0.00_-;_-* "-"_-;_-@_-</c:formatCode>
                <c:ptCount val="11"/>
                <c:pt idx="0">
                  <c:v>257.51396800000003</c:v>
                </c:pt>
                <c:pt idx="1">
                  <c:v>264.23786000000007</c:v>
                </c:pt>
                <c:pt idx="2">
                  <c:v>261.23411800000019</c:v>
                </c:pt>
                <c:pt idx="3">
                  <c:v>260.02839600000027</c:v>
                </c:pt>
                <c:pt idx="4">
                  <c:v>252.86315999999943</c:v>
                </c:pt>
                <c:pt idx="5">
                  <c:v>242.15995800000042</c:v>
                </c:pt>
                <c:pt idx="6">
                  <c:v>227.68687200000022</c:v>
                </c:pt>
                <c:pt idx="7">
                  <c:v>211.43184399999922</c:v>
                </c:pt>
                <c:pt idx="8">
                  <c:v>166.02708199999992</c:v>
                </c:pt>
                <c:pt idx="9">
                  <c:v>178.12633599999972</c:v>
                </c:pt>
                <c:pt idx="10">
                  <c:v>150.98534199999989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50-4172-945A-07487439EA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5817632"/>
        <c:axId val="1305819296"/>
      </c:lineChart>
      <c:catAx>
        <c:axId val="130581763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5819296"/>
        <c:crosses val="autoZero"/>
        <c:auto val="1"/>
        <c:lblAlgn val="ctr"/>
        <c:lblOffset val="100"/>
        <c:noMultiLvlLbl val="0"/>
      </c:catAx>
      <c:valAx>
        <c:axId val="1305819296"/>
        <c:scaling>
          <c:orientation val="minMax"/>
          <c:min val="15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.00_-;\-* #,##0.00_-;_-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5817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'+ short_term'!$A$6</c:f>
              <c:strCache>
                <c:ptCount val="1"/>
                <c:pt idx="0">
                  <c:v> L&amp;M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'+ short_term'!$B$6:$L$6</c:f>
              <c:numCache>
                <c:formatCode>_-* #,##0.00_-;\-* #,##0.00_-;_-* "-"_-;_-@_-</c:formatCode>
                <c:ptCount val="11"/>
                <c:pt idx="0">
                  <c:v>245.82000000000005</c:v>
                </c:pt>
                <c:pt idx="1">
                  <c:v>221.64000000000004</c:v>
                </c:pt>
                <c:pt idx="2">
                  <c:v>199.64000000000004</c:v>
                </c:pt>
                <c:pt idx="3">
                  <c:v>175.46000000000004</c:v>
                </c:pt>
                <c:pt idx="4">
                  <c:v>150.5</c:v>
                </c:pt>
                <c:pt idx="5">
                  <c:v>125.14000000000001</c:v>
                </c:pt>
                <c:pt idx="6">
                  <c:v>99.940000000000012</c:v>
                </c:pt>
                <c:pt idx="7">
                  <c:v>74.52000000000001</c:v>
                </c:pt>
                <c:pt idx="8">
                  <c:v>20.160000000000004</c:v>
                </c:pt>
                <c:pt idx="9">
                  <c:v>27.880000000000003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C3-43BF-AE1E-48A27FC9F89F}"/>
            </c:ext>
          </c:extLst>
        </c:ser>
        <c:ser>
          <c:idx val="1"/>
          <c:order val="1"/>
          <c:tx>
            <c:strRef>
              <c:f>'+ short_term'!$A$7</c:f>
              <c:strCache>
                <c:ptCount val="1"/>
                <c:pt idx="0">
                  <c:v> Short 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'+ short_term'!$B$7:$L$7</c:f>
              <c:numCache>
                <c:formatCode>_-* #,##0.00_-;\-* #,##0.00_-;_-* "-"_-;_-@_-</c:formatCode>
                <c:ptCount val="11"/>
                <c:pt idx="0">
                  <c:v>11.693968000000002</c:v>
                </c:pt>
                <c:pt idx="1">
                  <c:v>42.597860000000054</c:v>
                </c:pt>
                <c:pt idx="2">
                  <c:v>61.594118000000158</c:v>
                </c:pt>
                <c:pt idx="3">
                  <c:v>84.568396000000206</c:v>
                </c:pt>
                <c:pt idx="4">
                  <c:v>102.36315999999944</c:v>
                </c:pt>
                <c:pt idx="5">
                  <c:v>117.0199580000004</c:v>
                </c:pt>
                <c:pt idx="6">
                  <c:v>127.74687200000021</c:v>
                </c:pt>
                <c:pt idx="7">
                  <c:v>136.91184399999921</c:v>
                </c:pt>
                <c:pt idx="8">
                  <c:v>145.86708199999993</c:v>
                </c:pt>
                <c:pt idx="9">
                  <c:v>150.24633599999973</c:v>
                </c:pt>
                <c:pt idx="10">
                  <c:v>150.98534199999989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C3-43BF-AE1E-48A27FC9F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0753568"/>
        <c:axId val="1400755232"/>
      </c:lineChart>
      <c:catAx>
        <c:axId val="140075356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0755232"/>
        <c:crosses val="autoZero"/>
        <c:auto val="1"/>
        <c:lblAlgn val="ctr"/>
        <c:lblOffset val="100"/>
        <c:noMultiLvlLbl val="0"/>
      </c:catAx>
      <c:valAx>
        <c:axId val="140075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.00_-;\-* #,##0.00_-;_-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075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14F07-8D29-4960-8217-4D2A26BE1466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1C839-680B-4C58-A4CA-AAFC320D3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안녕하십니까</a:t>
            </a:r>
            <a:r>
              <a:rPr lang="en-US" altLang="ko-KR" b="1" dirty="0"/>
              <a:t>. </a:t>
            </a:r>
            <a:r>
              <a:rPr lang="ko-KR" altLang="en-US" b="1" dirty="0"/>
              <a:t>자원의 제약이 있는 </a:t>
            </a:r>
            <a:r>
              <a:rPr lang="en-US" altLang="ko-KR" b="1" dirty="0"/>
              <a:t>R&amp;D </a:t>
            </a:r>
            <a:r>
              <a:rPr lang="ko-KR" altLang="en-US" b="1" dirty="0"/>
              <a:t>프로젝트 </a:t>
            </a:r>
            <a:r>
              <a:rPr lang="ko-KR" altLang="en-US" b="1" dirty="0" err="1"/>
              <a:t>포토폴리오</a:t>
            </a:r>
            <a:r>
              <a:rPr lang="ko-KR" altLang="en-US" b="1" dirty="0"/>
              <a:t> 선택 문제를 가지고  </a:t>
            </a:r>
            <a:r>
              <a:rPr lang="en-US" altLang="ko-KR" b="1" dirty="0"/>
              <a:t>2</a:t>
            </a:r>
            <a:r>
              <a:rPr lang="ko-KR" altLang="en-US" b="1" dirty="0"/>
              <a:t>차 발표를 하게 된 프로젝트경영학과 박사과정 </a:t>
            </a:r>
            <a:r>
              <a:rPr lang="ko-KR" altLang="en-US" b="1" dirty="0" err="1"/>
              <a:t>김승겸</a:t>
            </a:r>
            <a:r>
              <a:rPr lang="ko-KR" altLang="en-US" b="1" dirty="0"/>
              <a:t>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63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만약 </a:t>
            </a:r>
            <a:r>
              <a:rPr lang="en-US" altLang="ko-KR" b="1" dirty="0"/>
              <a:t>A</a:t>
            </a:r>
            <a:r>
              <a:rPr lang="ko-KR" altLang="en-US" b="1" dirty="0"/>
              <a:t>기업이 미 확정 연구과제를 고려하여 중장기 개발 계획을 수립하였다고 가정해 보겠습니다</a:t>
            </a:r>
            <a:r>
              <a:rPr lang="en-US" altLang="ko-KR" b="1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/>
              <a:t>첨부된 표와 같이 확정된 연구프로젝트에 자원 </a:t>
            </a:r>
            <a:r>
              <a:rPr lang="ko-KR" altLang="en-US" b="1" dirty="0" err="1"/>
              <a:t>배정률을</a:t>
            </a:r>
            <a:r>
              <a:rPr lang="ko-KR" altLang="en-US" b="1" dirty="0"/>
              <a:t> </a:t>
            </a:r>
            <a:r>
              <a:rPr lang="en-US" altLang="ko-KR" b="1" dirty="0"/>
              <a:t>75%</a:t>
            </a:r>
            <a:r>
              <a:rPr lang="ko-KR" altLang="en-US" b="1" dirty="0"/>
              <a:t>로 배정하고 </a:t>
            </a:r>
            <a:r>
              <a:rPr lang="ko-KR" altLang="en-US" b="1" dirty="0" err="1"/>
              <a:t>미확정</a:t>
            </a:r>
            <a:r>
              <a:rPr lang="ko-KR" altLang="en-US" b="1" dirty="0"/>
              <a:t> 프로젝트에 가용자원을 </a:t>
            </a:r>
            <a:r>
              <a:rPr lang="en-US" altLang="ko-KR" b="1" dirty="0"/>
              <a:t>25%</a:t>
            </a:r>
            <a:r>
              <a:rPr lang="ko-KR" altLang="en-US" b="1" dirty="0"/>
              <a:t>로 배정해 보겠습니다</a:t>
            </a:r>
            <a:r>
              <a:rPr lang="en-US" altLang="ko-KR" b="1" dirty="0"/>
              <a:t>. </a:t>
            </a:r>
            <a:r>
              <a:rPr lang="ko-KR" altLang="en-US" b="1" dirty="0"/>
              <a:t>이 경우 만약 긴급프로젝트 요청이 들어오면 여유연구자원이 </a:t>
            </a:r>
            <a:r>
              <a:rPr lang="en-US" altLang="ko-KR" b="1" dirty="0"/>
              <a:t>25% </a:t>
            </a:r>
            <a:r>
              <a:rPr lang="ko-KR" altLang="en-US" b="1" dirty="0"/>
              <a:t>존재 하기 때문에 가용자원 범위 내에서 추가적인 연구개발 프로젝트 수행이 가능합니다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그러므로 기업에 입장에서는 긴급 프로젝트 수행에 따른 높은 수익을 얻을 수 있음을  확인할 수 있습니다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11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ko-KR" altLang="en-US" sz="1200" b="1" kern="0" dirty="0">
                <a:solidFill>
                  <a:sysClr val="windowText" lastClr="000000"/>
                </a:solidFill>
                <a:latin typeface="+mn-ea"/>
              </a:rPr>
              <a:t>본 연구의 목적은 연구개발을 수행하는 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기업이 수익을 최대화하기 위해 중장기 </a:t>
            </a:r>
            <a:r>
              <a:rPr lang="ko-KR" altLang="en-US" sz="1200" b="1" u="sng" kern="0" dirty="0">
                <a:solidFill>
                  <a:srgbClr val="0000FF"/>
                </a:solidFill>
                <a:latin typeface="+mn-ea"/>
              </a:rPr>
              <a:t>프로젝트 포트폴리오 작성을 하는 경우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 작성 시점에 </a:t>
            </a:r>
            <a:r>
              <a:rPr lang="ko-KR" altLang="en-US" sz="1200" b="1" u="sng" kern="0" dirty="0">
                <a:solidFill>
                  <a:srgbClr val="0000FF"/>
                </a:solidFill>
                <a:latin typeface="+mn-ea"/>
              </a:rPr>
              <a:t>확정된 프로젝트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들의 목록만을 대상으로 프로젝트를 선택하는 것은 효율적이지 않을 수 있습니다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실제로 연간 프로젝트 포트폴리오 작성 시점에서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 확정되지 않은 고수익의 단기 프로젝트가 확률적으로 다수 발생하며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이를 실행할 자원의 여유가 없는 경우 해당 프로젝트를 수행할 수 없습니다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그러므로 미래에 불확정적으로 발생하는 프로젝트 목록을 포함하여 선택하는 것이 필요합니다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2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따라서 본 연구에서는 수익 </a:t>
            </a:r>
            <a:r>
              <a:rPr lang="ko-KR" altLang="en-US" sz="1200" b="1" kern="0" dirty="0">
                <a:solidFill>
                  <a:srgbClr val="0000FF"/>
                </a:solidFill>
                <a:latin typeface="+mn-ea"/>
              </a:rPr>
              <a:t>최대화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를 위한 </a:t>
            </a:r>
            <a:r>
              <a:rPr lang="ko-KR" altLang="en-US" sz="1200" b="1" kern="0" dirty="0">
                <a:solidFill>
                  <a:srgbClr val="0000FF"/>
                </a:solidFill>
                <a:latin typeface="+mn-ea"/>
              </a:rPr>
              <a:t>프로젝트 포트폴리오 선택 문제를 다루고자 합니다</a:t>
            </a:r>
            <a:r>
              <a:rPr lang="en-US" altLang="ko-KR" sz="1200" b="1" kern="0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프로젝트 포트폴리오 작성 시점에 미 확정 프로젝트라는 </a:t>
            </a:r>
            <a:r>
              <a:rPr lang="ko-KR" altLang="en-US" sz="1200" b="1" u="sng" kern="0" dirty="0">
                <a:solidFill>
                  <a:srgbClr val="0000FF"/>
                </a:solidFill>
                <a:latin typeface="+mn-ea"/>
              </a:rPr>
              <a:t>불확정적 요소를 추가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하여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 자원제약을 고려한 모델을 작성하고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목적함수 값을 최대화하는 알고리즘으로 모의실험을 통해 연구하고자 합니다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.  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80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연구 방법은 다음과 같습니다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95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2</a:t>
            </a:r>
            <a:r>
              <a:rPr lang="ko-KR" altLang="en-US" b="1" dirty="0"/>
              <a:t>장 이론적 배경 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953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본 연구의 이론적 배경으로 </a:t>
            </a:r>
            <a:r>
              <a:rPr lang="en-US" altLang="ko-KR" b="1" dirty="0"/>
              <a:t>R&amp;D </a:t>
            </a:r>
            <a:r>
              <a:rPr lang="ko-KR" altLang="en-US" b="1" dirty="0"/>
              <a:t>프로젝트 포트폴리오 선택 문제와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40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자원제약이 고려된 프로젝트 일정문제 선행 연구</a:t>
            </a:r>
            <a:r>
              <a:rPr lang="en-US" altLang="ko-KR" b="1" dirty="0"/>
              <a:t>,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9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66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RCPSP </a:t>
            </a:r>
            <a:r>
              <a:rPr lang="ko-KR" altLang="en-US" b="1" dirty="0"/>
              <a:t>휴리스틱 기법과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271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정수선형 계획법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08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불확정성에 대한 프로젝트 관련 선행 연구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89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지난 </a:t>
            </a:r>
            <a:r>
              <a:rPr lang="en-US" altLang="ko-KR" b="1" dirty="0"/>
              <a:t>1</a:t>
            </a:r>
            <a:r>
              <a:rPr lang="ko-KR" altLang="en-US" b="1" dirty="0"/>
              <a:t>차 발표 시 말씀해주신 수정 및 보완 내용입니다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첫번째로 영문 초록을 추가 하였습니다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두번째로 참고문헌 표기 방법 중 학술지명을 이탤릭체로 변경 했습니다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마지막으로 모의실험을 </a:t>
            </a:r>
            <a:r>
              <a:rPr lang="en-US" altLang="ko-KR" b="1" dirty="0"/>
              <a:t>2</a:t>
            </a:r>
            <a:r>
              <a:rPr lang="ko-KR" altLang="en-US" b="1" dirty="0"/>
              <a:t>가지 경우를 더하여 결과에 추가 하였습니다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88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시뮬레이션 기법 관련 선행 연구에 대한 문헌 연구를 수행 하였습니다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97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제</a:t>
            </a:r>
            <a:r>
              <a:rPr lang="en-US" altLang="ko-KR" b="1" dirty="0"/>
              <a:t>3</a:t>
            </a:r>
            <a:r>
              <a:rPr lang="ko-KR" altLang="en-US" b="1" dirty="0"/>
              <a:t>장 수학적 모델입니다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55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본 연구 문제의 정의는 제한된 자원내에서 기업의 이익을 최대화 할 수 있는 포트폴리오 구성을 위한 </a:t>
            </a:r>
            <a:r>
              <a:rPr lang="en-US" altLang="ko-KR" b="1" dirty="0"/>
              <a:t>R&amp;D  </a:t>
            </a:r>
            <a:r>
              <a:rPr lang="ko-KR" altLang="en-US" b="1" dirty="0"/>
              <a:t>프로젝트 포트폴리오 선택 문제 입니다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문제의 가정은 다음과 같습니다</a:t>
            </a:r>
            <a:r>
              <a:rPr lang="en-US" altLang="ko-KR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66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665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172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b="1" dirty="0"/>
                  <a:t>목적함수와 제약식은 다음과 같습니다</a:t>
                </a:r>
                <a:r>
                  <a:rPr lang="en-US" altLang="ko-KR" b="1" dirty="0"/>
                  <a:t>. </a:t>
                </a:r>
              </a:p>
              <a:p>
                <a:endParaRPr lang="en-US" altLang="ko-KR" b="1" dirty="0"/>
              </a:p>
              <a:p>
                <a:endParaRPr lang="en-US" altLang="ko-KR" b="1" dirty="0">
                  <a:sym typeface="Wingdings" panose="05000000000000000000" pitchFamily="2" charset="2"/>
                </a:endParaRPr>
              </a:p>
              <a:p>
                <a:r>
                  <a:rPr lang="en-US" altLang="ko-KR" b="0" dirty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[</a:t>
                </a:r>
                <a:r>
                  <a:rPr lang="ko-KR" altLang="en-US" b="0" dirty="0" err="1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질문시</a:t>
                </a:r>
                <a:r>
                  <a:rPr lang="ko-KR" altLang="en-US" b="0" dirty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 답변</a:t>
                </a:r>
                <a:r>
                  <a:rPr lang="en-US" altLang="ko-KR" b="0" dirty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ko-KR" altLang="en-US" b="0" dirty="0">
                    <a:solidFill>
                      <a:schemeClr val="accent5"/>
                    </a:solidFill>
                  </a:rPr>
                  <a:t>제한된 자원내에서 기업의 이익을 최대화 할 수 있는 포트폴리오 구성</a:t>
                </a:r>
                <a:r>
                  <a:rPr lang="en-US" altLang="ko-KR" b="0" dirty="0">
                    <a:solidFill>
                      <a:schemeClr val="accent5"/>
                    </a:solidFill>
                  </a:rPr>
                  <a:t>]</a:t>
                </a:r>
                <a:endParaRPr lang="en-US" altLang="ko-KR" b="1" dirty="0"/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모드 프로젝트가 실행되었을 때 얻을 수 있는 기대가치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모드 프로젝트의 예상비용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모드  프로젝트가 성공여부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프로젝트의 선택여부를 나타내는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0-1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변수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marR="0" lvl="0" indent="-989013" algn="l" defTabSz="914400" rtl="0" eaLnBrk="1" fontAlgn="auto" latinLnBrk="1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발생된 실제 프로젝트를 나타내는 개념적인 서술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ko-KR" altLang="en-US" b="1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b="1" dirty="0"/>
                  <a:t>목적함수와 제약식은 다음과 같습니다</a:t>
                </a:r>
                <a:r>
                  <a:rPr lang="en-US" altLang="ko-KR" b="1" dirty="0"/>
                  <a:t>. </a:t>
                </a:r>
              </a:p>
              <a:p>
                <a:endParaRPr lang="en-US" altLang="ko-KR" b="1" dirty="0"/>
              </a:p>
              <a:p>
                <a:endParaRPr lang="en-US" altLang="ko-KR" b="1" dirty="0">
                  <a:sym typeface="Wingdings" panose="05000000000000000000" pitchFamily="2" charset="2"/>
                </a:endParaRPr>
              </a:p>
              <a:p>
                <a:r>
                  <a:rPr lang="en-US" altLang="ko-KR" b="0" dirty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[</a:t>
                </a:r>
                <a:r>
                  <a:rPr lang="ko-KR" altLang="en-US" b="0" dirty="0" err="1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질문시</a:t>
                </a:r>
                <a:r>
                  <a:rPr lang="ko-KR" altLang="en-US" b="0" dirty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 답변</a:t>
                </a:r>
                <a:r>
                  <a:rPr lang="en-US" altLang="ko-KR" b="0" dirty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ko-KR" altLang="en-US" b="0" dirty="0">
                    <a:solidFill>
                      <a:schemeClr val="accent5"/>
                    </a:solidFill>
                  </a:rPr>
                  <a:t>제한된 자원내에서 기업의 이익을 최대화 할 수 있는 포트폴리오 구성</a:t>
                </a:r>
                <a:r>
                  <a:rPr lang="en-US" altLang="ko-KR" b="0" dirty="0">
                    <a:solidFill>
                      <a:schemeClr val="accent5"/>
                    </a:solidFill>
                  </a:rPr>
                  <a:t>]</a:t>
                </a:r>
                <a:endParaRPr lang="en-US" altLang="ko-KR" b="1" dirty="0"/>
              </a:p>
              <a:p>
                <a:pPr marL="989013" indent="-989013">
                  <a:lnSpc>
                    <a:spcPts val="2000"/>
                  </a:lnSpc>
                </a:pP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𝑉_(𝑝,</a:t>
                </a:r>
                <a:r>
                  <a:rPr lang="en-US" altLang="ko-KR" sz="1200" i="0" kern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𝑚</a:t>
                </a:r>
                <a:r>
                  <a:rPr lang="en-US" altLang="ko-KR" sz="1200" i="0" ker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모드 프로젝트가 실행되었을 때 얻을 수 있는 기대가치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:r>
                  <a:rPr lang="en-US" altLang="ko-KR" sz="12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𝑐_(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𝑝,</a:t>
                </a:r>
                <a:r>
                  <a:rPr lang="en-US" altLang="ko-KR" sz="1200" i="0" kern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𝑚</a:t>
                </a:r>
                <a:r>
                  <a:rPr lang="en-US" altLang="ko-KR" sz="1200" i="0" ker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모드 프로젝트의 예상비용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𝑦_(𝑝,</a:t>
                </a:r>
                <a:r>
                  <a:rPr lang="en-US" altLang="ko-KR" sz="1200" b="0" i="0" kern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𝑚</a:t>
                </a:r>
                <a:r>
                  <a:rPr lang="en-US" altLang="ko-KR" sz="1200" b="0" i="0" ker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모드  프로젝트가 성공여부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:r>
                  <a:rPr lang="en-US" altLang="ko-KR" sz="1200" i="0">
                    <a:solidFill>
                      <a:schemeClr val="tx1"/>
                    </a:solidFill>
                    <a:latin typeface="Cambria Math"/>
                  </a:rPr>
                  <a:t>𝑥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프로젝트의 선택여부를 나타내는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0-1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변수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marR="0" lvl="0" indent="-989013" algn="l" defTabSz="914400" rtl="0" eaLnBrk="1" fontAlgn="auto" latinLnBrk="1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𝑂𝑃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발생된 실제 프로젝트를 나타내는 개념적인 서술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ko-KR" altLang="en-US" b="1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851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주요 변수 및 계수입니다</a:t>
            </a:r>
            <a:r>
              <a:rPr lang="en-US" altLang="ko-KR" b="1" dirty="0"/>
              <a:t>.  </a:t>
            </a:r>
          </a:p>
          <a:p>
            <a:endParaRPr lang="en-US" altLang="ko-KR" b="1" dirty="0"/>
          </a:p>
          <a:p>
            <a:r>
              <a:rPr lang="en-US" altLang="ko-KR" b="0" dirty="0"/>
              <a:t>[RR : </a:t>
            </a:r>
            <a:r>
              <a:rPr kumimoji="0" lang="ko-KR" altLang="en-US" sz="12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최초 자원 </a:t>
            </a:r>
            <a:r>
              <a:rPr kumimoji="0" lang="ko-KR" altLang="en-US" sz="1200" b="0" i="0" u="sng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배정률</a:t>
            </a:r>
            <a:r>
              <a:rPr kumimoji="0" lang="en-US" altLang="ko-KR" sz="12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]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227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4</a:t>
            </a:r>
            <a:r>
              <a:rPr lang="ko-KR" altLang="en-US" b="1" dirty="0"/>
              <a:t>장 알고리즘 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63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본 연구의 해의 영역으로 의사결정변수는 아래와 같으며</a:t>
            </a:r>
            <a:r>
              <a:rPr lang="en-US" altLang="ko-KR" b="1" dirty="0"/>
              <a:t>, </a:t>
            </a:r>
            <a:r>
              <a:rPr lang="ko-KR" altLang="en-US" b="1" dirty="0"/>
              <a:t>세개의 변수 조합으로 이루어졌습니다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5919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본 연구의 알고리즘 약술입니다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0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발표 순서는 제</a:t>
            </a:r>
            <a:r>
              <a:rPr lang="en-US" altLang="ko-KR" b="1" dirty="0"/>
              <a:t>1</a:t>
            </a:r>
            <a:r>
              <a:rPr lang="ko-KR" altLang="en-US" b="1" dirty="0"/>
              <a:t>장 서론으로 부터 제</a:t>
            </a:r>
            <a:r>
              <a:rPr lang="en-US" altLang="ko-KR" b="1" dirty="0"/>
              <a:t>6</a:t>
            </a:r>
            <a:r>
              <a:rPr lang="ko-KR" altLang="en-US" b="1" dirty="0"/>
              <a:t>장 결론 및 시사점으로 진행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51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2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785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제</a:t>
            </a:r>
            <a:r>
              <a:rPr lang="en-US" altLang="ko-KR" b="1" dirty="0"/>
              <a:t>5</a:t>
            </a:r>
            <a:r>
              <a:rPr lang="ko-KR" altLang="en-US" b="1" dirty="0"/>
              <a:t>장 모의 실험 결과 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4409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본 연구의 모의실험은 마이크로 윈도우 </a:t>
            </a:r>
            <a:r>
              <a:rPr lang="en-US" altLang="ko-KR" b="1" dirty="0"/>
              <a:t>10</a:t>
            </a:r>
            <a:r>
              <a:rPr lang="ko-KR" altLang="en-US" b="1" dirty="0"/>
              <a:t>의 </a:t>
            </a:r>
            <a:r>
              <a:rPr lang="en-US" altLang="ko-KR" b="1" dirty="0"/>
              <a:t>OS</a:t>
            </a:r>
            <a:r>
              <a:rPr lang="ko-KR" altLang="en-US" b="1" dirty="0"/>
              <a:t>에서 </a:t>
            </a:r>
            <a:r>
              <a:rPr lang="en-US" altLang="ko-KR" b="1" dirty="0"/>
              <a:t>VBA</a:t>
            </a:r>
            <a:r>
              <a:rPr lang="ko-KR" altLang="en-US" b="1" dirty="0"/>
              <a:t>를 활용하여 수행 되었습니다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모의 실험의 조건으로 데이터 셋을 총 </a:t>
            </a:r>
            <a:r>
              <a:rPr lang="en-US" altLang="ko-KR" b="1" dirty="0"/>
              <a:t>5</a:t>
            </a:r>
            <a:r>
              <a:rPr lang="ko-KR" altLang="en-US" b="1" dirty="0"/>
              <a:t>가지로</a:t>
            </a:r>
            <a:r>
              <a:rPr lang="en-US" altLang="ko-KR" b="1" dirty="0"/>
              <a:t>,</a:t>
            </a:r>
            <a:r>
              <a:rPr lang="ko-KR" altLang="en-US" b="1" dirty="0"/>
              <a:t> 각각의 산정기간은 </a:t>
            </a:r>
            <a:r>
              <a:rPr lang="en-US" altLang="ko-KR" b="1" dirty="0"/>
              <a:t>36</a:t>
            </a:r>
            <a:r>
              <a:rPr lang="ko-KR" altLang="en-US" b="1" dirty="0"/>
              <a:t>개월로 하였으며</a:t>
            </a:r>
            <a:r>
              <a:rPr lang="en-US" altLang="ko-KR" b="1" dirty="0"/>
              <a:t>,</a:t>
            </a:r>
            <a:r>
              <a:rPr lang="ko-KR" altLang="en-US" b="1" dirty="0"/>
              <a:t> 장기 및 중기 프로젝트 수는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5</a:t>
            </a:r>
            <a:r>
              <a:rPr lang="ko-KR" altLang="en-US" b="1" dirty="0"/>
              <a:t>개와 </a:t>
            </a:r>
            <a:r>
              <a:rPr lang="en-US" altLang="ko-KR" b="1" dirty="0"/>
              <a:t>60</a:t>
            </a:r>
            <a:r>
              <a:rPr lang="ko-KR" altLang="en-US" b="1" dirty="0"/>
              <a:t>개로 산정 하였습니다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670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각 데이터 셋의 실험횟수는 초기해 생성과</a:t>
            </a:r>
            <a:r>
              <a:rPr lang="en-US" altLang="ko-KR" b="1" dirty="0"/>
              <a:t> </a:t>
            </a:r>
            <a:r>
              <a:rPr lang="ko-KR" altLang="en-US" b="1" dirty="0"/>
              <a:t>휴리스틱 적용 횟수는 </a:t>
            </a:r>
            <a:r>
              <a:rPr lang="en-US" altLang="ko-KR" b="1" dirty="0"/>
              <a:t>100</a:t>
            </a:r>
            <a:r>
              <a:rPr lang="ko-KR" altLang="en-US" b="1" dirty="0"/>
              <a:t>회</a:t>
            </a:r>
            <a:r>
              <a:rPr lang="en-US" altLang="ko-KR" b="1" dirty="0"/>
              <a:t>, </a:t>
            </a:r>
            <a:r>
              <a:rPr lang="ko-KR" altLang="en-US" b="1" dirty="0"/>
              <a:t>시뮬레이션 횟수는 </a:t>
            </a:r>
            <a:r>
              <a:rPr lang="en-US" altLang="ko-KR" b="1" dirty="0"/>
              <a:t>10,000</a:t>
            </a:r>
            <a:r>
              <a:rPr lang="ko-KR" altLang="en-US" b="1" dirty="0"/>
              <a:t>회로 진행 하였습니다</a:t>
            </a:r>
            <a:r>
              <a:rPr lang="en-US" altLang="ko-KR" b="1" dirty="0"/>
              <a:t>. </a:t>
            </a:r>
            <a:r>
              <a:rPr lang="ko-KR" altLang="en-US" b="1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623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첫번째 모의 실험 결과 입니다</a:t>
            </a:r>
            <a:r>
              <a:rPr lang="en-US" altLang="ko-KR" b="1" dirty="0"/>
              <a:t>. </a:t>
            </a:r>
            <a:r>
              <a:rPr lang="ko-KR" altLang="en-US" b="1" dirty="0"/>
              <a:t>최초 자원 배정율이 </a:t>
            </a:r>
            <a:r>
              <a:rPr lang="en-US" altLang="ko-KR" b="1" dirty="0"/>
              <a:t>60%</a:t>
            </a:r>
            <a:r>
              <a:rPr lang="ko-KR" altLang="en-US" b="1" dirty="0"/>
              <a:t>일 경우 표와 그래프에서 보시는 것과 같이 가장 수익이 높게 나타났습니다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189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번째 데이터셋의 경우 </a:t>
            </a:r>
            <a:r>
              <a:rPr lang="en-US" altLang="ko-KR" b="1" dirty="0"/>
              <a:t>80% </a:t>
            </a:r>
            <a:r>
              <a:rPr lang="ko-KR" altLang="en-US" b="1" dirty="0"/>
              <a:t>자원 배정일 경우 가장 수익이 높게 나타났습니다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665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세번째 데이터 셋의 경우 </a:t>
            </a:r>
            <a:r>
              <a:rPr lang="en-US" altLang="ko-KR" b="1" dirty="0"/>
              <a:t>90%</a:t>
            </a:r>
            <a:r>
              <a:rPr lang="ko-KR" altLang="en-US" b="1" dirty="0" err="1"/>
              <a:t>일때</a:t>
            </a:r>
            <a:r>
              <a:rPr lang="ko-KR" altLang="en-US" b="1" dirty="0"/>
              <a:t> 수익율이 가장 높게 나타났습니다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2595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네번째 데이터 셋의 경우 </a:t>
            </a:r>
            <a:r>
              <a:rPr lang="en-US" altLang="ko-KR" b="1" dirty="0"/>
              <a:t>90%</a:t>
            </a:r>
            <a:r>
              <a:rPr lang="ko-KR" altLang="en-US" b="1" dirty="0" err="1"/>
              <a:t>일때</a:t>
            </a:r>
            <a:r>
              <a:rPr lang="ko-KR" altLang="en-US" b="1" dirty="0"/>
              <a:t> 수익율이 가장 높게 나타났습니다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562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/>
              <a:t>다섯번째</a:t>
            </a:r>
            <a:r>
              <a:rPr lang="ko-KR" altLang="en-US" b="1" dirty="0"/>
              <a:t> 데이터 셋의 경우 </a:t>
            </a:r>
            <a:r>
              <a:rPr lang="en-US" altLang="ko-KR" b="1" dirty="0"/>
              <a:t>70%</a:t>
            </a:r>
            <a:r>
              <a:rPr lang="ko-KR" altLang="en-US" b="1" dirty="0" err="1"/>
              <a:t>일때</a:t>
            </a:r>
            <a:r>
              <a:rPr lang="ko-KR" altLang="en-US" b="1" dirty="0"/>
              <a:t> 수익율이 가장 높게 나타났습니다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91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장 서론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473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모의 실험 결과 최대의 수익을 위한 최초 자원 배정율은</a:t>
            </a:r>
            <a:r>
              <a:rPr lang="en-US" altLang="ko-KR" b="1" dirty="0"/>
              <a:t>,</a:t>
            </a:r>
            <a:r>
              <a:rPr lang="ko-KR" altLang="en-US" b="1" dirty="0"/>
              <a:t> 포트폴리오 작성시점에 </a:t>
            </a:r>
            <a:r>
              <a:rPr lang="ko-KR" altLang="en-US" b="1" dirty="0" err="1"/>
              <a:t>미확정</a:t>
            </a:r>
            <a:r>
              <a:rPr lang="ko-KR" altLang="en-US" b="1" dirty="0"/>
              <a:t> 프로젝트에 대하여</a:t>
            </a:r>
            <a:r>
              <a:rPr lang="en-US" altLang="ko-KR" b="1" dirty="0"/>
              <a:t>,</a:t>
            </a:r>
            <a:r>
              <a:rPr lang="ko-KR" altLang="en-US" b="1" dirty="0"/>
              <a:t> 자원의 여유량을 배정 하는 것이 유용한 것으로 나타났습니다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228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제</a:t>
            </a:r>
            <a:r>
              <a:rPr lang="en-US" altLang="ko-KR" b="1" dirty="0"/>
              <a:t>6</a:t>
            </a:r>
            <a:r>
              <a:rPr lang="ko-KR" altLang="en-US" b="1" dirty="0"/>
              <a:t>장 결론 및 시사점 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974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b="1" dirty="0"/>
              <a:t>본 연구는 프로젝트 포트폴리오 작성 시점에</a:t>
            </a:r>
            <a:r>
              <a:rPr lang="en-US" altLang="ko-KR" b="1" dirty="0"/>
              <a:t>,</a:t>
            </a:r>
            <a:r>
              <a:rPr lang="ko-KR" altLang="en-US" b="1" dirty="0"/>
              <a:t>정보가 확정된 프로젝트들의 선택에 관한 부분과</a:t>
            </a:r>
            <a:r>
              <a:rPr lang="en-US" altLang="ko-KR" b="1" dirty="0"/>
              <a:t>,</a:t>
            </a:r>
            <a:r>
              <a:rPr lang="ko-KR" altLang="en-US" b="1" dirty="0"/>
              <a:t>정보가 미 확정된 프로젝트들의 선택에 관한 부분으로 나누어서 수행 하였습니다</a:t>
            </a:r>
            <a:r>
              <a:rPr lang="en-US" altLang="ko-KR" b="1" dirty="0"/>
              <a:t>.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첫 번째 부분에 대한 목표함수 값의 산정은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휴리스틱 기법 중 이웃 탐색 기법을 이용하여 알고리즘을 작성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하였고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두 번째 부분에 대한 목표함수 값의 산정은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시뮬레이션 기법을 이용하여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모의실험을 통해 구해진 평균값을 활용하여 그 값을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추정하는 알고리즘을 작성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하였습니다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마지막으로 두 부분에 적용되는 자원의 배정비율을 다양하게 적용해서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전체 목적함수의 값이</a:t>
            </a: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,</a:t>
            </a:r>
            <a:r>
              <a:rPr kumimoji="0" lang="ko-KR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최대화</a:t>
            </a:r>
            <a:r>
              <a:rPr kumimoji="0" lang="ko-KR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되는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비율을 찾기 위한 알고리즘을 작성하였습니다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815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연구 결과에 따르면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프로젝트 포트폴리오의 작성에 있어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확률적 요소로 인해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미 확정된 프로젝트에 대한 여유자원을 배정하는 것이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더 좋은 결과를 얻을 수도 있다는 것을 보여주며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본 연구에서 제시하는 모델이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모의실험 데이터에서 유효함을 보여줍니다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422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본 연구의 시사점은 첫 번째 </a:t>
            </a:r>
            <a:r>
              <a:rPr lang="ko-KR" altLang="en-US" sz="1200" b="1" u="none" kern="0" dirty="0">
                <a:solidFill>
                  <a:schemeClr val="tx1"/>
                </a:solidFill>
                <a:latin typeface="+mn-ea"/>
                <a:ea typeface="+mn-ea"/>
              </a:rPr>
              <a:t>확정된 프로젝트와 미 확정된 프로젝트에 점유될</a:t>
            </a:r>
            <a:r>
              <a:rPr lang="en-US" altLang="ko-KR" sz="1200" b="1" u="none" kern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200" b="1" u="none" kern="0" dirty="0">
                <a:solidFill>
                  <a:schemeClr val="tx1"/>
                </a:solidFill>
                <a:latin typeface="+mn-ea"/>
                <a:ea typeface="+mn-ea"/>
              </a:rPr>
              <a:t> 자원에 대한 </a:t>
            </a:r>
            <a:r>
              <a:rPr lang="ko-KR" altLang="en-US" sz="1200" b="1" u="none" kern="0" dirty="0">
                <a:solidFill>
                  <a:srgbClr val="0000FF"/>
                </a:solidFill>
                <a:latin typeface="+mn-ea"/>
                <a:ea typeface="+mn-ea"/>
              </a:rPr>
              <a:t>효율적 배정비율의 탐색방법을 제시한 것 입니다</a:t>
            </a:r>
            <a:r>
              <a:rPr lang="en-US" altLang="ko-KR" sz="1200" b="1" u="none" kern="0" dirty="0">
                <a:solidFill>
                  <a:srgbClr val="0000FF"/>
                </a:solidFill>
                <a:latin typeface="+mn-ea"/>
                <a:ea typeface="+mn-ea"/>
              </a:rPr>
              <a:t>. </a:t>
            </a:r>
            <a:r>
              <a:rPr lang="ko-KR" altLang="en-US" sz="1200" b="1" u="none" kern="0" dirty="0">
                <a:solidFill>
                  <a:srgbClr val="0000FF"/>
                </a:solidFill>
                <a:latin typeface="+mn-ea"/>
                <a:ea typeface="+mn-ea"/>
              </a:rPr>
              <a:t>이는 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프로젝트 포트폴리오 작성 시점에서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미 확정된 프로젝트의 </a:t>
            </a:r>
            <a:r>
              <a:rPr lang="ko-KR" altLang="en-US" sz="1200" b="1" kern="0" dirty="0" err="1">
                <a:solidFill>
                  <a:schemeClr val="tx1"/>
                </a:solidFill>
                <a:latin typeface="+mn-ea"/>
                <a:ea typeface="+mn-ea"/>
              </a:rPr>
              <a:t>발생확률값을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 알고 있다면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투입되는 자원의 양을 조절하여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더욱 높은 수익을 위한 자원 배정 방법을 파악할 수 있게 됩니다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두 번째 시사점으로는 확률적 요소가 포함된 프로젝트 포트폴리오 산정을 위해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알고리즘을 제시하여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시뮬레이션 기법을 적용한 것입니다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이는 기업의 미래 수익을 예측 하는 경우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확률적 요소에 대한 과학적인 추정 방법의 하나로 사용할 수 있습니다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b="1" u="none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그러므로 본 연구는 </a:t>
            </a:r>
            <a:r>
              <a:rPr lang="ko-KR" altLang="en-US" sz="1200" b="1" u="sng" dirty="0">
                <a:solidFill>
                  <a:srgbClr val="0000FF"/>
                </a:solidFill>
                <a:latin typeface="+mn-ea"/>
                <a:ea typeface="+mn-ea"/>
              </a:rPr>
              <a:t>수익 최대화를 위한 프로젝트 포트폴리오 작성에</a:t>
            </a:r>
            <a:r>
              <a:rPr lang="en-US" altLang="ko-KR" sz="1200" b="1" u="sng" dirty="0">
                <a:solidFill>
                  <a:srgbClr val="0000FF"/>
                </a:solidFill>
                <a:latin typeface="+mn-ea"/>
                <a:ea typeface="+mn-ea"/>
              </a:rPr>
              <a:t>,</a:t>
            </a:r>
            <a:r>
              <a:rPr lang="ko-KR" altLang="en-US" sz="1200" b="1" u="sng" dirty="0">
                <a:solidFill>
                  <a:srgbClr val="0000FF"/>
                </a:solidFill>
                <a:latin typeface="+mn-ea"/>
                <a:ea typeface="+mn-ea"/>
              </a:rPr>
              <a:t> 확률적으로 발생하는 미 확정 프로젝트의 자원을 고려하는 방법을 제시하였다는 점에 그 의의가 있습니다</a:t>
            </a:r>
            <a:endParaRPr lang="ko-KR" altLang="en-US" b="1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4879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본 연구의 한계 및 향후 연구과제 입니다</a:t>
            </a:r>
            <a:r>
              <a:rPr lang="en-US" altLang="ko-KR" b="1" dirty="0"/>
              <a:t>. </a:t>
            </a:r>
          </a:p>
          <a:p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본 연구에서 시뮬레이션 기법을 사용한 결과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 평균이라는 하나의 값으로 보는 한계가 있습니다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그러므로 본 연구를 실제 적용하기 위해서는 평균 뿐만 아니라 분포 등도 고려하여 면밀하게 적용해야 하며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 향후 이에 대한 추가적인 연구가 필요합니다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en-US" altLang="ko-KR" b="1" dirty="0"/>
          </a:p>
          <a:p>
            <a:r>
              <a:rPr lang="ko-KR" altLang="en-US" b="1" dirty="0"/>
              <a:t>본 연구에서 프로젝트 선택에 사용된 휴리스틱 기법은 이웃 탐색 기법입니다</a:t>
            </a:r>
            <a:r>
              <a:rPr lang="en-US" altLang="ko-KR" b="1" dirty="0"/>
              <a:t>.  </a:t>
            </a:r>
            <a:r>
              <a:rPr lang="ko-KR" altLang="en-US" b="1" dirty="0"/>
              <a:t>하지만 현재 많은 휴리스틱 기법이 존재하므로</a:t>
            </a:r>
            <a:r>
              <a:rPr lang="en-US" altLang="ko-KR" b="1" dirty="0"/>
              <a:t>, </a:t>
            </a:r>
            <a:r>
              <a:rPr lang="ko-KR" altLang="en-US" b="1" dirty="0"/>
              <a:t>본 연구에 사용되지 않은 다양한 기법을 적용한 추가적인 연구가 필요합니다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7432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참고문헌은 첨부된 자료를 참조하여 주시기 바랍니다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이상으로 논문 </a:t>
            </a:r>
            <a:r>
              <a:rPr lang="en-US" altLang="ko-KR" b="1" dirty="0"/>
              <a:t>2</a:t>
            </a:r>
            <a:r>
              <a:rPr lang="ko-KR" altLang="en-US" b="1" dirty="0"/>
              <a:t>차 발표를 마치도록 하겠습니다</a:t>
            </a:r>
            <a:r>
              <a:rPr lang="en-US" altLang="ko-KR" b="1" dirty="0"/>
              <a:t>. </a:t>
            </a:r>
            <a:r>
              <a:rPr lang="ko-KR" altLang="en-US" b="1" dirty="0"/>
              <a:t>경청해 주셔서 감사합니다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질문 있으시면 해주시면 답변 드리겠습니다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269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702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326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41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본 연구의 배경입니다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글로벌 비즈니스 환경의 변화에 따라 </a:t>
            </a:r>
            <a:r>
              <a:rPr lang="en-US" altLang="ko-KR" b="1" dirty="0"/>
              <a:t>R&amp;D </a:t>
            </a:r>
            <a:r>
              <a:rPr lang="ko-KR" altLang="en-US" b="1" dirty="0"/>
              <a:t>프로젝트의 중요도가 날로 증가 하고 있습니다</a:t>
            </a:r>
            <a:r>
              <a:rPr lang="en-US" altLang="ko-KR" b="1" dirty="0"/>
              <a:t>. </a:t>
            </a:r>
            <a:r>
              <a:rPr lang="ko-KR" altLang="en-US" b="1" dirty="0"/>
              <a:t>이러한 환경에서 연구자원의 전문성은 매우 중요한 요소입니다</a:t>
            </a:r>
            <a:r>
              <a:rPr lang="en-US" altLang="ko-KR" b="1" dirty="0"/>
              <a:t>. </a:t>
            </a:r>
            <a:r>
              <a:rPr lang="ko-KR" altLang="en-US" b="1" dirty="0"/>
              <a:t>일반적으로 기업에서는 자체적인 연구개발 활동을 진행하지만</a:t>
            </a:r>
            <a:r>
              <a:rPr lang="en-US" altLang="ko-KR" b="1" dirty="0"/>
              <a:t>,</a:t>
            </a:r>
            <a:r>
              <a:rPr lang="ko-KR" altLang="en-US" b="1" dirty="0"/>
              <a:t> 다양한 분야의 연구인력을 확보 할 수 없는 제한이 있기 때문에</a:t>
            </a:r>
            <a:r>
              <a:rPr lang="en-US" altLang="ko-KR" b="1" dirty="0"/>
              <a:t>,</a:t>
            </a:r>
            <a:r>
              <a:rPr lang="ko-KR" altLang="en-US" b="1" dirty="0"/>
              <a:t> 위탁연구를 수행하는 경우가 증가 하고 있습니다</a:t>
            </a:r>
            <a:r>
              <a:rPr lang="en-US" altLang="ko-KR" b="1" dirty="0"/>
              <a:t>. </a:t>
            </a:r>
            <a:r>
              <a:rPr lang="ko-KR" altLang="en-US" b="1" dirty="0"/>
              <a:t>이러한 경우 연구개발 프로젝트를 수주하는 기업은</a:t>
            </a:r>
            <a:r>
              <a:rPr lang="en-US" altLang="ko-KR" b="1" dirty="0"/>
              <a:t>,</a:t>
            </a:r>
            <a:r>
              <a:rPr lang="ko-KR" altLang="en-US" b="1" dirty="0"/>
              <a:t> 발주기업의 요구사항에 따른 연구개발 뿐만 아니라</a:t>
            </a:r>
            <a:r>
              <a:rPr lang="en-US" altLang="ko-KR" b="1" dirty="0"/>
              <a:t>,</a:t>
            </a:r>
            <a:r>
              <a:rPr lang="ko-KR" altLang="en-US" b="1" dirty="0"/>
              <a:t>  법적 규제</a:t>
            </a:r>
            <a:r>
              <a:rPr lang="en-US" altLang="ko-KR" b="1" dirty="0"/>
              <a:t>, </a:t>
            </a:r>
            <a:r>
              <a:rPr lang="ko-KR" altLang="en-US" b="1" dirty="0"/>
              <a:t>신 제품 개발 등 다양한 연구개발 프로젝트에 대응해야 합니다</a:t>
            </a:r>
            <a:r>
              <a:rPr lang="en-US" altLang="ko-KR" b="1" dirty="0"/>
              <a:t>. </a:t>
            </a:r>
            <a:r>
              <a:rPr lang="ko-KR" altLang="en-US" b="1" dirty="0"/>
              <a:t>그러나 보유 가용 자원 등의 한계로 인해 모든 프로젝트를 수행하기는 불가능합니다</a:t>
            </a:r>
            <a:r>
              <a:rPr lang="en-US" altLang="ko-KR" b="1" dirty="0"/>
              <a:t>. </a:t>
            </a:r>
            <a:r>
              <a:rPr lang="ko-KR" altLang="en-US" b="1" dirty="0"/>
              <a:t>따라서 연구개발 기업에게 수익을 최대화 할 수 있는 프로젝트 포트폴리오의 선택은 매우 중요한 의사결정이 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634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584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5879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230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6231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422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066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132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9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예를 들어 어떤 기업이  진행하는 </a:t>
            </a:r>
            <a:r>
              <a:rPr lang="en-US" altLang="ko-KR" b="1" dirty="0"/>
              <a:t>R&amp;D</a:t>
            </a:r>
            <a:r>
              <a:rPr lang="ko-KR" altLang="en-US" b="1" dirty="0"/>
              <a:t>프로젝트의 종류로는 크게 연간 계획이 수립되어 있는 중장기 연구 프로젝트와 고객사에서 긴급하게 요청하여 발생되는 단기 연구 프로젝트로 나눌 수 있습니다</a:t>
            </a:r>
            <a:r>
              <a:rPr lang="en-US" altLang="ko-KR" b="1" dirty="0"/>
              <a:t>. </a:t>
            </a:r>
          </a:p>
          <a:p>
            <a:r>
              <a:rPr lang="ko-KR" altLang="en-US" b="1" dirty="0">
                <a:solidFill>
                  <a:srgbClr val="0000FF"/>
                </a:solidFill>
              </a:rPr>
              <a:t>연구개발</a:t>
            </a:r>
            <a:r>
              <a:rPr lang="ko-KR" altLang="en-US" b="1" dirty="0"/>
              <a:t> 기업의 경우  매년 중장기 연구 프로젝트를 중심으로 연구 자원을 우선 배정하여 계획을 수립하게 됩니다</a:t>
            </a:r>
            <a:r>
              <a:rPr lang="en-US" altLang="ko-KR" b="1" dirty="0"/>
              <a:t>. </a:t>
            </a:r>
            <a:r>
              <a:rPr lang="ko-KR" altLang="en-US" b="1" dirty="0"/>
              <a:t>하지만 고객사의 요청에 의해서 진행되는 긴급프로젝트의 경우 발생가능여부를 사전에 알 수 없지만 기존 연구개발 보다 평균 수익이 높기 때문에 무시 할 수 있는 것은 아닙니다</a:t>
            </a:r>
            <a:r>
              <a:rPr lang="en-US" altLang="ko-KR" b="1" dirty="0"/>
              <a:t>. </a:t>
            </a:r>
          </a:p>
          <a:p>
            <a:endParaRPr lang="en-US" altLang="ko-KR" b="1" dirty="0"/>
          </a:p>
          <a:p>
            <a:r>
              <a:rPr lang="ko-KR" altLang="en-US" b="1" dirty="0"/>
              <a:t>연구개발 프로젝트의 경우 우선순위를 결정하는데 있어서</a:t>
            </a:r>
            <a:r>
              <a:rPr lang="en-US" altLang="ko-KR" b="1" dirty="0"/>
              <a:t>,</a:t>
            </a:r>
            <a:r>
              <a:rPr lang="ko-KR" altLang="en-US" b="1" dirty="0"/>
              <a:t> 내</a:t>
            </a:r>
            <a:r>
              <a:rPr lang="en-US" altLang="ko-KR" b="1" dirty="0"/>
              <a:t>/</a:t>
            </a:r>
            <a:r>
              <a:rPr lang="ko-KR" altLang="en-US" b="1" dirty="0"/>
              <a:t>외부 프로젝트</a:t>
            </a:r>
            <a:r>
              <a:rPr lang="en-US" altLang="ko-KR" b="1" dirty="0"/>
              <a:t>, </a:t>
            </a:r>
            <a:r>
              <a:rPr lang="ko-KR" altLang="en-US" b="1" dirty="0"/>
              <a:t>공동 운영 프로젝트</a:t>
            </a:r>
            <a:r>
              <a:rPr lang="en-US" altLang="ko-KR" b="1" dirty="0"/>
              <a:t>, </a:t>
            </a:r>
            <a:r>
              <a:rPr lang="ko-KR" altLang="en-US" b="1" dirty="0"/>
              <a:t>산학협력 프로젝트 등 다양한 형태로 진행 됨으로 연구 자원의 효율적인 배정이 중요하고 중장기 연구 개발 부터 우선 자원 배정을 진행합니다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50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예시로 한 기업 </a:t>
            </a:r>
            <a:r>
              <a:rPr lang="en-US" altLang="ko-KR" b="1" dirty="0"/>
              <a:t>A</a:t>
            </a:r>
            <a:r>
              <a:rPr lang="ko-KR" altLang="en-US" b="1" dirty="0"/>
              <a:t>의 연구개발 프로젝트 현황입니다</a:t>
            </a:r>
            <a:r>
              <a:rPr lang="en-US" altLang="ko-KR" b="1" dirty="0"/>
              <a:t>. </a:t>
            </a:r>
            <a:r>
              <a:rPr lang="ko-KR" altLang="en-US" b="1" dirty="0"/>
              <a:t>중장기와 단기 연구를 각각 </a:t>
            </a:r>
            <a:r>
              <a:rPr lang="en-US" altLang="ko-KR" b="1" dirty="0"/>
              <a:t>20% </a:t>
            </a:r>
            <a:r>
              <a:rPr lang="ko-KR" altLang="en-US" b="1" dirty="0"/>
              <a:t>배정하고 기존에 진행한 연구개발에 대한 기술지원을 </a:t>
            </a:r>
            <a:r>
              <a:rPr lang="en-US" altLang="ko-KR" b="1" dirty="0"/>
              <a:t>50%</a:t>
            </a:r>
            <a:r>
              <a:rPr lang="ko-KR" altLang="en-US" b="1" dirty="0"/>
              <a:t>으로 연구개발 계획을 수립한 경우입니다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104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이때 각 프로젝트에 배정된 연구자원에 대한 참여율 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31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A</a:t>
            </a:r>
            <a:r>
              <a:rPr lang="ko-KR" altLang="en-US" b="1" dirty="0"/>
              <a:t>기업의 프로젝트 포트폴리오의 예시입니다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첨부된 표의 표시된 </a:t>
            </a:r>
            <a:r>
              <a:rPr lang="en-US" altLang="ko-KR" b="1" dirty="0"/>
              <a:t>7</a:t>
            </a:r>
            <a:r>
              <a:rPr lang="ko-KR" altLang="en-US" b="1" dirty="0"/>
              <a:t>월의 경우 확정된 연구프로젝트에 자원 </a:t>
            </a:r>
            <a:r>
              <a:rPr lang="ko-KR" altLang="en-US" b="1" dirty="0" err="1"/>
              <a:t>배정률이</a:t>
            </a:r>
            <a:r>
              <a:rPr lang="ko-KR" altLang="en-US" b="1" dirty="0"/>
              <a:t> </a:t>
            </a:r>
            <a:r>
              <a:rPr lang="en-US" altLang="ko-KR" b="1" dirty="0"/>
              <a:t>100%</a:t>
            </a:r>
            <a:r>
              <a:rPr lang="ko-KR" altLang="en-US" b="1" dirty="0"/>
              <a:t>이고 미 확정 프로젝트에는 가용자원이 배정되어 있지 않습니다</a:t>
            </a:r>
            <a:r>
              <a:rPr lang="en-US" altLang="ko-KR" b="1" dirty="0"/>
              <a:t>. </a:t>
            </a:r>
            <a:r>
              <a:rPr lang="ko-KR" altLang="en-US" b="1" dirty="0"/>
              <a:t>이 경우 만약 긴급프로젝트 요청이 들어오면 여유연구자원이 없기 때문에 기존 과제에 대한 이익만이 존재하게 됩니다</a:t>
            </a:r>
            <a:r>
              <a:rPr lang="en-US" altLang="ko-KR" b="1" dirty="0"/>
              <a:t>. </a:t>
            </a:r>
            <a:r>
              <a:rPr lang="ko-KR" altLang="en-US" b="1" dirty="0"/>
              <a:t>그러므로 중장기 연구개발 계획에서 미 확정 프로젝트에 대한 자원의 여유를 고려 하지 않은 경우 추가적인 프로젝트 수행을 통한 수익을 얻기는 어렵습니다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1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 userDrawn="1"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맑은 고딕" panose="020B0503020000020004" pitchFamily="50" charset="-127"/>
              <a:buChar char="※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74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55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11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0DF4E9-2E35-49F4-982B-599768962A28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47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250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AEF4C4-6DEA-463A-A401-453CD4247342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23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C5B98A-5AE8-4352-8A91-9529311CA7D1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410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F84B13-D5DD-49F2-BF0E-8F2DA44CF6ED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90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927230-C1F6-4A07-BCF8-A043F0D16923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84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B4A058-4D20-4AE7-B0F5-7B3DA7C1E86D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6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56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814C0D-FDDA-4B6D-818E-E309D3DD014E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79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FB5058-CE1B-4F3A-B1FB-A7B3B3D58813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08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43BE72-FED6-4521-B9F0-7219B559D73E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2375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C966F0-4A6E-402D-9868-0C8881A8D7DA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263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E56A8BB-B2E7-4222-87CE-AAD253B52656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53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4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55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5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3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5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05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배경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5" y="0"/>
            <a:ext cx="121951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74B4-E114-4526-A911-B92FC4BD8A81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3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00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22.png"/><Relationship Id="rId4" Type="http://schemas.openxmlformats.org/officeDocument/2006/relationships/image" Target="../media/image90.png"/><Relationship Id="rId9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korea.org/ik-kr/cntnts/i-177/web.do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71707" y="1407179"/>
            <a:ext cx="1124859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자원의 제약이 있는 </a:t>
            </a:r>
            <a:r>
              <a:rPr lang="en-US" altLang="ko-KR" sz="32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R&amp;D </a:t>
            </a:r>
            <a:r>
              <a:rPr lang="ko-KR" altLang="en-US" sz="32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포트폴리오 선택 문제</a:t>
            </a:r>
            <a:endParaRPr lang="en-US" altLang="ko-KR" sz="32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프로젝트 목록이 </a:t>
            </a:r>
            <a:r>
              <a:rPr lang="ko-KR" altLang="en-US" sz="2800" dirty="0" err="1">
                <a:solidFill>
                  <a:schemeClr val="bg1"/>
                </a:solidFill>
                <a:latin typeface="+mn-ea"/>
              </a:rPr>
              <a:t>불확정적인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 경우 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-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117207" y="3805839"/>
            <a:ext cx="1957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800" b="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2022. </a:t>
            </a:r>
            <a:r>
              <a:rPr lang="en-US" altLang="ko-KR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05. 29.</a:t>
            </a:r>
            <a:endParaRPr lang="en-US" altLang="ko-KR" sz="1800" b="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A265A15-0360-4031-9D86-88A6C55E1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6360" y="4951348"/>
            <a:ext cx="444458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0"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숭실대학교 대학원 프로젝트경영학과</a:t>
            </a:r>
            <a:endParaRPr kumimoji="0" lang="en-US" altLang="ko-KR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kumimoji="0"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지도교수</a:t>
            </a:r>
            <a:r>
              <a:rPr kumimoji="0"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안태호 </a:t>
            </a:r>
            <a:endParaRPr kumimoji="0" lang="en-US" altLang="ko-KR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kumimoji="0"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박사과정</a:t>
            </a:r>
            <a:r>
              <a:rPr kumimoji="0"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김승겸</a:t>
            </a:r>
            <a:endParaRPr kumimoji="0" lang="en-US" altLang="ko-KR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6C31410-99E6-45E1-9735-B0F48D0D68BE}"/>
              </a:ext>
            </a:extLst>
          </p:cNvPr>
          <p:cNvGrpSpPr/>
          <p:nvPr/>
        </p:nvGrpSpPr>
        <p:grpSpPr>
          <a:xfrm>
            <a:off x="1079243" y="3065474"/>
            <a:ext cx="3845148" cy="2659044"/>
            <a:chOff x="6921500" y="1190625"/>
            <a:chExt cx="4724400" cy="3267075"/>
          </a:xfrm>
        </p:grpSpPr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DCB5CB78-A835-445D-AE2D-D7F0EE3358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21500" y="1190625"/>
              <a:ext cx="4724400" cy="2974975"/>
            </a:xfrm>
            <a:custGeom>
              <a:avLst/>
              <a:gdLst>
                <a:gd name="T0" fmla="*/ 1680 w 2976"/>
                <a:gd name="T1" fmla="*/ 1486 h 1874"/>
                <a:gd name="T2" fmla="*/ 1606 w 2976"/>
                <a:gd name="T3" fmla="*/ 1462 h 1874"/>
                <a:gd name="T4" fmla="*/ 1528 w 2976"/>
                <a:gd name="T5" fmla="*/ 1466 h 1874"/>
                <a:gd name="T6" fmla="*/ 1440 w 2976"/>
                <a:gd name="T7" fmla="*/ 1514 h 1874"/>
                <a:gd name="T8" fmla="*/ 1004 w 2976"/>
                <a:gd name="T9" fmla="*/ 1380 h 1874"/>
                <a:gd name="T10" fmla="*/ 1002 w 2976"/>
                <a:gd name="T11" fmla="*/ 1308 h 1874"/>
                <a:gd name="T12" fmla="*/ 970 w 2976"/>
                <a:gd name="T13" fmla="*/ 1234 h 1874"/>
                <a:gd name="T14" fmla="*/ 914 w 2976"/>
                <a:gd name="T15" fmla="*/ 1178 h 1874"/>
                <a:gd name="T16" fmla="*/ 840 w 2976"/>
                <a:gd name="T17" fmla="*/ 1148 h 1874"/>
                <a:gd name="T18" fmla="*/ 778 w 2976"/>
                <a:gd name="T19" fmla="*/ 1144 h 1874"/>
                <a:gd name="T20" fmla="*/ 700 w 2976"/>
                <a:gd name="T21" fmla="*/ 1168 h 1874"/>
                <a:gd name="T22" fmla="*/ 640 w 2976"/>
                <a:gd name="T23" fmla="*/ 1218 h 1874"/>
                <a:gd name="T24" fmla="*/ 602 w 2976"/>
                <a:gd name="T25" fmla="*/ 1288 h 1874"/>
                <a:gd name="T26" fmla="*/ 592 w 2976"/>
                <a:gd name="T27" fmla="*/ 1350 h 1874"/>
                <a:gd name="T28" fmla="*/ 0 w 2976"/>
                <a:gd name="T29" fmla="*/ 1814 h 1874"/>
                <a:gd name="T30" fmla="*/ 668 w 2976"/>
                <a:gd name="T31" fmla="*/ 1510 h 1874"/>
                <a:gd name="T32" fmla="*/ 752 w 2976"/>
                <a:gd name="T33" fmla="*/ 1552 h 1874"/>
                <a:gd name="T34" fmla="*/ 826 w 2976"/>
                <a:gd name="T35" fmla="*/ 1556 h 1874"/>
                <a:gd name="T36" fmla="*/ 920 w 2976"/>
                <a:gd name="T37" fmla="*/ 1518 h 1874"/>
                <a:gd name="T38" fmla="*/ 1374 w 2976"/>
                <a:gd name="T39" fmla="*/ 1636 h 1874"/>
                <a:gd name="T40" fmla="*/ 1372 w 2976"/>
                <a:gd name="T41" fmla="*/ 1688 h 1874"/>
                <a:gd name="T42" fmla="*/ 1396 w 2976"/>
                <a:gd name="T43" fmla="*/ 1766 h 1874"/>
                <a:gd name="T44" fmla="*/ 1446 w 2976"/>
                <a:gd name="T45" fmla="*/ 1826 h 1874"/>
                <a:gd name="T46" fmla="*/ 1516 w 2976"/>
                <a:gd name="T47" fmla="*/ 1864 h 1874"/>
                <a:gd name="T48" fmla="*/ 1578 w 2976"/>
                <a:gd name="T49" fmla="*/ 1874 h 1874"/>
                <a:gd name="T50" fmla="*/ 1658 w 2976"/>
                <a:gd name="T51" fmla="*/ 1858 h 1874"/>
                <a:gd name="T52" fmla="*/ 1724 w 2976"/>
                <a:gd name="T53" fmla="*/ 1814 h 1874"/>
                <a:gd name="T54" fmla="*/ 1770 w 2976"/>
                <a:gd name="T55" fmla="*/ 1748 h 1874"/>
                <a:gd name="T56" fmla="*/ 1786 w 2976"/>
                <a:gd name="T57" fmla="*/ 1666 h 1874"/>
                <a:gd name="T58" fmla="*/ 1780 w 2976"/>
                <a:gd name="T59" fmla="*/ 1618 h 1874"/>
                <a:gd name="T60" fmla="*/ 1754 w 2976"/>
                <a:gd name="T61" fmla="*/ 1558 h 1874"/>
                <a:gd name="T62" fmla="*/ 2902 w 2976"/>
                <a:gd name="T63" fmla="*/ 406 h 1874"/>
                <a:gd name="T64" fmla="*/ 800 w 2976"/>
                <a:gd name="T65" fmla="*/ 1468 h 1874"/>
                <a:gd name="T66" fmla="*/ 734 w 2976"/>
                <a:gd name="T67" fmla="*/ 1448 h 1874"/>
                <a:gd name="T68" fmla="*/ 684 w 2976"/>
                <a:gd name="T69" fmla="*/ 1374 h 1874"/>
                <a:gd name="T70" fmla="*/ 682 w 2976"/>
                <a:gd name="T71" fmla="*/ 1338 h 1874"/>
                <a:gd name="T72" fmla="*/ 716 w 2976"/>
                <a:gd name="T73" fmla="*/ 1266 h 1874"/>
                <a:gd name="T74" fmla="*/ 788 w 2976"/>
                <a:gd name="T75" fmla="*/ 1232 h 1874"/>
                <a:gd name="T76" fmla="*/ 822 w 2976"/>
                <a:gd name="T77" fmla="*/ 1234 h 1874"/>
                <a:gd name="T78" fmla="*/ 898 w 2976"/>
                <a:gd name="T79" fmla="*/ 1284 h 1874"/>
                <a:gd name="T80" fmla="*/ 918 w 2976"/>
                <a:gd name="T81" fmla="*/ 1350 h 1874"/>
                <a:gd name="T82" fmla="*/ 908 w 2976"/>
                <a:gd name="T83" fmla="*/ 1396 h 1874"/>
                <a:gd name="T84" fmla="*/ 846 w 2976"/>
                <a:gd name="T85" fmla="*/ 1458 h 1874"/>
                <a:gd name="T86" fmla="*/ 800 w 2976"/>
                <a:gd name="T87" fmla="*/ 1468 h 1874"/>
                <a:gd name="T88" fmla="*/ 1554 w 2976"/>
                <a:gd name="T89" fmla="*/ 1782 h 1874"/>
                <a:gd name="T90" fmla="*/ 1480 w 2976"/>
                <a:gd name="T91" fmla="*/ 1732 h 1874"/>
                <a:gd name="T92" fmla="*/ 1460 w 2976"/>
                <a:gd name="T93" fmla="*/ 1666 h 1874"/>
                <a:gd name="T94" fmla="*/ 1470 w 2976"/>
                <a:gd name="T95" fmla="*/ 1620 h 1874"/>
                <a:gd name="T96" fmla="*/ 1532 w 2976"/>
                <a:gd name="T97" fmla="*/ 1558 h 1874"/>
                <a:gd name="T98" fmla="*/ 1578 w 2976"/>
                <a:gd name="T99" fmla="*/ 1548 h 1874"/>
                <a:gd name="T100" fmla="*/ 1644 w 2976"/>
                <a:gd name="T101" fmla="*/ 1568 h 1874"/>
                <a:gd name="T102" fmla="*/ 1694 w 2976"/>
                <a:gd name="T103" fmla="*/ 1644 h 1874"/>
                <a:gd name="T104" fmla="*/ 1696 w 2976"/>
                <a:gd name="T105" fmla="*/ 1678 h 1874"/>
                <a:gd name="T106" fmla="*/ 1662 w 2976"/>
                <a:gd name="T107" fmla="*/ 1750 h 1874"/>
                <a:gd name="T108" fmla="*/ 1590 w 2976"/>
                <a:gd name="T109" fmla="*/ 1784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76" h="1874">
                  <a:moveTo>
                    <a:pt x="2596" y="160"/>
                  </a:moveTo>
                  <a:lnTo>
                    <a:pt x="2712" y="254"/>
                  </a:lnTo>
                  <a:lnTo>
                    <a:pt x="2712" y="254"/>
                  </a:lnTo>
                  <a:lnTo>
                    <a:pt x="1680" y="1486"/>
                  </a:lnTo>
                  <a:lnTo>
                    <a:pt x="1680" y="1486"/>
                  </a:lnTo>
                  <a:lnTo>
                    <a:pt x="1656" y="1476"/>
                  </a:lnTo>
                  <a:lnTo>
                    <a:pt x="1632" y="1466"/>
                  </a:lnTo>
                  <a:lnTo>
                    <a:pt x="1606" y="1462"/>
                  </a:lnTo>
                  <a:lnTo>
                    <a:pt x="1578" y="1460"/>
                  </a:lnTo>
                  <a:lnTo>
                    <a:pt x="1578" y="1460"/>
                  </a:lnTo>
                  <a:lnTo>
                    <a:pt x="1552" y="1462"/>
                  </a:lnTo>
                  <a:lnTo>
                    <a:pt x="1528" y="1466"/>
                  </a:lnTo>
                  <a:lnTo>
                    <a:pt x="1504" y="1474"/>
                  </a:lnTo>
                  <a:lnTo>
                    <a:pt x="1480" y="1484"/>
                  </a:lnTo>
                  <a:lnTo>
                    <a:pt x="1458" y="1498"/>
                  </a:lnTo>
                  <a:lnTo>
                    <a:pt x="1440" y="1514"/>
                  </a:lnTo>
                  <a:lnTo>
                    <a:pt x="1422" y="1532"/>
                  </a:lnTo>
                  <a:lnTo>
                    <a:pt x="1406" y="1552"/>
                  </a:lnTo>
                  <a:lnTo>
                    <a:pt x="1004" y="1380"/>
                  </a:lnTo>
                  <a:lnTo>
                    <a:pt x="1004" y="1380"/>
                  </a:lnTo>
                  <a:lnTo>
                    <a:pt x="1006" y="1350"/>
                  </a:lnTo>
                  <a:lnTo>
                    <a:pt x="1006" y="1350"/>
                  </a:lnTo>
                  <a:lnTo>
                    <a:pt x="1004" y="1328"/>
                  </a:lnTo>
                  <a:lnTo>
                    <a:pt x="1002" y="1308"/>
                  </a:lnTo>
                  <a:lnTo>
                    <a:pt x="996" y="1288"/>
                  </a:lnTo>
                  <a:lnTo>
                    <a:pt x="990" y="1270"/>
                  </a:lnTo>
                  <a:lnTo>
                    <a:pt x="980" y="1252"/>
                  </a:lnTo>
                  <a:lnTo>
                    <a:pt x="970" y="1234"/>
                  </a:lnTo>
                  <a:lnTo>
                    <a:pt x="958" y="1218"/>
                  </a:lnTo>
                  <a:lnTo>
                    <a:pt x="946" y="1204"/>
                  </a:lnTo>
                  <a:lnTo>
                    <a:pt x="930" y="1190"/>
                  </a:lnTo>
                  <a:lnTo>
                    <a:pt x="914" y="1178"/>
                  </a:lnTo>
                  <a:lnTo>
                    <a:pt x="898" y="1168"/>
                  </a:lnTo>
                  <a:lnTo>
                    <a:pt x="880" y="1160"/>
                  </a:lnTo>
                  <a:lnTo>
                    <a:pt x="860" y="1152"/>
                  </a:lnTo>
                  <a:lnTo>
                    <a:pt x="840" y="1148"/>
                  </a:lnTo>
                  <a:lnTo>
                    <a:pt x="820" y="1144"/>
                  </a:lnTo>
                  <a:lnTo>
                    <a:pt x="800" y="1144"/>
                  </a:lnTo>
                  <a:lnTo>
                    <a:pt x="800" y="1144"/>
                  </a:lnTo>
                  <a:lnTo>
                    <a:pt x="778" y="1144"/>
                  </a:lnTo>
                  <a:lnTo>
                    <a:pt x="758" y="1148"/>
                  </a:lnTo>
                  <a:lnTo>
                    <a:pt x="738" y="1152"/>
                  </a:lnTo>
                  <a:lnTo>
                    <a:pt x="718" y="1160"/>
                  </a:lnTo>
                  <a:lnTo>
                    <a:pt x="700" y="1168"/>
                  </a:lnTo>
                  <a:lnTo>
                    <a:pt x="684" y="1178"/>
                  </a:lnTo>
                  <a:lnTo>
                    <a:pt x="668" y="1190"/>
                  </a:lnTo>
                  <a:lnTo>
                    <a:pt x="652" y="1204"/>
                  </a:lnTo>
                  <a:lnTo>
                    <a:pt x="640" y="1218"/>
                  </a:lnTo>
                  <a:lnTo>
                    <a:pt x="628" y="1234"/>
                  </a:lnTo>
                  <a:lnTo>
                    <a:pt x="618" y="1252"/>
                  </a:lnTo>
                  <a:lnTo>
                    <a:pt x="608" y="1270"/>
                  </a:lnTo>
                  <a:lnTo>
                    <a:pt x="602" y="1288"/>
                  </a:lnTo>
                  <a:lnTo>
                    <a:pt x="596" y="1308"/>
                  </a:lnTo>
                  <a:lnTo>
                    <a:pt x="594" y="1330"/>
                  </a:lnTo>
                  <a:lnTo>
                    <a:pt x="592" y="1350"/>
                  </a:lnTo>
                  <a:lnTo>
                    <a:pt x="592" y="1350"/>
                  </a:lnTo>
                  <a:lnTo>
                    <a:pt x="594" y="1374"/>
                  </a:lnTo>
                  <a:lnTo>
                    <a:pt x="598" y="1396"/>
                  </a:lnTo>
                  <a:lnTo>
                    <a:pt x="0" y="1712"/>
                  </a:lnTo>
                  <a:lnTo>
                    <a:pt x="0" y="1814"/>
                  </a:lnTo>
                  <a:lnTo>
                    <a:pt x="636" y="1476"/>
                  </a:lnTo>
                  <a:lnTo>
                    <a:pt x="636" y="1476"/>
                  </a:lnTo>
                  <a:lnTo>
                    <a:pt x="652" y="1494"/>
                  </a:lnTo>
                  <a:lnTo>
                    <a:pt x="668" y="1510"/>
                  </a:lnTo>
                  <a:lnTo>
                    <a:pt x="688" y="1524"/>
                  </a:lnTo>
                  <a:lnTo>
                    <a:pt x="708" y="1536"/>
                  </a:lnTo>
                  <a:lnTo>
                    <a:pt x="730" y="1544"/>
                  </a:lnTo>
                  <a:lnTo>
                    <a:pt x="752" y="1552"/>
                  </a:lnTo>
                  <a:lnTo>
                    <a:pt x="776" y="1556"/>
                  </a:lnTo>
                  <a:lnTo>
                    <a:pt x="800" y="1556"/>
                  </a:lnTo>
                  <a:lnTo>
                    <a:pt x="800" y="1556"/>
                  </a:lnTo>
                  <a:lnTo>
                    <a:pt x="826" y="1556"/>
                  </a:lnTo>
                  <a:lnTo>
                    <a:pt x="850" y="1550"/>
                  </a:lnTo>
                  <a:lnTo>
                    <a:pt x="874" y="1542"/>
                  </a:lnTo>
                  <a:lnTo>
                    <a:pt x="898" y="1532"/>
                  </a:lnTo>
                  <a:lnTo>
                    <a:pt x="920" y="1518"/>
                  </a:lnTo>
                  <a:lnTo>
                    <a:pt x="938" y="1502"/>
                  </a:lnTo>
                  <a:lnTo>
                    <a:pt x="956" y="1484"/>
                  </a:lnTo>
                  <a:lnTo>
                    <a:pt x="972" y="1464"/>
                  </a:lnTo>
                  <a:lnTo>
                    <a:pt x="1374" y="1636"/>
                  </a:lnTo>
                  <a:lnTo>
                    <a:pt x="1374" y="1636"/>
                  </a:lnTo>
                  <a:lnTo>
                    <a:pt x="1372" y="1666"/>
                  </a:lnTo>
                  <a:lnTo>
                    <a:pt x="1372" y="1666"/>
                  </a:lnTo>
                  <a:lnTo>
                    <a:pt x="1372" y="1688"/>
                  </a:lnTo>
                  <a:lnTo>
                    <a:pt x="1376" y="1708"/>
                  </a:lnTo>
                  <a:lnTo>
                    <a:pt x="1380" y="1728"/>
                  </a:lnTo>
                  <a:lnTo>
                    <a:pt x="1388" y="1748"/>
                  </a:lnTo>
                  <a:lnTo>
                    <a:pt x="1396" y="1766"/>
                  </a:lnTo>
                  <a:lnTo>
                    <a:pt x="1406" y="1782"/>
                  </a:lnTo>
                  <a:lnTo>
                    <a:pt x="1418" y="1798"/>
                  </a:lnTo>
                  <a:lnTo>
                    <a:pt x="1432" y="1814"/>
                  </a:lnTo>
                  <a:lnTo>
                    <a:pt x="1446" y="1826"/>
                  </a:lnTo>
                  <a:lnTo>
                    <a:pt x="1462" y="1838"/>
                  </a:lnTo>
                  <a:lnTo>
                    <a:pt x="1480" y="1848"/>
                  </a:lnTo>
                  <a:lnTo>
                    <a:pt x="1498" y="1858"/>
                  </a:lnTo>
                  <a:lnTo>
                    <a:pt x="1516" y="1864"/>
                  </a:lnTo>
                  <a:lnTo>
                    <a:pt x="1536" y="1870"/>
                  </a:lnTo>
                  <a:lnTo>
                    <a:pt x="1558" y="1872"/>
                  </a:lnTo>
                  <a:lnTo>
                    <a:pt x="1578" y="1874"/>
                  </a:lnTo>
                  <a:lnTo>
                    <a:pt x="1578" y="1874"/>
                  </a:lnTo>
                  <a:lnTo>
                    <a:pt x="1600" y="1872"/>
                  </a:lnTo>
                  <a:lnTo>
                    <a:pt x="1620" y="1870"/>
                  </a:lnTo>
                  <a:lnTo>
                    <a:pt x="1640" y="1864"/>
                  </a:lnTo>
                  <a:lnTo>
                    <a:pt x="1658" y="1858"/>
                  </a:lnTo>
                  <a:lnTo>
                    <a:pt x="1676" y="1848"/>
                  </a:lnTo>
                  <a:lnTo>
                    <a:pt x="1694" y="1838"/>
                  </a:lnTo>
                  <a:lnTo>
                    <a:pt x="1710" y="1826"/>
                  </a:lnTo>
                  <a:lnTo>
                    <a:pt x="1724" y="1814"/>
                  </a:lnTo>
                  <a:lnTo>
                    <a:pt x="1738" y="1798"/>
                  </a:lnTo>
                  <a:lnTo>
                    <a:pt x="1750" y="1782"/>
                  </a:lnTo>
                  <a:lnTo>
                    <a:pt x="1760" y="1766"/>
                  </a:lnTo>
                  <a:lnTo>
                    <a:pt x="1770" y="1748"/>
                  </a:lnTo>
                  <a:lnTo>
                    <a:pt x="1776" y="1728"/>
                  </a:lnTo>
                  <a:lnTo>
                    <a:pt x="1782" y="1708"/>
                  </a:lnTo>
                  <a:lnTo>
                    <a:pt x="1784" y="1688"/>
                  </a:lnTo>
                  <a:lnTo>
                    <a:pt x="1786" y="1666"/>
                  </a:lnTo>
                  <a:lnTo>
                    <a:pt x="1786" y="1666"/>
                  </a:lnTo>
                  <a:lnTo>
                    <a:pt x="1784" y="1650"/>
                  </a:lnTo>
                  <a:lnTo>
                    <a:pt x="1782" y="1634"/>
                  </a:lnTo>
                  <a:lnTo>
                    <a:pt x="1780" y="1618"/>
                  </a:lnTo>
                  <a:lnTo>
                    <a:pt x="1774" y="1602"/>
                  </a:lnTo>
                  <a:lnTo>
                    <a:pt x="1770" y="1588"/>
                  </a:lnTo>
                  <a:lnTo>
                    <a:pt x="1762" y="1572"/>
                  </a:lnTo>
                  <a:lnTo>
                    <a:pt x="1754" y="1558"/>
                  </a:lnTo>
                  <a:lnTo>
                    <a:pt x="1746" y="1546"/>
                  </a:lnTo>
                  <a:lnTo>
                    <a:pt x="1746" y="1546"/>
                  </a:lnTo>
                  <a:lnTo>
                    <a:pt x="2782" y="310"/>
                  </a:lnTo>
                  <a:lnTo>
                    <a:pt x="2902" y="406"/>
                  </a:lnTo>
                  <a:lnTo>
                    <a:pt x="2976" y="0"/>
                  </a:lnTo>
                  <a:lnTo>
                    <a:pt x="2596" y="160"/>
                  </a:lnTo>
                  <a:close/>
                  <a:moveTo>
                    <a:pt x="800" y="1468"/>
                  </a:moveTo>
                  <a:lnTo>
                    <a:pt x="800" y="1468"/>
                  </a:lnTo>
                  <a:lnTo>
                    <a:pt x="788" y="1468"/>
                  </a:lnTo>
                  <a:lnTo>
                    <a:pt x="776" y="1466"/>
                  </a:lnTo>
                  <a:lnTo>
                    <a:pt x="754" y="1458"/>
                  </a:lnTo>
                  <a:lnTo>
                    <a:pt x="734" y="1448"/>
                  </a:lnTo>
                  <a:lnTo>
                    <a:pt x="716" y="1434"/>
                  </a:lnTo>
                  <a:lnTo>
                    <a:pt x="702" y="1416"/>
                  </a:lnTo>
                  <a:lnTo>
                    <a:pt x="690" y="1396"/>
                  </a:lnTo>
                  <a:lnTo>
                    <a:pt x="684" y="1374"/>
                  </a:lnTo>
                  <a:lnTo>
                    <a:pt x="682" y="1362"/>
                  </a:lnTo>
                  <a:lnTo>
                    <a:pt x="682" y="1350"/>
                  </a:lnTo>
                  <a:lnTo>
                    <a:pt x="682" y="1350"/>
                  </a:lnTo>
                  <a:lnTo>
                    <a:pt x="682" y="1338"/>
                  </a:lnTo>
                  <a:lnTo>
                    <a:pt x="684" y="1326"/>
                  </a:lnTo>
                  <a:lnTo>
                    <a:pt x="690" y="1304"/>
                  </a:lnTo>
                  <a:lnTo>
                    <a:pt x="702" y="1284"/>
                  </a:lnTo>
                  <a:lnTo>
                    <a:pt x="716" y="1266"/>
                  </a:lnTo>
                  <a:lnTo>
                    <a:pt x="734" y="1252"/>
                  </a:lnTo>
                  <a:lnTo>
                    <a:pt x="754" y="1242"/>
                  </a:lnTo>
                  <a:lnTo>
                    <a:pt x="776" y="1234"/>
                  </a:lnTo>
                  <a:lnTo>
                    <a:pt x="788" y="1232"/>
                  </a:lnTo>
                  <a:lnTo>
                    <a:pt x="800" y="1232"/>
                  </a:lnTo>
                  <a:lnTo>
                    <a:pt x="800" y="1232"/>
                  </a:lnTo>
                  <a:lnTo>
                    <a:pt x="812" y="1232"/>
                  </a:lnTo>
                  <a:lnTo>
                    <a:pt x="822" y="1234"/>
                  </a:lnTo>
                  <a:lnTo>
                    <a:pt x="846" y="1242"/>
                  </a:lnTo>
                  <a:lnTo>
                    <a:pt x="866" y="1252"/>
                  </a:lnTo>
                  <a:lnTo>
                    <a:pt x="882" y="1266"/>
                  </a:lnTo>
                  <a:lnTo>
                    <a:pt x="898" y="1284"/>
                  </a:lnTo>
                  <a:lnTo>
                    <a:pt x="908" y="1304"/>
                  </a:lnTo>
                  <a:lnTo>
                    <a:pt x="914" y="1326"/>
                  </a:lnTo>
                  <a:lnTo>
                    <a:pt x="916" y="1338"/>
                  </a:lnTo>
                  <a:lnTo>
                    <a:pt x="918" y="1350"/>
                  </a:lnTo>
                  <a:lnTo>
                    <a:pt x="918" y="1350"/>
                  </a:lnTo>
                  <a:lnTo>
                    <a:pt x="916" y="1362"/>
                  </a:lnTo>
                  <a:lnTo>
                    <a:pt x="914" y="1374"/>
                  </a:lnTo>
                  <a:lnTo>
                    <a:pt x="908" y="1396"/>
                  </a:lnTo>
                  <a:lnTo>
                    <a:pt x="898" y="1416"/>
                  </a:lnTo>
                  <a:lnTo>
                    <a:pt x="882" y="1434"/>
                  </a:lnTo>
                  <a:lnTo>
                    <a:pt x="866" y="1448"/>
                  </a:lnTo>
                  <a:lnTo>
                    <a:pt x="846" y="1458"/>
                  </a:lnTo>
                  <a:lnTo>
                    <a:pt x="822" y="1466"/>
                  </a:lnTo>
                  <a:lnTo>
                    <a:pt x="812" y="1468"/>
                  </a:lnTo>
                  <a:lnTo>
                    <a:pt x="800" y="1468"/>
                  </a:lnTo>
                  <a:lnTo>
                    <a:pt x="800" y="1468"/>
                  </a:lnTo>
                  <a:close/>
                  <a:moveTo>
                    <a:pt x="1578" y="1784"/>
                  </a:moveTo>
                  <a:lnTo>
                    <a:pt x="1578" y="1784"/>
                  </a:lnTo>
                  <a:lnTo>
                    <a:pt x="1566" y="1784"/>
                  </a:lnTo>
                  <a:lnTo>
                    <a:pt x="1554" y="1782"/>
                  </a:lnTo>
                  <a:lnTo>
                    <a:pt x="1532" y="1776"/>
                  </a:lnTo>
                  <a:lnTo>
                    <a:pt x="1512" y="1764"/>
                  </a:lnTo>
                  <a:lnTo>
                    <a:pt x="1494" y="1750"/>
                  </a:lnTo>
                  <a:lnTo>
                    <a:pt x="1480" y="1732"/>
                  </a:lnTo>
                  <a:lnTo>
                    <a:pt x="1470" y="1712"/>
                  </a:lnTo>
                  <a:lnTo>
                    <a:pt x="1462" y="1690"/>
                  </a:lnTo>
                  <a:lnTo>
                    <a:pt x="1460" y="1680"/>
                  </a:lnTo>
                  <a:lnTo>
                    <a:pt x="1460" y="1666"/>
                  </a:lnTo>
                  <a:lnTo>
                    <a:pt x="1460" y="1666"/>
                  </a:lnTo>
                  <a:lnTo>
                    <a:pt x="1460" y="1654"/>
                  </a:lnTo>
                  <a:lnTo>
                    <a:pt x="1462" y="1644"/>
                  </a:lnTo>
                  <a:lnTo>
                    <a:pt x="1470" y="1620"/>
                  </a:lnTo>
                  <a:lnTo>
                    <a:pt x="1480" y="1600"/>
                  </a:lnTo>
                  <a:lnTo>
                    <a:pt x="1494" y="1584"/>
                  </a:lnTo>
                  <a:lnTo>
                    <a:pt x="1512" y="1568"/>
                  </a:lnTo>
                  <a:lnTo>
                    <a:pt x="1532" y="1558"/>
                  </a:lnTo>
                  <a:lnTo>
                    <a:pt x="1554" y="1552"/>
                  </a:lnTo>
                  <a:lnTo>
                    <a:pt x="1566" y="1550"/>
                  </a:lnTo>
                  <a:lnTo>
                    <a:pt x="1578" y="1548"/>
                  </a:lnTo>
                  <a:lnTo>
                    <a:pt x="1578" y="1548"/>
                  </a:lnTo>
                  <a:lnTo>
                    <a:pt x="1590" y="1550"/>
                  </a:lnTo>
                  <a:lnTo>
                    <a:pt x="1602" y="1552"/>
                  </a:lnTo>
                  <a:lnTo>
                    <a:pt x="1624" y="1558"/>
                  </a:lnTo>
                  <a:lnTo>
                    <a:pt x="1644" y="1568"/>
                  </a:lnTo>
                  <a:lnTo>
                    <a:pt x="1662" y="1584"/>
                  </a:lnTo>
                  <a:lnTo>
                    <a:pt x="1676" y="1600"/>
                  </a:lnTo>
                  <a:lnTo>
                    <a:pt x="1688" y="1620"/>
                  </a:lnTo>
                  <a:lnTo>
                    <a:pt x="1694" y="1644"/>
                  </a:lnTo>
                  <a:lnTo>
                    <a:pt x="1696" y="1654"/>
                  </a:lnTo>
                  <a:lnTo>
                    <a:pt x="1696" y="1666"/>
                  </a:lnTo>
                  <a:lnTo>
                    <a:pt x="1696" y="1666"/>
                  </a:lnTo>
                  <a:lnTo>
                    <a:pt x="1696" y="1678"/>
                  </a:lnTo>
                  <a:lnTo>
                    <a:pt x="1694" y="1690"/>
                  </a:lnTo>
                  <a:lnTo>
                    <a:pt x="1688" y="1712"/>
                  </a:lnTo>
                  <a:lnTo>
                    <a:pt x="1676" y="1732"/>
                  </a:lnTo>
                  <a:lnTo>
                    <a:pt x="1662" y="1750"/>
                  </a:lnTo>
                  <a:lnTo>
                    <a:pt x="1644" y="1764"/>
                  </a:lnTo>
                  <a:lnTo>
                    <a:pt x="1624" y="1776"/>
                  </a:lnTo>
                  <a:lnTo>
                    <a:pt x="1602" y="1782"/>
                  </a:lnTo>
                  <a:lnTo>
                    <a:pt x="1590" y="1784"/>
                  </a:lnTo>
                  <a:lnTo>
                    <a:pt x="1578" y="1784"/>
                  </a:lnTo>
                  <a:lnTo>
                    <a:pt x="1578" y="1784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24CA8E5-E5D4-4B53-B43B-66831E81A33D}"/>
                </a:ext>
              </a:extLst>
            </p:cNvPr>
            <p:cNvGrpSpPr/>
            <p:nvPr userDrawn="1"/>
          </p:nvGrpSpPr>
          <p:grpSpPr>
            <a:xfrm>
              <a:off x="7058025" y="1603375"/>
              <a:ext cx="3641725" cy="2854325"/>
              <a:chOff x="7058025" y="1603375"/>
              <a:chExt cx="3641725" cy="2854325"/>
            </a:xfrm>
            <a:solidFill>
              <a:schemeClr val="bg1">
                <a:alpha val="20000"/>
              </a:schemeClr>
            </a:solidFill>
          </p:grpSpPr>
          <p:sp>
            <p:nvSpPr>
              <p:cNvPr id="14" name="Freeform 15">
                <a:extLst>
                  <a:ext uri="{FF2B5EF4-FFF2-40B4-BE49-F238E27FC236}">
                    <a16:creationId xmlns:a16="http://schemas.microsoft.com/office/drawing/2014/main" id="{CBAF142E-C0E8-4131-A772-803F558ED6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21800" y="3835400"/>
                <a:ext cx="622300" cy="622300"/>
              </a:xfrm>
              <a:custGeom>
                <a:avLst/>
                <a:gdLst>
                  <a:gd name="T0" fmla="*/ 364 w 392"/>
                  <a:gd name="T1" fmla="*/ 392 h 392"/>
                  <a:gd name="T2" fmla="*/ 28 w 392"/>
                  <a:gd name="T3" fmla="*/ 392 h 392"/>
                  <a:gd name="T4" fmla="*/ 28 w 392"/>
                  <a:gd name="T5" fmla="*/ 392 h 392"/>
                  <a:gd name="T6" fmla="*/ 24 w 392"/>
                  <a:gd name="T7" fmla="*/ 392 h 392"/>
                  <a:gd name="T8" fmla="*/ 18 w 392"/>
                  <a:gd name="T9" fmla="*/ 390 h 392"/>
                  <a:gd name="T10" fmla="*/ 8 w 392"/>
                  <a:gd name="T11" fmla="*/ 384 h 392"/>
                  <a:gd name="T12" fmla="*/ 2 w 392"/>
                  <a:gd name="T13" fmla="*/ 374 h 392"/>
                  <a:gd name="T14" fmla="*/ 0 w 392"/>
                  <a:gd name="T15" fmla="*/ 370 h 392"/>
                  <a:gd name="T16" fmla="*/ 0 w 392"/>
                  <a:gd name="T17" fmla="*/ 364 h 392"/>
                  <a:gd name="T18" fmla="*/ 0 w 392"/>
                  <a:gd name="T19" fmla="*/ 286 h 392"/>
                  <a:gd name="T20" fmla="*/ 0 w 392"/>
                  <a:gd name="T21" fmla="*/ 286 h 392"/>
                  <a:gd name="T22" fmla="*/ 32 w 392"/>
                  <a:gd name="T23" fmla="*/ 292 h 392"/>
                  <a:gd name="T24" fmla="*/ 68 w 392"/>
                  <a:gd name="T25" fmla="*/ 294 h 392"/>
                  <a:gd name="T26" fmla="*/ 68 w 392"/>
                  <a:gd name="T27" fmla="*/ 294 h 392"/>
                  <a:gd name="T28" fmla="*/ 98 w 392"/>
                  <a:gd name="T29" fmla="*/ 292 h 392"/>
                  <a:gd name="T30" fmla="*/ 126 w 392"/>
                  <a:gd name="T31" fmla="*/ 288 h 392"/>
                  <a:gd name="T32" fmla="*/ 154 w 392"/>
                  <a:gd name="T33" fmla="*/ 280 h 392"/>
                  <a:gd name="T34" fmla="*/ 182 w 392"/>
                  <a:gd name="T35" fmla="*/ 270 h 392"/>
                  <a:gd name="T36" fmla="*/ 206 w 392"/>
                  <a:gd name="T37" fmla="*/ 258 h 392"/>
                  <a:gd name="T38" fmla="*/ 232 w 392"/>
                  <a:gd name="T39" fmla="*/ 244 h 392"/>
                  <a:gd name="T40" fmla="*/ 254 w 392"/>
                  <a:gd name="T41" fmla="*/ 226 h 392"/>
                  <a:gd name="T42" fmla="*/ 274 w 392"/>
                  <a:gd name="T43" fmla="*/ 208 h 392"/>
                  <a:gd name="T44" fmla="*/ 294 w 392"/>
                  <a:gd name="T45" fmla="*/ 186 h 392"/>
                  <a:gd name="T46" fmla="*/ 310 w 392"/>
                  <a:gd name="T47" fmla="*/ 164 h 392"/>
                  <a:gd name="T48" fmla="*/ 326 w 392"/>
                  <a:gd name="T49" fmla="*/ 140 h 392"/>
                  <a:gd name="T50" fmla="*/ 338 w 392"/>
                  <a:gd name="T51" fmla="*/ 114 h 392"/>
                  <a:gd name="T52" fmla="*/ 348 w 392"/>
                  <a:gd name="T53" fmla="*/ 88 h 392"/>
                  <a:gd name="T54" fmla="*/ 354 w 392"/>
                  <a:gd name="T55" fmla="*/ 60 h 392"/>
                  <a:gd name="T56" fmla="*/ 358 w 392"/>
                  <a:gd name="T57" fmla="*/ 30 h 392"/>
                  <a:gd name="T58" fmla="*/ 360 w 392"/>
                  <a:gd name="T59" fmla="*/ 0 h 392"/>
                  <a:gd name="T60" fmla="*/ 360 w 392"/>
                  <a:gd name="T61" fmla="*/ 0 h 392"/>
                  <a:gd name="T62" fmla="*/ 368 w 392"/>
                  <a:gd name="T63" fmla="*/ 2 h 392"/>
                  <a:gd name="T64" fmla="*/ 374 w 392"/>
                  <a:gd name="T65" fmla="*/ 6 h 392"/>
                  <a:gd name="T66" fmla="*/ 384 w 392"/>
                  <a:gd name="T67" fmla="*/ 14 h 392"/>
                  <a:gd name="T68" fmla="*/ 390 w 392"/>
                  <a:gd name="T69" fmla="*/ 26 h 392"/>
                  <a:gd name="T70" fmla="*/ 392 w 392"/>
                  <a:gd name="T71" fmla="*/ 32 h 392"/>
                  <a:gd name="T72" fmla="*/ 392 w 392"/>
                  <a:gd name="T73" fmla="*/ 40 h 392"/>
                  <a:gd name="T74" fmla="*/ 392 w 392"/>
                  <a:gd name="T75" fmla="*/ 364 h 392"/>
                  <a:gd name="T76" fmla="*/ 392 w 392"/>
                  <a:gd name="T77" fmla="*/ 364 h 392"/>
                  <a:gd name="T78" fmla="*/ 392 w 392"/>
                  <a:gd name="T79" fmla="*/ 370 h 392"/>
                  <a:gd name="T80" fmla="*/ 390 w 392"/>
                  <a:gd name="T81" fmla="*/ 374 h 392"/>
                  <a:gd name="T82" fmla="*/ 384 w 392"/>
                  <a:gd name="T83" fmla="*/ 384 h 392"/>
                  <a:gd name="T84" fmla="*/ 374 w 392"/>
                  <a:gd name="T85" fmla="*/ 390 h 392"/>
                  <a:gd name="T86" fmla="*/ 368 w 392"/>
                  <a:gd name="T87" fmla="*/ 392 h 392"/>
                  <a:gd name="T88" fmla="*/ 364 w 392"/>
                  <a:gd name="T89" fmla="*/ 392 h 392"/>
                  <a:gd name="T90" fmla="*/ 364 w 392"/>
                  <a:gd name="T91" fmla="*/ 392 h 392"/>
                  <a:gd name="T92" fmla="*/ 364 w 392"/>
                  <a:gd name="T9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92" h="392">
                    <a:moveTo>
                      <a:pt x="364" y="392"/>
                    </a:moveTo>
                    <a:lnTo>
                      <a:pt x="28" y="392"/>
                    </a:lnTo>
                    <a:lnTo>
                      <a:pt x="28" y="392"/>
                    </a:lnTo>
                    <a:lnTo>
                      <a:pt x="24" y="392"/>
                    </a:lnTo>
                    <a:lnTo>
                      <a:pt x="18" y="390"/>
                    </a:lnTo>
                    <a:lnTo>
                      <a:pt x="8" y="384"/>
                    </a:lnTo>
                    <a:lnTo>
                      <a:pt x="2" y="374"/>
                    </a:lnTo>
                    <a:lnTo>
                      <a:pt x="0" y="370"/>
                    </a:lnTo>
                    <a:lnTo>
                      <a:pt x="0" y="364"/>
                    </a:lnTo>
                    <a:lnTo>
                      <a:pt x="0" y="286"/>
                    </a:lnTo>
                    <a:lnTo>
                      <a:pt x="0" y="286"/>
                    </a:lnTo>
                    <a:lnTo>
                      <a:pt x="32" y="292"/>
                    </a:lnTo>
                    <a:lnTo>
                      <a:pt x="68" y="294"/>
                    </a:lnTo>
                    <a:lnTo>
                      <a:pt x="68" y="294"/>
                    </a:lnTo>
                    <a:lnTo>
                      <a:pt x="98" y="292"/>
                    </a:lnTo>
                    <a:lnTo>
                      <a:pt x="126" y="288"/>
                    </a:lnTo>
                    <a:lnTo>
                      <a:pt x="154" y="280"/>
                    </a:lnTo>
                    <a:lnTo>
                      <a:pt x="182" y="270"/>
                    </a:lnTo>
                    <a:lnTo>
                      <a:pt x="206" y="258"/>
                    </a:lnTo>
                    <a:lnTo>
                      <a:pt x="232" y="244"/>
                    </a:lnTo>
                    <a:lnTo>
                      <a:pt x="254" y="226"/>
                    </a:lnTo>
                    <a:lnTo>
                      <a:pt x="274" y="208"/>
                    </a:lnTo>
                    <a:lnTo>
                      <a:pt x="294" y="186"/>
                    </a:lnTo>
                    <a:lnTo>
                      <a:pt x="310" y="164"/>
                    </a:lnTo>
                    <a:lnTo>
                      <a:pt x="326" y="140"/>
                    </a:lnTo>
                    <a:lnTo>
                      <a:pt x="338" y="114"/>
                    </a:lnTo>
                    <a:lnTo>
                      <a:pt x="348" y="88"/>
                    </a:lnTo>
                    <a:lnTo>
                      <a:pt x="354" y="60"/>
                    </a:lnTo>
                    <a:lnTo>
                      <a:pt x="358" y="30"/>
                    </a:lnTo>
                    <a:lnTo>
                      <a:pt x="360" y="0"/>
                    </a:lnTo>
                    <a:lnTo>
                      <a:pt x="360" y="0"/>
                    </a:lnTo>
                    <a:lnTo>
                      <a:pt x="368" y="2"/>
                    </a:lnTo>
                    <a:lnTo>
                      <a:pt x="374" y="6"/>
                    </a:lnTo>
                    <a:lnTo>
                      <a:pt x="384" y="14"/>
                    </a:lnTo>
                    <a:lnTo>
                      <a:pt x="390" y="26"/>
                    </a:lnTo>
                    <a:lnTo>
                      <a:pt x="392" y="32"/>
                    </a:lnTo>
                    <a:lnTo>
                      <a:pt x="392" y="40"/>
                    </a:lnTo>
                    <a:lnTo>
                      <a:pt x="392" y="364"/>
                    </a:lnTo>
                    <a:lnTo>
                      <a:pt x="392" y="364"/>
                    </a:lnTo>
                    <a:lnTo>
                      <a:pt x="392" y="370"/>
                    </a:lnTo>
                    <a:lnTo>
                      <a:pt x="390" y="374"/>
                    </a:lnTo>
                    <a:lnTo>
                      <a:pt x="384" y="384"/>
                    </a:lnTo>
                    <a:lnTo>
                      <a:pt x="374" y="390"/>
                    </a:lnTo>
                    <a:lnTo>
                      <a:pt x="368" y="392"/>
                    </a:lnTo>
                    <a:lnTo>
                      <a:pt x="364" y="392"/>
                    </a:lnTo>
                    <a:lnTo>
                      <a:pt x="364" y="392"/>
                    </a:lnTo>
                    <a:lnTo>
                      <a:pt x="364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15" name="Freeform 17">
                <a:extLst>
                  <a:ext uri="{FF2B5EF4-FFF2-40B4-BE49-F238E27FC236}">
                    <a16:creationId xmlns:a16="http://schemas.microsoft.com/office/drawing/2014/main" id="{CD2C85AC-CFA9-400D-8F83-74FC3BCC6B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74275" y="3835400"/>
                <a:ext cx="625475" cy="622300"/>
              </a:xfrm>
              <a:custGeom>
                <a:avLst/>
                <a:gdLst>
                  <a:gd name="T0" fmla="*/ 364 w 394"/>
                  <a:gd name="T1" fmla="*/ 392 h 392"/>
                  <a:gd name="T2" fmla="*/ 30 w 394"/>
                  <a:gd name="T3" fmla="*/ 392 h 392"/>
                  <a:gd name="T4" fmla="*/ 30 w 394"/>
                  <a:gd name="T5" fmla="*/ 392 h 392"/>
                  <a:gd name="T6" fmla="*/ 24 w 394"/>
                  <a:gd name="T7" fmla="*/ 392 h 392"/>
                  <a:gd name="T8" fmla="*/ 18 w 394"/>
                  <a:gd name="T9" fmla="*/ 390 h 392"/>
                  <a:gd name="T10" fmla="*/ 10 w 394"/>
                  <a:gd name="T11" fmla="*/ 384 h 392"/>
                  <a:gd name="T12" fmla="*/ 2 w 394"/>
                  <a:gd name="T13" fmla="*/ 374 h 392"/>
                  <a:gd name="T14" fmla="*/ 2 w 394"/>
                  <a:gd name="T15" fmla="*/ 370 h 392"/>
                  <a:gd name="T16" fmla="*/ 0 w 394"/>
                  <a:gd name="T17" fmla="*/ 364 h 392"/>
                  <a:gd name="T18" fmla="*/ 0 w 394"/>
                  <a:gd name="T19" fmla="*/ 30 h 392"/>
                  <a:gd name="T20" fmla="*/ 0 w 394"/>
                  <a:gd name="T21" fmla="*/ 30 h 392"/>
                  <a:gd name="T22" fmla="*/ 2 w 394"/>
                  <a:gd name="T23" fmla="*/ 24 h 392"/>
                  <a:gd name="T24" fmla="*/ 2 w 394"/>
                  <a:gd name="T25" fmla="*/ 18 h 392"/>
                  <a:gd name="T26" fmla="*/ 10 w 394"/>
                  <a:gd name="T27" fmla="*/ 8 h 392"/>
                  <a:gd name="T28" fmla="*/ 18 w 394"/>
                  <a:gd name="T29" fmla="*/ 2 h 392"/>
                  <a:gd name="T30" fmla="*/ 24 w 394"/>
                  <a:gd name="T31" fmla="*/ 0 h 392"/>
                  <a:gd name="T32" fmla="*/ 30 w 394"/>
                  <a:gd name="T33" fmla="*/ 0 h 392"/>
                  <a:gd name="T34" fmla="*/ 354 w 394"/>
                  <a:gd name="T35" fmla="*/ 0 h 392"/>
                  <a:gd name="T36" fmla="*/ 354 w 394"/>
                  <a:gd name="T37" fmla="*/ 0 h 392"/>
                  <a:gd name="T38" fmla="*/ 362 w 394"/>
                  <a:gd name="T39" fmla="*/ 0 h 392"/>
                  <a:gd name="T40" fmla="*/ 370 w 394"/>
                  <a:gd name="T41" fmla="*/ 2 h 392"/>
                  <a:gd name="T42" fmla="*/ 376 w 394"/>
                  <a:gd name="T43" fmla="*/ 6 h 392"/>
                  <a:gd name="T44" fmla="*/ 382 w 394"/>
                  <a:gd name="T45" fmla="*/ 12 h 392"/>
                  <a:gd name="T46" fmla="*/ 386 w 394"/>
                  <a:gd name="T47" fmla="*/ 18 h 392"/>
                  <a:gd name="T48" fmla="*/ 390 w 394"/>
                  <a:gd name="T49" fmla="*/ 24 h 392"/>
                  <a:gd name="T50" fmla="*/ 392 w 394"/>
                  <a:gd name="T51" fmla="*/ 32 h 392"/>
                  <a:gd name="T52" fmla="*/ 394 w 394"/>
                  <a:gd name="T53" fmla="*/ 40 h 392"/>
                  <a:gd name="T54" fmla="*/ 394 w 394"/>
                  <a:gd name="T55" fmla="*/ 364 h 392"/>
                  <a:gd name="T56" fmla="*/ 394 w 394"/>
                  <a:gd name="T57" fmla="*/ 364 h 392"/>
                  <a:gd name="T58" fmla="*/ 392 w 394"/>
                  <a:gd name="T59" fmla="*/ 370 h 392"/>
                  <a:gd name="T60" fmla="*/ 392 w 394"/>
                  <a:gd name="T61" fmla="*/ 374 h 392"/>
                  <a:gd name="T62" fmla="*/ 384 w 394"/>
                  <a:gd name="T63" fmla="*/ 384 h 392"/>
                  <a:gd name="T64" fmla="*/ 376 w 394"/>
                  <a:gd name="T65" fmla="*/ 390 h 392"/>
                  <a:gd name="T66" fmla="*/ 370 w 394"/>
                  <a:gd name="T67" fmla="*/ 392 h 392"/>
                  <a:gd name="T68" fmla="*/ 364 w 394"/>
                  <a:gd name="T69" fmla="*/ 392 h 392"/>
                  <a:gd name="T70" fmla="*/ 364 w 394"/>
                  <a:gd name="T71" fmla="*/ 392 h 392"/>
                  <a:gd name="T72" fmla="*/ 364 w 394"/>
                  <a:gd name="T7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4" h="392">
                    <a:moveTo>
                      <a:pt x="364" y="392"/>
                    </a:moveTo>
                    <a:lnTo>
                      <a:pt x="30" y="392"/>
                    </a:lnTo>
                    <a:lnTo>
                      <a:pt x="30" y="392"/>
                    </a:lnTo>
                    <a:lnTo>
                      <a:pt x="24" y="392"/>
                    </a:lnTo>
                    <a:lnTo>
                      <a:pt x="18" y="390"/>
                    </a:lnTo>
                    <a:lnTo>
                      <a:pt x="10" y="384"/>
                    </a:lnTo>
                    <a:lnTo>
                      <a:pt x="2" y="374"/>
                    </a:lnTo>
                    <a:lnTo>
                      <a:pt x="2" y="370"/>
                    </a:lnTo>
                    <a:lnTo>
                      <a:pt x="0" y="36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2" y="18"/>
                    </a:lnTo>
                    <a:lnTo>
                      <a:pt x="10" y="8"/>
                    </a:lnTo>
                    <a:lnTo>
                      <a:pt x="18" y="2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2" y="0"/>
                    </a:lnTo>
                    <a:lnTo>
                      <a:pt x="370" y="2"/>
                    </a:lnTo>
                    <a:lnTo>
                      <a:pt x="376" y="6"/>
                    </a:lnTo>
                    <a:lnTo>
                      <a:pt x="382" y="12"/>
                    </a:lnTo>
                    <a:lnTo>
                      <a:pt x="386" y="18"/>
                    </a:lnTo>
                    <a:lnTo>
                      <a:pt x="390" y="24"/>
                    </a:lnTo>
                    <a:lnTo>
                      <a:pt x="392" y="32"/>
                    </a:lnTo>
                    <a:lnTo>
                      <a:pt x="394" y="40"/>
                    </a:lnTo>
                    <a:lnTo>
                      <a:pt x="394" y="364"/>
                    </a:lnTo>
                    <a:lnTo>
                      <a:pt x="394" y="364"/>
                    </a:lnTo>
                    <a:lnTo>
                      <a:pt x="392" y="370"/>
                    </a:lnTo>
                    <a:lnTo>
                      <a:pt x="392" y="374"/>
                    </a:lnTo>
                    <a:lnTo>
                      <a:pt x="384" y="384"/>
                    </a:lnTo>
                    <a:lnTo>
                      <a:pt x="376" y="390"/>
                    </a:lnTo>
                    <a:lnTo>
                      <a:pt x="370" y="392"/>
                    </a:lnTo>
                    <a:lnTo>
                      <a:pt x="364" y="392"/>
                    </a:lnTo>
                    <a:lnTo>
                      <a:pt x="364" y="392"/>
                    </a:lnTo>
                    <a:lnTo>
                      <a:pt x="364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16" name="Freeform 18">
                <a:extLst>
                  <a:ext uri="{FF2B5EF4-FFF2-40B4-BE49-F238E27FC236}">
                    <a16:creationId xmlns:a16="http://schemas.microsoft.com/office/drawing/2014/main" id="{81678089-7F23-4409-836C-0AC9913E7B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74275" y="1603375"/>
                <a:ext cx="625475" cy="625475"/>
              </a:xfrm>
              <a:custGeom>
                <a:avLst/>
                <a:gdLst>
                  <a:gd name="T0" fmla="*/ 270 w 394"/>
                  <a:gd name="T1" fmla="*/ 394 h 394"/>
                  <a:gd name="T2" fmla="*/ 30 w 394"/>
                  <a:gd name="T3" fmla="*/ 394 h 394"/>
                  <a:gd name="T4" fmla="*/ 30 w 394"/>
                  <a:gd name="T5" fmla="*/ 394 h 394"/>
                  <a:gd name="T6" fmla="*/ 24 w 394"/>
                  <a:gd name="T7" fmla="*/ 392 h 394"/>
                  <a:gd name="T8" fmla="*/ 18 w 394"/>
                  <a:gd name="T9" fmla="*/ 392 h 394"/>
                  <a:gd name="T10" fmla="*/ 10 w 394"/>
                  <a:gd name="T11" fmla="*/ 384 h 394"/>
                  <a:gd name="T12" fmla="*/ 2 w 394"/>
                  <a:gd name="T13" fmla="*/ 376 h 394"/>
                  <a:gd name="T14" fmla="*/ 2 w 394"/>
                  <a:gd name="T15" fmla="*/ 370 h 394"/>
                  <a:gd name="T16" fmla="*/ 0 w 394"/>
                  <a:gd name="T17" fmla="*/ 364 h 394"/>
                  <a:gd name="T18" fmla="*/ 0 w 394"/>
                  <a:gd name="T19" fmla="*/ 30 h 394"/>
                  <a:gd name="T20" fmla="*/ 0 w 394"/>
                  <a:gd name="T21" fmla="*/ 30 h 394"/>
                  <a:gd name="T22" fmla="*/ 2 w 394"/>
                  <a:gd name="T23" fmla="*/ 24 h 394"/>
                  <a:gd name="T24" fmla="*/ 2 w 394"/>
                  <a:gd name="T25" fmla="*/ 18 h 394"/>
                  <a:gd name="T26" fmla="*/ 10 w 394"/>
                  <a:gd name="T27" fmla="*/ 10 h 394"/>
                  <a:gd name="T28" fmla="*/ 18 w 394"/>
                  <a:gd name="T29" fmla="*/ 2 h 394"/>
                  <a:gd name="T30" fmla="*/ 24 w 394"/>
                  <a:gd name="T31" fmla="*/ 2 h 394"/>
                  <a:gd name="T32" fmla="*/ 30 w 394"/>
                  <a:gd name="T33" fmla="*/ 0 h 394"/>
                  <a:gd name="T34" fmla="*/ 354 w 394"/>
                  <a:gd name="T35" fmla="*/ 0 h 394"/>
                  <a:gd name="T36" fmla="*/ 354 w 394"/>
                  <a:gd name="T37" fmla="*/ 0 h 394"/>
                  <a:gd name="T38" fmla="*/ 362 w 394"/>
                  <a:gd name="T39" fmla="*/ 2 h 394"/>
                  <a:gd name="T40" fmla="*/ 370 w 394"/>
                  <a:gd name="T41" fmla="*/ 4 h 394"/>
                  <a:gd name="T42" fmla="*/ 376 w 394"/>
                  <a:gd name="T43" fmla="*/ 8 h 394"/>
                  <a:gd name="T44" fmla="*/ 382 w 394"/>
                  <a:gd name="T45" fmla="*/ 12 h 394"/>
                  <a:gd name="T46" fmla="*/ 386 w 394"/>
                  <a:gd name="T47" fmla="*/ 18 h 394"/>
                  <a:gd name="T48" fmla="*/ 390 w 394"/>
                  <a:gd name="T49" fmla="*/ 24 h 394"/>
                  <a:gd name="T50" fmla="*/ 392 w 394"/>
                  <a:gd name="T51" fmla="*/ 32 h 394"/>
                  <a:gd name="T52" fmla="*/ 394 w 394"/>
                  <a:gd name="T53" fmla="*/ 40 h 394"/>
                  <a:gd name="T54" fmla="*/ 394 w 394"/>
                  <a:gd name="T55" fmla="*/ 250 h 394"/>
                  <a:gd name="T56" fmla="*/ 270 w 394"/>
                  <a:gd name="T57" fmla="*/ 394 h 394"/>
                  <a:gd name="T58" fmla="*/ 270 w 394"/>
                  <a:gd name="T5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4" h="394">
                    <a:moveTo>
                      <a:pt x="270" y="394"/>
                    </a:moveTo>
                    <a:lnTo>
                      <a:pt x="30" y="394"/>
                    </a:lnTo>
                    <a:lnTo>
                      <a:pt x="30" y="394"/>
                    </a:lnTo>
                    <a:lnTo>
                      <a:pt x="24" y="392"/>
                    </a:lnTo>
                    <a:lnTo>
                      <a:pt x="18" y="392"/>
                    </a:lnTo>
                    <a:lnTo>
                      <a:pt x="10" y="384"/>
                    </a:lnTo>
                    <a:lnTo>
                      <a:pt x="2" y="376"/>
                    </a:lnTo>
                    <a:lnTo>
                      <a:pt x="2" y="370"/>
                    </a:lnTo>
                    <a:lnTo>
                      <a:pt x="0" y="36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2" y="18"/>
                    </a:lnTo>
                    <a:lnTo>
                      <a:pt x="10" y="10"/>
                    </a:lnTo>
                    <a:lnTo>
                      <a:pt x="18" y="2"/>
                    </a:lnTo>
                    <a:lnTo>
                      <a:pt x="24" y="2"/>
                    </a:lnTo>
                    <a:lnTo>
                      <a:pt x="30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2" y="2"/>
                    </a:lnTo>
                    <a:lnTo>
                      <a:pt x="370" y="4"/>
                    </a:lnTo>
                    <a:lnTo>
                      <a:pt x="376" y="8"/>
                    </a:lnTo>
                    <a:lnTo>
                      <a:pt x="382" y="12"/>
                    </a:lnTo>
                    <a:lnTo>
                      <a:pt x="386" y="18"/>
                    </a:lnTo>
                    <a:lnTo>
                      <a:pt x="390" y="24"/>
                    </a:lnTo>
                    <a:lnTo>
                      <a:pt x="392" y="32"/>
                    </a:lnTo>
                    <a:lnTo>
                      <a:pt x="394" y="40"/>
                    </a:lnTo>
                    <a:lnTo>
                      <a:pt x="394" y="250"/>
                    </a:lnTo>
                    <a:lnTo>
                      <a:pt x="270" y="394"/>
                    </a:lnTo>
                    <a:lnTo>
                      <a:pt x="270" y="3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17" name="Freeform 19">
                <a:extLst>
                  <a:ext uri="{FF2B5EF4-FFF2-40B4-BE49-F238E27FC236}">
                    <a16:creationId xmlns:a16="http://schemas.microsoft.com/office/drawing/2014/main" id="{3EA6E372-DD9B-4348-AA55-542DC8CFE7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8025" y="3854450"/>
                <a:ext cx="625475" cy="603250"/>
              </a:xfrm>
              <a:custGeom>
                <a:avLst/>
                <a:gdLst>
                  <a:gd name="T0" fmla="*/ 364 w 394"/>
                  <a:gd name="T1" fmla="*/ 380 h 380"/>
                  <a:gd name="T2" fmla="*/ 30 w 394"/>
                  <a:gd name="T3" fmla="*/ 380 h 380"/>
                  <a:gd name="T4" fmla="*/ 30 w 394"/>
                  <a:gd name="T5" fmla="*/ 380 h 380"/>
                  <a:gd name="T6" fmla="*/ 24 w 394"/>
                  <a:gd name="T7" fmla="*/ 380 h 380"/>
                  <a:gd name="T8" fmla="*/ 18 w 394"/>
                  <a:gd name="T9" fmla="*/ 378 h 380"/>
                  <a:gd name="T10" fmla="*/ 8 w 394"/>
                  <a:gd name="T11" fmla="*/ 372 h 380"/>
                  <a:gd name="T12" fmla="*/ 2 w 394"/>
                  <a:gd name="T13" fmla="*/ 362 h 380"/>
                  <a:gd name="T14" fmla="*/ 0 w 394"/>
                  <a:gd name="T15" fmla="*/ 358 h 380"/>
                  <a:gd name="T16" fmla="*/ 0 w 394"/>
                  <a:gd name="T17" fmla="*/ 352 h 380"/>
                  <a:gd name="T18" fmla="*/ 0 w 394"/>
                  <a:gd name="T19" fmla="*/ 192 h 380"/>
                  <a:gd name="T20" fmla="*/ 382 w 394"/>
                  <a:gd name="T21" fmla="*/ 0 h 380"/>
                  <a:gd name="T22" fmla="*/ 382 w 394"/>
                  <a:gd name="T23" fmla="*/ 0 h 380"/>
                  <a:gd name="T24" fmla="*/ 388 w 394"/>
                  <a:gd name="T25" fmla="*/ 6 h 380"/>
                  <a:gd name="T26" fmla="*/ 390 w 394"/>
                  <a:gd name="T27" fmla="*/ 12 h 380"/>
                  <a:gd name="T28" fmla="*/ 392 w 394"/>
                  <a:gd name="T29" fmla="*/ 20 h 380"/>
                  <a:gd name="T30" fmla="*/ 394 w 394"/>
                  <a:gd name="T31" fmla="*/ 28 h 380"/>
                  <a:gd name="T32" fmla="*/ 394 w 394"/>
                  <a:gd name="T33" fmla="*/ 352 h 380"/>
                  <a:gd name="T34" fmla="*/ 394 w 394"/>
                  <a:gd name="T35" fmla="*/ 352 h 380"/>
                  <a:gd name="T36" fmla="*/ 392 w 394"/>
                  <a:gd name="T37" fmla="*/ 358 h 380"/>
                  <a:gd name="T38" fmla="*/ 390 w 394"/>
                  <a:gd name="T39" fmla="*/ 362 h 380"/>
                  <a:gd name="T40" fmla="*/ 384 w 394"/>
                  <a:gd name="T41" fmla="*/ 372 h 380"/>
                  <a:gd name="T42" fmla="*/ 376 w 394"/>
                  <a:gd name="T43" fmla="*/ 378 h 380"/>
                  <a:gd name="T44" fmla="*/ 370 w 394"/>
                  <a:gd name="T45" fmla="*/ 380 h 380"/>
                  <a:gd name="T46" fmla="*/ 364 w 394"/>
                  <a:gd name="T47" fmla="*/ 380 h 380"/>
                  <a:gd name="T48" fmla="*/ 364 w 394"/>
                  <a:gd name="T49" fmla="*/ 380 h 380"/>
                  <a:gd name="T50" fmla="*/ 364 w 394"/>
                  <a:gd name="T51" fmla="*/ 38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4" h="380">
                    <a:moveTo>
                      <a:pt x="364" y="380"/>
                    </a:moveTo>
                    <a:lnTo>
                      <a:pt x="30" y="380"/>
                    </a:lnTo>
                    <a:lnTo>
                      <a:pt x="30" y="380"/>
                    </a:lnTo>
                    <a:lnTo>
                      <a:pt x="24" y="380"/>
                    </a:lnTo>
                    <a:lnTo>
                      <a:pt x="18" y="378"/>
                    </a:lnTo>
                    <a:lnTo>
                      <a:pt x="8" y="372"/>
                    </a:lnTo>
                    <a:lnTo>
                      <a:pt x="2" y="362"/>
                    </a:lnTo>
                    <a:lnTo>
                      <a:pt x="0" y="358"/>
                    </a:lnTo>
                    <a:lnTo>
                      <a:pt x="0" y="352"/>
                    </a:lnTo>
                    <a:lnTo>
                      <a:pt x="0" y="192"/>
                    </a:lnTo>
                    <a:lnTo>
                      <a:pt x="382" y="0"/>
                    </a:lnTo>
                    <a:lnTo>
                      <a:pt x="382" y="0"/>
                    </a:lnTo>
                    <a:lnTo>
                      <a:pt x="388" y="6"/>
                    </a:lnTo>
                    <a:lnTo>
                      <a:pt x="390" y="12"/>
                    </a:lnTo>
                    <a:lnTo>
                      <a:pt x="392" y="20"/>
                    </a:lnTo>
                    <a:lnTo>
                      <a:pt x="394" y="28"/>
                    </a:lnTo>
                    <a:lnTo>
                      <a:pt x="394" y="352"/>
                    </a:lnTo>
                    <a:lnTo>
                      <a:pt x="394" y="352"/>
                    </a:lnTo>
                    <a:lnTo>
                      <a:pt x="392" y="358"/>
                    </a:lnTo>
                    <a:lnTo>
                      <a:pt x="390" y="362"/>
                    </a:lnTo>
                    <a:lnTo>
                      <a:pt x="384" y="372"/>
                    </a:lnTo>
                    <a:lnTo>
                      <a:pt x="376" y="378"/>
                    </a:lnTo>
                    <a:lnTo>
                      <a:pt x="370" y="380"/>
                    </a:lnTo>
                    <a:lnTo>
                      <a:pt x="364" y="380"/>
                    </a:lnTo>
                    <a:lnTo>
                      <a:pt x="364" y="380"/>
                    </a:lnTo>
                    <a:lnTo>
                      <a:pt x="364" y="3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18" name="Freeform 20">
                <a:extLst>
                  <a:ext uri="{FF2B5EF4-FFF2-40B4-BE49-F238E27FC236}">
                    <a16:creationId xmlns:a16="http://schemas.microsoft.com/office/drawing/2014/main" id="{7240D3CF-E607-4D73-AE8C-B8B3DDA453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566150" y="3835400"/>
                <a:ext cx="625475" cy="622300"/>
              </a:xfrm>
              <a:custGeom>
                <a:avLst/>
                <a:gdLst>
                  <a:gd name="T0" fmla="*/ 364 w 394"/>
                  <a:gd name="T1" fmla="*/ 392 h 392"/>
                  <a:gd name="T2" fmla="*/ 30 w 394"/>
                  <a:gd name="T3" fmla="*/ 392 h 392"/>
                  <a:gd name="T4" fmla="*/ 30 w 394"/>
                  <a:gd name="T5" fmla="*/ 392 h 392"/>
                  <a:gd name="T6" fmla="*/ 24 w 394"/>
                  <a:gd name="T7" fmla="*/ 392 h 392"/>
                  <a:gd name="T8" fmla="*/ 18 w 394"/>
                  <a:gd name="T9" fmla="*/ 390 h 392"/>
                  <a:gd name="T10" fmla="*/ 8 w 394"/>
                  <a:gd name="T11" fmla="*/ 384 h 392"/>
                  <a:gd name="T12" fmla="*/ 2 w 394"/>
                  <a:gd name="T13" fmla="*/ 374 h 392"/>
                  <a:gd name="T14" fmla="*/ 0 w 394"/>
                  <a:gd name="T15" fmla="*/ 370 h 392"/>
                  <a:gd name="T16" fmla="*/ 0 w 394"/>
                  <a:gd name="T17" fmla="*/ 364 h 392"/>
                  <a:gd name="T18" fmla="*/ 0 w 394"/>
                  <a:gd name="T19" fmla="*/ 30 h 392"/>
                  <a:gd name="T20" fmla="*/ 0 w 394"/>
                  <a:gd name="T21" fmla="*/ 30 h 392"/>
                  <a:gd name="T22" fmla="*/ 0 w 394"/>
                  <a:gd name="T23" fmla="*/ 24 h 392"/>
                  <a:gd name="T24" fmla="*/ 2 w 394"/>
                  <a:gd name="T25" fmla="*/ 18 h 392"/>
                  <a:gd name="T26" fmla="*/ 8 w 394"/>
                  <a:gd name="T27" fmla="*/ 8 h 392"/>
                  <a:gd name="T28" fmla="*/ 18 w 394"/>
                  <a:gd name="T29" fmla="*/ 2 h 392"/>
                  <a:gd name="T30" fmla="*/ 24 w 394"/>
                  <a:gd name="T31" fmla="*/ 0 h 392"/>
                  <a:gd name="T32" fmla="*/ 30 w 394"/>
                  <a:gd name="T33" fmla="*/ 0 h 392"/>
                  <a:gd name="T34" fmla="*/ 154 w 394"/>
                  <a:gd name="T35" fmla="*/ 0 h 392"/>
                  <a:gd name="T36" fmla="*/ 254 w 394"/>
                  <a:gd name="T37" fmla="*/ 44 h 392"/>
                  <a:gd name="T38" fmla="*/ 254 w 394"/>
                  <a:gd name="T39" fmla="*/ 44 h 392"/>
                  <a:gd name="T40" fmla="*/ 260 w 394"/>
                  <a:gd name="T41" fmla="*/ 76 h 392"/>
                  <a:gd name="T42" fmla="*/ 270 w 394"/>
                  <a:gd name="T43" fmla="*/ 108 h 392"/>
                  <a:gd name="T44" fmla="*/ 284 w 394"/>
                  <a:gd name="T45" fmla="*/ 138 h 392"/>
                  <a:gd name="T46" fmla="*/ 300 w 394"/>
                  <a:gd name="T47" fmla="*/ 164 h 392"/>
                  <a:gd name="T48" fmla="*/ 320 w 394"/>
                  <a:gd name="T49" fmla="*/ 190 h 392"/>
                  <a:gd name="T50" fmla="*/ 342 w 394"/>
                  <a:gd name="T51" fmla="*/ 214 h 392"/>
                  <a:gd name="T52" fmla="*/ 366 w 394"/>
                  <a:gd name="T53" fmla="*/ 234 h 392"/>
                  <a:gd name="T54" fmla="*/ 394 w 394"/>
                  <a:gd name="T55" fmla="*/ 252 h 392"/>
                  <a:gd name="T56" fmla="*/ 394 w 394"/>
                  <a:gd name="T57" fmla="*/ 364 h 392"/>
                  <a:gd name="T58" fmla="*/ 394 w 394"/>
                  <a:gd name="T59" fmla="*/ 364 h 392"/>
                  <a:gd name="T60" fmla="*/ 390 w 394"/>
                  <a:gd name="T61" fmla="*/ 374 h 392"/>
                  <a:gd name="T62" fmla="*/ 384 w 394"/>
                  <a:gd name="T63" fmla="*/ 384 h 392"/>
                  <a:gd name="T64" fmla="*/ 376 w 394"/>
                  <a:gd name="T65" fmla="*/ 390 h 392"/>
                  <a:gd name="T66" fmla="*/ 370 w 394"/>
                  <a:gd name="T67" fmla="*/ 392 h 392"/>
                  <a:gd name="T68" fmla="*/ 364 w 394"/>
                  <a:gd name="T69" fmla="*/ 392 h 392"/>
                  <a:gd name="T70" fmla="*/ 364 w 394"/>
                  <a:gd name="T71" fmla="*/ 392 h 392"/>
                  <a:gd name="T72" fmla="*/ 364 w 394"/>
                  <a:gd name="T7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4" h="392">
                    <a:moveTo>
                      <a:pt x="364" y="392"/>
                    </a:moveTo>
                    <a:lnTo>
                      <a:pt x="30" y="392"/>
                    </a:lnTo>
                    <a:lnTo>
                      <a:pt x="30" y="392"/>
                    </a:lnTo>
                    <a:lnTo>
                      <a:pt x="24" y="392"/>
                    </a:lnTo>
                    <a:lnTo>
                      <a:pt x="18" y="390"/>
                    </a:lnTo>
                    <a:lnTo>
                      <a:pt x="8" y="384"/>
                    </a:lnTo>
                    <a:lnTo>
                      <a:pt x="2" y="374"/>
                    </a:lnTo>
                    <a:lnTo>
                      <a:pt x="0" y="370"/>
                    </a:lnTo>
                    <a:lnTo>
                      <a:pt x="0" y="36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8" y="2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154" y="0"/>
                    </a:lnTo>
                    <a:lnTo>
                      <a:pt x="254" y="44"/>
                    </a:lnTo>
                    <a:lnTo>
                      <a:pt x="254" y="44"/>
                    </a:lnTo>
                    <a:lnTo>
                      <a:pt x="260" y="76"/>
                    </a:lnTo>
                    <a:lnTo>
                      <a:pt x="270" y="108"/>
                    </a:lnTo>
                    <a:lnTo>
                      <a:pt x="284" y="138"/>
                    </a:lnTo>
                    <a:lnTo>
                      <a:pt x="300" y="164"/>
                    </a:lnTo>
                    <a:lnTo>
                      <a:pt x="320" y="190"/>
                    </a:lnTo>
                    <a:lnTo>
                      <a:pt x="342" y="214"/>
                    </a:lnTo>
                    <a:lnTo>
                      <a:pt x="366" y="234"/>
                    </a:lnTo>
                    <a:lnTo>
                      <a:pt x="394" y="252"/>
                    </a:lnTo>
                    <a:lnTo>
                      <a:pt x="394" y="364"/>
                    </a:lnTo>
                    <a:lnTo>
                      <a:pt x="394" y="364"/>
                    </a:lnTo>
                    <a:lnTo>
                      <a:pt x="390" y="374"/>
                    </a:lnTo>
                    <a:lnTo>
                      <a:pt x="384" y="384"/>
                    </a:lnTo>
                    <a:lnTo>
                      <a:pt x="376" y="390"/>
                    </a:lnTo>
                    <a:lnTo>
                      <a:pt x="370" y="392"/>
                    </a:lnTo>
                    <a:lnTo>
                      <a:pt x="364" y="392"/>
                    </a:lnTo>
                    <a:lnTo>
                      <a:pt x="364" y="392"/>
                    </a:lnTo>
                    <a:lnTo>
                      <a:pt x="364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19" name="Freeform 21">
                <a:extLst>
                  <a:ext uri="{FF2B5EF4-FFF2-40B4-BE49-F238E27FC236}">
                    <a16:creationId xmlns:a16="http://schemas.microsoft.com/office/drawing/2014/main" id="{6259B2F1-E25E-4BB9-B672-41B9134385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13675" y="3835400"/>
                <a:ext cx="622300" cy="622300"/>
              </a:xfrm>
              <a:custGeom>
                <a:avLst/>
                <a:gdLst>
                  <a:gd name="T0" fmla="*/ 362 w 392"/>
                  <a:gd name="T1" fmla="*/ 392 h 392"/>
                  <a:gd name="T2" fmla="*/ 28 w 392"/>
                  <a:gd name="T3" fmla="*/ 392 h 392"/>
                  <a:gd name="T4" fmla="*/ 28 w 392"/>
                  <a:gd name="T5" fmla="*/ 392 h 392"/>
                  <a:gd name="T6" fmla="*/ 22 w 392"/>
                  <a:gd name="T7" fmla="*/ 392 h 392"/>
                  <a:gd name="T8" fmla="*/ 18 w 392"/>
                  <a:gd name="T9" fmla="*/ 390 h 392"/>
                  <a:gd name="T10" fmla="*/ 8 w 392"/>
                  <a:gd name="T11" fmla="*/ 384 h 392"/>
                  <a:gd name="T12" fmla="*/ 2 w 392"/>
                  <a:gd name="T13" fmla="*/ 374 h 392"/>
                  <a:gd name="T14" fmla="*/ 0 w 392"/>
                  <a:gd name="T15" fmla="*/ 370 h 392"/>
                  <a:gd name="T16" fmla="*/ 0 w 392"/>
                  <a:gd name="T17" fmla="*/ 364 h 392"/>
                  <a:gd name="T18" fmla="*/ 0 w 392"/>
                  <a:gd name="T19" fmla="*/ 30 h 392"/>
                  <a:gd name="T20" fmla="*/ 0 w 392"/>
                  <a:gd name="T21" fmla="*/ 30 h 392"/>
                  <a:gd name="T22" fmla="*/ 0 w 392"/>
                  <a:gd name="T23" fmla="*/ 24 h 392"/>
                  <a:gd name="T24" fmla="*/ 2 w 392"/>
                  <a:gd name="T25" fmla="*/ 18 h 392"/>
                  <a:gd name="T26" fmla="*/ 8 w 392"/>
                  <a:gd name="T27" fmla="*/ 8 h 392"/>
                  <a:gd name="T28" fmla="*/ 18 w 392"/>
                  <a:gd name="T29" fmla="*/ 2 h 392"/>
                  <a:gd name="T30" fmla="*/ 22 w 392"/>
                  <a:gd name="T31" fmla="*/ 0 h 392"/>
                  <a:gd name="T32" fmla="*/ 28 w 392"/>
                  <a:gd name="T33" fmla="*/ 0 h 392"/>
                  <a:gd name="T34" fmla="*/ 352 w 392"/>
                  <a:gd name="T35" fmla="*/ 0 h 392"/>
                  <a:gd name="T36" fmla="*/ 352 w 392"/>
                  <a:gd name="T37" fmla="*/ 0 h 392"/>
                  <a:gd name="T38" fmla="*/ 360 w 392"/>
                  <a:gd name="T39" fmla="*/ 0 h 392"/>
                  <a:gd name="T40" fmla="*/ 368 w 392"/>
                  <a:gd name="T41" fmla="*/ 2 h 392"/>
                  <a:gd name="T42" fmla="*/ 374 w 392"/>
                  <a:gd name="T43" fmla="*/ 6 h 392"/>
                  <a:gd name="T44" fmla="*/ 380 w 392"/>
                  <a:gd name="T45" fmla="*/ 12 h 392"/>
                  <a:gd name="T46" fmla="*/ 386 w 392"/>
                  <a:gd name="T47" fmla="*/ 18 h 392"/>
                  <a:gd name="T48" fmla="*/ 388 w 392"/>
                  <a:gd name="T49" fmla="*/ 24 h 392"/>
                  <a:gd name="T50" fmla="*/ 392 w 392"/>
                  <a:gd name="T51" fmla="*/ 32 h 392"/>
                  <a:gd name="T52" fmla="*/ 392 w 392"/>
                  <a:gd name="T53" fmla="*/ 40 h 392"/>
                  <a:gd name="T54" fmla="*/ 392 w 392"/>
                  <a:gd name="T55" fmla="*/ 364 h 392"/>
                  <a:gd name="T56" fmla="*/ 392 w 392"/>
                  <a:gd name="T57" fmla="*/ 364 h 392"/>
                  <a:gd name="T58" fmla="*/ 392 w 392"/>
                  <a:gd name="T59" fmla="*/ 370 h 392"/>
                  <a:gd name="T60" fmla="*/ 390 w 392"/>
                  <a:gd name="T61" fmla="*/ 374 h 392"/>
                  <a:gd name="T62" fmla="*/ 384 w 392"/>
                  <a:gd name="T63" fmla="*/ 384 h 392"/>
                  <a:gd name="T64" fmla="*/ 374 w 392"/>
                  <a:gd name="T65" fmla="*/ 390 h 392"/>
                  <a:gd name="T66" fmla="*/ 368 w 392"/>
                  <a:gd name="T67" fmla="*/ 392 h 392"/>
                  <a:gd name="T68" fmla="*/ 362 w 392"/>
                  <a:gd name="T69" fmla="*/ 392 h 392"/>
                  <a:gd name="T70" fmla="*/ 362 w 392"/>
                  <a:gd name="T71" fmla="*/ 392 h 392"/>
                  <a:gd name="T72" fmla="*/ 362 w 392"/>
                  <a:gd name="T7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392">
                    <a:moveTo>
                      <a:pt x="362" y="392"/>
                    </a:moveTo>
                    <a:lnTo>
                      <a:pt x="28" y="392"/>
                    </a:lnTo>
                    <a:lnTo>
                      <a:pt x="28" y="392"/>
                    </a:lnTo>
                    <a:lnTo>
                      <a:pt x="22" y="392"/>
                    </a:lnTo>
                    <a:lnTo>
                      <a:pt x="18" y="390"/>
                    </a:lnTo>
                    <a:lnTo>
                      <a:pt x="8" y="384"/>
                    </a:lnTo>
                    <a:lnTo>
                      <a:pt x="2" y="374"/>
                    </a:lnTo>
                    <a:lnTo>
                      <a:pt x="0" y="370"/>
                    </a:lnTo>
                    <a:lnTo>
                      <a:pt x="0" y="36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8" y="2"/>
                    </a:lnTo>
                    <a:lnTo>
                      <a:pt x="22" y="0"/>
                    </a:lnTo>
                    <a:lnTo>
                      <a:pt x="28" y="0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60" y="0"/>
                    </a:lnTo>
                    <a:lnTo>
                      <a:pt x="368" y="2"/>
                    </a:lnTo>
                    <a:lnTo>
                      <a:pt x="374" y="6"/>
                    </a:lnTo>
                    <a:lnTo>
                      <a:pt x="380" y="12"/>
                    </a:lnTo>
                    <a:lnTo>
                      <a:pt x="386" y="18"/>
                    </a:lnTo>
                    <a:lnTo>
                      <a:pt x="388" y="24"/>
                    </a:lnTo>
                    <a:lnTo>
                      <a:pt x="392" y="32"/>
                    </a:lnTo>
                    <a:lnTo>
                      <a:pt x="392" y="40"/>
                    </a:lnTo>
                    <a:lnTo>
                      <a:pt x="392" y="364"/>
                    </a:lnTo>
                    <a:lnTo>
                      <a:pt x="392" y="364"/>
                    </a:lnTo>
                    <a:lnTo>
                      <a:pt x="392" y="370"/>
                    </a:lnTo>
                    <a:lnTo>
                      <a:pt x="390" y="374"/>
                    </a:lnTo>
                    <a:lnTo>
                      <a:pt x="384" y="384"/>
                    </a:lnTo>
                    <a:lnTo>
                      <a:pt x="374" y="390"/>
                    </a:lnTo>
                    <a:lnTo>
                      <a:pt x="368" y="392"/>
                    </a:lnTo>
                    <a:lnTo>
                      <a:pt x="362" y="392"/>
                    </a:lnTo>
                    <a:lnTo>
                      <a:pt x="362" y="392"/>
                    </a:lnTo>
                    <a:lnTo>
                      <a:pt x="362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0" name="Freeform 22">
                <a:extLst>
                  <a:ext uri="{FF2B5EF4-FFF2-40B4-BE49-F238E27FC236}">
                    <a16:creationId xmlns:a16="http://schemas.microsoft.com/office/drawing/2014/main" id="{82503F8D-4FAD-4B81-B91A-F734BBF0A0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61550" y="3568700"/>
                <a:ext cx="82550" cy="149225"/>
              </a:xfrm>
              <a:custGeom>
                <a:avLst/>
                <a:gdLst>
                  <a:gd name="T0" fmla="*/ 24 w 52"/>
                  <a:gd name="T1" fmla="*/ 94 h 94"/>
                  <a:gd name="T2" fmla="*/ 10 w 52"/>
                  <a:gd name="T3" fmla="*/ 94 h 94"/>
                  <a:gd name="T4" fmla="*/ 10 w 52"/>
                  <a:gd name="T5" fmla="*/ 94 h 94"/>
                  <a:gd name="T6" fmla="*/ 0 w 52"/>
                  <a:gd name="T7" fmla="*/ 60 h 94"/>
                  <a:gd name="T8" fmla="*/ 52 w 52"/>
                  <a:gd name="T9" fmla="*/ 0 h 94"/>
                  <a:gd name="T10" fmla="*/ 52 w 52"/>
                  <a:gd name="T11" fmla="*/ 64 h 94"/>
                  <a:gd name="T12" fmla="*/ 52 w 52"/>
                  <a:gd name="T13" fmla="*/ 64 h 94"/>
                  <a:gd name="T14" fmla="*/ 52 w 52"/>
                  <a:gd name="T15" fmla="*/ 70 h 94"/>
                  <a:gd name="T16" fmla="*/ 50 w 52"/>
                  <a:gd name="T17" fmla="*/ 76 h 94"/>
                  <a:gd name="T18" fmla="*/ 44 w 52"/>
                  <a:gd name="T19" fmla="*/ 84 h 94"/>
                  <a:gd name="T20" fmla="*/ 34 w 52"/>
                  <a:gd name="T21" fmla="*/ 92 h 94"/>
                  <a:gd name="T22" fmla="*/ 28 w 52"/>
                  <a:gd name="T23" fmla="*/ 92 h 94"/>
                  <a:gd name="T24" fmla="*/ 24 w 52"/>
                  <a:gd name="T25" fmla="*/ 94 h 94"/>
                  <a:gd name="T26" fmla="*/ 24 w 52"/>
                  <a:gd name="T27" fmla="*/ 94 h 94"/>
                  <a:gd name="T28" fmla="*/ 24 w 52"/>
                  <a:gd name="T29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94">
                    <a:moveTo>
                      <a:pt x="24" y="94"/>
                    </a:moveTo>
                    <a:lnTo>
                      <a:pt x="10" y="94"/>
                    </a:lnTo>
                    <a:lnTo>
                      <a:pt x="10" y="94"/>
                    </a:lnTo>
                    <a:lnTo>
                      <a:pt x="0" y="60"/>
                    </a:lnTo>
                    <a:lnTo>
                      <a:pt x="52" y="0"/>
                    </a:lnTo>
                    <a:lnTo>
                      <a:pt x="52" y="64"/>
                    </a:lnTo>
                    <a:lnTo>
                      <a:pt x="52" y="64"/>
                    </a:lnTo>
                    <a:lnTo>
                      <a:pt x="52" y="70"/>
                    </a:lnTo>
                    <a:lnTo>
                      <a:pt x="50" y="76"/>
                    </a:lnTo>
                    <a:lnTo>
                      <a:pt x="44" y="84"/>
                    </a:lnTo>
                    <a:lnTo>
                      <a:pt x="34" y="92"/>
                    </a:lnTo>
                    <a:lnTo>
                      <a:pt x="28" y="92"/>
                    </a:lnTo>
                    <a:lnTo>
                      <a:pt x="24" y="94"/>
                    </a:lnTo>
                    <a:lnTo>
                      <a:pt x="24" y="94"/>
                    </a:lnTo>
                    <a:lnTo>
                      <a:pt x="24" y="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1" name="Freeform 23">
                <a:extLst>
                  <a:ext uri="{FF2B5EF4-FFF2-40B4-BE49-F238E27FC236}">
                    <a16:creationId xmlns:a16="http://schemas.microsoft.com/office/drawing/2014/main" id="{068207BD-C9B1-4435-8612-BDBA2667DC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21800" y="3092450"/>
                <a:ext cx="441325" cy="288925"/>
              </a:xfrm>
              <a:custGeom>
                <a:avLst/>
                <a:gdLst>
                  <a:gd name="T0" fmla="*/ 0 w 278"/>
                  <a:gd name="T1" fmla="*/ 182 h 182"/>
                  <a:gd name="T2" fmla="*/ 0 w 278"/>
                  <a:gd name="T3" fmla="*/ 30 h 182"/>
                  <a:gd name="T4" fmla="*/ 0 w 278"/>
                  <a:gd name="T5" fmla="*/ 30 h 182"/>
                  <a:gd name="T6" fmla="*/ 0 w 278"/>
                  <a:gd name="T7" fmla="*/ 24 h 182"/>
                  <a:gd name="T8" fmla="*/ 2 w 278"/>
                  <a:gd name="T9" fmla="*/ 18 h 182"/>
                  <a:gd name="T10" fmla="*/ 8 w 278"/>
                  <a:gd name="T11" fmla="*/ 10 h 182"/>
                  <a:gd name="T12" fmla="*/ 18 w 278"/>
                  <a:gd name="T13" fmla="*/ 2 h 182"/>
                  <a:gd name="T14" fmla="*/ 24 w 278"/>
                  <a:gd name="T15" fmla="*/ 2 h 182"/>
                  <a:gd name="T16" fmla="*/ 28 w 278"/>
                  <a:gd name="T17" fmla="*/ 0 h 182"/>
                  <a:gd name="T18" fmla="*/ 278 w 278"/>
                  <a:gd name="T19" fmla="*/ 0 h 182"/>
                  <a:gd name="T20" fmla="*/ 122 w 278"/>
                  <a:gd name="T21" fmla="*/ 180 h 182"/>
                  <a:gd name="T22" fmla="*/ 122 w 278"/>
                  <a:gd name="T23" fmla="*/ 180 h 182"/>
                  <a:gd name="T24" fmla="*/ 94 w 278"/>
                  <a:gd name="T25" fmla="*/ 176 h 182"/>
                  <a:gd name="T26" fmla="*/ 68 w 278"/>
                  <a:gd name="T27" fmla="*/ 174 h 182"/>
                  <a:gd name="T28" fmla="*/ 68 w 278"/>
                  <a:gd name="T29" fmla="*/ 174 h 182"/>
                  <a:gd name="T30" fmla="*/ 32 w 278"/>
                  <a:gd name="T31" fmla="*/ 176 h 182"/>
                  <a:gd name="T32" fmla="*/ 0 w 278"/>
                  <a:gd name="T33" fmla="*/ 182 h 182"/>
                  <a:gd name="T34" fmla="*/ 0 w 278"/>
                  <a:gd name="T3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82">
                    <a:moveTo>
                      <a:pt x="0" y="182"/>
                    </a:move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8" y="10"/>
                    </a:lnTo>
                    <a:lnTo>
                      <a:pt x="18" y="2"/>
                    </a:lnTo>
                    <a:lnTo>
                      <a:pt x="24" y="2"/>
                    </a:lnTo>
                    <a:lnTo>
                      <a:pt x="28" y="0"/>
                    </a:lnTo>
                    <a:lnTo>
                      <a:pt x="278" y="0"/>
                    </a:lnTo>
                    <a:lnTo>
                      <a:pt x="122" y="180"/>
                    </a:lnTo>
                    <a:lnTo>
                      <a:pt x="122" y="180"/>
                    </a:lnTo>
                    <a:lnTo>
                      <a:pt x="94" y="176"/>
                    </a:lnTo>
                    <a:lnTo>
                      <a:pt x="68" y="174"/>
                    </a:lnTo>
                    <a:lnTo>
                      <a:pt x="68" y="174"/>
                    </a:lnTo>
                    <a:lnTo>
                      <a:pt x="32" y="176"/>
                    </a:lnTo>
                    <a:lnTo>
                      <a:pt x="0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2" name="Freeform 24">
                <a:extLst>
                  <a:ext uri="{FF2B5EF4-FFF2-40B4-BE49-F238E27FC236}">
                    <a16:creationId xmlns:a16="http://schemas.microsoft.com/office/drawing/2014/main" id="{6EDBF58D-D412-4CB8-82B3-FF02396C1F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74275" y="3092450"/>
                <a:ext cx="625475" cy="625475"/>
              </a:xfrm>
              <a:custGeom>
                <a:avLst/>
                <a:gdLst>
                  <a:gd name="T0" fmla="*/ 364 w 394"/>
                  <a:gd name="T1" fmla="*/ 394 h 394"/>
                  <a:gd name="T2" fmla="*/ 30 w 394"/>
                  <a:gd name="T3" fmla="*/ 394 h 394"/>
                  <a:gd name="T4" fmla="*/ 30 w 394"/>
                  <a:gd name="T5" fmla="*/ 394 h 394"/>
                  <a:gd name="T6" fmla="*/ 24 w 394"/>
                  <a:gd name="T7" fmla="*/ 392 h 394"/>
                  <a:gd name="T8" fmla="*/ 18 w 394"/>
                  <a:gd name="T9" fmla="*/ 392 h 394"/>
                  <a:gd name="T10" fmla="*/ 10 w 394"/>
                  <a:gd name="T11" fmla="*/ 384 h 394"/>
                  <a:gd name="T12" fmla="*/ 2 w 394"/>
                  <a:gd name="T13" fmla="*/ 376 h 394"/>
                  <a:gd name="T14" fmla="*/ 2 w 394"/>
                  <a:gd name="T15" fmla="*/ 370 h 394"/>
                  <a:gd name="T16" fmla="*/ 0 w 394"/>
                  <a:gd name="T17" fmla="*/ 364 h 394"/>
                  <a:gd name="T18" fmla="*/ 0 w 394"/>
                  <a:gd name="T19" fmla="*/ 206 h 394"/>
                  <a:gd name="T20" fmla="*/ 180 w 394"/>
                  <a:gd name="T21" fmla="*/ 0 h 394"/>
                  <a:gd name="T22" fmla="*/ 354 w 394"/>
                  <a:gd name="T23" fmla="*/ 0 h 394"/>
                  <a:gd name="T24" fmla="*/ 354 w 394"/>
                  <a:gd name="T25" fmla="*/ 0 h 394"/>
                  <a:gd name="T26" fmla="*/ 362 w 394"/>
                  <a:gd name="T27" fmla="*/ 2 h 394"/>
                  <a:gd name="T28" fmla="*/ 370 w 394"/>
                  <a:gd name="T29" fmla="*/ 4 h 394"/>
                  <a:gd name="T30" fmla="*/ 376 w 394"/>
                  <a:gd name="T31" fmla="*/ 8 h 394"/>
                  <a:gd name="T32" fmla="*/ 382 w 394"/>
                  <a:gd name="T33" fmla="*/ 12 h 394"/>
                  <a:gd name="T34" fmla="*/ 386 w 394"/>
                  <a:gd name="T35" fmla="*/ 18 h 394"/>
                  <a:gd name="T36" fmla="*/ 390 w 394"/>
                  <a:gd name="T37" fmla="*/ 24 h 394"/>
                  <a:gd name="T38" fmla="*/ 392 w 394"/>
                  <a:gd name="T39" fmla="*/ 32 h 394"/>
                  <a:gd name="T40" fmla="*/ 394 w 394"/>
                  <a:gd name="T41" fmla="*/ 40 h 394"/>
                  <a:gd name="T42" fmla="*/ 394 w 394"/>
                  <a:gd name="T43" fmla="*/ 364 h 394"/>
                  <a:gd name="T44" fmla="*/ 394 w 394"/>
                  <a:gd name="T45" fmla="*/ 364 h 394"/>
                  <a:gd name="T46" fmla="*/ 392 w 394"/>
                  <a:gd name="T47" fmla="*/ 370 h 394"/>
                  <a:gd name="T48" fmla="*/ 392 w 394"/>
                  <a:gd name="T49" fmla="*/ 376 h 394"/>
                  <a:gd name="T50" fmla="*/ 384 w 394"/>
                  <a:gd name="T51" fmla="*/ 384 h 394"/>
                  <a:gd name="T52" fmla="*/ 376 w 394"/>
                  <a:gd name="T53" fmla="*/ 392 h 394"/>
                  <a:gd name="T54" fmla="*/ 370 w 394"/>
                  <a:gd name="T55" fmla="*/ 392 h 394"/>
                  <a:gd name="T56" fmla="*/ 364 w 394"/>
                  <a:gd name="T57" fmla="*/ 394 h 394"/>
                  <a:gd name="T58" fmla="*/ 364 w 394"/>
                  <a:gd name="T59" fmla="*/ 394 h 394"/>
                  <a:gd name="T60" fmla="*/ 364 w 394"/>
                  <a:gd name="T61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94">
                    <a:moveTo>
                      <a:pt x="364" y="394"/>
                    </a:moveTo>
                    <a:lnTo>
                      <a:pt x="30" y="394"/>
                    </a:lnTo>
                    <a:lnTo>
                      <a:pt x="30" y="394"/>
                    </a:lnTo>
                    <a:lnTo>
                      <a:pt x="24" y="392"/>
                    </a:lnTo>
                    <a:lnTo>
                      <a:pt x="18" y="392"/>
                    </a:lnTo>
                    <a:lnTo>
                      <a:pt x="10" y="384"/>
                    </a:lnTo>
                    <a:lnTo>
                      <a:pt x="2" y="376"/>
                    </a:lnTo>
                    <a:lnTo>
                      <a:pt x="2" y="370"/>
                    </a:lnTo>
                    <a:lnTo>
                      <a:pt x="0" y="364"/>
                    </a:lnTo>
                    <a:lnTo>
                      <a:pt x="0" y="206"/>
                    </a:lnTo>
                    <a:lnTo>
                      <a:pt x="180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2" y="2"/>
                    </a:lnTo>
                    <a:lnTo>
                      <a:pt x="370" y="4"/>
                    </a:lnTo>
                    <a:lnTo>
                      <a:pt x="376" y="8"/>
                    </a:lnTo>
                    <a:lnTo>
                      <a:pt x="382" y="12"/>
                    </a:lnTo>
                    <a:lnTo>
                      <a:pt x="386" y="18"/>
                    </a:lnTo>
                    <a:lnTo>
                      <a:pt x="390" y="24"/>
                    </a:lnTo>
                    <a:lnTo>
                      <a:pt x="392" y="32"/>
                    </a:lnTo>
                    <a:lnTo>
                      <a:pt x="394" y="40"/>
                    </a:lnTo>
                    <a:lnTo>
                      <a:pt x="394" y="364"/>
                    </a:lnTo>
                    <a:lnTo>
                      <a:pt x="394" y="364"/>
                    </a:lnTo>
                    <a:lnTo>
                      <a:pt x="392" y="370"/>
                    </a:lnTo>
                    <a:lnTo>
                      <a:pt x="392" y="376"/>
                    </a:lnTo>
                    <a:lnTo>
                      <a:pt x="384" y="384"/>
                    </a:lnTo>
                    <a:lnTo>
                      <a:pt x="376" y="392"/>
                    </a:lnTo>
                    <a:lnTo>
                      <a:pt x="370" y="392"/>
                    </a:lnTo>
                    <a:lnTo>
                      <a:pt x="364" y="394"/>
                    </a:lnTo>
                    <a:lnTo>
                      <a:pt x="364" y="394"/>
                    </a:lnTo>
                    <a:lnTo>
                      <a:pt x="364" y="3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3" name="Freeform 25">
                <a:extLst>
                  <a:ext uri="{FF2B5EF4-FFF2-40B4-BE49-F238E27FC236}">
                    <a16:creationId xmlns:a16="http://schemas.microsoft.com/office/drawing/2014/main" id="{81EB86C6-6C25-4780-93AD-80C862443F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8025" y="3092450"/>
                <a:ext cx="625475" cy="561975"/>
              </a:xfrm>
              <a:custGeom>
                <a:avLst/>
                <a:gdLst>
                  <a:gd name="T0" fmla="*/ 0 w 394"/>
                  <a:gd name="T1" fmla="*/ 354 h 354"/>
                  <a:gd name="T2" fmla="*/ 0 w 394"/>
                  <a:gd name="T3" fmla="*/ 30 h 354"/>
                  <a:gd name="T4" fmla="*/ 0 w 394"/>
                  <a:gd name="T5" fmla="*/ 30 h 354"/>
                  <a:gd name="T6" fmla="*/ 0 w 394"/>
                  <a:gd name="T7" fmla="*/ 24 h 354"/>
                  <a:gd name="T8" fmla="*/ 2 w 394"/>
                  <a:gd name="T9" fmla="*/ 18 h 354"/>
                  <a:gd name="T10" fmla="*/ 8 w 394"/>
                  <a:gd name="T11" fmla="*/ 10 h 354"/>
                  <a:gd name="T12" fmla="*/ 18 w 394"/>
                  <a:gd name="T13" fmla="*/ 2 h 354"/>
                  <a:gd name="T14" fmla="*/ 24 w 394"/>
                  <a:gd name="T15" fmla="*/ 2 h 354"/>
                  <a:gd name="T16" fmla="*/ 30 w 394"/>
                  <a:gd name="T17" fmla="*/ 0 h 354"/>
                  <a:gd name="T18" fmla="*/ 354 w 394"/>
                  <a:gd name="T19" fmla="*/ 0 h 354"/>
                  <a:gd name="T20" fmla="*/ 354 w 394"/>
                  <a:gd name="T21" fmla="*/ 0 h 354"/>
                  <a:gd name="T22" fmla="*/ 362 w 394"/>
                  <a:gd name="T23" fmla="*/ 2 h 354"/>
                  <a:gd name="T24" fmla="*/ 368 w 394"/>
                  <a:gd name="T25" fmla="*/ 4 h 354"/>
                  <a:gd name="T26" fmla="*/ 376 w 394"/>
                  <a:gd name="T27" fmla="*/ 8 h 354"/>
                  <a:gd name="T28" fmla="*/ 382 w 394"/>
                  <a:gd name="T29" fmla="*/ 12 h 354"/>
                  <a:gd name="T30" fmla="*/ 386 w 394"/>
                  <a:gd name="T31" fmla="*/ 18 h 354"/>
                  <a:gd name="T32" fmla="*/ 390 w 394"/>
                  <a:gd name="T33" fmla="*/ 24 h 354"/>
                  <a:gd name="T34" fmla="*/ 392 w 394"/>
                  <a:gd name="T35" fmla="*/ 32 h 354"/>
                  <a:gd name="T36" fmla="*/ 394 w 394"/>
                  <a:gd name="T37" fmla="*/ 40 h 354"/>
                  <a:gd name="T38" fmla="*/ 394 w 394"/>
                  <a:gd name="T39" fmla="*/ 158 h 354"/>
                  <a:gd name="T40" fmla="*/ 0 w 394"/>
                  <a:gd name="T41" fmla="*/ 354 h 354"/>
                  <a:gd name="T42" fmla="*/ 0 w 394"/>
                  <a:gd name="T43" fmla="*/ 354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4" h="354">
                    <a:moveTo>
                      <a:pt x="0" y="354"/>
                    </a:move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8" y="10"/>
                    </a:lnTo>
                    <a:lnTo>
                      <a:pt x="18" y="2"/>
                    </a:lnTo>
                    <a:lnTo>
                      <a:pt x="24" y="2"/>
                    </a:lnTo>
                    <a:lnTo>
                      <a:pt x="30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2" y="2"/>
                    </a:lnTo>
                    <a:lnTo>
                      <a:pt x="368" y="4"/>
                    </a:lnTo>
                    <a:lnTo>
                      <a:pt x="376" y="8"/>
                    </a:lnTo>
                    <a:lnTo>
                      <a:pt x="382" y="12"/>
                    </a:lnTo>
                    <a:lnTo>
                      <a:pt x="386" y="18"/>
                    </a:lnTo>
                    <a:lnTo>
                      <a:pt x="390" y="24"/>
                    </a:lnTo>
                    <a:lnTo>
                      <a:pt x="392" y="32"/>
                    </a:lnTo>
                    <a:lnTo>
                      <a:pt x="394" y="40"/>
                    </a:lnTo>
                    <a:lnTo>
                      <a:pt x="394" y="158"/>
                    </a:lnTo>
                    <a:lnTo>
                      <a:pt x="0" y="354"/>
                    </a:lnTo>
                    <a:lnTo>
                      <a:pt x="0" y="3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4" name="Freeform 26">
                <a:extLst>
                  <a:ext uri="{FF2B5EF4-FFF2-40B4-BE49-F238E27FC236}">
                    <a16:creationId xmlns:a16="http://schemas.microsoft.com/office/drawing/2014/main" id="{87AE10C4-DACD-4823-9C98-BD190195A9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591550" y="3092450"/>
                <a:ext cx="600075" cy="390525"/>
              </a:xfrm>
              <a:custGeom>
                <a:avLst/>
                <a:gdLst>
                  <a:gd name="T0" fmla="*/ 0 w 378"/>
                  <a:gd name="T1" fmla="*/ 4 h 246"/>
                  <a:gd name="T2" fmla="*/ 0 w 378"/>
                  <a:gd name="T3" fmla="*/ 4 h 246"/>
                  <a:gd name="T4" fmla="*/ 6 w 378"/>
                  <a:gd name="T5" fmla="*/ 2 h 246"/>
                  <a:gd name="T6" fmla="*/ 14 w 378"/>
                  <a:gd name="T7" fmla="*/ 0 h 246"/>
                  <a:gd name="T8" fmla="*/ 338 w 378"/>
                  <a:gd name="T9" fmla="*/ 0 h 246"/>
                  <a:gd name="T10" fmla="*/ 338 w 378"/>
                  <a:gd name="T11" fmla="*/ 0 h 246"/>
                  <a:gd name="T12" fmla="*/ 346 w 378"/>
                  <a:gd name="T13" fmla="*/ 2 h 246"/>
                  <a:gd name="T14" fmla="*/ 354 w 378"/>
                  <a:gd name="T15" fmla="*/ 4 h 246"/>
                  <a:gd name="T16" fmla="*/ 360 w 378"/>
                  <a:gd name="T17" fmla="*/ 8 h 246"/>
                  <a:gd name="T18" fmla="*/ 366 w 378"/>
                  <a:gd name="T19" fmla="*/ 12 h 246"/>
                  <a:gd name="T20" fmla="*/ 370 w 378"/>
                  <a:gd name="T21" fmla="*/ 18 h 246"/>
                  <a:gd name="T22" fmla="*/ 374 w 378"/>
                  <a:gd name="T23" fmla="*/ 24 h 246"/>
                  <a:gd name="T24" fmla="*/ 376 w 378"/>
                  <a:gd name="T25" fmla="*/ 32 h 246"/>
                  <a:gd name="T26" fmla="*/ 378 w 378"/>
                  <a:gd name="T27" fmla="*/ 40 h 246"/>
                  <a:gd name="T28" fmla="*/ 378 w 378"/>
                  <a:gd name="T29" fmla="*/ 216 h 246"/>
                  <a:gd name="T30" fmla="*/ 378 w 378"/>
                  <a:gd name="T31" fmla="*/ 216 h 246"/>
                  <a:gd name="T32" fmla="*/ 356 w 378"/>
                  <a:gd name="T33" fmla="*/ 230 h 246"/>
                  <a:gd name="T34" fmla="*/ 336 w 378"/>
                  <a:gd name="T35" fmla="*/ 246 h 246"/>
                  <a:gd name="T36" fmla="*/ 38 w 378"/>
                  <a:gd name="T37" fmla="*/ 114 h 246"/>
                  <a:gd name="T38" fmla="*/ 38 w 378"/>
                  <a:gd name="T39" fmla="*/ 114 h 246"/>
                  <a:gd name="T40" fmla="*/ 32 w 378"/>
                  <a:gd name="T41" fmla="*/ 84 h 246"/>
                  <a:gd name="T42" fmla="*/ 24 w 378"/>
                  <a:gd name="T43" fmla="*/ 56 h 246"/>
                  <a:gd name="T44" fmla="*/ 14 w 378"/>
                  <a:gd name="T45" fmla="*/ 30 h 246"/>
                  <a:gd name="T46" fmla="*/ 0 w 378"/>
                  <a:gd name="T47" fmla="*/ 4 h 246"/>
                  <a:gd name="T48" fmla="*/ 0 w 378"/>
                  <a:gd name="T49" fmla="*/ 4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8" h="246">
                    <a:moveTo>
                      <a:pt x="0" y="4"/>
                    </a:moveTo>
                    <a:lnTo>
                      <a:pt x="0" y="4"/>
                    </a:lnTo>
                    <a:lnTo>
                      <a:pt x="6" y="2"/>
                    </a:lnTo>
                    <a:lnTo>
                      <a:pt x="14" y="0"/>
                    </a:lnTo>
                    <a:lnTo>
                      <a:pt x="338" y="0"/>
                    </a:lnTo>
                    <a:lnTo>
                      <a:pt x="338" y="0"/>
                    </a:lnTo>
                    <a:lnTo>
                      <a:pt x="346" y="2"/>
                    </a:lnTo>
                    <a:lnTo>
                      <a:pt x="354" y="4"/>
                    </a:lnTo>
                    <a:lnTo>
                      <a:pt x="360" y="8"/>
                    </a:lnTo>
                    <a:lnTo>
                      <a:pt x="366" y="12"/>
                    </a:lnTo>
                    <a:lnTo>
                      <a:pt x="370" y="18"/>
                    </a:lnTo>
                    <a:lnTo>
                      <a:pt x="374" y="24"/>
                    </a:lnTo>
                    <a:lnTo>
                      <a:pt x="376" y="32"/>
                    </a:lnTo>
                    <a:lnTo>
                      <a:pt x="378" y="40"/>
                    </a:lnTo>
                    <a:lnTo>
                      <a:pt x="378" y="216"/>
                    </a:lnTo>
                    <a:lnTo>
                      <a:pt x="378" y="216"/>
                    </a:lnTo>
                    <a:lnTo>
                      <a:pt x="356" y="230"/>
                    </a:lnTo>
                    <a:lnTo>
                      <a:pt x="336" y="246"/>
                    </a:lnTo>
                    <a:lnTo>
                      <a:pt x="38" y="114"/>
                    </a:lnTo>
                    <a:lnTo>
                      <a:pt x="38" y="114"/>
                    </a:lnTo>
                    <a:lnTo>
                      <a:pt x="32" y="84"/>
                    </a:lnTo>
                    <a:lnTo>
                      <a:pt x="24" y="56"/>
                    </a:lnTo>
                    <a:lnTo>
                      <a:pt x="14" y="3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5" name="Freeform 27">
                <a:extLst>
                  <a:ext uri="{FF2B5EF4-FFF2-40B4-BE49-F238E27FC236}">
                    <a16:creationId xmlns:a16="http://schemas.microsoft.com/office/drawing/2014/main" id="{1D4C4CE5-F4EA-4733-BDB6-8F02C4A577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21800" y="2352675"/>
                <a:ext cx="622300" cy="622300"/>
              </a:xfrm>
              <a:custGeom>
                <a:avLst/>
                <a:gdLst>
                  <a:gd name="T0" fmla="*/ 342 w 392"/>
                  <a:gd name="T1" fmla="*/ 392 h 392"/>
                  <a:gd name="T2" fmla="*/ 28 w 392"/>
                  <a:gd name="T3" fmla="*/ 392 h 392"/>
                  <a:gd name="T4" fmla="*/ 28 w 392"/>
                  <a:gd name="T5" fmla="*/ 392 h 392"/>
                  <a:gd name="T6" fmla="*/ 24 w 392"/>
                  <a:gd name="T7" fmla="*/ 392 h 392"/>
                  <a:gd name="T8" fmla="*/ 18 w 392"/>
                  <a:gd name="T9" fmla="*/ 390 h 392"/>
                  <a:gd name="T10" fmla="*/ 8 w 392"/>
                  <a:gd name="T11" fmla="*/ 384 h 392"/>
                  <a:gd name="T12" fmla="*/ 2 w 392"/>
                  <a:gd name="T13" fmla="*/ 374 h 392"/>
                  <a:gd name="T14" fmla="*/ 0 w 392"/>
                  <a:gd name="T15" fmla="*/ 368 h 392"/>
                  <a:gd name="T16" fmla="*/ 0 w 392"/>
                  <a:gd name="T17" fmla="*/ 362 h 392"/>
                  <a:gd name="T18" fmla="*/ 0 w 392"/>
                  <a:gd name="T19" fmla="*/ 28 h 392"/>
                  <a:gd name="T20" fmla="*/ 0 w 392"/>
                  <a:gd name="T21" fmla="*/ 28 h 392"/>
                  <a:gd name="T22" fmla="*/ 0 w 392"/>
                  <a:gd name="T23" fmla="*/ 22 h 392"/>
                  <a:gd name="T24" fmla="*/ 2 w 392"/>
                  <a:gd name="T25" fmla="*/ 18 h 392"/>
                  <a:gd name="T26" fmla="*/ 8 w 392"/>
                  <a:gd name="T27" fmla="*/ 8 h 392"/>
                  <a:gd name="T28" fmla="*/ 18 w 392"/>
                  <a:gd name="T29" fmla="*/ 2 h 392"/>
                  <a:gd name="T30" fmla="*/ 24 w 392"/>
                  <a:gd name="T31" fmla="*/ 0 h 392"/>
                  <a:gd name="T32" fmla="*/ 28 w 392"/>
                  <a:gd name="T33" fmla="*/ 0 h 392"/>
                  <a:gd name="T34" fmla="*/ 354 w 392"/>
                  <a:gd name="T35" fmla="*/ 0 h 392"/>
                  <a:gd name="T36" fmla="*/ 354 w 392"/>
                  <a:gd name="T37" fmla="*/ 0 h 392"/>
                  <a:gd name="T38" fmla="*/ 362 w 392"/>
                  <a:gd name="T39" fmla="*/ 0 h 392"/>
                  <a:gd name="T40" fmla="*/ 368 w 392"/>
                  <a:gd name="T41" fmla="*/ 2 h 392"/>
                  <a:gd name="T42" fmla="*/ 376 w 392"/>
                  <a:gd name="T43" fmla="*/ 6 h 392"/>
                  <a:gd name="T44" fmla="*/ 380 w 392"/>
                  <a:gd name="T45" fmla="*/ 10 h 392"/>
                  <a:gd name="T46" fmla="*/ 386 w 392"/>
                  <a:gd name="T47" fmla="*/ 16 h 392"/>
                  <a:gd name="T48" fmla="*/ 390 w 392"/>
                  <a:gd name="T49" fmla="*/ 24 h 392"/>
                  <a:gd name="T50" fmla="*/ 392 w 392"/>
                  <a:gd name="T51" fmla="*/ 30 h 392"/>
                  <a:gd name="T52" fmla="*/ 392 w 392"/>
                  <a:gd name="T53" fmla="*/ 38 h 392"/>
                  <a:gd name="T54" fmla="*/ 392 w 392"/>
                  <a:gd name="T55" fmla="*/ 334 h 392"/>
                  <a:gd name="T56" fmla="*/ 342 w 392"/>
                  <a:gd name="T57" fmla="*/ 392 h 392"/>
                  <a:gd name="T58" fmla="*/ 342 w 392"/>
                  <a:gd name="T5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2" h="392">
                    <a:moveTo>
                      <a:pt x="342" y="392"/>
                    </a:moveTo>
                    <a:lnTo>
                      <a:pt x="28" y="392"/>
                    </a:lnTo>
                    <a:lnTo>
                      <a:pt x="28" y="392"/>
                    </a:lnTo>
                    <a:lnTo>
                      <a:pt x="24" y="392"/>
                    </a:lnTo>
                    <a:lnTo>
                      <a:pt x="18" y="390"/>
                    </a:lnTo>
                    <a:lnTo>
                      <a:pt x="8" y="384"/>
                    </a:lnTo>
                    <a:lnTo>
                      <a:pt x="2" y="374"/>
                    </a:lnTo>
                    <a:lnTo>
                      <a:pt x="0" y="368"/>
                    </a:lnTo>
                    <a:lnTo>
                      <a:pt x="0" y="362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8" y="2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2" y="0"/>
                    </a:lnTo>
                    <a:lnTo>
                      <a:pt x="368" y="2"/>
                    </a:lnTo>
                    <a:lnTo>
                      <a:pt x="376" y="6"/>
                    </a:lnTo>
                    <a:lnTo>
                      <a:pt x="380" y="10"/>
                    </a:lnTo>
                    <a:lnTo>
                      <a:pt x="386" y="16"/>
                    </a:lnTo>
                    <a:lnTo>
                      <a:pt x="390" y="24"/>
                    </a:lnTo>
                    <a:lnTo>
                      <a:pt x="392" y="30"/>
                    </a:lnTo>
                    <a:lnTo>
                      <a:pt x="392" y="38"/>
                    </a:lnTo>
                    <a:lnTo>
                      <a:pt x="392" y="334"/>
                    </a:lnTo>
                    <a:lnTo>
                      <a:pt x="342" y="392"/>
                    </a:lnTo>
                    <a:lnTo>
                      <a:pt x="342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6" name="Freeform 28">
                <a:extLst>
                  <a:ext uri="{FF2B5EF4-FFF2-40B4-BE49-F238E27FC236}">
                    <a16:creationId xmlns:a16="http://schemas.microsoft.com/office/drawing/2014/main" id="{96C18E89-00B2-42A4-8242-1133E7629E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461625" y="2701925"/>
                <a:ext cx="238125" cy="273050"/>
              </a:xfrm>
              <a:custGeom>
                <a:avLst/>
                <a:gdLst>
                  <a:gd name="T0" fmla="*/ 120 w 150"/>
                  <a:gd name="T1" fmla="*/ 172 h 172"/>
                  <a:gd name="T2" fmla="*/ 0 w 150"/>
                  <a:gd name="T3" fmla="*/ 172 h 172"/>
                  <a:gd name="T4" fmla="*/ 150 w 150"/>
                  <a:gd name="T5" fmla="*/ 0 h 172"/>
                  <a:gd name="T6" fmla="*/ 150 w 150"/>
                  <a:gd name="T7" fmla="*/ 142 h 172"/>
                  <a:gd name="T8" fmla="*/ 150 w 150"/>
                  <a:gd name="T9" fmla="*/ 142 h 172"/>
                  <a:gd name="T10" fmla="*/ 148 w 150"/>
                  <a:gd name="T11" fmla="*/ 148 h 172"/>
                  <a:gd name="T12" fmla="*/ 148 w 150"/>
                  <a:gd name="T13" fmla="*/ 154 h 172"/>
                  <a:gd name="T14" fmla="*/ 140 w 150"/>
                  <a:gd name="T15" fmla="*/ 164 h 172"/>
                  <a:gd name="T16" fmla="*/ 132 w 150"/>
                  <a:gd name="T17" fmla="*/ 170 h 172"/>
                  <a:gd name="T18" fmla="*/ 126 w 150"/>
                  <a:gd name="T19" fmla="*/ 172 h 172"/>
                  <a:gd name="T20" fmla="*/ 120 w 150"/>
                  <a:gd name="T21" fmla="*/ 172 h 172"/>
                  <a:gd name="T22" fmla="*/ 120 w 150"/>
                  <a:gd name="T2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0" h="172">
                    <a:moveTo>
                      <a:pt x="120" y="172"/>
                    </a:moveTo>
                    <a:lnTo>
                      <a:pt x="0" y="172"/>
                    </a:lnTo>
                    <a:lnTo>
                      <a:pt x="150" y="0"/>
                    </a:lnTo>
                    <a:lnTo>
                      <a:pt x="150" y="142"/>
                    </a:lnTo>
                    <a:lnTo>
                      <a:pt x="150" y="142"/>
                    </a:lnTo>
                    <a:lnTo>
                      <a:pt x="148" y="148"/>
                    </a:lnTo>
                    <a:lnTo>
                      <a:pt x="148" y="154"/>
                    </a:lnTo>
                    <a:lnTo>
                      <a:pt x="140" y="164"/>
                    </a:lnTo>
                    <a:lnTo>
                      <a:pt x="132" y="170"/>
                    </a:lnTo>
                    <a:lnTo>
                      <a:pt x="126" y="172"/>
                    </a:lnTo>
                    <a:lnTo>
                      <a:pt x="120" y="172"/>
                    </a:lnTo>
                    <a:lnTo>
                      <a:pt x="120" y="1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7" name="Freeform 29">
                <a:extLst>
                  <a:ext uri="{FF2B5EF4-FFF2-40B4-BE49-F238E27FC236}">
                    <a16:creationId xmlns:a16="http://schemas.microsoft.com/office/drawing/2014/main" id="{13614DE7-4A2D-4EBB-80AB-FF7762B480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74275" y="2352675"/>
                <a:ext cx="333375" cy="381000"/>
              </a:xfrm>
              <a:custGeom>
                <a:avLst/>
                <a:gdLst>
                  <a:gd name="T0" fmla="*/ 0 w 210"/>
                  <a:gd name="T1" fmla="*/ 240 h 240"/>
                  <a:gd name="T2" fmla="*/ 0 w 210"/>
                  <a:gd name="T3" fmla="*/ 28 h 240"/>
                  <a:gd name="T4" fmla="*/ 0 w 210"/>
                  <a:gd name="T5" fmla="*/ 28 h 240"/>
                  <a:gd name="T6" fmla="*/ 2 w 210"/>
                  <a:gd name="T7" fmla="*/ 22 h 240"/>
                  <a:gd name="T8" fmla="*/ 2 w 210"/>
                  <a:gd name="T9" fmla="*/ 18 h 240"/>
                  <a:gd name="T10" fmla="*/ 10 w 210"/>
                  <a:gd name="T11" fmla="*/ 8 h 240"/>
                  <a:gd name="T12" fmla="*/ 18 w 210"/>
                  <a:gd name="T13" fmla="*/ 2 h 240"/>
                  <a:gd name="T14" fmla="*/ 24 w 210"/>
                  <a:gd name="T15" fmla="*/ 0 h 240"/>
                  <a:gd name="T16" fmla="*/ 30 w 210"/>
                  <a:gd name="T17" fmla="*/ 0 h 240"/>
                  <a:gd name="T18" fmla="*/ 210 w 210"/>
                  <a:gd name="T19" fmla="*/ 0 h 240"/>
                  <a:gd name="T20" fmla="*/ 0 w 210"/>
                  <a:gd name="T21" fmla="*/ 240 h 240"/>
                  <a:gd name="T22" fmla="*/ 0 w 210"/>
                  <a:gd name="T23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0" h="240">
                    <a:moveTo>
                      <a:pt x="0" y="240"/>
                    </a:move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2" y="18"/>
                    </a:lnTo>
                    <a:lnTo>
                      <a:pt x="10" y="8"/>
                    </a:lnTo>
                    <a:lnTo>
                      <a:pt x="18" y="2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210" y="0"/>
                    </a:lnTo>
                    <a:lnTo>
                      <a:pt x="0" y="240"/>
                    </a:lnTo>
                    <a:lnTo>
                      <a:pt x="0" y="2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8" name="Freeform 30">
                <a:extLst>
                  <a:ext uri="{FF2B5EF4-FFF2-40B4-BE49-F238E27FC236}">
                    <a16:creationId xmlns:a16="http://schemas.microsoft.com/office/drawing/2014/main" id="{DE0332E1-2B64-4C16-B5FD-F40035A8A9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13675" y="2352675"/>
                <a:ext cx="622300" cy="622300"/>
              </a:xfrm>
              <a:custGeom>
                <a:avLst/>
                <a:gdLst>
                  <a:gd name="T0" fmla="*/ 54 w 392"/>
                  <a:gd name="T1" fmla="*/ 392 h 392"/>
                  <a:gd name="T2" fmla="*/ 28 w 392"/>
                  <a:gd name="T3" fmla="*/ 392 h 392"/>
                  <a:gd name="T4" fmla="*/ 28 w 392"/>
                  <a:gd name="T5" fmla="*/ 392 h 392"/>
                  <a:gd name="T6" fmla="*/ 22 w 392"/>
                  <a:gd name="T7" fmla="*/ 392 h 392"/>
                  <a:gd name="T8" fmla="*/ 18 w 392"/>
                  <a:gd name="T9" fmla="*/ 390 h 392"/>
                  <a:gd name="T10" fmla="*/ 8 w 392"/>
                  <a:gd name="T11" fmla="*/ 384 h 392"/>
                  <a:gd name="T12" fmla="*/ 2 w 392"/>
                  <a:gd name="T13" fmla="*/ 374 h 392"/>
                  <a:gd name="T14" fmla="*/ 0 w 392"/>
                  <a:gd name="T15" fmla="*/ 368 h 392"/>
                  <a:gd name="T16" fmla="*/ 0 w 392"/>
                  <a:gd name="T17" fmla="*/ 362 h 392"/>
                  <a:gd name="T18" fmla="*/ 0 w 392"/>
                  <a:gd name="T19" fmla="*/ 28 h 392"/>
                  <a:gd name="T20" fmla="*/ 0 w 392"/>
                  <a:gd name="T21" fmla="*/ 28 h 392"/>
                  <a:gd name="T22" fmla="*/ 0 w 392"/>
                  <a:gd name="T23" fmla="*/ 22 h 392"/>
                  <a:gd name="T24" fmla="*/ 2 w 392"/>
                  <a:gd name="T25" fmla="*/ 18 h 392"/>
                  <a:gd name="T26" fmla="*/ 8 w 392"/>
                  <a:gd name="T27" fmla="*/ 8 h 392"/>
                  <a:gd name="T28" fmla="*/ 18 w 392"/>
                  <a:gd name="T29" fmla="*/ 2 h 392"/>
                  <a:gd name="T30" fmla="*/ 22 w 392"/>
                  <a:gd name="T31" fmla="*/ 0 h 392"/>
                  <a:gd name="T32" fmla="*/ 28 w 392"/>
                  <a:gd name="T33" fmla="*/ 0 h 392"/>
                  <a:gd name="T34" fmla="*/ 352 w 392"/>
                  <a:gd name="T35" fmla="*/ 0 h 392"/>
                  <a:gd name="T36" fmla="*/ 352 w 392"/>
                  <a:gd name="T37" fmla="*/ 0 h 392"/>
                  <a:gd name="T38" fmla="*/ 360 w 392"/>
                  <a:gd name="T39" fmla="*/ 0 h 392"/>
                  <a:gd name="T40" fmla="*/ 368 w 392"/>
                  <a:gd name="T41" fmla="*/ 2 h 392"/>
                  <a:gd name="T42" fmla="*/ 374 w 392"/>
                  <a:gd name="T43" fmla="*/ 6 h 392"/>
                  <a:gd name="T44" fmla="*/ 380 w 392"/>
                  <a:gd name="T45" fmla="*/ 10 h 392"/>
                  <a:gd name="T46" fmla="*/ 386 w 392"/>
                  <a:gd name="T47" fmla="*/ 16 h 392"/>
                  <a:gd name="T48" fmla="*/ 388 w 392"/>
                  <a:gd name="T49" fmla="*/ 24 h 392"/>
                  <a:gd name="T50" fmla="*/ 392 w 392"/>
                  <a:gd name="T51" fmla="*/ 30 h 392"/>
                  <a:gd name="T52" fmla="*/ 392 w 392"/>
                  <a:gd name="T53" fmla="*/ 38 h 392"/>
                  <a:gd name="T54" fmla="*/ 392 w 392"/>
                  <a:gd name="T55" fmla="*/ 362 h 392"/>
                  <a:gd name="T56" fmla="*/ 392 w 392"/>
                  <a:gd name="T57" fmla="*/ 362 h 392"/>
                  <a:gd name="T58" fmla="*/ 392 w 392"/>
                  <a:gd name="T59" fmla="*/ 370 h 392"/>
                  <a:gd name="T60" fmla="*/ 392 w 392"/>
                  <a:gd name="T61" fmla="*/ 370 h 392"/>
                  <a:gd name="T62" fmla="*/ 374 w 392"/>
                  <a:gd name="T63" fmla="*/ 360 h 392"/>
                  <a:gd name="T64" fmla="*/ 356 w 392"/>
                  <a:gd name="T65" fmla="*/ 352 h 392"/>
                  <a:gd name="T66" fmla="*/ 338 w 392"/>
                  <a:gd name="T67" fmla="*/ 344 h 392"/>
                  <a:gd name="T68" fmla="*/ 318 w 392"/>
                  <a:gd name="T69" fmla="*/ 338 h 392"/>
                  <a:gd name="T70" fmla="*/ 300 w 392"/>
                  <a:gd name="T71" fmla="*/ 334 h 392"/>
                  <a:gd name="T72" fmla="*/ 280 w 392"/>
                  <a:gd name="T73" fmla="*/ 330 h 392"/>
                  <a:gd name="T74" fmla="*/ 258 w 392"/>
                  <a:gd name="T75" fmla="*/ 328 h 392"/>
                  <a:gd name="T76" fmla="*/ 238 w 392"/>
                  <a:gd name="T77" fmla="*/ 328 h 392"/>
                  <a:gd name="T78" fmla="*/ 238 w 392"/>
                  <a:gd name="T79" fmla="*/ 328 h 392"/>
                  <a:gd name="T80" fmla="*/ 212 w 392"/>
                  <a:gd name="T81" fmla="*/ 328 h 392"/>
                  <a:gd name="T82" fmla="*/ 188 w 392"/>
                  <a:gd name="T83" fmla="*/ 332 h 392"/>
                  <a:gd name="T84" fmla="*/ 162 w 392"/>
                  <a:gd name="T85" fmla="*/ 336 h 392"/>
                  <a:gd name="T86" fmla="*/ 138 w 392"/>
                  <a:gd name="T87" fmla="*/ 344 h 392"/>
                  <a:gd name="T88" fmla="*/ 116 w 392"/>
                  <a:gd name="T89" fmla="*/ 354 h 392"/>
                  <a:gd name="T90" fmla="*/ 94 w 392"/>
                  <a:gd name="T91" fmla="*/ 364 h 392"/>
                  <a:gd name="T92" fmla="*/ 74 w 392"/>
                  <a:gd name="T93" fmla="*/ 378 h 392"/>
                  <a:gd name="T94" fmla="*/ 54 w 392"/>
                  <a:gd name="T95" fmla="*/ 392 h 392"/>
                  <a:gd name="T96" fmla="*/ 54 w 392"/>
                  <a:gd name="T97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92" h="392">
                    <a:moveTo>
                      <a:pt x="54" y="392"/>
                    </a:moveTo>
                    <a:lnTo>
                      <a:pt x="28" y="392"/>
                    </a:lnTo>
                    <a:lnTo>
                      <a:pt x="28" y="392"/>
                    </a:lnTo>
                    <a:lnTo>
                      <a:pt x="22" y="392"/>
                    </a:lnTo>
                    <a:lnTo>
                      <a:pt x="18" y="390"/>
                    </a:lnTo>
                    <a:lnTo>
                      <a:pt x="8" y="384"/>
                    </a:lnTo>
                    <a:lnTo>
                      <a:pt x="2" y="374"/>
                    </a:lnTo>
                    <a:lnTo>
                      <a:pt x="0" y="368"/>
                    </a:lnTo>
                    <a:lnTo>
                      <a:pt x="0" y="362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8" y="2"/>
                    </a:lnTo>
                    <a:lnTo>
                      <a:pt x="22" y="0"/>
                    </a:lnTo>
                    <a:lnTo>
                      <a:pt x="28" y="0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60" y="0"/>
                    </a:lnTo>
                    <a:lnTo>
                      <a:pt x="368" y="2"/>
                    </a:lnTo>
                    <a:lnTo>
                      <a:pt x="374" y="6"/>
                    </a:lnTo>
                    <a:lnTo>
                      <a:pt x="380" y="10"/>
                    </a:lnTo>
                    <a:lnTo>
                      <a:pt x="386" y="16"/>
                    </a:lnTo>
                    <a:lnTo>
                      <a:pt x="388" y="24"/>
                    </a:lnTo>
                    <a:lnTo>
                      <a:pt x="392" y="30"/>
                    </a:lnTo>
                    <a:lnTo>
                      <a:pt x="392" y="38"/>
                    </a:lnTo>
                    <a:lnTo>
                      <a:pt x="392" y="362"/>
                    </a:lnTo>
                    <a:lnTo>
                      <a:pt x="392" y="362"/>
                    </a:lnTo>
                    <a:lnTo>
                      <a:pt x="392" y="370"/>
                    </a:lnTo>
                    <a:lnTo>
                      <a:pt x="392" y="370"/>
                    </a:lnTo>
                    <a:lnTo>
                      <a:pt x="374" y="360"/>
                    </a:lnTo>
                    <a:lnTo>
                      <a:pt x="356" y="352"/>
                    </a:lnTo>
                    <a:lnTo>
                      <a:pt x="338" y="344"/>
                    </a:lnTo>
                    <a:lnTo>
                      <a:pt x="318" y="338"/>
                    </a:lnTo>
                    <a:lnTo>
                      <a:pt x="300" y="334"/>
                    </a:lnTo>
                    <a:lnTo>
                      <a:pt x="280" y="330"/>
                    </a:lnTo>
                    <a:lnTo>
                      <a:pt x="258" y="328"/>
                    </a:lnTo>
                    <a:lnTo>
                      <a:pt x="238" y="328"/>
                    </a:lnTo>
                    <a:lnTo>
                      <a:pt x="238" y="328"/>
                    </a:lnTo>
                    <a:lnTo>
                      <a:pt x="212" y="328"/>
                    </a:lnTo>
                    <a:lnTo>
                      <a:pt x="188" y="332"/>
                    </a:lnTo>
                    <a:lnTo>
                      <a:pt x="162" y="336"/>
                    </a:lnTo>
                    <a:lnTo>
                      <a:pt x="138" y="344"/>
                    </a:lnTo>
                    <a:lnTo>
                      <a:pt x="116" y="354"/>
                    </a:lnTo>
                    <a:lnTo>
                      <a:pt x="94" y="364"/>
                    </a:lnTo>
                    <a:lnTo>
                      <a:pt x="74" y="378"/>
                    </a:lnTo>
                    <a:lnTo>
                      <a:pt x="54" y="392"/>
                    </a:lnTo>
                    <a:lnTo>
                      <a:pt x="54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</p:grpSp>
      <p:sp>
        <p:nvSpPr>
          <p:cNvPr id="29" name="Text Box 6">
            <a:extLst>
              <a:ext uri="{FF2B5EF4-FFF2-40B4-BE49-F238E27FC236}">
                <a16:creationId xmlns:a16="http://schemas.microsoft.com/office/drawing/2014/main" id="{B508415A-6AEC-4CAB-B474-E477124F7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3" y="79242"/>
            <a:ext cx="2196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800" b="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박사논문 </a:t>
            </a:r>
            <a:r>
              <a:rPr lang="en-US" altLang="ko-KR" sz="1800" b="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3</a:t>
            </a:r>
            <a:r>
              <a:rPr lang="ko-KR" altLang="en-US" sz="1800" b="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차 발표</a:t>
            </a:r>
            <a:endParaRPr lang="en-US" altLang="ko-KR" sz="1800" b="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737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89659" y="935847"/>
            <a:ext cx="1136419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맑은 고딕" panose="020B0503020000020004" pitchFamily="50" charset="-127"/>
              <a:buChar char="※"/>
              <a:defRPr/>
            </a:pP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A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기업의 프로젝트 포트폴리오 작성 예</a:t>
            </a: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800100" lvl="1" indent="-342900" latinLnBrk="0">
              <a:buFont typeface="Wingdings" panose="05000000000000000000" pitchFamily="2" charset="2"/>
              <a:buChar char="§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800100" lvl="1" indent="-342900" latinLnBrk="0">
              <a:buFont typeface="Wingdings" panose="05000000000000000000" pitchFamily="2" charset="2"/>
              <a:buChar char="§"/>
              <a:defRPr/>
            </a:pPr>
            <a:r>
              <a:rPr lang="ko-KR" altLang="en-US" b="1" kern="0" dirty="0">
                <a:solidFill>
                  <a:srgbClr val="0000FF"/>
                </a:solidFill>
                <a:latin typeface="+mn-ea"/>
              </a:rPr>
              <a:t>미 확정 연구과제를 고려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b="1" kern="0" dirty="0">
                <a:solidFill>
                  <a:sysClr val="windowText" lastClr="000000"/>
                </a:solidFill>
                <a:latin typeface="+mn-ea"/>
              </a:rPr>
              <a:t>최초 자원 </a:t>
            </a:r>
            <a:r>
              <a:rPr lang="ko-KR" altLang="en-US" b="1" kern="0" dirty="0" err="1">
                <a:solidFill>
                  <a:sysClr val="windowText" lastClr="000000"/>
                </a:solidFill>
                <a:latin typeface="+mn-ea"/>
              </a:rPr>
              <a:t>배정률</a:t>
            </a:r>
            <a:r>
              <a:rPr lang="ko-KR" altLang="en-US" b="1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b="1" kern="0" dirty="0">
                <a:solidFill>
                  <a:sysClr val="windowText" lastClr="000000"/>
                </a:solidFill>
                <a:latin typeface="+mn-ea"/>
              </a:rPr>
              <a:t>75%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lang="ko-KR" altLang="en-US" b="1" kern="0" dirty="0">
                <a:solidFill>
                  <a:srgbClr val="FF0000"/>
                </a:solidFill>
                <a:latin typeface="+mn-ea"/>
              </a:rPr>
              <a:t>여유자원 </a:t>
            </a:r>
            <a:r>
              <a:rPr lang="en-US" altLang="ko-KR" b="1" kern="0" dirty="0">
                <a:solidFill>
                  <a:srgbClr val="FF0000"/>
                </a:solidFill>
                <a:latin typeface="+mn-ea"/>
              </a:rPr>
              <a:t>25%</a:t>
            </a:r>
            <a:r>
              <a:rPr lang="en-US" altLang="ko-KR" kern="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하여 확정된 연구과제에 대한 자원점유를 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75%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로 제한하여 포트폴리오를 구성하는 경우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단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고수익 과제의 경우 현재 발생시점은 미정이나 평균 발생 확률과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발생 수를 알고 있다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.),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아래와 같이 기대이익을 높일 수도 있다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64332"/>
              </p:ext>
            </p:extLst>
          </p:nvPr>
        </p:nvGraphicFramePr>
        <p:xfrm>
          <a:off x="883755" y="2700489"/>
          <a:ext cx="1041919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118">
                  <a:extLst>
                    <a:ext uri="{9D8B030D-6E8A-4147-A177-3AD203B41FA5}">
                      <a16:colId xmlns:a16="http://schemas.microsoft.com/office/drawing/2014/main" val="2772965462"/>
                    </a:ext>
                  </a:extLst>
                </a:gridCol>
                <a:gridCol w="1401210">
                  <a:extLst>
                    <a:ext uri="{9D8B030D-6E8A-4147-A177-3AD203B41FA5}">
                      <a16:colId xmlns:a16="http://schemas.microsoft.com/office/drawing/2014/main" val="2639065485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3047730729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770978413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3554108136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596598494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443404424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3448738043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3242820911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3840392823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3822426113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2624586233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2628435608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2085315992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val="35717260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966348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확정</a:t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과제 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50127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점유자원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7592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기대이익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209168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(50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고수익 과제 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1(2)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83483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가용자원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25002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기대이익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08709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기대이익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35.94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86846"/>
                  </a:ext>
                </a:extLst>
              </a:tr>
              <a:tr h="370840">
                <a:tc gridSpan="1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확정 과제의 경우 과제당 예상이익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성공률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0.7,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점유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25%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로 가정하며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고수익 과제의 경우 과제당 이익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1.3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성공률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0.8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 점유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25%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로 가정한다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780486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83754" y="6010109"/>
            <a:ext cx="1041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[</a:t>
            </a:r>
            <a:r>
              <a:rPr lang="ko-KR" altLang="en-US" sz="1600" dirty="0"/>
              <a:t>미 확정 프로젝트를 위한 자원의 여유를 </a:t>
            </a:r>
            <a:r>
              <a:rPr lang="en-US" altLang="ko-KR" sz="1600" dirty="0"/>
              <a:t>25%</a:t>
            </a:r>
            <a:r>
              <a:rPr lang="ko-KR" altLang="en-US" sz="1600" dirty="0"/>
              <a:t>로 하는 경우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배경</a:t>
            </a:r>
          </a:p>
        </p:txBody>
      </p:sp>
    </p:spTree>
    <p:extLst>
      <p:ext uri="{BB962C8B-B14F-4D97-AF65-F5344CB8AC3E}">
        <p14:creationId xmlns:p14="http://schemas.microsoft.com/office/powerpoint/2010/main" val="1970807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975" indent="-180975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연구개발을 수행하는 기업이 수익을 최대화하기 위해 중장기 </a:t>
            </a:r>
            <a:r>
              <a:rPr lang="ko-KR" altLang="en-US" sz="2000" b="1" u="sng" kern="0" dirty="0">
                <a:solidFill>
                  <a:srgbClr val="0000FF"/>
                </a:solidFill>
                <a:latin typeface="+mn-ea"/>
              </a:rPr>
              <a:t>프로젝트 포트폴리오 작성을 하는 경우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작성 시점에 </a:t>
            </a:r>
            <a:r>
              <a:rPr lang="ko-KR" altLang="en-US" sz="2000" b="1" u="sng" kern="0" dirty="0">
                <a:solidFill>
                  <a:srgbClr val="0000FF"/>
                </a:solidFill>
                <a:latin typeface="+mn-ea"/>
              </a:rPr>
              <a:t>확정된 프로젝트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들의 목록만을 대상으로 프로젝트를 선택하는 것은 효율적이지 않을 수 있다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실제로 연간 프로젝트 포트폴리오 작성 시점에서 확정되지 않은 고수익의 단기 프로젝트가 확률적으로 다수 발생하며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이를 실행할 자원의 여유가 없는 경우 수행할 수 없다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따라서 미래에 불확정적으로 발생하는 프로젝트 목록을 포함하여 선택하는 것이 필요하다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. </a:t>
            </a: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180975" indent="-180975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따라서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본 연구에서는 수익 </a:t>
            </a:r>
            <a:r>
              <a:rPr lang="ko-KR" altLang="en-US" sz="2000" b="1" kern="0" dirty="0">
                <a:solidFill>
                  <a:srgbClr val="0000FF"/>
                </a:solidFill>
                <a:latin typeface="+mn-ea"/>
              </a:rPr>
              <a:t>최대화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를 위한 </a:t>
            </a:r>
            <a:r>
              <a:rPr lang="ko-KR" altLang="en-US" sz="2000" b="1" kern="0" dirty="0">
                <a:solidFill>
                  <a:srgbClr val="0000FF"/>
                </a:solidFill>
                <a:latin typeface="+mn-ea"/>
              </a:rPr>
              <a:t>프로젝트 포트폴리오 선택 문제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에 </a:t>
            </a:r>
            <a:r>
              <a:rPr lang="ko-KR" altLang="en-US" sz="2000" b="1" u="sng" kern="0" dirty="0">
                <a:solidFill>
                  <a:srgbClr val="0000FF"/>
                </a:solidFill>
                <a:latin typeface="+mn-ea"/>
              </a:rPr>
              <a:t>자원의 제약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을 고려하고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프로젝트 포트폴리오 작성 시점에 </a:t>
            </a:r>
            <a:r>
              <a:rPr lang="ko-KR" altLang="en-US" sz="2000" kern="0" dirty="0" err="1">
                <a:solidFill>
                  <a:schemeClr val="tx1"/>
                </a:solidFill>
                <a:latin typeface="+mn-ea"/>
              </a:rPr>
              <a:t>미확정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프로젝트라는 </a:t>
            </a:r>
            <a:r>
              <a:rPr lang="ko-KR" altLang="en-US" sz="2000" b="1" u="sng" kern="0" dirty="0">
                <a:solidFill>
                  <a:srgbClr val="0000FF"/>
                </a:solidFill>
                <a:latin typeface="+mn-ea"/>
              </a:rPr>
              <a:t>불확정적 요소를 추가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하여 모델을 작성하고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목적함수 값을 최대화하는 알고리즘을 모의실험을 통해 연구하고자 한다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목적</a:t>
            </a:r>
          </a:p>
        </p:txBody>
      </p:sp>
    </p:spTree>
    <p:extLst>
      <p:ext uri="{BB962C8B-B14F-4D97-AF65-F5344CB8AC3E}">
        <p14:creationId xmlns:p14="http://schemas.microsoft.com/office/powerpoint/2010/main" val="155578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ko-KR" altLang="en-US" sz="2000" b="1" kern="0" dirty="0">
                <a:solidFill>
                  <a:sysClr val="windowText" lastClr="000000"/>
                </a:solidFill>
                <a:ea typeface="+mn-ea"/>
              </a:rPr>
              <a:t>본 논문은 다음과 같은 순서로 연구를 진행한다</a:t>
            </a:r>
            <a:r>
              <a:rPr kumimoji="0" lang="en-US" altLang="ko-KR" sz="2000" b="1" kern="0" dirty="0">
                <a:solidFill>
                  <a:sysClr val="windowText" lastClr="000000"/>
                </a:solidFill>
                <a:ea typeface="+mn-ea"/>
              </a:rPr>
              <a:t>.</a:t>
            </a:r>
            <a:endParaRPr kumimoji="0" lang="ko-KR" altLang="en-US" sz="2000" b="1" kern="0" dirty="0">
              <a:solidFill>
                <a:sysClr val="windowText" lastClr="000000"/>
              </a:solidFill>
              <a:ea typeface="+mn-ea"/>
            </a:endParaRPr>
          </a:p>
          <a:p>
            <a:pPr marL="342900" lvl="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프로젝트 </a:t>
            </a:r>
            <a:r>
              <a:rPr lang="ko-KR" altLang="en-US" sz="2000" dirty="0">
                <a:solidFill>
                  <a:prstClr val="black"/>
                </a:solidFill>
                <a:ea typeface="맑은 고딕"/>
              </a:rPr>
              <a:t>포트폴리오 </a:t>
            </a: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선택 문제에 필요한 변수들을 설정한다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(</a:t>
            </a: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프로젝트별 인적자원의 점유율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, </a:t>
            </a: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인적자원의 등급  등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).</a:t>
            </a:r>
          </a:p>
          <a:p>
            <a:pPr marL="342900" lvl="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2000" dirty="0">
                <a:solidFill>
                  <a:schemeClr val="tx1"/>
                </a:solidFill>
                <a:ea typeface="맑은 고딕"/>
              </a:rPr>
              <a:t>수익 최대화를 목적으로 하는 포트폴리오 프로젝트 선택</a:t>
            </a:r>
            <a:r>
              <a:rPr kumimoji="0" lang="en-US" altLang="ko-KR" sz="2000" dirty="0">
                <a:solidFill>
                  <a:schemeClr val="tx1"/>
                </a:solidFill>
                <a:ea typeface="맑은 고딕"/>
              </a:rPr>
              <a:t>(Project Selection) </a:t>
            </a:r>
            <a:r>
              <a:rPr kumimoji="0" lang="ko-KR" altLang="en-US" sz="2000" dirty="0">
                <a:solidFill>
                  <a:schemeClr val="tx1"/>
                </a:solidFill>
                <a:ea typeface="맑은 고딕"/>
              </a:rPr>
              <a:t>문제</a:t>
            </a: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를 </a:t>
            </a:r>
            <a:r>
              <a:rPr kumimoji="0" lang="ko-KR" altLang="en-US" sz="2000" b="1" dirty="0">
                <a:solidFill>
                  <a:srgbClr val="0000FF"/>
                </a:solidFill>
                <a:ea typeface="맑은 고딕"/>
              </a:rPr>
              <a:t>수리적으로 모델링</a:t>
            </a: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한다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.</a:t>
            </a:r>
          </a:p>
          <a:p>
            <a:pPr marL="342900" lvl="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2000" dirty="0">
                <a:solidFill>
                  <a:schemeClr val="tx1"/>
                </a:solidFill>
                <a:ea typeface="맑은 고딕"/>
              </a:rPr>
              <a:t>제시한 모형에 적합한 </a:t>
            </a:r>
            <a:r>
              <a:rPr kumimoji="0" lang="ko-KR" altLang="en-US" sz="2000" b="1" dirty="0">
                <a:solidFill>
                  <a:srgbClr val="0000FF"/>
                </a:solidFill>
                <a:ea typeface="맑은 고딕"/>
              </a:rPr>
              <a:t>알고리즘을 제시</a:t>
            </a: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한다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.</a:t>
            </a:r>
          </a:p>
          <a:p>
            <a:pPr marL="342900" lvl="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알고리즘을 코드로 전환한다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.</a:t>
            </a:r>
          </a:p>
          <a:p>
            <a:pPr marL="342900" lvl="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모의 데이터를 생성하여 </a:t>
            </a:r>
            <a:r>
              <a:rPr kumimoji="0" lang="ko-KR" altLang="en-US" sz="2000" b="1" dirty="0">
                <a:solidFill>
                  <a:srgbClr val="0000FF"/>
                </a:solidFill>
                <a:ea typeface="맑은 고딕"/>
              </a:rPr>
              <a:t>모의실험을 수행</a:t>
            </a: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한다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.</a:t>
            </a:r>
          </a:p>
          <a:p>
            <a:pPr marL="342900" lvl="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결과를 통해 알고리즘의 </a:t>
            </a:r>
            <a:r>
              <a:rPr kumimoji="0" lang="ko-KR" altLang="en-US" sz="2000" b="1" dirty="0">
                <a:solidFill>
                  <a:srgbClr val="0000FF"/>
                </a:solidFill>
                <a:ea typeface="맑은 고딕"/>
              </a:rPr>
              <a:t>유효성을 입증</a:t>
            </a: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한다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1988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1.3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방법</a:t>
            </a:r>
          </a:p>
        </p:txBody>
      </p:sp>
    </p:spTree>
    <p:extLst>
      <p:ext uri="{BB962C8B-B14F-4D97-AF65-F5344CB8AC3E}">
        <p14:creationId xmlns:p14="http://schemas.microsoft.com/office/powerpoint/2010/main" val="296508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EBC0C8-75CE-4794-A433-09EE6AFA4C6F}" type="slidenum">
              <a:rPr kumimoji="1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kumimoji="1" lang="en-US" altLang="ko-KR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205289" y="1725614"/>
            <a:ext cx="3983037" cy="9525"/>
          </a:xfrm>
          <a:prstGeom prst="line">
            <a:avLst/>
          </a:prstGeom>
          <a:noFill/>
          <a:ln w="19050">
            <a:solidFill>
              <a:srgbClr val="4F7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 descr="간지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-1"/>
            <a:ext cx="12192000" cy="3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8355" y="1158501"/>
            <a:ext cx="4078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</a:t>
            </a:r>
            <a:r>
              <a:rPr kumimoji="1" lang="en-US" altLang="ko-KR" sz="96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18681" y="2971804"/>
            <a:ext cx="335157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b="1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이론적 배경</a:t>
            </a:r>
            <a:endParaRPr kumimoji="1" lang="ko-KR" altLang="en-US" sz="2600" b="1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585882"/>
            <a:ext cx="12192000" cy="3300694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248817" y="3780160"/>
            <a:ext cx="54148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195263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포트폴리오 선택관련 선행연구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b="1" dirty="0" err="1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불확정성이있는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 관련 선행연구</a:t>
            </a:r>
            <a:endParaRPr lang="en-US" altLang="ko-KR" b="1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2.3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 기법 관련 선행연구</a:t>
            </a:r>
          </a:p>
        </p:txBody>
      </p:sp>
    </p:spTree>
    <p:extLst>
      <p:ext uri="{BB962C8B-B14F-4D97-AF65-F5344CB8AC3E}">
        <p14:creationId xmlns:p14="http://schemas.microsoft.com/office/powerpoint/2010/main" val="48506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본 연구는 제한된 자원내에서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최대수익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을 위한 프로젝트 포트폴리오의 선택문제 중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프로젝트 포트폴리오 작성시점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에서 프로젝트의 발생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과 발생시점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수행기간 및 마감기한 등이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미 확정된 프로젝트들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이 있는 경우의 수학적 모형과 알고리즘을 만들고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모의실험을 통해 그 유효성을 입증하는 것이다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따라서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en-US" altLang="ko-KR" sz="2000" b="1" i="0" u="sng" strike="noStrike" kern="0" cap="none" spc="0" normalizeH="0" baseline="0" noProof="0" dirty="0">
                <a:ln>
                  <a:noFill/>
                </a:ln>
                <a:solidFill>
                  <a:srgbClr val="FF6A05"/>
                </a:solidFill>
                <a:effectLst/>
                <a:uLnTx/>
                <a:uFillTx/>
                <a:latin typeface="+mn-ea"/>
                <a:ea typeface="+mn-ea"/>
              </a:rPr>
              <a:t>R&amp;D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6A05"/>
                </a:solidFill>
                <a:effectLst/>
                <a:uLnTx/>
                <a:uFillTx/>
                <a:latin typeface="+mn-ea"/>
                <a:ea typeface="+mn-ea"/>
              </a:rPr>
              <a:t>프로젝트 포트폴리오 선택문제</a:t>
            </a:r>
            <a:r>
              <a:rPr kumimoji="0" lang="en-US" altLang="ko-KR" sz="2000" b="1" i="0" u="sng" strike="noStrike" kern="0" cap="none" spc="0" normalizeH="0" baseline="0" noProof="0" dirty="0">
                <a:ln>
                  <a:noFill/>
                </a:ln>
                <a:solidFill>
                  <a:srgbClr val="FF6A05"/>
                </a:solidFill>
                <a:effectLst/>
                <a:uLnTx/>
                <a:uFillTx/>
                <a:latin typeface="+mn-ea"/>
                <a:ea typeface="+mn-ea"/>
              </a:rPr>
              <a:t>, RCPSPMM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6A05"/>
                </a:solidFill>
                <a:effectLst/>
                <a:uLnTx/>
                <a:uFillTx/>
                <a:latin typeface="+mn-ea"/>
                <a:ea typeface="+mn-ea"/>
              </a:rPr>
              <a:t>의 휴리스틱 기법</a:t>
            </a:r>
            <a:r>
              <a:rPr kumimoji="0" lang="en-US" altLang="ko-KR" sz="2000" b="1" i="0" u="sng" strike="noStrike" kern="0" cap="none" spc="0" normalizeH="0" baseline="0" noProof="0" dirty="0">
                <a:ln>
                  <a:noFill/>
                </a:ln>
                <a:solidFill>
                  <a:srgbClr val="FF6A05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6A05"/>
                </a:solidFill>
                <a:effectLst/>
                <a:uLnTx/>
                <a:uFillTx/>
                <a:latin typeface="+mn-ea"/>
                <a:ea typeface="+mn-ea"/>
              </a:rPr>
              <a:t>불확정성</a:t>
            </a:r>
            <a:r>
              <a:rPr kumimoji="0" lang="en-US" altLang="ko-KR" sz="2000" b="1" i="0" u="sng" strike="noStrike" kern="0" cap="none" spc="0" normalizeH="0" baseline="0" noProof="0" dirty="0">
                <a:ln>
                  <a:noFill/>
                </a:ln>
                <a:solidFill>
                  <a:srgbClr val="FF6A05"/>
                </a:solidFill>
                <a:effectLst/>
                <a:uLnTx/>
                <a:uFillTx/>
                <a:latin typeface="+mn-ea"/>
                <a:ea typeface="+mn-ea"/>
              </a:rPr>
              <a:t>, SRCPSP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6A05"/>
                </a:solidFill>
                <a:effectLst/>
                <a:uLnTx/>
                <a:uFillTx/>
                <a:latin typeface="+mn-ea"/>
                <a:ea typeface="+mn-ea"/>
              </a:rPr>
              <a:t>의 추정을 위한 시뮬레이션 기법</a:t>
            </a:r>
            <a:r>
              <a:rPr kumimoji="0" lang="ko-KR" altLang="en-US" sz="2000" b="1" i="0" strike="noStrike" kern="0" cap="none" spc="0" normalizeH="0" baseline="0" noProof="0" dirty="0">
                <a:ln>
                  <a:noFill/>
                </a:ln>
                <a:solidFill>
                  <a:srgbClr val="FF6A05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ko-KR" altLang="en-US" sz="2000" b="1" i="0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관련 선행 연구를 진행하였다</a:t>
            </a:r>
            <a:r>
              <a:rPr kumimoji="0" lang="en-US" altLang="ko-KR" sz="2000" b="1" i="0" u="sng" strike="noStrike" kern="0" cap="none" spc="0" normalizeH="0" baseline="0" noProof="0" dirty="0">
                <a:ln>
                  <a:noFill/>
                </a:ln>
                <a:solidFill>
                  <a:srgbClr val="FF6A05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  <a:endParaRPr lang="en-US" altLang="ko-KR" sz="2000" b="1" kern="0" dirty="0">
              <a:solidFill>
                <a:sysClr val="windowText" lastClr="000000"/>
              </a:solidFill>
              <a:latin typeface="+mn-ea"/>
            </a:endParaRPr>
          </a:p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2.1 </a:t>
            </a:r>
            <a:r>
              <a:rPr kumimoji="0" lang="en-US" altLang="ko-KR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R&amp;D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프로젝트 포트폴리오 선택 문제</a:t>
            </a:r>
            <a:r>
              <a:rPr kumimoji="0" lang="en-US" altLang="ko-KR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관련 선행연구</a:t>
            </a:r>
            <a:endParaRPr kumimoji="0" lang="en-US" altLang="ko-KR" sz="2000" b="1" u="sng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PPS(Project portfolio selection)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연구는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2000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년대 초반부터 대중화가 시작되었다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PPS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 대한 첫 번째 연구 중 하나는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Chu, Hsu &amp; Fehling(1996)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 의해 수행되었으며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그들은 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R&amp;D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프로젝트 포트폴리오 선택을 위한 의사결정 지원 시스템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(DSS, Decision Support System)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을 개발하였다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endParaRPr lang="en-US" altLang="ko-KR" sz="2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54056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포트폴리오 선택 관련 선행 연구</a:t>
            </a:r>
          </a:p>
        </p:txBody>
      </p:sp>
    </p:spTree>
    <p:extLst>
      <p:ext uri="{BB962C8B-B14F-4D97-AF65-F5344CB8AC3E}">
        <p14:creationId xmlns:p14="http://schemas.microsoft.com/office/powerpoint/2010/main" val="1907265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2.1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프로젝트 </a:t>
            </a:r>
            <a:r>
              <a:rPr kumimoji="0" lang="ko-KR" altLang="en-US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포트폴리오 선택문제 관련 선행 연구</a:t>
            </a:r>
            <a:r>
              <a:rPr kumimoji="0" lang="en-US" altLang="ko-KR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계속</a:t>
            </a:r>
            <a:r>
              <a:rPr kumimoji="0" lang="en-US" altLang="ko-KR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PPS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 대한 첫 번째 연구 중 하나는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Chu, Hsu &amp; Fehling(1996)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 의해 수행되었으며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그들은 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R&amp;D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프로젝트 포트폴리오 선택을 위한 의사결정 지원 시스템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(DSS, Decision Support System)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을 개발하였다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그러나 대부분의 학자는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PPS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연구의 전환점으로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Archer &amp; </a:t>
            </a:r>
            <a:r>
              <a:rPr kumimoji="0" lang="en-US" altLang="ko-KR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Ghasemzadeh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(1998 1999)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초기 작업을 언급한다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그들은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PPR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란 특정 조직 또는 관리하에 프로젝트들의 그룹을 관리하는 것이라 정의하였으며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6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단계의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PPS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를 위한 새로운 프레임워크를 사용하는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DSS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를 소개하고 개발하였다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0" i="0" kern="0" dirty="0">
              <a:solidFill>
                <a:sysClr val="windowText" lastClr="000000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2.2 </a:t>
            </a:r>
            <a:r>
              <a:rPr lang="ko-KR" altLang="en-US" sz="2000" b="1" u="sng" kern="0" dirty="0">
                <a:solidFill>
                  <a:sysClr val="windowText" lastClr="000000"/>
                </a:solidFill>
                <a:latin typeface="+mn-ea"/>
              </a:rPr>
              <a:t>자원제약이 고려된 프로젝트 일정문제</a:t>
            </a:r>
            <a:r>
              <a:rPr lang="en-US" altLang="ko-KR" sz="2000" b="1" u="sng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kumimoji="0" lang="en-US" altLang="ko-KR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RCPSP)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관련 선행연구</a:t>
            </a:r>
            <a:endParaRPr kumimoji="0" lang="en-US" altLang="ko-KR" sz="2000" b="1" i="0" u="sng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자원제약이 고려된 프로젝트 일정문제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(RCPSP)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는 자원제약이 고려된 프로젝트를 다루는 대표적인 문제이며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,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본 연구는 복수의 수행방법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(Multi Mode)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이 있는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RCPSP(RCPSPMM)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들의 선택에 관한 문제이다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54056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포트폴리오 선택 관련 선행 연구</a:t>
            </a:r>
          </a:p>
        </p:txBody>
      </p:sp>
    </p:spTree>
    <p:extLst>
      <p:ext uri="{BB962C8B-B14F-4D97-AF65-F5344CB8AC3E}">
        <p14:creationId xmlns:p14="http://schemas.microsoft.com/office/powerpoint/2010/main" val="1653201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2.2.1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자원제약이 고려된 프로젝트 일정문제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(RCPSP)</a:t>
            </a:r>
            <a:endParaRPr kumimoji="0" lang="en-US" altLang="ko-KR" sz="20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RCPSP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 대한 대표적인 선행연구는 </a:t>
            </a:r>
            <a:r>
              <a:rPr lang="en-US" altLang="ko-KR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Herroelen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(1972)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Davis(1973)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 의해 연구되었다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남재덕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2008).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RCPSP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는 활동의 선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·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후행관계와 자원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수행기간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마감기한 및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패널티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 비용 등의 여러 제약조건하에서 프로젝트의 활동들에 대한 시작시점과 수행방법의 선택에 관한 문제이다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이 문제의 해결을 위해 </a:t>
            </a:r>
            <a:r>
              <a:rPr lang="ko-KR" altLang="en-US" sz="2000" kern="0" dirty="0" err="1">
                <a:solidFill>
                  <a:sysClr val="windowText" lastClr="000000"/>
                </a:solidFill>
                <a:latin typeface="+mn-ea"/>
              </a:rPr>
              <a:t>한계열거법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분기한정법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선형계획법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정수계획법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0-1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계획법 등의 연구들이 진행되었다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복수의 수행방법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(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모드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)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이 있는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RCPSP(RCPSPMM)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에서 수행방법은 해당 활동이 수행되는 방법이며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,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이때 활동은 선택된 수행방법에 따라 비용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,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수행기간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,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필요자원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이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다를 수 있다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(</a:t>
            </a:r>
            <a:r>
              <a:rPr kumimoji="0" lang="en-US" altLang="ko-KR" sz="20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Tavana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et al., 2014).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또한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RCPSPMM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의 경우 모드의 수가 증가함에 따라 해의 영역의 크기가 커지며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,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최적 해를 찾는 소요시간이 급증하는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NP-Hard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의 성질을 가진다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(</a:t>
            </a:r>
            <a:r>
              <a:rPr kumimoji="0" lang="en-US" altLang="ko-KR" sz="20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Blazewicz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, 1978).</a:t>
            </a:r>
            <a:endParaRPr kumimoji="0" lang="en-US" altLang="ko-KR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54056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포트폴리오 선택 관련 선행 연구</a:t>
            </a:r>
          </a:p>
        </p:txBody>
      </p:sp>
    </p:spTree>
    <p:extLst>
      <p:ext uri="{BB962C8B-B14F-4D97-AF65-F5344CB8AC3E}">
        <p14:creationId xmlns:p14="http://schemas.microsoft.com/office/powerpoint/2010/main" val="146057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2.2.2 RCPSP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의 </a:t>
            </a:r>
            <a:r>
              <a:rPr lang="ko-KR" altLang="en-US" sz="2000" b="1" u="sng" kern="0" dirty="0">
                <a:solidFill>
                  <a:sysClr val="windowText" lastClr="000000"/>
                </a:solidFill>
                <a:latin typeface="+mn-ea"/>
              </a:rPr>
              <a:t>휴리스틱 기법</a:t>
            </a:r>
            <a:endParaRPr kumimoji="0" lang="en-US" altLang="ko-KR" sz="2000" b="1" u="sng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RCPSP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1960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년대부터 연구된 대표적인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NP-Hard Class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문제이며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이런 분야의 문제를 직접적으로 다루는 것은 연산 시간의 증가로 인해 현실적이지 않으며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따라서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NP-Hard Class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문제의 경우 휴리스틱 기법을 활용하는 것이 현실적이다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안태호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1998).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본 연구에 적용한 휴리스틱 알고리즘 기법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(Heuristic Algorithm Procedure)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은 이웃해 탐색 기법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(Neighborhood-search Algorithm)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이며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이 알고리즘은 임의의 가능해로부터 반복적인 과정을 통해 현재의 해보다 더 나은 해가 이웃에 존재하는지 탐색하고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더 이상 개선되지 않을 때 종료하는 알고리즘 기법이다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(Tara, 2011).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RCPSP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휴리스틱 기법 관련 선행 연구들로는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Patterson et al.(1990)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RCPSP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를 위한 </a:t>
            </a:r>
            <a:r>
              <a:rPr kumimoji="0" lang="ko-KR" altLang="en-US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역추적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(backtracking)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알고리즘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en-US" altLang="ko-KR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Özdamar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 &amp; </a:t>
            </a:r>
            <a:r>
              <a:rPr kumimoji="0" lang="en-US" altLang="ko-KR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Ulusoy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 (1994)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지역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(Local)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 제약 기반 분석 방법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en-US" altLang="ko-KR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Kolisch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 &amp; </a:t>
            </a:r>
            <a:r>
              <a:rPr kumimoji="0" lang="en-US" altLang="ko-KR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Drexl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(1997)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단일 단계 검색을 적용한 지역 검색 방법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en-US" altLang="ko-KR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Debels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 &amp; </a:t>
            </a:r>
            <a:r>
              <a:rPr kumimoji="0" lang="en-US" altLang="ko-KR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Vanhoucke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(2007)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활동기간의 불확정성이 있는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RCPSP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에서 유전자 알고리즘을 활용한 연구 등이 있다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54056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포트폴리오 선택 관련 선행 연구</a:t>
            </a:r>
          </a:p>
        </p:txBody>
      </p:sp>
    </p:spTree>
    <p:extLst>
      <p:ext uri="{BB962C8B-B14F-4D97-AF65-F5344CB8AC3E}">
        <p14:creationId xmlns:p14="http://schemas.microsoft.com/office/powerpoint/2010/main" val="3740035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2.2.3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정수 선형 계획법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(Integer Linear Programming)</a:t>
            </a:r>
            <a:endParaRPr kumimoji="0" lang="en-US" altLang="ko-KR" sz="20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정수 선형 계획법은 변수의 값을 정수로 제한하는 최적해 기법 중 하나이며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Nudtasomboon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&amp; Randhawa(1997)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가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RCPSP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에서 정수 선형 계획에 관하여 연구하였고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활동이 시작되면 중지되지 않는 경우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비선매성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에서 시간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자원의 트레이드오프 문제와 자원의 재생 여부에 따라 문제를 다루었다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Patterson &amp; Roth(1976)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는 다중 자원이 제약된 프로젝트 일정 문제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(MRCPSP, Multiple Resource Constraint Project Scheduling Problem)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해결법으로 암묵적인 열거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(Implicit Enumeration)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0-1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계획법 알고리즘을 제안하였다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그 결과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MRCPSP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해결을 위한 연산 시간을 그게 단축하였다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일반적인 일정 문제에 대한 해결책은 선형 프로그래밍 형식으로 제공되며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실행 가능한 솔루션은 선형 프로그래밍 문제에 대한 정수 솔루션에 달라진다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(Bowman, E. H. 1959). Wagner(1959)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는 </a:t>
            </a:r>
            <a:r>
              <a:rPr kumimoji="0" lang="ko-KR" altLang="en-US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기계시퀀싱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 일정문제에서 모든 제조의 완료시간을 최소화 하는 방법으로 정수 선형 계획법을 사용한 알고리즘을 제시하였다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54056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포트폴리오 선택 관련 선행 연구</a:t>
            </a:r>
          </a:p>
        </p:txBody>
      </p:sp>
    </p:spTree>
    <p:extLst>
      <p:ext uri="{BB962C8B-B14F-4D97-AF65-F5344CB8AC3E}">
        <p14:creationId xmlns:p14="http://schemas.microsoft.com/office/powerpoint/2010/main" val="4241509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2.3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불확정성이 있는 프로젝트 관련 선행연구</a:t>
            </a:r>
            <a:endParaRPr kumimoji="0" lang="en-US" altLang="ko-KR" sz="2000" b="1" i="0" u="sng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일반적인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RCPSP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의 경우 대부분 재작업과 같은 불확정적 요소가 거의 존재하지 않는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+mn-ea"/>
              </a:rPr>
              <a:t>결정론적인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 환경을 고려하고 있다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그러나 프로젝트에는 불확정 요소가 존재하며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, RCPSP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의 영역에서도 이를 적용하기위한 확률적 확장모델인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SRCPSP(Stochastic Resource Constrained Project Scheduling Problem)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에 대한 연구가 진행되고 있다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백인섭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, 2019)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불확정성이 있는 프로젝트 관련 선행 연구들을 살펴보면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+mn-ea"/>
              </a:rPr>
              <a:t>Chakrabortty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 et al.(2017)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는 활동기간에 따른 불확실성에 대한 연구와 활동의 기간처리에 최적화된 개념을 제시하였으며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불확실성을 확정적 제약조건으로 통합하기 위한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6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가지의 휴리스틱 기법을 제안하였으며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, Rostami et al.(2018)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은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RCPSP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에서 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프로젝트 총 기간의 최소화에 대한 연구를 하였다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.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Wang &amp; Ning(2017)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는 프로젝트 일정에 있어 세 가지의 불확실한 선택제약 프로그래밍 모델을 제시하였으며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백인섭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(2019)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은 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RCPSP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에서 활동의 재작업 발생에 대한 수행기간의 불확실성에 대한 연구를 하였다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.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5320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불확정성이 있는 프로젝트 관련 선행연구</a:t>
            </a:r>
          </a:p>
        </p:txBody>
      </p:sp>
    </p:spTree>
    <p:extLst>
      <p:ext uri="{BB962C8B-B14F-4D97-AF65-F5344CB8AC3E}">
        <p14:creationId xmlns:p14="http://schemas.microsoft.com/office/powerpoint/2010/main" val="372054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배경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6" y="-3175"/>
            <a:ext cx="12195175" cy="686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72D71DD7-6DB4-40B0-BBC4-E232E05F5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902" y="612949"/>
            <a:ext cx="48901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kumimoji="1" lang="ko-KR" altLang="en-US" sz="3200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 검토사항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78B062B-7539-4B75-A04E-CDD1005DB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052176"/>
              </p:ext>
            </p:extLst>
          </p:nvPr>
        </p:nvGraphicFramePr>
        <p:xfrm>
          <a:off x="1145512" y="1487359"/>
          <a:ext cx="9900976" cy="4521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488">
                  <a:extLst>
                    <a:ext uri="{9D8B030D-6E8A-4147-A177-3AD203B41FA5}">
                      <a16:colId xmlns:a16="http://schemas.microsoft.com/office/drawing/2014/main" val="1867287125"/>
                    </a:ext>
                  </a:extLst>
                </a:gridCol>
                <a:gridCol w="4950488">
                  <a:extLst>
                    <a:ext uri="{9D8B030D-6E8A-4147-A177-3AD203B41FA5}">
                      <a16:colId xmlns:a16="http://schemas.microsoft.com/office/drawing/2014/main" val="2970184094"/>
                    </a:ext>
                  </a:extLst>
                </a:gridCol>
              </a:tblGrid>
              <a:tr h="9043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검토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수정 및 보완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794884"/>
                  </a:ext>
                </a:extLst>
              </a:tr>
              <a:tr h="9043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1. </a:t>
                      </a:r>
                      <a:r>
                        <a:rPr lang="ko-KR" altLang="en-US" sz="2400" dirty="0"/>
                        <a:t>표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그림의 제목 글자 크기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/>
                        <a:t>양식에 맞게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902766"/>
                  </a:ext>
                </a:extLst>
              </a:tr>
              <a:tr h="9043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2. </a:t>
                      </a:r>
                      <a:r>
                        <a:rPr lang="ko-KR" altLang="en-US" sz="2400" dirty="0"/>
                        <a:t>초록 보강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/>
                        <a:t>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028770"/>
                  </a:ext>
                </a:extLst>
              </a:tr>
              <a:tr h="9043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3. </a:t>
                      </a:r>
                      <a:r>
                        <a:rPr lang="ko-KR" altLang="en-US" sz="2400" dirty="0"/>
                        <a:t>시사점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한계 및 향후연구 보강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/>
                        <a:t>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273815"/>
                  </a:ext>
                </a:extLst>
              </a:tr>
              <a:tr h="9043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4. </a:t>
                      </a:r>
                      <a:r>
                        <a:rPr lang="ko-KR" altLang="en-US" sz="2400" dirty="0"/>
                        <a:t>참고문헌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/>
                        <a:t>참고문헌  재검토 및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4871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12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2.4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시뮬레이션 기법 관련 선행연구</a:t>
            </a:r>
            <a:endParaRPr kumimoji="0" lang="en-US" altLang="ko-KR" sz="2000" b="1" i="0" u="sng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시뮬레이션 기법은 불확실성이 있는 원인을 사용하여 전체 프로젝트에 대한 가능한 일정 결과를 계산할 수 있으며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 가장 일반적인 시뮬레이션 기법은 몬테카를로 분석이다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또한 프로젝트의 목표 달성에 미칠 잠재적 영향을 평가하기 위해 불확실성 유발 근원의 종합적 영향을 모델링한다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(PMBOK, 2017).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시뮬레이션 기법은 실제 상황이나 시스템과 유사한 환경을 조성하여 모방한 것이므로 얼마나 유사하게 구현하는지에 따라 실험 성공의 핵심이다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Banks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, 1984)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시뮬레이션을 이용하면 프로젝트에서 불확실성이 있는 확률모델을 적용하여 반복실험을 할 수 있다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(Zhang et al., 2007).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2501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2.3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 기법</a:t>
            </a:r>
          </a:p>
        </p:txBody>
      </p:sp>
    </p:spTree>
    <p:extLst>
      <p:ext uri="{BB962C8B-B14F-4D97-AF65-F5344CB8AC3E}">
        <p14:creationId xmlns:p14="http://schemas.microsoft.com/office/powerpoint/2010/main" val="264871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EBC0C8-75CE-4794-A433-09EE6AFA4C6F}" type="slidenum">
              <a:rPr kumimoji="1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kumimoji="1" lang="en-US" altLang="ko-KR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205289" y="1725614"/>
            <a:ext cx="3983037" cy="9525"/>
          </a:xfrm>
          <a:prstGeom prst="line">
            <a:avLst/>
          </a:prstGeom>
          <a:noFill/>
          <a:ln w="19050">
            <a:solidFill>
              <a:srgbClr val="4F7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 descr="간지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-1"/>
            <a:ext cx="12192000" cy="3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8355" y="1158501"/>
            <a:ext cx="4078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</a:t>
            </a:r>
            <a:r>
              <a:rPr kumimoji="1" lang="en-US" altLang="ko-KR" sz="96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18681" y="2971804"/>
            <a:ext cx="335157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수학적 모델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585882"/>
            <a:ext cx="12192000" cy="3300694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248817" y="3780160"/>
            <a:ext cx="5414891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195263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모형의 가정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문제의 수식화</a:t>
            </a:r>
          </a:p>
        </p:txBody>
      </p:sp>
    </p:spTree>
    <p:extLst>
      <p:ext uri="{BB962C8B-B14F-4D97-AF65-F5344CB8AC3E}">
        <p14:creationId xmlns:p14="http://schemas.microsoft.com/office/powerpoint/2010/main" val="4288355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3</a:t>
            </a:r>
            <a:r>
              <a:rPr lang="ko-KR" altLang="en-US" sz="1600" b="1" i="1" dirty="0">
                <a:solidFill>
                  <a:schemeClr val="bg1"/>
                </a:solidFill>
              </a:rPr>
              <a:t>장 수학적 모델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kumimoji="0" lang="en-US" altLang="ko-KR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3.1.1 </a:t>
            </a:r>
            <a:r>
              <a:rPr kumimoji="0" lang="ko-KR" altLang="en-US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문제의 정의</a:t>
            </a:r>
            <a:endParaRPr kumimoji="0" lang="en-US" altLang="ko-KR" sz="20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본 연구는 </a:t>
            </a:r>
            <a:r>
              <a:rPr kumimoji="0" lang="ko-KR" altLang="en-US" sz="2000" kern="0" dirty="0">
                <a:solidFill>
                  <a:srgbClr val="0000FF"/>
                </a:solidFill>
                <a:latin typeface="+mn-ea"/>
                <a:ea typeface="+mn-ea"/>
              </a:rPr>
              <a:t>제한된 자원내에서 기업의 이익을 최대화 할 수 있는 포트폴리오 구성을 위한 </a:t>
            </a:r>
            <a:r>
              <a:rPr kumimoji="0" lang="en-US" altLang="ko-KR" sz="2000" kern="0" dirty="0">
                <a:solidFill>
                  <a:srgbClr val="0000FF"/>
                </a:solidFill>
                <a:latin typeface="+mn-ea"/>
                <a:ea typeface="+mn-ea"/>
              </a:rPr>
              <a:t>R&amp;D </a:t>
            </a:r>
            <a:r>
              <a:rPr kumimoji="0" lang="ko-KR" altLang="en-US" sz="2000" kern="0" dirty="0">
                <a:solidFill>
                  <a:srgbClr val="0000FF"/>
                </a:solidFill>
                <a:latin typeface="+mn-ea"/>
                <a:ea typeface="+mn-ea"/>
              </a:rPr>
              <a:t>프로젝트 포트폴리오 선택 문제</a:t>
            </a:r>
            <a:r>
              <a:rPr kumimoji="0" lang="en-US" altLang="ko-KR" sz="2000" kern="0" dirty="0">
                <a:solidFill>
                  <a:srgbClr val="0000FF"/>
                </a:solidFill>
                <a:latin typeface="+mn-ea"/>
                <a:ea typeface="+mn-ea"/>
              </a:rPr>
              <a:t>(Project Portfolio Selection Problem)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이다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kumimoji="0" lang="en-US" altLang="ko-KR" sz="20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3.1.2 </a:t>
            </a:r>
            <a:r>
              <a:rPr kumimoji="0" lang="ko-KR" altLang="en-US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문제의 가정</a:t>
            </a:r>
          </a:p>
          <a:p>
            <a:pPr marL="633412" indent="-457200">
              <a:lnSpc>
                <a:spcPct val="150000"/>
              </a:lnSpc>
              <a:buFont typeface="+mj-ea"/>
              <a:buAutoNum type="circleNumDbPlain"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프로젝트는 최초 프로젝트 포트폴리오 산정 시점에서 확정된 프로젝트와 </a:t>
            </a:r>
            <a:r>
              <a:rPr kumimoji="0" lang="ko-KR" altLang="en-US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미확정된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 프로젝트가 존재하며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확정된 프로젝트는 그 목록과 해당 프로젝트에 필요한 자원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기간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매출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비용이 미리 알려져 있다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633412" indent="-457200">
              <a:lnSpc>
                <a:spcPct val="150000"/>
              </a:lnSpc>
              <a:buFont typeface="+mj-ea"/>
              <a:buAutoNum type="circleNumDbPlain"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자원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프로젝트의 수행에는 자원이 필요하며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프로젝트가 종료되면 해당 자원의 점유도 종료된다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63341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kern="0" dirty="0">
                <a:solidFill>
                  <a:srgbClr val="FF0000"/>
                </a:solidFill>
                <a:latin typeface="+mn-ea"/>
              </a:rPr>
              <a:t>최초 자원 </a:t>
            </a:r>
            <a:r>
              <a:rPr lang="ko-KR" altLang="en-US" b="1" kern="0" dirty="0" err="1">
                <a:solidFill>
                  <a:srgbClr val="FF0000"/>
                </a:solidFill>
                <a:latin typeface="+mn-ea"/>
              </a:rPr>
              <a:t>배정률</a:t>
            </a:r>
            <a:r>
              <a:rPr lang="en-US" altLang="ko-KR" b="1" kern="0" dirty="0">
                <a:solidFill>
                  <a:srgbClr val="FF0000"/>
                </a:solidFill>
                <a:latin typeface="+mn-ea"/>
              </a:rPr>
              <a:t>(%): </a:t>
            </a:r>
            <a:r>
              <a:rPr lang="ko-KR" altLang="en-US" b="1" kern="0" dirty="0">
                <a:solidFill>
                  <a:srgbClr val="FF0000"/>
                </a:solidFill>
                <a:latin typeface="+mn-ea"/>
              </a:rPr>
              <a:t>전체 가용자원 중 최초 프로젝트 포트폴리오 산정 시점에서 확정된 프로젝트의 선택에 배정할 수 있는 자원의 비율이다</a:t>
            </a:r>
            <a:r>
              <a:rPr lang="en-US" altLang="ko-KR" b="1" kern="0" dirty="0">
                <a:solidFill>
                  <a:srgbClr val="FF0000"/>
                </a:solidFill>
                <a:latin typeface="+mn-ea"/>
              </a:rPr>
              <a:t>.</a:t>
            </a:r>
            <a:endParaRPr kumimoji="0" lang="en-US" altLang="ko-KR" b="1" kern="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633412" indent="-457200">
              <a:lnSpc>
                <a:spcPct val="150000"/>
              </a:lnSpc>
              <a:buFont typeface="+mj-ea"/>
              <a:buAutoNum type="circleNumDbPlain"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자원의 종류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자원의 종류는 상위에서 하위의 순서로 책임연구원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선임연구원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일반연구원의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3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가지이다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  <a:endParaRPr kumimoji="0" lang="ko-KR" altLang="en-US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모형의 가정</a:t>
            </a:r>
          </a:p>
        </p:txBody>
      </p:sp>
    </p:spTree>
    <p:extLst>
      <p:ext uri="{BB962C8B-B14F-4D97-AF65-F5344CB8AC3E}">
        <p14:creationId xmlns:p14="http://schemas.microsoft.com/office/powerpoint/2010/main" val="137303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3</a:t>
            </a:r>
            <a:r>
              <a:rPr lang="ko-KR" altLang="en-US" sz="1600" b="1" i="1" dirty="0">
                <a:solidFill>
                  <a:schemeClr val="bg1"/>
                </a:solidFill>
              </a:rPr>
              <a:t>장 수학적 모델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kumimoji="0" lang="en-US" altLang="ko-KR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3.1.2 </a:t>
            </a:r>
            <a:r>
              <a:rPr kumimoji="0" lang="ko-KR" altLang="en-US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문제의 가정</a:t>
            </a:r>
            <a:r>
              <a:rPr kumimoji="0" lang="en-US" altLang="ko-KR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계속</a:t>
            </a:r>
            <a:r>
              <a:rPr kumimoji="0" lang="en-US" altLang="ko-KR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  <a:endParaRPr kumimoji="0" lang="en-US" altLang="ko-KR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633412" indent="-457200">
              <a:lnSpc>
                <a:spcPct val="150000"/>
              </a:lnSpc>
              <a:buFont typeface="+mj-ea"/>
              <a:buAutoNum type="circleNumDbPlain" startAt="5"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수행방식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모드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):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필요한 자원이 확정된 프로젝트는 종류별 자원의 대체가 가능한 조합의 수 만큼 수행방식을 가진다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단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자원은 종류별로 각각 최소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1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이상 배정되어야 하며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책임연구원과 선임연구원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선임연구원과 일반연구원은 각각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1:2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비율로 대체할 수 있다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또한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최초 정해진 필요자원을 기준으로 상위에서 하위로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1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명이 대체될 때마다 프로젝트 수행 기간이 증가하며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하위자원이 상위자원으로 대체되는 경우 수행 기간의 감소는 없다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633412" indent="-457200">
              <a:lnSpc>
                <a:spcPct val="150000"/>
              </a:lnSpc>
              <a:buFont typeface="+mj-ea"/>
              <a:buAutoNum type="circleNumDbPlain" startAt="5"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수행방식의 진행 중 변경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프로젝트의 수행방식은 진행 중 필요에 따라 변경될 수 있으며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수행방식 변경에 따른 잔여기간 증가의 산정은 진행되던 수행방식을 기준으로 산정된다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633412" indent="-457200">
              <a:lnSpc>
                <a:spcPct val="150000"/>
              </a:lnSpc>
              <a:buFont typeface="+mj-ea"/>
              <a:buAutoNum type="circleNumDbPlain" startAt="5"/>
            </a:pPr>
            <a:r>
              <a:rPr kumimoji="0" lang="ko-KR" altLang="en-US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미확정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 프로젝트의 발생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미확정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 프로젝트의 월평균 발생확률과 월평균 발생 수 및 월평균 예상 수익은 미리 알려져 있다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633412" indent="-457200">
              <a:lnSpc>
                <a:spcPct val="150000"/>
              </a:lnSpc>
              <a:buFont typeface="+mj-ea"/>
              <a:buAutoNum type="circleNumDbPlain" startAt="5"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프로젝트의 수행 기간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필요자원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마감기한은 발생 시점에 알려져 있다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633412" indent="-457200">
              <a:lnSpc>
                <a:spcPct val="150000"/>
              </a:lnSpc>
              <a:buFont typeface="+mj-ea"/>
              <a:buAutoNum type="circleNumDbPlain" startAt="5"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프로젝트의 </a:t>
            </a:r>
            <a:r>
              <a:rPr kumimoji="0" lang="ko-KR" altLang="en-US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비선매성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각 프로젝트는 시작부터 종료까지 중단없이 연속적으로 수행되어야 한다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(Non-preemptive).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모형의 가정</a:t>
            </a:r>
          </a:p>
        </p:txBody>
      </p:sp>
    </p:spTree>
    <p:extLst>
      <p:ext uri="{BB962C8B-B14F-4D97-AF65-F5344CB8AC3E}">
        <p14:creationId xmlns:p14="http://schemas.microsoft.com/office/powerpoint/2010/main" val="658234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3</a:t>
            </a:r>
            <a:r>
              <a:rPr lang="ko-KR" altLang="en-US" sz="1600" b="1" i="1" dirty="0">
                <a:solidFill>
                  <a:schemeClr val="bg1"/>
                </a:solidFill>
              </a:rPr>
              <a:t>장 수학적 모델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kumimoji="0" lang="en-US" altLang="ko-KR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3.1.2 </a:t>
            </a:r>
            <a:r>
              <a:rPr kumimoji="0" lang="ko-KR" altLang="en-US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문제의 가정</a:t>
            </a:r>
            <a:r>
              <a:rPr kumimoji="0" lang="en-US" altLang="ko-KR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계속</a:t>
            </a:r>
            <a:r>
              <a:rPr kumimoji="0" lang="en-US" altLang="ko-KR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  <a:endParaRPr kumimoji="0" lang="en-US" altLang="ko-KR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633412" indent="-457200">
              <a:lnSpc>
                <a:spcPct val="150000"/>
              </a:lnSpc>
              <a:buFont typeface="+mj-ea"/>
              <a:buAutoNum type="circleNumDbPlain" startAt="10"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가용자원의 수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포트폴리오 전체 산정 기간에 걸쳐 시점별로 가용한 종류별 최대 자원의 수는 알려져 있으며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모든 시점에서 진행 중인 프로젝트들에 점유되는 종류별 자원 수의 합은 해당 시점의 최대 가용자원의 수를 초과할 수 없다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633412" indent="-457200">
              <a:lnSpc>
                <a:spcPct val="150000"/>
              </a:lnSpc>
              <a:buFont typeface="+mj-ea"/>
              <a:buAutoNum type="circleNumDbPlain" startAt="10"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마감기한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(Due Date):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각각의 프로젝트는 마감기한이 있으며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선택된 모든 프로젝트의 마감기한을 반드시 준수되어야 한다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  <a:endParaRPr kumimoji="0" lang="en-US" altLang="ko-KR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633412" indent="-457200">
              <a:lnSpc>
                <a:spcPct val="150000"/>
              </a:lnSpc>
              <a:buFont typeface="+mj-ea"/>
              <a:buAutoNum type="circleNumDbPlain" startAt="6"/>
            </a:pPr>
            <a:endParaRPr kumimoji="0" lang="ko-KR" altLang="en-US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모형의 가정</a:t>
            </a:r>
          </a:p>
        </p:txBody>
      </p:sp>
    </p:spTree>
    <p:extLst>
      <p:ext uri="{BB962C8B-B14F-4D97-AF65-F5344CB8AC3E}">
        <p14:creationId xmlns:p14="http://schemas.microsoft.com/office/powerpoint/2010/main" val="2908782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3</a:t>
            </a:r>
            <a:r>
              <a:rPr lang="ko-KR" altLang="en-US" sz="1600" b="1" i="1" dirty="0">
                <a:solidFill>
                  <a:schemeClr val="bg1"/>
                </a:solidFill>
              </a:rPr>
              <a:t>장 수학적 모델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0" lang="en-US" altLang="ko-KR" sz="2000" b="1" kern="0">
                <a:solidFill>
                  <a:schemeClr val="tx1"/>
                </a:solidFill>
                <a:latin typeface="+mn-ea"/>
                <a:ea typeface="+mn-ea"/>
              </a:rPr>
              <a:t>3.2.1 </a:t>
            </a:r>
            <a:r>
              <a:rPr kumimoji="0" lang="ko-KR" altLang="en-US" sz="2000" b="1" kern="0">
                <a:solidFill>
                  <a:schemeClr val="tx1"/>
                </a:solidFill>
                <a:latin typeface="+mn-ea"/>
                <a:ea typeface="+mn-ea"/>
              </a:rPr>
              <a:t>목적 함수 </a:t>
            </a:r>
            <a:endParaRPr kumimoji="0" lang="en-US" altLang="ko-KR" sz="2000" b="1" kern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2000" b="1" kern="0">
              <a:solidFill>
                <a:schemeClr val="tx1"/>
              </a:solidFill>
              <a:latin typeface="+mn-ea"/>
            </a:endParaRPr>
          </a:p>
          <a:p>
            <a:endParaRPr kumimoji="0" lang="en-US" altLang="ko-KR" sz="2000" kern="0">
              <a:solidFill>
                <a:schemeClr val="tx1"/>
              </a:solidFill>
              <a:latin typeface="+mn-ea"/>
            </a:endParaRPr>
          </a:p>
          <a:p>
            <a:endParaRPr lang="en-US" altLang="ko-KR" sz="2000" kern="0">
              <a:solidFill>
                <a:schemeClr val="tx1"/>
              </a:solidFill>
              <a:latin typeface="+mn-ea"/>
            </a:endParaRPr>
          </a:p>
          <a:p>
            <a:endParaRPr kumimoji="0" lang="en-US" altLang="ko-KR" sz="2000" kern="0">
              <a:solidFill>
                <a:schemeClr val="tx1"/>
              </a:solidFill>
              <a:latin typeface="+mn-ea"/>
            </a:endParaRPr>
          </a:p>
          <a:p>
            <a:endParaRPr lang="en-US" altLang="ko-KR" sz="2000" b="1" kern="0">
              <a:solidFill>
                <a:schemeClr val="tx1"/>
              </a:solidFill>
              <a:latin typeface="+mn-ea"/>
            </a:endParaRPr>
          </a:p>
          <a:p>
            <a:r>
              <a:rPr kumimoji="0" lang="en-US" altLang="ko-KR" sz="2000" b="1" kern="0">
                <a:solidFill>
                  <a:sysClr val="windowText" lastClr="000000"/>
                </a:solidFill>
                <a:latin typeface="+mn-ea"/>
                <a:ea typeface="+mn-ea"/>
              </a:rPr>
              <a:t>3.2.2 </a:t>
            </a:r>
            <a:r>
              <a:rPr kumimoji="0" lang="ko-KR" altLang="en-US" sz="2000" b="1" kern="0">
                <a:solidFill>
                  <a:sysClr val="windowText" lastClr="000000"/>
                </a:solidFill>
                <a:latin typeface="+mn-ea"/>
                <a:ea typeface="+mn-ea"/>
              </a:rPr>
              <a:t>제약식 </a:t>
            </a:r>
            <a:endParaRPr kumimoji="0" lang="en-US" altLang="ko-KR" sz="2000" b="1" ker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endParaRPr kumimoji="0" lang="ko-KR" altLang="en-US" sz="20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D33D62-3D6F-4EA8-A523-F1919E95459C}"/>
                  </a:ext>
                </a:extLst>
              </p:cNvPr>
              <p:cNvSpPr txBox="1"/>
              <p:nvPr/>
            </p:nvSpPr>
            <p:spPr>
              <a:xfrm>
                <a:off x="655785" y="3284591"/>
                <a:ext cx="4941455" cy="273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𝐸𝑃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ko-KR" altLang="en-US" sz="1600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ko-KR" alt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번째 프로젝트가 선택되면 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1, </a:t>
                </a:r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아니면 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0</a:t>
                </a:r>
              </a:p>
              <a:p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kern="0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ko-KR" sz="1600" i="1" kern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			</a:t>
                </a:r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b="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ko-KR" sz="16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→</a:t>
                </a:r>
                <a:r>
                  <a:rPr lang="en-US" altLang="ko-KR" sz="12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번째 프로젝트의 모드가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kern="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으로 실행되면 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1, </a:t>
                </a:r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아니면 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0</a:t>
                </a:r>
              </a:p>
              <a:p>
                <a:endParaRPr lang="en-US" altLang="ko-KR" sz="1200" i="1" kern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6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b="0" i="1" kern="0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600" b="0" i="1" kern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kern="0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600" b="0" i="1" kern="0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0" i="1" kern="0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r>
                      <a:rPr lang="en-US" altLang="ko-KR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>,			</a:t>
                </a:r>
                <a14:m>
                  <m:oMath xmlns:m="http://schemas.openxmlformats.org/officeDocument/2006/math">
                    <m:r>
                      <a:rPr lang="ko-KR" altLang="en-US" sz="1600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𝐸𝑃</m:t>
                    </m:r>
                  </m:oMath>
                </a14:m>
                <a:endParaRPr lang="en-US" altLang="ko-KR" sz="16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번째 프로젝트의 모드는 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1</a:t>
                </a:r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개만 선택 가능</a:t>
                </a:r>
                <a:endParaRPr lang="en-US" altLang="ko-KR" sz="1200" dirty="0">
                  <a:solidFill>
                    <a:srgbClr val="0000FF"/>
                  </a:solidFill>
                  <a:latin typeface="+mn-ea"/>
                </a:endParaRPr>
              </a:p>
              <a:p>
                <a:endParaRPr lang="en-US" altLang="ko-KR" sz="12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𝐸𝑆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>,				</a:t>
                </a:r>
                <a14:m>
                  <m:oMath xmlns:m="http://schemas.openxmlformats.org/officeDocument/2006/math">
                    <m:r>
                      <a:rPr lang="ko-KR" altLang="en-US" sz="1600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𝐸𝑃</m:t>
                    </m:r>
                  </m:oMath>
                </a14:m>
                <a:endParaRPr kumimoji="0" lang="en-US" altLang="ko-KR" kern="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번째 프로젝트의 시작시점은 가장 빠른 시작시점보다 같거나 늦다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D33D62-3D6F-4EA8-A523-F1919E954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85" y="3284591"/>
                <a:ext cx="4941455" cy="2731261"/>
              </a:xfrm>
              <a:prstGeom prst="rect">
                <a:avLst/>
              </a:prstGeom>
              <a:blipFill>
                <a:blip r:embed="rId3"/>
                <a:stretch>
                  <a:fillRect l="-5679" r="-494" b="-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674A69-4AB9-48ED-9AFD-910FF007D2EA}"/>
                  </a:ext>
                </a:extLst>
              </p:cNvPr>
              <p:cNvSpPr txBox="1"/>
              <p:nvPr/>
            </p:nvSpPr>
            <p:spPr>
              <a:xfrm>
                <a:off x="655785" y="1330014"/>
                <a:ext cx="4941449" cy="1074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 kern="0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 kern="0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 kern="0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000" i="1" kern="0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kern="0" dirty="0" smtClean="0">
                              <a:latin typeface="Cambria Math" panose="02040503050406030204" pitchFamily="18" charset="0"/>
                            </a:rPr>
                            <m:t>𝑂𝑃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000" i="1" kern="0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20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2000" b="0" i="1" kern="0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2000" i="1" kern="0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2000" i="1" kern="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kern="0" dirty="0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kern="0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0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0" i="1" kern="0" dirty="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2000" b="0" i="1" kern="0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kern="0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altLang="ko-KR" sz="2000" i="1" kern="0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2000" b="0" i="1" kern="0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674A69-4AB9-48ED-9AFD-910FF007D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85" y="1330014"/>
                <a:ext cx="4941449" cy="1074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8072A60-0C87-4486-8A3F-2160E1A0CBD8}"/>
              </a:ext>
            </a:extLst>
          </p:cNvPr>
          <p:cNvCxnSpPr>
            <a:cxnSpLocks/>
          </p:cNvCxnSpPr>
          <p:nvPr/>
        </p:nvCxnSpPr>
        <p:spPr>
          <a:xfrm>
            <a:off x="6096000" y="988291"/>
            <a:ext cx="0" cy="5412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0" y="72947"/>
            <a:ext cx="2244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문제의 </a:t>
            </a:r>
            <a:r>
              <a:rPr lang="ko-KR" altLang="en-US" sz="2000" kern="10" dirty="0" err="1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수식화</a:t>
            </a:r>
            <a:endParaRPr lang="ko-KR" altLang="en-US" sz="2000" kern="10" dirty="0">
              <a:solidFill>
                <a:schemeClr val="bg1"/>
              </a:solidFill>
              <a:effectLst>
                <a:outerShdw dist="28398" dir="3806097" algn="ctr" rotWithShape="0">
                  <a:schemeClr val="tx1">
                    <a:alpha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BF91A3-E8A6-494D-B752-DAC939AE9074}"/>
                  </a:ext>
                </a:extLst>
              </p:cNvPr>
              <p:cNvSpPr txBox="1"/>
              <p:nvPr/>
            </p:nvSpPr>
            <p:spPr>
              <a:xfrm>
                <a:off x="6179127" y="1194478"/>
                <a:ext cx="5669972" cy="4572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sz="1600" i="1" kern="0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 kern="0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600" i="1" kern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kern="0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600" i="1" kern="0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ko-KR" sz="1600" i="1" kern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i="1" kern="0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16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600" b="0" i="1" kern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𝐷𝑢𝑒</m:t>
                        </m:r>
                        <m:r>
                          <a:rPr lang="en-US" altLang="ko-KR" sz="160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𝐷𝑎𝑡𝑒</m:t>
                        </m:r>
                      </m:e>
                      <m:sub>
                        <m:r>
                          <a:rPr lang="en-US" altLang="ko-KR" sz="1600" b="0" i="1" kern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>,	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𝐸𝑃</m:t>
                    </m:r>
                  </m:oMath>
                </a14:m>
                <a:endParaRPr lang="en-US" altLang="ko-KR" sz="16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en-US" altLang="ko-KR" sz="12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번째 프로젝트의 종료시점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(</a:t>
                </a:r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시작시점에 모드선택으로 인한 기간을 더한 값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)</a:t>
                </a:r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은 마감기한과 같거나 작아야 한다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.</a:t>
                </a:r>
              </a:p>
              <a:p>
                <a:endParaRPr lang="en-US" altLang="ko-KR" sz="16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16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ko-KR" sz="1600" i="1" ker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sz="16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6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sz="1600" i="1" kern="0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6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600" i="1" kern="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16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 kern="0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sz="1600" i="1" kern="0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1600" i="1" kern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kern="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kern="0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600" i="1" kern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b="0" i="1" kern="0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ko-KR" altLang="en-US" sz="1600" i="1" kern="0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ko-KR" sz="1600" i="1" kern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kern="0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600" i="1" kern="0" dirty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  <m:r>
                        <a:rPr lang="en-US" altLang="ko-KR" sz="1600" i="1" kern="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 b="0" i="1" kern="0" dirty="0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ko-KR" sz="16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ko-KR" sz="160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6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 b="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ko-KR" sz="160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sz="16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𝐸𝑃</m:t>
                      </m:r>
                    </m:oMath>
                  </m:oMathPara>
                </a14:m>
                <a:endParaRPr lang="en-US" altLang="ko-KR" sz="16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→ </a:t>
                </a:r>
                <a:r>
                  <a:rPr lang="ko-KR" altLang="en-US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시점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에서 진행중인 프로젝트들이 점유하는 자원 </a:t>
                </a:r>
                <a14:m>
                  <m:oMath xmlns:m="http://schemas.openxmlformats.org/officeDocument/2006/math">
                    <m:r>
                      <a:rPr lang="en-US" altLang="ko-KR" sz="1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ko-KR" altLang="en-US" sz="1200" kern="0" dirty="0">
                    <a:solidFill>
                      <a:srgbClr val="0000FF"/>
                    </a:solidFill>
                    <a:latin typeface="+mn-ea"/>
                  </a:rPr>
                  <a:t>의 합은 </a:t>
                </a:r>
                <a14:m>
                  <m:oMath xmlns:m="http://schemas.openxmlformats.org/officeDocument/2006/math">
                    <m:r>
                      <a:rPr lang="en-US" altLang="ko-KR" sz="1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200" kern="0" dirty="0">
                    <a:solidFill>
                      <a:srgbClr val="0000FF"/>
                    </a:solidFill>
                    <a:latin typeface="+mn-ea"/>
                  </a:rPr>
                  <a:t>의 </a:t>
                </a:r>
                <a:r>
                  <a:rPr kumimoji="0" lang="ko-KR" altLang="en-US" sz="1200" kern="0" dirty="0">
                    <a:solidFill>
                      <a:srgbClr val="0000FF"/>
                    </a:solidFill>
                    <a:latin typeface="+mn-ea"/>
                  </a:rPr>
                  <a:t>총 가용량과 같거나 작아야 한다</a:t>
                </a:r>
                <a:r>
                  <a:rPr kumimoji="0" lang="en-US" altLang="ko-KR" sz="1200" kern="0" dirty="0">
                    <a:solidFill>
                      <a:srgbClr val="0000FF"/>
                    </a:solidFill>
                    <a:latin typeface="+mn-ea"/>
                  </a:rPr>
                  <a:t>.</a:t>
                </a:r>
                <a:endParaRPr kumimoji="0" lang="ko-KR" altLang="en-US" sz="1200" kern="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6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16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ko-KR" sz="1600" i="1" ker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sz="16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6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sz="1600" i="1" kern="0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6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600" i="1" kern="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16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 kern="0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sz="1600" i="1" kern="0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1600" i="1" kern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kern="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kern="0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600" i="1" kern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b="0" i="1" kern="0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ko-KR" altLang="en-US" sz="1600" i="1" kern="0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1600" i="1" kern="0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 kern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kern="0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600" i="1" kern="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60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𝑅𝑅</m:t>
                          </m:r>
                          <m:r>
                            <a:rPr lang="en-US" altLang="ko-KR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600" i="1" kern="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 b="0" i="1" kern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6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ko-KR" sz="160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6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 b="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ko-KR" sz="160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</m:t>
                      </m:r>
                      <m:r>
                        <a:rPr lang="en-US" altLang="ko-KR" sz="16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𝐸𝑃</m:t>
                      </m:r>
                      <m:r>
                        <a:rPr lang="en-US" altLang="ko-KR" sz="160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ko-KR" sz="16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𝐷𝑃</m:t>
                      </m:r>
                      <m:r>
                        <a:rPr lang="en-US" altLang="ko-KR" sz="16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6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→ </a:t>
                </a:r>
                <a:r>
                  <a:rPr lang="ko-KR" altLang="en-US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최초 시점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(t=0)</a:t>
                </a:r>
                <a:r>
                  <a:rPr lang="ko-KR" altLang="en-US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에서 확정된 프로젝트 목록에 있는 프로젝트 중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ko-KR" altLang="en-US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 시점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에서 진행중인 프로젝트들이 점유하는 자원 </a:t>
                </a:r>
                <a14:m>
                  <m:oMath xmlns:m="http://schemas.openxmlformats.org/officeDocument/2006/math">
                    <m:r>
                      <a:rPr lang="en-US" altLang="ko-KR" sz="1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ko-KR" altLang="en-US" sz="1200" kern="0" dirty="0">
                    <a:solidFill>
                      <a:srgbClr val="0000FF"/>
                    </a:solidFill>
                    <a:latin typeface="+mn-ea"/>
                  </a:rPr>
                  <a:t>의 합은 </a:t>
                </a:r>
                <a14:m>
                  <m:oMath xmlns:m="http://schemas.openxmlformats.org/officeDocument/2006/math">
                    <m:r>
                      <a:rPr lang="en-US" altLang="ko-KR" sz="1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200" kern="0" dirty="0">
                    <a:solidFill>
                      <a:srgbClr val="0000FF"/>
                    </a:solidFill>
                    <a:latin typeface="+mn-ea"/>
                  </a:rPr>
                  <a:t>의 </a:t>
                </a:r>
                <a:r>
                  <a:rPr kumimoji="0" lang="ko-KR" altLang="en-US" sz="1200" kern="0" dirty="0">
                    <a:solidFill>
                      <a:srgbClr val="0000FF"/>
                    </a:solidFill>
                    <a:latin typeface="+mn-ea"/>
                  </a:rPr>
                  <a:t>총 가용량에 최초 자원 </a:t>
                </a:r>
                <a:r>
                  <a:rPr kumimoji="0" lang="ko-KR" altLang="en-US" sz="1200" kern="0" dirty="0" err="1">
                    <a:solidFill>
                      <a:srgbClr val="0000FF"/>
                    </a:solidFill>
                    <a:latin typeface="+mn-ea"/>
                  </a:rPr>
                  <a:t>배정률</a:t>
                </a:r>
                <a:r>
                  <a:rPr kumimoji="0" lang="en-US" altLang="ko-KR" sz="1200" kern="0" dirty="0">
                    <a:solidFill>
                      <a:srgbClr val="0000FF"/>
                    </a:solidFill>
                    <a:latin typeface="+mn-ea"/>
                  </a:rPr>
                  <a:t>(RR)</a:t>
                </a:r>
                <a:r>
                  <a:rPr kumimoji="0" lang="ko-KR" altLang="en-US" sz="1200" kern="0" dirty="0">
                    <a:solidFill>
                      <a:srgbClr val="0000FF"/>
                    </a:solidFill>
                    <a:latin typeface="+mn-ea"/>
                  </a:rPr>
                  <a:t>을 곱한 값과 같거나 작아야 한다</a:t>
                </a:r>
                <a:r>
                  <a:rPr kumimoji="0" lang="en-US" altLang="ko-KR" sz="1200" kern="0" dirty="0">
                    <a:solidFill>
                      <a:srgbClr val="0000FF"/>
                    </a:solidFill>
                    <a:latin typeface="+mn-ea"/>
                  </a:rPr>
                  <a:t>.</a:t>
                </a:r>
                <a:endParaRPr kumimoji="0" lang="ko-KR" altLang="en-US" sz="1200" kern="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6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kern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kern="0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600" b="0" i="1" kern="0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600" b="0" i="1" kern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kern="0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600" b="0" i="1" kern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kern="0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sz="1600" b="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600" i="1" kern="0" dirty="0">
                  <a:latin typeface="Cambria Math" panose="02040503050406030204" pitchFamily="18" charset="0"/>
                </a:endParaRPr>
              </a:p>
              <a:p>
                <a:r>
                  <a:rPr lang="en-US" altLang="ko-KR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en-US" altLang="ko-KR" sz="12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번째 프로젝트가 모드 </a:t>
                </a:r>
                <a14:m>
                  <m:oMath xmlns:m="http://schemas.openxmlformats.org/officeDocument/2006/math">
                    <m:r>
                      <a:rPr lang="en-US" altLang="ko-KR" sz="1200" i="1" kern="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으로 실행되었을 때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, </a:t>
                </a:r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점유되는 자원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는 최소 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1</a:t>
                </a:r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이상이다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(</a:t>
                </a:r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실행되는 모든 프로젝트는 자원의 종류별 최소 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1</a:t>
                </a:r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이상 점유된다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.)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BF91A3-E8A6-494D-B752-DAC939AE9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127" y="1194478"/>
                <a:ext cx="5669972" cy="4572470"/>
              </a:xfrm>
              <a:prstGeom prst="rect">
                <a:avLst/>
              </a:prstGeom>
              <a:blipFill>
                <a:blip r:embed="rId5"/>
                <a:stretch>
                  <a:fillRect l="-108" t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916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3</a:t>
            </a:r>
            <a:r>
              <a:rPr lang="ko-KR" altLang="en-US" sz="1600" b="1" i="1" dirty="0">
                <a:solidFill>
                  <a:schemeClr val="bg1"/>
                </a:solidFill>
              </a:rPr>
              <a:t>장 수학적 모델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0" lang="en-US" altLang="ko-KR" sz="2000" b="1" kern="0" dirty="0">
                <a:solidFill>
                  <a:schemeClr val="tx1"/>
                </a:solidFill>
                <a:latin typeface="+mn-ea"/>
                <a:ea typeface="+mn-ea"/>
              </a:rPr>
              <a:t>3.2.3 </a:t>
            </a:r>
            <a:r>
              <a:rPr kumimoji="0" lang="ko-KR" altLang="en-US" sz="2000" b="1" kern="0" dirty="0">
                <a:solidFill>
                  <a:schemeClr val="tx1"/>
                </a:solidFill>
                <a:latin typeface="+mn-ea"/>
                <a:ea typeface="+mn-ea"/>
              </a:rPr>
              <a:t>주요 변수 및 계수</a:t>
            </a:r>
            <a:endParaRPr kumimoji="0" lang="en-US" altLang="ko-KR" sz="2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kumimoji="0" lang="ko-KR" altLang="en-US" sz="12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72947"/>
            <a:ext cx="2244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문제의 </a:t>
            </a:r>
            <a:r>
              <a:rPr lang="ko-KR" altLang="en-US" sz="2000" kern="10" dirty="0" err="1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수식화</a:t>
            </a:r>
            <a:endParaRPr lang="ko-KR" altLang="en-US" sz="2000" kern="10" dirty="0">
              <a:solidFill>
                <a:schemeClr val="bg1"/>
              </a:solidFill>
              <a:effectLst>
                <a:outerShdw dist="28398" dir="3806097" algn="ctr" rotWithShape="0">
                  <a:schemeClr val="tx1">
                    <a:alpha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E42509D-431C-44B2-80D6-A1DDD4DF3842}"/>
              </a:ext>
            </a:extLst>
          </p:cNvPr>
          <p:cNvCxnSpPr>
            <a:cxnSpLocks/>
          </p:cNvCxnSpPr>
          <p:nvPr/>
        </p:nvCxnSpPr>
        <p:spPr>
          <a:xfrm>
            <a:off x="6096000" y="988291"/>
            <a:ext cx="0" cy="5412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582FB-F44D-44BA-A6D6-09F1569A3446}"/>
                  </a:ext>
                </a:extLst>
              </p:cNvPr>
              <p:cNvSpPr txBox="1"/>
              <p:nvPr/>
            </p:nvSpPr>
            <p:spPr>
              <a:xfrm>
                <a:off x="662710" y="1410593"/>
                <a:ext cx="5313217" cy="5197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ko-KR" sz="1400" b="0" dirty="0">
                    <a:solidFill>
                      <a:schemeClr val="tx1"/>
                    </a:solidFill>
                    <a:latin typeface="Cambria Math"/>
                  </a:rPr>
                  <a:t>	</a:t>
                </a:r>
                <a:r>
                  <a:rPr lang="en-US" altLang="ko-KR" sz="1400" b="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400" b="0" dirty="0">
                    <a:solidFill>
                      <a:schemeClr val="tx1"/>
                    </a:solidFill>
                    <a:latin typeface="+mn-ea"/>
                  </a:rPr>
                  <a:t>수주가능한 전체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프로젝트의 수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altLang="ko-KR" sz="1400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수주가능한 프로젝트를 나타내는 인덱스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dirty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r>
                      <a:rPr lang="en-US" altLang="ko-KR" sz="1400" dirty="0">
                        <a:solidFill>
                          <a:schemeClr val="tx1"/>
                        </a:solidFill>
                        <a:latin typeface="Cambria Math"/>
                      </a:rPr>
                      <m:t>=1,2,…,</m:t>
                    </m:r>
                    <m:r>
                      <a:rPr lang="en-US" altLang="ko-KR" sz="1400" dirty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Cambria Math"/>
                  </a:rPr>
                  <a:t>	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번째 프로젝트의 모드 수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프로젝트를 실행할 수 있는 모드를 나타내는 인덱스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b="0" dirty="0">
                    <a:solidFill>
                      <a:schemeClr val="tx1"/>
                    </a:solidFill>
                    <a:latin typeface="Cambria Math"/>
                  </a:rPr>
                  <a:t>	</a:t>
                </a:r>
                <a:r>
                  <a:rPr lang="en-US" altLang="ko-KR" sz="1400" b="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시점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분석 시간의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Max)</a:t>
                </a: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번째 프로젝트가 모드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으로 실행되었을 때</a:t>
                </a:r>
                <a:b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기대 가치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예상가치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성공률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)</a:t>
                </a: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번째 프로젝트가 모드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으로 실행되었을 때 예상비용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번째 프로젝트가 모드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으로 실행되는지 여부를 나타내는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0-1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변수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번째 프로젝트의 선택여부를 나타내는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0-1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변수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발생된 실제 프로젝트를 나타내는 개념적인 서술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𝐸𝑃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선택된 실제 프로젝트를 나타내는 개념적인 서술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번째 프로젝트의 시작 시점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𝐸𝑆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번째 프로젝트의 가장 빠른 시작 시점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번째 프로젝트가 모드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으로 실행되었을 때 기간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:endParaRPr lang="ko-KR" alt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582FB-F44D-44BA-A6D6-09F1569A3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10" y="1410593"/>
                <a:ext cx="5313217" cy="5197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A96C488-F95A-4F63-9056-187102F69108}"/>
                  </a:ext>
                </a:extLst>
              </p:cNvPr>
              <p:cNvSpPr txBox="1"/>
              <p:nvPr/>
            </p:nvSpPr>
            <p:spPr>
              <a:xfrm>
                <a:off x="6201063" y="1410593"/>
                <a:ext cx="5313217" cy="3145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𝐷𝑢𝑒</m:t>
                        </m:r>
                        <m:r>
                          <a:rPr lang="en-US" altLang="ko-KR" sz="14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𝐷𝑎𝑡𝑒</m:t>
                        </m:r>
                      </m:e>
                      <m:sub>
                        <m:r>
                          <a:rPr lang="en-US" altLang="ko-KR" sz="14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번째 프로젝트의 마감기한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시점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에서 진행중인 프로젝트들의 집합으로 개념적인 서술이며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시점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에 시작된 프로젝트는 포함되나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종료된 프로젝트는 포함되지 않는다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ko-KR" altLang="en-US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번째</m:t>
                    </m:r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프로젝트가 모드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으로 실행되었을 때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단위시점 별 자원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의 소요량이다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자원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의 단위시점 별 최대 </a:t>
                </a:r>
                <a:r>
                  <a:rPr lang="ko-KR" altLang="en-US" sz="1400" dirty="0" err="1">
                    <a:solidFill>
                      <a:schemeClr val="tx1"/>
                    </a:solidFill>
                    <a:latin typeface="+mn-ea"/>
                  </a:rPr>
                  <a:t>가용량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 algn="just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smtClean="0">
                        <a:latin typeface="Cambria Math" panose="02040503050406030204" pitchFamily="18" charset="0"/>
                      </a:rPr>
                      <m:t>RR</m:t>
                    </m:r>
                  </m:oMath>
                </a14:m>
                <a:r>
                  <a:rPr lang="en-US" altLang="ko-KR" sz="1400" dirty="0"/>
                  <a:t>	: </a:t>
                </a:r>
                <a:r>
                  <a:rPr lang="ko-KR" altLang="en-US" sz="1400" dirty="0"/>
                  <a:t>가용자원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400" dirty="0"/>
                  <a:t> 중 최초 프로젝트 작성 시점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400" dirty="0"/>
                  <a:t>)</a:t>
                </a:r>
                <a:r>
                  <a:rPr lang="ko-KR" altLang="en-US" sz="1400" dirty="0"/>
                  <a:t>에 확정된 프로젝트들에 배정할 수 있는 자원의 비율이다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따라서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시점 </a:t>
                </a:r>
                <a:r>
                  <a:rPr lang="en-US" altLang="ko-KR" sz="1400" dirty="0"/>
                  <a:t>0(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400" dirty="0"/>
                  <a:t>)</a:t>
                </a:r>
                <a:r>
                  <a:rPr lang="ko-KR" altLang="en-US" sz="1400" dirty="0"/>
                  <a:t>에 </a:t>
                </a:r>
                <a:r>
                  <a:rPr lang="ko-KR" altLang="en-US" sz="1400" dirty="0" err="1"/>
                  <a:t>미확정된</a:t>
                </a:r>
                <a:r>
                  <a:rPr lang="ko-KR" altLang="en-US" sz="1400" dirty="0"/>
                  <a:t> 프로젝트들은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400" dirty="0"/>
                  <a:t>-(</a:t>
                </a:r>
                <a:r>
                  <a:rPr lang="ko-KR" altLang="en-US" sz="1400" dirty="0"/>
                  <a:t>시점 에 확정된 프로젝트 중 선택된 프로젝트에 배정된 자원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를 프로젝트 선택에 사용할 수 있다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A96C488-F95A-4F63-9056-187102F69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063" y="1410593"/>
                <a:ext cx="5313217" cy="3145156"/>
              </a:xfrm>
              <a:prstGeom prst="rect">
                <a:avLst/>
              </a:prstGeom>
              <a:blipFill>
                <a:blip r:embed="rId4"/>
                <a:stretch>
                  <a:fillRect r="-229" b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905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EBC0C8-75CE-4794-A433-09EE6AFA4C6F}" type="slidenum">
              <a:rPr kumimoji="1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kumimoji="1" lang="en-US" altLang="ko-KR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205289" y="1725614"/>
            <a:ext cx="3983037" cy="9525"/>
          </a:xfrm>
          <a:prstGeom prst="line">
            <a:avLst/>
          </a:prstGeom>
          <a:noFill/>
          <a:ln w="19050">
            <a:solidFill>
              <a:srgbClr val="4F7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 descr="간지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-1"/>
            <a:ext cx="12192000" cy="3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8355" y="1158501"/>
            <a:ext cx="4078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</a:t>
            </a:r>
            <a:r>
              <a:rPr kumimoji="1" lang="en-US" altLang="ko-KR" sz="96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18681" y="2971804"/>
            <a:ext cx="335157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585882"/>
            <a:ext cx="12192000" cy="3300694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248817" y="3780160"/>
            <a:ext cx="5414891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195263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4.1 Solution Space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4.2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 약술</a:t>
            </a:r>
          </a:p>
        </p:txBody>
      </p:sp>
    </p:spTree>
    <p:extLst>
      <p:ext uri="{BB962C8B-B14F-4D97-AF65-F5344CB8AC3E}">
        <p14:creationId xmlns:p14="http://schemas.microsoft.com/office/powerpoint/2010/main" val="3482410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4</a:t>
            </a:r>
            <a:r>
              <a:rPr lang="ko-KR" altLang="en-US" sz="1600" b="1" i="1" dirty="0">
                <a:solidFill>
                  <a:schemeClr val="bg1"/>
                </a:solidFill>
              </a:rPr>
              <a:t>장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모서리가 둥근 직사각형 4">
                <a:extLst>
                  <a:ext uri="{FF2B5EF4-FFF2-40B4-BE49-F238E27FC236}">
                    <a16:creationId xmlns:a16="http://schemas.microsoft.com/office/drawing/2014/main" id="{FA5B59EC-BBE9-425C-AFFF-3AB94A81AE40}"/>
                  </a:ext>
                </a:extLst>
              </p:cNvPr>
              <p:cNvSpPr/>
              <p:nvPr/>
            </p:nvSpPr>
            <p:spPr>
              <a:xfrm>
                <a:off x="332509" y="877452"/>
                <a:ext cx="11526982" cy="5634184"/>
              </a:xfrm>
              <a:prstGeom prst="roundRect">
                <a:avLst>
                  <a:gd name="adj" fmla="val 342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 latinLnBrk="0">
                  <a:defRPr/>
                </a:pPr>
                <a:r>
                  <a:rPr lang="en-US" altLang="ko-KR" sz="2000" b="1" kern="0" dirty="0">
                    <a:solidFill>
                      <a:schemeClr val="tx1"/>
                    </a:solidFill>
                    <a:latin typeface="+mn-ea"/>
                  </a:rPr>
                  <a:t>4.1 </a:t>
                </a:r>
                <a:r>
                  <a:rPr lang="ko-KR" altLang="en-US" sz="2000" b="1" kern="0" dirty="0">
                    <a:solidFill>
                      <a:schemeClr val="tx1"/>
                    </a:solidFill>
                    <a:latin typeface="+mn-ea"/>
                  </a:rPr>
                  <a:t>해의 영역</a:t>
                </a:r>
                <a:endParaRPr lang="en-US" altLang="ko-KR" sz="2000" b="1" kern="0" dirty="0">
                  <a:solidFill>
                    <a:schemeClr val="tx1"/>
                  </a:solidFill>
                  <a:latin typeface="+mn-ea"/>
                </a:endParaRPr>
              </a:p>
              <a:p>
                <a:pPr lvl="0" latinLnBrk="0">
                  <a:defRPr/>
                </a:pPr>
                <a:endParaRPr kumimoji="0" lang="en-US" altLang="ko-KR" sz="2000" b="1" kern="0" dirty="0">
                  <a:solidFill>
                    <a:schemeClr val="tx1"/>
                  </a:solidFill>
                  <a:latin typeface="+mn-ea"/>
                </a:endParaRPr>
              </a:p>
              <a:p>
                <a:pPr lvl="0" latinLnBrk="0">
                  <a:defRPr/>
                </a:pPr>
                <a:r>
                  <a:rPr kumimoji="0" lang="ko-KR" altLang="en-US" sz="2000" b="1" kern="0" dirty="0">
                    <a:solidFill>
                      <a:schemeClr val="tx1"/>
                    </a:solidFill>
                    <a:latin typeface="+mn-ea"/>
                  </a:rPr>
                  <a:t>본 문제의 의사결정변수는 아래와 같으며</a:t>
                </a:r>
                <a:r>
                  <a:rPr kumimoji="0" lang="en-US" altLang="ko-KR" sz="2000" b="1" kern="0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kumimoji="0" lang="ko-KR" altLang="en-US" sz="2000" b="1" kern="0" dirty="0">
                    <a:solidFill>
                      <a:schemeClr val="tx1"/>
                    </a:solidFill>
                    <a:latin typeface="+mn-ea"/>
                  </a:rPr>
                  <a:t>해의 영역은 아래 </a:t>
                </a:r>
                <a:r>
                  <a:rPr kumimoji="0" lang="en-US" altLang="ko-KR" sz="2000" b="1" kern="0" dirty="0">
                    <a:solidFill>
                      <a:schemeClr val="tx1"/>
                    </a:solidFill>
                    <a:latin typeface="+mn-ea"/>
                  </a:rPr>
                  <a:t>3</a:t>
                </a:r>
                <a:r>
                  <a:rPr kumimoji="0" lang="ko-KR" altLang="en-US" sz="2000" b="1" kern="0" dirty="0">
                    <a:solidFill>
                      <a:schemeClr val="tx1"/>
                    </a:solidFill>
                    <a:latin typeface="+mn-ea"/>
                  </a:rPr>
                  <a:t>변수의 조합으로 이루어진다</a:t>
                </a:r>
                <a:r>
                  <a:rPr kumimoji="0" lang="en-US" altLang="ko-KR" sz="2000" b="1" kern="0" dirty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 lvl="0" latinLnBrk="0">
                  <a:defRPr/>
                </a:pPr>
                <a:endParaRPr kumimoji="0" lang="en-US" altLang="ko-KR" kern="0" dirty="0">
                  <a:solidFill>
                    <a:schemeClr val="tx1"/>
                  </a:solidFill>
                  <a:latin typeface="+mn-ea"/>
                </a:endParaRPr>
              </a:p>
              <a:p>
                <a:pPr marL="457200" lvl="0" indent="-457200" latinLnBrk="0">
                  <a:buFont typeface="+mj-lt"/>
                  <a:buAutoNum type="arabicPeriod"/>
                  <a:defRPr/>
                </a:pPr>
                <a:r>
                  <a:rPr lang="ko-KR" altLang="en-US" kern="0" dirty="0">
                    <a:solidFill>
                      <a:schemeClr val="tx1"/>
                    </a:solidFill>
                    <a:latin typeface="+mn-ea"/>
                  </a:rPr>
                  <a:t>프로젝트 선정 변수</a:t>
                </a:r>
                <a:r>
                  <a:rPr lang="en-US" altLang="ko-KR" kern="0" dirty="0">
                    <a:solidFill>
                      <a:schemeClr val="tx1"/>
                    </a:solidFill>
                    <a:latin typeface="+mn-ea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kumimoji="0" lang="en-US" altLang="ko-KR" b="1" kern="0" dirty="0">
                  <a:solidFill>
                    <a:schemeClr val="tx1"/>
                  </a:solidFill>
                  <a:latin typeface="+mn-ea"/>
                </a:endParaRPr>
              </a:p>
              <a:p>
                <a:pPr marL="457200" lvl="0" indent="-457200" latinLnBrk="0">
                  <a:buFont typeface="+mj-lt"/>
                  <a:buAutoNum type="arabicPeriod"/>
                  <a:defRPr/>
                </a:pPr>
                <a:endParaRPr kumimoji="0" lang="en-US" altLang="ko-KR" kern="0" dirty="0">
                  <a:solidFill>
                    <a:schemeClr val="tx1"/>
                  </a:solidFill>
                  <a:latin typeface="+mn-ea"/>
                </a:endParaRPr>
              </a:p>
              <a:p>
                <a:pPr marL="457200" lvl="0" indent="-457200" latinLnBrk="0">
                  <a:buFont typeface="+mj-lt"/>
                  <a:buAutoNum type="arabicPeriod"/>
                  <a:defRPr/>
                </a:pPr>
                <a:endParaRPr kumimoji="0" lang="en-US" altLang="ko-KR" kern="0" dirty="0">
                  <a:solidFill>
                    <a:schemeClr val="tx1"/>
                  </a:solidFill>
                  <a:latin typeface="+mn-ea"/>
                </a:endParaRPr>
              </a:p>
              <a:p>
                <a:pPr marL="457200" lvl="0" indent="-457200" latinLnBrk="0">
                  <a:buFont typeface="+mj-lt"/>
                  <a:buAutoNum type="arabicPeriod"/>
                  <a:defRPr/>
                </a:pPr>
                <a:endParaRPr kumimoji="0" lang="en-US" altLang="ko-KR" kern="0" dirty="0">
                  <a:solidFill>
                    <a:schemeClr val="tx1"/>
                  </a:solidFill>
                  <a:latin typeface="+mn-ea"/>
                </a:endParaRPr>
              </a:p>
              <a:p>
                <a:pPr marL="457200" lvl="0" indent="-457200" latinLnBrk="0">
                  <a:buFont typeface="+mj-lt"/>
                  <a:buAutoNum type="arabicPeriod"/>
                  <a:defRPr/>
                </a:pPr>
                <a:endParaRPr kumimoji="0" lang="en-US" altLang="ko-KR" kern="0" dirty="0">
                  <a:solidFill>
                    <a:schemeClr val="tx1"/>
                  </a:solidFill>
                  <a:latin typeface="+mn-ea"/>
                </a:endParaRPr>
              </a:p>
              <a:p>
                <a:pPr marL="457200" lvl="0" indent="-457200" latinLnBrk="0">
                  <a:buFont typeface="+mj-lt"/>
                  <a:buAutoNum type="arabicPeriod"/>
                  <a:defRPr/>
                </a:pPr>
                <a:r>
                  <a:rPr kumimoji="0" lang="ko-KR" altLang="en-US" kern="0" dirty="0">
                    <a:solidFill>
                      <a:schemeClr val="tx1"/>
                    </a:solidFill>
                    <a:latin typeface="+mn-ea"/>
                  </a:rPr>
                  <a:t>프로젝트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0" lang="ko-KR" altLang="en-US" kern="0" dirty="0">
                    <a:solidFill>
                      <a:schemeClr val="tx1"/>
                    </a:solidFill>
                    <a:latin typeface="+mn-ea"/>
                  </a:rPr>
                  <a:t>의 모드</a:t>
                </a:r>
                <a:r>
                  <a:rPr kumimoji="0" lang="en-US" altLang="ko-KR" kern="0" dirty="0">
                    <a:solidFill>
                      <a:schemeClr val="tx1"/>
                    </a:solidFill>
                    <a:latin typeface="+mn-ea"/>
                  </a:rPr>
                  <a:t>:</a:t>
                </a:r>
                <a:r>
                  <a:rPr kumimoji="0" lang="ko-KR" altLang="en-US" kern="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altLang="ko-KR" b="1" kern="0" dirty="0">
                  <a:solidFill>
                    <a:schemeClr val="tx1"/>
                  </a:solidFill>
                  <a:latin typeface="+mn-ea"/>
                </a:endParaRPr>
              </a:p>
              <a:p>
                <a:pPr marL="457200" lvl="0" indent="-457200" latinLnBrk="0">
                  <a:buFont typeface="+mj-lt"/>
                  <a:buAutoNum type="arabicPeriod"/>
                  <a:defRPr/>
                </a:pPr>
                <a:endParaRPr lang="en-US" altLang="ko-KR" kern="0" dirty="0">
                  <a:solidFill>
                    <a:schemeClr val="tx1"/>
                  </a:solidFill>
                  <a:latin typeface="+mn-ea"/>
                </a:endParaRPr>
              </a:p>
              <a:p>
                <a:pPr marL="457200" lvl="0" indent="-457200" latinLnBrk="0">
                  <a:buFont typeface="+mj-lt"/>
                  <a:buAutoNum type="arabicPeriod"/>
                  <a:defRPr/>
                </a:pPr>
                <a:endParaRPr lang="en-US" altLang="ko-KR" kern="0" dirty="0">
                  <a:solidFill>
                    <a:schemeClr val="tx1"/>
                  </a:solidFill>
                  <a:latin typeface="+mn-ea"/>
                </a:endParaRPr>
              </a:p>
              <a:p>
                <a:pPr marL="457200" lvl="0" indent="-457200" latinLnBrk="0">
                  <a:buFont typeface="+mj-lt"/>
                  <a:buAutoNum type="arabicPeriod"/>
                  <a:defRPr/>
                </a:pPr>
                <a:endParaRPr lang="en-US" altLang="ko-KR" kern="0" dirty="0">
                  <a:solidFill>
                    <a:schemeClr val="tx1"/>
                  </a:solidFill>
                  <a:latin typeface="+mn-ea"/>
                </a:endParaRPr>
              </a:p>
              <a:p>
                <a:pPr marL="457200" lvl="0" indent="-457200" latinLnBrk="0">
                  <a:buFont typeface="+mj-lt"/>
                  <a:buAutoNum type="arabicPeriod"/>
                  <a:defRPr/>
                </a:pPr>
                <a:endParaRPr lang="en-US" altLang="ko-KR" kern="0" dirty="0">
                  <a:solidFill>
                    <a:schemeClr val="tx1"/>
                  </a:solidFill>
                  <a:latin typeface="+mn-ea"/>
                </a:endParaRPr>
              </a:p>
              <a:p>
                <a:pPr marL="457200" lvl="0" indent="-457200" latinLnBrk="0">
                  <a:buFont typeface="+mj-lt"/>
                  <a:buAutoNum type="arabicPeriod"/>
                  <a:defRPr/>
                </a:pPr>
                <a:endParaRPr lang="en-US" altLang="ko-KR" kern="0" dirty="0">
                  <a:solidFill>
                    <a:schemeClr val="tx1"/>
                  </a:solidFill>
                  <a:latin typeface="+mn-ea"/>
                </a:endParaRPr>
              </a:p>
              <a:p>
                <a:pPr marL="457200" lvl="0" indent="-457200" latinLnBrk="0">
                  <a:buFont typeface="+mj-lt"/>
                  <a:buAutoNum type="arabicPeriod"/>
                  <a:defRPr/>
                </a:pPr>
                <a:r>
                  <a:rPr lang="ko-KR" altLang="en-US" kern="0" dirty="0">
                    <a:solidFill>
                      <a:schemeClr val="tx1"/>
                    </a:solidFill>
                    <a:latin typeface="+mn-ea"/>
                  </a:rPr>
                  <a:t>프로젝트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kern="0" dirty="0">
                    <a:solidFill>
                      <a:schemeClr val="tx1"/>
                    </a:solidFill>
                    <a:latin typeface="+mn-ea"/>
                  </a:rPr>
                  <a:t>의 시작시점</a:t>
                </a:r>
                <a:r>
                  <a:rPr lang="en-US" altLang="ko-KR" b="1" kern="0" dirty="0">
                    <a:solidFill>
                      <a:schemeClr val="tx1"/>
                    </a:solidFill>
                    <a:latin typeface="+mn-ea"/>
                  </a:rPr>
                  <a:t>:</a:t>
                </a:r>
                <a:r>
                  <a:rPr lang="ko-KR" altLang="en-US" b="1" kern="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𝒔𝒕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kumimoji="0" lang="en-US" altLang="ko-KR" b="1" kern="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5" name="모서리가 둥근 직사각형 4">
                <a:extLst>
                  <a:ext uri="{FF2B5EF4-FFF2-40B4-BE49-F238E27FC236}">
                    <a16:creationId xmlns:a16="http://schemas.microsoft.com/office/drawing/2014/main" id="{FA5B59EC-BBE9-425C-AFFF-3AB94A81A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877452"/>
                <a:ext cx="11526982" cy="5634184"/>
              </a:xfrm>
              <a:prstGeom prst="roundRect">
                <a:avLst>
                  <a:gd name="adj" fmla="val 3423"/>
                </a:avLst>
              </a:prstGeom>
              <a:blipFill>
                <a:blip r:embed="rId3"/>
                <a:stretch>
                  <a:fillRect l="-1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A558C8-9F3D-49BA-8165-C374FD9801AD}"/>
                  </a:ext>
                </a:extLst>
              </p:cNvPr>
              <p:cNvSpPr txBox="1"/>
              <p:nvPr/>
            </p:nvSpPr>
            <p:spPr>
              <a:xfrm>
                <a:off x="4697875" y="3680514"/>
                <a:ext cx="750425" cy="1094676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 kern="0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A558C8-9F3D-49BA-8165-C374FD980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875" y="3680514"/>
                <a:ext cx="750425" cy="1094676"/>
              </a:xfrm>
              <a:prstGeom prst="rect">
                <a:avLst/>
              </a:prstGeom>
              <a:blipFill>
                <a:blip r:embed="rId4"/>
                <a:stretch>
                  <a:fillRect b="-189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535CDA36-192D-4A26-A5F7-840E47BAB500}"/>
              </a:ext>
            </a:extLst>
          </p:cNvPr>
          <p:cNvGrpSpPr/>
          <p:nvPr/>
        </p:nvGrpSpPr>
        <p:grpSpPr>
          <a:xfrm>
            <a:off x="4414143" y="2089107"/>
            <a:ext cx="1159242" cy="1348202"/>
            <a:chOff x="709950" y="2067698"/>
            <a:chExt cx="1180966" cy="4160107"/>
          </a:xfrm>
        </p:grpSpPr>
        <p:sp>
          <p:nvSpPr>
            <p:cNvPr id="26" name="왼쪽 중괄호 25">
              <a:extLst>
                <a:ext uri="{FF2B5EF4-FFF2-40B4-BE49-F238E27FC236}">
                  <a16:creationId xmlns:a16="http://schemas.microsoft.com/office/drawing/2014/main" id="{B97BDF01-4432-4894-BF15-7E9528EE7125}"/>
                </a:ext>
              </a:extLst>
            </p:cNvPr>
            <p:cNvSpPr/>
            <p:nvPr/>
          </p:nvSpPr>
          <p:spPr>
            <a:xfrm>
              <a:off x="709950" y="2067698"/>
              <a:ext cx="218676" cy="4160107"/>
            </a:xfrm>
            <a:prstGeom prst="leftBrac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왼쪽 중괄호 26">
              <a:extLst>
                <a:ext uri="{FF2B5EF4-FFF2-40B4-BE49-F238E27FC236}">
                  <a16:creationId xmlns:a16="http://schemas.microsoft.com/office/drawing/2014/main" id="{2C974E36-430E-4536-AD61-ED4C965D87DD}"/>
                </a:ext>
              </a:extLst>
            </p:cNvPr>
            <p:cNvSpPr/>
            <p:nvPr/>
          </p:nvSpPr>
          <p:spPr>
            <a:xfrm rot="10800000">
              <a:off x="1672239" y="2067698"/>
              <a:ext cx="218677" cy="4160107"/>
            </a:xfrm>
            <a:prstGeom prst="leftBrac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8220F0-8744-446A-B84A-15F8537BB542}"/>
                  </a:ext>
                </a:extLst>
              </p:cNvPr>
              <p:cNvSpPr txBox="1"/>
              <p:nvPr/>
            </p:nvSpPr>
            <p:spPr>
              <a:xfrm>
                <a:off x="4818419" y="2100486"/>
                <a:ext cx="360000" cy="151231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algn="ctr"/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 algn="ctr"/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8220F0-8744-446A-B84A-15F8537BB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419" y="2100486"/>
                <a:ext cx="360000" cy="1512312"/>
              </a:xfrm>
              <a:prstGeom prst="rect">
                <a:avLst/>
              </a:prstGeom>
              <a:blipFill>
                <a:blip r:embed="rId5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/>
          <p:cNvSpPr/>
          <p:nvPr/>
        </p:nvSpPr>
        <p:spPr>
          <a:xfrm>
            <a:off x="0" y="72947"/>
            <a:ext cx="24545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4.1 Solution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EB2FFB-027A-40FE-9CDD-2D5B59A1E69C}"/>
                  </a:ext>
                </a:extLst>
              </p:cNvPr>
              <p:cNvSpPr txBox="1"/>
              <p:nvPr/>
            </p:nvSpPr>
            <p:spPr>
              <a:xfrm>
                <a:off x="3783082" y="5394187"/>
                <a:ext cx="3929282" cy="892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0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 kern="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 kern="0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0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𝐷𝑢𝑒</m:t>
                          </m:r>
                          <m:r>
                            <a:rPr lang="en-US" altLang="ko-KR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𝐷𝑎𝑡𝑒</m:t>
                          </m:r>
                        </m:e>
                        <m:sub>
                          <m:r>
                            <a:rPr lang="en-US" altLang="ko-KR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EB2FFB-027A-40FE-9CDD-2D5B59A1E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082" y="5394187"/>
                <a:ext cx="3929282" cy="8928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E61429B-7981-4CC6-A13C-18E0E3EC3DF3}"/>
              </a:ext>
            </a:extLst>
          </p:cNvPr>
          <p:cNvSpPr txBox="1"/>
          <p:nvPr/>
        </p:nvSpPr>
        <p:spPr>
          <a:xfrm>
            <a:off x="5573385" y="2593931"/>
            <a:ext cx="4990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+mn-ea"/>
                <a:ea typeface="+mn-ea"/>
              </a:rPr>
              <a:t>선정된 프로젝트 </a:t>
            </a:r>
            <a:r>
              <a:rPr lang="en-US" altLang="ko-KR" sz="1600" dirty="0">
                <a:latin typeface="+mn-ea"/>
                <a:ea typeface="+mn-ea"/>
              </a:rPr>
              <a:t>p</a:t>
            </a:r>
            <a:r>
              <a:rPr lang="ko-KR" altLang="en-US" sz="1600" dirty="0">
                <a:latin typeface="+mn-ea"/>
                <a:ea typeface="+mn-ea"/>
              </a:rPr>
              <a:t>에 대한 </a:t>
            </a:r>
            <a:r>
              <a:rPr lang="en-US" altLang="ko-KR" sz="1600" dirty="0">
                <a:latin typeface="+mn-ea"/>
                <a:ea typeface="+mn-ea"/>
              </a:rPr>
              <a:t>1</a:t>
            </a:r>
            <a:r>
              <a:rPr lang="ko-KR" altLang="en-US" sz="1600" dirty="0">
                <a:latin typeface="+mn-ea"/>
                <a:ea typeface="+mn-ea"/>
              </a:rPr>
              <a:t>차원 행렬 </a:t>
            </a:r>
            <a:r>
              <a:rPr lang="en-US" altLang="ko-KR" sz="1600" dirty="0">
                <a:latin typeface="+mn-ea"/>
                <a:ea typeface="+mn-ea"/>
              </a:rPr>
              <a:t>Sequence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2DEEA7-49B5-4B52-9B9D-8523A725C3A1}"/>
                  </a:ext>
                </a:extLst>
              </p:cNvPr>
              <p:cNvSpPr txBox="1"/>
              <p:nvPr/>
            </p:nvSpPr>
            <p:spPr>
              <a:xfrm>
                <a:off x="5573385" y="4158267"/>
                <a:ext cx="62757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 dirty="0">
                    <a:latin typeface="+mn-ea"/>
                  </a:rPr>
                  <a:t>선정된 프로젝트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에 대한 자원의 조합인 모드 </a:t>
                </a:r>
                <a14:m>
                  <m:oMath xmlns:m="http://schemas.openxmlformats.org/officeDocument/2006/math">
                    <m:r>
                      <a:rPr lang="en-US" altLang="ko-KR" sz="1600" i="1" kern="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의 </a:t>
                </a:r>
                <a:br>
                  <a:rPr lang="en-US" altLang="ko-KR" sz="1600" dirty="0">
                    <a:latin typeface="+mn-ea"/>
                  </a:rPr>
                </a:br>
                <a:r>
                  <a:rPr lang="en-US" altLang="ko-KR" sz="1600" dirty="0">
                    <a:latin typeface="+mn-ea"/>
                  </a:rPr>
                  <a:t>1</a:t>
                </a:r>
                <a:r>
                  <a:rPr lang="ko-KR" altLang="en-US" sz="1600" dirty="0">
                    <a:latin typeface="+mn-ea"/>
                  </a:rPr>
                  <a:t>차원 행렬 </a:t>
                </a:r>
                <a:r>
                  <a:rPr lang="en-US" altLang="ko-KR" sz="1600" dirty="0">
                    <a:latin typeface="+mn-ea"/>
                  </a:rPr>
                  <a:t>Sequence</a:t>
                </a:r>
                <a:r>
                  <a:rPr lang="ko-KR" altLang="en-US" sz="1600" dirty="0">
                    <a:latin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2DEEA7-49B5-4B52-9B9D-8523A725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385" y="4158267"/>
                <a:ext cx="6275715" cy="584775"/>
              </a:xfrm>
              <a:prstGeom prst="rect">
                <a:avLst/>
              </a:prstGeom>
              <a:blipFill>
                <a:blip r:embed="rId7"/>
                <a:stretch>
                  <a:fillRect l="-388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CA6923-1EAD-4C2E-A220-3E88712A10C0}"/>
                  </a:ext>
                </a:extLst>
              </p:cNvPr>
              <p:cNvSpPr txBox="1"/>
              <p:nvPr/>
            </p:nvSpPr>
            <p:spPr>
              <a:xfrm>
                <a:off x="7770220" y="5702221"/>
                <a:ext cx="39558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 dirty="0">
                    <a:latin typeface="+mn-ea"/>
                  </a:rPr>
                  <a:t>선정된 프로젝트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의 시작시점 </a:t>
                </a:r>
                <a:r>
                  <a:rPr lang="ko-KR" altLang="en-US" sz="1600" dirty="0" err="1">
                    <a:latin typeface="+mn-ea"/>
                  </a:rPr>
                  <a:t>제약식</a:t>
                </a:r>
                <a:endParaRPr lang="ko-KR" altLang="en-US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CA6923-1EAD-4C2E-A220-3E88712A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220" y="5702221"/>
                <a:ext cx="3955827" cy="338554"/>
              </a:xfrm>
              <a:prstGeom prst="rect">
                <a:avLst/>
              </a:prstGeom>
              <a:blipFill>
                <a:blip r:embed="rId8"/>
                <a:stretch>
                  <a:fillRect l="-616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27F9C0F-C7DC-46BA-B30C-EB4DF29F6834}"/>
                  </a:ext>
                </a:extLst>
              </p:cNvPr>
              <p:cNvSpPr/>
              <p:nvPr/>
            </p:nvSpPr>
            <p:spPr>
              <a:xfrm>
                <a:off x="2082021" y="5676124"/>
                <a:ext cx="1253933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27F9C0F-C7DC-46BA-B30C-EB4DF29F6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021" y="5676124"/>
                <a:ext cx="1253933" cy="390748"/>
              </a:xfrm>
              <a:prstGeom prst="rect">
                <a:avLst/>
              </a:prstGeom>
              <a:blipFill>
                <a:blip r:embed="rId9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7694AAB-B8FA-4F9A-AFCE-7FF2F7E6A987}"/>
                  </a:ext>
                </a:extLst>
              </p:cNvPr>
              <p:cNvSpPr/>
              <p:nvPr/>
            </p:nvSpPr>
            <p:spPr>
              <a:xfrm>
                <a:off x="2324716" y="3906055"/>
                <a:ext cx="1505861" cy="892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0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 kern="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 kern="0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i="1" kern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7694AAB-B8FA-4F9A-AFCE-7FF2F7E6A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716" y="3906055"/>
                <a:ext cx="1505861" cy="8928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F4BC49-EDEF-4FBC-BB5D-FB77F836DCAD}"/>
              </a:ext>
            </a:extLst>
          </p:cNvPr>
          <p:cNvGrpSpPr/>
          <p:nvPr/>
        </p:nvGrpSpPr>
        <p:grpSpPr>
          <a:xfrm>
            <a:off x="4414143" y="3612798"/>
            <a:ext cx="1159242" cy="1348202"/>
            <a:chOff x="709950" y="2067698"/>
            <a:chExt cx="1180966" cy="4160107"/>
          </a:xfrm>
        </p:grpSpPr>
        <p:sp>
          <p:nvSpPr>
            <p:cNvPr id="23" name="왼쪽 중괄호 22">
              <a:extLst>
                <a:ext uri="{FF2B5EF4-FFF2-40B4-BE49-F238E27FC236}">
                  <a16:creationId xmlns:a16="http://schemas.microsoft.com/office/drawing/2014/main" id="{994E94AC-74BC-4C7C-9844-34C1C1D2BC9B}"/>
                </a:ext>
              </a:extLst>
            </p:cNvPr>
            <p:cNvSpPr/>
            <p:nvPr/>
          </p:nvSpPr>
          <p:spPr>
            <a:xfrm>
              <a:off x="709950" y="2067698"/>
              <a:ext cx="218676" cy="4160107"/>
            </a:xfrm>
            <a:prstGeom prst="leftBrac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왼쪽 중괄호 23">
              <a:extLst>
                <a:ext uri="{FF2B5EF4-FFF2-40B4-BE49-F238E27FC236}">
                  <a16:creationId xmlns:a16="http://schemas.microsoft.com/office/drawing/2014/main" id="{45835D81-C99F-4C00-8623-D9578E02156E}"/>
                </a:ext>
              </a:extLst>
            </p:cNvPr>
            <p:cNvSpPr/>
            <p:nvPr/>
          </p:nvSpPr>
          <p:spPr>
            <a:xfrm rot="10800000">
              <a:off x="1672239" y="2067698"/>
              <a:ext cx="218677" cy="4160107"/>
            </a:xfrm>
            <a:prstGeom prst="leftBrac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853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4</a:t>
            </a:r>
            <a:r>
              <a:rPr lang="ko-KR" altLang="en-US" sz="1600" b="1" i="1" dirty="0">
                <a:solidFill>
                  <a:schemeClr val="bg1"/>
                </a:solidFill>
              </a:rPr>
              <a:t>장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모서리가 둥근 직사각형 4">
                <a:extLst>
                  <a:ext uri="{FF2B5EF4-FFF2-40B4-BE49-F238E27FC236}">
                    <a16:creationId xmlns:a16="http://schemas.microsoft.com/office/drawing/2014/main" id="{FA5B59EC-BBE9-425C-AFFF-3AB94A81AE40}"/>
                  </a:ext>
                </a:extLst>
              </p:cNvPr>
              <p:cNvSpPr/>
              <p:nvPr/>
            </p:nvSpPr>
            <p:spPr>
              <a:xfrm>
                <a:off x="332509" y="877452"/>
                <a:ext cx="11526982" cy="5634184"/>
              </a:xfrm>
              <a:prstGeom prst="roundRect">
                <a:avLst>
                  <a:gd name="adj" fmla="val 342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0">
                  <a:defRPr/>
                </a:pPr>
                <a:r>
                  <a:rPr kumimoji="0" lang="en-US" altLang="ko-KR" sz="2000" b="1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4.2 </a:t>
                </a:r>
                <a:r>
                  <a:rPr kumimoji="0" lang="ko-KR" altLang="en-US" sz="2000" b="1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해법</a:t>
                </a:r>
                <a:endParaRPr kumimoji="0" lang="en-US" altLang="ko-KR" sz="2000" b="1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ko-KR" sz="2000" b="1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4.2.1 </a:t>
                </a:r>
                <a:r>
                  <a:rPr kumimoji="0" lang="ko-KR" altLang="en-US" sz="2000" b="1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최초 프로젝트 포트폴리오 작성 시점의 휴리스틱 기법 약술</a:t>
                </a:r>
                <a:endParaRPr kumimoji="0" lang="en-US" altLang="ko-KR" sz="2000" b="1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</a:endParaRPr>
              </a:p>
              <a:p>
                <a:pPr lvl="0" latinLnBrk="0">
                  <a:defRPr/>
                </a:pPr>
                <a:r>
                  <a:rPr lang="ko-KR" altLang="en-US" sz="2000" kern="0" dirty="0">
                    <a:solidFill>
                      <a:schemeClr val="tx1"/>
                    </a:solidFill>
                    <a:latin typeface="+mn-ea"/>
                  </a:rPr>
                  <a:t>최대수익 프로젝트 포트폴리오의 작성</a:t>
                </a:r>
                <a:r>
                  <a:rPr lang="en-US" altLang="ko-KR" sz="2000" kern="0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2000" kern="0" dirty="0">
                    <a:solidFill>
                      <a:schemeClr val="tx1"/>
                    </a:solidFill>
                    <a:latin typeface="+mn-ea"/>
                  </a:rPr>
                  <a:t>선택가능한 프로젝트들의 최선의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2000" kern="0" dirty="0">
                    <a:solidFill>
                      <a:schemeClr val="tx1"/>
                    </a:solidFill>
                    <a:latin typeface="+mn-ea"/>
                  </a:rPr>
                  <a:t>,</a:t>
                </a:r>
                <a:r>
                  <a:rPr lang="ko-KR" altLang="en-US" sz="2000" kern="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2000" kern="0" dirty="0">
                    <a:solidFill>
                      <a:schemeClr val="tx1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kern="0" dirty="0">
                    <a:solidFill>
                      <a:schemeClr val="tx1"/>
                    </a:solidFill>
                    <a:latin typeface="+mn-ea"/>
                  </a:rPr>
                  <a:t>의 조합</a:t>
                </a:r>
                <a:r>
                  <a:rPr lang="en-US" altLang="ko-KR" sz="2000" kern="0" dirty="0">
                    <a:solidFill>
                      <a:schemeClr val="tx1"/>
                    </a:solidFill>
                    <a:latin typeface="+mn-ea"/>
                  </a:rPr>
                  <a:t>)</a:t>
                </a:r>
                <a:r>
                  <a:rPr lang="ko-KR" altLang="en-US" sz="2000" kern="0" dirty="0">
                    <a:solidFill>
                      <a:schemeClr val="tx1"/>
                    </a:solidFill>
                    <a:latin typeface="+mn-ea"/>
                  </a:rPr>
                  <a:t>을 </a:t>
                </a:r>
                <a:r>
                  <a:rPr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위해 제안하는 </a:t>
                </a:r>
                <a:r>
                  <a:rPr lang="ko-KR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휴리스틱 기법은 이웃탐색기법을 기반으로 한 다수 경로</a:t>
                </a:r>
                <a:r>
                  <a:rPr lang="en-US" altLang="ko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(Multi-Pass) </a:t>
                </a:r>
                <a:r>
                  <a:rPr lang="ko-KR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알고리즘</a:t>
                </a:r>
                <a:r>
                  <a:rPr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으로 아래와 같이 표현된다</a:t>
                </a:r>
                <a:r>
                  <a:rPr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.</a:t>
                </a: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</a:endParaRPr>
              </a:p>
              <a:p>
                <a:pPr marL="285750" lvl="0" indent="-285750" latinLnBrk="0"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Step 1 [</a:t>
                </a:r>
                <a:r>
                  <a:rPr kumimoji="0" lang="ko-KR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실행 가능한 해</a:t>
                </a:r>
                <a:r>
                  <a:rPr kumimoji="0" lang="en-US" altLang="ko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(Feasible Solution)</a:t>
                </a:r>
                <a:r>
                  <a:rPr kumimoji="0" lang="ko-KR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의 생성</a:t>
                </a:r>
                <a:r>
                  <a:rPr kumimoji="0" lang="en-US" altLang="ko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]</a:t>
                </a:r>
                <a:b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</a:br>
                <a:r>
                  <a:rPr kumimoji="0" lang="ko-KR" altLang="en-US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실행 가능한 해를 생성한다</a:t>
                </a:r>
                <a: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. Step 2</a:t>
                </a:r>
                <a:r>
                  <a:rPr kumimoji="0" lang="ko-KR" altLang="en-US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로 이동한다</a:t>
                </a:r>
                <a: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.</a:t>
                </a:r>
              </a:p>
              <a:p>
                <a:pPr marL="285750" lvl="0" indent="-285750" latinLnBrk="0">
                  <a:buFont typeface="Arial" panose="020B0604020202020204" pitchFamily="34" charset="0"/>
                  <a:buChar char="•"/>
                  <a:defRPr/>
                </a:pPr>
                <a:endParaRPr kumimoji="0" lang="en-US" altLang="ko-KR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</a:endParaRP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Step 2 [</a:t>
                </a:r>
                <a:r>
                  <a:rPr kumimoji="0" lang="ko-KR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해의 부분</a:t>
                </a:r>
                <a:r>
                  <a:rPr lang="ko-KR" altLang="en-US" sz="2000" b="1" kern="0" dirty="0">
                    <a:solidFill>
                      <a:schemeClr val="tx1"/>
                    </a:solidFill>
                    <a:latin typeface="+mn-ea"/>
                  </a:rPr>
                  <a:t>적인</a:t>
                </a:r>
                <a:r>
                  <a:rPr kumimoji="0" lang="ko-KR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 변경을 통한 개선</a:t>
                </a:r>
                <a:r>
                  <a:rPr kumimoji="0" lang="en-US" altLang="ko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]</a:t>
                </a:r>
                <a:b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</a:br>
                <a:r>
                  <a:rPr kumimoji="0" lang="ko-KR" altLang="en-US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다양한 이웃 탐색 기법을 반복적으로 사용하여 현재의 실행 가능해를 개선한다</a:t>
                </a:r>
                <a: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. </a:t>
                </a:r>
                <a:b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</a:br>
                <a:r>
                  <a:rPr kumimoji="0" lang="ko-KR" altLang="en-US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더 이상 해가 개선되지 않으면 </a:t>
                </a:r>
                <a: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Step 3</a:t>
                </a:r>
                <a:r>
                  <a:rPr kumimoji="0" lang="ko-KR" altLang="en-US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으로 이동한다</a:t>
                </a:r>
                <a: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.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</a:endParaRPr>
              </a:p>
              <a:p>
                <a:pPr marL="285750" indent="-285750" latinLnBrk="0"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Step 3 [</a:t>
                </a:r>
                <a:r>
                  <a:rPr kumimoji="0" lang="ko-KR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진행 여부의 판단</a:t>
                </a:r>
                <a:r>
                  <a:rPr kumimoji="0" lang="en-US" altLang="ko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]</a:t>
                </a:r>
                <a:b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</a:br>
                <a:r>
                  <a:rPr kumimoji="0" lang="ko-KR" altLang="en-US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미리 설정된 연산 시간을 초과하였거나</a:t>
                </a:r>
                <a: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, </a:t>
                </a:r>
                <a:b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</a:br>
                <a:r>
                  <a:rPr kumimoji="0" lang="ko-KR" altLang="en-US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미리 설정한 새로운 실행 가능한 해의 생성 횟수의 제한을 초과하였으면 종료한다</a:t>
                </a:r>
                <a: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. </a:t>
                </a:r>
                <a:b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</a:br>
                <a:r>
                  <a:rPr kumimoji="0" lang="ko-KR" altLang="en-US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아니면 </a:t>
                </a:r>
                <a: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Step 1</a:t>
                </a:r>
                <a:r>
                  <a:rPr kumimoji="0" lang="ko-KR" altLang="en-US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로 이동한다</a:t>
                </a:r>
                <a: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.</a:t>
                </a:r>
                <a:endParaRPr kumimoji="0" lang="en-US" altLang="ko-KR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5" name="모서리가 둥근 직사각형 4">
                <a:extLst>
                  <a:ext uri="{FF2B5EF4-FFF2-40B4-BE49-F238E27FC236}">
                    <a16:creationId xmlns:a16="http://schemas.microsoft.com/office/drawing/2014/main" id="{FA5B59EC-BBE9-425C-AFFF-3AB94A81A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877452"/>
                <a:ext cx="11526982" cy="5634184"/>
              </a:xfrm>
              <a:prstGeom prst="roundRect">
                <a:avLst>
                  <a:gd name="adj" fmla="val 3423"/>
                </a:avLst>
              </a:prstGeom>
              <a:blipFill>
                <a:blip r:embed="rId3"/>
                <a:stretch>
                  <a:fillRect l="-1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0" y="72947"/>
            <a:ext cx="2244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4.2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 약술</a:t>
            </a:r>
          </a:p>
        </p:txBody>
      </p:sp>
    </p:spTree>
    <p:extLst>
      <p:ext uri="{BB962C8B-B14F-4D97-AF65-F5344CB8AC3E}">
        <p14:creationId xmlns:p14="http://schemas.microsoft.com/office/powerpoint/2010/main" val="78389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배경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6" y="-3175"/>
            <a:ext cx="12195175" cy="686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contents"/>
          <p:cNvPicPr>
            <a:picLocks noChangeAspect="1" noChangeArrowheads="1"/>
          </p:cNvPicPr>
          <p:nvPr/>
        </p:nvPicPr>
        <p:blipFill rotWithShape="1"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9" t="19841" b="11630"/>
          <a:stretch/>
        </p:blipFill>
        <p:spPr bwMode="auto">
          <a:xfrm>
            <a:off x="4616123" y="259021"/>
            <a:ext cx="2959754" cy="96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492880" y="1487359"/>
            <a:ext cx="4117975" cy="4183768"/>
          </a:xfrm>
          <a:prstGeom prst="rect">
            <a:avLst/>
          </a:prstGeom>
          <a:gradFill rotWithShape="1"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052" name="Picture 4" descr="소스 이미지 보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015" y="3728977"/>
            <a:ext cx="4298485" cy="309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633242" y="1596061"/>
            <a:ext cx="3746500" cy="388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서론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이론적 배경 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수학적 모형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알고리즘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모의실험 결과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결론 및 시사점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2691331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4</a:t>
            </a:r>
            <a:r>
              <a:rPr lang="ko-KR" altLang="en-US" sz="1600" b="1" i="1" dirty="0">
                <a:solidFill>
                  <a:schemeClr val="bg1"/>
                </a:solidFill>
              </a:rPr>
              <a:t>장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모서리가 둥근 직사각형 4">
                <a:extLst>
                  <a:ext uri="{FF2B5EF4-FFF2-40B4-BE49-F238E27FC236}">
                    <a16:creationId xmlns:a16="http://schemas.microsoft.com/office/drawing/2014/main" id="{FA5B59EC-BBE9-425C-AFFF-3AB94A81AE40}"/>
                  </a:ext>
                </a:extLst>
              </p:cNvPr>
              <p:cNvSpPr/>
              <p:nvPr/>
            </p:nvSpPr>
            <p:spPr>
              <a:xfrm>
                <a:off x="332509" y="877452"/>
                <a:ext cx="11526982" cy="5634184"/>
              </a:xfrm>
              <a:prstGeom prst="roundRect">
                <a:avLst>
                  <a:gd name="adj" fmla="val 342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 latinLnBrk="0">
                  <a:defRPr/>
                </a:pPr>
                <a:r>
                  <a:rPr lang="en-US" altLang="ko-KR" sz="2000" b="1" kern="0" dirty="0">
                    <a:solidFill>
                      <a:schemeClr val="tx1"/>
                    </a:solidFill>
                    <a:latin typeface="+mn-ea"/>
                  </a:rPr>
                  <a:t>4.2.2 </a:t>
                </a:r>
                <a:r>
                  <a:rPr lang="ko-KR" altLang="en-US" sz="2000" b="1" kern="0" dirty="0" err="1">
                    <a:solidFill>
                      <a:schemeClr val="tx1"/>
                    </a:solidFill>
                    <a:latin typeface="+mn-ea"/>
                  </a:rPr>
                  <a:t>미확정</a:t>
                </a:r>
                <a:r>
                  <a:rPr lang="ko-KR" altLang="en-US" sz="2000" b="1" kern="0" dirty="0">
                    <a:solidFill>
                      <a:schemeClr val="tx1"/>
                    </a:solidFill>
                    <a:latin typeface="+mn-ea"/>
                  </a:rPr>
                  <a:t> 프로젝트 선택에 대한 시뮬레이션</a:t>
                </a:r>
                <a:endParaRPr lang="en-US" altLang="ko-KR" sz="2000" b="1" kern="0" dirty="0">
                  <a:solidFill>
                    <a:schemeClr val="tx1"/>
                  </a:solidFill>
                  <a:latin typeface="+mn-ea"/>
                </a:endParaRPr>
              </a:p>
              <a:p>
                <a:pPr lvl="0" latinLnBrk="0">
                  <a:defRPr/>
                </a:pPr>
                <a:endParaRPr lang="en-US" altLang="ko-KR" sz="2000" b="1" kern="0" dirty="0">
                  <a:solidFill>
                    <a:schemeClr val="tx1"/>
                  </a:solidFill>
                  <a:latin typeface="+mn-ea"/>
                </a:endParaRPr>
              </a:p>
              <a:p>
                <a:pPr latinLnBrk="0">
                  <a:defRPr/>
                </a:pPr>
                <a:r>
                  <a:rPr lang="ko-KR" altLang="en-US" sz="2000" b="1" kern="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본 연구에서 프로젝트 포트폴리오에 최초 작성 시점에 </a:t>
                </a:r>
                <a:r>
                  <a:rPr lang="ko-KR" altLang="en-US" sz="200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미확정된</a:t>
                </a:r>
                <a:r>
                  <a:rPr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 프로젝트를 선택하는 부분은 확률적 모형이며</a:t>
                </a:r>
                <a:r>
                  <a:rPr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, </a:t>
                </a:r>
                <a:r>
                  <a:rPr lang="ko-KR" altLang="en-US" sz="2000" kern="0" dirty="0">
                    <a:solidFill>
                      <a:schemeClr val="tx1"/>
                    </a:solidFill>
                    <a:latin typeface="+mn-ea"/>
                  </a:rPr>
                  <a:t>확률형 모델의 특성상 충분한 횟수를 반복하여 평균 값을 이용하여 </a:t>
                </a:r>
                <a:r>
                  <a:rPr lang="ko-KR" altLang="en-US" sz="2000" b="1" kern="0" dirty="0">
                    <a:solidFill>
                      <a:schemeClr val="tx1"/>
                    </a:solidFill>
                    <a:latin typeface="+mn-ea"/>
                  </a:rPr>
                  <a:t>가장 좋은 최초 자원 </a:t>
                </a:r>
                <a:r>
                  <a:rPr lang="ko-KR" altLang="en-US" sz="2000" b="1" kern="0" dirty="0" err="1">
                    <a:solidFill>
                      <a:schemeClr val="tx1"/>
                    </a:solidFill>
                    <a:latin typeface="+mn-ea"/>
                  </a:rPr>
                  <a:t>배정률</a:t>
                </a:r>
                <a:r>
                  <a:rPr lang="en-US" altLang="ko-KR" sz="2000" kern="0" dirty="0">
                    <a:solidFill>
                      <a:schemeClr val="tx1"/>
                    </a:solidFill>
                    <a:latin typeface="+mn-ea"/>
                  </a:rPr>
                  <a:t>(1-</a:t>
                </a:r>
                <a:r>
                  <a:rPr lang="ko-KR" altLang="en-US" sz="2000" kern="0" dirty="0">
                    <a:solidFill>
                      <a:schemeClr val="tx1"/>
                    </a:solidFill>
                    <a:latin typeface="+mn-ea"/>
                  </a:rPr>
                  <a:t>자원 </a:t>
                </a:r>
                <a:r>
                  <a:rPr lang="ko-KR" altLang="en-US" sz="2000" kern="0" dirty="0" err="1">
                    <a:solidFill>
                      <a:schemeClr val="tx1"/>
                    </a:solidFill>
                    <a:latin typeface="+mn-ea"/>
                  </a:rPr>
                  <a:t>여유율</a:t>
                </a:r>
                <a:r>
                  <a:rPr lang="en-US" altLang="ko-KR" sz="2000" kern="0" dirty="0">
                    <a:solidFill>
                      <a:schemeClr val="tx1"/>
                    </a:solidFill>
                    <a:latin typeface="+mn-ea"/>
                  </a:rPr>
                  <a:t>)</a:t>
                </a:r>
                <a:r>
                  <a:rPr lang="ko-KR" altLang="en-US" sz="2000" kern="0" dirty="0">
                    <a:solidFill>
                      <a:schemeClr val="tx1"/>
                    </a:solidFill>
                    <a:latin typeface="+mn-ea"/>
                  </a:rPr>
                  <a:t>을 찾는다</a:t>
                </a:r>
                <a:r>
                  <a:rPr lang="en-US" altLang="ko-KR" sz="2000" kern="0" dirty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kumimoji="0" lang="en-US" altLang="ko-KR" sz="2000" kern="0" dirty="0">
                  <a:solidFill>
                    <a:schemeClr val="tx1"/>
                  </a:solidFill>
                  <a:latin typeface="+mn-ea"/>
                </a:endParaRP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</a:endParaRPr>
              </a:p>
              <a:p>
                <a:pPr marL="285750" lvl="0" indent="-285750" latinLnBrk="0"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Step 1. {t=0 </a:t>
                </a:r>
                <a:r>
                  <a:rPr kumimoji="0"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최초 프로젝트 포트폴리오를 작성</a:t>
                </a:r>
                <a: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}</a:t>
                </a:r>
                <a:b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</a:br>
                <a: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 </a:t>
                </a:r>
                <a:r>
                  <a:rPr kumimoji="0"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최초 프로젝트 포트폴리오 작성 시점에 확정된 프로젝트는 최초 자원 </a:t>
                </a:r>
                <a:r>
                  <a:rPr kumimoji="0" lang="ko-KR" altLang="en-US" sz="200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배정률의</a:t>
                </a:r>
                <a:r>
                  <a:rPr kumimoji="0"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 제한 내에서 목적함수의 값이 최대화되는 프로젝트들을 선택하여 프로젝트 포트폴리오를 작성한다</a:t>
                </a:r>
                <a: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.</a:t>
                </a:r>
              </a:p>
              <a:p>
                <a:pPr marL="285750" lvl="0" indent="-285750" latinLnBrk="0">
                  <a:buFont typeface="Arial" panose="020B0604020202020204" pitchFamily="34" charset="0"/>
                  <a:buChar char="•"/>
                  <a:defRPr/>
                </a:pPr>
                <a:endParaRPr kumimoji="0" lang="en-US" altLang="ko-KR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Step 2. {</a:t>
                </a:r>
                <a:r>
                  <a:rPr kumimoji="0"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포트폴리오 재작성 시점 </a:t>
                </a:r>
                <a14:m>
                  <m:oMath xmlns:m="http://schemas.openxmlformats.org/officeDocument/2006/math">
                    <m:r>
                      <a:rPr lang="en-US" altLang="ko-KR" sz="2000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0"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를 탐색하고 프로젝트 포트폴리오를 재작성</a:t>
                </a:r>
                <a: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 }</a:t>
                </a:r>
                <a:b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</a:br>
                <a: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 </a:t>
                </a:r>
                <a:r>
                  <a:rPr kumimoji="0"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시점을 가상으로 증가시켜서 가장 빠른 </a:t>
                </a:r>
                <a:r>
                  <a:rPr kumimoji="0" lang="ko-KR" altLang="en-US" sz="200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미확정</a:t>
                </a:r>
                <a:r>
                  <a:rPr kumimoji="0"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 프로젝트의 발생 시점을 찾는다</a:t>
                </a:r>
                <a: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. </a:t>
                </a:r>
                <a:r>
                  <a:rPr kumimoji="0"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난수를 이용하여 프로젝트의 발생 여부를 판정하고</a:t>
                </a:r>
                <a: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, </a:t>
                </a:r>
                <a:r>
                  <a:rPr kumimoji="0"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프로젝트가 발생한 경우 필요자원</a:t>
                </a:r>
                <a: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, </a:t>
                </a:r>
                <a:r>
                  <a:rPr kumimoji="0"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수행기간</a:t>
                </a:r>
                <a: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, </a:t>
                </a:r>
                <a:r>
                  <a:rPr kumimoji="0"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마감기한 등의 속성도 난수를 통하여 확정한다</a:t>
                </a:r>
                <a: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. </a:t>
                </a:r>
                <a:r>
                  <a:rPr kumimoji="0"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잔여 가용자원 내에서 목적함수의 값을 최대로 하는 프로젝트 포트폴리오를 </a:t>
                </a:r>
                <a:r>
                  <a:rPr kumimoji="0" lang="ko-KR" altLang="en-US" sz="200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재작성한다</a:t>
                </a:r>
                <a: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.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5" name="모서리가 둥근 직사각형 4">
                <a:extLst>
                  <a:ext uri="{FF2B5EF4-FFF2-40B4-BE49-F238E27FC236}">
                    <a16:creationId xmlns:a16="http://schemas.microsoft.com/office/drawing/2014/main" id="{FA5B59EC-BBE9-425C-AFFF-3AB94A81A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877452"/>
                <a:ext cx="11526982" cy="5634184"/>
              </a:xfrm>
              <a:prstGeom prst="roundRect">
                <a:avLst>
                  <a:gd name="adj" fmla="val 3423"/>
                </a:avLst>
              </a:prstGeom>
              <a:blipFill>
                <a:blip r:embed="rId3"/>
                <a:stretch>
                  <a:fillRect l="-1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0" y="72947"/>
            <a:ext cx="2244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4.2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 약술</a:t>
            </a:r>
          </a:p>
        </p:txBody>
      </p:sp>
    </p:spTree>
    <p:extLst>
      <p:ext uri="{BB962C8B-B14F-4D97-AF65-F5344CB8AC3E}">
        <p14:creationId xmlns:p14="http://schemas.microsoft.com/office/powerpoint/2010/main" val="3977760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4</a:t>
            </a:r>
            <a:r>
              <a:rPr lang="ko-KR" altLang="en-US" sz="1600" b="1" i="1" dirty="0">
                <a:solidFill>
                  <a:schemeClr val="bg1"/>
                </a:solidFill>
              </a:rPr>
              <a:t>장 알고리즘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latinLnBrk="0">
              <a:buFont typeface="Arial" panose="020B0604020202020204" pitchFamily="34" charset="0"/>
              <a:buChar char="•"/>
              <a:defRPr/>
            </a:pP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Step 3. {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반복 여부의 결정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}</a:t>
            </a:r>
            <a:b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</a:b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ko-KR" alt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미확정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프로젝트의 발생 가능 시점이 지나지 않은 경우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(2)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를 반복한다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  <a:r>
              <a:rPr kumimoji="0" lang="ko-KR" alt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미확정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프로젝트가 발생 가능한 모든 시점이 지났으면 모든 </a:t>
            </a:r>
            <a:r>
              <a:rPr kumimoji="0" lang="ko-KR" alt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미확정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프로젝트의 확정이 완료된 것이며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이때의 프로젝트 포트폴리오가 최종 포트폴리오로 확정된다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따라서 목적함수의 값도 최종 결정된다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kern="0" dirty="0">
                <a:solidFill>
                  <a:schemeClr val="tx1"/>
                </a:solidFill>
                <a:latin typeface="+mn-ea"/>
                <a:ea typeface="+mn-ea"/>
              </a:rPr>
              <a:t>(3)</a:t>
            </a:r>
            <a:r>
              <a:rPr kumimoji="0"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의 절차에서 결정되는 목적함수의 값은 </a:t>
            </a:r>
            <a:r>
              <a:rPr kumimoji="0" lang="en-US" altLang="ko-KR" sz="2000" kern="0" dirty="0">
                <a:solidFill>
                  <a:schemeClr val="tx1"/>
                </a:solidFill>
                <a:latin typeface="+mn-ea"/>
                <a:ea typeface="+mn-ea"/>
              </a:rPr>
              <a:t>(2)</a:t>
            </a:r>
            <a:r>
              <a:rPr kumimoji="0"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의 절차에서 </a:t>
            </a:r>
            <a:r>
              <a:rPr kumimoji="0" lang="ko-KR" altLang="en-US" sz="2000" kern="0" dirty="0" err="1">
                <a:solidFill>
                  <a:schemeClr val="tx1"/>
                </a:solidFill>
                <a:latin typeface="+mn-ea"/>
                <a:ea typeface="+mn-ea"/>
              </a:rPr>
              <a:t>미확정</a:t>
            </a:r>
            <a:r>
              <a:rPr kumimoji="0"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 프로젝트의 확정 및 속성의 결정에 어떤 난수가 발생했는지에 따라 달라진다</a:t>
            </a:r>
            <a:r>
              <a:rPr kumimoji="0" lang="en-US" altLang="ko-KR" sz="20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kumimoji="0"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그러므로 본 연구에서는 목적함수의 값을 찾는 과정을 </a:t>
            </a:r>
            <a:r>
              <a:rPr kumimoji="0" lang="ko-KR" altLang="en-US" sz="2000" b="1" kern="0" dirty="0">
                <a:solidFill>
                  <a:srgbClr val="0000FF"/>
                </a:solidFill>
                <a:latin typeface="+mn-ea"/>
                <a:ea typeface="+mn-ea"/>
              </a:rPr>
              <a:t>충분히 반복하여 평균을 구하고</a:t>
            </a:r>
            <a:r>
              <a:rPr kumimoji="0" lang="en-US" altLang="ko-KR" sz="20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그 값들의 평균을 최대화하는 최초 자원 </a:t>
            </a:r>
            <a:r>
              <a:rPr kumimoji="0" lang="ko-KR" altLang="en-US" sz="2000" kern="0" dirty="0" err="1">
                <a:solidFill>
                  <a:schemeClr val="tx1"/>
                </a:solidFill>
                <a:latin typeface="+mn-ea"/>
                <a:ea typeface="+mn-ea"/>
              </a:rPr>
              <a:t>배정률의</a:t>
            </a:r>
            <a:r>
              <a:rPr kumimoji="0"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 값을 찾도록 한다</a:t>
            </a:r>
            <a:r>
              <a:rPr kumimoji="0" lang="en-US" altLang="ko-KR" sz="2000" kern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2244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4.2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 약술</a:t>
            </a:r>
          </a:p>
        </p:txBody>
      </p:sp>
    </p:spTree>
    <p:extLst>
      <p:ext uri="{BB962C8B-B14F-4D97-AF65-F5344CB8AC3E}">
        <p14:creationId xmlns:p14="http://schemas.microsoft.com/office/powerpoint/2010/main" val="2975061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EBC0C8-75CE-4794-A433-09EE6AFA4C6F}" type="slidenum">
              <a:rPr kumimoji="1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kumimoji="1" lang="en-US" altLang="ko-KR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205289" y="1725614"/>
            <a:ext cx="3983037" cy="9525"/>
          </a:xfrm>
          <a:prstGeom prst="line">
            <a:avLst/>
          </a:prstGeom>
          <a:noFill/>
          <a:ln w="19050">
            <a:solidFill>
              <a:srgbClr val="4F7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 descr="간지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-1"/>
            <a:ext cx="12192000" cy="3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8355" y="1158501"/>
            <a:ext cx="4078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</a:t>
            </a:r>
            <a:r>
              <a:rPr kumimoji="1" lang="en-US" altLang="ko-KR" sz="96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18681" y="2971804"/>
            <a:ext cx="335157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모의실험 결과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585882"/>
            <a:ext cx="12192000" cy="3300694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062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5</a:t>
            </a:r>
            <a:r>
              <a:rPr lang="ko-KR" altLang="en-US" sz="1600" b="1" i="1" dirty="0">
                <a:solidFill>
                  <a:schemeClr val="bg1"/>
                </a:solidFill>
              </a:rPr>
              <a:t>장 모의실험 결과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본 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모의실험은 </a:t>
            </a:r>
            <a:r>
              <a:rPr kumimoji="0" lang="en-US" altLang="ko-KR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Microsoft Windows 10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의 </a:t>
            </a:r>
            <a:r>
              <a:rPr kumimoji="0" lang="en-US" altLang="ko-KR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OS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에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Microsoft Office Professional Plus 2016 Excel </a:t>
            </a:r>
            <a:r>
              <a:rPr kumimoji="0" lang="en-US" altLang="ko-KR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VBA(Visual Basic for Applications)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를 사용하여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알고리즘을 코드로 변환하였고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연산의 수행을 위한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CPU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는 </a:t>
            </a:r>
            <a:r>
              <a:rPr kumimoji="0" lang="pt-BR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Intel(R) Core(TM) i5-3570K CPU @ 3.40GHz   3.40 GHz, RAM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은</a:t>
            </a:r>
            <a:r>
              <a:rPr kumimoji="0" lang="pt-BR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16.0GB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의 환경에서 진행하였다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본 모의실험의 목적은 제시된 모형이 실제로 작동함을 증명하고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본 알고리즘의 유효성을 입증하기 위함이다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5.1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모의실험의 조건 설정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u="sng" kern="0" dirty="0">
                <a:solidFill>
                  <a:schemeClr val="tx1"/>
                </a:solidFill>
                <a:latin typeface="+mn-ea"/>
              </a:rPr>
              <a:t>데이터 셋은 총 </a:t>
            </a:r>
            <a:r>
              <a:rPr lang="en-US" altLang="ko-KR" sz="2000" u="sng" ker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2000" u="sng" kern="0">
                <a:solidFill>
                  <a:schemeClr val="tx1"/>
                </a:solidFill>
                <a:latin typeface="+mn-ea"/>
              </a:rPr>
              <a:t>가지로 </a:t>
            </a:r>
            <a:r>
              <a:rPr lang="ko-KR" altLang="en-US" sz="2000" u="sng" kern="0" dirty="0">
                <a:solidFill>
                  <a:schemeClr val="tx1"/>
                </a:solidFill>
                <a:latin typeface="+mn-ea"/>
              </a:rPr>
              <a:t>각각의 총 산정기간은 </a:t>
            </a:r>
            <a:r>
              <a:rPr lang="en-US" altLang="ko-KR" sz="2000" u="sng" kern="0" dirty="0">
                <a:solidFill>
                  <a:schemeClr val="tx1"/>
                </a:solidFill>
                <a:latin typeface="+mn-ea"/>
              </a:rPr>
              <a:t>36</a:t>
            </a:r>
            <a:r>
              <a:rPr lang="ko-KR" altLang="en-US" sz="2000" u="sng" kern="0" dirty="0">
                <a:solidFill>
                  <a:schemeClr val="tx1"/>
                </a:solidFill>
                <a:latin typeface="+mn-ea"/>
              </a:rPr>
              <a:t>개월이며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최초 작성시점에 확정된 장기 프로젝트와 중기프로젝트의 수는 다음과 같다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2042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모의실험 결과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2B3306-BCA9-47DE-ABF2-366A4B58C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81456"/>
              </p:ext>
            </p:extLst>
          </p:nvPr>
        </p:nvGraphicFramePr>
        <p:xfrm>
          <a:off x="544945" y="4432385"/>
          <a:ext cx="11102112" cy="1999535"/>
        </p:xfrm>
        <a:graphic>
          <a:graphicData uri="http://schemas.openxmlformats.org/drawingml/2006/table">
            <a:tbl>
              <a:tblPr/>
              <a:tblGrid>
                <a:gridCol w="1850352">
                  <a:extLst>
                    <a:ext uri="{9D8B030D-6E8A-4147-A177-3AD203B41FA5}">
                      <a16:colId xmlns:a16="http://schemas.microsoft.com/office/drawing/2014/main" val="4093052930"/>
                    </a:ext>
                  </a:extLst>
                </a:gridCol>
                <a:gridCol w="1850352">
                  <a:extLst>
                    <a:ext uri="{9D8B030D-6E8A-4147-A177-3AD203B41FA5}">
                      <a16:colId xmlns:a16="http://schemas.microsoft.com/office/drawing/2014/main" val="2328935065"/>
                    </a:ext>
                  </a:extLst>
                </a:gridCol>
                <a:gridCol w="1850352">
                  <a:extLst>
                    <a:ext uri="{9D8B030D-6E8A-4147-A177-3AD203B41FA5}">
                      <a16:colId xmlns:a16="http://schemas.microsoft.com/office/drawing/2014/main" val="2471320039"/>
                    </a:ext>
                  </a:extLst>
                </a:gridCol>
                <a:gridCol w="1850352">
                  <a:extLst>
                    <a:ext uri="{9D8B030D-6E8A-4147-A177-3AD203B41FA5}">
                      <a16:colId xmlns:a16="http://schemas.microsoft.com/office/drawing/2014/main" val="1450521648"/>
                    </a:ext>
                  </a:extLst>
                </a:gridCol>
                <a:gridCol w="1850352">
                  <a:extLst>
                    <a:ext uri="{9D8B030D-6E8A-4147-A177-3AD203B41FA5}">
                      <a16:colId xmlns:a16="http://schemas.microsoft.com/office/drawing/2014/main" val="1405501899"/>
                    </a:ext>
                  </a:extLst>
                </a:gridCol>
                <a:gridCol w="1850352">
                  <a:extLst>
                    <a:ext uri="{9D8B030D-6E8A-4147-A177-3AD203B41FA5}">
                      <a16:colId xmlns:a16="http://schemas.microsoft.com/office/drawing/2014/main" val="3053390812"/>
                    </a:ext>
                  </a:extLst>
                </a:gridCol>
              </a:tblGrid>
              <a:tr h="417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셋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장기 프로젝트 생성 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중기 프로젝트 생성 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가용자원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책임연구원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가용자원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선임연구원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가용자원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일반연구원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8898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Set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61156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Set 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3389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Set 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73714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Set 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175712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Set 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6240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A722BB-0C02-4DCC-9188-9CD81CD2FCED}"/>
              </a:ext>
            </a:extLst>
          </p:cNvPr>
          <p:cNvSpPr txBox="1"/>
          <p:nvPr/>
        </p:nvSpPr>
        <p:spPr>
          <a:xfrm>
            <a:off x="3553655" y="4146025"/>
            <a:ext cx="5084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모의실험 데이터 셋의 기본구성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6167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5</a:t>
            </a:r>
            <a:r>
              <a:rPr lang="ko-KR" altLang="en-US" sz="1600" b="1" i="1" dirty="0">
                <a:solidFill>
                  <a:schemeClr val="bg1"/>
                </a:solidFill>
              </a:rPr>
              <a:t>장 모의실험 결과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5.1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모의실험의 조건 설정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계속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)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각 데이터 셋의 프로젝트 종류별 생성조건은 다음과 같다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latinLnBrk="0"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각 데이터 셋의 실험 횟수는 다음과 같다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800100" lvl="1" indent="-342900" latinLnBrk="0">
              <a:buFont typeface="Wingdings" panose="05000000000000000000" pitchFamily="2" charset="2"/>
              <a:buChar char="Ø"/>
              <a:defRPr/>
            </a:pPr>
            <a:endParaRPr lang="en-US" altLang="ko-KR" kern="0" dirty="0">
              <a:solidFill>
                <a:schemeClr val="tx1"/>
              </a:solidFill>
              <a:latin typeface="+mn-ea"/>
            </a:endParaRPr>
          </a:p>
          <a:p>
            <a:pPr marL="800100" lvl="1" indent="-342900" latinLnBrk="0">
              <a:buFont typeface="Wingdings" panose="05000000000000000000" pitchFamily="2" charset="2"/>
              <a:buChar char="Ø"/>
              <a:defRPr/>
            </a:pP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최초 프로젝트 포트폴리오 작성용 </a:t>
            </a:r>
            <a:r>
              <a:rPr lang="ko-KR" altLang="en-US" u="sng" kern="0" dirty="0">
                <a:solidFill>
                  <a:schemeClr val="tx1"/>
                </a:solidFill>
                <a:latin typeface="+mn-ea"/>
              </a:rPr>
              <a:t>초기해 생성횟수 </a:t>
            </a:r>
            <a:r>
              <a:rPr lang="en-US" altLang="ko-KR" u="sng" kern="0" dirty="0">
                <a:solidFill>
                  <a:schemeClr val="tx1"/>
                </a:solidFill>
                <a:latin typeface="+mn-ea"/>
              </a:rPr>
              <a:t>: 100</a:t>
            </a:r>
            <a:r>
              <a:rPr lang="ko-KR" altLang="en-US" u="sng" kern="0" dirty="0">
                <a:solidFill>
                  <a:schemeClr val="tx1"/>
                </a:solidFill>
                <a:latin typeface="+mn-ea"/>
              </a:rPr>
              <a:t>회</a:t>
            </a:r>
            <a:endParaRPr lang="en-US" altLang="ko-KR" u="sng" kern="0" dirty="0">
              <a:solidFill>
                <a:schemeClr val="tx1"/>
              </a:solidFill>
              <a:latin typeface="+mn-ea"/>
            </a:endParaRPr>
          </a:p>
          <a:p>
            <a:pPr marL="800100" lvl="1" indent="-342900" latinLnBrk="0">
              <a:buFont typeface="Wingdings" panose="05000000000000000000" pitchFamily="2" charset="2"/>
              <a:buChar char="Ø"/>
              <a:defRPr/>
            </a:pP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최초 프로젝트 포트폴리오의 초기해 개선용 </a:t>
            </a:r>
            <a:r>
              <a:rPr lang="ko-KR" altLang="en-US" u="sng" kern="0" dirty="0">
                <a:solidFill>
                  <a:schemeClr val="tx1"/>
                </a:solidFill>
                <a:latin typeface="+mn-ea"/>
              </a:rPr>
              <a:t>휴리스틱 적용횟수 </a:t>
            </a:r>
            <a:r>
              <a:rPr lang="en-US" altLang="ko-KR" u="sng" kern="0" dirty="0">
                <a:solidFill>
                  <a:schemeClr val="tx1"/>
                </a:solidFill>
                <a:latin typeface="+mn-ea"/>
              </a:rPr>
              <a:t>:100</a:t>
            </a:r>
            <a:r>
              <a:rPr lang="ko-KR" altLang="en-US" u="sng" kern="0" dirty="0">
                <a:solidFill>
                  <a:schemeClr val="tx1"/>
                </a:solidFill>
                <a:latin typeface="+mn-ea"/>
              </a:rPr>
              <a:t>회</a:t>
            </a:r>
            <a:endParaRPr lang="en-US" altLang="ko-KR" u="sng" kern="0" dirty="0">
              <a:solidFill>
                <a:schemeClr val="tx1"/>
              </a:solidFill>
              <a:latin typeface="+mn-ea"/>
            </a:endParaRPr>
          </a:p>
          <a:p>
            <a:pPr marL="800100" lvl="1" indent="-342900" latinLnBrk="0">
              <a:buFont typeface="Wingdings" panose="05000000000000000000" pitchFamily="2" charset="2"/>
              <a:buChar char="Ø"/>
              <a:defRPr/>
            </a:pP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모의실험에서 최초 자원 </a:t>
            </a:r>
            <a:r>
              <a:rPr lang="ko-KR" altLang="en-US" kern="0" dirty="0" err="1">
                <a:solidFill>
                  <a:schemeClr val="tx1"/>
                </a:solidFill>
                <a:latin typeface="+mn-ea"/>
              </a:rPr>
              <a:t>배정률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 적용범위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: 100%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부터 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10%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간격으로 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0%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까지</a:t>
            </a:r>
            <a:endParaRPr lang="en-US" altLang="ko-KR" kern="0" dirty="0">
              <a:solidFill>
                <a:schemeClr val="tx1"/>
              </a:solidFill>
              <a:latin typeface="+mn-ea"/>
            </a:endParaRPr>
          </a:p>
          <a:p>
            <a:pPr marL="800100" lvl="1" indent="-342900" latinLnBrk="0">
              <a:buFont typeface="Wingdings" panose="05000000000000000000" pitchFamily="2" charset="2"/>
              <a:buChar char="Ø"/>
              <a:defRPr/>
            </a:pP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모의실험에서 최초 자원 </a:t>
            </a:r>
            <a:r>
              <a:rPr lang="ko-KR" altLang="en-US" kern="0" dirty="0" err="1">
                <a:solidFill>
                  <a:schemeClr val="tx1"/>
                </a:solidFill>
                <a:latin typeface="+mn-ea"/>
              </a:rPr>
              <a:t>배정률별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u="sng" kern="0" dirty="0">
                <a:solidFill>
                  <a:schemeClr val="tx1"/>
                </a:solidFill>
                <a:latin typeface="+mn-ea"/>
              </a:rPr>
              <a:t>시뮬레이션 횟수</a:t>
            </a:r>
            <a:r>
              <a:rPr lang="en-US" altLang="ko-KR" u="sng" kern="0" dirty="0">
                <a:solidFill>
                  <a:schemeClr val="tx1"/>
                </a:solidFill>
                <a:latin typeface="+mn-ea"/>
              </a:rPr>
              <a:t>: 10,000</a:t>
            </a:r>
            <a:r>
              <a:rPr lang="ko-KR" altLang="en-US" u="sng" kern="0" dirty="0">
                <a:solidFill>
                  <a:schemeClr val="tx1"/>
                </a:solidFill>
                <a:latin typeface="+mn-ea"/>
              </a:rPr>
              <a:t>회</a:t>
            </a:r>
            <a:endParaRPr lang="en-US" altLang="ko-KR" u="sng" kern="0" dirty="0">
              <a:solidFill>
                <a:schemeClr val="tx1"/>
              </a:solidFill>
              <a:latin typeface="+mn-ea"/>
            </a:endParaRPr>
          </a:p>
          <a:p>
            <a:pPr lvl="1" latinLnBrk="0">
              <a:defRPr/>
            </a:pPr>
            <a:endParaRPr lang="en-US" altLang="ko-KR" sz="1600" kern="0" dirty="0">
              <a:solidFill>
                <a:schemeClr val="tx1"/>
              </a:solidFill>
              <a:latin typeface="+mn-ea"/>
            </a:endParaRPr>
          </a:p>
          <a:p>
            <a:pPr lvl="1" latinLnBrk="0">
              <a:defRPr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</a:rPr>
              <a:t>※ </a:t>
            </a:r>
            <a:r>
              <a:rPr lang="ko-KR" altLang="en-US" sz="1600" kern="0" dirty="0" err="1">
                <a:solidFill>
                  <a:srgbClr val="0000FF"/>
                </a:solidFill>
                <a:latin typeface="+mn-ea"/>
              </a:rPr>
              <a:t>미확정</a:t>
            </a:r>
            <a:r>
              <a:rPr lang="ko-KR" altLang="en-US" sz="1600" kern="0" dirty="0">
                <a:solidFill>
                  <a:srgbClr val="0000FF"/>
                </a:solidFill>
                <a:latin typeface="+mn-ea"/>
              </a:rPr>
              <a:t> 프로젝트의 시점 별 발생률과 발생 수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: 40%, 1~3</a:t>
            </a:r>
            <a:r>
              <a:rPr lang="ko-KR" altLang="en-US" sz="1600" kern="0" dirty="0">
                <a:solidFill>
                  <a:srgbClr val="0000FF"/>
                </a:solidFill>
                <a:latin typeface="+mn-ea"/>
              </a:rPr>
              <a:t>개</a:t>
            </a:r>
            <a:endParaRPr lang="en-US" altLang="ko-KR" sz="1600" kern="0" dirty="0">
              <a:solidFill>
                <a:srgbClr val="0000FF"/>
              </a:solidFill>
              <a:latin typeface="+mn-ea"/>
            </a:endParaRPr>
          </a:p>
          <a:p>
            <a:pPr lvl="1" latinLnBrk="0">
              <a:defRPr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</a:rPr>
              <a:t>※ </a:t>
            </a:r>
            <a:r>
              <a:rPr lang="ko-KR" altLang="en-US" sz="1600" kern="0" dirty="0">
                <a:solidFill>
                  <a:srgbClr val="0000FF"/>
                </a:solidFill>
                <a:latin typeface="+mn-ea"/>
              </a:rPr>
              <a:t>최초 자원 </a:t>
            </a:r>
            <a:r>
              <a:rPr lang="ko-KR" altLang="en-US" sz="1600" kern="0" dirty="0" err="1">
                <a:solidFill>
                  <a:srgbClr val="0000FF"/>
                </a:solidFill>
                <a:latin typeface="+mn-ea"/>
              </a:rPr>
              <a:t>배정률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: </a:t>
            </a:r>
            <a:r>
              <a:rPr lang="ko-KR" altLang="en-US" sz="1600" kern="0" dirty="0">
                <a:solidFill>
                  <a:srgbClr val="0000FF"/>
                </a:solidFill>
                <a:latin typeface="+mn-ea"/>
              </a:rPr>
              <a:t>최초 프로젝트 포트폴리오 작성 시점에 배정가능한 전체자원대비 자원비율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(100%-</a:t>
            </a:r>
            <a:r>
              <a:rPr lang="ko-KR" altLang="en-US" sz="1600" kern="0" dirty="0">
                <a:solidFill>
                  <a:srgbClr val="0000FF"/>
                </a:solidFill>
                <a:latin typeface="+mn-ea"/>
              </a:rPr>
              <a:t>자원여유율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2042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모의실험 결과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2B3306-BCA9-47DE-ABF2-366A4B58C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428768"/>
              </p:ext>
            </p:extLst>
          </p:nvPr>
        </p:nvGraphicFramePr>
        <p:xfrm>
          <a:off x="544944" y="2267464"/>
          <a:ext cx="11102112" cy="1387351"/>
        </p:xfrm>
        <a:graphic>
          <a:graphicData uri="http://schemas.openxmlformats.org/drawingml/2006/table">
            <a:tbl>
              <a:tblPr/>
              <a:tblGrid>
                <a:gridCol w="1586016">
                  <a:extLst>
                    <a:ext uri="{9D8B030D-6E8A-4147-A177-3AD203B41FA5}">
                      <a16:colId xmlns:a16="http://schemas.microsoft.com/office/drawing/2014/main" val="4093052930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328935065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471320039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1450521648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1405501899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3053390812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1448300718"/>
                    </a:ext>
                  </a:extLst>
                </a:gridCol>
              </a:tblGrid>
              <a:tr h="417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시작시점</a:t>
                      </a:r>
                    </a:p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수행기간</a:t>
                      </a:r>
                    </a:p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월평균 수익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자원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범위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자원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범위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자원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범위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8898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장기 프로젝트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 ~ 1.1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1~2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1~4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1~6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61156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중기 프로젝트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1~24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12~36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 ~ 1.3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1~2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1~4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1~6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3389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단기 프로젝트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1~34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2~6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2.0 ~ 2.5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1~2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1~4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1~6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737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6833955-4A53-459E-B1E6-264CBA986559}"/>
              </a:ext>
            </a:extLst>
          </p:cNvPr>
          <p:cNvSpPr txBox="1"/>
          <p:nvPr/>
        </p:nvSpPr>
        <p:spPr>
          <a:xfrm>
            <a:off x="3553655" y="2006885"/>
            <a:ext cx="5084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데이터 셋의 프로젝트 종류별 생성조건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6810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5</a:t>
            </a:r>
            <a:r>
              <a:rPr lang="ko-KR" altLang="en-US" sz="1600" b="1" i="1" dirty="0">
                <a:solidFill>
                  <a:schemeClr val="bg1"/>
                </a:solidFill>
              </a:rPr>
              <a:t>장 모의실험 결과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5.2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모의실험의 결과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lvl="0" latinLnBrk="0"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데이터 셋 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의 최초 자원 </a:t>
            </a:r>
            <a:r>
              <a:rPr lang="ko-KR" altLang="en-US" sz="2000" kern="0" dirty="0" err="1">
                <a:solidFill>
                  <a:schemeClr val="tx1"/>
                </a:solidFill>
                <a:latin typeface="+mn-ea"/>
              </a:rPr>
              <a:t>배정률별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중장기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단기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전체 수익</a:t>
            </a: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2042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모의실험 결과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2B3306-BCA9-47DE-ABF2-366A4B58C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293897"/>
              </p:ext>
            </p:extLst>
          </p:nvPr>
        </p:nvGraphicFramePr>
        <p:xfrm>
          <a:off x="544944" y="2067052"/>
          <a:ext cx="11102112" cy="1387221"/>
        </p:xfrm>
        <a:graphic>
          <a:graphicData uri="http://schemas.openxmlformats.org/drawingml/2006/table">
            <a:tbl>
              <a:tblPr/>
              <a:tblGrid>
                <a:gridCol w="925176">
                  <a:extLst>
                    <a:ext uri="{9D8B030D-6E8A-4147-A177-3AD203B41FA5}">
                      <a16:colId xmlns:a16="http://schemas.microsoft.com/office/drawing/2014/main" val="4093052930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328935065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47132003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5052164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0550189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3053390812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4830071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703755606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615347137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53075548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357338528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431840996"/>
                    </a:ext>
                  </a:extLst>
                </a:gridCol>
              </a:tblGrid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최초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자원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배정률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8898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L&amp;M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231.08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209.96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187.02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181.90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160.78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135.70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111.62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79.66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47.32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32.34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61156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Short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7.99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40.41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78.26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99.98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124.57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149.61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162.56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176.92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187.53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194.30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195.26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3389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Total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239.07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250.37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265.28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281.88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285.35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285.31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274.18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256.58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234.85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226.64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195.26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73714"/>
                  </a:ext>
                </a:extLst>
              </a:tr>
            </a:tbl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00000000-0008-0000-02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421260"/>
              </p:ext>
            </p:extLst>
          </p:nvPr>
        </p:nvGraphicFramePr>
        <p:xfrm>
          <a:off x="1228435" y="361135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00000000-0008-0000-0200-00000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2283765"/>
              </p:ext>
            </p:extLst>
          </p:nvPr>
        </p:nvGraphicFramePr>
        <p:xfrm>
          <a:off x="6391565" y="361135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68713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5</a:t>
            </a:r>
            <a:r>
              <a:rPr lang="ko-KR" altLang="en-US" sz="1600" b="1" i="1" dirty="0">
                <a:solidFill>
                  <a:schemeClr val="bg1"/>
                </a:solidFill>
              </a:rPr>
              <a:t>장 모의실험 결과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5.2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모의실험의 결과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2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lvl="0" latinLnBrk="0"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데이터 셋 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의 최초 자원 </a:t>
            </a:r>
            <a:r>
              <a:rPr lang="ko-KR" altLang="en-US" sz="2000" kern="0" dirty="0" err="1">
                <a:solidFill>
                  <a:schemeClr val="tx1"/>
                </a:solidFill>
                <a:latin typeface="+mn-ea"/>
              </a:rPr>
              <a:t>배정률별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중장기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단기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전체 수익</a:t>
            </a: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2042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모의실험 결과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2B3306-BCA9-47DE-ABF2-366A4B58C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1686"/>
              </p:ext>
            </p:extLst>
          </p:nvPr>
        </p:nvGraphicFramePr>
        <p:xfrm>
          <a:off x="544944" y="2067052"/>
          <a:ext cx="11102112" cy="1387221"/>
        </p:xfrm>
        <a:graphic>
          <a:graphicData uri="http://schemas.openxmlformats.org/drawingml/2006/table">
            <a:tbl>
              <a:tblPr/>
              <a:tblGrid>
                <a:gridCol w="925176">
                  <a:extLst>
                    <a:ext uri="{9D8B030D-6E8A-4147-A177-3AD203B41FA5}">
                      <a16:colId xmlns:a16="http://schemas.microsoft.com/office/drawing/2014/main" val="4093052930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328935065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47132003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5052164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0550189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3053390812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4830071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703755606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615347137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53075548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357338528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431840996"/>
                    </a:ext>
                  </a:extLst>
                </a:gridCol>
              </a:tblGrid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최초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자원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배정률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8898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L&amp;M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208.78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190.00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173.42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158.62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142.60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119.20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95.02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70.58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45.20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25.38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61156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Short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20.83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43.16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72.59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85.70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103.38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118.63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129.68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137.90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144.90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150.39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150.99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3389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Total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229.61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233.16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246.01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244.32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245.98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237.83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224.70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208.48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190.10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175.77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150.99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73714"/>
                  </a:ext>
                </a:extLst>
              </a:tr>
            </a:tbl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00000000-0008-0000-02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159016"/>
              </p:ext>
            </p:extLst>
          </p:nvPr>
        </p:nvGraphicFramePr>
        <p:xfrm>
          <a:off x="1228432" y="361135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00000000-0008-0000-0200-00000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974783"/>
              </p:ext>
            </p:extLst>
          </p:nvPr>
        </p:nvGraphicFramePr>
        <p:xfrm>
          <a:off x="6391568" y="361135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16312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5</a:t>
            </a:r>
            <a:r>
              <a:rPr lang="ko-KR" altLang="en-US" sz="1600" b="1" i="1" dirty="0">
                <a:solidFill>
                  <a:schemeClr val="bg1"/>
                </a:solidFill>
              </a:rPr>
              <a:t>장 모의실험 결과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5.2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모의실험의 결과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3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lvl="0" latinLnBrk="0"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데이터 셋 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의 최초 자원 </a:t>
            </a:r>
            <a:r>
              <a:rPr lang="ko-KR" altLang="en-US" sz="2000" kern="0" dirty="0" err="1">
                <a:solidFill>
                  <a:schemeClr val="tx1"/>
                </a:solidFill>
                <a:latin typeface="+mn-ea"/>
              </a:rPr>
              <a:t>배정률별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중장기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단기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전체 수익</a:t>
            </a: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2042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모의실험 결과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2B3306-BCA9-47DE-ABF2-366A4B58C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039163"/>
              </p:ext>
            </p:extLst>
          </p:nvPr>
        </p:nvGraphicFramePr>
        <p:xfrm>
          <a:off x="544944" y="2067052"/>
          <a:ext cx="11102112" cy="1387221"/>
        </p:xfrm>
        <a:graphic>
          <a:graphicData uri="http://schemas.openxmlformats.org/drawingml/2006/table">
            <a:tbl>
              <a:tblPr/>
              <a:tblGrid>
                <a:gridCol w="925176">
                  <a:extLst>
                    <a:ext uri="{9D8B030D-6E8A-4147-A177-3AD203B41FA5}">
                      <a16:colId xmlns:a16="http://schemas.microsoft.com/office/drawing/2014/main" val="4093052930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328935065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47132003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5052164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0550189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3053390812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4830071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703755606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615347137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53075548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357338528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431840996"/>
                    </a:ext>
                  </a:extLst>
                </a:gridCol>
              </a:tblGrid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최초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자원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배정률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8898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L&amp;M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245.82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221.64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199.64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175.46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150.50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125.14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99.94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74.52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20.16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27.88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61156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Short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11.69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42.60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61.59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84.57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102.36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117.02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127.75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136.91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145.87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150.25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150.99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3389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Total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257.51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264.24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261.23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260.03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252.86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242.16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227.69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211.43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166.03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178.13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150.99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73714"/>
                  </a:ext>
                </a:extLst>
              </a:tr>
            </a:tbl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00000000-0008-0000-02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988896"/>
              </p:ext>
            </p:extLst>
          </p:nvPr>
        </p:nvGraphicFramePr>
        <p:xfrm>
          <a:off x="1228435" y="35987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00000000-0008-0000-0200-00000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773981"/>
              </p:ext>
            </p:extLst>
          </p:nvPr>
        </p:nvGraphicFramePr>
        <p:xfrm>
          <a:off x="6391565" y="35987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63613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5</a:t>
            </a:r>
            <a:r>
              <a:rPr lang="ko-KR" altLang="en-US" sz="1600" b="1" i="1" dirty="0">
                <a:solidFill>
                  <a:schemeClr val="bg1"/>
                </a:solidFill>
              </a:rPr>
              <a:t>장 모의실험 결과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5.2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모의실험의 결과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4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lvl="0" latinLnBrk="0"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데이터 셋 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의 최초 자원 </a:t>
            </a:r>
            <a:r>
              <a:rPr lang="ko-KR" altLang="en-US" sz="2000" kern="0" dirty="0" err="1">
                <a:solidFill>
                  <a:schemeClr val="tx1"/>
                </a:solidFill>
                <a:latin typeface="+mn-ea"/>
              </a:rPr>
              <a:t>배정률별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중장기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단기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전체 수익</a:t>
            </a: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2042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모의실험 결과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2B3306-BCA9-47DE-ABF2-366A4B58C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84475"/>
              </p:ext>
            </p:extLst>
          </p:nvPr>
        </p:nvGraphicFramePr>
        <p:xfrm>
          <a:off x="544944" y="2067052"/>
          <a:ext cx="11102112" cy="1387221"/>
        </p:xfrm>
        <a:graphic>
          <a:graphicData uri="http://schemas.openxmlformats.org/drawingml/2006/table">
            <a:tbl>
              <a:tblPr/>
              <a:tblGrid>
                <a:gridCol w="925176">
                  <a:extLst>
                    <a:ext uri="{9D8B030D-6E8A-4147-A177-3AD203B41FA5}">
                      <a16:colId xmlns:a16="http://schemas.microsoft.com/office/drawing/2014/main" val="4093052930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328935065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47132003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5052164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0550189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3053390812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4830071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703755606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615347137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53075548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357338528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431840996"/>
                    </a:ext>
                  </a:extLst>
                </a:gridCol>
              </a:tblGrid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최초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자원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배정률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8898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L&amp;M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248.28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227.94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205.58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182.18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158.38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134.30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109.10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84.80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59.32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31.96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-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61156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Short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21.93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43.49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64.37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85.49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103.18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117.63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131.62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139.39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145.49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149.92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150.57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3389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Total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270.21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271.43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269.95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267.67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261.56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251.93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240.72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224.19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204.81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181.88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150.57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73714"/>
                  </a:ext>
                </a:extLst>
              </a:tr>
            </a:tbl>
          </a:graphicData>
        </a:graphic>
      </p:graphicFrame>
      <p:graphicFrame>
        <p:nvGraphicFramePr>
          <p:cNvPr id="10" name="Chart 1">
            <a:extLst>
              <a:ext uri="{FF2B5EF4-FFF2-40B4-BE49-F238E27FC236}">
                <a16:creationId xmlns:a16="http://schemas.microsoft.com/office/drawing/2014/main" id="{005EF242-BD76-4A88-8905-EAE48D36A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1379649"/>
              </p:ext>
            </p:extLst>
          </p:nvPr>
        </p:nvGraphicFramePr>
        <p:xfrm>
          <a:off x="1228435" y="3598718"/>
          <a:ext cx="4572000" cy="2742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3">
            <a:extLst>
              <a:ext uri="{FF2B5EF4-FFF2-40B4-BE49-F238E27FC236}">
                <a16:creationId xmlns:a16="http://schemas.microsoft.com/office/drawing/2014/main" id="{1ABD45BD-1AE3-4CB3-829A-FA8D4ACA42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638173"/>
              </p:ext>
            </p:extLst>
          </p:nvPr>
        </p:nvGraphicFramePr>
        <p:xfrm>
          <a:off x="6391567" y="3596759"/>
          <a:ext cx="4572000" cy="2742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70089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5</a:t>
            </a:r>
            <a:r>
              <a:rPr lang="ko-KR" altLang="en-US" sz="1600" b="1" i="1" dirty="0">
                <a:solidFill>
                  <a:schemeClr val="bg1"/>
                </a:solidFill>
              </a:rPr>
              <a:t>장 모의실험 결과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5.2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모의실험의 결과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5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lvl="0" latinLnBrk="0"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데이터 셋 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의 최초 자원 </a:t>
            </a:r>
            <a:r>
              <a:rPr lang="ko-KR" altLang="en-US" sz="2000" kern="0" dirty="0" err="1">
                <a:solidFill>
                  <a:schemeClr val="tx1"/>
                </a:solidFill>
                <a:latin typeface="+mn-ea"/>
              </a:rPr>
              <a:t>배정률별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중장기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단기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전체 수익</a:t>
            </a: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2042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모의실험 결과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2B3306-BCA9-47DE-ABF2-366A4B58C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002530"/>
              </p:ext>
            </p:extLst>
          </p:nvPr>
        </p:nvGraphicFramePr>
        <p:xfrm>
          <a:off x="544944" y="2067052"/>
          <a:ext cx="11102112" cy="1387221"/>
        </p:xfrm>
        <a:graphic>
          <a:graphicData uri="http://schemas.openxmlformats.org/drawingml/2006/table">
            <a:tbl>
              <a:tblPr/>
              <a:tblGrid>
                <a:gridCol w="925176">
                  <a:extLst>
                    <a:ext uri="{9D8B030D-6E8A-4147-A177-3AD203B41FA5}">
                      <a16:colId xmlns:a16="http://schemas.microsoft.com/office/drawing/2014/main" val="4093052930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328935065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47132003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5052164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0550189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3053390812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4830071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703755606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615347137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53075548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357338528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431840996"/>
                    </a:ext>
                  </a:extLst>
                </a:gridCol>
              </a:tblGrid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최초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자원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배정률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8898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L&amp;M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213.74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199.34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181.42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162.70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144.70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124.18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101.74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75.84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49.60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29.44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-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61156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Short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15.39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36.55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56.11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84.31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101.54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114.32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126.94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137.74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145.64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150.49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150.58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3389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Total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229.13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235.89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237.53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247.01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246.24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238.50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228.68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213.58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195.24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179.93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150.58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73714"/>
                  </a:ext>
                </a:extLst>
              </a:tr>
            </a:tbl>
          </a:graphicData>
        </a:graphic>
      </p:graphicFrame>
      <p:graphicFrame>
        <p:nvGraphicFramePr>
          <p:cNvPr id="10" name="Chart 5">
            <a:extLst>
              <a:ext uri="{FF2B5EF4-FFF2-40B4-BE49-F238E27FC236}">
                <a16:creationId xmlns:a16="http://schemas.microsoft.com/office/drawing/2014/main" id="{9D4C904C-EF33-4DF9-8615-BFF4953451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3486835"/>
              </p:ext>
            </p:extLst>
          </p:nvPr>
        </p:nvGraphicFramePr>
        <p:xfrm>
          <a:off x="1228434" y="35987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7">
            <a:extLst>
              <a:ext uri="{FF2B5EF4-FFF2-40B4-BE49-F238E27FC236}">
                <a16:creationId xmlns:a16="http://schemas.microsoft.com/office/drawing/2014/main" id="{D54E3D2B-7CE2-4AA4-8859-14F5854F13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937151"/>
              </p:ext>
            </p:extLst>
          </p:nvPr>
        </p:nvGraphicFramePr>
        <p:xfrm>
          <a:off x="6391567" y="35987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9771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EBC0C8-75CE-4794-A433-09EE6AFA4C6F}" type="slidenum">
              <a:rPr kumimoji="1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kumimoji="1" lang="en-US" altLang="ko-KR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205289" y="1725614"/>
            <a:ext cx="3983037" cy="9525"/>
          </a:xfrm>
          <a:prstGeom prst="line">
            <a:avLst/>
          </a:prstGeom>
          <a:noFill/>
          <a:ln w="19050">
            <a:solidFill>
              <a:srgbClr val="4F7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 descr="간지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-1"/>
            <a:ext cx="12192000" cy="3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8355" y="1158501"/>
            <a:ext cx="4078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</a:t>
            </a:r>
            <a:r>
              <a:rPr kumimoji="1" lang="en-US" altLang="ko-KR" sz="96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18681" y="2971804"/>
            <a:ext cx="1657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서론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585882"/>
            <a:ext cx="12192000" cy="3300694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248818" y="3780160"/>
            <a:ext cx="42759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195263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배경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목적</a:t>
            </a:r>
            <a:endParaRPr lang="en-US" altLang="ko-KR" b="1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1.3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방법</a:t>
            </a:r>
          </a:p>
        </p:txBody>
      </p:sp>
    </p:spTree>
    <p:extLst>
      <p:ext uri="{BB962C8B-B14F-4D97-AF65-F5344CB8AC3E}">
        <p14:creationId xmlns:p14="http://schemas.microsoft.com/office/powerpoint/2010/main" val="119073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5</a:t>
            </a:r>
            <a:r>
              <a:rPr lang="ko-KR" altLang="en-US" sz="1600" b="1" i="1" dirty="0">
                <a:solidFill>
                  <a:schemeClr val="bg1"/>
                </a:solidFill>
              </a:rPr>
              <a:t>장 모의실험 결과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5.3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모의실험의 결과 요약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데이터 셋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1~5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에 대한 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모의실험 결과</a:t>
            </a:r>
            <a:r>
              <a:rPr kumimoji="0" lang="en-US" altLang="ko-KR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최대의 수익을 위한 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최초 자원 </a:t>
            </a:r>
            <a:r>
              <a:rPr kumimoji="0" lang="ko-KR" altLang="en-US" sz="2000" i="0" u="sng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배정률은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(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전체 가용자원을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100%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라 할 때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포트폴리오 최초 작성시점에서 선택된 프로젝트에 배정할 수 있는 자원의 비율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)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각각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60%, 80%, 90%, 90%, 70%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이다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즉 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포트폴리오 최초 작성시점에서 미 확정된 프로젝트들을 위한 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자원의 여유량은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데이터 셋 별로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 각각 </a:t>
            </a:r>
            <a:r>
              <a:rPr kumimoji="0" lang="en-US" altLang="ko-KR" sz="200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40%, 20%, 10%, 10%, 30% 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이다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rgbClr val="FF0000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rgbClr val="FF0000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rgbClr val="FF0000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rgbClr val="FF0000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rgbClr val="FF0000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rgbClr val="FF0000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rgbClr val="FF0000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따라서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모의실험을 통해 살펴본 결과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본 연구에 제시된 알고리즘은 어떤 데이터 셋에 대해서도 가장 효율적인 최초 자원 </a:t>
            </a:r>
            <a:r>
              <a:rPr lang="ko-KR" altLang="en-US" sz="2000" kern="0" dirty="0" err="1">
                <a:solidFill>
                  <a:schemeClr val="tx1"/>
                </a:solidFill>
                <a:latin typeface="+mn-ea"/>
              </a:rPr>
              <a:t>배정률을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찾는데 유용하다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2042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모의실험 결과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AA48FB8-839A-4A97-9843-D9F201628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985830"/>
              </p:ext>
            </p:extLst>
          </p:nvPr>
        </p:nvGraphicFramePr>
        <p:xfrm>
          <a:off x="544944" y="3036867"/>
          <a:ext cx="11102112" cy="2068195"/>
        </p:xfrm>
        <a:graphic>
          <a:graphicData uri="http://schemas.openxmlformats.org/drawingml/2006/table">
            <a:tbl>
              <a:tblPr/>
              <a:tblGrid>
                <a:gridCol w="925176">
                  <a:extLst>
                    <a:ext uri="{9D8B030D-6E8A-4147-A177-3AD203B41FA5}">
                      <a16:colId xmlns:a16="http://schemas.microsoft.com/office/drawing/2014/main" val="4093052930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328935065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47132003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5052164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05501899"/>
                    </a:ext>
                  </a:extLst>
                </a:gridCol>
                <a:gridCol w="6476232">
                  <a:extLst>
                    <a:ext uri="{9D8B030D-6E8A-4147-A177-3AD203B41FA5}">
                      <a16:colId xmlns:a16="http://schemas.microsoft.com/office/drawing/2014/main" val="3053390812"/>
                    </a:ext>
                  </a:extLst>
                </a:gridCol>
              </a:tblGrid>
              <a:tr h="340487"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최초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자원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배정률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L&amp;M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Short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Total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8898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Set 1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60%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160.78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124.57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285.35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최대수익을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위해 전체자원의 </a:t>
                      </a:r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40%</a:t>
                      </a:r>
                      <a:r>
                        <a:rPr lang="ko-KR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미 </a:t>
                      </a:r>
                      <a:r>
                        <a:rPr lang="ko-KR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확정 프로젝트에 배정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하는 것이 가장 좋음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61156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Set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80%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173.42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72.59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246.01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최대수익을 위해 전체자원의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20%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미 확정 프로젝트에 배정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하는 것이 가장 좋음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3389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Set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90%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221.64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42.60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264.24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최대수익을 위해 전체자원의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10%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미 확정 프로젝트에 배정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하는 것이 가장 좋음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73714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Set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227.94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43.49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271.43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최대수익을 위해 전체자원의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10%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를 미 확정 프로젝트에 배정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하는 것이 가장 좋음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487361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Set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162.70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84.31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247.01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최대수익을 위해 전체자원의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30%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를 미 확정 프로젝트에 배정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하는 것이 가장 좋음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57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898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EBC0C8-75CE-4794-A433-09EE6AFA4C6F}" type="slidenum">
              <a:rPr kumimoji="1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kumimoji="1" lang="en-US" altLang="ko-KR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205289" y="1725614"/>
            <a:ext cx="3983037" cy="9525"/>
          </a:xfrm>
          <a:prstGeom prst="line">
            <a:avLst/>
          </a:prstGeom>
          <a:noFill/>
          <a:ln w="19050">
            <a:solidFill>
              <a:srgbClr val="4F7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 descr="간지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-1"/>
            <a:ext cx="12192000" cy="3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8355" y="1158501"/>
            <a:ext cx="4078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</a:t>
            </a:r>
            <a:r>
              <a:rPr kumimoji="1" lang="en-US" altLang="ko-KR" sz="96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18681" y="2971804"/>
            <a:ext cx="335157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결론 및 시사점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585882"/>
            <a:ext cx="12192000" cy="3300694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205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6</a:t>
            </a:r>
            <a:r>
              <a:rPr lang="ko-KR" altLang="en-US" sz="1600" b="1" i="1" dirty="0">
                <a:solidFill>
                  <a:schemeClr val="bg1"/>
                </a:solidFill>
              </a:rPr>
              <a:t>장 결론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6.1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연구의 결과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본 연구는 프로젝트 포트폴리오 작성 시점에 정보가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확정된 프로젝트들의 선택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에 관한 부분과 정보가 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미확정된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 프로젝트들의 선택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에 관한 부분으로 나눌 수 있다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첫 번째 부분에 대한 목표함수 값의 산정은 연구자원의 제약하에 프로젝트 포트폴리오의 수익을 최대화하는 프로젝트들을 선택한다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휴리스틱 기법 중 이웃 탐색 기법을 이용하여 알고리즘을 작성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하였다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두 번째 부분에 대한 목표함수 값의 산정은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시뮬레이션 기법을 이용하며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,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충분히 많은 모의실험을 통해 구해진 평균값을 이용하여 그 값을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추정하는 알고리즘을 작성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하였다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마지막으로 두 부분에 적용되는 자원의 배정비율을 다양하게 적용해서 두 부분으로부터 구해지는 값의 합인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전체 목적함수의 값이 최대화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되는 비율을 찾기 위한 알고리즘을 작성하였다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결과</a:t>
            </a:r>
          </a:p>
        </p:txBody>
      </p:sp>
    </p:spTree>
    <p:extLst>
      <p:ext uri="{BB962C8B-B14F-4D97-AF65-F5344CB8AC3E}">
        <p14:creationId xmlns:p14="http://schemas.microsoft.com/office/powerpoint/2010/main" val="2978846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6</a:t>
            </a:r>
            <a:r>
              <a:rPr lang="ko-KR" altLang="en-US" sz="1600" b="1" i="1" dirty="0">
                <a:solidFill>
                  <a:schemeClr val="bg1"/>
                </a:solidFill>
              </a:rPr>
              <a:t>장 결론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6.1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연구의 결과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계속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)</a:t>
            </a:r>
          </a:p>
          <a:p>
            <a:pPr latinLnBrk="0">
              <a:defRPr/>
            </a:pPr>
            <a:endParaRPr lang="en-US" altLang="ko-KR" sz="2000" b="1" kern="0" dirty="0">
              <a:solidFill>
                <a:schemeClr val="tx1"/>
              </a:solidFill>
              <a:latin typeface="+mn-ea"/>
            </a:endParaRPr>
          </a:p>
          <a:p>
            <a:pPr latinLnBrk="0">
              <a:defRPr/>
            </a:pP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확정된 프로젝트에 배정되는 자원의 비율을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최초 자원 </a:t>
            </a:r>
            <a:r>
              <a:rPr kumimoji="0" lang="ko-KR" altLang="en-US" sz="2000" b="1" i="0" u="sng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배정률</a:t>
            </a:r>
            <a:r>
              <a:rPr kumimoji="0" lang="en-US" altLang="ko-KR" sz="20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(RR)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이라 할 때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데이터 셋 별로 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RR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의 값을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100%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부터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0%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까지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10%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의 간격으로 나누어 총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11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가지 에 대해 실험하였다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</a:p>
          <a:p>
            <a:pPr latinLnBrk="0">
              <a:defRPr/>
            </a:pP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하나의 </a:t>
            </a:r>
            <a:r>
              <a:rPr kumimoji="0" lang="en-US" altLang="ko-KR" sz="2000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RR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에 대한 목적함수 값에 대한 추정은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10,000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번의 실험에 대한 평균으로 구하였다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즉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 3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가지 데이터 셋 별로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11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가지 에 대해 각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10,000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번의 실험이 진행되었다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따라서 총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330,000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번의 실험이 진행되었으며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그 결과는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아래와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같다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</a:p>
          <a:p>
            <a:pPr latinLnBrk="0"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latinLnBrk="0"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latinLnBrk="0"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latinLnBrk="0"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latinLnBrk="0"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latinLnBrk="0"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latinLnBrk="0">
              <a:defRPr/>
            </a:pP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위의 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결과에 따르면 프로젝트 포트폴리오의 작성에 있어 </a:t>
            </a:r>
            <a:r>
              <a:rPr lang="ko-KR" altLang="en-US" sz="2000" u="sng" kern="0" dirty="0">
                <a:solidFill>
                  <a:schemeClr val="tx1"/>
                </a:solidFill>
                <a:latin typeface="+mn-ea"/>
              </a:rPr>
              <a:t>확률적 요소로 인해 </a:t>
            </a:r>
            <a:r>
              <a:rPr kumimoji="0" lang="ko-KR" altLang="en-US" sz="2000" i="0" u="sng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미확정된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프로젝트에 대한 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여유자원</a:t>
            </a:r>
            <a:r>
              <a:rPr kumimoji="0" lang="en-US" altLang="ko-KR" sz="200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(1-</a:t>
            </a:r>
            <a:r>
              <a:rPr lang="en-US" altLang="ko-KR" sz="2000" u="sng" kern="0" dirty="0">
                <a:solidFill>
                  <a:srgbClr val="FF0000"/>
                </a:solidFill>
                <a:latin typeface="+mn-ea"/>
              </a:rPr>
              <a:t>RR)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을 배정하는 것이 더 좋은 결과를 얻을 수도 있다는 것을 보여주며</a:t>
            </a:r>
            <a:r>
              <a:rPr kumimoji="0" lang="en-US" altLang="ko-KR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본 연구에서 제시하는 모델이 모의실험 데이터에서 유효함을 보여준다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</a:p>
          <a:p>
            <a:pPr latinLnBrk="0">
              <a:defRPr/>
            </a:pP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결과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8E3C2D-9922-4764-BD4C-895D26118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4186"/>
              </p:ext>
            </p:extLst>
          </p:nvPr>
        </p:nvGraphicFramePr>
        <p:xfrm>
          <a:off x="544945" y="3470502"/>
          <a:ext cx="11102112" cy="1948039"/>
        </p:xfrm>
        <a:graphic>
          <a:graphicData uri="http://schemas.openxmlformats.org/drawingml/2006/table">
            <a:tbl>
              <a:tblPr/>
              <a:tblGrid>
                <a:gridCol w="925176">
                  <a:extLst>
                    <a:ext uri="{9D8B030D-6E8A-4147-A177-3AD203B41FA5}">
                      <a16:colId xmlns:a16="http://schemas.microsoft.com/office/drawing/2014/main" val="4093052930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328935065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47132003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5052164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0550189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3053390812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896485972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312063867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4044120363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118518543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983727852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856704891"/>
                    </a:ext>
                  </a:extLst>
                </a:gridCol>
              </a:tblGrid>
              <a:tr h="417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8898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Set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239.07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250.37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265.28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281.88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285.35 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285.31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274.18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256.58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234.85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226.64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195.26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61156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Set 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229.61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233.16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246.01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244.32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245.98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237.83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224.70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208.48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190.10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175.77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150.99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3389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Set 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257.51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264.24 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261.23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260.03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252.86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242.16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227.69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211.43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166.03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178.13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150.99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73714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Data Set 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270.21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271.43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269.95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267.67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261.56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251.93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240.72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224.19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204.81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181.88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150.57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630361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Data Set 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229.13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235.89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237.53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247.01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246.24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238.50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228.68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213.58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195.24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179.93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150.58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3824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EF29E24-FCAE-4D17-8527-F91AF057B88B}"/>
              </a:ext>
            </a:extLst>
          </p:cNvPr>
          <p:cNvSpPr txBox="1"/>
          <p:nvPr/>
        </p:nvSpPr>
        <p:spPr>
          <a:xfrm>
            <a:off x="4660353" y="3183881"/>
            <a:ext cx="287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최초 자원 </a:t>
            </a:r>
            <a:r>
              <a:rPr lang="ko-KR" altLang="en-US" sz="1200" dirty="0" err="1">
                <a:latin typeface="+mn-ea"/>
              </a:rPr>
              <a:t>배정률</a:t>
            </a:r>
            <a:r>
              <a:rPr lang="en-US" altLang="ko-KR" sz="1200" dirty="0">
                <a:latin typeface="+mn-ea"/>
              </a:rPr>
              <a:t>(RR)</a:t>
            </a:r>
            <a:r>
              <a:rPr lang="ko-KR" altLang="en-US" sz="1200" dirty="0">
                <a:latin typeface="+mn-ea"/>
              </a:rPr>
              <a:t>별 평균 수익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억</a:t>
            </a:r>
            <a:r>
              <a:rPr lang="en-US" altLang="ko-KR" sz="1200" dirty="0">
                <a:latin typeface="+mn-ea"/>
              </a:rPr>
              <a:t>)]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8042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6</a:t>
            </a:r>
            <a:r>
              <a:rPr lang="ko-KR" altLang="en-US" sz="1600" b="1" i="1" dirty="0">
                <a:solidFill>
                  <a:schemeClr val="bg1"/>
                </a:solidFill>
              </a:rPr>
              <a:t>장 결론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6.2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연구의 시사점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u="sng" kern="0" dirty="0">
                <a:solidFill>
                  <a:schemeClr val="tx1"/>
                </a:solidFill>
                <a:latin typeface="+mn-ea"/>
                <a:ea typeface="+mn-ea"/>
              </a:rPr>
              <a:t>본 연구에서는 첫째로 확정된 프로젝트들과 </a:t>
            </a:r>
            <a:r>
              <a:rPr lang="ko-KR" altLang="en-US" sz="2000" u="sng" kern="0" dirty="0" err="1">
                <a:solidFill>
                  <a:schemeClr val="tx1"/>
                </a:solidFill>
                <a:latin typeface="+mn-ea"/>
                <a:ea typeface="+mn-ea"/>
              </a:rPr>
              <a:t>미확정된</a:t>
            </a:r>
            <a:r>
              <a:rPr lang="ko-KR" altLang="en-US" sz="2000" u="sng" kern="0" dirty="0">
                <a:solidFill>
                  <a:schemeClr val="tx1"/>
                </a:solidFill>
                <a:latin typeface="+mn-ea"/>
                <a:ea typeface="+mn-ea"/>
              </a:rPr>
              <a:t> 프로젝트들에 점유될 자원에 대한 </a:t>
            </a:r>
            <a:r>
              <a:rPr lang="ko-KR" altLang="en-US" sz="2000" b="1" u="sng" kern="0" dirty="0">
                <a:solidFill>
                  <a:srgbClr val="0000FF"/>
                </a:solidFill>
                <a:latin typeface="+mn-ea"/>
                <a:ea typeface="+mn-ea"/>
              </a:rPr>
              <a:t>효율적 배정비율의 탐색방법을 제시</a:t>
            </a:r>
            <a:r>
              <a:rPr lang="ko-KR" altLang="en-US" sz="2000" u="sng" kern="0" dirty="0">
                <a:solidFill>
                  <a:schemeClr val="tx1"/>
                </a:solidFill>
                <a:latin typeface="+mn-ea"/>
                <a:ea typeface="+mn-ea"/>
              </a:rPr>
              <a:t>하였으며</a:t>
            </a:r>
            <a:r>
              <a:rPr lang="en-US" altLang="ko-KR" sz="2000" u="sng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000" u="sng" kern="0" dirty="0">
                <a:solidFill>
                  <a:schemeClr val="tx1"/>
                </a:solidFill>
                <a:latin typeface="+mn-ea"/>
                <a:ea typeface="+mn-ea"/>
              </a:rPr>
              <a:t>둘째로 시뮬레이션 기법을 통해 </a:t>
            </a:r>
            <a:r>
              <a:rPr lang="ko-KR" altLang="en-US" sz="2000" b="1" u="sng" kern="0" dirty="0" err="1">
                <a:solidFill>
                  <a:srgbClr val="0000FF"/>
                </a:solidFill>
                <a:latin typeface="+mn-ea"/>
                <a:ea typeface="+mn-ea"/>
              </a:rPr>
              <a:t>미확정된</a:t>
            </a:r>
            <a:r>
              <a:rPr lang="ko-KR" altLang="en-US" sz="2000" b="1" u="sng" kern="0" dirty="0">
                <a:solidFill>
                  <a:srgbClr val="0000FF"/>
                </a:solidFill>
                <a:latin typeface="+mn-ea"/>
                <a:ea typeface="+mn-ea"/>
              </a:rPr>
              <a:t> 프로젝트들의 선택을 포함한 프로젝트 포트폴리오의 평균적인 수익산정방법을 제시</a:t>
            </a:r>
            <a:r>
              <a:rPr lang="ko-KR" altLang="en-US" sz="2000" u="sng" kern="0" dirty="0">
                <a:solidFill>
                  <a:schemeClr val="tx1"/>
                </a:solidFill>
                <a:latin typeface="+mn-ea"/>
                <a:ea typeface="+mn-ea"/>
              </a:rPr>
              <a:t>하였다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첫 번째 방법의 경우 프로젝트 포트폴리오 작성 시점에서 </a:t>
            </a:r>
            <a:r>
              <a:rPr lang="ko-KR" altLang="en-US" sz="2000" kern="0" dirty="0" err="1">
                <a:solidFill>
                  <a:schemeClr val="tx1"/>
                </a:solidFill>
                <a:latin typeface="+mn-ea"/>
                <a:ea typeface="+mn-ea"/>
              </a:rPr>
              <a:t>미확정된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 프로젝트의 발생확률 등의 확률적 값을 알고 있다면 실험에 적용된 자원의 양을 조절하여 더욱 높은 수익을 위한 연구자원의 양도 파악할 수 있을 것이다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이는 실제 기업환경에서 수익증가를 위한 자원의 </a:t>
            </a:r>
            <a:r>
              <a:rPr lang="ko-KR" altLang="en-US" sz="2000" kern="0" dirty="0" err="1">
                <a:solidFill>
                  <a:schemeClr val="tx1"/>
                </a:solidFill>
                <a:latin typeface="+mn-ea"/>
                <a:ea typeface="+mn-ea"/>
              </a:rPr>
              <a:t>추가량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 산정 등에 도움이 될 수도 있을 것이다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두 번째 방법은 기업이 미래에 확률적으로 발생하는 프로젝트들에 대한 전체수익을 추정하는 경우 하나의 대안으로 사용할 수 있을 것이다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확률적 요소가 포함된 프로젝트 포트폴리오 산정을 위해 제시된 알고리즘은 시뮬레이션 기법이 적용되어 있으며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이는 확률적 요소에 대한 과학적인 추정 방법의 하나이다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따라서 미래의 수익에 대한 과학적 추정 방법으로 사용할 수 있으며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기업의 경영에 있어 미래의 수익과 같은 경영정보의 예측은 기업의 성공을 위한 의사결정에 도움을 줄 수 있을 것이다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본 연구는 </a:t>
            </a:r>
            <a:r>
              <a:rPr lang="ko-KR" altLang="en-US" sz="2000" b="1" u="sng" dirty="0">
                <a:solidFill>
                  <a:srgbClr val="0000FF"/>
                </a:solidFill>
                <a:latin typeface="+mn-ea"/>
                <a:ea typeface="+mn-ea"/>
              </a:rPr>
              <a:t>수익 최대화를 위한 프로젝트 포트폴리오 작성에 확률적으로 발생하는 </a:t>
            </a:r>
            <a:r>
              <a:rPr lang="ko-KR" altLang="en-US" sz="2000" b="1" u="sng" dirty="0" err="1">
                <a:solidFill>
                  <a:srgbClr val="0000FF"/>
                </a:solidFill>
                <a:latin typeface="+mn-ea"/>
                <a:ea typeface="+mn-ea"/>
              </a:rPr>
              <a:t>미확정</a:t>
            </a:r>
            <a:r>
              <a:rPr lang="ko-KR" altLang="en-US" sz="2000" b="1" u="sng" dirty="0">
                <a:solidFill>
                  <a:srgbClr val="0000FF"/>
                </a:solidFill>
                <a:latin typeface="+mn-ea"/>
                <a:ea typeface="+mn-ea"/>
              </a:rPr>
              <a:t> 프로젝트들의 수행자원과 수익을 고려하는 방법을 제시하였다는 점에 그 의의가 있다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ko-KR" alt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2244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시사점</a:t>
            </a:r>
          </a:p>
        </p:txBody>
      </p:sp>
    </p:spTree>
    <p:extLst>
      <p:ext uri="{BB962C8B-B14F-4D97-AF65-F5344CB8AC3E}">
        <p14:creationId xmlns:p14="http://schemas.microsoft.com/office/powerpoint/2010/main" val="30985005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6</a:t>
            </a:r>
            <a:r>
              <a:rPr lang="ko-KR" altLang="en-US" sz="1600" b="1" i="1" dirty="0">
                <a:solidFill>
                  <a:schemeClr val="bg1"/>
                </a:solidFill>
              </a:rPr>
              <a:t>장 결론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6.3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연구의 한계 및 향후 연구과제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본 연구의 모의실험에 사용된 데이터들은 임의의 값을 구하기 위해 연구자가 정해진 범위 내에서 난수 발생을 통해 만들어진 것이다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이는 현실과 다른 모의실험의 태생적인 한계이며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본 연구의 결과가 현실의 적용에 있어 부족할 수 있음을 뜻한다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향후 연구에서는 본 연구보다 실제적인 산정요소와 실제 데이터를 바탕으로 한 모의실험이 필요하다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본 연구는 </a:t>
            </a:r>
            <a:r>
              <a:rPr lang="ko-KR" altLang="en-US" sz="2000" u="sng" dirty="0">
                <a:solidFill>
                  <a:schemeClr val="tx1"/>
                </a:solidFill>
                <a:latin typeface="+mn-ea"/>
                <a:ea typeface="+mn-ea"/>
              </a:rPr>
              <a:t>프로젝트 포트폴리오 수익산정에서 확률적 요소의 추정을 위해 시뮬레이션 기법을 사용하였다</a:t>
            </a:r>
            <a:r>
              <a:rPr lang="en-US" altLang="ko-KR" sz="2000" u="sng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2000" u="sng" dirty="0">
                <a:solidFill>
                  <a:schemeClr val="tx1"/>
                </a:solidFill>
                <a:latin typeface="+mn-ea"/>
                <a:ea typeface="+mn-ea"/>
              </a:rPr>
              <a:t>이는 결과를 평균이라는 하나의 값으로 보는 한계를 가지고 있다</a:t>
            </a:r>
            <a:r>
              <a:rPr lang="en-US" altLang="ko-KR" sz="2000" u="sng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2000" u="sng" dirty="0">
                <a:solidFill>
                  <a:schemeClr val="tx1"/>
                </a:solidFill>
                <a:latin typeface="+mn-ea"/>
                <a:ea typeface="+mn-ea"/>
              </a:rPr>
              <a:t>그러므로 본 연구를 실제 적용하기 위해서는 평균 뿐만 아니라 분포 등도 고려하여 면밀하게 적용해야 하며 향후 이에 대한 연구가 필요하다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마지막으로 </a:t>
            </a:r>
            <a:r>
              <a:rPr lang="ko-KR" altLang="en-US" sz="2000" u="sng" dirty="0">
                <a:solidFill>
                  <a:schemeClr val="tx1"/>
                </a:solidFill>
                <a:latin typeface="+mn-ea"/>
                <a:ea typeface="+mn-ea"/>
              </a:rPr>
              <a:t>본 연구에서 프로젝트의 선택에 사용된 휴리스틱 기법은 이웃 탐색 기법이다</a:t>
            </a:r>
            <a:r>
              <a:rPr lang="en-US" altLang="ko-KR" sz="2000" u="sng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2000" u="sng" dirty="0">
                <a:solidFill>
                  <a:schemeClr val="tx1"/>
                </a:solidFill>
                <a:latin typeface="+mn-ea"/>
                <a:ea typeface="+mn-ea"/>
              </a:rPr>
              <a:t>현재 많은 휴리스틱 기법이 존재하며</a:t>
            </a:r>
            <a:r>
              <a:rPr lang="en-US" altLang="ko-KR" sz="2000" u="sng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000" u="sng" dirty="0">
                <a:solidFill>
                  <a:schemeClr val="tx1"/>
                </a:solidFill>
                <a:latin typeface="+mn-ea"/>
                <a:ea typeface="+mn-ea"/>
              </a:rPr>
              <a:t>본 연구에 사용되지 않은 다양한 기법을 적용한 추가적인 연구도 필요하다</a:t>
            </a:r>
            <a:r>
              <a:rPr lang="en-US" altLang="ko-KR" sz="2000" u="sng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kumimoji="0" lang="ko-KR" altLang="en-US" sz="2000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40382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6.3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한계 및 향후 연구과제</a:t>
            </a:r>
          </a:p>
        </p:txBody>
      </p:sp>
    </p:spTree>
    <p:extLst>
      <p:ext uri="{BB962C8B-B14F-4D97-AF65-F5344CB8AC3E}">
        <p14:creationId xmlns:p14="http://schemas.microsoft.com/office/powerpoint/2010/main" val="2904771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EBC0C8-75CE-4794-A433-09EE6AFA4C6F}" type="slidenum">
              <a:rPr kumimoji="1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kumimoji="1" lang="en-US" altLang="ko-KR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205289" y="1725614"/>
            <a:ext cx="3983037" cy="9525"/>
          </a:xfrm>
          <a:prstGeom prst="line">
            <a:avLst/>
          </a:prstGeom>
          <a:noFill/>
          <a:ln w="19050">
            <a:solidFill>
              <a:srgbClr val="4F7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 descr="간지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-1"/>
            <a:ext cx="12192000" cy="3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8355" y="1158501"/>
            <a:ext cx="4078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</a:t>
            </a:r>
            <a:r>
              <a:rPr kumimoji="1" lang="en-US" altLang="ko-KR" sz="96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18681" y="2971804"/>
            <a:ext cx="335157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참고문헌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585882"/>
            <a:ext cx="12192000" cy="3300694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1681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국내 문헌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>
                <a:solidFill>
                  <a:schemeClr val="tx1"/>
                </a:solidFill>
                <a:latin typeface="+mn-ea"/>
                <a:ea typeface="+mn-ea"/>
              </a:rPr>
              <a:t>김갑식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(2016).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자원 제약을 고려한 프로젝트 일정계획에서 활동의 품질과 기간과 및 비용 간 </a:t>
            </a:r>
            <a:r>
              <a:rPr lang="ko-KR" altLang="en-US" sz="1800" dirty="0" err="1">
                <a:solidFill>
                  <a:schemeClr val="tx1"/>
                </a:solidFill>
                <a:latin typeface="+mn-ea"/>
                <a:ea typeface="+mn-ea"/>
              </a:rPr>
              <a:t>트레이드오프문제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선택 가능한 모드가 복수인 경우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숭실대학교 대학원 박사학위논문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>
                <a:solidFill>
                  <a:schemeClr val="tx1"/>
                </a:solidFill>
                <a:latin typeface="+mn-ea"/>
                <a:ea typeface="+mn-ea"/>
              </a:rPr>
              <a:t>남재덕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(2008).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프로젝트 포트폴리오 평가 문제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불확정성 하의 최초 구성 및 주기적 개장을 중심으로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숭실대학교 대학원 박사학위논문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백인섭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(2019).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자원 제약을 고려한 프로젝트 일정 문제 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재작업 가능한 활동이 있는 경우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숭실대학교 대학원 박사학위논문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안태호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(1998).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자원 제약을 고려하여 기간 단축이 가능한 복수의 양식을 지닌 단일 프로젝트 일정 문제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자원 가용량이 시간에 따라 변하는 경우의 휴리스틱 해법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한국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OA</a:t>
            </a:r>
            <a:r>
              <a:rPr lang="ko-KR" altLang="en-US" sz="1800" dirty="0" err="1">
                <a:solidFill>
                  <a:schemeClr val="tx1"/>
                </a:solidFill>
                <a:latin typeface="+mn-ea"/>
                <a:ea typeface="+mn-ea"/>
              </a:rPr>
              <a:t>학회지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3(4), pp. 154-163.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이현기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(2017).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자원 제약을 고려한 프로젝트 일정문제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기간 단축이 가능한 복수의 모드를 갖고 자원의 가용량을 변경할 수 있는 경우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숭실대학교 대학원 박사학위논문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대한무역투자진흥공사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(2022, 3 22).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연구개발서비스업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investkorea.org. 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  <a:hlinkClick r:id="rId3"/>
              </a:rPr>
              <a:t>https://www.investkorea.org/ik-kr/cntnts/i-177/web.do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Abbasi, D., Ashrafi, M., &amp; Ghodsypour, S. H. (2020). A multi objective-BSC model for new product development project portfolio selection. Expert Systems with Applications, 162, 113757.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Afruzi, E. N., Najafi, A. A., Roghanian, E., &amp; Mazinani, M. (2014). A multi-objective imperialist competitive algorithm for solving discrete time, cost and quality trade-off problems with mode-identity and resource-constrained situations. Computers &amp; Operations Research, 50, 80-96.</a:t>
            </a:r>
          </a:p>
        </p:txBody>
      </p:sp>
    </p:spTree>
    <p:extLst>
      <p:ext uri="{BB962C8B-B14F-4D97-AF65-F5344CB8AC3E}">
        <p14:creationId xmlns:p14="http://schemas.microsoft.com/office/powerpoint/2010/main" val="1819560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](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계속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Ahn, T., &amp; Erenguc, S. S. (1998). The resource constrained project scheduling problem with multiple crashable modes: a heuristic procedure. European Journal of Operational Research, 107(2), 250-259.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Alsayegh, H., &amp; Hariga, M. (2012). Hybrid meta-heuristic methods for the multi-resource leveling problem with activity splitting.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Archer, N. P., &amp; Ghasemzadeh, F. (1998). A decision support system for project portfolio selection. International Journal of Technology Management, 16(1-3), 105-114.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Archer, N. P., &amp; Ghasemzadeh, F., (1999). An integrated framework for project portfolio selection. International Journal of Project Management, 17(4), 207-216.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Bai, L., Bai, J., &amp; An, M. (2022). A methodology for strategy-oriented project portfolio selection taking dynamic synergy into considerations. Alexandria Engineering Journal, 61(8), 6357-6369.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Ballestin, F., &amp; Leus, R. (2009). Resource-constrained project scheduling for timely project completion with stochastic activity durations. Production and Operations Management, 18(4), 459-474.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Bie, L., Cui, N., &amp; Zhang, X. (2012). Buffer Sizing Approach With Dependence Assumption Between Activities In Critical Chain Scheduling. International Journal of Production Research, 50(24), 7343-7356.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Blazewicz, J. (1978). Complexity of computer scheduling algorithms under resource constraints. In Proc. First Meeting AFCET-SMF on Applied Mathematics, 16(6), 169-178.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Bowman, E. H. (1959). The schedule-sequencing problem. Operations Research, 7(5), 621-624.</a:t>
            </a:r>
          </a:p>
        </p:txBody>
      </p:sp>
    </p:spTree>
    <p:extLst>
      <p:ext uri="{BB962C8B-B14F-4D97-AF65-F5344CB8AC3E}">
        <p14:creationId xmlns:p14="http://schemas.microsoft.com/office/powerpoint/2010/main" val="29482867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](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계속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Chakrabortty, R. K., Sarker, R. A., &amp; Essam, D. L. (2017). Resource constrained project scheduling with uncertain activity durations. Computers &amp; Industrial Engineering, 112, 537-550.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Chand, S., Singh H., &amp; Ray T. (2019). Evolving heuristics for the resource constrained project scheduling problem with dynamic resource disruptions. Swarm and Evolutionary Computation, 44, 897–912.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Chen, Z., Demeulemeester, E., Sijun, B., &amp; Yuntao, G., (2018). Efficient priority rules for the stochastic resource-constrained project scheduling problem. European Journal of Operational Research, 270(3), 957-967.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Chu, P. Y. V., Hsu, Y. L., &amp; Fehling, M. (1996). A decision support system for project portfolio selection. Computers in industry, 32(2), 141-149.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Chua Z., Xua Z., &amp; Lib H. (2019). New heuristics for the RCPSP with multiple overlapping modes. Computers &amp; Industrial Engineering, 131, 146–156.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Coughlan, E. T., Lübbecke, M. E., &amp; Schulz, J. (2010). A branch-and-price algorithm for multi-mode resource leveling. In: Festa P. (eds) Experimental Algorithms. SEA 2010. Lecture Notes in Computer Science, 6049, 226-238. Springer, Berlin, Heidelberg.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Creemers, S. (2015). Minimizing the expected makespan of a project with stochastic activity durations under resource constraints. Journal of Scheduling, 18(3), 263–273.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306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975" indent="-180975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kern="0" dirty="0">
                <a:solidFill>
                  <a:sysClr val="windowText" lastClr="000000"/>
                </a:solidFill>
                <a:ea typeface="+mn-ea"/>
              </a:rPr>
              <a:t>국내 기업들의 비즈니스 환경은 보다 높은 기술 경쟁력을 요구하고 있으며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ea typeface="+mn-ea"/>
              </a:rPr>
              <a:t>,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ea typeface="+mn-ea"/>
              </a:rPr>
              <a:t>이는 연구개발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ea typeface="+mn-ea"/>
              </a:rPr>
              <a:t>(R&amp;D)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ea typeface="+mn-ea"/>
              </a:rPr>
              <a:t> </a:t>
            </a:r>
            <a:r>
              <a:rPr kumimoji="0" lang="ko-KR" altLang="en-US" sz="2000" kern="0" dirty="0">
                <a:solidFill>
                  <a:schemeClr val="tx1"/>
                </a:solidFill>
                <a:ea typeface="+mn-ea"/>
              </a:rPr>
              <a:t>프로젝트의 증가를 초래하였다</a:t>
            </a:r>
            <a:r>
              <a:rPr kumimoji="0" lang="en-US" altLang="ko-KR" sz="2000" kern="0" dirty="0">
                <a:solidFill>
                  <a:schemeClr val="tx1"/>
                </a:solidFill>
                <a:ea typeface="+mn-ea"/>
              </a:rPr>
              <a:t>. </a:t>
            </a:r>
            <a:r>
              <a:rPr kumimoji="0" lang="ko-KR" altLang="en-US" sz="2000" kern="0" dirty="0">
                <a:solidFill>
                  <a:schemeClr val="tx1"/>
                </a:solidFill>
                <a:ea typeface="+mn-ea"/>
              </a:rPr>
              <a:t>일반적으로 </a:t>
            </a:r>
            <a:r>
              <a:rPr kumimoji="0" lang="en-US" altLang="ko-KR" sz="2000" kern="0" dirty="0">
                <a:solidFill>
                  <a:schemeClr val="tx1"/>
                </a:solidFill>
                <a:ea typeface="+mn-ea"/>
              </a:rPr>
              <a:t>R&amp;D </a:t>
            </a:r>
            <a:r>
              <a:rPr kumimoji="0" lang="ko-KR" altLang="en-US" sz="2000" kern="0" dirty="0">
                <a:solidFill>
                  <a:schemeClr val="tx1"/>
                </a:solidFill>
                <a:ea typeface="+mn-ea"/>
              </a:rPr>
              <a:t>프로젝트에서 </a:t>
            </a:r>
            <a:r>
              <a:rPr kumimoji="0" lang="ko-KR" altLang="en-US" sz="2000" b="1" kern="0" dirty="0">
                <a:solidFill>
                  <a:srgbClr val="0000FF"/>
                </a:solidFill>
                <a:ea typeface="+mn-ea"/>
              </a:rPr>
              <a:t>연구자원의 전문성은 매우 중요</a:t>
            </a:r>
            <a:r>
              <a:rPr kumimoji="0" lang="ko-KR" altLang="en-US" sz="2000" kern="0" dirty="0">
                <a:solidFill>
                  <a:schemeClr val="tx1"/>
                </a:solidFill>
                <a:ea typeface="+mn-ea"/>
              </a:rPr>
              <a:t>하며</a:t>
            </a:r>
            <a:r>
              <a:rPr kumimoji="0" lang="en-US" altLang="ko-KR" sz="2000" kern="0" dirty="0">
                <a:solidFill>
                  <a:schemeClr val="tx1"/>
                </a:solidFill>
                <a:ea typeface="+mn-ea"/>
              </a:rPr>
              <a:t>, </a:t>
            </a:r>
            <a:r>
              <a:rPr kumimoji="0" lang="ko-KR" altLang="en-US" sz="2000" kern="0" dirty="0">
                <a:solidFill>
                  <a:schemeClr val="tx1"/>
                </a:solidFill>
                <a:ea typeface="+mn-ea"/>
              </a:rPr>
              <a:t>그로 인해 </a:t>
            </a:r>
            <a:r>
              <a:rPr lang="ko-KR" altLang="en-US" sz="2000" kern="0" spc="0" dirty="0">
                <a:solidFill>
                  <a:schemeClr val="tx1"/>
                </a:solidFill>
                <a:effectLst/>
                <a:ea typeface="한양신명조"/>
              </a:rPr>
              <a:t>연구개발 수요를 자체적으로 충족하지 못하는 기업 등에 대한 연구개발 활동의 일부 또는 전부를 대행</a:t>
            </a:r>
            <a:r>
              <a:rPr lang="en-US" altLang="ko-KR" sz="2000" kern="0" spc="0" dirty="0">
                <a:solidFill>
                  <a:schemeClr val="tx1"/>
                </a:solidFill>
                <a:effectLst/>
                <a:ea typeface="한양신명조"/>
              </a:rPr>
              <a:t>(</a:t>
            </a:r>
            <a:r>
              <a:rPr lang="ko-KR" altLang="en-US" sz="2000" kern="0" spc="0" dirty="0">
                <a:solidFill>
                  <a:schemeClr val="tx1"/>
                </a:solidFill>
                <a:effectLst/>
                <a:ea typeface="한양신명조"/>
              </a:rPr>
              <a:t>위탁연구</a:t>
            </a:r>
            <a:r>
              <a:rPr lang="en-US" altLang="ko-KR" sz="2000" kern="0" spc="0" dirty="0">
                <a:solidFill>
                  <a:schemeClr val="tx1"/>
                </a:solidFill>
                <a:effectLst/>
                <a:ea typeface="한양신명조"/>
              </a:rPr>
              <a:t>)</a:t>
            </a:r>
            <a:r>
              <a:rPr lang="ko-KR" altLang="en-US" sz="2000" kern="0" spc="0" dirty="0">
                <a:solidFill>
                  <a:schemeClr val="tx1"/>
                </a:solidFill>
                <a:effectLst/>
                <a:ea typeface="한양신명조"/>
              </a:rPr>
              <a:t>하거나 시장에서 필요로 하는 기술을 독자적으로 개발하여 공급하는 연구개발업에 속한 기업도 증가하였다</a:t>
            </a:r>
            <a:r>
              <a:rPr lang="en-US" altLang="ko-KR" sz="2000" kern="0" spc="0" dirty="0">
                <a:solidFill>
                  <a:schemeClr val="tx1"/>
                </a:solidFill>
                <a:effectLst/>
                <a:ea typeface="한양신명조"/>
              </a:rPr>
              <a:t>.</a:t>
            </a:r>
            <a:endParaRPr lang="ko-KR" altLang="en-US" sz="2000" kern="0" spc="0" dirty="0">
              <a:solidFill>
                <a:schemeClr val="tx1"/>
              </a:solidFill>
              <a:effectLst/>
            </a:endParaRPr>
          </a:p>
          <a:p>
            <a:pPr marL="180975" indent="-180975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sz="2000" kern="0" dirty="0">
              <a:solidFill>
                <a:sysClr val="windowText" lastClr="000000"/>
              </a:solidFill>
              <a:ea typeface="+mn-ea"/>
            </a:endParaRPr>
          </a:p>
          <a:p>
            <a:pPr marL="180975" indent="-180975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kern="0" dirty="0">
                <a:solidFill>
                  <a:sysClr val="windowText" lastClr="000000"/>
                </a:solidFill>
                <a:ea typeface="+mn-ea"/>
              </a:rPr>
              <a:t>이와 같이 </a:t>
            </a:r>
            <a:r>
              <a:rPr kumimoji="0" lang="ko-KR" altLang="en-US" sz="2000" u="sng" kern="0" dirty="0">
                <a:solidFill>
                  <a:sysClr val="windowText" lastClr="000000"/>
                </a:solidFill>
                <a:ea typeface="+mn-ea"/>
              </a:rPr>
              <a:t>연구개발 프로젝트를 수주하는 기업은 발주기업의 요구사항에 따른 연구개발 뿐만 아니라</a:t>
            </a:r>
            <a:r>
              <a:rPr kumimoji="0" lang="en-US" altLang="ko-KR" sz="2000" u="sng" kern="0" dirty="0">
                <a:solidFill>
                  <a:sysClr val="windowText" lastClr="000000"/>
                </a:solidFill>
                <a:ea typeface="+mn-ea"/>
              </a:rPr>
              <a:t>, </a:t>
            </a:r>
            <a:r>
              <a:rPr kumimoji="0" lang="ko-KR" altLang="en-US" sz="2000" u="sng" kern="0" dirty="0">
                <a:solidFill>
                  <a:sysClr val="windowText" lastClr="000000"/>
                </a:solidFill>
                <a:ea typeface="+mn-ea"/>
              </a:rPr>
              <a:t>시장에서 요구하는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ea typeface="+mn-ea"/>
              </a:rPr>
              <a:t>기술의 독자개발을 위한 연구개발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ea typeface="+mn-ea"/>
              </a:rPr>
              <a:t>,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ea typeface="+mn-ea"/>
              </a:rPr>
              <a:t>기업 내의 기술 전문성을 높이기 위한 연구개발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ea typeface="+mn-ea"/>
              </a:rPr>
              <a:t>,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ea typeface="+mn-ea"/>
              </a:rPr>
              <a:t>이미 개발되어 납품된 연구에 대한 기술지원 등 </a:t>
            </a:r>
            <a:r>
              <a:rPr kumimoji="0" lang="ko-KR" altLang="en-US" sz="2000" u="sng" kern="0" dirty="0">
                <a:solidFill>
                  <a:srgbClr val="0000FF"/>
                </a:solidFill>
                <a:ea typeface="+mn-ea"/>
              </a:rPr>
              <a:t>다양한 연구개발 프로젝트에 대응</a:t>
            </a:r>
            <a:r>
              <a:rPr kumimoji="0" lang="ko-KR" altLang="en-US" sz="2000" u="sng" kern="0" dirty="0">
                <a:solidFill>
                  <a:sysClr val="windowText" lastClr="000000"/>
                </a:solidFill>
                <a:ea typeface="+mn-ea"/>
              </a:rPr>
              <a:t>해야 한다</a:t>
            </a:r>
            <a:r>
              <a:rPr kumimoji="0" lang="en-US" altLang="ko-KR" sz="2000" u="sng" kern="0" dirty="0">
                <a:solidFill>
                  <a:sysClr val="windowText" lastClr="000000"/>
                </a:solidFill>
                <a:ea typeface="+mn-ea"/>
              </a:rPr>
              <a:t>. </a:t>
            </a:r>
            <a:r>
              <a:rPr kumimoji="0" lang="ko-KR" altLang="en-US" sz="2000" u="sng" kern="0" dirty="0">
                <a:solidFill>
                  <a:sysClr val="windowText" lastClr="000000"/>
                </a:solidFill>
                <a:ea typeface="+mn-ea"/>
              </a:rPr>
              <a:t>그러나 보유 가용자원 등의 한계로 인해 </a:t>
            </a:r>
            <a:r>
              <a:rPr kumimoji="0" lang="ko-KR" altLang="en-US" sz="2000" u="sng" kern="0" dirty="0">
                <a:solidFill>
                  <a:srgbClr val="0000FF"/>
                </a:solidFill>
                <a:ea typeface="+mn-ea"/>
              </a:rPr>
              <a:t>모든 프로젝트를 수행하기는 불가능</a:t>
            </a:r>
            <a:r>
              <a:rPr kumimoji="0" lang="ko-KR" altLang="en-US" sz="2000" u="sng" kern="0" dirty="0">
                <a:solidFill>
                  <a:sysClr val="windowText" lastClr="000000"/>
                </a:solidFill>
                <a:ea typeface="+mn-ea"/>
              </a:rPr>
              <a:t>하다</a:t>
            </a:r>
            <a:r>
              <a:rPr kumimoji="0" lang="en-US" altLang="ko-KR" sz="2000" u="sng" kern="0" dirty="0">
                <a:solidFill>
                  <a:sysClr val="windowText" lastClr="000000"/>
                </a:solidFill>
                <a:ea typeface="+mn-ea"/>
              </a:rPr>
              <a:t>. </a:t>
            </a:r>
            <a:r>
              <a:rPr kumimoji="0" lang="ko-KR" altLang="en-US" sz="2000" u="sng" kern="0" dirty="0">
                <a:solidFill>
                  <a:sysClr val="windowText" lastClr="000000"/>
                </a:solidFill>
                <a:ea typeface="+mn-ea"/>
              </a:rPr>
              <a:t>따라서</a:t>
            </a:r>
            <a:r>
              <a:rPr kumimoji="0" lang="en-US" altLang="ko-KR" sz="2000" u="sng" kern="0" dirty="0">
                <a:solidFill>
                  <a:sysClr val="windowText" lastClr="000000"/>
                </a:solidFill>
                <a:ea typeface="+mn-ea"/>
              </a:rPr>
              <a:t>, </a:t>
            </a:r>
            <a:r>
              <a:rPr kumimoji="0" lang="ko-KR" altLang="en-US" sz="2000" u="sng" kern="0" dirty="0">
                <a:solidFill>
                  <a:sysClr val="windowText" lastClr="000000"/>
                </a:solidFill>
                <a:ea typeface="+mn-ea"/>
              </a:rPr>
              <a:t>이와 같은 기업에게 </a:t>
            </a:r>
            <a:r>
              <a:rPr kumimoji="0" lang="ko-KR" altLang="en-US" sz="2000" b="1" u="sng" kern="0" dirty="0">
                <a:solidFill>
                  <a:srgbClr val="0000FF"/>
                </a:solidFill>
                <a:ea typeface="+mn-ea"/>
              </a:rPr>
              <a:t>수익을 최대화 할 수 있는 프로젝트 포트폴리오 선택</a:t>
            </a:r>
            <a:r>
              <a:rPr kumimoji="0" lang="ko-KR" altLang="en-US" sz="2000" u="sng" kern="0" dirty="0">
                <a:solidFill>
                  <a:sysClr val="windowText" lastClr="000000"/>
                </a:solidFill>
                <a:ea typeface="+mn-ea"/>
              </a:rPr>
              <a:t>은 매우 중요하다</a:t>
            </a:r>
            <a:r>
              <a:rPr kumimoji="0" lang="en-US" altLang="ko-KR" sz="2000" u="sng" kern="0" dirty="0">
                <a:solidFill>
                  <a:sysClr val="windowText" lastClr="000000"/>
                </a:solidFill>
                <a:ea typeface="+mn-ea"/>
              </a:rPr>
              <a:t>.</a:t>
            </a:r>
            <a:endParaRPr lang="en-US" altLang="ko-KR" sz="2000" u="sng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배경</a:t>
            </a:r>
          </a:p>
        </p:txBody>
      </p:sp>
    </p:spTree>
    <p:extLst>
      <p:ext uri="{BB962C8B-B14F-4D97-AF65-F5344CB8AC3E}">
        <p14:creationId xmlns:p14="http://schemas.microsoft.com/office/powerpoint/2010/main" val="4112558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](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계속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Creemers, S., &amp; Lambrecht, M. (2010). Queueing models for appointment-driven systems. Annals of Operations Research, 178(1), 155-172.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Creemers, S., Leus, R., &amp; Lambrecht, M. (2010). Scheduling Markovian PERT networks to maximize the net present value. Operations Research Letters, 38(1), 51-56.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Davari, M., &amp; Demeulemeester, E. (2019). A novel branch-and-bound algorithm for the chance-constrained resource-constrained project scheduling problem. International Journal of Production Research, 57(4), 1265-1282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Davis, E. W. (1973). Project scheduling under resource constraints historical review and categorization of produres. AIIE Transactions, 5(4), 297-313.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Davis, E. W., &amp; Heidorn, G. E. (1971). An Algorithm For Optimal Project Scheduling Under Multiple Resource Constraints. Management Science, 17(12), B-803.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Debels, D., &amp; Vanhoucke, M. (2007). A decomposition-based genetic algorithm for the resource-constrained project-scheduling problem. Operations Research, 55(3), 457-469.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Etgar, R., Gelbard, R., &amp; Cohen, Y. (2017). Optimizing Version Release Dates Of Research And Development Long-Term Processes. European Journal of Operational Research, 259(2), 642-653.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Fang, C., Kolisch, R., Wang, L., &amp; Chundi, M. (2015). An estimation of distribution algorithm and new computational results for the stochastic resource-constrained project scheduling problem. Flexible Services and Manufacturing Journal, 27(4), 585–605.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946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](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계속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Geiger, M. J. (2017). A multi-threaded local search algorithm and computer implementation for the multi-mode, resource-constrained multi-project scheduling problem, European Journal of Operational Research, 256(3), 729-741.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Goldratt, E. (1997). Critical chain project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Habibi, F., Barzinpour, F., &amp; Sadjadi, S.J.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2019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. A mathematical model for project scheduling and material ordering problem with sustainability considerations: a case study in Iran. Comput. Ind. Eng. 128, 690-710.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Hartmann, S. (2001). Project scheduling with multiple modes: a genetic algorithm. Annals of Operations Research, 102(Issue1-4), 111-135.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Hassanzadeh, F., Modarres, M., Nemati, H.R., Amoako-Gyampah, K.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2014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. A robust R&amp;D project portfolio optimization model for pharmaceutical contract research organizations. Int. J. Prod. Econ. 158, 18-27.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Herroelen, W. S. (1972). Resource-constrained project scheduling—the state of the art. Journal of the Operational Research Society, 23(3), 261-275.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Hochba, D. S. (Ed.). (1997). Approximation algorithms for NP-hard problems. ACM Sigact News, 28(2), 40-52.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Jerry, B. (1984). Discrete-event system simulation. Pearson Education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Johnson, T. J. R. (1967). An algorithm for the resource constrained project scheduling problem (Doctoral dissertation, Massachusetts Institute of Technology). Cambridge.</a:t>
            </a:r>
          </a:p>
        </p:txBody>
      </p:sp>
    </p:spTree>
    <p:extLst>
      <p:ext uri="{BB962C8B-B14F-4D97-AF65-F5344CB8AC3E}">
        <p14:creationId xmlns:p14="http://schemas.microsoft.com/office/powerpoint/2010/main" val="22315861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](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계속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Kellenbrink, C., &amp; Helber, S. (2015). Scheduling Resource-Constrained Projects with a Flexible Project Structure, European Journal of Operational Research, 246(2), pp. 379-391.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Kettunen, J., &amp; Lejeune, M. A. (2022). Data-driven project portfolio selection: Decision-dependent stochastic programming formulations with reliability and time to market requirements. Computers &amp; Operations Research, 105737.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Kochenderfer, M. J. (2015). Decision making under uncertainty: theory and application. MIT press.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Kolisch, R., &amp; Drexl, A. (1997). Local search for nonpreemptive multi-mode resource-constrained project scheduling. IIE transactions, 29(11), 987-999.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Li, C., &amp; Lim, A. (2018). A greedy aggregation–decomposition method for intermittent demand forecasting in fashion retailing, European Journal of Operational Research, 269(3), 860-869.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Li, H., &amp; Demeulemeester, E. (2016). A genetic algorithm for the robust resource leveling problem. Journal of Scheduling, 19(1), 43-60.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Liu, S.S., Wang, C.J., 2011. Optimizing project selection and scheduling problems with time-dependent resource constraints. Autom. ConStruct. 20, 1110-1119.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Lova, A. L., Tormos, M. P., &amp; Barber, F. (2006). Multi-Mode Resource Constrained Project Scheduling: Scheduling Schemes, Priority Rules And Mode Selection Rules. Inteligencia Artificial, Revista Iberoamericana de Inteligencia Artificial, 10(30), 69-86.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2478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](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계속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Lu, M., &amp; AbouRizk, S. M. (2000). Simplified CPM/PERT Simulation Model. Journal of Construction Engineering and Management, 126(3), 219-226.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Mohagheghi, V., Mousavi, S. M., Antuchevičienė, J., &amp; Mojtahedi, M. (2019). Project portfolio selection problems: a review of models, uncertainty approaches, solution techniques, and case studies. Technological and Economic Development of Economy, 25(6), 1380-1412.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Naber, A., &amp; Kolisch, R. (2014). MIP Models for resource-constrained project scheduling with flexible resource profiles, European Journal of Operational Research, 239(2), 335-348.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Nudtasomboon, N., &amp; Randhawa, S. U. (1997). Resource-Constrained Project Scheduling With Renewable And Non-Renewable Resources And Time-Resource Tradeoffs. Computers and Industrial Engineering, 32(1), 227-242.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Özdamar, L., &amp; Ulusoy, G. (1994). A local constraint based analysis approach to project scheduling under general resource constraints. European Journal of Operational Research, 79(2), 287-298.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Ozturk, G., &amp; Oner, A. (2020, February). Continuous Time MILP Models for Multi-Mode Resource Constrained Project Scheduling Problems. In 2020 9th International Conference on Industrial Technology and Management (ICITM)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 51-56.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Patterson, J. H., &amp; Roth, G. (1976). Scheduling a project under multiple resource constraints: a zero-one approach. AIIE Transactions, 8(4), 449-456.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11314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](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계속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Patterson, J. H., Slowinski, R., Talbot, F. B., &amp; Weglarz, J. (1990). Computational experience with a backtracking algorithm for solving a general class of precedence and resource constrained scheduling problems. European Journal of Operational Research, 49(1), 68-79.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Pellerin R., Perrier N., &amp; Berthaut F. (2019). A survey of hybrid metaheuristics for the resource-constrained project scheduling problem. European Journal of Operational Research, 280, 395–416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Ponz-Tienda, J. L., Yepes, V., Pellicer, E., &amp; Moreno-Flores, J. (2013). The resource leveling problem with multiple resources using an adaptive genetic algorithm. Automation in Construction, 29(1), 161-172.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Raghavan, V. A., Yoon, S. W., &amp; Srihari, K. (2018). A modified Genetic Algorithm approach to minimize total weighted tardiness with stochastic rework and reprocessing times. Computers &amp; Industrial Engineering, 123, 42–53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Rostami, S., Creemers, S., &amp; Leus, R. (2018). New strategies for stochastic resource-constrained project scheduling. Journal of Scheduling, 21(3), 349-365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Roy, B., &amp; Sen, A. K. (2020). A novel metaheuristic approach for resource constrained project scheduling problem. In Soft Computing: Theories and Applications (535-544). Springer, Singapore.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Santhanam, R., Muralidhar, K., Schniederjans, M., 1989. A zero-one goal programming approach for information system project selection. Omega 17, 583-593.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Scharge, L. (1970). Solving resource-constrained network problems by implicit enumeration–non-preemptive case. Operation Research, 18(2), 263-278.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62893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](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계속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Shariatmadari, M., Nahavandi, N., Zegordi, S.H., Sobhiyah, M.H., 2017. Integrated resource management for simultaneous project selection and scheduling. Comput. Ind. Eng. 109, 39-47.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Sprecher, A. (2002). Network Decomposition Techniques for Resource Constrained Project Scheduling. Journal of the Operational Research Society, 53(4), 405-414.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Sprecher, A., &amp; Drexl, A. (1998). Multi-mode resource-constrained project scheduling by a simple, general and powerful sequencing algorithm. European Journal of Operational Research, 107(1), 431-450.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Stinson, J. P., Davis, E. W., &amp; Khumawala, B. M. (1978). Multiple resource–constrained scheduling using branch and bound. AIIE Transactions, 10(3), 252-259.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Stork, F. (2001). Stochastic Resource-Constrained Project Scheduling. Ph.D. Thesis. Technische Universität Berlin.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Tara, H. A. (2011). Operation Research: An Introduction - 9th ed. Chicago: Prentice Hall.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Tavana, M., Abtahi, A. R., &amp; Khalili-Damghani, K. (2014). A new multi-objective multi-mode model for solving preemptive time–cost–quality trade-off project scheduling problems. Expert systems with applications, 41(4), 1830-1846.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Van Peteghem, V., &amp; Vanhoucke, M. (2010). A Genetic Algorithm For The Preemptive And Non-Preemptive Multi-Mode Resource-Constrained Project Scheduling Problem. European Journal of Operational Research, 201(2), 409-418.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41455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](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계속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Wagner, H. (1959). An integer programming model for machine scheduling. Naval Research Logistics Quarterly, 6(1), 131-140.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Wang, J., Hwang, W.L., 2007. A fuzzy set approach for R&amp;D portfolio selection using a real options valuation model. Omega 35, 247-257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Wang, X., &amp; Ning, Y. (2018). Uncertain chance-constrained programming model for project scheduling problem. Journal of the operational research society, 69(3), 384-391.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Werner, S., Horn, S., Weigert, G., &amp; Jähnig, T. (2006). Simulation based scheduling system in a semiconductor backend facility. In Proceedings of the 38th conference on Winter simulation, 1741-1748.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Zhang, H., Jiang, Z., &amp; Guo, C. (2007). Simulation based real-time scheduling method for dispatching and rework control of semiconductor manufacturing system. In 2007 IEEE International Conference on Systems, Man and Cybernetics, 2901-2905.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1382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F2B0AF-990D-4077-B37D-84B106214F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경청해 주셔서 감사 합니다</a:t>
            </a:r>
            <a:r>
              <a:rPr lang="en-US" altLang="ko-KR" sz="4800" b="1" dirty="0"/>
              <a:t>.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818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29860" y="85840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맑은 고딕" panose="020B0503020000020004" pitchFamily="50" charset="-127"/>
              <a:buChar char="※"/>
              <a:defRPr/>
            </a:pP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어떤 기업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A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R&amp;D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 현황</a:t>
            </a:r>
            <a:endParaRPr kumimoji="0" lang="en-US" altLang="ko-KR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맑은 고딕" panose="020B0503020000020004" pitchFamily="50" charset="-127"/>
              <a:buChar char="※"/>
              <a:defRPr/>
            </a:pPr>
            <a:endParaRPr kumimoji="0" lang="en-US" altLang="ko-KR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800100" lvl="1" indent="-342900" latinLnBrk="0">
              <a:buFont typeface="Wingdings" panose="05000000000000000000" pitchFamily="2" charset="2"/>
              <a:buChar char="§"/>
              <a:defRPr/>
            </a:pP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기업 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A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가 진행하는 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R&amp;D 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프로젝트의 종류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:</a:t>
            </a:r>
          </a:p>
          <a:p>
            <a:pPr marL="1371600" lvl="2" indent="-457200" latinLnBrk="0">
              <a:buFont typeface="+mj-lt"/>
              <a:buAutoNum type="arabicPeriod"/>
              <a:defRPr/>
            </a:pP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1371600" lvl="2" indent="-457200" latinLnBrk="0">
              <a:buFont typeface="+mj-lt"/>
              <a:buAutoNum type="arabicPeriod"/>
              <a:defRPr/>
            </a:pPr>
            <a:r>
              <a:rPr lang="ko-KR" altLang="en-US" b="1" kern="0" dirty="0">
                <a:solidFill>
                  <a:srgbClr val="0000FF"/>
                </a:solidFill>
                <a:latin typeface="+mn-ea"/>
              </a:rPr>
              <a:t>중장기 연구</a:t>
            </a:r>
            <a:r>
              <a:rPr lang="en-US" altLang="ko-KR" b="1" kern="0" dirty="0">
                <a:solidFill>
                  <a:srgbClr val="0000FF"/>
                </a:solidFill>
                <a:latin typeface="+mn-ea"/>
              </a:rPr>
              <a:t>(R&amp;D)</a:t>
            </a:r>
            <a:r>
              <a:rPr lang="ko-KR" altLang="en-US" b="1" kern="0" dirty="0">
                <a:solidFill>
                  <a:srgbClr val="0000FF"/>
                </a:solidFill>
                <a:latin typeface="+mn-ea"/>
              </a:rPr>
              <a:t> 프로젝트</a:t>
            </a:r>
            <a:r>
              <a:rPr lang="en-US" altLang="ko-KR" b="1" kern="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b="1" kern="0" dirty="0">
                <a:solidFill>
                  <a:srgbClr val="0000FF"/>
                </a:solidFill>
                <a:latin typeface="+mn-ea"/>
              </a:rPr>
              <a:t>연간프로젝트</a:t>
            </a:r>
            <a:r>
              <a:rPr lang="en-US" altLang="ko-KR" b="1" kern="0" dirty="0">
                <a:solidFill>
                  <a:srgbClr val="0000FF"/>
                </a:solidFill>
                <a:latin typeface="+mn-ea"/>
              </a:rPr>
              <a:t>) : </a:t>
            </a:r>
            <a:r>
              <a:rPr lang="ko-KR" altLang="en-US" b="1" kern="0" dirty="0">
                <a:solidFill>
                  <a:srgbClr val="0000FF"/>
                </a:solidFill>
                <a:latin typeface="+mn-ea"/>
              </a:rPr>
              <a:t>포트폴리오 최초 작성 시점에 목록이 확정되어 있음</a:t>
            </a:r>
            <a:r>
              <a:rPr lang="en-US" altLang="ko-KR" b="1" kern="0" dirty="0">
                <a:solidFill>
                  <a:srgbClr val="0000FF"/>
                </a:solidFill>
                <a:latin typeface="+mn-ea"/>
              </a:rPr>
              <a:t>. </a:t>
            </a:r>
            <a:r>
              <a:rPr lang="en-US" altLang="ko-KR" b="1" kern="0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 기업의 경쟁력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연구수준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)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의 상승을 위한 프로젝트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기술발전과 경쟁의 가속화로 인해 기존 제품과 서비스의 부가가치가 급속히 하락함에 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따라 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①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기술혁신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, ②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생산성 높은 제조공정설계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, ③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고객만족 등의 목적</a:t>
            </a: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1371600" lvl="2" indent="-457200" latinLnBrk="0">
              <a:buFont typeface="+mj-lt"/>
              <a:buAutoNum type="arabicPeriod"/>
              <a:defRPr/>
            </a:pPr>
            <a:r>
              <a:rPr lang="ko-KR" altLang="en-US" b="1" kern="0" dirty="0">
                <a:solidFill>
                  <a:srgbClr val="0000FF"/>
                </a:solidFill>
                <a:latin typeface="+mn-ea"/>
              </a:rPr>
              <a:t>단기 연구</a:t>
            </a:r>
            <a:r>
              <a:rPr lang="en-US" altLang="ko-KR" b="1" kern="0" dirty="0">
                <a:solidFill>
                  <a:srgbClr val="0000FF"/>
                </a:solidFill>
                <a:latin typeface="+mn-ea"/>
              </a:rPr>
              <a:t>(R&amp;D)</a:t>
            </a:r>
            <a:r>
              <a:rPr lang="ko-KR" altLang="en-US" b="1" kern="0" dirty="0">
                <a:solidFill>
                  <a:srgbClr val="0000FF"/>
                </a:solidFill>
                <a:latin typeface="+mn-ea"/>
              </a:rPr>
              <a:t> 프로젝트</a:t>
            </a:r>
            <a:r>
              <a:rPr lang="en-US" altLang="ko-KR" b="1" kern="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b="1" kern="0" dirty="0">
                <a:solidFill>
                  <a:srgbClr val="0000FF"/>
                </a:solidFill>
                <a:latin typeface="+mn-ea"/>
              </a:rPr>
              <a:t>긴급프로젝트</a:t>
            </a:r>
            <a:r>
              <a:rPr lang="en-US" altLang="ko-KR" b="1" kern="0" dirty="0">
                <a:solidFill>
                  <a:srgbClr val="0000FF"/>
                </a:solidFill>
                <a:latin typeface="+mn-ea"/>
              </a:rPr>
              <a:t>) : </a:t>
            </a:r>
            <a:r>
              <a:rPr lang="ko-KR" altLang="en-US" b="1" kern="0" dirty="0">
                <a:solidFill>
                  <a:srgbClr val="0000FF"/>
                </a:solidFill>
                <a:latin typeface="+mn-ea"/>
              </a:rPr>
              <a:t>최초 프로젝트 포트폴리오 작성 시점에서 발생시기와 기간 등이 확률적으로만 알려져 있다</a:t>
            </a:r>
            <a:r>
              <a:rPr lang="en-US" altLang="ko-KR" b="1" kern="0" dirty="0">
                <a:solidFill>
                  <a:srgbClr val="0000FF"/>
                </a:solidFill>
                <a:latin typeface="+mn-ea"/>
              </a:rPr>
              <a:t>. </a:t>
            </a:r>
            <a:r>
              <a:rPr lang="en-US" altLang="ko-KR" b="1" kern="0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b="1" kern="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고객사에서 발생하는 긴급 프로젝트의 경우 기존 확정된 프로젝트 보다 평균 수익이 높음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371600" lvl="2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800100" lvl="1" indent="-342900" latinLnBrk="0">
              <a:buFont typeface="Wingdings" panose="05000000000000000000" pitchFamily="2" charset="2"/>
              <a:buChar char="§"/>
              <a:defRPr/>
            </a:pP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기업 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A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의 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R&amp;D 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프로젝트 선정과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연구 방법</a:t>
            </a: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1371600" lvl="2" indent="-457200" latinLnBrk="0">
              <a:buFont typeface="+mj-ea"/>
              <a:buAutoNum type="circleNumDbPlain"/>
              <a:defRPr/>
            </a:pP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1371600" lvl="2" indent="-457200" latinLnBrk="0">
              <a:buFont typeface="+mj-ea"/>
              <a:buAutoNum type="circleNumDbPlain"/>
              <a:defRPr/>
            </a:pP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프로젝트의 선정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: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 워크샵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세미나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박람회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기술이전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정부정책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고객상담 등의 선행연구를 통해 아이디어를 도출하고 평가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기술의 난이도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부가가치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생산성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예상 수요 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등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하여 연구과제를 선정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:</a:t>
            </a:r>
            <a:br>
              <a:rPr lang="en-US" altLang="ko-KR" kern="0" dirty="0">
                <a:solidFill>
                  <a:schemeClr val="tx1"/>
                </a:solidFill>
                <a:latin typeface="+mn-ea"/>
              </a:rPr>
            </a:b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시장조사 → 제품 아이디어 탐색 → 아이디어 평가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→ 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·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중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·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장기 연구과제 선정</a:t>
            </a:r>
          </a:p>
          <a:p>
            <a:pPr marL="1371600" lvl="2" indent="-457200" latinLnBrk="0">
              <a:buFont typeface="+mj-ea"/>
              <a:buAutoNum type="circleNumDbPlain"/>
              <a:defRPr/>
            </a:pP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연구과제에 따른 프로젝트 연구방법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①내부 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R&amp;D, ②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외부 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R&amp;D, ③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공동 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R&amp;D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의 방법으로 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R&amp;D 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프로젝트를 진행</a:t>
            </a:r>
            <a:endParaRPr kumimoji="0" lang="en-US" altLang="ko-KR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배경</a:t>
            </a:r>
          </a:p>
        </p:txBody>
      </p:sp>
    </p:spTree>
    <p:extLst>
      <p:ext uri="{BB962C8B-B14F-4D97-AF65-F5344CB8AC3E}">
        <p14:creationId xmlns:p14="http://schemas.microsoft.com/office/powerpoint/2010/main" val="137447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29860" y="85840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맑은 고딕" panose="020B0503020000020004" pitchFamily="50" charset="-127"/>
              <a:buChar char="※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어떤 기업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A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의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R&amp;D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현황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계속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0610" y="5917512"/>
            <a:ext cx="418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[</a:t>
            </a:r>
            <a:r>
              <a:rPr lang="ko-KR" altLang="en-US" sz="1600" dirty="0"/>
              <a:t>기간에 따른 연간 연구과제 선정 비율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12299424"/>
              </p:ext>
            </p:extLst>
          </p:nvPr>
        </p:nvGraphicFramePr>
        <p:xfrm>
          <a:off x="631286" y="1598209"/>
          <a:ext cx="5622588" cy="4221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592801" y="5380361"/>
            <a:ext cx="3905250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u="sng" dirty="0"/>
              <a:t>단기 </a:t>
            </a:r>
            <a:r>
              <a:rPr lang="en-US" altLang="ko-KR" sz="1200" u="sng" dirty="0"/>
              <a:t>: 1</a:t>
            </a:r>
            <a:r>
              <a:rPr lang="ko-KR" altLang="en-US" sz="1200" u="sng" dirty="0"/>
              <a:t>년 미만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u="sng" dirty="0"/>
              <a:t>중기 </a:t>
            </a:r>
            <a:r>
              <a:rPr lang="en-US" altLang="ko-KR" sz="1200" u="sng" dirty="0"/>
              <a:t>: 1~3</a:t>
            </a:r>
            <a:r>
              <a:rPr lang="ko-KR" altLang="en-US" sz="1200" u="sng" dirty="0"/>
              <a:t>년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u="sng" dirty="0"/>
              <a:t>장기 </a:t>
            </a:r>
            <a:r>
              <a:rPr lang="en-US" altLang="ko-KR" sz="1200" u="sng" dirty="0"/>
              <a:t>: 3</a:t>
            </a:r>
            <a:r>
              <a:rPr lang="ko-KR" altLang="en-US" sz="1200" u="sng" dirty="0"/>
              <a:t>년 이상</a:t>
            </a:r>
          </a:p>
        </p:txBody>
      </p:sp>
      <p:graphicFrame>
        <p:nvGraphicFramePr>
          <p:cNvPr id="22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830412"/>
              </p:ext>
            </p:extLst>
          </p:nvPr>
        </p:nvGraphicFramePr>
        <p:xfrm>
          <a:off x="6592802" y="1794538"/>
          <a:ext cx="5024514" cy="3585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838">
                  <a:extLst>
                    <a:ext uri="{9D8B030D-6E8A-4147-A177-3AD203B41FA5}">
                      <a16:colId xmlns:a16="http://schemas.microsoft.com/office/drawing/2014/main" val="3318865745"/>
                    </a:ext>
                  </a:extLst>
                </a:gridCol>
                <a:gridCol w="1674838">
                  <a:extLst>
                    <a:ext uri="{9D8B030D-6E8A-4147-A177-3AD203B41FA5}">
                      <a16:colId xmlns:a16="http://schemas.microsoft.com/office/drawing/2014/main" val="2187752814"/>
                    </a:ext>
                  </a:extLst>
                </a:gridCol>
                <a:gridCol w="1674838">
                  <a:extLst>
                    <a:ext uri="{9D8B030D-6E8A-4147-A177-3AD203B41FA5}">
                      <a16:colId xmlns:a16="http://schemas.microsoft.com/office/drawing/2014/main" val="3787407993"/>
                    </a:ext>
                  </a:extLst>
                </a:gridCol>
              </a:tblGrid>
              <a:tr h="395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분류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연간 과제 수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비율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131277"/>
                  </a:ext>
                </a:extLst>
              </a:tr>
              <a:tr h="638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/>
                        <a:t>중〮장기</a:t>
                      </a:r>
                      <a:r>
                        <a:rPr lang="ko-KR" altLang="en-US" sz="1200" b="0" dirty="0"/>
                        <a:t> 과제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8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20 %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2110977"/>
                  </a:ext>
                </a:extLst>
              </a:tr>
              <a:tr h="638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단기 과제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8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20 %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272686907"/>
                  </a:ext>
                </a:extLst>
              </a:tr>
              <a:tr h="638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T/S (</a:t>
                      </a:r>
                      <a:r>
                        <a:rPr lang="ko-KR" altLang="en-US" sz="1200" b="0" dirty="0"/>
                        <a:t>수시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22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50 %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203938161"/>
                  </a:ext>
                </a:extLst>
              </a:tr>
              <a:tr h="638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기타 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협약 등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10 %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188808137"/>
                  </a:ext>
                </a:extLst>
              </a:tr>
              <a:tr h="638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합계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570803306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배경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8D4206-DB5F-4DA5-958E-0DA44ABCA98E}"/>
              </a:ext>
            </a:extLst>
          </p:cNvPr>
          <p:cNvSpPr/>
          <p:nvPr/>
        </p:nvSpPr>
        <p:spPr>
          <a:xfrm>
            <a:off x="2109220" y="4918696"/>
            <a:ext cx="1885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※ </a:t>
            </a:r>
            <a:r>
              <a:rPr lang="ko-KR" altLang="en-US" sz="1200" dirty="0" err="1"/>
              <a:t>T</a:t>
            </a:r>
            <a:r>
              <a:rPr lang="ko-KR" altLang="en-US" sz="1200" dirty="0"/>
              <a:t>/</a:t>
            </a:r>
            <a:r>
              <a:rPr lang="ko-KR" altLang="en-US" sz="1200" dirty="0" err="1"/>
              <a:t>S</a:t>
            </a:r>
            <a:r>
              <a:rPr lang="ko-KR" altLang="en-US" sz="1200" dirty="0"/>
              <a:t>(기술지원)의 소요자원은 고정되어 있음.</a:t>
            </a:r>
          </a:p>
        </p:txBody>
      </p:sp>
    </p:spTree>
    <p:extLst>
      <p:ext uri="{BB962C8B-B14F-4D97-AF65-F5344CB8AC3E}">
        <p14:creationId xmlns:p14="http://schemas.microsoft.com/office/powerpoint/2010/main" val="55095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29860" y="85840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맑은 고딕" panose="020B0503020000020004" pitchFamily="50" charset="-127"/>
              <a:buChar char="※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어떤 기업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A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의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R&amp;D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현황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계속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)</a:t>
            </a: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8826035"/>
              </p:ext>
            </p:extLst>
          </p:nvPr>
        </p:nvGraphicFramePr>
        <p:xfrm>
          <a:off x="397401" y="1598209"/>
          <a:ext cx="5564650" cy="4221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60610" y="5917512"/>
            <a:ext cx="418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[</a:t>
            </a:r>
            <a:r>
              <a:rPr lang="ko-KR" altLang="en-US" sz="1600" dirty="0"/>
              <a:t>연구 프로젝트 수행 시 자원 투입비율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16" name="차트 15"/>
          <p:cNvGraphicFramePr/>
          <p:nvPr/>
        </p:nvGraphicFramePr>
        <p:xfrm>
          <a:off x="631286" y="1598209"/>
          <a:ext cx="5622588" cy="4221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6664998"/>
              </p:ext>
            </p:extLst>
          </p:nvPr>
        </p:nvGraphicFramePr>
        <p:xfrm>
          <a:off x="6592801" y="1794531"/>
          <a:ext cx="5024514" cy="3576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838">
                  <a:extLst>
                    <a:ext uri="{9D8B030D-6E8A-4147-A177-3AD203B41FA5}">
                      <a16:colId xmlns:a16="http://schemas.microsoft.com/office/drawing/2014/main" val="3318865745"/>
                    </a:ext>
                  </a:extLst>
                </a:gridCol>
                <a:gridCol w="1674838">
                  <a:extLst>
                    <a:ext uri="{9D8B030D-6E8A-4147-A177-3AD203B41FA5}">
                      <a16:colId xmlns:a16="http://schemas.microsoft.com/office/drawing/2014/main" val="2187752814"/>
                    </a:ext>
                  </a:extLst>
                </a:gridCol>
                <a:gridCol w="1674838">
                  <a:extLst>
                    <a:ext uri="{9D8B030D-6E8A-4147-A177-3AD203B41FA5}">
                      <a16:colId xmlns:a16="http://schemas.microsoft.com/office/drawing/2014/main" val="759478627"/>
                    </a:ext>
                  </a:extLst>
                </a:gridCol>
              </a:tblGrid>
              <a:tr h="395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분류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연구자원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연구자원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별 참여율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54111"/>
                  </a:ext>
                </a:extLst>
              </a:tr>
              <a:tr h="3534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중〮장기</a:t>
                      </a:r>
                      <a:r>
                        <a:rPr lang="ko-KR" altLang="en-US" sz="1200" dirty="0"/>
                        <a:t> 과제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책임 연구원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40%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2110977"/>
                  </a:ext>
                </a:extLst>
              </a:tr>
              <a:tr h="3534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선임 연구원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50%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755156040"/>
                  </a:ext>
                </a:extLst>
              </a:tr>
              <a:tr h="3534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일반 연구원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10%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260172276"/>
                  </a:ext>
                </a:extLst>
              </a:tr>
              <a:tr h="3534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단기 과제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책임 연구원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20%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272686907"/>
                  </a:ext>
                </a:extLst>
              </a:tr>
              <a:tr h="3534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선임 연구원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30%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664171555"/>
                  </a:ext>
                </a:extLst>
              </a:tr>
              <a:tr h="3534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일반 연구원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50%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960200833"/>
                  </a:ext>
                </a:extLst>
              </a:tr>
              <a:tr h="3534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T/S </a:t>
                      </a:r>
                      <a:r>
                        <a:rPr lang="ko-KR" altLang="en-US" sz="1200" dirty="0"/>
                        <a:t>및 기타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책임 연구원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5%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203938161"/>
                  </a:ext>
                </a:extLst>
              </a:tr>
              <a:tr h="3534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선임 연구원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10%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789212700"/>
                  </a:ext>
                </a:extLst>
              </a:tr>
              <a:tr h="3534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일반 연구원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85%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5767816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592801" y="5370836"/>
            <a:ext cx="3905250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u="sng" dirty="0"/>
              <a:t>책임 연구원</a:t>
            </a:r>
            <a:r>
              <a:rPr lang="en-US" altLang="ko-KR" sz="1200" u="sng" dirty="0"/>
              <a:t>(</a:t>
            </a:r>
            <a:r>
              <a:rPr lang="ko-KR" altLang="en-US" sz="1200" u="sng" dirty="0" err="1"/>
              <a:t>석</a:t>
            </a:r>
            <a:r>
              <a:rPr lang="ko-KR" altLang="en-US" sz="1200" dirty="0" err="1"/>
              <a:t>〮</a:t>
            </a:r>
            <a:r>
              <a:rPr lang="ko-KR" altLang="en-US" sz="1200" u="sng" dirty="0" err="1"/>
              <a:t>박사</a:t>
            </a:r>
            <a:r>
              <a:rPr lang="en-US" altLang="ko-KR" sz="1200" u="sng" dirty="0"/>
              <a:t>): 10</a:t>
            </a:r>
            <a:r>
              <a:rPr lang="ko-KR" altLang="en-US" sz="1200" u="sng" dirty="0"/>
              <a:t>년 이상</a:t>
            </a:r>
            <a:endParaRPr lang="en-US" altLang="ko-KR" sz="1200" u="sng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u="sng" dirty="0"/>
              <a:t>선임 연구원</a:t>
            </a:r>
            <a:r>
              <a:rPr lang="en-US" altLang="ko-KR" sz="1200" u="sng" dirty="0"/>
              <a:t>(</a:t>
            </a:r>
            <a:r>
              <a:rPr lang="ko-KR" altLang="en-US" sz="1200" u="sng" dirty="0" err="1"/>
              <a:t>석</a:t>
            </a:r>
            <a:r>
              <a:rPr lang="ko-KR" altLang="en-US" sz="1200" dirty="0" err="1"/>
              <a:t>〮</a:t>
            </a:r>
            <a:r>
              <a:rPr lang="ko-KR" altLang="en-US" sz="1200" u="sng" dirty="0" err="1"/>
              <a:t>박사</a:t>
            </a:r>
            <a:r>
              <a:rPr lang="en-US" altLang="ko-KR" sz="1200" u="sng" dirty="0"/>
              <a:t>): 5</a:t>
            </a:r>
            <a:r>
              <a:rPr lang="ko-KR" altLang="en-US" sz="1200" u="sng" dirty="0"/>
              <a:t>년 이상</a:t>
            </a:r>
            <a:endParaRPr lang="en-US" altLang="ko-KR" sz="1200" u="sng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u="sng" dirty="0"/>
              <a:t>일반 연구원</a:t>
            </a:r>
            <a:r>
              <a:rPr lang="en-US" altLang="ko-KR" sz="1200" u="sng" dirty="0"/>
              <a:t>(</a:t>
            </a:r>
            <a:r>
              <a:rPr lang="ko-KR" altLang="en-US" sz="1200" u="sng" dirty="0"/>
              <a:t>학사</a:t>
            </a:r>
            <a:r>
              <a:rPr lang="en-US" altLang="ko-KR" sz="1200" u="sng" dirty="0"/>
              <a:t>): 1</a:t>
            </a:r>
            <a:r>
              <a:rPr lang="ko-KR" altLang="en-US" sz="1200" u="sng" dirty="0"/>
              <a:t>년 이상</a:t>
            </a:r>
            <a:endParaRPr lang="en-US" altLang="ko-KR" sz="1200" u="sng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배경</a:t>
            </a:r>
          </a:p>
        </p:txBody>
      </p:sp>
    </p:spTree>
    <p:extLst>
      <p:ext uri="{BB962C8B-B14F-4D97-AF65-F5344CB8AC3E}">
        <p14:creationId xmlns:p14="http://schemas.microsoft.com/office/powerpoint/2010/main" val="158838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89659" y="935847"/>
            <a:ext cx="1136419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맑은 고딕" panose="020B0503020000020004" pitchFamily="50" charset="-127"/>
              <a:buChar char="※"/>
              <a:defRPr/>
            </a:pP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A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기업의 프로젝트 포트폴리오 작성 예</a:t>
            </a: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800100" lvl="1" indent="-342900" latinLnBrk="0">
              <a:buFont typeface="Wingdings" panose="05000000000000000000" pitchFamily="2" charset="2"/>
              <a:buChar char="§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800100" lvl="1" indent="-342900" latinLnBrk="0">
              <a:buFont typeface="Wingdings" panose="05000000000000000000" pitchFamily="2" charset="2"/>
              <a:buChar char="§"/>
              <a:defRPr/>
            </a:pPr>
            <a:r>
              <a:rPr lang="ko-KR" altLang="en-US" b="1" kern="0" dirty="0">
                <a:solidFill>
                  <a:srgbClr val="0000FF"/>
                </a:solidFill>
                <a:latin typeface="+mn-ea"/>
              </a:rPr>
              <a:t>확정된 연구과제만으로 포트폴리오를 작성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b="1" kern="0" dirty="0">
                <a:solidFill>
                  <a:sysClr val="windowText" lastClr="000000"/>
                </a:solidFill>
                <a:latin typeface="+mn-ea"/>
              </a:rPr>
              <a:t>최초 자원 </a:t>
            </a:r>
            <a:r>
              <a:rPr lang="ko-KR" altLang="en-US" b="1" kern="0" dirty="0" err="1">
                <a:solidFill>
                  <a:sysClr val="windowText" lastClr="000000"/>
                </a:solidFill>
                <a:latin typeface="+mn-ea"/>
              </a:rPr>
              <a:t>배정률</a:t>
            </a:r>
            <a:r>
              <a:rPr lang="ko-KR" altLang="en-US" b="1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b="1" kern="0" dirty="0">
                <a:solidFill>
                  <a:sysClr val="windowText" lastClr="000000"/>
                </a:solidFill>
                <a:latin typeface="+mn-ea"/>
              </a:rPr>
              <a:t>100%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:</a:t>
            </a:r>
            <a:r>
              <a:rPr lang="ko-KR" altLang="en-US" b="1" kern="0" dirty="0">
                <a:solidFill>
                  <a:srgbClr val="FF0000"/>
                </a:solidFill>
                <a:latin typeface="+mn-ea"/>
              </a:rPr>
              <a:t>여유자원 </a:t>
            </a:r>
            <a:r>
              <a:rPr lang="en-US" altLang="ko-KR" b="1" kern="0" dirty="0">
                <a:solidFill>
                  <a:srgbClr val="FF0000"/>
                </a:solidFill>
                <a:latin typeface="+mn-ea"/>
              </a:rPr>
              <a:t>0%</a:t>
            </a:r>
            <a:r>
              <a:rPr lang="en-US" altLang="ko-KR" kern="0" dirty="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한 경우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예상 이익의 변동은 과제성공률만 관계가 있다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.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그러나 긴급한 과제의 실행이나 더 좋은 이익이 예상되는 과제가 발생하여도 </a:t>
            </a:r>
            <a:r>
              <a:rPr lang="ko-KR" altLang="en-US" kern="0" dirty="0" err="1">
                <a:solidFill>
                  <a:sysClr val="windowText" lastClr="000000"/>
                </a:solidFill>
                <a:latin typeface="+mn-ea"/>
              </a:rPr>
              <a:t>여유자원이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 없어 실행할 수 없게 된다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156376"/>
              </p:ext>
            </p:extLst>
          </p:nvPr>
        </p:nvGraphicFramePr>
        <p:xfrm>
          <a:off x="883755" y="2700489"/>
          <a:ext cx="1041919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118">
                  <a:extLst>
                    <a:ext uri="{9D8B030D-6E8A-4147-A177-3AD203B41FA5}">
                      <a16:colId xmlns:a16="http://schemas.microsoft.com/office/drawing/2014/main" val="2772965462"/>
                    </a:ext>
                  </a:extLst>
                </a:gridCol>
                <a:gridCol w="1401210">
                  <a:extLst>
                    <a:ext uri="{9D8B030D-6E8A-4147-A177-3AD203B41FA5}">
                      <a16:colId xmlns:a16="http://schemas.microsoft.com/office/drawing/2014/main" val="2639065485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3047730729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770978413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3554108136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596598494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443404424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3448738043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3242820911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3840392823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3822426113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2624586233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2628435608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2085315992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val="35717260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966348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확정</a:t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과제 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50127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점유자원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7592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기대이익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209168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(50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고수익 과제 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83483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가용자원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25002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기대이익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08709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기대이익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34.24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86846"/>
                  </a:ext>
                </a:extLst>
              </a:tr>
              <a:tr h="370840">
                <a:tc gridSpan="1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확정 과제의 경우 과제당 예상이익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성공률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0.7,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점유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25%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로 가정하며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고수익 과제의 경우 과제당 이익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1.3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성공률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0.8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 점유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25%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로 가정한다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780486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83754" y="6010109"/>
            <a:ext cx="1041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[</a:t>
            </a:r>
            <a:r>
              <a:rPr lang="ko-KR" altLang="en-US" sz="1600" dirty="0"/>
              <a:t>미 확정 프로젝트를 위한 자원의 여유를 </a:t>
            </a:r>
            <a:r>
              <a:rPr lang="en-US" altLang="ko-KR" sz="1600" dirty="0"/>
              <a:t>0%</a:t>
            </a:r>
            <a:r>
              <a:rPr lang="ko-KR" altLang="en-US" sz="1600" dirty="0"/>
              <a:t>로 하는 경우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배경</a:t>
            </a:r>
          </a:p>
        </p:txBody>
      </p:sp>
    </p:spTree>
    <p:extLst>
      <p:ext uri="{BB962C8B-B14F-4D97-AF65-F5344CB8AC3E}">
        <p14:creationId xmlns:p14="http://schemas.microsoft.com/office/powerpoint/2010/main" val="315383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68686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68686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6534</TotalTime>
  <Words>9722</Words>
  <Application>Microsoft Office PowerPoint</Application>
  <PresentationFormat>와이드스크린</PresentationFormat>
  <Paragraphs>1371</Paragraphs>
  <Slides>57</Slides>
  <Notes>57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57</vt:i4>
      </vt:variant>
    </vt:vector>
  </HeadingPairs>
  <TitlesOfParts>
    <vt:vector size="69" baseType="lpstr">
      <vt:lpstr>HY헤드라인M</vt:lpstr>
      <vt:lpstr>굴림</vt:lpstr>
      <vt:lpstr>맑은 고딕</vt:lpstr>
      <vt:lpstr>한양신명조</vt:lpstr>
      <vt:lpstr>한컴바탕</vt:lpstr>
      <vt:lpstr>휴먼둥근헤드라인</vt:lpstr>
      <vt:lpstr>Arial</vt:lpstr>
      <vt:lpstr>Cambria Math</vt:lpstr>
      <vt:lpstr>Times New Roman</vt:lpstr>
      <vt:lpstr>Wingdings</vt:lpstr>
      <vt:lpstr>Office 테마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hyunjin</dc:creator>
  <cp:lastModifiedBy>SSU</cp:lastModifiedBy>
  <cp:revision>436</cp:revision>
  <cp:lastPrinted>2022-03-24T06:26:48Z</cp:lastPrinted>
  <dcterms:created xsi:type="dcterms:W3CDTF">2020-08-14T15:52:08Z</dcterms:created>
  <dcterms:modified xsi:type="dcterms:W3CDTF">2022-05-22T08:19:39Z</dcterms:modified>
</cp:coreProperties>
</file>