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</p:sldMasterIdLst>
  <p:notesMasterIdLst>
    <p:notesMasterId r:id="rId42"/>
  </p:notesMasterIdLst>
  <p:sldIdLst>
    <p:sldId id="531" r:id="rId3"/>
    <p:sldId id="530" r:id="rId4"/>
    <p:sldId id="256" r:id="rId5"/>
    <p:sldId id="383" r:id="rId6"/>
    <p:sldId id="529" r:id="rId7"/>
    <p:sldId id="528" r:id="rId8"/>
    <p:sldId id="475" r:id="rId9"/>
    <p:sldId id="338" r:id="rId10"/>
    <p:sldId id="470" r:id="rId11"/>
    <p:sldId id="340" r:id="rId12"/>
    <p:sldId id="465" r:id="rId13"/>
    <p:sldId id="511" r:id="rId14"/>
    <p:sldId id="344" r:id="rId15"/>
    <p:sldId id="512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362" r:id="rId29"/>
    <p:sldId id="526" r:id="rId30"/>
    <p:sldId id="527" r:id="rId31"/>
    <p:sldId id="467" r:id="rId32"/>
    <p:sldId id="501" r:id="rId33"/>
    <p:sldId id="466" r:id="rId34"/>
    <p:sldId id="460" r:id="rId35"/>
    <p:sldId id="461" r:id="rId36"/>
    <p:sldId id="502" r:id="rId37"/>
    <p:sldId id="468" r:id="rId38"/>
    <p:sldId id="503" r:id="rId39"/>
    <p:sldId id="504" r:id="rId40"/>
    <p:sldId id="505" r:id="rId41"/>
  </p:sldIdLst>
  <p:sldSz cx="9361488" cy="6858000"/>
  <p:notesSz cx="6889750" cy="10021888"/>
  <p:embeddedFontLst>
    <p:embeddedFont>
      <p:font typeface="Yoon 윤고딕 520_TT" panose="020B0600000101010101" charset="-127"/>
      <p:regular r:id="rId43"/>
    </p:embeddedFont>
    <p:embeddedFont>
      <p:font typeface="Yoon 윤고딕 550_TT" panose="020B0600000101010101" charset="-127"/>
      <p:regular r:id="rId44"/>
    </p:embeddedFont>
    <p:embeddedFont>
      <p:font typeface="Cambria Math" panose="02040503050406030204" pitchFamily="18" charset="0"/>
      <p:regular r:id="rId45"/>
    </p:embeddedFont>
    <p:embeddedFont>
      <p:font typeface="나눔고딕" panose="020D0604000000000000" pitchFamily="50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함초롬바탕" panose="02030604000101010101" pitchFamily="18" charset="-127"/>
      <p:regular r:id="rId50"/>
      <p:bold r:id="rId51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7E0000"/>
    <a:srgbClr val="05186B"/>
    <a:srgbClr val="030649"/>
    <a:srgbClr val="F12727"/>
    <a:srgbClr val="F55D5D"/>
    <a:srgbClr val="3B3838"/>
    <a:srgbClr val="071F87"/>
    <a:srgbClr val="041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5" autoAdjust="0"/>
    <p:restoredTop sz="91708" autoAdjust="0"/>
  </p:normalViewPr>
  <p:slideViewPr>
    <p:cSldViewPr snapToGrid="0">
      <p:cViewPr varScale="1">
        <p:scale>
          <a:sx n="83" d="100"/>
          <a:sy n="83" d="100"/>
        </p:scale>
        <p:origin x="1382" y="6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/>
          <a:lstStyle>
            <a:lvl1pPr algn="r">
              <a:defRPr sz="1200"/>
            </a:lvl1pPr>
          </a:lstStyle>
          <a:p>
            <a:fld id="{634EC616-9507-4FBF-8AE4-DCC9D93F51D8}" type="datetimeFigureOut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0888"/>
            <a:ext cx="51308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1" tIns="46570" rIns="93141" bIns="4657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50"/>
          </a:xfrm>
          <a:prstGeom prst="rect">
            <a:avLst/>
          </a:prstGeom>
        </p:spPr>
        <p:txBody>
          <a:bodyPr vert="horz" lIns="93141" tIns="46570" rIns="93141" bIns="4657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9" cy="501095"/>
          </a:xfrm>
          <a:prstGeom prst="rect">
            <a:avLst/>
          </a:prstGeom>
        </p:spPr>
        <p:txBody>
          <a:bodyPr vert="horz" lIns="93141" tIns="46570" rIns="93141" bIns="46570" rtlCol="0" anchor="b"/>
          <a:lstStyle>
            <a:lvl1pPr algn="r">
              <a:defRPr sz="1200"/>
            </a:lvl1pPr>
          </a:lstStyle>
          <a:p>
            <a:fld id="{C50F2A6E-D787-4216-8A83-AC0CC119C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3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b="0" dirty="0"/>
              <a:t>본 연구는 </a:t>
            </a:r>
            <a:r>
              <a:rPr lang="ko-KR" altLang="en-US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패션인프루언서의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속성이 </a:t>
            </a:r>
            <a:r>
              <a:rPr lang="ko-KR" altLang="en-US" dirty="0" err="1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고객충성도와</a:t>
            </a:r>
            <a:r>
              <a:rPr lang="ko-KR" altLang="en-US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구전행동에 미치는 영향에 관한 연구 입니다</a:t>
            </a:r>
            <a:r>
              <a: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11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  <a:r>
              <a:rPr lang="en-US" altLang="ko-KR" dirty="0"/>
              <a:t>, </a:t>
            </a:r>
            <a:r>
              <a:rPr lang="ko-KR" altLang="en-US" dirty="0"/>
              <a:t>독립변수인 인플루언서의 특징에 대해 관련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79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변수의 조작적 정의로서</a:t>
            </a:r>
            <a:r>
              <a:rPr lang="en-US" altLang="ko-KR" dirty="0"/>
              <a:t>,</a:t>
            </a:r>
          </a:p>
          <a:p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0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28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5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08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93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0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975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6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91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먼저 고객중심에서는 관계혜택과 고객지향성을 살펴 보려고 합니다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먼저 관계혜택의 개념 및 구성요소입니다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관계혜택은 고객이 기업과의 장기적인 관계를 통해 얻게 되는 모든 종류의 혜택을 말하며 사회적 혜택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심리적 혜택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경제적 혜택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,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고객화 혜택 등 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4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가지 혜택 으로 구분할 수 있습니다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/>
                <a:ea typeface="함초롬바탕"/>
              </a:rPr>
              <a:t>.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43923-869F-43E4-BDCC-EE6C18D478F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576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696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52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31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03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20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실증분석으로서</a:t>
            </a:r>
            <a:r>
              <a:rPr lang="en-US" altLang="ko-KR" dirty="0"/>
              <a:t>, </a:t>
            </a:r>
            <a:r>
              <a:rPr lang="ko-KR" altLang="en-US" dirty="0"/>
              <a:t>먼저 자료수집</a:t>
            </a:r>
            <a:r>
              <a:rPr lang="ko-KR" altLang="en-US" baseline="0" dirty="0"/>
              <a:t> 및 분석방법에 대해 말씀드리면</a:t>
            </a:r>
            <a:r>
              <a:rPr lang="en-US" altLang="ko-KR" baseline="0" dirty="0"/>
              <a:t>….</a:t>
            </a:r>
          </a:p>
          <a:p>
            <a:r>
              <a:rPr lang="ko-KR" altLang="en-US" baseline="0" dirty="0"/>
              <a:t>본 연구는 설문조사를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실시하여 자료를 수집하고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구조방정식모델 분석을 이용하여 결과를 분석하고 가설을 검증하였습니다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553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이상으로 발표를 마치도록 하겠습니다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08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이상으로 발표를 마치도록 하겠습니다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25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이상으로 발표를 마치도록 하겠습니다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발표는 </a:t>
            </a:r>
            <a:r>
              <a:rPr lang="en-US" altLang="ko-KR" dirty="0"/>
              <a:t>1</a:t>
            </a:r>
            <a:r>
              <a:rPr lang="ko-KR" altLang="en-US" dirty="0"/>
              <a:t>장 서론에서부터 </a:t>
            </a:r>
            <a:r>
              <a:rPr lang="en-US" altLang="ko-KR" dirty="0"/>
              <a:t>5</a:t>
            </a:r>
            <a:r>
              <a:rPr lang="ko-KR" altLang="en-US" dirty="0"/>
              <a:t>장 결론까지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57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8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3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9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본 연구의 연구배경은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첫째</a:t>
            </a:r>
            <a:r>
              <a:rPr lang="en-US" altLang="ko-KR" dirty="0"/>
              <a:t>…</a:t>
            </a:r>
            <a:r>
              <a:rPr lang="en-US" altLang="ko-KR" baseline="0" dirty="0"/>
              <a:t> </a:t>
            </a:r>
            <a:r>
              <a:rPr lang="ko-KR" altLang="en-US" baseline="0" dirty="0"/>
              <a:t>둘째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셋째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…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제반 연구가 요구된다고 할 수 있습니다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4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연구설계로서 앞서 설명 드린 이론적 배경을 바탕으로 그림과 같이 연구모형을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2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408">
              <a:defRPr/>
            </a:pPr>
            <a:r>
              <a:rPr lang="ko-KR" altLang="en-US" dirty="0"/>
              <a:t>앞서 설명 드린 연구모형을 바탕으로 표와 같이 연구 가설을 설정하였으며 관련 선행연구를 이론적 근거로 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F2A6E-D787-4216-8A83-AC0CC119C9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6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561A-B30D-CC40-8EE5-1FF1FDFC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460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332AE-9FE0-8649-B105-DEF4F6B9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1843"/>
            </a:lvl1pPr>
            <a:lvl2pPr marL="351038" indent="0" algn="ctr">
              <a:buNone/>
              <a:defRPr sz="1536"/>
            </a:lvl2pPr>
            <a:lvl3pPr marL="702076" indent="0" algn="ctr">
              <a:buNone/>
              <a:defRPr sz="1382"/>
            </a:lvl3pPr>
            <a:lvl4pPr marL="1053114" indent="0" algn="ctr">
              <a:buNone/>
              <a:defRPr sz="1228"/>
            </a:lvl4pPr>
            <a:lvl5pPr marL="1404153" indent="0" algn="ctr">
              <a:buNone/>
              <a:defRPr sz="1228"/>
            </a:lvl5pPr>
            <a:lvl6pPr marL="1755191" indent="0" algn="ctr">
              <a:buNone/>
              <a:defRPr sz="1228"/>
            </a:lvl6pPr>
            <a:lvl7pPr marL="2106229" indent="0" algn="ctr">
              <a:buNone/>
              <a:defRPr sz="1228"/>
            </a:lvl7pPr>
            <a:lvl8pPr marL="2457267" indent="0" algn="ctr">
              <a:buNone/>
              <a:defRPr sz="1228"/>
            </a:lvl8pPr>
            <a:lvl9pPr marL="2808305" indent="0" algn="ctr">
              <a:buNone/>
              <a:defRPr sz="1228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ADF0-00F5-1F47-A840-BA2D4962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9E0-E000-47A9-AF02-1E4F0B29E752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92FE-6BA3-B44D-944B-1F29AA09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0ADF8-73A5-A14B-8C2F-CDE2BE0F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591C-2EBB-2246-B0F4-B8D598F5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60130-880A-3444-BE65-2893DFBA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3D05E-B012-AF4E-BFCF-5E9AD4ED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4B97-FEE1-4442-8D1B-A861ACA9E87B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D9654-9351-C542-8052-DB24008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95E7D-47BC-C842-AB1F-27372066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145D7E-663B-BA43-8A00-C0D2CD408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315" y="365125"/>
            <a:ext cx="201857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A0FD7-8BF0-1844-A2FB-F6354F13E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602" y="365125"/>
            <a:ext cx="5938694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665D1-9CCC-274F-9B76-219BA029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258-B2E5-4CD8-AE59-F8017A239102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B7423-936C-9840-8CFC-4E6CB79C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2E396-858B-1848-9720-0262E3D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9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46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1843"/>
            </a:lvl1pPr>
            <a:lvl2pPr marL="351038" indent="0" algn="ctr">
              <a:buNone/>
              <a:defRPr sz="1536"/>
            </a:lvl2pPr>
            <a:lvl3pPr marL="702076" indent="0" algn="ctr">
              <a:buNone/>
              <a:defRPr sz="1382"/>
            </a:lvl3pPr>
            <a:lvl4pPr marL="1053114" indent="0" algn="ctr">
              <a:buNone/>
              <a:defRPr sz="1228"/>
            </a:lvl4pPr>
            <a:lvl5pPr marL="1404153" indent="0" algn="ctr">
              <a:buNone/>
              <a:defRPr sz="1228"/>
            </a:lvl5pPr>
            <a:lvl6pPr marL="1755191" indent="0" algn="ctr">
              <a:buNone/>
              <a:defRPr sz="1228"/>
            </a:lvl6pPr>
            <a:lvl7pPr marL="2106229" indent="0" algn="ctr">
              <a:buNone/>
              <a:defRPr sz="1228"/>
            </a:lvl7pPr>
            <a:lvl8pPr marL="2457267" indent="0" algn="ctr">
              <a:buNone/>
              <a:defRPr sz="1228"/>
            </a:lvl8pPr>
            <a:lvl9pPr marL="2808305" indent="0" algn="ctr">
              <a:buNone/>
              <a:defRPr sz="1228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6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1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8727" y="1709739"/>
            <a:ext cx="8074283" cy="2852737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8727" y="4589464"/>
            <a:ext cx="8074283" cy="1500187"/>
          </a:xfrm>
        </p:spPr>
        <p:txBody>
          <a:bodyPr/>
          <a:lstStyle>
            <a:lvl1pPr marL="0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7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22" y="365126"/>
            <a:ext cx="807428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39253" y="1681163"/>
            <a:ext cx="3979852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39253" y="2505075"/>
            <a:ext cx="39798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8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64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66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ACCF-C700-1740-B9DD-3181DE2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702A-44DF-124F-A810-E374E0A8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2035-7115-A644-B4B4-636F1E9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E8FA-BC05-45BC-98BE-1934CE862F7A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5DECF-B716-9D4A-8439-340E00D5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A2146-4F2D-6143-B16F-7374F10E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4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12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21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9315" y="365125"/>
            <a:ext cx="201857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3602" y="365125"/>
            <a:ext cx="593869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3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8A1F-98F4-A34E-B4FB-E77D0FFC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27" y="1709739"/>
            <a:ext cx="8074283" cy="2852737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F18FE-18FB-8E4A-95C4-7F809EED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727" y="4589464"/>
            <a:ext cx="8074283" cy="1500187"/>
          </a:xfrm>
        </p:spPr>
        <p:txBody>
          <a:bodyPr/>
          <a:lstStyle>
            <a:lvl1pPr marL="0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FAFD5-E9FC-D841-8E22-ECE4576E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7CF9-128C-4B5B-93BC-DFE677540058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EEC43-375A-E84D-886A-82742AF2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B488-27B8-5F42-BF14-9757F80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9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D544-DB21-704F-B80D-5D28C89B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3319-7E44-2B40-97AA-5C9D2958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3C2EF-A9D8-8349-A071-2FDED527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235A3-AA45-B649-BCE0-3570120F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F0C-352E-4913-9428-0ACA46FF08A0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FBEC6-B223-8B41-B80E-1BC6A2C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6ED4-B379-4C46-84D2-C9C3DB9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4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4C2C-A8BB-764F-9297-26F646AE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365126"/>
            <a:ext cx="8074283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1A589-8F55-DF41-A9F2-78A88708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F18FB-3E7A-984A-B958-0B9A4481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E8C6C-E3E2-6045-ADFE-5E715703A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9253" y="1681163"/>
            <a:ext cx="3979852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22AEFB-0991-534D-9279-BEBC525C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9253" y="2505075"/>
            <a:ext cx="397985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D741B-4C27-D141-91EE-551133A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0EA-9EB5-40EF-B2DB-AA179BD773CE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84638A-58C2-3B45-9DE2-1E181041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4F0C6-A785-0041-B10D-EDD2114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65649-D567-B641-96DA-34E99F1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C1E0F-6D18-2E42-8B26-038DEBE2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F31F-005C-4BE5-9BE9-03B799A0F233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99297-E31B-9246-A556-4FECD2AD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E27BE-BFB7-F445-8211-6F5E9D29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05969-ACDB-7141-9083-2C368955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BB20-630F-466A-8FD7-87CA0E27D633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98A6A-FFDC-9B4F-AC43-6CC398B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9744A-431F-764E-98CB-20A18B0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7EF5-B6FE-A941-BF30-336D1A5E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D1AD9-1F9A-C849-AF33-37109A43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72BA4-8325-F342-867C-165D5D92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5679D-6AA2-7B44-8B46-A853AC48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59D-2B86-4CE3-849F-139BE851BFCC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7C3A9-4797-EE41-B580-5FF6619C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5DAF7-3765-4041-99C8-EF1D4A58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F6D4-7F6B-F34F-A1FB-8CFA24C6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22" y="457200"/>
            <a:ext cx="3019323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46B5F-3468-C240-A81C-8853898F1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79852" y="987426"/>
            <a:ext cx="4739253" cy="4873625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57921-E953-C743-8DF8-F0369FCF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22" y="2057400"/>
            <a:ext cx="3019323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B25F3-AD3E-7D47-8321-F213BD6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D51B-766A-42D9-B015-CD6B13ABB564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92076-D4E3-A54C-9D01-DDAB21E5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687A4-B071-1842-B3F5-9250C5C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04CD9-1713-FA4E-8B02-DACE8572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03" y="365126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BBC19-146C-9D4F-8525-1380698E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03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D7E96-02FB-C24D-918E-19D09A046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3602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2D71-70E2-4973-BEA6-D5C64244CBE9}" type="datetime1">
              <a:rPr lang="ko-KR" altLang="en-US" smtClean="0"/>
              <a:pPr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9639F-F7FB-EB4B-B736-3EED2574A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00993" y="635635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6A396-3C35-7642-A4AF-56E0280C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11551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D327-5D8D-458F-B672-75E30DC40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5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02076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19" indent="-175519" algn="l" defTabSz="702076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557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3603" y="365126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3603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3602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4C59-BE7B-48F9-BA10-F5319E21184F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00993" y="635635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1551" y="635635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8183-3965-4E64-BCFE-C96B12B41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2076" rtl="0" eaLnBrk="1" latinLnBrk="1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19" indent="-175519" algn="l" defTabSz="702076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557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1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1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3404" y="5928206"/>
            <a:ext cx="57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2022. 3. 27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4" descr="숭실대학교/캠퍼스 - 나무위키">
            <a:extLst>
              <a:ext uri="{FF2B5EF4-FFF2-40B4-BE49-F238E27FC236}">
                <a16:creationId xmlns:a16="http://schemas.microsoft.com/office/drawing/2014/main" id="{E0DCCB5C-FE3A-4DF5-B364-7302FB03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1488" cy="69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7256" y="1269877"/>
            <a:ext cx="9396000" cy="3312000"/>
          </a:xfrm>
          <a:prstGeom prst="rect">
            <a:avLst/>
          </a:prstGeom>
          <a:solidFill>
            <a:schemeClr val="accent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3408809"/>
            <a:ext cx="720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-28626" y="1269877"/>
            <a:ext cx="2543225" cy="4678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박사학위논문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차 발표</a:t>
            </a:r>
            <a:endParaRPr lang="en-US" altLang="ko-KR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2769" y="1992883"/>
            <a:ext cx="8640000" cy="12921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불안정성인애착이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SNS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중독경향성에 미치는 영향에 관한 연구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대인관계지향성의 조절효과를 중심으로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885950" y="4753039"/>
            <a:ext cx="6831936" cy="108012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지도교수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박 종 우 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발  표  자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송 금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숙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코칭심리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전공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                                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2023.  11.  26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23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271319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1223D-AC10-474F-956C-BF64927C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9" y="1847850"/>
            <a:ext cx="85797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8" y="1732764"/>
            <a:ext cx="8453202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CD59A9-FE49-4738-9DDB-60618C88325F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08EF46B-A32A-140A-DFF8-55AA0844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90254"/>
              </p:ext>
            </p:extLst>
          </p:nvPr>
        </p:nvGraphicFramePr>
        <p:xfrm>
          <a:off x="701930" y="1500014"/>
          <a:ext cx="7969415" cy="4955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952">
                  <a:extLst>
                    <a:ext uri="{9D8B030D-6E8A-4147-A177-3AD203B41FA5}">
                      <a16:colId xmlns:a16="http://schemas.microsoft.com/office/drawing/2014/main" val="3359169042"/>
                    </a:ext>
                  </a:extLst>
                </a:gridCol>
                <a:gridCol w="936324">
                  <a:extLst>
                    <a:ext uri="{9D8B030D-6E8A-4147-A177-3AD203B41FA5}">
                      <a16:colId xmlns:a16="http://schemas.microsoft.com/office/drawing/2014/main" val="922728885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3937828078"/>
                    </a:ext>
                  </a:extLst>
                </a:gridCol>
                <a:gridCol w="3820562">
                  <a:extLst>
                    <a:ext uri="{9D8B030D-6E8A-4147-A177-3AD203B41FA5}">
                      <a16:colId xmlns:a16="http://schemas.microsoft.com/office/drawing/2014/main" val="802463415"/>
                    </a:ext>
                  </a:extLst>
                </a:gridCol>
                <a:gridCol w="1863139">
                  <a:extLst>
                    <a:ext uri="{9D8B030D-6E8A-4147-A177-3AD203B41FA5}">
                      <a16:colId xmlns:a16="http://schemas.microsoft.com/office/drawing/2014/main" val="2411383895"/>
                    </a:ext>
                  </a:extLst>
                </a:gridCol>
              </a:tblGrid>
              <a:tr h="4505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 구분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</a:t>
                      </a:r>
                      <a:r>
                        <a:rPr lang="ko-KR" altLang="en-US" sz="1400" dirty="0"/>
                        <a:t>변          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                </a:t>
                      </a:r>
                      <a:r>
                        <a:rPr lang="ko-KR" altLang="en-US" sz="1400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ko-KR" altLang="en-US" sz="1400" dirty="0"/>
                        <a:t>관 </a:t>
                      </a:r>
                      <a:r>
                        <a:rPr lang="ko-KR" altLang="en-US" sz="1400" dirty="0" err="1"/>
                        <a:t>련</a:t>
                      </a:r>
                      <a:r>
                        <a:rPr lang="ko-KR" altLang="en-US" sz="1400" dirty="0"/>
                        <a:t> 연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687"/>
                  </a:ext>
                </a:extLst>
              </a:tr>
              <a:tr h="104539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/>
                        <a:t>독립</a:t>
                      </a:r>
                      <a:endParaRPr lang="en-US" altLang="ko-KR" sz="1400" kern="1200" dirty="0"/>
                    </a:p>
                    <a:p>
                      <a:pPr algn="ctr"/>
                      <a:r>
                        <a:rPr lang="ko-KR" altLang="en-US" sz="1400" kern="1200" dirty="0"/>
                        <a:t>변수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kern="1200" dirty="0"/>
                        <a:t>불안정</a:t>
                      </a:r>
                      <a:endParaRPr lang="en-US" altLang="ko-KR" sz="1400" kern="12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kern="1200" dirty="0" err="1"/>
                        <a:t>성인애착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/>
                        <a:t>회피</a:t>
                      </a:r>
                      <a:endParaRPr lang="en-US" altLang="ko-KR" sz="1400" kern="1200" dirty="0"/>
                    </a:p>
                    <a:p>
                      <a:pPr algn="ctr" latinLnBrk="1"/>
                      <a:r>
                        <a:rPr lang="ko-KR" altLang="en-US" sz="1400" kern="1200" dirty="0"/>
                        <a:t>애착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/>
                        <a:t>주변 사람과 가까워지거나 의존하는 것에 대해 불편함을 느끼고 꺼리는 개인 특성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Fraley et al.(2000)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Kim (2004)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/>
                        <a:t>윤혜림</a:t>
                      </a:r>
                      <a:r>
                        <a:rPr lang="ko-KR" altLang="en-US" sz="1400" kern="1200" dirty="0"/>
                        <a:t> 외 </a:t>
                      </a:r>
                      <a:r>
                        <a:rPr lang="en-US" altLang="ko-KR" sz="1400" kern="1200" dirty="0"/>
                        <a:t>(2017)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34222582"/>
                  </a:ext>
                </a:extLst>
              </a:tr>
              <a:tr h="5673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/>
                        <a:t>불안</a:t>
                      </a:r>
                      <a:endParaRPr lang="en-US" altLang="ko-KR" sz="1400" kern="1200" dirty="0"/>
                    </a:p>
                    <a:p>
                      <a:pPr algn="ctr" latinLnBrk="1"/>
                      <a:r>
                        <a:rPr lang="ko-KR" altLang="en-US" sz="1400" kern="1200" dirty="0"/>
                        <a:t>애착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/>
                        <a:t>주변 사람으로부터 버림받거나 거절당하는 것을 걱정하는 개인 특성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 err="1"/>
                        <a:t>Mikulincer</a:t>
                      </a:r>
                      <a:r>
                        <a:rPr lang="en-US" altLang="ko-KR" sz="1400" kern="1200" dirty="0"/>
                        <a:t> &amp;Shaver (2016)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53398683"/>
                  </a:ext>
                </a:extLst>
              </a:tr>
              <a:tr h="1045395">
                <a:tc rowSpan="2">
                  <a:txBody>
                    <a:bodyPr/>
                    <a:lstStyle/>
                    <a:p>
                      <a:pPr marL="0" marR="0" lvl="0" indent="0" algn="ctr" defTabSz="7020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매개변수</a:t>
                      </a:r>
                      <a:endParaRPr lang="en-US" altLang="ko-KR" sz="1400" kern="1200" dirty="0"/>
                    </a:p>
                    <a:p>
                      <a:pPr algn="ctr"/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/>
                        <a:t>우울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/>
                        <a:t>자신과 자신을 포함한 환경 및 미래에 관한 왜곡된 지각과 감정을 굳게 믿음으로 인해 생기는 무기력한 현재의 기분 상태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/>
                        <a:t>허만세</a:t>
                      </a:r>
                      <a:r>
                        <a:rPr lang="ko-KR" altLang="en-US" sz="1400" kern="1200" dirty="0"/>
                        <a:t> 외 </a:t>
                      </a:r>
                      <a:r>
                        <a:rPr lang="en-US" altLang="ko-KR" sz="1400" kern="1200" dirty="0"/>
                        <a:t>(2015)</a:t>
                      </a:r>
                      <a:endParaRPr lang="ko-KR" altLang="en-US" sz="1400" kern="1200" dirty="0"/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/>
                        <a:t>박병선 외 </a:t>
                      </a:r>
                      <a:r>
                        <a:rPr lang="en-US" altLang="ko-KR" sz="1400" kern="1200" dirty="0"/>
                        <a:t>(2020)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122457"/>
                  </a:ext>
                </a:extLst>
              </a:tr>
              <a:tr h="1045395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/>
                        <a:t>FoMO</a:t>
                      </a:r>
                      <a:endParaRPr lang="en-US" altLang="ko-KR" sz="1400" kern="1200" dirty="0"/>
                    </a:p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증후군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err="1"/>
                        <a:t>소외당할</a:t>
                      </a:r>
                      <a:r>
                        <a:rPr lang="ko-KR" altLang="en-US" sz="1400" kern="1200" dirty="0"/>
                        <a:t> 것 같은 기분 때문에 타인의 상황이나 정보에 민감해 지는 불안함이 만연해진 상태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/>
                        <a:t>Przybylski</a:t>
                      </a:r>
                      <a:r>
                        <a:rPr lang="en-US" altLang="ko-KR" sz="1400" kern="1200" dirty="0"/>
                        <a:t> et al. (2013), </a:t>
                      </a:r>
                    </a:p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/>
                        <a:t>주은선</a:t>
                      </a:r>
                      <a:r>
                        <a:rPr lang="ko-KR" altLang="en-US" sz="1400" kern="1200" dirty="0"/>
                        <a:t> 외</a:t>
                      </a:r>
                      <a:r>
                        <a:rPr lang="en-US" altLang="ko-KR" sz="1400" kern="1200" dirty="0"/>
                        <a:t>(2018)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070888"/>
                  </a:ext>
                </a:extLst>
              </a:tr>
              <a:tr h="800993">
                <a:tc>
                  <a:txBody>
                    <a:bodyPr/>
                    <a:lstStyle/>
                    <a:p>
                      <a:pPr marL="0" marR="0" lvl="0" indent="0" algn="ctr" defTabSz="7020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조절 변수</a:t>
                      </a:r>
                    </a:p>
                    <a:p>
                      <a:pPr algn="ctr"/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/>
                        <a:t>대인관계</a:t>
                      </a:r>
                      <a:endParaRPr lang="en-US" altLang="ko-KR" sz="1400" kern="1200" dirty="0"/>
                    </a:p>
                    <a:p>
                      <a:pPr algn="ctr" latinLnBrk="1"/>
                      <a:r>
                        <a:rPr lang="ko-KR" altLang="en-US" sz="1400" kern="1200" dirty="0"/>
                        <a:t>지향성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주변의 다른 사람들을 향해 관계욕구를 보이며 우호적인 행동을 나타내는 성향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kern="1200" dirty="0" err="1"/>
                        <a:t>염동수</a:t>
                      </a:r>
                      <a:r>
                        <a:rPr lang="en-US" altLang="ko-KR" sz="1400" kern="1200" dirty="0"/>
                        <a:t>(2003)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495" y="1099904"/>
            <a:ext cx="346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변수의 조작적 정의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11C89E-8B91-4240-AAB3-97C28A14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5" y="1491789"/>
            <a:ext cx="8834905" cy="71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45C0C8-1DD9-411C-A110-62E12B57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8" y="1732764"/>
            <a:ext cx="8583962" cy="5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CBF7AC-BC2B-4F3F-8212-7FE4A4F75286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820EA79-9449-F87A-FFF7-5D27F1F50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83013"/>
              </p:ext>
            </p:extLst>
          </p:nvPr>
        </p:nvGraphicFramePr>
        <p:xfrm>
          <a:off x="863614" y="2147530"/>
          <a:ext cx="7854272" cy="211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437">
                  <a:extLst>
                    <a:ext uri="{9D8B030D-6E8A-4147-A177-3AD203B41FA5}">
                      <a16:colId xmlns:a16="http://schemas.microsoft.com/office/drawing/2014/main" val="2275124441"/>
                    </a:ext>
                  </a:extLst>
                </a:gridCol>
                <a:gridCol w="1013989">
                  <a:extLst>
                    <a:ext uri="{9D8B030D-6E8A-4147-A177-3AD203B41FA5}">
                      <a16:colId xmlns:a16="http://schemas.microsoft.com/office/drawing/2014/main" val="3335532325"/>
                    </a:ext>
                  </a:extLst>
                </a:gridCol>
                <a:gridCol w="3802455">
                  <a:extLst>
                    <a:ext uri="{9D8B030D-6E8A-4147-A177-3AD203B41FA5}">
                      <a16:colId xmlns:a16="http://schemas.microsoft.com/office/drawing/2014/main" val="3655463933"/>
                    </a:ext>
                  </a:extLst>
                </a:gridCol>
                <a:gridCol w="2199391">
                  <a:extLst>
                    <a:ext uri="{9D8B030D-6E8A-4147-A177-3AD203B41FA5}">
                      <a16:colId xmlns:a16="http://schemas.microsoft.com/office/drawing/2014/main" val="2586149936"/>
                    </a:ext>
                  </a:extLst>
                </a:gridCol>
              </a:tblGrid>
              <a:tr h="195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</a:t>
                      </a:r>
                      <a:r>
                        <a:rPr lang="ko-KR" altLang="en-US" sz="1400" dirty="0"/>
                        <a:t>구 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</a:t>
                      </a:r>
                      <a:r>
                        <a:rPr lang="ko-KR" altLang="en-US" sz="1400" dirty="0"/>
                        <a:t>변   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                     </a:t>
                      </a:r>
                      <a:r>
                        <a:rPr lang="ko-KR" altLang="en-US" sz="1400" dirty="0"/>
                        <a:t>조  작  적  정  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       </a:t>
                      </a:r>
                      <a:r>
                        <a:rPr lang="ko-KR" altLang="en-US" sz="1400" dirty="0"/>
                        <a:t>관  </a:t>
                      </a:r>
                      <a:r>
                        <a:rPr lang="ko-KR" altLang="en-US" sz="1400" dirty="0" err="1"/>
                        <a:t>련</a:t>
                      </a:r>
                      <a:r>
                        <a:rPr lang="ko-KR" altLang="en-US" sz="1400" dirty="0"/>
                        <a:t>  연 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7818"/>
                  </a:ext>
                </a:extLst>
              </a:tr>
              <a:tr h="1812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/>
                        <a:t>종속</a:t>
                      </a:r>
                      <a:endParaRPr lang="en-US" altLang="ko-KR" sz="1400" kern="1200" dirty="0"/>
                    </a:p>
                    <a:p>
                      <a:pPr algn="ctr" latinLnBrk="1"/>
                      <a:r>
                        <a:rPr lang="ko-KR" altLang="en-US" sz="1400" kern="1200" dirty="0"/>
                        <a:t>변수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/>
                        <a:t>SNS </a:t>
                      </a:r>
                    </a:p>
                    <a:p>
                      <a:pPr algn="ctr" latinLnBrk="1"/>
                      <a:r>
                        <a:rPr lang="ko-KR" altLang="en-US" sz="1400" kern="1200" dirty="0"/>
                        <a:t>중독</a:t>
                      </a:r>
                      <a:endParaRPr lang="en-US" altLang="ko-KR" sz="1400" kern="1200" dirty="0"/>
                    </a:p>
                    <a:p>
                      <a:pPr algn="ctr" latinLnBrk="1"/>
                      <a:r>
                        <a:rPr lang="ko-KR" altLang="en-US" sz="1400" kern="1200" dirty="0"/>
                        <a:t>경향성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382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과도한 몰입 또는 </a:t>
                      </a:r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382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과다사용으로 인해 금단과 내성을 갖게 되고</a:t>
                      </a:r>
                      <a:r>
                        <a:rPr lang="en-US" altLang="ko-KR" sz="1382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82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따라 신체적 심리적 건강을 해치며 일상생활에 부정적 영향을 미치는 것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/>
                        <a:t>Young, K. S.(1998) </a:t>
                      </a:r>
                      <a:endParaRPr lang="ko-KR" altLang="en-US" sz="1400" kern="1200" dirty="0"/>
                    </a:p>
                    <a:p>
                      <a:pPr fontAlgn="base" latinLnBrk="1"/>
                      <a:r>
                        <a:rPr lang="ko-KR" altLang="en-US" sz="1400" kern="1200" dirty="0" err="1"/>
                        <a:t>한국지능정보사회진흥원</a:t>
                      </a:r>
                      <a:r>
                        <a:rPr lang="en-US" altLang="ko-KR" sz="1400" kern="1200" dirty="0"/>
                        <a:t>(2002)</a:t>
                      </a:r>
                      <a:r>
                        <a:rPr lang="ko-KR" altLang="en-US" sz="1400" kern="1200" dirty="0"/>
                        <a:t> </a:t>
                      </a:r>
                    </a:p>
                    <a:p>
                      <a:pPr fontAlgn="base" latinLnBrk="1"/>
                      <a:r>
                        <a:rPr lang="ko-KR" altLang="en-US" sz="1400" kern="1200" dirty="0"/>
                        <a:t>김희재</a:t>
                      </a:r>
                      <a:r>
                        <a:rPr lang="en-US" altLang="ko-KR" sz="1400" kern="1200" dirty="0"/>
                        <a:t>(2011)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54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3097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표본 선정 및 자료 수집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1584" y="1977588"/>
            <a:ext cx="7964383" cy="323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자료수집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설문기간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2023.08.08~2023.08.12 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약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일간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설문대상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서울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경기 지역 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대이상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성인 대상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예비조사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총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352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 회수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예비조사와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본조사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진행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설문회수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총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352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 회수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결측치 또는 불성실 설문을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개를 제거하고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   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              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최종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350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부를 분석에 적용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분석방법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SPSS 24.0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PLS 4.0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을 분석도구로 사용하여 자료를 점검하고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구조방정식모델 분석을 이용하여 결과분석 및 가설검증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28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표본의 일반적 특성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65230"/>
              </p:ext>
            </p:extLst>
          </p:nvPr>
        </p:nvGraphicFramePr>
        <p:xfrm>
          <a:off x="1152156" y="1637366"/>
          <a:ext cx="7057175" cy="4278009"/>
        </p:xfrm>
        <a:graphic>
          <a:graphicData uri="http://schemas.openxmlformats.org/drawingml/2006/table">
            <a:tbl>
              <a:tblPr/>
              <a:tblGrid>
                <a:gridCol w="2050608">
                  <a:extLst>
                    <a:ext uri="{9D8B030D-6E8A-4147-A177-3AD203B41FA5}">
                      <a16:colId xmlns:a16="http://schemas.microsoft.com/office/drawing/2014/main" val="3865390694"/>
                    </a:ext>
                  </a:extLst>
                </a:gridCol>
                <a:gridCol w="2568202">
                  <a:extLst>
                    <a:ext uri="{9D8B030D-6E8A-4147-A177-3AD203B41FA5}">
                      <a16:colId xmlns:a16="http://schemas.microsoft.com/office/drawing/2014/main" val="2414165814"/>
                    </a:ext>
                  </a:extLst>
                </a:gridCol>
                <a:gridCol w="757450">
                  <a:extLst>
                    <a:ext uri="{9D8B030D-6E8A-4147-A177-3AD203B41FA5}">
                      <a16:colId xmlns:a16="http://schemas.microsoft.com/office/drawing/2014/main" val="42254576"/>
                    </a:ext>
                  </a:extLst>
                </a:gridCol>
                <a:gridCol w="756709">
                  <a:extLst>
                    <a:ext uri="{9D8B030D-6E8A-4147-A177-3AD203B41FA5}">
                      <a16:colId xmlns:a16="http://schemas.microsoft.com/office/drawing/2014/main" val="1696993808"/>
                    </a:ext>
                  </a:extLst>
                </a:gridCol>
                <a:gridCol w="924206">
                  <a:extLst>
                    <a:ext uri="{9D8B030D-6E8A-4147-A177-3AD203B41FA5}">
                      <a16:colId xmlns:a16="http://schemas.microsoft.com/office/drawing/2014/main" val="3007363137"/>
                    </a:ext>
                  </a:extLst>
                </a:gridCol>
              </a:tblGrid>
              <a:tr h="146167">
                <a:tc grid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백분율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98330"/>
                  </a:ext>
                </a:extLst>
              </a:tr>
              <a:tr h="267702">
                <a:tc row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남자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40.9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77422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여자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207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59.1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48568"/>
                  </a:ext>
                </a:extLst>
              </a:tr>
              <a:tr h="267702">
                <a:tc rowSpan="5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11.4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012936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28927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19.4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33303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97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27.7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51540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25.4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83476"/>
                  </a:ext>
                </a:extLst>
              </a:tr>
              <a:tr h="267702">
                <a:tc rowSpan="8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7.7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03463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회사원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67580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22.9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54277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서비스직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54415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자영업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805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주부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12.0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62923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공무원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5.1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50316"/>
                  </a:ext>
                </a:extLst>
              </a:tr>
              <a:tr h="267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무직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임시직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프리랜서 등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15.4</a:t>
                      </a:r>
                      <a:endParaRPr lang="en-US" sz="1100" kern="0" spc="0" dirty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3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1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표본의 일반적 특성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24527"/>
              </p:ext>
            </p:extLst>
          </p:nvPr>
        </p:nvGraphicFramePr>
        <p:xfrm>
          <a:off x="823864" y="1778346"/>
          <a:ext cx="7894022" cy="3674706"/>
        </p:xfrm>
        <a:graphic>
          <a:graphicData uri="http://schemas.openxmlformats.org/drawingml/2006/table">
            <a:tbl>
              <a:tblPr/>
              <a:tblGrid>
                <a:gridCol w="2583257">
                  <a:extLst>
                    <a:ext uri="{9D8B030D-6E8A-4147-A177-3AD203B41FA5}">
                      <a16:colId xmlns:a16="http://schemas.microsoft.com/office/drawing/2014/main" val="3865390694"/>
                    </a:ext>
                  </a:extLst>
                </a:gridCol>
                <a:gridCol w="2583257">
                  <a:extLst>
                    <a:ext uri="{9D8B030D-6E8A-4147-A177-3AD203B41FA5}">
                      <a16:colId xmlns:a16="http://schemas.microsoft.com/office/drawing/2014/main" val="2414165814"/>
                    </a:ext>
                  </a:extLst>
                </a:gridCol>
                <a:gridCol w="847269">
                  <a:extLst>
                    <a:ext uri="{9D8B030D-6E8A-4147-A177-3AD203B41FA5}">
                      <a16:colId xmlns:a16="http://schemas.microsoft.com/office/drawing/2014/main" val="42254576"/>
                    </a:ext>
                  </a:extLst>
                </a:gridCol>
                <a:gridCol w="846440">
                  <a:extLst>
                    <a:ext uri="{9D8B030D-6E8A-4147-A177-3AD203B41FA5}">
                      <a16:colId xmlns:a16="http://schemas.microsoft.com/office/drawing/2014/main" val="1696993808"/>
                    </a:ext>
                  </a:extLst>
                </a:gridCol>
                <a:gridCol w="1033799">
                  <a:extLst>
                    <a:ext uri="{9D8B030D-6E8A-4147-A177-3AD203B41FA5}">
                      <a16:colId xmlns:a16="http://schemas.microsoft.com/office/drawing/2014/main" val="3007363137"/>
                    </a:ext>
                  </a:extLst>
                </a:gridCol>
              </a:tblGrid>
              <a:tr h="249578">
                <a:tc grid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백분율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98330"/>
                  </a:ext>
                </a:extLst>
              </a:tr>
              <a:tr h="146491">
                <a:tc rowSpan="3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결혼</a:t>
                      </a: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미혼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23.4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458183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기혼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240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68.6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75228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8.0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00199"/>
                  </a:ext>
                </a:extLst>
              </a:tr>
              <a:tr h="146491">
                <a:tc rowSpan="5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거주</a:t>
                      </a: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혼자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가구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13.4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17074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가족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83.7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37728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친구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</a:t>
                      </a:r>
                      <a:endParaRPr lang="en-US" sz="1100" kern="0" spc="0" dirty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46897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동료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937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08869"/>
                  </a:ext>
                </a:extLst>
              </a:tr>
              <a:tr h="146491">
                <a:tc rowSpan="5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</a:t>
                      </a: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학력</a:t>
                      </a:r>
                    </a:p>
                  </a:txBody>
                  <a:tcPr marL="43405" marR="43405" marT="21702" marB="217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중졸 이하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63500" marR="0" indent="0" algn="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568009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고등학교 졸업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55577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전문대학 졸업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en-US" sz="1100" kern="0" spc="0" dirty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12.0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3925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대학교 졸업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118</a:t>
                      </a:r>
                      <a:endParaRPr lang="en-US" sz="1100" kern="0" spc="0" dirty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33.7</a:t>
                      </a:r>
                      <a:endParaRPr lang="en-US" sz="1100" kern="0" spc="0" dirty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0785"/>
                  </a:ext>
                </a:extLst>
              </a:tr>
              <a:tr h="146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대학원 이상 졸업</a:t>
                      </a: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en-US" sz="1100" kern="0" spc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28.9</a:t>
                      </a:r>
                      <a:endParaRPr lang="en-US" sz="1100" kern="0" spc="0" dirty="0">
                        <a:solidFill>
                          <a:srgbClr val="99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405" marR="43405" marT="21702" marB="217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3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5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953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탐색적 요인분석 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6" y="1996092"/>
            <a:ext cx="4145631" cy="3733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714" y="2457030"/>
            <a:ext cx="4269164" cy="32013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798" y="1996092"/>
            <a:ext cx="4291240" cy="4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6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953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탐색적 요인분석 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01" y="2238882"/>
            <a:ext cx="4686300" cy="4162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901" y="1782162"/>
            <a:ext cx="4686300" cy="4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4.3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측정모형의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075"/>
              </p:ext>
            </p:extLst>
          </p:nvPr>
        </p:nvGraphicFramePr>
        <p:xfrm>
          <a:off x="1109152" y="2185808"/>
          <a:ext cx="7143183" cy="3974711"/>
        </p:xfrm>
        <a:graphic>
          <a:graphicData uri="http://schemas.openxmlformats.org/drawingml/2006/table">
            <a:tbl>
              <a:tblPr/>
              <a:tblGrid>
                <a:gridCol w="2109114">
                  <a:extLst>
                    <a:ext uri="{9D8B030D-6E8A-4147-A177-3AD203B41FA5}">
                      <a16:colId xmlns:a16="http://schemas.microsoft.com/office/drawing/2014/main" val="1616672534"/>
                    </a:ext>
                  </a:extLst>
                </a:gridCol>
                <a:gridCol w="1678751">
                  <a:extLst>
                    <a:ext uri="{9D8B030D-6E8A-4147-A177-3AD203B41FA5}">
                      <a16:colId xmlns:a16="http://schemas.microsoft.com/office/drawing/2014/main" val="4070021246"/>
                    </a:ext>
                  </a:extLst>
                </a:gridCol>
                <a:gridCol w="1677659">
                  <a:extLst>
                    <a:ext uri="{9D8B030D-6E8A-4147-A177-3AD203B41FA5}">
                      <a16:colId xmlns:a16="http://schemas.microsoft.com/office/drawing/2014/main" val="1951349222"/>
                    </a:ext>
                  </a:extLst>
                </a:gridCol>
                <a:gridCol w="1677659">
                  <a:extLst>
                    <a:ext uri="{9D8B030D-6E8A-4147-A177-3AD203B41FA5}">
                      <a16:colId xmlns:a16="http://schemas.microsoft.com/office/drawing/2014/main" val="272810994"/>
                    </a:ext>
                  </a:extLst>
                </a:gridCol>
              </a:tblGrid>
              <a:tr h="215038">
                <a:tc row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잠재</a:t>
                      </a: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Cronbach’s Alpha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5235"/>
                  </a:ext>
                </a:extLst>
              </a:tr>
              <a:tr h="216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&gt;0.60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&gt;0.60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&gt;0.60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9058"/>
                  </a:ext>
                </a:extLst>
              </a:tr>
              <a:tr h="5004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0.897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0.945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0.611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72291"/>
                  </a:ext>
                </a:extLst>
              </a:tr>
              <a:tr h="4289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0.915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0.918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0.704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229543"/>
                  </a:ext>
                </a:extLst>
              </a:tr>
              <a:tr h="571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0.928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0.933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0.668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751105"/>
                  </a:ext>
                </a:extLst>
              </a:tr>
              <a:tr h="5719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소외에 대한 두려움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(FoMO)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0.888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0.898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0.562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10088"/>
                  </a:ext>
                </a:extLst>
              </a:tr>
              <a:tr h="6433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</a:t>
                      </a: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0.887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0.950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0.506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003066"/>
                  </a:ext>
                </a:extLst>
              </a:tr>
              <a:tr h="7148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L="29983" marR="29983" marT="14992" marB="1499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0.915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0.919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993300"/>
                          </a:solidFill>
                          <a:effectLst/>
                          <a:latin typeface="+mn-ea"/>
                          <a:ea typeface="+mn-ea"/>
                        </a:rPr>
                        <a:t>0.568</a:t>
                      </a:r>
                    </a:p>
                  </a:txBody>
                  <a:tcPr marL="29983" marR="29983" marT="14992" marB="149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47718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53503" y="1718504"/>
            <a:ext cx="79643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측정모형의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신뢰도 및 집중 타당성 분석 결과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825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4.3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측정모형의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3503" y="1718504"/>
            <a:ext cx="79643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판별 타당도 검증 결과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1762"/>
              </p:ext>
            </p:extLst>
          </p:nvPr>
        </p:nvGraphicFramePr>
        <p:xfrm>
          <a:off x="1054884" y="2441437"/>
          <a:ext cx="6609834" cy="3286125"/>
        </p:xfrm>
        <a:graphic>
          <a:graphicData uri="http://schemas.openxmlformats.org/drawingml/2006/table">
            <a:tbl>
              <a:tblPr/>
              <a:tblGrid>
                <a:gridCol w="944649">
                  <a:extLst>
                    <a:ext uri="{9D8B030D-6E8A-4147-A177-3AD203B41FA5}">
                      <a16:colId xmlns:a16="http://schemas.microsoft.com/office/drawing/2014/main" val="2346146153"/>
                    </a:ext>
                  </a:extLst>
                </a:gridCol>
                <a:gridCol w="943746">
                  <a:extLst>
                    <a:ext uri="{9D8B030D-6E8A-4147-A177-3AD203B41FA5}">
                      <a16:colId xmlns:a16="http://schemas.microsoft.com/office/drawing/2014/main" val="2983323914"/>
                    </a:ext>
                  </a:extLst>
                </a:gridCol>
                <a:gridCol w="944649">
                  <a:extLst>
                    <a:ext uri="{9D8B030D-6E8A-4147-A177-3AD203B41FA5}">
                      <a16:colId xmlns:a16="http://schemas.microsoft.com/office/drawing/2014/main" val="1550602924"/>
                    </a:ext>
                  </a:extLst>
                </a:gridCol>
                <a:gridCol w="943746">
                  <a:extLst>
                    <a:ext uri="{9D8B030D-6E8A-4147-A177-3AD203B41FA5}">
                      <a16:colId xmlns:a16="http://schemas.microsoft.com/office/drawing/2014/main" val="3364450732"/>
                    </a:ext>
                  </a:extLst>
                </a:gridCol>
                <a:gridCol w="944649">
                  <a:extLst>
                    <a:ext uri="{9D8B030D-6E8A-4147-A177-3AD203B41FA5}">
                      <a16:colId xmlns:a16="http://schemas.microsoft.com/office/drawing/2014/main" val="980225009"/>
                    </a:ext>
                  </a:extLst>
                </a:gridCol>
                <a:gridCol w="944649">
                  <a:extLst>
                    <a:ext uri="{9D8B030D-6E8A-4147-A177-3AD203B41FA5}">
                      <a16:colId xmlns:a16="http://schemas.microsoft.com/office/drawing/2014/main" val="943110408"/>
                    </a:ext>
                  </a:extLst>
                </a:gridCol>
                <a:gridCol w="943746">
                  <a:extLst>
                    <a:ext uri="{9D8B030D-6E8A-4147-A177-3AD203B41FA5}">
                      <a16:colId xmlns:a16="http://schemas.microsoft.com/office/drawing/2014/main" val="4035091578"/>
                    </a:ext>
                  </a:extLst>
                </a:gridCol>
              </a:tblGrid>
              <a:tr h="657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2175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0.839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1752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0.782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0968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0.192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0.817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13166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0.498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0.039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0.477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8858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0.068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-0.455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-0.081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0.243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32615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0.490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0.222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3845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91509" y="5790250"/>
            <a:ext cx="467995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* 대각선 음영 칸의 값은 </a:t>
            </a:r>
            <a:r>
              <a:rPr lang="en-US" altLang="ko-KR" sz="1000" dirty="0"/>
              <a:t>AVE </a:t>
            </a:r>
            <a:r>
              <a:rPr lang="ko-KR" altLang="en-US" sz="1000" dirty="0"/>
              <a:t>제곱근이며</a:t>
            </a:r>
            <a:r>
              <a:rPr lang="en-US" altLang="ko-KR" sz="1000" dirty="0"/>
              <a:t>, </a:t>
            </a:r>
            <a:r>
              <a:rPr lang="ko-KR" altLang="en-US" sz="1000" dirty="0"/>
              <a:t>나머지는 상관계수의 값임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68511" y="2091322"/>
            <a:ext cx="6496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Fornell-Larcker</a:t>
            </a:r>
            <a:r>
              <a:rPr lang="en-US" altLang="ko-KR" sz="1400" dirty="0"/>
              <a:t> Criterion </a:t>
            </a:r>
            <a:r>
              <a:rPr lang="ko-KR" altLang="en-US" sz="1400" dirty="0"/>
              <a:t>기준에 따른 </a:t>
            </a:r>
            <a:r>
              <a:rPr lang="ko-KR" altLang="en-US" sz="1400" dirty="0" err="1"/>
              <a:t>판별타당도</a:t>
            </a:r>
            <a:r>
              <a:rPr lang="ko-KR" altLang="en-US" sz="1400" dirty="0"/>
              <a:t> 검증 결과</a:t>
            </a:r>
          </a:p>
        </p:txBody>
      </p:sp>
    </p:spTree>
    <p:extLst>
      <p:ext uri="{BB962C8B-B14F-4D97-AF65-F5344CB8AC3E}">
        <p14:creationId xmlns:p14="http://schemas.microsoft.com/office/powerpoint/2010/main" val="255490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4.3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측정모형의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3503" y="1718504"/>
            <a:ext cx="79643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판별 타당도 검증 결과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511" y="2091322"/>
            <a:ext cx="6496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HTMT.85 </a:t>
            </a:r>
            <a:r>
              <a:rPr lang="ko-KR" altLang="en-US" sz="1400" dirty="0"/>
              <a:t>기준에 따른 판별 타당도 검증 결과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99118"/>
              </p:ext>
            </p:extLst>
          </p:nvPr>
        </p:nvGraphicFramePr>
        <p:xfrm>
          <a:off x="778710" y="2441437"/>
          <a:ext cx="7939175" cy="3921241"/>
        </p:xfrm>
        <a:graphic>
          <a:graphicData uri="http://schemas.openxmlformats.org/drawingml/2006/table">
            <a:tbl>
              <a:tblPr/>
              <a:tblGrid>
                <a:gridCol w="1164037">
                  <a:extLst>
                    <a:ext uri="{9D8B030D-6E8A-4147-A177-3AD203B41FA5}">
                      <a16:colId xmlns:a16="http://schemas.microsoft.com/office/drawing/2014/main" val="2958058634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1534957934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3313013677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4293138612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4166519842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3683855736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4018989888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3301267686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3260519621"/>
                    </a:ext>
                  </a:extLst>
                </a:gridCol>
                <a:gridCol w="677406">
                  <a:extLst>
                    <a:ext uri="{9D8B030D-6E8A-4147-A177-3AD203B41FA5}">
                      <a16:colId xmlns:a16="http://schemas.microsoft.com/office/drawing/2014/main" val="2144253179"/>
                    </a:ext>
                  </a:extLst>
                </a:gridCol>
                <a:gridCol w="678484">
                  <a:extLst>
                    <a:ext uri="{9D8B030D-6E8A-4147-A177-3AD203B41FA5}">
                      <a16:colId xmlns:a16="http://schemas.microsoft.com/office/drawing/2014/main" val="4083900712"/>
                    </a:ext>
                  </a:extLst>
                </a:gridCol>
              </a:tblGrid>
              <a:tr h="638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12112"/>
                  </a:ext>
                </a:extLst>
              </a:tr>
              <a:tr h="2632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6016184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0.202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86694" marR="86694" marT="43347" marB="43347"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51350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0.214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0.408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47631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0.109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0.562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0.529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407101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0.513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0.091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0.129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0.275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82456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0.377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0.377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0.238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25764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0.058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0.069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0.092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0.135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0.064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9775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0.070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0.139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0.089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0.091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0.146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0.073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869865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0.075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0.091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0.040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0.084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0.074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0.070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0.476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925903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0.091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0.085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0.085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0.161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0.073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0.124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0.054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0.530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0.532</a:t>
                      </a: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409" marR="61409" marT="16978" marB="169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62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6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336701"/>
            <a:ext cx="8988350" cy="777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688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2076" latinLnBrk="1"/>
            <a:endParaRPr lang="ko-KR" altLang="en-US" sz="1382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157465" y="5714083"/>
            <a:ext cx="2106335" cy="280357"/>
          </a:xfrm>
        </p:spPr>
        <p:txBody>
          <a:bodyPr/>
          <a:lstStyle/>
          <a:p>
            <a:pPr defTabSz="702076" latinLnBrk="1"/>
            <a:fld id="{7602D327-5D8D-458F-B672-75E30DC4031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702076" latinLnBrk="1"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27" y="1081578"/>
            <a:ext cx="943840" cy="40914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4613" y="920882"/>
            <a:ext cx="4475064" cy="37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02076" latinLnBrk="1"/>
            <a:r>
              <a:rPr lang="ko-KR" altLang="en-US" sz="1843" b="1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수정</a:t>
            </a:r>
            <a:r>
              <a:rPr lang="en-US" altLang="ko-KR" sz="1843" b="1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843" b="1" dirty="0">
                <a:ln>
                  <a:solidFill>
                    <a:prstClr val="black">
                      <a:lumMod val="75000"/>
                      <a:lumOff val="25000"/>
                      <a:alpha val="3000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보완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B44969-52D6-4A59-8404-C589D183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66620"/>
              </p:ext>
            </p:extLst>
          </p:nvPr>
        </p:nvGraphicFramePr>
        <p:xfrm>
          <a:off x="243047" y="1895401"/>
          <a:ext cx="8558052" cy="4424423"/>
        </p:xfrm>
        <a:graphic>
          <a:graphicData uri="http://schemas.openxmlformats.org/drawingml/2006/table">
            <a:tbl>
              <a:tblPr/>
              <a:tblGrid>
                <a:gridCol w="374725">
                  <a:extLst>
                    <a:ext uri="{9D8B030D-6E8A-4147-A177-3AD203B41FA5}">
                      <a16:colId xmlns:a16="http://schemas.microsoft.com/office/drawing/2014/main" val="3075135152"/>
                    </a:ext>
                  </a:extLst>
                </a:gridCol>
                <a:gridCol w="3382728">
                  <a:extLst>
                    <a:ext uri="{9D8B030D-6E8A-4147-A177-3AD203B41FA5}">
                      <a16:colId xmlns:a16="http://schemas.microsoft.com/office/drawing/2014/main" val="3027211288"/>
                    </a:ext>
                  </a:extLst>
                </a:gridCol>
                <a:gridCol w="3712347">
                  <a:extLst>
                    <a:ext uri="{9D8B030D-6E8A-4147-A177-3AD203B41FA5}">
                      <a16:colId xmlns:a16="http://schemas.microsoft.com/office/drawing/2014/main" val="2839462817"/>
                    </a:ext>
                  </a:extLst>
                </a:gridCol>
                <a:gridCol w="1088252">
                  <a:extLst>
                    <a:ext uri="{9D8B030D-6E8A-4147-A177-3AD203B41FA5}">
                      <a16:colId xmlns:a16="http://schemas.microsoft.com/office/drawing/2014/main" val="2595089033"/>
                    </a:ext>
                  </a:extLst>
                </a:gridCol>
              </a:tblGrid>
              <a:tr h="274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830" marR="48830" marT="13500" marB="1350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심사내용</a:t>
                      </a:r>
                    </a:p>
                  </a:txBody>
                  <a:tcPr marL="48830" marR="48830" marT="13500" marB="135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보완내용</a:t>
                      </a:r>
                    </a:p>
                  </a:txBody>
                  <a:tcPr marL="48830" marR="48830" marT="13500" marB="135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심사위원</a:t>
                      </a:r>
                    </a:p>
                  </a:txBody>
                  <a:tcPr marL="48830" marR="48830" marT="13500" marB="1350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52471"/>
                  </a:ext>
                </a:extLst>
              </a:tr>
              <a:tr h="1325736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종속변인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(SNS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중독경향성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부정적인 함축된  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시사점 강조 필요함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대인관계지향성 관계 중심으로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모형 수정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원문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39)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매개변인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대인관계지향성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12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조절변인으로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 함</a:t>
                      </a:r>
                      <a:b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수정된 새로운 논문 통계를 적용하여 실험을 재 진행 함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원문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p64-p83)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안태호 교수님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김광용 교수님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신호철 교수님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001074"/>
                  </a:ext>
                </a:extLst>
              </a:tr>
              <a:tr h="793695"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주저자의 인용을 정확하게 수정 할 것 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주저자의 인용을 정확하게 수정 함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출처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신건권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(2018)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재인용으로 수정 함</a:t>
                      </a:r>
                      <a:b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원문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p70)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ctr" defTabSz="702076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김광용 교수님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750515"/>
                  </a:ext>
                </a:extLst>
              </a:tr>
              <a:tr h="1415581">
                <a:tc row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시사점 연구 보완 할 것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학술적시사점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실무적 시사점 분리하여 연구 할 것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학술적시사점 이론적 인용 첨삭 할 것 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학술적시사점 및 실무적 시사점 분리하여 작성 함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원문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p86. p91)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학술적시사점에 대한 이론적 인용 및 첨삭 함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Collins &amp; Read(1990),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배찬욱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 첨삭함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원문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p87-p90)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lvl="0" indent="0" algn="ctr" defTabSz="702076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신호철 교수님</a:t>
                      </a:r>
                    </a:p>
                    <a:p>
                      <a:pPr marL="6350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962"/>
                  </a:ext>
                </a:extLst>
              </a:tr>
              <a:tr h="58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변수의 측정도구 삭제 할 것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부록에 수록 됨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변수의 측정도구 삭제 함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3-3 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(</a:t>
                      </a:r>
                      <a:r>
                        <a:rPr lang="ko-KR" altLang="en-US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원문 </a:t>
                      </a:r>
                      <a:r>
                        <a:rPr lang="en-US" altLang="ko-KR" sz="12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p60)</a:t>
                      </a:r>
                    </a:p>
                  </a:txBody>
                  <a:tcPr marL="49733" marR="49733" marT="13750" marB="13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35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F4BFDB-0091-5414-3BB8-8159780E8142}"/>
              </a:ext>
            </a:extLst>
          </p:cNvPr>
          <p:cNvSpPr txBox="1"/>
          <p:nvPr/>
        </p:nvSpPr>
        <p:spPr>
          <a:xfrm>
            <a:off x="243046" y="1507056"/>
            <a:ext cx="374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ko-KR" altLang="en-US" dirty="0"/>
              <a:t>차중간발표 수정</a:t>
            </a:r>
            <a:r>
              <a:rPr lang="en-US" altLang="ko-KR" dirty="0"/>
              <a:t>/</a:t>
            </a:r>
            <a:r>
              <a:rPr lang="ko-KR" altLang="en-US" dirty="0"/>
              <a:t>보완</a:t>
            </a:r>
          </a:p>
        </p:txBody>
      </p:sp>
    </p:spTree>
    <p:extLst>
      <p:ext uri="{BB962C8B-B14F-4D97-AF65-F5344CB8AC3E}">
        <p14:creationId xmlns:p14="http://schemas.microsoft.com/office/powerpoint/2010/main" val="291123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4.4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구조모형의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3503" y="1718504"/>
            <a:ext cx="7964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잠재변수들간의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다중공선성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검증 결과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기준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5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미만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86654"/>
              </p:ext>
            </p:extLst>
          </p:nvPr>
        </p:nvGraphicFramePr>
        <p:xfrm>
          <a:off x="975470" y="2296069"/>
          <a:ext cx="6689248" cy="3026029"/>
        </p:xfrm>
        <a:graphic>
          <a:graphicData uri="http://schemas.openxmlformats.org/drawingml/2006/table">
            <a:tbl>
              <a:tblPr/>
              <a:tblGrid>
                <a:gridCol w="2880838">
                  <a:extLst>
                    <a:ext uri="{9D8B030D-6E8A-4147-A177-3AD203B41FA5}">
                      <a16:colId xmlns:a16="http://schemas.microsoft.com/office/drawing/2014/main" val="284963691"/>
                    </a:ext>
                  </a:extLst>
                </a:gridCol>
                <a:gridCol w="1269470">
                  <a:extLst>
                    <a:ext uri="{9D8B030D-6E8A-4147-A177-3AD203B41FA5}">
                      <a16:colId xmlns:a16="http://schemas.microsoft.com/office/drawing/2014/main" val="339866552"/>
                    </a:ext>
                  </a:extLst>
                </a:gridCol>
                <a:gridCol w="1269470">
                  <a:extLst>
                    <a:ext uri="{9D8B030D-6E8A-4147-A177-3AD203B41FA5}">
                      <a16:colId xmlns:a16="http://schemas.microsoft.com/office/drawing/2014/main" val="3376442431"/>
                    </a:ext>
                  </a:extLst>
                </a:gridCol>
                <a:gridCol w="1269470">
                  <a:extLst>
                    <a:ext uri="{9D8B030D-6E8A-4147-A177-3AD203B41FA5}">
                      <a16:colId xmlns:a16="http://schemas.microsoft.com/office/drawing/2014/main" val="40968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증후군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674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1.037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1.037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1.551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78018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1.037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1.037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0507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595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2708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1.469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11136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86333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1.578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5144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5875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대인관계지향성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 FoMO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57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87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4.4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구조모형의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3503" y="1718504"/>
            <a:ext cx="7964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예측적 적합성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(Q²)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의 검증 결과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기준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Q² predict &gt; 0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0515"/>
              </p:ext>
            </p:extLst>
          </p:nvPr>
        </p:nvGraphicFramePr>
        <p:xfrm>
          <a:off x="876095" y="2481768"/>
          <a:ext cx="7262971" cy="1371600"/>
        </p:xfrm>
        <a:graphic>
          <a:graphicData uri="http://schemas.openxmlformats.org/drawingml/2006/table">
            <a:tbl>
              <a:tblPr/>
              <a:tblGrid>
                <a:gridCol w="1815991">
                  <a:extLst>
                    <a:ext uri="{9D8B030D-6E8A-4147-A177-3AD203B41FA5}">
                      <a16:colId xmlns:a16="http://schemas.microsoft.com/office/drawing/2014/main" val="1243012281"/>
                    </a:ext>
                  </a:extLst>
                </a:gridCol>
                <a:gridCol w="1815991">
                  <a:extLst>
                    <a:ext uri="{9D8B030D-6E8A-4147-A177-3AD203B41FA5}">
                      <a16:colId xmlns:a16="http://schemas.microsoft.com/office/drawing/2014/main" val="1640278575"/>
                    </a:ext>
                  </a:extLst>
                </a:gridCol>
                <a:gridCol w="1814998">
                  <a:extLst>
                    <a:ext uri="{9D8B030D-6E8A-4147-A177-3AD203B41FA5}">
                      <a16:colId xmlns:a16="http://schemas.microsoft.com/office/drawing/2014/main" val="2028738424"/>
                    </a:ext>
                  </a:extLst>
                </a:gridCol>
                <a:gridCol w="1815991">
                  <a:extLst>
                    <a:ext uri="{9D8B030D-6E8A-4147-A177-3AD203B41FA5}">
                      <a16:colId xmlns:a16="http://schemas.microsoft.com/office/drawing/2014/main" val="8582502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Q² predict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RMSE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897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0.938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0.740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2407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0.139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0.935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897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0.251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0.875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0.661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7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8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4.4 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구조모형의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검증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3503" y="1718504"/>
            <a:ext cx="7964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GoF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(Goodness-of-Fit)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지수 결과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859498"/>
                  </p:ext>
                </p:extLst>
              </p:nvPr>
            </p:nvGraphicFramePr>
            <p:xfrm>
              <a:off x="1062896" y="2510450"/>
              <a:ext cx="6886047" cy="3026347"/>
            </p:xfrm>
            <a:graphic>
              <a:graphicData uri="http://schemas.openxmlformats.org/drawingml/2006/table">
                <a:tbl>
                  <a:tblPr/>
                  <a:tblGrid>
                    <a:gridCol w="3691695">
                      <a:extLst>
                        <a:ext uri="{9D8B030D-6E8A-4147-A177-3AD203B41FA5}">
                          <a16:colId xmlns:a16="http://schemas.microsoft.com/office/drawing/2014/main" val="3335668839"/>
                        </a:ext>
                      </a:extLst>
                    </a:gridCol>
                    <a:gridCol w="1597176">
                      <a:extLst>
                        <a:ext uri="{9D8B030D-6E8A-4147-A177-3AD203B41FA5}">
                          <a16:colId xmlns:a16="http://schemas.microsoft.com/office/drawing/2014/main" val="2160661055"/>
                        </a:ext>
                      </a:extLst>
                    </a:gridCol>
                    <a:gridCol w="1597176">
                      <a:extLst>
                        <a:ext uri="{9D8B030D-6E8A-4147-A177-3AD203B41FA5}">
                          <a16:colId xmlns:a16="http://schemas.microsoft.com/office/drawing/2014/main" val="32063874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kern="0" spc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AVE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kern="0" spc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762267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회피애착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0.611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4080037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불안애착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0.704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332607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대인관계지향성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0.506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47304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우울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0.668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0.166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0747213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FoMO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0.562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0.266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994014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SNS</a:t>
                          </a: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중독경향성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0.568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0.349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815718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평균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0.603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0.260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278351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AVE × R²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0.157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71038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GoF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0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𝐴𝑉𝐸</m:t>
                                  </m:r>
                                  <m:r>
                                    <a:rPr lang="en-US" altLang="ko-KR" sz="1200" b="0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0" i="1" kern="0" spc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kern="0" spc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kern="0" spc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0.396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551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859498"/>
                  </p:ext>
                </p:extLst>
              </p:nvPr>
            </p:nvGraphicFramePr>
            <p:xfrm>
              <a:off x="1062896" y="2510450"/>
              <a:ext cx="6886047" cy="3051048"/>
            </p:xfrm>
            <a:graphic>
              <a:graphicData uri="http://schemas.openxmlformats.org/drawingml/2006/table">
                <a:tbl>
                  <a:tblPr/>
                  <a:tblGrid>
                    <a:gridCol w="3691695">
                      <a:extLst>
                        <a:ext uri="{9D8B030D-6E8A-4147-A177-3AD203B41FA5}">
                          <a16:colId xmlns:a16="http://schemas.microsoft.com/office/drawing/2014/main" val="3335668839"/>
                        </a:ext>
                      </a:extLst>
                    </a:gridCol>
                    <a:gridCol w="1597176">
                      <a:extLst>
                        <a:ext uri="{9D8B030D-6E8A-4147-A177-3AD203B41FA5}">
                          <a16:colId xmlns:a16="http://schemas.microsoft.com/office/drawing/2014/main" val="2160661055"/>
                        </a:ext>
                      </a:extLst>
                    </a:gridCol>
                    <a:gridCol w="1597176">
                      <a:extLst>
                        <a:ext uri="{9D8B030D-6E8A-4147-A177-3AD203B41FA5}">
                          <a16:colId xmlns:a16="http://schemas.microsoft.com/office/drawing/2014/main" val="3206387477"/>
                        </a:ext>
                      </a:extLst>
                    </a:gridCol>
                  </a:tblGrid>
                  <a:tr h="27355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kern="0" spc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AVE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kern="0" spc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762267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회피애착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0.611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4080037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불안애착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0.704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332607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대인관계지향성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0.506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47304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우울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0.668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0.166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0747213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FoMO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0.562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0.266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994014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SNS</a:t>
                          </a: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중독경향성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0.568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0.349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815718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평균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0.603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0.260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278351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AVE × R²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0.157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71038"/>
                      </a:ext>
                    </a:extLst>
                  </a:tr>
                  <a:tr h="3086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84314" r="-86634" b="-98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0.396</a:t>
                          </a: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05519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113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가설검정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77" y="1770653"/>
            <a:ext cx="7401063" cy="47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0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가설검정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조절효과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2289" name="_x409155488" descr="EMB000027503a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14" y="1861566"/>
            <a:ext cx="6920392" cy="38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0981" y="5862103"/>
            <a:ext cx="7976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파란선을</a:t>
            </a:r>
            <a:r>
              <a:rPr lang="ko-KR" altLang="en-US" sz="1600" dirty="0"/>
              <a:t> 기준으로 대인관계지향성이 낮은 그룹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빨간선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FoMO</a:t>
            </a:r>
            <a:r>
              <a:rPr lang="ko-KR" altLang="en-US" sz="1600" dirty="0"/>
              <a:t>가 증가함에 따라 </a:t>
            </a:r>
            <a:br>
              <a:rPr lang="en-US" altLang="ko-KR" sz="1600" dirty="0"/>
            </a:br>
            <a:r>
              <a:rPr lang="ko-KR" altLang="en-US" sz="1600" dirty="0"/>
              <a:t>높은 그룹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초록선</a:t>
            </a:r>
            <a:r>
              <a:rPr lang="en-US" altLang="ko-KR" sz="1600" dirty="0"/>
              <a:t>)</a:t>
            </a:r>
            <a:r>
              <a:rPr lang="ko-KR" altLang="en-US" sz="1600" dirty="0"/>
              <a:t>보다 </a:t>
            </a:r>
            <a:r>
              <a:rPr lang="en-US" altLang="ko-KR" sz="1600" dirty="0"/>
              <a:t>SNS</a:t>
            </a:r>
            <a:r>
              <a:rPr lang="ko-KR" altLang="en-US" sz="1600" dirty="0"/>
              <a:t>중독에 미치는 영향이 크다는 의미를 나타냄</a:t>
            </a:r>
          </a:p>
        </p:txBody>
      </p:sp>
    </p:spTree>
    <p:extLst>
      <p:ext uri="{BB962C8B-B14F-4D97-AF65-F5344CB8AC3E}">
        <p14:creationId xmlns:p14="http://schemas.microsoft.com/office/powerpoint/2010/main" val="239361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가설검정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매개효과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81262"/>
              </p:ext>
            </p:extLst>
          </p:nvPr>
        </p:nvGraphicFramePr>
        <p:xfrm>
          <a:off x="740980" y="1991589"/>
          <a:ext cx="7778330" cy="2425385"/>
        </p:xfrm>
        <a:graphic>
          <a:graphicData uri="http://schemas.openxmlformats.org/drawingml/2006/table">
            <a:tbl>
              <a:tblPr/>
              <a:tblGrid>
                <a:gridCol w="824895">
                  <a:extLst>
                    <a:ext uri="{9D8B030D-6E8A-4147-A177-3AD203B41FA5}">
                      <a16:colId xmlns:a16="http://schemas.microsoft.com/office/drawing/2014/main" val="2202175739"/>
                    </a:ext>
                  </a:extLst>
                </a:gridCol>
                <a:gridCol w="528268">
                  <a:extLst>
                    <a:ext uri="{9D8B030D-6E8A-4147-A177-3AD203B41FA5}">
                      <a16:colId xmlns:a16="http://schemas.microsoft.com/office/drawing/2014/main" val="1038064527"/>
                    </a:ext>
                  </a:extLst>
                </a:gridCol>
                <a:gridCol w="884220">
                  <a:extLst>
                    <a:ext uri="{9D8B030D-6E8A-4147-A177-3AD203B41FA5}">
                      <a16:colId xmlns:a16="http://schemas.microsoft.com/office/drawing/2014/main" val="416329407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955330311"/>
                    </a:ext>
                  </a:extLst>
                </a:gridCol>
                <a:gridCol w="1299498">
                  <a:extLst>
                    <a:ext uri="{9D8B030D-6E8A-4147-A177-3AD203B41FA5}">
                      <a16:colId xmlns:a16="http://schemas.microsoft.com/office/drawing/2014/main" val="1410012579"/>
                    </a:ext>
                  </a:extLst>
                </a:gridCol>
                <a:gridCol w="728675">
                  <a:extLst>
                    <a:ext uri="{9D8B030D-6E8A-4147-A177-3AD203B41FA5}">
                      <a16:colId xmlns:a16="http://schemas.microsoft.com/office/drawing/2014/main" val="429309023"/>
                    </a:ext>
                  </a:extLst>
                </a:gridCol>
                <a:gridCol w="879608">
                  <a:extLst>
                    <a:ext uri="{9D8B030D-6E8A-4147-A177-3AD203B41FA5}">
                      <a16:colId xmlns:a16="http://schemas.microsoft.com/office/drawing/2014/main" val="1111344470"/>
                    </a:ext>
                  </a:extLst>
                </a:gridCol>
                <a:gridCol w="642307">
                  <a:extLst>
                    <a:ext uri="{9D8B030D-6E8A-4147-A177-3AD203B41FA5}">
                      <a16:colId xmlns:a16="http://schemas.microsoft.com/office/drawing/2014/main" val="723356946"/>
                    </a:ext>
                  </a:extLst>
                </a:gridCol>
                <a:gridCol w="938934">
                  <a:extLst>
                    <a:ext uri="{9D8B030D-6E8A-4147-A177-3AD203B41FA5}">
                      <a16:colId xmlns:a16="http://schemas.microsoft.com/office/drawing/2014/main" val="3644062409"/>
                    </a:ext>
                  </a:extLst>
                </a:gridCol>
                <a:gridCol w="642307">
                  <a:extLst>
                    <a:ext uri="{9D8B030D-6E8A-4147-A177-3AD203B41FA5}">
                      <a16:colId xmlns:a16="http://schemas.microsoft.com/office/drawing/2014/main" val="3602278581"/>
                    </a:ext>
                  </a:extLst>
                </a:gridCol>
              </a:tblGrid>
              <a:tr h="242570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특정간접경로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경로계수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표준오차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575217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b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887383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b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-0.009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0.665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50341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b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0.027</a:t>
                      </a:r>
                      <a:r>
                        <a:rPr lang="en-US" sz="12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45234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b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중독경향성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4.383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0.000</a:t>
                      </a:r>
                      <a:r>
                        <a:rPr lang="en-US" sz="12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6837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40980" y="4548099"/>
            <a:ext cx="19255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*** p&lt;0.001, ** p&lt;0.01, * p&lt;0.05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6248" y="5267559"/>
            <a:ext cx="8040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SNS </a:t>
            </a:r>
            <a:r>
              <a:rPr lang="ko-KR" altLang="en-US" sz="1600" dirty="0"/>
              <a:t>중독경향성은 </a:t>
            </a:r>
            <a:r>
              <a:rPr lang="ko-KR" altLang="en-US" sz="1600" dirty="0" err="1"/>
              <a:t>불안애착</a:t>
            </a:r>
            <a:r>
              <a:rPr lang="ko-KR" altLang="en-US" sz="1600" dirty="0"/>
              <a:t> 성향에서 우울 및 </a:t>
            </a:r>
            <a:r>
              <a:rPr lang="en-US" altLang="ko-KR" sz="1600" dirty="0"/>
              <a:t>FOMO</a:t>
            </a:r>
            <a:r>
              <a:rPr lang="ko-KR" altLang="en-US" sz="1600" dirty="0"/>
              <a:t>를 매개로 주요하게 일어남</a:t>
            </a:r>
          </a:p>
        </p:txBody>
      </p:sp>
    </p:spTree>
    <p:extLst>
      <p:ext uri="{BB962C8B-B14F-4D97-AF65-F5344CB8AC3E}">
        <p14:creationId xmlns:p14="http://schemas.microsoft.com/office/powerpoint/2010/main" val="306915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248" y="1273159"/>
            <a:ext cx="2289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4.5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가설검정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종합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71201" y="597598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59406" y="600074"/>
            <a:ext cx="952067" cy="305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실증분석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7610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32354"/>
              </p:ext>
            </p:extLst>
          </p:nvPr>
        </p:nvGraphicFramePr>
        <p:xfrm>
          <a:off x="368774" y="1731240"/>
          <a:ext cx="4610631" cy="4719052"/>
        </p:xfrm>
        <a:graphic>
          <a:graphicData uri="http://schemas.openxmlformats.org/drawingml/2006/table">
            <a:tbl>
              <a:tblPr/>
              <a:tblGrid>
                <a:gridCol w="434276">
                  <a:extLst>
                    <a:ext uri="{9D8B030D-6E8A-4147-A177-3AD203B41FA5}">
                      <a16:colId xmlns:a16="http://schemas.microsoft.com/office/drawing/2014/main" val="2942649954"/>
                    </a:ext>
                  </a:extLst>
                </a:gridCol>
                <a:gridCol w="751315">
                  <a:extLst>
                    <a:ext uri="{9D8B030D-6E8A-4147-A177-3AD203B41FA5}">
                      <a16:colId xmlns:a16="http://schemas.microsoft.com/office/drawing/2014/main" val="1975103065"/>
                    </a:ext>
                  </a:extLst>
                </a:gridCol>
                <a:gridCol w="323343">
                  <a:extLst>
                    <a:ext uri="{9D8B030D-6E8A-4147-A177-3AD203B41FA5}">
                      <a16:colId xmlns:a16="http://schemas.microsoft.com/office/drawing/2014/main" val="3877172646"/>
                    </a:ext>
                  </a:extLst>
                </a:gridCol>
                <a:gridCol w="537015">
                  <a:extLst>
                    <a:ext uri="{9D8B030D-6E8A-4147-A177-3AD203B41FA5}">
                      <a16:colId xmlns:a16="http://schemas.microsoft.com/office/drawing/2014/main" val="1147721516"/>
                    </a:ext>
                  </a:extLst>
                </a:gridCol>
                <a:gridCol w="513062">
                  <a:extLst>
                    <a:ext uri="{9D8B030D-6E8A-4147-A177-3AD203B41FA5}">
                      <a16:colId xmlns:a16="http://schemas.microsoft.com/office/drawing/2014/main" val="2856238284"/>
                    </a:ext>
                  </a:extLst>
                </a:gridCol>
                <a:gridCol w="513062">
                  <a:extLst>
                    <a:ext uri="{9D8B030D-6E8A-4147-A177-3AD203B41FA5}">
                      <a16:colId xmlns:a16="http://schemas.microsoft.com/office/drawing/2014/main" val="3852288663"/>
                    </a:ext>
                  </a:extLst>
                </a:gridCol>
                <a:gridCol w="513062">
                  <a:extLst>
                    <a:ext uri="{9D8B030D-6E8A-4147-A177-3AD203B41FA5}">
                      <a16:colId xmlns:a16="http://schemas.microsoft.com/office/drawing/2014/main" val="3927137311"/>
                    </a:ext>
                  </a:extLst>
                </a:gridCol>
                <a:gridCol w="584288">
                  <a:extLst>
                    <a:ext uri="{9D8B030D-6E8A-4147-A177-3AD203B41FA5}">
                      <a16:colId xmlns:a16="http://schemas.microsoft.com/office/drawing/2014/main" val="466046412"/>
                    </a:ext>
                  </a:extLst>
                </a:gridCol>
                <a:gridCol w="441208">
                  <a:extLst>
                    <a:ext uri="{9D8B030D-6E8A-4147-A177-3AD203B41FA5}">
                      <a16:colId xmlns:a16="http://schemas.microsoft.com/office/drawing/2014/main" val="580742600"/>
                    </a:ext>
                  </a:extLst>
                </a:gridCol>
              </a:tblGrid>
              <a:tr h="359283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가설경로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계수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오차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29500"/>
                  </a:ext>
                </a:extLst>
              </a:tr>
              <a:tr h="3592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H1-1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0.149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0.054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2.787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0.005</a:t>
                      </a:r>
                      <a:r>
                        <a:rPr lang="en-US" sz="11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05043"/>
                  </a:ext>
                </a:extLst>
              </a:tr>
              <a:tr h="3592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H1-2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0.352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0.054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6.549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0.000</a:t>
                      </a:r>
                      <a:r>
                        <a:rPr lang="en-US" sz="11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34000"/>
                  </a:ext>
                </a:extLst>
              </a:tr>
              <a:tr h="5052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H2-1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-0.022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0.053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0.418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0.676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173406"/>
                  </a:ext>
                </a:extLst>
              </a:tr>
              <a:tr h="3592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H2-2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FeMO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0.520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0.052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9.921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0.000</a:t>
                      </a:r>
                      <a:r>
                        <a:rPr lang="en-US" sz="11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45947"/>
                  </a:ext>
                </a:extLst>
              </a:tr>
              <a:tr h="6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H3-1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1.327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0.185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77761"/>
                  </a:ext>
                </a:extLst>
              </a:tr>
              <a:tr h="6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H3-2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0.079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0.059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1.338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0.181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567"/>
                  </a:ext>
                </a:extLst>
              </a:tr>
              <a:tr h="6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H4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0.136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0.059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2.318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0.020</a:t>
                      </a:r>
                      <a:r>
                        <a:rPr lang="en-US" sz="11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20830"/>
                  </a:ext>
                </a:extLst>
              </a:tr>
              <a:tr h="6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H5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FeMO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0.394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4.900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0.000</a:t>
                      </a:r>
                      <a:r>
                        <a:rPr lang="en-US" sz="11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***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4059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19747"/>
              </p:ext>
            </p:extLst>
          </p:nvPr>
        </p:nvGraphicFramePr>
        <p:xfrm>
          <a:off x="5084886" y="1731237"/>
          <a:ext cx="3914258" cy="4396198"/>
        </p:xfrm>
        <a:graphic>
          <a:graphicData uri="http://schemas.openxmlformats.org/drawingml/2006/table">
            <a:tbl>
              <a:tblPr/>
              <a:tblGrid>
                <a:gridCol w="368683">
                  <a:extLst>
                    <a:ext uri="{9D8B030D-6E8A-4147-A177-3AD203B41FA5}">
                      <a16:colId xmlns:a16="http://schemas.microsoft.com/office/drawing/2014/main" val="2942649954"/>
                    </a:ext>
                  </a:extLst>
                </a:gridCol>
                <a:gridCol w="637839">
                  <a:extLst>
                    <a:ext uri="{9D8B030D-6E8A-4147-A177-3AD203B41FA5}">
                      <a16:colId xmlns:a16="http://schemas.microsoft.com/office/drawing/2014/main" val="1975103065"/>
                    </a:ext>
                  </a:extLst>
                </a:gridCol>
                <a:gridCol w="274505">
                  <a:extLst>
                    <a:ext uri="{9D8B030D-6E8A-4147-A177-3AD203B41FA5}">
                      <a16:colId xmlns:a16="http://schemas.microsoft.com/office/drawing/2014/main" val="3877172646"/>
                    </a:ext>
                  </a:extLst>
                </a:gridCol>
                <a:gridCol w="455906">
                  <a:extLst>
                    <a:ext uri="{9D8B030D-6E8A-4147-A177-3AD203B41FA5}">
                      <a16:colId xmlns:a16="http://schemas.microsoft.com/office/drawing/2014/main" val="1147721516"/>
                    </a:ext>
                  </a:extLst>
                </a:gridCol>
                <a:gridCol w="435572">
                  <a:extLst>
                    <a:ext uri="{9D8B030D-6E8A-4147-A177-3AD203B41FA5}">
                      <a16:colId xmlns:a16="http://schemas.microsoft.com/office/drawing/2014/main" val="2856238284"/>
                    </a:ext>
                  </a:extLst>
                </a:gridCol>
                <a:gridCol w="435572">
                  <a:extLst>
                    <a:ext uri="{9D8B030D-6E8A-4147-A177-3AD203B41FA5}">
                      <a16:colId xmlns:a16="http://schemas.microsoft.com/office/drawing/2014/main" val="3852288663"/>
                    </a:ext>
                  </a:extLst>
                </a:gridCol>
                <a:gridCol w="435572">
                  <a:extLst>
                    <a:ext uri="{9D8B030D-6E8A-4147-A177-3AD203B41FA5}">
                      <a16:colId xmlns:a16="http://schemas.microsoft.com/office/drawing/2014/main" val="3927137311"/>
                    </a:ext>
                  </a:extLst>
                </a:gridCol>
                <a:gridCol w="496039">
                  <a:extLst>
                    <a:ext uri="{9D8B030D-6E8A-4147-A177-3AD203B41FA5}">
                      <a16:colId xmlns:a16="http://schemas.microsoft.com/office/drawing/2014/main" val="466046412"/>
                    </a:ext>
                  </a:extLst>
                </a:gridCol>
                <a:gridCol w="374570">
                  <a:extLst>
                    <a:ext uri="{9D8B030D-6E8A-4147-A177-3AD203B41FA5}">
                      <a16:colId xmlns:a16="http://schemas.microsoft.com/office/drawing/2014/main" val="580742600"/>
                    </a:ext>
                  </a:extLst>
                </a:gridCol>
              </a:tblGrid>
              <a:tr h="51945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가설경로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계수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오차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29500"/>
                  </a:ext>
                </a:extLst>
              </a:tr>
              <a:tr h="969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H6-1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회피애착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0.015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0.045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0.734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899577"/>
                  </a:ext>
                </a:extLst>
              </a:tr>
              <a:tr h="969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H6-2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불안애착 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0.001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0.069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0.015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0.988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27256"/>
                  </a:ext>
                </a:extLst>
              </a:tr>
              <a:tr h="969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H6-3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0.003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0.053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0.066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0.948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431593"/>
                  </a:ext>
                </a:extLst>
              </a:tr>
              <a:tr h="969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H6-4</a:t>
                      </a:r>
                    </a:p>
                  </a:txBody>
                  <a:tcPr marL="40986" marR="40986" marT="20493" marB="2049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대인관계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FOMO 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중독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경향성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-0.165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0.080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2.061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0.039</a:t>
                      </a:r>
                      <a:r>
                        <a:rPr lang="en-US" sz="105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채택</a:t>
                      </a:r>
                    </a:p>
                  </a:txBody>
                  <a:tcPr marL="40986" marR="40986" marT="20493" marB="204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4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0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8629" y="612112"/>
            <a:ext cx="759712" cy="2932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42324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13178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6248" y="1273159"/>
            <a:ext cx="169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학술적 시사점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6247" y="1838670"/>
            <a:ext cx="82870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불안정 성인애착에서 비롯되어 우울 및 </a:t>
            </a:r>
            <a:r>
              <a:rPr lang="en-US" altLang="ko-KR" dirty="0" err="1"/>
              <a:t>FoMO</a:t>
            </a:r>
            <a:r>
              <a:rPr lang="ko-KR" altLang="en-US" dirty="0"/>
              <a:t>로 이어지는 </a:t>
            </a:r>
            <a:r>
              <a:rPr lang="ko-KR" altLang="en-US" dirty="0" err="1"/>
              <a:t>대인심리적</a:t>
            </a:r>
            <a:r>
              <a:rPr lang="ko-KR" altLang="en-US" dirty="0"/>
              <a:t> 연결고리가 실제로 </a:t>
            </a:r>
            <a:r>
              <a:rPr lang="en-US" altLang="ko-KR" dirty="0"/>
              <a:t>SNS</a:t>
            </a:r>
            <a:r>
              <a:rPr lang="ko-KR" altLang="en-US" dirty="0"/>
              <a:t>중독경향성의 위험 요소라는 것을 구조적으로 확인하였다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애착요인이</a:t>
            </a:r>
            <a:r>
              <a:rPr lang="ko-KR" altLang="en-US" dirty="0"/>
              <a:t> 개인의 심리적 안녕과 복지에 중요한 요인이며</a:t>
            </a:r>
            <a:r>
              <a:rPr lang="en-US" altLang="ko-KR" dirty="0"/>
              <a:t>, </a:t>
            </a:r>
            <a:r>
              <a:rPr lang="ko-KR" altLang="en-US" dirty="0"/>
              <a:t>인생 초기 경험에 큰 영향을 주는 시기의 </a:t>
            </a:r>
            <a:r>
              <a:rPr lang="ko-KR" altLang="en-US" dirty="0" err="1"/>
              <a:t>애착형성이</a:t>
            </a:r>
            <a:r>
              <a:rPr lang="ko-KR" altLang="en-US" dirty="0"/>
              <a:t> 중요하다는 점을 밝혔다는데 의미를 둘 수 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본 연구는 일상생활에서의 대인관계에 초점을 두어 조절효과를 확인하였고 대인관계지향성이 </a:t>
            </a:r>
            <a:r>
              <a:rPr lang="en-US" altLang="ko-KR" dirty="0"/>
              <a:t>SNS</a:t>
            </a:r>
            <a:r>
              <a:rPr lang="ko-KR" altLang="en-US" dirty="0"/>
              <a:t>중독경향성을 낮출 수 있는 하나의 대안이 될 수 있음을 확인하였다</a:t>
            </a:r>
            <a:r>
              <a:rPr lang="en-US" altLang="ko-KR" dirty="0"/>
              <a:t>. </a:t>
            </a:r>
            <a:r>
              <a:rPr lang="ko-KR" altLang="en-US" dirty="0"/>
              <a:t>대인관계 이슈와 </a:t>
            </a:r>
            <a:r>
              <a:rPr lang="en-US" altLang="ko-KR" dirty="0"/>
              <a:t>SNS</a:t>
            </a:r>
            <a:r>
              <a:rPr lang="ko-KR" altLang="en-US" dirty="0"/>
              <a:t>중독경향성에 대한 다양한 의견이 제시되는 가운데 </a:t>
            </a:r>
            <a:r>
              <a:rPr lang="en-US" altLang="ko-KR" dirty="0"/>
              <a:t>SNS</a:t>
            </a:r>
            <a:r>
              <a:rPr lang="ko-KR" altLang="en-US" dirty="0"/>
              <a:t>중독경향성을 높이는 원인을 감소시키는 </a:t>
            </a:r>
            <a:r>
              <a:rPr lang="ko-KR" altLang="en-US" dirty="0" err="1"/>
              <a:t>조절효과</a:t>
            </a:r>
            <a:r>
              <a:rPr lang="ko-KR" altLang="en-US" dirty="0"/>
              <a:t> 보여줌으로써 기존 연구 모형의 확장성을 제시하였다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기존 연구에서 관심있게 수집해온 청소년 또는 대학생 집단보다 전 연령에 걸쳐 데이터 수집하였고 최근 </a:t>
            </a:r>
            <a:r>
              <a:rPr lang="ko-KR" altLang="en-US" dirty="0" err="1"/>
              <a:t>중장년층의</a:t>
            </a: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이용 비율이 높아지고 있는 점을 고려할 때</a:t>
            </a:r>
            <a:r>
              <a:rPr lang="en-US" altLang="ko-KR" dirty="0"/>
              <a:t>, </a:t>
            </a:r>
            <a:r>
              <a:rPr lang="ko-KR" altLang="en-US" dirty="0"/>
              <a:t>시의 적절한 </a:t>
            </a:r>
            <a:r>
              <a:rPr lang="ko-KR" altLang="en-US" dirty="0" err="1"/>
              <a:t>연구데이터</a:t>
            </a:r>
            <a:r>
              <a:rPr lang="ko-KR" altLang="en-US" dirty="0"/>
              <a:t> 수집과 결과를 보여주고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04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8629" y="612112"/>
            <a:ext cx="759712" cy="2932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42324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13178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8776" y="1089269"/>
            <a:ext cx="169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실무적 시사점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8776" y="1554445"/>
            <a:ext cx="82870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SNS</a:t>
            </a:r>
            <a:r>
              <a:rPr lang="ko-KR" altLang="en-US" dirty="0"/>
              <a:t>중독이 불안정성인애착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불안애착</a:t>
            </a:r>
            <a:r>
              <a:rPr lang="ko-KR" altLang="en-US" dirty="0"/>
              <a:t> 차원과 관련이 있다는 증거를 밝혔다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FoMO</a:t>
            </a:r>
            <a:r>
              <a:rPr lang="ko-KR" altLang="en-US" dirty="0"/>
              <a:t>는 사회적 연결 욕구의 충족을 위해 </a:t>
            </a:r>
            <a:r>
              <a:rPr lang="en-US" altLang="ko-KR" dirty="0"/>
              <a:t>SNS</a:t>
            </a:r>
            <a:r>
              <a:rPr lang="ko-KR" altLang="en-US" dirty="0"/>
              <a:t>중독을 예측하는 요인으로 지속적으로 밝혀졌으며</a:t>
            </a:r>
            <a:r>
              <a:rPr lang="en-US" altLang="ko-KR" dirty="0"/>
              <a:t>, </a:t>
            </a:r>
            <a:r>
              <a:rPr lang="ko-KR" altLang="en-US" dirty="0"/>
              <a:t>우울 역시 내부 결핍을 심리적으로 보상하려는 경향으로 인해 </a:t>
            </a:r>
            <a:r>
              <a:rPr lang="en-US" altLang="ko-KR" dirty="0"/>
              <a:t>SNS</a:t>
            </a:r>
            <a:r>
              <a:rPr lang="ko-KR" altLang="en-US" dirty="0"/>
              <a:t>중독이 발생함을 확인하였다</a:t>
            </a:r>
            <a:r>
              <a:rPr lang="en-US" altLang="ko-KR" dirty="0"/>
              <a:t>. </a:t>
            </a:r>
            <a:r>
              <a:rPr lang="ko-KR" altLang="en-US" dirty="0"/>
              <a:t>이는 각 요인의 </a:t>
            </a:r>
            <a:r>
              <a:rPr lang="ko-KR" altLang="en-US" dirty="0" err="1"/>
              <a:t>성격마다</a:t>
            </a:r>
            <a:r>
              <a:rPr lang="ko-KR" altLang="en-US" dirty="0"/>
              <a:t> 지양해야 하는 접근방식의 차별성이 존재함을 시사한다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관계성 욕구의 결핍은 지속적으로 관계 보상의 에너지를 작동시켜 애착과 우울</a:t>
            </a:r>
            <a:r>
              <a:rPr lang="en-US" altLang="ko-KR" dirty="0"/>
              <a:t>, </a:t>
            </a:r>
            <a:r>
              <a:rPr lang="en-US" altLang="ko-KR" dirty="0" err="1"/>
              <a:t>FoMO</a:t>
            </a:r>
            <a:r>
              <a:rPr lang="ko-KR" altLang="en-US" dirty="0"/>
              <a:t>를 발생시키므로 이러한 역기능 변인을 선순환 시킬 수 있는 보상메커니즘을 조사하는 연구에 대한 전폭적인 지원과 아울러 정부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. </a:t>
            </a:r>
            <a:r>
              <a:rPr lang="ko-KR" altLang="en-US" dirty="0"/>
              <a:t>교육 및 상담기관 등 애착과 우울</a:t>
            </a:r>
            <a:r>
              <a:rPr lang="en-US" altLang="ko-KR" dirty="0"/>
              <a:t>, </a:t>
            </a:r>
            <a:r>
              <a:rPr lang="en-US" altLang="ko-KR" dirty="0" err="1"/>
              <a:t>FoMO</a:t>
            </a:r>
            <a:r>
              <a:rPr lang="ko-KR" altLang="en-US" dirty="0"/>
              <a:t>를 해결할 수 있는 정책과 방안을 마련해야 할 필요성이 있음을 시사한다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원만한 대인관계형성이 성인들의 </a:t>
            </a:r>
            <a:r>
              <a:rPr lang="en-US" altLang="ko-KR" dirty="0"/>
              <a:t>SNS</a:t>
            </a:r>
            <a:r>
              <a:rPr lang="ko-KR" altLang="en-US" dirty="0"/>
              <a:t>중독을 완화할 수 있는 중요 </a:t>
            </a:r>
            <a:r>
              <a:rPr lang="ko-KR" altLang="en-US" dirty="0" err="1"/>
              <a:t>요건임을</a:t>
            </a:r>
            <a:r>
              <a:rPr lang="ko-KR" altLang="en-US" dirty="0"/>
              <a:t> 확인했다는 점에서 의의가 있다</a:t>
            </a:r>
            <a:r>
              <a:rPr lang="en-US" altLang="ko-KR" dirty="0"/>
              <a:t>. </a:t>
            </a:r>
            <a:r>
              <a:rPr lang="ko-KR" altLang="en-US" dirty="0"/>
              <a:t>일상적이고 친밀한 대인관계 형성이 성인들에게도 주요 발달과업으로서 제시할 수 있으며</a:t>
            </a:r>
            <a:r>
              <a:rPr lang="en-US" altLang="ko-KR" dirty="0"/>
              <a:t>, </a:t>
            </a:r>
            <a:r>
              <a:rPr lang="ko-KR" altLang="en-US" dirty="0"/>
              <a:t>대인관계문제가 많은 성인들이 경험하는 주요 스트레스 원인임을 확인함으로써 </a:t>
            </a:r>
            <a:r>
              <a:rPr lang="ko-KR" altLang="en-US" dirty="0" err="1"/>
              <a:t>애착불안과</a:t>
            </a: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중독경향성의 관계에서 대인관계를 개선시킬 수 있는 상담치료 및 예방에 대한 대책을 사회적 측면을 살펴볼 필요성을 더욱 강조한다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687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8629" y="612112"/>
            <a:ext cx="759712" cy="2932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2789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42324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76459" y="601558"/>
            <a:ext cx="1152000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연구설계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13178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8776" y="1089269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한계점 및 제언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8776" y="1554445"/>
            <a:ext cx="82870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본 연구에 적용된 변수들은 개인적인 성격처럼 자리 잡은 특성이 있기 때문에 외부의 효율적인 개입을 통한 관리가 다소 어려운 점이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본 연구는 횡단면적 연구이며</a:t>
            </a:r>
            <a:r>
              <a:rPr lang="en-US" altLang="ko-KR" dirty="0"/>
              <a:t>, </a:t>
            </a:r>
            <a:r>
              <a:rPr lang="ko-KR" altLang="en-US" dirty="0"/>
              <a:t>시점에 따라 달라질 수 있는 동적 변수인 대인관계지향성과 </a:t>
            </a:r>
            <a:r>
              <a:rPr lang="en-US" altLang="ko-KR" dirty="0"/>
              <a:t>SNS</a:t>
            </a:r>
            <a:r>
              <a:rPr lang="ko-KR" altLang="en-US" dirty="0"/>
              <a:t>중독경향성을 측정하는 데에는 종단적 연구가 더 타당하고 신뢰할 수 있을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SNS</a:t>
            </a:r>
            <a:r>
              <a:rPr lang="ko-KR" altLang="en-US" dirty="0"/>
              <a:t>중독경향성을 낮출 수 있는 대안이 대인관계지향성 외에도 다른 요인을 발굴할 필요가 있다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SNS</a:t>
            </a:r>
            <a:r>
              <a:rPr lang="ko-KR" altLang="en-US" dirty="0"/>
              <a:t>중독경향성을 측정할 때 어떤 서비스 또는 콘텐츠에 대한 중독이 형성되는지에 대한 정보가 부족하다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3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32005" y="545096"/>
            <a:ext cx="1479783" cy="736591"/>
            <a:chOff x="2361333" y="3020536"/>
            <a:chExt cx="2168845" cy="648081"/>
          </a:xfrm>
          <a:solidFill>
            <a:schemeClr val="accent2">
              <a:lumMod val="5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400300" y="3020536"/>
              <a:ext cx="2075499" cy="648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61333" y="3058307"/>
              <a:ext cx="2168845" cy="56866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목차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886849" y="1900596"/>
            <a:ext cx="6180826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연구배경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목적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설문문항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연구결과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한계점</a:t>
            </a:r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2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5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2293" y="36556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5734" y="848736"/>
            <a:ext cx="8811463" cy="666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00" algn="just" fontAlgn="base" latinLnBrk="1">
              <a:lnSpc>
                <a:spcPct val="15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강현욱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(2013).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중독성향과 사회적지지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건강지각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대인관계의 관계와 신체활동을 통한 치료 레크리에이션 적용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한국체육과학회지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22(1), 121~133.</a:t>
            </a:r>
          </a:p>
          <a:p>
            <a:pPr indent="-127000" algn="just" fontAlgn="base" latinLnBrk="1"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고은영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최윤영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최민영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박성화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서영석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 민감 및 페이스북 중독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상담 및 심리치료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26(3), 713-738.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구정선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이경순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내현적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자기애와 소셜미디어 중독경향성 관계에서 소외에 대한 두려움의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교육공학연구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35(1), 37-68.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권명진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김지현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정선경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간호대학생의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중독과 우울 및 의사소통능력의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한국학술지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19(6), 405-413.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권영주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김도일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서병규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자아존중감과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19(1), 47-59.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권지영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김종남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중학생 자녀가 지각한 부와 모의 의존지향 심리적 통제가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기본심리욕구와 소외에 대한 두려움의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27(9), 31-59.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김기범， 김미희， 최상진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(2001).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정서적 고독감과 인터넷 효능감이 온라인 커뮤니케이션 활동에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남녀대학생을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16(1), 66-88.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김보경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백용매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허창구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(2016).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스마트폰 및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23(3), 483-502.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김병규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스마트폰과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 대인관계 문제의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대구카톨릭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대학원 심리학과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김은정･권정혜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(1998),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우울증상과 관련된 대인관계 특성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성인기 애착관계 형성을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한국임상심리학회지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17(1): 139-153.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김태곤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이수진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자기불일치와 우울이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인지감정조절전략의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조절매개효과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한국학교심리학회지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15(3), 511-535.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4735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950336"/>
            <a:ext cx="8879341" cy="742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김택호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정형화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자아정체감과 사이버 관계중독의 관계에서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한국청소년문화연구소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57(198-214).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김형수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대학생들의 대인관계지향성과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몰입 간의 관계에서 사회불안의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인간이해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35(2), 11-26.</a:t>
            </a: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박경호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우울과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중독의 관계에서 자아 존중감과 예기불안의 매개 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경북대학교 석사논문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박종철･이동귀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중등교사의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우울에 미치는 영향 사회적 지지의 조절효과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16(1): 65-87.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박주리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상향비교가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미치는영향에서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FoMO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동덕여자대학교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박지수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서영석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기본 심리욕구 만족과 소외에 대한 두려움의 역할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30(4), 1239-1269.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송혜진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(2011).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스마트폰 이용을 통한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중독에 관한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한국중독범죄학회보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1(2).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신민정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정경미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김은성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 청소년들의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우울및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불안에 대한 성차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발현 시기와 연령별 변화를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임상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 31(1),93-114.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신혜린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이기학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(2008).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성별에 따른 대학생 사회불안의 차이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일반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27(1), 139-159.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심은정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조영주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박단비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관계만족의 관계에서 대인관계문제의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상담학연구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20(6): 71-92.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안보배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박세영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직장인의 자아탄력성과 사회적 지지의 지각이 직무만족과 소진에 미치는 효과 사회적지지 지각의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산업 및 조직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27(3), 497-517.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오태곤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(2013).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사이버불링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피해 경험과 정서행동과의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한국컴퓨터정보학회논문지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 18(12),207-215.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indent="-127000" algn="just" fontAlgn="base" latinLnBrk="1">
              <a:lnSpc>
                <a:spcPct val="20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07129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240" y="365561"/>
            <a:ext cx="8834904" cy="6303218"/>
          </a:xfrm>
          <a:prstGeom prst="rect">
            <a:avLst/>
          </a:prstGeom>
          <a:solidFill>
            <a:schemeClr val="bg1"/>
          </a:solidFill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950336"/>
            <a:ext cx="866792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유계숙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박주희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전혜정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(2014).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대인관계 지향성 및 동료 연결성의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예측인자로서의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초기 부적응 도식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사회적 성격과 행동 국제저널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42(8), 1377-1394.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윤명숙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이묘숙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김남희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정향숙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이혼가정 자녀의 상실감이 우울에 미치는 영향에 대한 자아존중감의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한국가족복지학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35, 73-104.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이국화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자기대상경험과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울산대학교 교육대학원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이수정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김연정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 및 온라인 충동구매의 구조적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25(11), 65-93.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이시영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중독성향에 영향을 미치는 요인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 데이터분석학회지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14(5), 2623-2633.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이재원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(2006).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성인애착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유형에 따른 자아정체감과 대인불안의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 집단을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한국외국어대학교 교육대학원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이정화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김호영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강정석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외로움이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 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임상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36(2), 154-164.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이인숙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조주연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대학생들의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영향을 미치는 요인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한국데이터학회지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14(5), 2623-2633.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임양화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오경자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(1989).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우울한 아동의 귀인유형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8(1), 69-76.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조진주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박 경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(2007).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청소년의 애착과 완벽주의성향이 특성 불안에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서울여자대학교 특수치료전문대학원 석사학위논문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정구철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문종호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(2015).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내현적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자기애가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분노표현의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한국콘텐츠학회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15(9), 146-156.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주은선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전소연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심솔지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(2018).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한국형 소외에 대한 두려움 척도의 타당화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대학생을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한국콘텐츠학회논문지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18(2), 248-261.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????????"/>
            </a:endParaRPr>
          </a:p>
        </p:txBody>
      </p:sp>
    </p:spTree>
    <p:extLst>
      <p:ext uri="{BB962C8B-B14F-4D97-AF65-F5344CB8AC3E}">
        <p14:creationId xmlns:p14="http://schemas.microsoft.com/office/powerpoint/2010/main" val="1592684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A9B4D-191F-3E57-1140-6F9DB052C1FA}"/>
              </a:ext>
            </a:extLst>
          </p:cNvPr>
          <p:cNvSpPr txBox="1"/>
          <p:nvPr/>
        </p:nvSpPr>
        <p:spPr>
          <a:xfrm>
            <a:off x="307731" y="1062041"/>
            <a:ext cx="8746026" cy="640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하태희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(2016).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자기효능감 및 애착이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한국데이터정보과학회지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27(3), 763-772.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한다정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김빛나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(2020).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청소년의 부모 및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또래애착과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소외에 대한 두려움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FoMO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의 매개효과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한국심리학회지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17(3),243-261.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홍구표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전혜성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(2017).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중독경향성과 대인관계문제 간의 관계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사회적 지지의 조절효과를 중심으로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보건사회연구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37(1), 34-67.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황경애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유양숙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조옥희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(2012). 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 경향이 외로움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우울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대인관계 및 사회적 지지에 미치는 영향에 관한 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상담심리대학원 석사논문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황희은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김향숙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(2015).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자존감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사회불안 및 대인관계 지향성이 중학생의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중독경향성에 미치는 영향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청소년학연구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22(9), 233-253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Abel, J. P., Buff, C. L., &amp; Burr, S. A.(2016).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Socialmedia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the fear of missing out: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Scaledevelopment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assessment. Journal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Business&amp;Economics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Research (JBER), 14(1), 33-44.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Adalier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A, Balkan E(2012). The relationship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betweenInternet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addiction and psychological symptoms. Int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JGlobal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Educ, 1(2), 42-49.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Ainsworth, M. D. S.,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Blehar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M. C.,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Waters,E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., &amp; Wall, S. N. (2015). Patterns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A psychological study of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strangesituation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Psychology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Andreassen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Pallesen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S.(2014). Social network site addiction - An overview. Current Pharmaceutical Design, 20(25), 4053-4061.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13032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BBEEB-9B46-1756-957D-9B01CC4C3A76}"/>
              </a:ext>
            </a:extLst>
          </p:cNvPr>
          <p:cNvSpPr txBox="1"/>
          <p:nvPr/>
        </p:nvSpPr>
        <p:spPr>
          <a:xfrm>
            <a:off x="307731" y="800586"/>
            <a:ext cx="87460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Attachment: An Integrative Overview. In J. A. Simpson &amp; W. S.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Rholes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(Eds.), Attachment Theory and Close Relationships.(pp. 46-76). New York: Guilford.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T.(1967). Depression: Clinical,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experimental,and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theoretical aspects.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Philadelpia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University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ofPennsylvania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T.(1979), Cognitive therapy and the emotional disorders, New York: Penguin.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Beck, A. T. (1983). Cognitive therapy of depression: New perspective. In P.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J.Clayton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&amp; J. E. Barrett (Eds.), Treatment of depression: Old controversies and new approaches. New York, NY: Raven Press.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Blackwell, D.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Leaman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Tramposch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R. Osborne, C.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Liss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M.(2017). Extraversion, neuroticism, attachment style and fear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ofmissing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out as predictors of social media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useand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addiction. Personality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IndividualDifferences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116, 69-72.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J.(1969). Attachment and loss: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Attachment.New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York: Basic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Books.Bowlby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J. (1973). Attachment and loss: Vol. 2.Separation, anxiety and anger. New York: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BasicBooks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 (1973). Attachment and loss: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VolumeII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Separation, anxiety and anger.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InAttachment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loss: Volume II: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Separation,anxiety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anger (pp. 1-429). London: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TheHogarth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press and the institute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ofpsycho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-analysis.</a:t>
            </a:r>
          </a:p>
          <a:p>
            <a:pPr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Bowlby. J.(1982). Attachment and Loss: Retrospect and Prospect. American Journal of Orthopsychiatry, 52(4), 664-678. Doi: 10.1111/j.1939-0025. 1982. tb01456.</a:t>
            </a:r>
          </a:p>
          <a:p>
            <a:pPr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Bowlby, J. (1982b). Attachment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loss:retrospect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and prospect. American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ofOrthopsychiatry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52(4), 664.</a:t>
            </a:r>
          </a:p>
          <a:p>
            <a:pPr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Bowlby, J. (1988). Developmental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psychiatrycomes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age. The American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ofPsychiatry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145(1), 1-10.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007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848E8-22DD-66F1-7D76-658343E52470}"/>
              </a:ext>
            </a:extLst>
          </p:cNvPr>
          <p:cNvSpPr txBox="1"/>
          <p:nvPr/>
        </p:nvSpPr>
        <p:spPr>
          <a:xfrm>
            <a:off x="263292" y="837168"/>
            <a:ext cx="87460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Błachnio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Przepiorka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A.(2018).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Facebookintrusion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fear of missing out, narcissism,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lifesatisfaction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A cross-sectional study.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PsychiatryResearch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259(1).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Brennan, K. A., &amp; Shaver, P. R. (1998).Attachment styles and personality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disorders:Their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connections to each other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toparental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divorce, parental death, and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한국아동심리치료학회지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16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권 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2021- 82 -perceptions of parental caregiving.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ofpersonality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66(5), 835-878.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Cassidy, J., Lichtenstein-Phelps, J.,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Sibrava,N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J., Thomas Jr, C. L.,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Borkovec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T.D. (2009). Generalized anxiety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disorder:Connections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with self-reported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attachment.Behavior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therapy, 40(1), 23-38.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C. Hazan &amp; P. Shaver.(1987). Romantic Love Conceptualized as an Attachment.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Conlin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L., Billings,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Averset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L.(2016).Time-shifting vs. appointment viewing: the role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offear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missing out within TV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consumptionbehaviors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Communication &amp; Society, 29(4), 151-164.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Collins, N. L., &amp; Read, S. J. (1990).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Adultattachment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working models,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andrelationship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quality in dating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couples.Journal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psychology,58(4), 644.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Collins, N. &amp; Read, S.(1994).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Cognitiverepresentations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attachment: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structureand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function of working models.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K.Bartholomew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&amp; D. Perlman (Eds.),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Advancesin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personal relationships, Vol. 5.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Attachmentprocesses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in adulthood (pp. 53-90).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London,England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Jessica Kingsley Publishers.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Cozolino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L.(2013). Theory and practice of brain-based counseling psychology (played by Lee Min-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hee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). Seoul: Sigma Press (nuclear power plant published in 2006).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D. M. Boyd &amp; N. B. Ellison.(2007). Social Network Sites: Definition, History, and Scholarship. Journal of Computer‐Mediated Communication, 13(1), 210-230. Doi: 10.1111/j.1083-6101.2007.00393.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99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C1114-8898-54CB-BB02-CF8B9FD4E647}"/>
              </a:ext>
            </a:extLst>
          </p:cNvPr>
          <p:cNvSpPr txBox="1"/>
          <p:nvPr/>
        </p:nvSpPr>
        <p:spPr>
          <a:xfrm>
            <a:off x="307731" y="859946"/>
            <a:ext cx="874602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Eng, W. Heimberg, R. G., Hart, T. A.,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Schneier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 R., &amp; Liebowitz, M. R. (2001). Attachment in individuals with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disorder: the relationship among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adultattachment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styles, social anxiety,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depression.Emotion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1(4), 365.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Ellis, A.(1984). The essence of RET—1984.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ofRational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Emotive Therapy, 2(1), 19-25.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Feeney, J.,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Noller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P.(1990). Attachment style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asa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predictor of adult romantic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relationships.Journal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Psychology,58(2), 281-291.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Flores, P.(2010). Addiction as an attachment disorder (played by Kim Gap-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jung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Park Chun-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sam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). Seoul: Snow. (Nuclear Power Plant published in 2004).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Flores, P.(2015). Group therapy for addiction (Kim Gap-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jung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et al., reverse).Seoul: Snow. (Nuclear Power Plant published in 2007).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Fraley, R. C., Waller, N. G., &amp; Brennan, K. A.(2000). An item response theory analysis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ofself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-report measures of adult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attachment.Journal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psychology,78(2), 350.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Hazan, C., &amp; Shaver, P.(1987). Romantic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loveconceptualized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as an attachment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process.Journal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Personality and social Psychology, 52(3),511-524.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Hinduja, S.,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Patchin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J. W. (2009). Bullying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Beyondthe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Schoolyard: Preventing and Responding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toCyberbulling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Thousand Oaks, CA: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SagePublication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just" fontAlgn="base" latinLnBrk="1">
              <a:lnSpc>
                <a:spcPct val="15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Jeon SH, Kim WK(2014). An exploratory study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theinteraction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effect of depression and the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perceivedsupport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on addiction in social network service.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KoreanAssoc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Health Med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Sociol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0(35), 87-106.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80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442C4-F2F0-49A4-5662-761C7399E2AC}"/>
              </a:ext>
            </a:extLst>
          </p:cNvPr>
          <p:cNvSpPr txBox="1"/>
          <p:nvPr/>
        </p:nvSpPr>
        <p:spPr>
          <a:xfrm>
            <a:off x="307731" y="950336"/>
            <a:ext cx="87460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K. A. Brennan, C. L. Clark &amp; P. R. Shaver(1998). Self-report Measurement of Adult.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Kim, H., &amp; Park, D.(2015). Factors affecting Internet gaming addiction: SNS addiction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tendencies, self-esteem, and interpersonal relationships among male middle school students. Indian Journal of Science and Technology, 8(S8), 212-218.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Kowalski, R. M., Limber, S. P.,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Agatston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 W.(2012). Cyberbullying: Bullying in the digital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age.John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Wiley &amp; Sons.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Lai, C.,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Altavilla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D.,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Ronconi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A., &amp;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Aceto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P.(2016).Fear of missing out (FOMO) is associated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withactivation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the right middle temporal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gyrusduring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inclusion social cue. Computers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HumanBehavior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61(1), 516-521.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Lewis, T.,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Amini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F., &amp;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Lannon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R.(2001). Science for Love (played by Kim Han-young). Seoul: Science Books. (published in 2001 BC).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MacLean, P.(1990). The triune brain in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evolution:Role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paleopcerebral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functions. New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York:Plenum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Press.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Process. Journal of Personality and Social Psychology, 52(3), 511-524. Doi: 10.1037/0022-3514.52.3.511.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Przybylski, A., Murayama, K.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DeHaan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C. R., &amp; Gladwell, V.(2013). Motivational, emotional and behavioral correlates of fear of missing out.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Comput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Hum.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Behav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., 29, 1841-1848.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R. D. Friedberg &amp; J. M. McClure.(2015). Clinical Practice of Cognitive Therapy with Children and Adolescents: The Nuts and Bolts. New York: Guilford Publications.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35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31" y="1064144"/>
            <a:ext cx="88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000" dirty="0"/>
          </a:p>
          <a:p>
            <a:pPr algn="just"/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442C4-F2F0-49A4-5662-761C7399E2AC}"/>
              </a:ext>
            </a:extLst>
          </p:cNvPr>
          <p:cNvSpPr txBox="1"/>
          <p:nvPr/>
        </p:nvSpPr>
        <p:spPr>
          <a:xfrm>
            <a:off x="307731" y="950336"/>
            <a:ext cx="87460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Santana-Vega, L. E., Gómez-Muñoz, A. M., &amp; Feliciano-García, L.(2019). Adolescents.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problematic mobile phone use, Fear of Missing Out and family communication.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Comunicar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. Media Education Research Journal, 27(1).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Schutz, W.(1992). Beyond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Firo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-B-Three new theory-derived measures-Element B: Behavior, Element F: Feelings, Element S: Self. Psychological Reports, 70(3), 915-937.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Shaffer, H., LaPlante, D., LaBrie, R., Kidman,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R.,Donato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A., &amp; Stanton, M.(2004).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Towarda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syndrome model of addiction: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Multipleexpressions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common etiology. Harvard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Reviewof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Psychiatry, 12(6), 367-374.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Swan, A. J., &amp; Kendall, P. C.(2016). Fear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missingout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Youth anxiety and functional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outcomes.Clinical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Psychology: Science and Practice, 23(4),417-435.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Swap, W. C., &amp; Rubin, J. Z.(1983). Measurement of interpersonal orientation. Journal of Personality and Social Psychology, 44(1), 208-219.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Vertue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F. M. (2003). From adaptive emotion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todysfunction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: An attachment perspective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onsocial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anxiety disorder. Personality and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SocialPsychology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Review, 7(2), 170-191.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Weeks, J. W., Heimberg, R. G.,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Rodebaugh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, T.L., &amp; Norton, P. J. (2008). Exploring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therelationship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between fear of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positiveevaluation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and social anxiety. Journal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+mn-ea"/>
              </a:rPr>
              <a:t>ofAnxiety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 Disorders, 22(3), 386-400.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31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47060" y="2819999"/>
            <a:ext cx="5646147" cy="1043353"/>
            <a:chOff x="2298700" y="2625266"/>
            <a:chExt cx="7353300" cy="1043353"/>
          </a:xfrm>
        </p:grpSpPr>
        <p:grpSp>
          <p:nvGrpSpPr>
            <p:cNvPr id="12" name="그룹 11"/>
            <p:cNvGrpSpPr/>
            <p:nvPr/>
          </p:nvGrpSpPr>
          <p:grpSpPr>
            <a:xfrm>
              <a:off x="2371271" y="2926553"/>
              <a:ext cx="7280729" cy="742066"/>
              <a:chOff x="2371271" y="2563696"/>
              <a:chExt cx="7280729" cy="74206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00300" y="2563696"/>
                <a:ext cx="7150100" cy="742066"/>
              </a:xfrm>
              <a:prstGeom prst="rect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371271" y="2628653"/>
                <a:ext cx="728072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7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감사합니다</a:t>
                </a:r>
                <a:r>
                  <a:rPr lang="en-US" altLang="ko-KR" sz="3700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.</a:t>
                </a:r>
                <a:endParaRPr lang="ko-KR" altLang="en-US" sz="37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298700" y="2625266"/>
              <a:ext cx="702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14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0716" y="1036630"/>
            <a:ext cx="176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3601" y="1545948"/>
            <a:ext cx="8328949" cy="355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는 이용자들이 오프라인 공간에서의 일상생활보다는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라는 온라인 공간에 더 몰입하게 함으로써 여러 부작용을 낳을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과도한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사용은 많은 시간을 소비하며 결과적으로 일상적인 기능을 방해하고 중독과 같은 심리적 문제를 일으킬 수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예를 들어</a:t>
            </a:r>
            <a:r>
              <a:rPr lang="en-US" altLang="ko-KR" sz="1600" dirty="0">
                <a:latin typeface="+mn-ea"/>
              </a:rPr>
              <a:t>, SNS </a:t>
            </a:r>
            <a:r>
              <a:rPr lang="ko-KR" altLang="en-US" sz="1600" dirty="0">
                <a:latin typeface="+mn-ea"/>
              </a:rPr>
              <a:t>중독으로 인하여 신체적 피로감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집중력 저하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심리적 스트레스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수면장애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자존감</a:t>
            </a:r>
            <a:r>
              <a:rPr lang="ko-KR" altLang="en-US" sz="1600" dirty="0">
                <a:latin typeface="+mn-ea"/>
              </a:rPr>
              <a:t> 저하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대인관계 문제를 포함한 수많은 부정적인 결과가 발생할 수 있다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Andreassen</a:t>
            </a:r>
            <a:r>
              <a:rPr lang="en-US" altLang="ko-KR" sz="1600" dirty="0">
                <a:latin typeface="+mn-ea"/>
              </a:rPr>
              <a:t>, 2015, </a:t>
            </a:r>
            <a:r>
              <a:rPr lang="en-US" altLang="ko-KR" sz="1600" dirty="0" err="1">
                <a:latin typeface="+mn-ea"/>
              </a:rPr>
              <a:t>Brailovskaia</a:t>
            </a:r>
            <a:r>
              <a:rPr lang="en-US" altLang="ko-KR" sz="1600" dirty="0">
                <a:latin typeface="+mn-ea"/>
              </a:rPr>
              <a:t> et al., 2019, </a:t>
            </a:r>
            <a:r>
              <a:rPr lang="en-US" altLang="ko-KR" sz="1600" dirty="0" err="1">
                <a:latin typeface="+mn-ea"/>
              </a:rPr>
              <a:t>Brailovskaia</a:t>
            </a:r>
            <a:r>
              <a:rPr lang="en-US" altLang="ko-KR" sz="1600" dirty="0">
                <a:latin typeface="+mn-ea"/>
              </a:rPr>
              <a:t> et al., 2018;, Chen et al., 2020, Kim et al., 2017).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i-FI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1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0716" y="1036630"/>
            <a:ext cx="176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3601" y="1545948"/>
            <a:ext cx="8259255" cy="244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영향을 미치는 요인을 탐색하는 선행연구들은 자기조절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외로움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자존감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내현적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외현적 자기애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공격성 등과 같은 </a:t>
            </a:r>
            <a:r>
              <a:rPr lang="ko-KR" altLang="en-US" sz="1600" dirty="0" err="1">
                <a:latin typeface="+mn-ea"/>
              </a:rPr>
              <a:t>개인심리적</a:t>
            </a:r>
            <a:r>
              <a:rPr lang="ko-KR" altLang="en-US" sz="1600" dirty="0">
                <a:latin typeface="+mn-ea"/>
              </a:rPr>
              <a:t> 요인들을 제시하였다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박미향</a:t>
            </a:r>
            <a:r>
              <a:rPr lang="ko-KR" altLang="en-US" sz="1600" dirty="0">
                <a:latin typeface="+mn-ea"/>
              </a:rPr>
              <a:t> 외</a:t>
            </a:r>
            <a:r>
              <a:rPr lang="en-US" altLang="ko-KR" sz="1600" dirty="0">
                <a:latin typeface="+mn-ea"/>
              </a:rPr>
              <a:t>, 2014; </a:t>
            </a:r>
            <a:r>
              <a:rPr lang="ko-KR" altLang="en-US" sz="1600" dirty="0" err="1">
                <a:latin typeface="+mn-ea"/>
              </a:rPr>
              <a:t>서원진</a:t>
            </a:r>
            <a:r>
              <a:rPr lang="ko-KR" altLang="en-US" sz="1600" dirty="0">
                <a:latin typeface="+mn-ea"/>
              </a:rPr>
              <a:t> 외</a:t>
            </a:r>
            <a:r>
              <a:rPr lang="en-US" altLang="ko-KR" sz="1600" dirty="0">
                <a:latin typeface="+mn-ea"/>
              </a:rPr>
              <a:t>, 2015; Xu &amp; </a:t>
            </a:r>
            <a:r>
              <a:rPr lang="en-US" altLang="ko-KR" sz="1600" dirty="0" err="1">
                <a:latin typeface="+mn-ea"/>
              </a:rPr>
              <a:t>Haridakis</a:t>
            </a:r>
            <a:r>
              <a:rPr lang="en-US" altLang="ko-KR" sz="1600" dirty="0">
                <a:latin typeface="+mn-ea"/>
              </a:rPr>
              <a:t>, 2015; </a:t>
            </a:r>
            <a:r>
              <a:rPr lang="ko-KR" altLang="en-US" sz="1600" dirty="0">
                <a:latin typeface="+mn-ea"/>
              </a:rPr>
              <a:t>이영은 외</a:t>
            </a:r>
            <a:r>
              <a:rPr lang="en-US" altLang="ko-KR" sz="1600" dirty="0">
                <a:latin typeface="+mn-ea"/>
              </a:rPr>
              <a:t>, 2016).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그 외에도 불안한 </a:t>
            </a:r>
            <a:r>
              <a:rPr lang="ko-KR" altLang="en-US" sz="1600" dirty="0" err="1">
                <a:latin typeface="+mn-ea"/>
              </a:rPr>
              <a:t>애착성향이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영향을 준다는 연구 결과가 제시되었다</a:t>
            </a:r>
            <a:r>
              <a:rPr lang="it-IT" altLang="ko-KR" sz="1600" dirty="0">
                <a:latin typeface="+mn-ea"/>
              </a:rPr>
              <a:t>(D'Arienzo et al., 2019; Sun &amp; Zhang, 2021). </a:t>
            </a:r>
            <a:endParaRPr lang="fi-FI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14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0716" y="1036630"/>
            <a:ext cx="176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1.1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연구배경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3601" y="1545948"/>
            <a:ext cx="8259255" cy="429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영향을 주는 선행 요인과 더불어 중독경향성을 완화하는 방안에 대한 연구도 필요하다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하지만 대부분의 연구는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중독경향성에 정의 영향을 미치는 요인들만 탐색하고 검정하였을 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완화와 관련된 연구가 상당히 미비할 실정이다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대인관계 지향성의 영향력은 다양한 관계 맥락에서 탐색 되어 왔으며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새로운 차원의 네트워크인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도입과 함께 대인관계지향성이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에 미치는 영향력 역시 검토되고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대인관계지향성은 외로움과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 err="1">
                <a:latin typeface="+mn-ea"/>
              </a:rPr>
              <a:t>중독경향성</a:t>
            </a:r>
            <a:r>
              <a:rPr lang="ko-KR" altLang="en-US" sz="1600" dirty="0">
                <a:latin typeface="+mn-ea"/>
              </a:rPr>
              <a:t> 간에 조절변인으로 작용하였는데 사회불안이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중독경향성을 예측하는 관계 역시 타인을 선호하고 관계를 지향하는 대인관계지향성의 수준에 따라 달라질 가능성이 있다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이정화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>
                <a:latin typeface="+mn-ea"/>
              </a:rPr>
              <a:t>김호영</a:t>
            </a:r>
            <a:r>
              <a:rPr lang="en-US" altLang="ko-KR" sz="1600" dirty="0">
                <a:latin typeface="+mn-ea"/>
              </a:rPr>
              <a:t>·</a:t>
            </a:r>
            <a:r>
              <a:rPr lang="ko-KR" altLang="en-US" sz="1600" dirty="0" err="1">
                <a:latin typeface="+mn-ea"/>
              </a:rPr>
              <a:t>강정석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2017).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i-FI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98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4079" y="998396"/>
            <a:ext cx="24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1.2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연구 목적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763" y="365561"/>
            <a:ext cx="242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서론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080" y="1398506"/>
            <a:ext cx="8259255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성인들의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 과정을 구체적으로 이해하기 위해 관련된 선행요인들을 살펴보고 구조적 관계에 대하여 확인해보고자 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구체적으로는 </a:t>
            </a:r>
            <a:r>
              <a:rPr lang="en-US" altLang="ko-KR" sz="1600" dirty="0">
                <a:latin typeface="+mn-ea"/>
              </a:rPr>
              <a:t>SNS </a:t>
            </a:r>
            <a:r>
              <a:rPr lang="ko-KR" altLang="en-US" sz="1600" dirty="0">
                <a:latin typeface="+mn-ea"/>
              </a:rPr>
              <a:t>중독경향성에 대한 불안정성인애착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소외에 대한 두려움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FoMO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 문제를 파악하여 구조적 경로를 확인한다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중독경향성을 완화할 수 있는 요인을 발굴하고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실증적으로 검증하고자 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구체적으로는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중독경향성과 불안정성인애착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우울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FoMO</a:t>
            </a:r>
            <a:r>
              <a:rPr lang="ko-KR" altLang="en-US" sz="1600" dirty="0">
                <a:latin typeface="+mn-ea"/>
              </a:rPr>
              <a:t>와 같은 요인간의 관계를  </a:t>
            </a:r>
            <a:endParaRPr lang="en-US" altLang="ko-KR" sz="1600" dirty="0">
              <a:latin typeface="+mn-ea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조절하여 </a:t>
            </a:r>
            <a:r>
              <a:rPr lang="en-US" altLang="ko-KR" sz="1600" dirty="0">
                <a:latin typeface="+mn-ea"/>
              </a:rPr>
              <a:t>SNS</a:t>
            </a:r>
            <a:r>
              <a:rPr lang="ko-KR" altLang="en-US" sz="1600" dirty="0">
                <a:latin typeface="+mn-ea"/>
              </a:rPr>
              <a:t>중독경향성을 낮추는 대인관계지향성을 검증한다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5521120" y="600074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30317" y="619645"/>
            <a:ext cx="1020558" cy="307777"/>
            <a:chOff x="5589739" y="619644"/>
            <a:chExt cx="1130124" cy="307777"/>
          </a:xfrm>
          <a:solidFill>
            <a:schemeClr val="accent2">
              <a:lumMod val="50000"/>
            </a:schemeClr>
          </a:solidFill>
        </p:grpSpPr>
        <p:sp>
          <p:nvSpPr>
            <p:cNvPr id="29" name="직사각형 28"/>
            <p:cNvSpPr/>
            <p:nvPr/>
          </p:nvSpPr>
          <p:spPr>
            <a:xfrm>
              <a:off x="5603863" y="637289"/>
              <a:ext cx="1116000" cy="2381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9739" y="619644"/>
              <a:ext cx="1116000" cy="307777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서론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실증분석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20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49592" y="398353"/>
            <a:ext cx="266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D33573-BE95-4484-8919-1A4C3DE92887}"/>
              </a:ext>
            </a:extLst>
          </p:cNvPr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35C803-63BA-4F76-81AE-E165F77343A6}"/>
              </a:ext>
            </a:extLst>
          </p:cNvPr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858A34-1E2D-403D-AA8D-EF00FD984E90}"/>
              </a:ext>
            </a:extLst>
          </p:cNvPr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C6E66B-183E-4BC2-BD14-571BF16CC369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965C51-2C56-49DA-8785-D270A70C1370}"/>
              </a:ext>
            </a:extLst>
          </p:cNvPr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CDC779-2B4E-4DF9-88D9-2CFF621BCAAA}"/>
              </a:ext>
            </a:extLst>
          </p:cNvPr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5DCA30-8991-48F5-BFE3-1309021206ED}"/>
              </a:ext>
            </a:extLst>
          </p:cNvPr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2" y="1488278"/>
            <a:ext cx="8468483" cy="46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3292" y="317501"/>
            <a:ext cx="8834904" cy="6303218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7731" y="365561"/>
            <a:ext cx="34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연구설계</a:t>
            </a:r>
            <a:endParaRPr lang="en-US" altLang="ko-KR" sz="32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8" y="942498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연구가설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22726" y="597602"/>
            <a:ext cx="952066" cy="298263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71234" y="600073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실증분석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76459" y="60155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15718" y="597602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92896" y="602228"/>
            <a:ext cx="1152000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21120" y="600074"/>
            <a:ext cx="1152000" cy="36000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이론적 배경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DE0F4-0379-498E-9CE6-917BA7E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6" y="1767337"/>
            <a:ext cx="8178479" cy="80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D477D5-62A4-493C-BECF-EA41310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4" y="2038350"/>
            <a:ext cx="759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00EAB-B7B6-49A0-A435-82468228F285}"/>
              </a:ext>
            </a:extLst>
          </p:cNvPr>
          <p:cNvSpPr/>
          <p:nvPr/>
        </p:nvSpPr>
        <p:spPr>
          <a:xfrm>
            <a:off x="6576551" y="601558"/>
            <a:ext cx="998241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72000" rIns="7200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연구설계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5982DAB-CC07-4182-86B0-D847F992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2328"/>
              </p:ext>
            </p:extLst>
          </p:nvPr>
        </p:nvGraphicFramePr>
        <p:xfrm>
          <a:off x="526210" y="1342609"/>
          <a:ext cx="8284415" cy="48193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4452">
                  <a:extLst>
                    <a:ext uri="{9D8B030D-6E8A-4147-A177-3AD203B41FA5}">
                      <a16:colId xmlns:a16="http://schemas.microsoft.com/office/drawing/2014/main" val="2227781039"/>
                    </a:ext>
                  </a:extLst>
                </a:gridCol>
                <a:gridCol w="7349963">
                  <a:extLst>
                    <a:ext uri="{9D8B030D-6E8A-4147-A177-3AD203B41FA5}">
                      <a16:colId xmlns:a16="http://schemas.microsoft.com/office/drawing/2014/main" val="2529969490"/>
                    </a:ext>
                  </a:extLst>
                </a:gridCol>
              </a:tblGrid>
              <a:tr h="12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가설</a:t>
                      </a:r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연   구   가   설</a:t>
                      </a: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587044098"/>
                  </a:ext>
                </a:extLst>
              </a:tr>
              <a:tr h="161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H1-1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82" kern="1200" dirty="0" err="1">
                          <a:effectLst/>
                        </a:rPr>
                        <a:t>회피애착은</a:t>
                      </a:r>
                      <a:r>
                        <a:rPr lang="en-US" altLang="ko-KR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 err="1">
                          <a:effectLst/>
                        </a:rPr>
                        <a:t>우울에</a:t>
                      </a:r>
                      <a:r>
                        <a:rPr lang="en-US" altLang="ko-KR" sz="1382" kern="1200" dirty="0">
                          <a:effectLst/>
                        </a:rPr>
                        <a:t> 정(+)의 </a:t>
                      </a:r>
                      <a:r>
                        <a:rPr lang="en-US" altLang="ko-KR" sz="1382" kern="1200" dirty="0" err="1">
                          <a:effectLst/>
                        </a:rPr>
                        <a:t>영향을</a:t>
                      </a:r>
                      <a:r>
                        <a:rPr lang="en-US" altLang="ko-KR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 err="1">
                          <a:effectLst/>
                        </a:rPr>
                        <a:t>미칠</a:t>
                      </a:r>
                      <a:r>
                        <a:rPr lang="en-US" altLang="ko-KR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 err="1">
                          <a:effectLst/>
                        </a:rPr>
                        <a:t>것이다</a:t>
                      </a:r>
                      <a:r>
                        <a:rPr lang="en-US" altLang="ko-KR" sz="1382" kern="1200" dirty="0">
                          <a:effectLst/>
                        </a:rPr>
                        <a:t>.</a:t>
                      </a:r>
                      <a:endParaRPr lang="en-US" altLang="ko-KR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038066907"/>
                  </a:ext>
                </a:extLst>
              </a:tr>
              <a:tr h="161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H1-2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 err="1">
                          <a:effectLst/>
                        </a:rPr>
                        <a:t>불안애착은</a:t>
                      </a:r>
                      <a:r>
                        <a:rPr lang="ko-KR" altLang="en-US" sz="1382" kern="1200" dirty="0">
                          <a:effectLst/>
                        </a:rPr>
                        <a:t> 우울에 정</a:t>
                      </a:r>
                      <a:r>
                        <a:rPr lang="en-US" altLang="ko-KR" sz="1382" kern="1200" dirty="0">
                          <a:effectLst/>
                        </a:rPr>
                        <a:t>(+)</a:t>
                      </a:r>
                      <a:r>
                        <a:rPr lang="ko-KR" altLang="en-US" sz="1382" kern="1200" dirty="0">
                          <a:effectLst/>
                        </a:rPr>
                        <a:t>의 영향을 미칠 것이다</a:t>
                      </a:r>
                      <a:r>
                        <a:rPr lang="en-US" altLang="ko-KR" sz="1382" kern="1200" dirty="0">
                          <a:effectLst/>
                        </a:rPr>
                        <a:t>.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001868876"/>
                  </a:ext>
                </a:extLst>
              </a:tr>
              <a:tr h="161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H2-1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 err="1">
                          <a:effectLst/>
                        </a:rPr>
                        <a:t>회피애착은</a:t>
                      </a:r>
                      <a:r>
                        <a:rPr lang="ko-KR" altLang="en-US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 err="1">
                          <a:effectLst/>
                        </a:rPr>
                        <a:t>FoMO</a:t>
                      </a:r>
                      <a:r>
                        <a:rPr lang="ko-KR" altLang="en-US" sz="1382" kern="1200" dirty="0">
                          <a:effectLst/>
                        </a:rPr>
                        <a:t>에 정</a:t>
                      </a:r>
                      <a:r>
                        <a:rPr lang="en-US" altLang="ko-KR" sz="1382" kern="1200" dirty="0">
                          <a:effectLst/>
                        </a:rPr>
                        <a:t>(+)</a:t>
                      </a:r>
                      <a:r>
                        <a:rPr lang="ko-KR" altLang="en-US" sz="1382" kern="1200" dirty="0">
                          <a:effectLst/>
                        </a:rPr>
                        <a:t>의 영향을 미칠 것이다</a:t>
                      </a:r>
                      <a:r>
                        <a:rPr lang="en-US" altLang="ko-KR" sz="1382" kern="1200" dirty="0">
                          <a:effectLst/>
                        </a:rPr>
                        <a:t>.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310925677"/>
                  </a:ext>
                </a:extLst>
              </a:tr>
              <a:tr h="2060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H2-2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 err="1">
                          <a:effectLst/>
                        </a:rPr>
                        <a:t>불안애착은</a:t>
                      </a:r>
                      <a:r>
                        <a:rPr lang="ko-KR" altLang="en-US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 err="1">
                          <a:effectLst/>
                        </a:rPr>
                        <a:t>FoMO</a:t>
                      </a:r>
                      <a:r>
                        <a:rPr lang="ko-KR" altLang="en-US" sz="1382" kern="1200" dirty="0">
                          <a:effectLst/>
                        </a:rPr>
                        <a:t>에 정</a:t>
                      </a:r>
                      <a:r>
                        <a:rPr lang="en-US" altLang="ko-KR" sz="1382" kern="1200" dirty="0">
                          <a:effectLst/>
                        </a:rPr>
                        <a:t>(+)</a:t>
                      </a:r>
                      <a:r>
                        <a:rPr lang="ko-KR" altLang="en-US" sz="1382" kern="1200" dirty="0">
                          <a:effectLst/>
                        </a:rPr>
                        <a:t>의 영향을 미칠 것이다</a:t>
                      </a:r>
                      <a:r>
                        <a:rPr lang="en-US" altLang="ko-KR" sz="1382" kern="1200" dirty="0">
                          <a:effectLst/>
                        </a:rPr>
                        <a:t>.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0902707"/>
                  </a:ext>
                </a:extLst>
              </a:tr>
              <a:tr h="161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H3-1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0" spc="0" dirty="0" err="1">
                          <a:effectLst/>
                        </a:rPr>
                        <a:t>회피애착은</a:t>
                      </a:r>
                      <a:r>
                        <a:rPr lang="ko-KR" altLang="en-US" sz="1400" kern="0" spc="0" dirty="0">
                          <a:effectLst/>
                        </a:rPr>
                        <a:t> </a:t>
                      </a:r>
                      <a:r>
                        <a:rPr lang="en-US" altLang="ko-KR" sz="1400" kern="0" spc="0" dirty="0">
                          <a:effectLst/>
                        </a:rPr>
                        <a:t>SNS</a:t>
                      </a:r>
                      <a:r>
                        <a:rPr lang="ko-KR" altLang="en-US" sz="1400" kern="0" spc="0" dirty="0">
                          <a:effectLst/>
                        </a:rPr>
                        <a:t>중독경향성에 정</a:t>
                      </a:r>
                      <a:r>
                        <a:rPr lang="en-US" altLang="ko-KR" sz="1400" kern="0" spc="0" dirty="0">
                          <a:effectLst/>
                        </a:rPr>
                        <a:t>(+)</a:t>
                      </a:r>
                      <a:r>
                        <a:rPr lang="ko-KR" altLang="en-US" sz="1400" kern="0" spc="0" dirty="0">
                          <a:effectLst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effectLst/>
                        </a:rPr>
                        <a:t>.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7416497"/>
                  </a:ext>
                </a:extLst>
              </a:tr>
              <a:tr h="161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H3-2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0207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 err="1">
                          <a:effectLst/>
                        </a:rPr>
                        <a:t>불안애착은</a:t>
                      </a:r>
                      <a:r>
                        <a:rPr lang="ko-KR" altLang="en-US" sz="1400" kern="0" spc="0" dirty="0">
                          <a:effectLst/>
                        </a:rPr>
                        <a:t> </a:t>
                      </a:r>
                      <a:r>
                        <a:rPr lang="en-US" altLang="ko-KR" sz="1400" kern="0" spc="0" dirty="0">
                          <a:effectLst/>
                        </a:rPr>
                        <a:t>SNS</a:t>
                      </a:r>
                      <a:r>
                        <a:rPr lang="ko-KR" altLang="en-US" sz="1400" kern="0" spc="0" dirty="0">
                          <a:effectLst/>
                        </a:rPr>
                        <a:t>중독경향성에 정</a:t>
                      </a:r>
                      <a:r>
                        <a:rPr lang="en-US" altLang="ko-KR" sz="1400" kern="0" spc="0" dirty="0">
                          <a:effectLst/>
                        </a:rPr>
                        <a:t>(+)</a:t>
                      </a:r>
                      <a:r>
                        <a:rPr lang="ko-KR" altLang="en-US" sz="1400" kern="0" spc="0" dirty="0">
                          <a:effectLst/>
                        </a:rPr>
                        <a:t>의 영향을 미칠 것이다</a:t>
                      </a:r>
                      <a:r>
                        <a:rPr lang="en-US" altLang="ko-KR" sz="1400" kern="0" spc="0" dirty="0">
                          <a:effectLst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471008699"/>
                  </a:ext>
                </a:extLst>
              </a:tr>
              <a:tr h="2039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H4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>
                          <a:effectLst/>
                        </a:rPr>
                        <a:t>우울은 </a:t>
                      </a:r>
                      <a:r>
                        <a:rPr lang="en-US" altLang="ko-KR" sz="1382" kern="1200" dirty="0">
                          <a:effectLst/>
                        </a:rPr>
                        <a:t>SNS</a:t>
                      </a:r>
                      <a:r>
                        <a:rPr lang="ko-KR" altLang="en-US" sz="1382" kern="1200" dirty="0">
                          <a:effectLst/>
                        </a:rPr>
                        <a:t>중독경향성에 정</a:t>
                      </a:r>
                      <a:r>
                        <a:rPr lang="en-US" altLang="ko-KR" sz="1382" kern="1200" dirty="0">
                          <a:effectLst/>
                        </a:rPr>
                        <a:t>(+)</a:t>
                      </a:r>
                      <a:r>
                        <a:rPr lang="ko-KR" altLang="en-US" sz="1382" kern="1200" dirty="0">
                          <a:effectLst/>
                        </a:rPr>
                        <a:t>의 영향을 미칠 것이다</a:t>
                      </a:r>
                      <a:r>
                        <a:rPr lang="en-US" altLang="ko-KR" sz="1382" kern="1200" dirty="0">
                          <a:effectLst/>
                        </a:rPr>
                        <a:t>.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102414316"/>
                  </a:ext>
                </a:extLst>
              </a:tr>
              <a:tr h="162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H5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82" kern="1200" dirty="0" err="1">
                          <a:effectLst/>
                        </a:rPr>
                        <a:t>FoMO</a:t>
                      </a:r>
                      <a:r>
                        <a:rPr lang="ko-KR" altLang="en-US" sz="1382" kern="1200" dirty="0">
                          <a:effectLst/>
                        </a:rPr>
                        <a:t>는 </a:t>
                      </a:r>
                      <a:r>
                        <a:rPr lang="en-US" altLang="ko-KR" sz="1382" kern="1200" dirty="0">
                          <a:effectLst/>
                        </a:rPr>
                        <a:t>SNS</a:t>
                      </a:r>
                      <a:r>
                        <a:rPr lang="ko-KR" altLang="en-US" sz="1382" kern="1200" dirty="0">
                          <a:effectLst/>
                        </a:rPr>
                        <a:t>중독경향성에 정</a:t>
                      </a:r>
                      <a:r>
                        <a:rPr lang="en-US" altLang="ko-KR" sz="1382" kern="1200" dirty="0">
                          <a:effectLst/>
                        </a:rPr>
                        <a:t>(+)</a:t>
                      </a:r>
                      <a:r>
                        <a:rPr lang="ko-KR" altLang="en-US" sz="1382" kern="1200" dirty="0">
                          <a:effectLst/>
                        </a:rPr>
                        <a:t>의 영향을 미칠 것이다</a:t>
                      </a:r>
                      <a:r>
                        <a:rPr lang="en-US" altLang="ko-KR" sz="1382" kern="1200" dirty="0">
                          <a:effectLst/>
                        </a:rPr>
                        <a:t>.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628125462"/>
                  </a:ext>
                </a:extLst>
              </a:tr>
              <a:tr h="162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H6-1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 err="1">
                          <a:effectLst/>
                        </a:rPr>
                        <a:t>회피애착이</a:t>
                      </a:r>
                      <a:r>
                        <a:rPr lang="ko-KR" altLang="en-US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>
                          <a:effectLst/>
                        </a:rPr>
                        <a:t>SNS</a:t>
                      </a:r>
                      <a:r>
                        <a:rPr lang="ko-KR" altLang="en-US" sz="1382" kern="1200" dirty="0">
                          <a:effectLst/>
                        </a:rPr>
                        <a:t>중독경향성에 미치는 영향에서 높은 대인관계지향성은 부의 조절효과를 나타낼 것이다</a:t>
                      </a:r>
                      <a:r>
                        <a:rPr lang="en-US" altLang="ko-KR" sz="1382" kern="1200" dirty="0">
                          <a:effectLst/>
                        </a:rPr>
                        <a:t>. 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221288187"/>
                  </a:ext>
                </a:extLst>
              </a:tr>
              <a:tr h="162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H6-2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 err="1">
                          <a:effectLst/>
                        </a:rPr>
                        <a:t>불안애착이</a:t>
                      </a:r>
                      <a:r>
                        <a:rPr lang="ko-KR" altLang="en-US" sz="1382" kern="1200" dirty="0">
                          <a:effectLst/>
                        </a:rPr>
                        <a:t> </a:t>
                      </a:r>
                      <a:r>
                        <a:rPr lang="en-US" altLang="ko-KR" sz="1382" kern="1200" dirty="0">
                          <a:effectLst/>
                        </a:rPr>
                        <a:t>SNS</a:t>
                      </a:r>
                      <a:r>
                        <a:rPr lang="ko-KR" altLang="en-US" sz="1382" kern="1200" dirty="0">
                          <a:effectLst/>
                        </a:rPr>
                        <a:t>중독경향성에 미치는 영향에서 높은 대인관계지향성은 부의 조절효과를 나타낼 것이다</a:t>
                      </a:r>
                      <a:r>
                        <a:rPr lang="en-US" altLang="ko-KR" sz="1382" kern="1200" dirty="0">
                          <a:effectLst/>
                        </a:rPr>
                        <a:t>. 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381320032"/>
                  </a:ext>
                </a:extLst>
              </a:tr>
              <a:tr h="162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H6-3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382" kern="1200" dirty="0">
                          <a:effectLst/>
                        </a:rPr>
                        <a:t>우울이 </a:t>
                      </a:r>
                      <a:r>
                        <a:rPr lang="en-US" altLang="ko-KR" sz="1382" kern="1200" dirty="0">
                          <a:effectLst/>
                        </a:rPr>
                        <a:t>SNS</a:t>
                      </a:r>
                      <a:r>
                        <a:rPr lang="ko-KR" altLang="en-US" sz="1382" kern="1200" dirty="0">
                          <a:effectLst/>
                        </a:rPr>
                        <a:t>중독경향성에 미치는 영향에서 높은 대인관계지향성은 부의 조절효과를 나타낼 것이다</a:t>
                      </a:r>
                      <a:r>
                        <a:rPr lang="en-US" altLang="ko-KR" sz="1382" kern="1200" dirty="0">
                          <a:effectLst/>
                        </a:rPr>
                        <a:t>. 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1684972791"/>
                  </a:ext>
                </a:extLst>
              </a:tr>
              <a:tr h="162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dirty="0"/>
                        <a:t>H6-4</a:t>
                      </a:r>
                      <a:endParaRPr lang="ko-KR" altLang="en-US" sz="1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82" kern="1200" dirty="0" err="1">
                          <a:effectLst/>
                        </a:rPr>
                        <a:t>FoMO</a:t>
                      </a:r>
                      <a:r>
                        <a:rPr lang="ko-KR" altLang="en-US" sz="1382" kern="1200" dirty="0">
                          <a:effectLst/>
                        </a:rPr>
                        <a:t>가 </a:t>
                      </a:r>
                      <a:r>
                        <a:rPr lang="en-US" altLang="ko-KR" sz="1382" kern="1200" dirty="0">
                          <a:effectLst/>
                        </a:rPr>
                        <a:t>SNS</a:t>
                      </a:r>
                      <a:r>
                        <a:rPr lang="ko-KR" altLang="en-US" sz="1382" kern="1200" dirty="0">
                          <a:effectLst/>
                        </a:rPr>
                        <a:t>중독경향성에 미치는 영향에서 높은 대인관계지향성은 부의 조절효과를 나타낼 것이다</a:t>
                      </a:r>
                      <a:r>
                        <a:rPr lang="en-US" altLang="ko-KR" sz="1382" kern="1200" dirty="0">
                          <a:effectLst/>
                        </a:rPr>
                        <a:t>. </a:t>
                      </a:r>
                      <a:endParaRPr lang="ko-KR" altLang="en-US" sz="1382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0" anchor="ctr"/>
                </a:tc>
                <a:extLst>
                  <a:ext uri="{0D108BD9-81ED-4DB2-BD59-A6C34878D82A}">
                    <a16:rowId xmlns:a16="http://schemas.microsoft.com/office/drawing/2014/main" val="2957265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16689</TotalTime>
  <Words>5776</Words>
  <Application>Microsoft Office PowerPoint</Application>
  <PresentationFormat>사용자 지정</PresentationFormat>
  <Paragraphs>1146</Paragraphs>
  <Slides>39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Yoon 윤고딕 550_TT</vt:lpstr>
      <vt:lpstr>Calibri Light</vt:lpstr>
      <vt:lpstr>나눔고딕</vt:lpstr>
      <vt:lpstr>Cambria Math</vt:lpstr>
      <vt:lpstr>Yoon 윤고딕 520_TT</vt:lpstr>
      <vt:lpstr>맑은 고딕</vt:lpstr>
      <vt:lpstr>함초롬바탕</vt:lpstr>
      <vt:lpstr>Wingdings</vt:lpstr>
      <vt:lpstr>한컴바탕</vt:lpstr>
      <vt:lpstr>Arial</vt:lpstr>
      <vt:lpstr>Calibri</vt:lpstr>
      <vt:lpstr>????????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송금숙</cp:lastModifiedBy>
  <cp:revision>734</cp:revision>
  <cp:lastPrinted>2022-03-26T23:44:37Z</cp:lastPrinted>
  <dcterms:created xsi:type="dcterms:W3CDTF">2015-08-19T02:56:30Z</dcterms:created>
  <dcterms:modified xsi:type="dcterms:W3CDTF">2024-03-14T08:06:14Z</dcterms:modified>
</cp:coreProperties>
</file>