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5" r:id="rId4"/>
    <p:sldId id="334" r:id="rId5"/>
    <p:sldId id="335" r:id="rId6"/>
    <p:sldId id="317" r:id="rId7"/>
    <p:sldId id="320" r:id="rId8"/>
    <p:sldId id="328" r:id="rId9"/>
    <p:sldId id="336" r:id="rId10"/>
    <p:sldId id="342" r:id="rId11"/>
    <p:sldId id="341" r:id="rId12"/>
    <p:sldId id="344" r:id="rId13"/>
    <p:sldId id="345" r:id="rId14"/>
    <p:sldId id="343" r:id="rId15"/>
    <p:sldId id="346" r:id="rId16"/>
    <p:sldId id="347" r:id="rId17"/>
    <p:sldId id="348" r:id="rId18"/>
    <p:sldId id="349" r:id="rId19"/>
    <p:sldId id="321" r:id="rId20"/>
    <p:sldId id="322" r:id="rId21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orient="horz" pos="1139" userDrawn="1">
          <p15:clr>
            <a:srgbClr val="A4A3A4"/>
          </p15:clr>
        </p15:guide>
        <p15:guide id="5" orient="horz" pos="1024" userDrawn="1">
          <p15:clr>
            <a:srgbClr val="A4A3A4"/>
          </p15:clr>
        </p15:guide>
        <p15:guide id="6" orient="horz" pos="1248" userDrawn="1">
          <p15:clr>
            <a:srgbClr val="A4A3A4"/>
          </p15:clr>
        </p15:guide>
        <p15:guide id="7" pos="5337" userDrawn="1">
          <p15:clr>
            <a:srgbClr val="A4A3A4"/>
          </p15:clr>
        </p15:guide>
        <p15:guide id="8" orient="horz" pos="3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EC7"/>
    <a:srgbClr val="33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0" y="236"/>
      </p:cViewPr>
      <p:guideLst>
        <p:guide orient="horz" pos="2160"/>
        <p:guide pos="3840"/>
        <p:guide pos="574"/>
        <p:guide orient="horz" pos="1139"/>
        <p:guide orient="horz" pos="1024"/>
        <p:guide orient="horz" pos="1248"/>
        <p:guide pos="5337"/>
        <p:guide orient="horz" pos="35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EE02D-92B6-4D38-B991-D1440B644E9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F23E-220B-415D-A088-1BE388319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1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05FA8-9F99-4115-9781-9C31080A6A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3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E544B-B382-0D27-7F3E-8563CB7BA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3CAAF9-A609-1013-E2E4-8D84E811A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973E9-BF3C-9223-E9F3-E3D638B3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00E6-C877-48AD-A760-24ECC48A698F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73E19-3A82-6815-E040-300BF0AB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7D1E7-5B4E-53B3-A8C4-FC513663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1C70-D8AB-4D06-A714-191F5AAD1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0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372A8-498A-983B-11D7-B1C3CA93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3C542-6459-288E-7EC0-864547D8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F58EB-3747-1430-86EC-53032F5C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449B-D658-4E81-980F-945820A783C8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7F2E5-F64B-8992-B4F1-069C858C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5315B-C19E-CF13-721F-A1F80461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1C70-D8AB-4D06-A714-191F5AAD1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4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E7413E-30CC-68BB-8FE2-DC597CF86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649E74-605E-46DE-7022-44061E6D7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2FC92-D7CD-BF65-92EC-3D619A85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74C4-4B96-4E0B-B6F4-2B008CAF4574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3889B-0C17-AC0D-DF16-E2F3249C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F0F36-4EFE-1FCE-DA55-98EE4CAF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1C70-D8AB-4D06-A714-191F5AAD1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7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DA006-86DD-76A2-830E-FC9D8497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3805E-C837-44A9-8CA0-18D28DAB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AFDE5-AFAB-6986-69B8-9563C3AB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4AB-3E4A-45A9-BD8B-4E5EC9C01EAD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897BF-F7F0-2B35-10AC-5740067C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BDA2B-4F9A-14B7-E1E2-EC3E2709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1C70-D8AB-4D06-A714-191F5AAD1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9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35A3-DDD7-6381-42BB-83F09243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37717-FE10-F600-EE70-FA81553FA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6D866-CB52-741B-10AF-6C4FE719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E7C8-648E-4A26-8248-D57DCB3E538C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1622C-0746-5DB4-72E9-B373470D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28175-5AC8-5004-C053-E02ED954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1C70-D8AB-4D06-A714-191F5AAD1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27DB1-EABD-FFD1-894C-2728E0C6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AC04E-B9CA-F463-BCE2-0CF366A16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E9FAC-680C-BF22-0B73-F8E9EED7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449CE-E5F7-2009-E992-BB06FC56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9720-5659-4E02-9AF6-8A2A4DFDAE14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ABC6E-3987-93EE-E205-64C2FA67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C57A0A-1D56-7481-A941-93C58ECD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1C70-D8AB-4D06-A714-191F5AAD1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9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8463E-B69A-F94F-26CF-99587C19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89A52-AEB2-349A-7FB0-9C805449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48684-C339-9F3A-0561-34CD1AD53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BDD2E0-D3D5-E83B-9036-36F78B0BB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B3D5CC-A8E7-3577-62A1-E244FA7CD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D0C1E-BDA2-BED3-E199-5FD6D103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36B0-BBAB-461A-9E75-2548AA620560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DF2CC-2297-7571-BE08-30D90B3E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F5A782-B792-AA0B-1E69-6648EE97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1C70-D8AB-4D06-A714-191F5AAD1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59E57-A2E1-53F8-5C29-6FC968B5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AB81C7-009D-4670-E065-EFC740D5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9318-7A5C-44AA-8473-46281EE4C2F3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499BA9-0278-A80D-B144-91C3D35B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754C66-C153-AE8A-23A9-41442CE2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1C70-D8AB-4D06-A714-191F5AAD1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6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0E70F3-F08A-9FC5-43A1-E1F9681E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65D-8B30-4072-B3E0-9288BF22FB4D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CBBC9B-482D-44A2-1609-6BE02F8F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9FC87-9CD5-E009-EAAD-5888C205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1C70-D8AB-4D06-A714-191F5AAD1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2871A-D793-C1FE-7B1C-BA795910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56F5F-B8DB-1B0B-65F2-07D18D72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8D1234-3301-7B5F-F5DE-6424A3121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CF2DE-FBF0-5F22-6319-BDD35068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D28-7127-4B38-83D2-9ACA3880D64E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27AB3-B89E-4BAE-E572-DFC11B81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74BB1-05F3-84D6-644F-892782DE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1C70-D8AB-4D06-A714-191F5AAD1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58987-A1E7-2512-9CFE-18CA0079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45F1A3-5B71-4C92-EF54-032DF587E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C6B2B-9D0C-0E95-CA2E-F1F6CF0A3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ADC06-371E-1E66-840B-5A820B7B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53F4-E895-4BA7-A385-F3ED9C8DA818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4D4A-3768-19D8-F6FF-569B3FB7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5E321-D759-3F87-8A1C-E14E277A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1C70-D8AB-4D06-A714-191F5AAD1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1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BA6B26-4530-A4B8-247A-EF9FD1A3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AFDF5-DD24-028D-6277-98471DCA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9A72D-BD28-887C-89F4-2E8EC7638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1E72-DA70-4D8A-B5A5-378D58BA4816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3DD18-B8D9-BB7A-EF96-7A351E35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A2BFB-BBF8-7BAC-97EB-B454A8361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1C70-D8AB-4D06-A714-191F5AAD1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5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E9A139-DB94-4164-9144-BAB7488A54A9}"/>
              </a:ext>
            </a:extLst>
          </p:cNvPr>
          <p:cNvGrpSpPr/>
          <p:nvPr/>
        </p:nvGrpSpPr>
        <p:grpSpPr>
          <a:xfrm>
            <a:off x="-6113" y="1859662"/>
            <a:ext cx="12198113" cy="3410495"/>
            <a:chOff x="-4" y="5986920"/>
            <a:chExt cx="6096001" cy="16123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ED399C-8018-4202-A1F7-06C6A59D1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244"/>
            <a:stretch/>
          </p:blipFill>
          <p:spPr>
            <a:xfrm>
              <a:off x="0" y="5986923"/>
              <a:ext cx="6095997" cy="161234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DC48D1-9970-4E62-9FE0-8ED2D1D1E265}"/>
                </a:ext>
              </a:extLst>
            </p:cNvPr>
            <p:cNvSpPr/>
            <p:nvPr/>
          </p:nvSpPr>
          <p:spPr>
            <a:xfrm rot="10800000">
              <a:off x="-4" y="5986920"/>
              <a:ext cx="6096001" cy="1612348"/>
            </a:xfrm>
            <a:prstGeom prst="rect">
              <a:avLst/>
            </a:prstGeom>
            <a:gradFill>
              <a:gsLst>
                <a:gs pos="28000">
                  <a:schemeClr val="accent1">
                    <a:lumMod val="5000"/>
                    <a:lumOff val="95000"/>
                    <a:alpha val="20000"/>
                  </a:schemeClr>
                </a:gs>
                <a:gs pos="1770">
                  <a:schemeClr val="bg1"/>
                </a:gs>
                <a:gs pos="65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480173" y="829253"/>
            <a:ext cx="11224396" cy="2231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30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Narcissism personality trait and performance: </a:t>
            </a:r>
          </a:p>
          <a:p>
            <a:pPr algn="l"/>
            <a:r>
              <a:rPr lang="en-US" altLang="ko-KR" sz="30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task-oriented leadership and authoritarian styles as mediators</a:t>
            </a:r>
          </a:p>
          <a:p>
            <a:pPr algn="l"/>
            <a:endParaRPr lang="en-US" altLang="ko-KR" sz="9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</a:rPr>
              <a:t>나르시시즘의 성격 특성과 성과 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</a:rPr>
              <a:t>과업지향적 리더십과 권위주의 스타일 매개 효과</a:t>
            </a:r>
            <a:endParaRPr lang="en-US" altLang="ko-KR" sz="2000" b="1" i="0" dirty="0">
              <a:solidFill>
                <a:srgbClr val="111111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7449" y="5106153"/>
            <a:ext cx="5064535" cy="149483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b="1" dirty="0" err="1">
                <a:solidFill>
                  <a:srgbClr val="000000"/>
                </a:solidFill>
                <a:latin typeface="+mn-ea"/>
                <a:cs typeface="Noto Sans CJK KR Regular" pitchFamily="34" charset="0"/>
              </a:rPr>
              <a:t>숭실대학교</a:t>
            </a:r>
            <a:r>
              <a:rPr lang="en-US" b="1" dirty="0">
                <a:solidFill>
                  <a:srgbClr val="000000"/>
                </a:solidFill>
                <a:latin typeface="+mn-ea"/>
                <a:cs typeface="Noto Sans CJK KR Regular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ea"/>
                <a:cs typeface="Noto Sans CJK KR Regular" pitchFamily="34" charset="0"/>
              </a:rPr>
              <a:t>프로젝트경영학과</a:t>
            </a:r>
            <a:endParaRPr lang="en-US" b="1" dirty="0">
              <a:solidFill>
                <a:srgbClr val="000000"/>
              </a:solidFill>
              <a:latin typeface="+mn-ea"/>
              <a:cs typeface="Noto Sans CJK KR Regular" pitchFamily="34" charset="0"/>
            </a:endParaRPr>
          </a:p>
          <a:p>
            <a:pPr algn="r">
              <a:lnSpc>
                <a:spcPct val="130000"/>
              </a:lnSpc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Noto Sans CJK KR Regular" pitchFamily="34" charset="0"/>
              </a:rPr>
              <a:t>리더십개발론</a:t>
            </a:r>
            <a:endParaRPr lang="en-US" altLang="ko-KR" b="1" dirty="0">
              <a:solidFill>
                <a:srgbClr val="000000"/>
              </a:solidFill>
              <a:latin typeface="+mn-ea"/>
              <a:cs typeface="Noto Sans CJK KR Regular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b="1" dirty="0">
                <a:solidFill>
                  <a:srgbClr val="000000"/>
                </a:solidFill>
                <a:latin typeface="+mn-ea"/>
                <a:cs typeface="Noto Sans CJK KR Regular" pitchFamily="34" charset="0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Noto Sans CJK KR Regular" pitchFamily="34" charset="0"/>
              </a:rPr>
              <a:t>신호철 </a:t>
            </a:r>
            <a:r>
              <a:rPr lang="en-US" b="1" dirty="0" err="1">
                <a:solidFill>
                  <a:srgbClr val="000000"/>
                </a:solidFill>
                <a:latin typeface="+mn-ea"/>
                <a:cs typeface="Noto Sans CJK KR Regular" pitchFamily="34" charset="0"/>
              </a:rPr>
              <a:t>교수님</a:t>
            </a:r>
            <a:endParaRPr lang="en-US" b="1" dirty="0">
              <a:solidFill>
                <a:srgbClr val="000000"/>
              </a:solidFill>
              <a:latin typeface="+mn-ea"/>
              <a:cs typeface="Noto Sans CJK KR Regular" pitchFamily="34" charset="0"/>
            </a:endParaRPr>
          </a:p>
          <a:p>
            <a:pPr algn="r">
              <a:lnSpc>
                <a:spcPct val="130000"/>
              </a:lnSpc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Noto Sans CJK KR Regular" pitchFamily="34" charset="0"/>
              </a:rPr>
              <a:t>발표자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Noto Sans CJK KR Regular" pitchFamily="34" charset="0"/>
              </a:rPr>
              <a:t>: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Noto Sans CJK KR Regular" pitchFamily="34" charset="0"/>
              </a:rPr>
              <a:t> 박유미</a:t>
            </a:r>
            <a:endParaRPr lang="en-US" b="1" dirty="0">
              <a:solidFill>
                <a:srgbClr val="000000"/>
              </a:solidFill>
              <a:latin typeface="+mn-ea"/>
              <a:cs typeface="Noto Sans CJK KR Regular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29DEC-E5EA-497B-93C8-BD6AA12E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75" y="291045"/>
            <a:ext cx="2485950" cy="607829"/>
          </a:xfrm>
          <a:prstGeom prst="rect">
            <a:avLst/>
          </a:prstGeom>
        </p:spPr>
      </p:pic>
      <p:pic>
        <p:nvPicPr>
          <p:cNvPr id="16" name="Object 2">
            <a:extLst>
              <a:ext uri="{FF2B5EF4-FFF2-40B4-BE49-F238E27FC236}">
                <a16:creationId xmlns:a16="http://schemas.microsoft.com/office/drawing/2014/main" id="{98B31E3D-1F5B-4BF1-AB42-8784C339EE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113" y="0"/>
            <a:ext cx="42702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C877A8-2929-111D-6044-1409480FAF99}"/>
              </a:ext>
            </a:extLst>
          </p:cNvPr>
          <p:cNvSpPr txBox="1"/>
          <p:nvPr/>
        </p:nvSpPr>
        <p:spPr>
          <a:xfrm>
            <a:off x="480173" y="5769275"/>
            <a:ext cx="7062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Kiran </a:t>
            </a:r>
            <a:r>
              <a:rPr lang="en-US" altLang="ko-KR" dirty="0" err="1"/>
              <a:t>Sakkar</a:t>
            </a:r>
            <a:r>
              <a:rPr lang="en-US" altLang="ko-KR" dirty="0"/>
              <a:t> Sudha and M. Ghazi Shahnawaz </a:t>
            </a:r>
          </a:p>
          <a:p>
            <a:r>
              <a:rPr lang="en-US" altLang="ko-KR" b="1" i="1" dirty="0"/>
              <a:t>Leadership &amp; Organization Development Journal .</a:t>
            </a:r>
            <a:r>
              <a:rPr lang="en-US" altLang="ko-KR" dirty="0"/>
              <a:t> April 2020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3B7F60-4E0E-4320-B30A-2859AE80588B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0B8B97F-8F9D-43BB-A1C9-2277E9ED5A6A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67BE664-0A78-4EE5-B36F-DAC5593D85B6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8">
                <a:extLst>
                  <a:ext uri="{FF2B5EF4-FFF2-40B4-BE49-F238E27FC236}">
                    <a16:creationId xmlns:a16="http://schemas.microsoft.com/office/drawing/2014/main" id="{F5629BA7-79F2-45B4-88FB-A04BAF9F8226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3D7B883-6FF2-4C36-B759-C8E4D2E60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89923" y="5419403"/>
            <a:ext cx="10760607" cy="8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나르시시즘은 권위주의적 리더십과 양의 상관관계가 있는 반면 과제지향적 리더십과는 음의 관계가 있는 것으로 나타남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나르시시즘이 성과와 음의 관계가 있음 </a:t>
            </a:r>
            <a:r>
              <a:rPr lang="en-US" altLang="ko-KR" b="1" kern="0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kern="0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 H1 </a:t>
            </a:r>
            <a:r>
              <a:rPr lang="ko-KR" altLang="en-US" b="1" kern="0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채택</a:t>
            </a:r>
            <a:endParaRPr kumimoji="0" lang="en-US" altLang="ko-KR" sz="2000" b="1" spc="300" dirty="0">
              <a:solidFill>
                <a:srgbClr val="0070C0"/>
              </a:solidFill>
              <a:latin typeface="+mj-lt"/>
              <a:ea typeface="+mn-ea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680176" y="31409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A1CF66-7B46-7A9C-C88A-B0360F67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838417"/>
            <a:ext cx="10582300" cy="323948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8819C40-E923-4AAB-9BE5-E43793830C6F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3EFD11-C24D-4A1B-A256-E7C88730A217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4.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연구결과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EB7FA4-C432-4287-BE70-6AAC78B5A93E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4.2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상관 관계 분석결과</a:t>
            </a: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476C3774-03E7-4901-9F01-57622BC6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10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CD867C-36D0-4329-9E12-3FED89F69781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790F7EA-693B-4E1A-AAE1-E9464473241C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16C1A0-8C47-4563-9508-563B7FF54D5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8">
                <a:extLst>
                  <a:ext uri="{FF2B5EF4-FFF2-40B4-BE49-F238E27FC236}">
                    <a16:creationId xmlns:a16="http://schemas.microsoft.com/office/drawing/2014/main" id="{60F22AA0-1C93-45F2-A9DF-0163BCBE6EDA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C89A14C-2439-469C-83BD-96933AD098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83695" y="5401115"/>
            <a:ext cx="10330590" cy="108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나르시시즘 성격과 과업 수행 간의 직접적인 경로는 유의하지 않았으나 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두 간접 경로 모두 중요한 것으로 나타남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H2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채택</a:t>
            </a:r>
            <a:endParaRPr kumimoji="0" lang="en-US" altLang="ko-KR" b="1" spc="3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680176" y="31409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BF5112-9412-E9CE-BA1C-43B414895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9"/>
          <a:stretch/>
        </p:blipFill>
        <p:spPr>
          <a:xfrm>
            <a:off x="911226" y="1816977"/>
            <a:ext cx="7572374" cy="333166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D5851F3-942F-4EFE-A5D5-EA1BD143038D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5994AA-99B8-4932-86E0-56AD9C6B7C86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4.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연구결과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C35D5D-5F0F-490A-9A1D-0878F5434955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4.3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매개분석 모델 결과</a:t>
            </a: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8E643AFA-D7F7-4521-835E-F7A90640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11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A6D15-7C1C-4CC5-966E-296B00356DC0}"/>
              </a:ext>
            </a:extLst>
          </p:cNvPr>
          <p:cNvSpPr txBox="1"/>
          <p:nvPr/>
        </p:nvSpPr>
        <p:spPr>
          <a:xfrm>
            <a:off x="4775375" y="314509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5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6A89EA54-0B3C-4302-9E53-F1E317EFC6BB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070F815-AC80-44BB-94D7-C87DE06A726E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2805398-C7EA-4E45-91F8-B6BE883F3E8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8">
                <a:extLst>
                  <a:ext uri="{FF2B5EF4-FFF2-40B4-BE49-F238E27FC236}">
                    <a16:creationId xmlns:a16="http://schemas.microsoft.com/office/drawing/2014/main" id="{E3B832B5-5F5D-4484-B9CA-B5EE826AC4C5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C4C262E-91D4-4BAE-8D0E-9B193E5A0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86812" y="5411401"/>
            <a:ext cx="10330590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나르시시즘 성격과 팀워크 간의 직접경로와 매개경로 모두 유의미한 것으로 나타남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b="1" kern="0" spc="0" dirty="0">
                <a:solidFill>
                  <a:srgbClr val="0070C0"/>
                </a:solidFill>
                <a:effectLst/>
                <a:latin typeface="+mn-ea"/>
              </a:rPr>
              <a:t>H3</a:t>
            </a:r>
            <a:r>
              <a:rPr lang="ko-KR" altLang="en-US" b="1" kern="0" spc="0" dirty="0">
                <a:solidFill>
                  <a:srgbClr val="0070C0"/>
                </a:solidFill>
                <a:effectLst/>
                <a:latin typeface="+mn-ea"/>
              </a:rPr>
              <a:t> 채택</a:t>
            </a:r>
            <a:endParaRPr kumimoji="0" lang="en-US" altLang="ko-KR" b="1" spc="3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680176" y="31409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084AA3-C245-7074-EAAC-66212553E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61" y="1774685"/>
            <a:ext cx="7590267" cy="3297623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9B8DEC7-A058-419F-9876-02BA9A9B590F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ACE22C-B456-4AD8-9AED-8DE5F1C5DD5E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4.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연구결과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1BBE4A-B359-4484-B3F6-01B2E369FF86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4.3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매개분석 모델 결과</a:t>
            </a: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30" name="슬라이드 번호 개체 틀 4">
            <a:extLst>
              <a:ext uri="{FF2B5EF4-FFF2-40B4-BE49-F238E27FC236}">
                <a16:creationId xmlns:a16="http://schemas.microsoft.com/office/drawing/2014/main" id="{EFD34EEA-DAAA-41C0-BCC3-EB53686A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12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0FA414-A066-47D9-9C74-53B6645CC03D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0A4DFDB-2383-46BE-B208-F32258124432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00031AB-27FC-4F96-BAC3-F4DE968EB01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8">
                <a:extLst>
                  <a:ext uri="{FF2B5EF4-FFF2-40B4-BE49-F238E27FC236}">
                    <a16:creationId xmlns:a16="http://schemas.microsoft.com/office/drawing/2014/main" id="{5A5811F7-BA1A-499A-BF8F-37DBD63DD332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60695C0-4129-4A57-97A5-4AB265A986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76683" y="5425803"/>
            <a:ext cx="10330590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나르시시즘과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인지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동기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부여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효과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사이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간접적인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관계가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없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-&gt; </a:t>
            </a:r>
            <a:r>
              <a:rPr lang="en-US" altLang="ko-KR" sz="1800" b="1" kern="0" spc="0" dirty="0">
                <a:solidFill>
                  <a:srgbClr val="C00000"/>
                </a:solidFill>
                <a:effectLst/>
                <a:latin typeface="+mn-ea"/>
              </a:rPr>
              <a:t>H4 </a:t>
            </a:r>
            <a:r>
              <a:rPr lang="ko-KR" altLang="en-US" sz="1800" b="1" kern="0" spc="0" dirty="0">
                <a:solidFill>
                  <a:srgbClr val="C00000"/>
                </a:solidFill>
                <a:effectLst/>
                <a:latin typeface="+mn-ea"/>
              </a:rPr>
              <a:t>기각</a:t>
            </a:r>
            <a:endParaRPr kumimoji="0" lang="en-US" altLang="ko-KR" sz="2000" b="1" spc="3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680176" y="31409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96FA01-9B3C-1445-A675-E4A019677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6"/>
          <a:stretch/>
        </p:blipFill>
        <p:spPr>
          <a:xfrm>
            <a:off x="911225" y="1819386"/>
            <a:ext cx="7561263" cy="3449693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C334999-8BCF-4521-B9C1-8CF6823F24F4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EF615B-8462-4A9F-B9AB-0D1224F47F12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4.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연구결과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18AC5C-E6DD-4040-B145-F0334FA9F752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4.3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매개분석 모델 결과</a:t>
            </a: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30" name="슬라이드 번호 개체 틀 4">
            <a:extLst>
              <a:ext uri="{FF2B5EF4-FFF2-40B4-BE49-F238E27FC236}">
                <a16:creationId xmlns:a16="http://schemas.microsoft.com/office/drawing/2014/main" id="{89E5EFDF-255B-4FD0-9788-B2E84292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13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95CDFA-5C68-43C8-9B1F-B928A5247CD8}"/>
              </a:ext>
            </a:extLst>
          </p:cNvPr>
          <p:cNvSpPr txBox="1"/>
          <p:nvPr/>
        </p:nvSpPr>
        <p:spPr>
          <a:xfrm>
            <a:off x="4823232" y="3345493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EE591B-E16F-45F3-AFF9-2AD7C66B6B2A}"/>
              </a:ext>
            </a:extLst>
          </p:cNvPr>
          <p:cNvSpPr txBox="1"/>
          <p:nvPr/>
        </p:nvSpPr>
        <p:spPr>
          <a:xfrm>
            <a:off x="5819564" y="2740278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EF904-DB21-4650-9E7F-E5EC5AEAB2C4}"/>
              </a:ext>
            </a:extLst>
          </p:cNvPr>
          <p:cNvSpPr txBox="1"/>
          <p:nvPr/>
        </p:nvSpPr>
        <p:spPr>
          <a:xfrm>
            <a:off x="5819564" y="3992005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83A0EB-F672-4218-81A7-98FC02888920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438B228-AD09-4EBA-9E62-48DE23155953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FB3D6A5-9482-4CEC-98B9-23DA177F078C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8">
                <a:extLst>
                  <a:ext uri="{FF2B5EF4-FFF2-40B4-BE49-F238E27FC236}">
                    <a16:creationId xmlns:a16="http://schemas.microsoft.com/office/drawing/2014/main" id="{3FC03B40-5DEE-4916-AE99-71D9C320EAA5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8AD8561-E1DA-425E-9DC8-34D83CE4A1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680176" y="31409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C7D315-4930-2163-9655-8166B717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59" y="1814443"/>
            <a:ext cx="10932901" cy="455909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617CAA9-6D73-46A2-8E46-F2F7A352A3AF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449ED5-10A3-4ACF-950F-26502FA7B5DD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4.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연구결과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059E9A-C98F-4FA1-8BC2-03AA40A4822D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4.4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구조경로 분석결과</a:t>
            </a:r>
          </a:p>
        </p:txBody>
      </p:sp>
      <p:sp>
        <p:nvSpPr>
          <p:cNvPr id="30" name="슬라이드 번호 개체 틀 4">
            <a:extLst>
              <a:ext uri="{FF2B5EF4-FFF2-40B4-BE49-F238E27FC236}">
                <a16:creationId xmlns:a16="http://schemas.microsoft.com/office/drawing/2014/main" id="{6853462B-D885-4E3C-9D91-0265C0D7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14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6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9CCCAE-E694-4768-AB7F-5E7D0B1199D9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AFC359E-2A16-4375-A0EB-81B69E8109B3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727DD69-51D4-46E3-8303-ABB93254054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8">
                <a:extLst>
                  <a:ext uri="{FF2B5EF4-FFF2-40B4-BE49-F238E27FC236}">
                    <a16:creationId xmlns:a16="http://schemas.microsoft.com/office/drawing/2014/main" id="{18E4A44B-A1C0-49F9-83F7-946B965C69BF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28508BA-DF07-4BF6-84CD-5FBC8EB06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83123" y="1611746"/>
            <a:ext cx="10662632" cy="4047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나르시시즘 성격 특성은 성과의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팀워크 차원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에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음의 영향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을 주었지만 다른 두 차원의 성과와는 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관련이 없음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과업지향적 리더십과 권위주의적 리더십 스타일 모두 나르시시즘적 성격특성과 과업수행 및 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팀워크의 관계를 매개하였으나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과업지향적 리더십 스타일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에서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매개효과가 더 강하게 나타남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8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두 유형의 리더십 모두 나르시시즘 성격과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인지적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동기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부여 효과 차원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간의 관계를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매개하지 않음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37E24-29DF-40FF-A150-529AB398A048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37D6E6-670E-4B6C-B28B-16B76FDCAC30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4.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연구결과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075666-226F-4AB3-996E-1AEAE6FC0332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4.5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구조경로 해석</a:t>
            </a:r>
          </a:p>
        </p:txBody>
      </p:sp>
      <p:sp>
        <p:nvSpPr>
          <p:cNvPr id="30" name="슬라이드 번호 개체 틀 4">
            <a:extLst>
              <a:ext uri="{FF2B5EF4-FFF2-40B4-BE49-F238E27FC236}">
                <a16:creationId xmlns:a16="http://schemas.microsoft.com/office/drawing/2014/main" id="{9636DE0E-3743-41B2-953C-D0929991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15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BC9541-3E3B-4520-998C-5C80F5FA672F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A76AED-62F3-4144-9EB0-22A6B7B763F4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F173CBD-D717-47AF-8AD1-49C676BE57F1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8">
                <a:extLst>
                  <a:ext uri="{FF2B5EF4-FFF2-40B4-BE49-F238E27FC236}">
                    <a16:creationId xmlns:a16="http://schemas.microsoft.com/office/drawing/2014/main" id="{D4D62F07-48B0-4C14-8AE7-77098FD78056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9D6429B-D2ED-42E4-B94C-898A7243E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80959" y="1779419"/>
            <a:ext cx="10639032" cy="4106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7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상관관계 결과 나르시시즘이 과업 수행 및 팀워크와 부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(-)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적이고 유의하게 관련되어 있음을 보여줌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나르시시즘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개인은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종종 작업 수행 및 팀워크 측면에서 성과가 낮은 범주에 속함</a:t>
            </a:r>
            <a:endParaRPr lang="en-US" altLang="ko-KR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(Chatterjee and Hambrick, 2011; Delgado Garcia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및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De La Fuente-Abate, 2010)</a:t>
            </a: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나르시시즘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개인이 미래를 계획하고 위험을 감수하며 비전으로 사람들에게 영향을 미칠 수 있는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능력이 있기 때문에 리더가 될 확률은 높지만 사회화된 비전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(Galvin et al., 2010)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과 공감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(APA, 2000)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이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부족함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70000"/>
              </a:lnSpc>
              <a:defRPr/>
            </a:pPr>
            <a:endParaRPr lang="en-US" altLang="ko-KR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팀원들은 일정 기간 동안 나르시시즘 리더에 질려 하고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(Ong et al., 2016)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이러한 리더는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급상승 및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하강 궤적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(Robbins and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Paulhus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, 2001, p. 212)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을 따름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27558C-8C13-43B0-8809-05AF9AEC93F6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B857DC-5BEA-4330-903D-8A2C6FAB6974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4.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연구결과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3A8BD4-A4F9-4ECB-A2DD-B0C1DF6CD6E1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4.5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논의</a:t>
            </a: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(1/3)</a:t>
            </a:r>
          </a:p>
        </p:txBody>
      </p:sp>
      <p:sp>
        <p:nvSpPr>
          <p:cNvPr id="30" name="슬라이드 번호 개체 틀 4">
            <a:extLst>
              <a:ext uri="{FF2B5EF4-FFF2-40B4-BE49-F238E27FC236}">
                <a16:creationId xmlns:a16="http://schemas.microsoft.com/office/drawing/2014/main" id="{3324C82C-5AF0-4BB1-99C1-2E166333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16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2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59DBE42-628D-45DF-B59F-BD1E943015B5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1B66E15-F920-4FC3-8C40-C599B37DE91F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9B1B077-0FDD-4C2D-A72B-7B03A9AA2B8C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8">
                <a:extLst>
                  <a:ext uri="{FF2B5EF4-FFF2-40B4-BE49-F238E27FC236}">
                    <a16:creationId xmlns:a16="http://schemas.microsoft.com/office/drawing/2014/main" id="{F057B71F-32A1-4A34-AB0A-C69FA74A41D3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ACDA3D4-6BFC-4D21-8AA1-71879D593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77384" y="1809281"/>
            <a:ext cx="10561032" cy="432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나르시시즘 성격을 가진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개인은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리더십 역할을 적극적으로 추구하고 소중히 여기기 때문에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n-ea"/>
              </a:rPr>
              <a:t>(Grijalva et al., 2015; Back et al., 2010)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목표를 준비하는 능력이 있고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(Abeyta et al., 2017)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이를 통해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과업을 잘 촉진할 수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있음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Stien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2019)</a:t>
            </a:r>
          </a:p>
          <a:p>
            <a:pPr algn="just" fontAlgn="base">
              <a:lnSpc>
                <a:spcPct val="160000"/>
              </a:lnSpc>
            </a:pPr>
            <a:endParaRPr lang="en-US" altLang="ko-KR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과업 지향적인 의사 결정 기술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Mainah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 and Perkins, 2014)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을 가질 수 있으며 그 기술의 성취는 높은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자부심과 목표 달성으로 이어질 수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있음 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   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과업지향의 리더십 스타일을 보인다면 성공할 가능성이 더 높다고 할 수 있음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과업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지향적인 리더는 불리한 조건에서도 열심히 일하고 높은 성과 기준을 유지하며 직무 지식을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최신 상태로 유지하는 경향이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있고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세심하게 시간을 엄수하고 팀의 안녕을 보장할 자격이 있음 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(Sinha, 2008)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E41EA99-C17E-4D8F-A2C8-EAA694F4E1D6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10FB7B-FF4A-41DE-8BFF-0C359D60262D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4.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연구결과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6BFB28-6764-4CA8-9405-50602DA99DA3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4.5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논의</a:t>
            </a: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(2/3)</a:t>
            </a:r>
          </a:p>
        </p:txBody>
      </p:sp>
      <p:sp>
        <p:nvSpPr>
          <p:cNvPr id="29" name="슬라이드 번호 개체 틀 4">
            <a:extLst>
              <a:ext uri="{FF2B5EF4-FFF2-40B4-BE49-F238E27FC236}">
                <a16:creationId xmlns:a16="http://schemas.microsoft.com/office/drawing/2014/main" id="{1F1154BA-DD32-4DDF-9CD6-5EF901DB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17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F858F2-F09F-40E8-9CFB-6CA73605D9A5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F5A7B63-ED7E-4AF4-991B-14E57DDF2E17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98272-59E7-4059-86C6-4A68565B86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8">
                <a:extLst>
                  <a:ext uri="{FF2B5EF4-FFF2-40B4-BE49-F238E27FC236}">
                    <a16:creationId xmlns:a16="http://schemas.microsoft.com/office/drawing/2014/main" id="{B71AA14E-C5E8-4D7C-905C-429B88010829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EACA225-1A34-45D9-BF91-1815B1405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82336" y="1809281"/>
            <a:ext cx="10590061" cy="416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권위주의적 스타일의 사람들은 성과 중심적일 수 있지만 시간이 지남에 따라 팀에 더 냉소적이고 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방해가 되는 고유한 패턴으로 인해 성과가 저하될 수 있음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(Chan et al., 2012;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Chemers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, 2014)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빠른 결정이 필요한 경우와 같은 특정 상황에서는 좋은 결과를 얻을 수 있지만 수명이 짧음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(Hogan and Kaiser, 2005)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8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인지적 동기 부여 효과는 성과의 중요한 측면이며 리더에게 필요한 기술임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Bajcara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 et al., 2015)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나르시시즘 리더는 과업 지향적 리더십 스타일이나 권위적 스타일을 보여도 자신의 충동을 조절할 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수 없거나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+mn-ea"/>
              </a:rPr>
              <a:t>Vazire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 and Funder, 2006)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적응할 수 없거나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+mn-ea"/>
              </a:rPr>
              <a:t>Morf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 and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+mn-ea"/>
              </a:rPr>
              <a:t>Rodwalt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2001a, b)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성과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의 인지적 및 동기적 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측면에 영향을 미치는 불안정한 상황에서 번영하기 어려움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(Greene-Shortridge, 2008)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4082DCA-C985-4528-B086-64F3C8F80173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E99B9A-E5BD-497D-818C-7D1A4E1B6BF4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4.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연구결과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9AE376-6680-49F6-B282-FCD14145D1C9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4.5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논의</a:t>
            </a: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(3/3)</a:t>
            </a:r>
          </a:p>
        </p:txBody>
      </p:sp>
      <p:sp>
        <p:nvSpPr>
          <p:cNvPr id="29" name="슬라이드 번호 개체 틀 4">
            <a:extLst>
              <a:ext uri="{FF2B5EF4-FFF2-40B4-BE49-F238E27FC236}">
                <a16:creationId xmlns:a16="http://schemas.microsoft.com/office/drawing/2014/main" id="{C22F856B-1123-4D0B-8D50-E9BAF8AC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18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7DDC8C-39D1-4D54-A0D7-A8AFDF2B7CB9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69FC4A0-608B-46E3-9341-0A4BD2EA3323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FE797E1-28FA-42BC-A06C-F5A29B5B1BA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8">
                <a:extLst>
                  <a:ext uri="{FF2B5EF4-FFF2-40B4-BE49-F238E27FC236}">
                    <a16:creationId xmlns:a16="http://schemas.microsoft.com/office/drawing/2014/main" id="{985C2FDE-5568-4A0E-BF96-7D26107E3035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FEDA03F-5D4A-40D8-83C7-2C0EE5746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81919" y="1819386"/>
            <a:ext cx="10590061" cy="3971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상관관계 결과 </a:t>
            </a:r>
            <a:r>
              <a:rPr lang="ko-KR" altLang="en-US" b="1" kern="0" spc="0" dirty="0">
                <a:effectLst/>
                <a:latin typeface="+mn-ea"/>
              </a:rPr>
              <a:t>나르시시즘이 성과와 음의 관계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가 있으며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권위주의적 리더십과 양의 상관관계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가 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있는 반면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과업지향적 리더십과는 음의 관계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가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있는 것으로 나타남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나르시시즘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성과 방정식의 결과는 나르시시즘 특성을 표현하기 위해 리더가 선택한 리더십 스타일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에 크게 좌우되며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권위 주의적인 리더십 스타일보다 </a:t>
            </a:r>
            <a:r>
              <a:rPr lang="ko-KR" altLang="en-US" b="1" kern="0" spc="0" dirty="0">
                <a:solidFill>
                  <a:srgbClr val="0070C0"/>
                </a:solidFill>
                <a:effectLst/>
                <a:latin typeface="+mn-ea"/>
              </a:rPr>
              <a:t>조직에서 과업 지향적인 리더십을 표현할 때 </a:t>
            </a:r>
            <a:endParaRPr lang="en-US" altLang="ko-KR" b="1" kern="0" spc="0" dirty="0">
              <a:solidFill>
                <a:srgbClr val="0070C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70C0"/>
                </a:solidFill>
                <a:latin typeface="+mn-ea"/>
              </a:rPr>
              <a:t>    </a:t>
            </a:r>
            <a:r>
              <a:rPr lang="ko-KR" altLang="en-US" b="1" kern="0" spc="0" dirty="0">
                <a:solidFill>
                  <a:srgbClr val="0070C0"/>
                </a:solidFill>
                <a:effectLst/>
                <a:latin typeface="+mn-ea"/>
              </a:rPr>
              <a:t>원하는 성과를 낼 수 있음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을 설득력 있게 보여줌 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▶ 긍정적인 조직 성과를 실현하기 위해 </a:t>
            </a:r>
            <a:r>
              <a:rPr lang="ko-KR" altLang="en-US" b="1" kern="0" spc="0" dirty="0">
                <a:solidFill>
                  <a:srgbClr val="0070C0"/>
                </a:solidFill>
                <a:effectLst/>
                <a:latin typeface="+mn-ea"/>
              </a:rPr>
              <a:t>과업 </a:t>
            </a:r>
            <a:r>
              <a:rPr lang="ko-KR" altLang="en-US" b="1" kern="0" dirty="0">
                <a:solidFill>
                  <a:srgbClr val="0070C0"/>
                </a:solidFill>
                <a:latin typeface="+mn-ea"/>
              </a:rPr>
              <a:t>지향적 리</a:t>
            </a:r>
            <a:r>
              <a:rPr lang="ko-KR" altLang="en-US" b="1" kern="0" spc="0" dirty="0">
                <a:solidFill>
                  <a:srgbClr val="0070C0"/>
                </a:solidFill>
                <a:effectLst/>
                <a:latin typeface="+mn-ea"/>
              </a:rPr>
              <a:t>더십을 활성화시킬 유리한 근무 환경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이 필요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조직은 과업 지향적인 리더십이 활성화되어 나르시시즘 리더도 효과적으로 수행할 수 있도록 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        방법을 고안해야 함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680176" y="31409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BAE894F-E659-409F-9119-1C84F29C9834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BB5206-DDBB-4E24-89F3-D311D6AAC94F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5.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결론 및 시사점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AAF213-3934-41ED-A74D-0D31E1E3287D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5.1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결론 및 시사점</a:t>
            </a: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4F8AE4F5-903C-4CBE-989C-4F69C138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19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07773"/>
            <a:ext cx="12192001" cy="4460798"/>
            <a:chOff x="58840" y="3259153"/>
            <a:chExt cx="19479527" cy="6259597"/>
          </a:xfrm>
          <a:solidFill>
            <a:srgbClr val="00B0F0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840" y="3259153"/>
              <a:ext cx="19479527" cy="6259597"/>
            </a:xfrm>
            <a:prstGeom prst="rect">
              <a:avLst/>
            </a:prstGeom>
            <a:grpFill/>
            <a:ln>
              <a:solidFill>
                <a:srgbClr val="33CCFF"/>
              </a:solidFill>
            </a:ln>
          </p:spPr>
        </p:pic>
      </p:grpSp>
      <p:sp>
        <p:nvSpPr>
          <p:cNvPr id="13" name="Object 13"/>
          <p:cNvSpPr txBox="1"/>
          <p:nvPr/>
        </p:nvSpPr>
        <p:spPr>
          <a:xfrm>
            <a:off x="289766" y="450812"/>
            <a:ext cx="10797334" cy="913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334" kern="0" spc="133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맑은 고딕" panose="020B0503020000020004" pitchFamily="50" charset="-127"/>
                <a:cs typeface="Gmarket Sans Bold" pitchFamily="34" charset="0"/>
              </a:rPr>
              <a:t>INDEX</a:t>
            </a:r>
            <a:endParaRPr lang="en-US" sz="533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400" y="1951620"/>
            <a:ext cx="5029200" cy="36937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kern="0" spc="667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Gmarket Sans Bold" pitchFamily="34" charset="0"/>
              </a:rPr>
              <a:t>1.</a:t>
            </a:r>
            <a:r>
              <a:rPr lang="ko-KR" altLang="en-US" sz="3200" b="1" kern="0" spc="40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Gmarket Sans Bold" pitchFamily="34" charset="0"/>
              </a:rPr>
              <a:t>연구목적</a:t>
            </a:r>
            <a:endParaRPr lang="en-US" altLang="ko-KR" sz="3200" b="1" kern="0" spc="40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  <a:cs typeface="Gmarket Sans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b="1" kern="0" spc="40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2.</a:t>
            </a:r>
            <a:r>
              <a:rPr lang="ko-KR" altLang="en-US" sz="3200" b="1" kern="0" spc="40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가설설정</a:t>
            </a:r>
            <a:endParaRPr lang="en-US" altLang="ko-KR" sz="3200" b="1" kern="0" spc="40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3200" b="1" kern="0" spc="40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3.</a:t>
            </a:r>
            <a:r>
              <a:rPr lang="ko-KR" altLang="en-US" sz="3200" b="1" kern="0" spc="40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연구방법</a:t>
            </a:r>
            <a:endParaRPr lang="en-US" altLang="ko-KR" sz="3200" b="1" kern="0" spc="40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3200" b="1" kern="0" spc="40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4.</a:t>
            </a:r>
            <a:r>
              <a:rPr lang="ko-KR" altLang="en-US" sz="3200" b="1" kern="0" spc="40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연구결과</a:t>
            </a:r>
            <a:endParaRPr lang="en-US" altLang="ko-KR" sz="3200" b="1" kern="0" spc="40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3200" b="1" kern="0" spc="40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5.</a:t>
            </a:r>
            <a:r>
              <a:rPr lang="ko-KR" altLang="en-US" sz="3200" b="1" kern="0" spc="40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결론 및 시사점</a:t>
            </a:r>
            <a:endParaRPr lang="en-US" sz="32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CD524A2-BDCB-4E6D-B021-39965581E878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FCC3A4-E029-4C0A-966F-4BACE5C8AAF2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EE346E5-8195-4FC7-9F63-37ABB8FC26C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8">
                <a:extLst>
                  <a:ext uri="{FF2B5EF4-FFF2-40B4-BE49-F238E27FC236}">
                    <a16:creationId xmlns:a16="http://schemas.microsoft.com/office/drawing/2014/main" id="{466BE0A5-AF9E-428D-B3C5-1B05C6FBBCDA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B84C913-7A2B-4E57-AC8D-72CA0358F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77287" y="1822294"/>
            <a:ext cx="10330590" cy="2888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나르시시즘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성격의 하위 유형에는 여러 가지가 있음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kern="0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800" kern="0" spc="0" dirty="0">
                <a:effectLst/>
                <a:latin typeface="+mn-ea"/>
              </a:rPr>
              <a:t> </a:t>
            </a:r>
            <a:r>
              <a:rPr lang="ko-KR" altLang="en-US" sz="1800" kern="0" spc="0" dirty="0">
                <a:effectLst/>
                <a:latin typeface="+mn-ea"/>
              </a:rPr>
              <a:t>하위 유형과 종속 변수와의 관계에서 자기애적 성격</a:t>
            </a:r>
            <a:r>
              <a:rPr lang="ko-KR" altLang="en-US" kern="0" dirty="0">
                <a:latin typeface="+mn-ea"/>
              </a:rPr>
              <a:t>과 </a:t>
            </a:r>
            <a:r>
              <a:rPr lang="ko-KR" altLang="en-US" sz="1800" kern="0" spc="0" dirty="0">
                <a:effectLst/>
                <a:latin typeface="+mn-ea"/>
              </a:rPr>
              <a:t>수행 관계에 더 많은 의미를 부여</a:t>
            </a:r>
            <a:endParaRPr lang="en-US" altLang="ko-KR" sz="1800" kern="0" spc="0" dirty="0"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0" dirty="0">
              <a:solidFill>
                <a:srgbClr val="0070C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나르시시즘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성격이 궁극적으로 결과로 이어질 수 있는 두 가지 종류의 리더십 스타일로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이어질 것이라 주장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1800" kern="0" spc="0" dirty="0"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800" kern="0" spc="0" dirty="0">
                <a:effectLst/>
                <a:latin typeface="+mn-ea"/>
              </a:rPr>
              <a:t>성격 특성</a:t>
            </a:r>
            <a:r>
              <a:rPr lang="en-US" altLang="ko-KR" sz="1800" kern="0" spc="0" dirty="0">
                <a:effectLst/>
                <a:latin typeface="+mn-ea"/>
              </a:rPr>
              <a:t>-</a:t>
            </a:r>
            <a:r>
              <a:rPr lang="ko-KR" altLang="en-US" sz="1800" kern="0" spc="0" dirty="0">
                <a:effectLst/>
                <a:latin typeface="+mn-ea"/>
              </a:rPr>
              <a:t>리더십 스타일</a:t>
            </a:r>
            <a:r>
              <a:rPr lang="ko-KR" altLang="en-US" kern="0" dirty="0">
                <a:latin typeface="+mn-ea"/>
              </a:rPr>
              <a:t>의 관계</a:t>
            </a:r>
            <a:r>
              <a:rPr lang="ko-KR" altLang="en-US" sz="1800" kern="0" spc="0" dirty="0">
                <a:effectLst/>
                <a:latin typeface="+mn-ea"/>
              </a:rPr>
              <a:t>를 완화시킬 수 있는 특정 조직적 또는 개인적 요인을 탐구</a:t>
            </a:r>
            <a:endParaRPr lang="en-US" altLang="ko-KR" sz="1800" kern="0" spc="0" dirty="0"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+mn-ea"/>
              </a:rPr>
              <a:t>      </a:t>
            </a:r>
            <a:r>
              <a:rPr lang="ko-KR" altLang="en-US" sz="1800" kern="0" spc="0" dirty="0">
                <a:effectLst/>
                <a:latin typeface="+mn-ea"/>
              </a:rPr>
              <a:t>하지 않음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680176" y="31409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42FC1E4-1CED-4786-A924-5BCA02A8D748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68355D-BA09-436F-93E7-5E71E26D2DC2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5.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결론 및 시사점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2E6499-1C5C-4472-9653-8E1FC0FF5C60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5.2 </a:t>
            </a:r>
            <a:r>
              <a:rPr lang="ko-KR" altLang="en-US" sz="2000" b="1" spc="3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제한점</a:t>
            </a:r>
            <a:endParaRPr lang="ko-KR" altLang="en-US" sz="2000" b="1" spc="3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23A8FD0C-6B90-45FF-AAEB-43C88849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20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2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8E14019-17BD-45EA-8D36-7115D333B97E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78D698F-EE10-49A0-8FE5-181AB67AEE00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93B1EFA-6747-4DE1-9C9B-6E0155F5FCB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8">
                <a:extLst>
                  <a:ext uri="{FF2B5EF4-FFF2-40B4-BE49-F238E27FC236}">
                    <a16:creationId xmlns:a16="http://schemas.microsoft.com/office/drawing/2014/main" id="{75AF8E40-AAD5-489A-AA9B-ECEFB298F0CB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E9671EE-9358-4A8F-BE68-C33F0D74B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654" y="1080120"/>
                <a:ext cx="8070455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03C5529-CA9A-4495-8F33-D37044667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1.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 연구목적                                                 </a:t>
            </a:r>
            <a:r>
              <a:rPr kumimoji="0"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8025" y="1261447"/>
            <a:ext cx="10330590" cy="4663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250000"/>
              </a:lnSpc>
            </a:pPr>
            <a:r>
              <a:rPr lang="ko-KR" altLang="en-US" b="1" dirty="0"/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나르시시즘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리더는 일반적으로 부정적인 결과와 관련됨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(Annino, 2018;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Lubit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, 2002)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</a:p>
          <a:p>
            <a:pPr algn="just" fontAlgn="base">
              <a:lnSpc>
                <a:spcPct val="2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나르시시즘 리더에게 </a:t>
            </a:r>
            <a:r>
              <a:rPr lang="ko-KR" altLang="en-US" sz="1800" b="1" kern="0" spc="0" dirty="0">
                <a:solidFill>
                  <a:srgbClr val="0070C0"/>
                </a:solidFill>
                <a:effectLst/>
                <a:latin typeface="+mn-ea"/>
              </a:rPr>
              <a:t>긍정적인 영향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b="1" kern="0" spc="0" dirty="0">
                <a:solidFill>
                  <a:srgbClr val="C00000"/>
                </a:solidFill>
                <a:effectLst/>
                <a:latin typeface="+mn-ea"/>
              </a:rPr>
              <a:t>부정적인 영향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이 모두 보고됨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(Rosenthal and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Pittinksky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, 2006;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Fatfouta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, 2018;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Nevick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 et al., 2011)</a:t>
            </a:r>
          </a:p>
          <a:p>
            <a:pPr algn="just" fontAlgn="base">
              <a:lnSpc>
                <a:spcPct val="2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▶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Elon Musk, Jeff Bezos, Mark Zuckerberg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나르시시즘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리더로 분류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(Baksh, 2016; Montalvo, 2015) </a:t>
            </a:r>
          </a:p>
          <a:p>
            <a:pPr algn="just" fontAlgn="base">
              <a:lnSpc>
                <a:spcPct val="250000"/>
              </a:lnSpc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 ▶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kern="0" dirty="0">
                <a:solidFill>
                  <a:srgbClr val="002060"/>
                </a:solidFill>
                <a:latin typeface="+mn-ea"/>
              </a:rPr>
              <a:t>나르시시즘</a:t>
            </a:r>
            <a:r>
              <a:rPr lang="ko-KR" altLang="en-US" sz="1800" b="1" kern="0" spc="0" dirty="0">
                <a:solidFill>
                  <a:srgbClr val="002060"/>
                </a:solidFill>
                <a:effectLst/>
                <a:latin typeface="+mn-ea"/>
              </a:rPr>
              <a:t> 리더가 효과적이고 성과를 잘 내는 조직적 맥락이 무엇인지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호기심을 불러일으켰고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2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Charna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 and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Nevicka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, 2019; Sedikides and Campbell, 2017)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</a:p>
          <a:p>
            <a:pPr algn="just" fontAlgn="base">
              <a:lnSpc>
                <a:spcPct val="2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본 논문은 이러한 연구문제를 해결하기 위한 시도임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680176" y="31409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348490" y="2953216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AE97F75-CA3C-4698-9862-946925358FF1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EB6C27-90AB-4B42-A649-95579877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3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C33B08-F721-4098-9F8B-8B0B3ADB2152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219282E-DD84-4C28-8946-B6826C0CBDDD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75528C1-CE6A-4A2E-A540-69059A7FC45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8">
                <a:extLst>
                  <a:ext uri="{FF2B5EF4-FFF2-40B4-BE49-F238E27FC236}">
                    <a16:creationId xmlns:a16="http://schemas.microsoft.com/office/drawing/2014/main" id="{EA91E393-DD3B-4330-83A5-51095EBF982C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853F283-C49A-4D2B-B1AB-719A88853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654" y="1080120"/>
                <a:ext cx="8070455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5E38259-D541-4157-9388-F36A551300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89138" y="1362196"/>
            <a:ext cx="10958361" cy="4685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나르시시즘은 양가적 특성이므로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(Sedikides and Campbell, 2017)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부정적인 특성과 긍정적인 특성과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징후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를 모두 가짐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연구에서는 나르시시즘 특성과 종속 변수 사이의 매개변수로 리더십 스타일에 초점을 맞춤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Grijalva et al. (2015)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는 메타 분석 연구를 수행하여 리더의 나르시시즘과 효율성 및 성과에 대한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인식 사이에 선형 관계가 없음을 보여줌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나르시시즘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성과 관계에 대한 두 리더십 스타일의 매개 역할을 탐색하는 것을 목표로 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어떤 리더십 스타일이 나르시시즘과 성과 간의 관계를 설명할 수 있는지 알아볼 수 있을 것임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나르시시즘 성격 특성은 긍정적이고 부정적인 리더십 스타일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과업 지향적 리더십과 권위주의적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스타일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의 출현으로 이어져 결국 성과로 이어질 것이라 제안함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성과는 다면적인 구성이기 때문에 그 복잡성에 대해 검토해야 함을 강조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680176" y="31409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599544-B540-44BD-8F37-99AF7E9FDD61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1.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연구목적 </a:t>
            </a:r>
            <a:endParaRPr kumimoji="0" lang="ko-KR" altLang="en-US" sz="2000" b="1" spc="3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30" name="슬라이드 번호 개체 틀 4">
            <a:extLst>
              <a:ext uri="{FF2B5EF4-FFF2-40B4-BE49-F238E27FC236}">
                <a16:creationId xmlns:a16="http://schemas.microsoft.com/office/drawing/2014/main" id="{D482ABC1-9E98-414F-A627-64720117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4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3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BDEFD9EE-A62F-4322-B31E-F08A831B35B0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7743381-B113-435A-86A1-B388EDC30511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D45EB90-8515-40E2-8674-44B1CAFBF5B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8">
                <a:extLst>
                  <a:ext uri="{FF2B5EF4-FFF2-40B4-BE49-F238E27FC236}">
                    <a16:creationId xmlns:a16="http://schemas.microsoft.com/office/drawing/2014/main" id="{92F07238-2DC0-4DED-8894-DFD79BA285DF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E8C24C6-A07A-48A0-927C-F73DF98B8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814539" y="1809996"/>
            <a:ext cx="10330590" cy="416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H1.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나르시시즘 성격 특성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권위주의적 리더십 스타일 사이에는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양의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관계가 있을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;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과업지향적 리더십 스타일과 성과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업무 성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팀워크 및 인지 동기 부여 효과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).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H2.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나르시시즘 성격특성과 과제수행에는 과업지향적 리더십 스타일과 권위주의적 리더십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스타일의 매개역할이 있을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H3.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과업지향적 리더십 스타일과 권위주의적 리더십 스타일은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나르시시즘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성격특성과 성과의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팀워크 차원 사이의 관계를 유의하게 매개할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H4.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나르시시즘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성격특성과 성과의 인지적 동기 부여 효과 차원에서 과업지향적 리더십 스타일과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권위주의적 리더십 스타일의 매개역할이 있을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680176" y="31409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C35F72C-32A8-467F-B6A5-A9685424B174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6E369A-DB71-4DA3-8CE4-B8694C81B806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2.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가설설정 </a:t>
            </a:r>
            <a:endParaRPr kumimoji="0" lang="ko-KR" altLang="en-US" sz="2000" b="1" spc="3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026D80-AF65-4705-9225-ECF674DC941F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2</a:t>
            </a:r>
            <a:r>
              <a:rPr kumimoji="0"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.1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가설설정</a:t>
            </a:r>
            <a:r>
              <a:rPr lang="en-US" altLang="ko-KR" dirty="0"/>
              <a:t> </a:t>
            </a:r>
          </a:p>
        </p:txBody>
      </p:sp>
      <p:sp>
        <p:nvSpPr>
          <p:cNvPr id="43" name="슬라이드 번호 개체 틀 4">
            <a:extLst>
              <a:ext uri="{FF2B5EF4-FFF2-40B4-BE49-F238E27FC236}">
                <a16:creationId xmlns:a16="http://schemas.microsoft.com/office/drawing/2014/main" id="{4AEF61C4-B167-44A6-A890-2B7691F2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5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1F62AF9F-873D-4BBD-A18D-4B15CEAF4087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101F83A-F4EA-43C8-B2D6-7C3AB7368A80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A1A006D-9A66-4A7E-AAC4-4DCFC58228C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8">
                <a:extLst>
                  <a:ext uri="{FF2B5EF4-FFF2-40B4-BE49-F238E27FC236}">
                    <a16:creationId xmlns:a16="http://schemas.microsoft.com/office/drawing/2014/main" id="{D41414BC-E07C-44CE-A9C6-2DEC95026D7A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5EB5E43-CE64-49E1-99CB-3A42AD6C26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695325" y="1675466"/>
            <a:ext cx="103305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kumimoji="0"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endParaRPr kumimoji="0" lang="en-US" altLang="ko-KR" sz="2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83636" y="30435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527652" y="31155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743676" y="31155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341123" y="21795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83236" y="27555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359300" y="28995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E852409-1DED-3610-E240-EA1AE9629F52}"/>
              </a:ext>
            </a:extLst>
          </p:cNvPr>
          <p:cNvSpPr/>
          <p:nvPr/>
        </p:nvSpPr>
        <p:spPr>
          <a:xfrm>
            <a:off x="9254951" y="3622052"/>
            <a:ext cx="1888768" cy="5833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팀워크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DC7C741-506C-128F-730E-53FD75294E35}"/>
              </a:ext>
            </a:extLst>
          </p:cNvPr>
          <p:cNvSpPr/>
          <p:nvPr/>
        </p:nvSpPr>
        <p:spPr>
          <a:xfrm>
            <a:off x="5029134" y="4975366"/>
            <a:ext cx="2165070" cy="9703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권위주의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리더십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94E6EE1-33B1-66A6-43E6-17F10793E5C5}"/>
              </a:ext>
            </a:extLst>
          </p:cNvPr>
          <p:cNvSpPr/>
          <p:nvPr/>
        </p:nvSpPr>
        <p:spPr>
          <a:xfrm>
            <a:off x="5030283" y="1995875"/>
            <a:ext cx="2149885" cy="8878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과업지향적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리더십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AB5FF-CAD6-A778-0D84-646BEA787354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194203" y="2423163"/>
            <a:ext cx="1801217" cy="148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E816010-28CC-E19B-7766-27C0F64810D1}"/>
              </a:ext>
            </a:extLst>
          </p:cNvPr>
          <p:cNvSpPr/>
          <p:nvPr/>
        </p:nvSpPr>
        <p:spPr>
          <a:xfrm>
            <a:off x="938548" y="3500699"/>
            <a:ext cx="2238398" cy="85475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나르시시즘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5A0203D-285F-E771-94AB-C568E45B4FD2}"/>
              </a:ext>
            </a:extLst>
          </p:cNvPr>
          <p:cNvCxnSpPr>
            <a:cxnSpLocks/>
            <a:stCxn id="36" idx="6"/>
            <a:endCxn id="32" idx="2"/>
          </p:cNvCxnSpPr>
          <p:nvPr/>
        </p:nvCxnSpPr>
        <p:spPr>
          <a:xfrm flipV="1">
            <a:off x="3176946" y="2439781"/>
            <a:ext cx="1853337" cy="148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583D166-9999-65DC-BFD8-77E24BEE6FB4}"/>
              </a:ext>
            </a:extLst>
          </p:cNvPr>
          <p:cNvCxnSpPr>
            <a:cxnSpLocks/>
            <a:stCxn id="36" idx="6"/>
            <a:endCxn id="43" idx="1"/>
          </p:cNvCxnSpPr>
          <p:nvPr/>
        </p:nvCxnSpPr>
        <p:spPr>
          <a:xfrm flipV="1">
            <a:off x="3176946" y="3912117"/>
            <a:ext cx="5818474" cy="15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E4B87D-531D-D16D-EC41-AD2CF898A6E0}"/>
              </a:ext>
            </a:extLst>
          </p:cNvPr>
          <p:cNvSpPr/>
          <p:nvPr/>
        </p:nvSpPr>
        <p:spPr>
          <a:xfrm>
            <a:off x="8995420" y="2428397"/>
            <a:ext cx="2342648" cy="296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1DB41C-4C23-E07D-9F27-7C53540CB854}"/>
              </a:ext>
            </a:extLst>
          </p:cNvPr>
          <p:cNvSpPr/>
          <p:nvPr/>
        </p:nvSpPr>
        <p:spPr>
          <a:xfrm>
            <a:off x="9261454" y="2797318"/>
            <a:ext cx="1855931" cy="5833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과제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수행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5CAF703-ACC0-FAAD-34B4-A7321F7CBE04}"/>
              </a:ext>
            </a:extLst>
          </p:cNvPr>
          <p:cNvSpPr/>
          <p:nvPr/>
        </p:nvSpPr>
        <p:spPr>
          <a:xfrm>
            <a:off x="9261454" y="4389970"/>
            <a:ext cx="1882265" cy="7024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인지</a:t>
            </a:r>
            <a:r>
              <a:rPr lang="en-US" altLang="ko-KR" sz="2000" b="1" dirty="0">
                <a:solidFill>
                  <a:schemeClr val="tx1"/>
                </a:solidFill>
              </a:rPr>
              <a:t>-</a:t>
            </a:r>
            <a:r>
              <a:rPr lang="ko-KR" altLang="en-US" sz="2000" b="1" dirty="0">
                <a:solidFill>
                  <a:schemeClr val="tx1"/>
                </a:solidFill>
              </a:rPr>
              <a:t>동기 부여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8D2D2C6-0E26-D5F9-5F2C-746AC24708BC}"/>
              </a:ext>
            </a:extLst>
          </p:cNvPr>
          <p:cNvCxnSpPr>
            <a:cxnSpLocks/>
            <a:stCxn id="36" idx="6"/>
            <a:endCxn id="31" idx="2"/>
          </p:cNvCxnSpPr>
          <p:nvPr/>
        </p:nvCxnSpPr>
        <p:spPr>
          <a:xfrm>
            <a:off x="3176946" y="3928078"/>
            <a:ext cx="1852188" cy="1532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E9E59F1-0784-33DF-F8DA-87CDFE9AD252}"/>
              </a:ext>
            </a:extLst>
          </p:cNvPr>
          <p:cNvCxnSpPr>
            <a:cxnSpLocks/>
            <a:stCxn id="31" idx="6"/>
            <a:endCxn id="43" idx="1"/>
          </p:cNvCxnSpPr>
          <p:nvPr/>
        </p:nvCxnSpPr>
        <p:spPr>
          <a:xfrm flipV="1">
            <a:off x="7194204" y="3912117"/>
            <a:ext cx="1801216" cy="154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E25227-80F4-26D9-5984-E27F359EA5E8}"/>
              </a:ext>
            </a:extLst>
          </p:cNvPr>
          <p:cNvSpPr txBox="1"/>
          <p:nvPr/>
        </p:nvSpPr>
        <p:spPr>
          <a:xfrm>
            <a:off x="9128705" y="1825130"/>
            <a:ext cx="2076077" cy="517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b="1" spc="300" dirty="0">
                <a:latin typeface="+mj-lt"/>
              </a:rPr>
              <a:t>성과</a:t>
            </a:r>
            <a:endParaRPr lang="en-US" altLang="ko-KR" sz="2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F77017D-FFBA-485F-8DE1-0AAB8098CDF2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44AD84F-ED6E-410C-8838-0E9F9A0B0415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2.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가설설정 </a:t>
            </a:r>
            <a:endParaRPr kumimoji="0" lang="ko-KR" altLang="en-US" sz="2000" b="1" spc="3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E52EE4-F3A7-4DB2-810F-7AD9AEBE2647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2.2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연구모형</a:t>
            </a:r>
          </a:p>
        </p:txBody>
      </p:sp>
      <p:sp>
        <p:nvSpPr>
          <p:cNvPr id="61" name="슬라이드 번호 개체 틀 4">
            <a:extLst>
              <a:ext uri="{FF2B5EF4-FFF2-40B4-BE49-F238E27FC236}">
                <a16:creationId xmlns:a16="http://schemas.microsoft.com/office/drawing/2014/main" id="{87297745-0E5B-4D15-96E0-801E2F6F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6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D68579-9799-4124-82D7-F982CE6308FE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0FE6030-0AE1-41CD-8B8E-A2163AECB900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AB7B6E7-11DE-42D5-BFFB-D78F7E00E176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8">
                <a:extLst>
                  <a:ext uri="{FF2B5EF4-FFF2-40B4-BE49-F238E27FC236}">
                    <a16:creationId xmlns:a16="http://schemas.microsoft.com/office/drawing/2014/main" id="{695D5205-47F0-441F-94B3-6B91E524BB7A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2A83736-029B-4061-A79C-D20A3490DF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86812" y="1616280"/>
            <a:ext cx="10330590" cy="4124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본 연구의 표본은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년에서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년의 경력을 가진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293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명의 고위관리자로 구성</a:t>
            </a:r>
          </a:p>
          <a:p>
            <a:pPr algn="just" fontAlgn="base">
              <a:lnSpc>
                <a:spcPct val="2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인도에 위치한 대규모 공공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부문조직에서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업무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just" fontAlgn="base">
              <a:lnSpc>
                <a:spcPct val="2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연령 범위는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34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~46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세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평균 연령은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37.3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세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남성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148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명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여성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145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명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800" dirty="0">
              <a:latin typeface="+mn-ea"/>
            </a:endParaRPr>
          </a:p>
          <a:p>
            <a:pPr algn="just" fontAlgn="base">
              <a:lnSpc>
                <a:spcPct val="2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SPSS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버전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22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및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SmartPLS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를 사용하여 데이터를 분석</a:t>
            </a:r>
          </a:p>
          <a:p>
            <a:pPr algn="just" fontAlgn="base">
              <a:lnSpc>
                <a:spcPct val="2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이 연구는 나르시시즘 성격과 성과 간의 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간접적 관계를 탐구하는 것을 목표로 삼았기에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2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SmartPLS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를 사용하여 세 가지 개념적 모델을 공식화하고 테스트 함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680176" y="31409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ABD9C76-F2BF-41A7-A1DF-3DB2F5ED1E73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AD92FF-18A7-44F5-B010-22546B01753F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3.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연구방법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1F7A0D-2ABD-43C8-91A7-425421CC9FDA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3.1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연구대상 및 분석방법</a:t>
            </a:r>
          </a:p>
        </p:txBody>
      </p:sp>
      <p:sp>
        <p:nvSpPr>
          <p:cNvPr id="30" name="슬라이드 번호 개체 틀 4">
            <a:extLst>
              <a:ext uri="{FF2B5EF4-FFF2-40B4-BE49-F238E27FC236}">
                <a16:creationId xmlns:a16="http://schemas.microsoft.com/office/drawing/2014/main" id="{43175E28-DD4F-47F4-BF90-43C8488E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7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655DB9D-6914-43BE-B6AB-5B3CEF923277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E3D6E6E-F0F5-41A4-B8DD-6ACA22B9D51D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E919704-0095-4665-9DB1-FECAC24D4B1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8">
                <a:extLst>
                  <a:ext uri="{FF2B5EF4-FFF2-40B4-BE49-F238E27FC236}">
                    <a16:creationId xmlns:a16="http://schemas.microsoft.com/office/drawing/2014/main" id="{2A0D645D-F22C-4C38-A57E-0145160DC595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62A7E92-C6B7-4601-B2D8-F79A4A1FE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680176" y="31409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ADEE8A-456E-065C-DD17-8590A556F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25308"/>
              </p:ext>
            </p:extLst>
          </p:nvPr>
        </p:nvGraphicFramePr>
        <p:xfrm>
          <a:off x="911225" y="1981200"/>
          <a:ext cx="10330589" cy="4220693"/>
        </p:xfrm>
        <a:graphic>
          <a:graphicData uri="http://schemas.openxmlformats.org/drawingml/2006/table">
            <a:tbl>
              <a:tblPr/>
              <a:tblGrid>
                <a:gridCol w="2080393">
                  <a:extLst>
                    <a:ext uri="{9D8B030D-6E8A-4147-A177-3AD203B41FA5}">
                      <a16:colId xmlns:a16="http://schemas.microsoft.com/office/drawing/2014/main" val="2093524565"/>
                    </a:ext>
                  </a:extLst>
                </a:gridCol>
                <a:gridCol w="8250196">
                  <a:extLst>
                    <a:ext uri="{9D8B030D-6E8A-4147-A177-3AD203B41FA5}">
                      <a16:colId xmlns:a16="http://schemas.microsoft.com/office/drawing/2014/main" val="989023051"/>
                    </a:ext>
                  </a:extLst>
                </a:gridCol>
              </a:tblGrid>
              <a:tr h="3805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측정도구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36571"/>
                  </a:ext>
                </a:extLst>
              </a:tr>
              <a:tr h="128089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나르시시즘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Ames et al.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이 개발한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개 항목의 자기보고식 척도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700" kern="0" spc="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아니오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kern="0" spc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NPI 16(Narcissistic Personality Inventory) </a:t>
                      </a:r>
                      <a:endParaRPr lang="ko-KR" altLang="en-US" sz="1700" kern="0" spc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Cronbach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의 알파 값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0.62</a:t>
                      </a:r>
                      <a:endParaRPr lang="ko-KR" altLang="en-US" sz="1700" kern="0" spc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681505"/>
                  </a:ext>
                </a:extLst>
              </a:tr>
              <a:tr h="122515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리더십 스타일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권위주의적 </a:t>
                      </a:r>
                      <a:r>
                        <a:rPr lang="en-US" altLang="ko-KR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&amp;</a:t>
                      </a:r>
                      <a:endParaRPr lang="ko-KR" altLang="en-US" sz="1600" b="1" kern="0" spc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과업지향적</a:t>
                      </a:r>
                      <a:r>
                        <a:rPr lang="en-US" altLang="ko-KR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Sinha(2008) 6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가지 유형의 리더십 스타일 중 각각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개 항목을 추출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점 척도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Cronbach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의 알파 값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권위주의적 리더십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0.84, 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과업지향적 리더십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0.94</a:t>
                      </a:r>
                      <a:endParaRPr lang="ko-KR" altLang="en-US" sz="1700" kern="0" spc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706574"/>
                  </a:ext>
                </a:extLst>
              </a:tr>
              <a:tr h="13340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성과</a:t>
                      </a:r>
                      <a:endParaRPr lang="en-US" altLang="ko-KR" sz="1600" b="1" kern="0" spc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Greene-Shortridge(2008)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개 항목 성과 척도를 사용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점 척도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kern="0" spc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차원 구성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과제 수행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(4), 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팀워크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및 인지 동기 효과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세 차원 성과에 대한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Cronbach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의 알파 값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각각 </a:t>
                      </a:r>
                      <a:r>
                        <a:rPr lang="en-US" altLang="ko-KR" sz="1700" kern="0" spc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0.93, 0.90, 0.91</a:t>
                      </a:r>
                      <a:endParaRPr lang="ko-KR" altLang="en-US" sz="1700" kern="0" spc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89042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2419268-AB37-4B14-9335-E4746C7B721A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75E60E-83F3-4777-A121-D06BA8A0DEA6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3.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연구방법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64008A-E846-4ADE-BB44-610D1C636D48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3.2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변수의 측정 방법</a:t>
            </a:r>
          </a:p>
        </p:txBody>
      </p:sp>
      <p:sp>
        <p:nvSpPr>
          <p:cNvPr id="30" name="슬라이드 번호 개체 틀 4">
            <a:extLst>
              <a:ext uri="{FF2B5EF4-FFF2-40B4-BE49-F238E27FC236}">
                <a16:creationId xmlns:a16="http://schemas.microsoft.com/office/drawing/2014/main" id="{704C3EDF-E1C2-43A4-A97B-2AD3BD7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8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4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27E485F3-012E-4291-98B5-26E63745809F}"/>
              </a:ext>
            </a:extLst>
          </p:cNvPr>
          <p:cNvGrpSpPr/>
          <p:nvPr/>
        </p:nvGrpSpPr>
        <p:grpSpPr>
          <a:xfrm>
            <a:off x="0" y="58316"/>
            <a:ext cx="12192000" cy="6799684"/>
            <a:chOff x="0" y="0"/>
            <a:chExt cx="12192000" cy="687251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A3BD694-A3E0-4FE5-A499-C6D2F388B4B6}"/>
                </a:ext>
              </a:extLst>
            </p:cNvPr>
            <p:cNvGrpSpPr/>
            <p:nvPr/>
          </p:nvGrpSpPr>
          <p:grpSpPr>
            <a:xfrm>
              <a:off x="0" y="0"/>
              <a:ext cx="12192000" cy="6872514"/>
              <a:chOff x="0" y="0"/>
              <a:chExt cx="9144000" cy="687251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9446259-E48E-47EA-BA04-7E8D1AD04F7C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251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37CBC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8">
                <a:extLst>
                  <a:ext uri="{FF2B5EF4-FFF2-40B4-BE49-F238E27FC236}">
                    <a16:creationId xmlns:a16="http://schemas.microsoft.com/office/drawing/2014/main" id="{3BA268E7-C80D-46A4-B152-DA571CD9C54E}"/>
                  </a:ext>
                </a:extLst>
              </p:cNvPr>
              <p:cNvSpPr/>
              <p:nvPr/>
            </p:nvSpPr>
            <p:spPr>
              <a:xfrm>
                <a:off x="179766" y="146154"/>
                <a:ext cx="8784468" cy="64613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rgbClr val="E0E8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4B76AF4-05F5-40B9-850E-91442DBDE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" t="9719" r="1885" b="2676"/>
            <a:stretch/>
          </p:blipFill>
          <p:spPr>
            <a:xfrm>
              <a:off x="11088827" y="116632"/>
              <a:ext cx="923407" cy="45618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783695" y="1616435"/>
            <a:ext cx="10330590" cy="3433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나르시시즘의 평균 점수는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7.39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중간 수준의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나르시시즘을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나타냄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권위주의적 리더십 스타일과 과업지향적 리더십 스타일의 평균값은 각각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33.66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36.95</a:t>
            </a:r>
            <a:endParaRPr lang="en-US" altLang="ko-KR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두 가지 리더십 스타일의 평균 수준 이상을 나타냄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▶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과제 수행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팀워크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인지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동기 차원의 평균 점수는 각각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16.14, 10.00, 19.71</a:t>
            </a:r>
          </a:p>
          <a:p>
            <a:pPr marL="0" marR="0" indent="0" algn="just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  <a:sym typeface="Wingdings" panose="05000000000000000000" pitchFamily="2" charset="2"/>
              </a:rPr>
              <a:t>세 가지 하위 요인 모두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에서 높은 업무 성과 수준을 나타냄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234FAC4-F59D-49DE-8090-4ED44E658BF7}"/>
              </a:ext>
            </a:extLst>
          </p:cNvPr>
          <p:cNvSpPr/>
          <p:nvPr/>
        </p:nvSpPr>
        <p:spPr>
          <a:xfrm>
            <a:off x="7320136" y="3068960"/>
            <a:ext cx="504056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8759C91-9F57-4DCD-92BF-4CB8F23DEDCD}"/>
              </a:ext>
            </a:extLst>
          </p:cNvPr>
          <p:cNvSpPr/>
          <p:nvPr/>
        </p:nvSpPr>
        <p:spPr>
          <a:xfrm>
            <a:off x="7464152" y="3140968"/>
            <a:ext cx="432048" cy="432045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1DDD28-940F-4574-979D-3886E00031DD}"/>
              </a:ext>
            </a:extLst>
          </p:cNvPr>
          <p:cNvSpPr/>
          <p:nvPr/>
        </p:nvSpPr>
        <p:spPr>
          <a:xfrm>
            <a:off x="7680176" y="3140968"/>
            <a:ext cx="1008112" cy="1440160"/>
          </a:xfrm>
          <a:prstGeom prst="down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7FBB00-B41C-4B4A-99AB-789FE638B19A}"/>
              </a:ext>
            </a:extLst>
          </p:cNvPr>
          <p:cNvSpPr/>
          <p:nvPr/>
        </p:nvSpPr>
        <p:spPr>
          <a:xfrm flipH="1">
            <a:off x="5277623" y="2204914"/>
            <a:ext cx="364198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2465B7-8DD4-4B9D-A989-0319F6512F8E}"/>
              </a:ext>
            </a:extLst>
          </p:cNvPr>
          <p:cNvSpPr/>
          <p:nvPr/>
        </p:nvSpPr>
        <p:spPr>
          <a:xfrm>
            <a:off x="3719736" y="2780920"/>
            <a:ext cx="1248131" cy="432045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5C7921-AE45-4441-8475-84F1036D71E9}"/>
              </a:ext>
            </a:extLst>
          </p:cNvPr>
          <p:cNvSpPr/>
          <p:nvPr/>
        </p:nvSpPr>
        <p:spPr>
          <a:xfrm>
            <a:off x="4295800" y="2924944"/>
            <a:ext cx="1046749" cy="576006"/>
          </a:xfrm>
          <a:prstGeom prst="rightArrow">
            <a:avLst/>
          </a:prstGeom>
        </p:spPr>
        <p:txBody>
          <a:bodyPr rtlCol="0" anchor="ctr">
            <a:spAutoFit/>
          </a:bodyPr>
          <a:lstStyle/>
          <a:p>
            <a:pPr algn="l"/>
            <a:endParaRPr kumimoji="0" lang="ko-KR" altLang="en-US" b="1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B863FF6-1140-430F-8930-11402A5349E1}"/>
              </a:ext>
            </a:extLst>
          </p:cNvPr>
          <p:cNvCxnSpPr>
            <a:cxnSpLocks/>
          </p:cNvCxnSpPr>
          <p:nvPr/>
        </p:nvCxnSpPr>
        <p:spPr>
          <a:xfrm>
            <a:off x="687539" y="1126990"/>
            <a:ext cx="1076060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13429A-56D4-4F9F-87D8-989A1966F0DE}"/>
              </a:ext>
            </a:extLst>
          </p:cNvPr>
          <p:cNvSpPr/>
          <p:nvPr/>
        </p:nvSpPr>
        <p:spPr>
          <a:xfrm>
            <a:off x="687540" y="611467"/>
            <a:ext cx="107324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4. </a:t>
            </a:r>
            <a:r>
              <a:rPr kumimoji="0" lang="ko-KR" altLang="en-US" sz="2800" b="1" spc="300" dirty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</a:rPr>
              <a:t>연구결과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D788D3-1F88-42D2-9C67-A40D891EE9A6}"/>
              </a:ext>
            </a:extLst>
          </p:cNvPr>
          <p:cNvSpPr/>
          <p:nvPr/>
        </p:nvSpPr>
        <p:spPr>
          <a:xfrm>
            <a:off x="687539" y="1205687"/>
            <a:ext cx="10330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4.1 </a:t>
            </a:r>
            <a:r>
              <a:rPr lang="ko-KR" altLang="en-US" sz="2000" b="1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분석결과</a:t>
            </a: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589A9313-2EF1-421E-A9ED-18042959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612" y="6190026"/>
            <a:ext cx="2679700" cy="409575"/>
          </a:xfrm>
        </p:spPr>
        <p:txBody>
          <a:bodyPr/>
          <a:lstStyle/>
          <a:p>
            <a:fld id="{953C1C70-D8AB-4D06-A714-191F5AAD1236}" type="slidenum">
              <a:rPr lang="ko-KR" altLang="en-US" sz="1600" b="1" smtClean="0">
                <a:solidFill>
                  <a:schemeClr val="tx1"/>
                </a:solidFill>
              </a:rPr>
              <a:t>9</a:t>
            </a:fld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8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74"/>
    </mc:Choice>
    <mc:Fallback xmlns="">
      <p:transition spd="slow" advTm="57374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1470</Words>
  <Application>Microsoft Office PowerPoint</Application>
  <PresentationFormat>와이드스크린</PresentationFormat>
  <Paragraphs>200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삼성</dc:creator>
  <cp:lastModifiedBy>삼성</cp:lastModifiedBy>
  <cp:revision>158</cp:revision>
  <dcterms:created xsi:type="dcterms:W3CDTF">2022-05-02T02:48:08Z</dcterms:created>
  <dcterms:modified xsi:type="dcterms:W3CDTF">2022-09-24T04:32:13Z</dcterms:modified>
</cp:coreProperties>
</file>