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56"/>
  </p:notesMasterIdLst>
  <p:sldIdLst>
    <p:sldId id="382" r:id="rId2"/>
    <p:sldId id="256" r:id="rId3"/>
    <p:sldId id="383" r:id="rId4"/>
    <p:sldId id="475" r:id="rId5"/>
    <p:sldId id="478" r:id="rId6"/>
    <p:sldId id="480" r:id="rId7"/>
    <p:sldId id="471" r:id="rId8"/>
    <p:sldId id="482" r:id="rId9"/>
    <p:sldId id="483" r:id="rId10"/>
    <p:sldId id="484" r:id="rId11"/>
    <p:sldId id="472" r:id="rId12"/>
    <p:sldId id="473" r:id="rId13"/>
    <p:sldId id="487" r:id="rId14"/>
    <p:sldId id="485" r:id="rId15"/>
    <p:sldId id="486" r:id="rId16"/>
    <p:sldId id="474" r:id="rId17"/>
    <p:sldId id="496" r:id="rId18"/>
    <p:sldId id="425" r:id="rId19"/>
    <p:sldId id="455" r:id="rId20"/>
    <p:sldId id="489" r:id="rId21"/>
    <p:sldId id="497" r:id="rId22"/>
    <p:sldId id="429" r:id="rId23"/>
    <p:sldId id="452" r:id="rId24"/>
    <p:sldId id="498" r:id="rId25"/>
    <p:sldId id="499" r:id="rId26"/>
    <p:sldId id="495" r:id="rId27"/>
    <p:sldId id="492" r:id="rId28"/>
    <p:sldId id="494" r:id="rId29"/>
    <p:sldId id="500" r:id="rId30"/>
    <p:sldId id="493" r:id="rId31"/>
    <p:sldId id="490" r:id="rId32"/>
    <p:sldId id="437" r:id="rId33"/>
    <p:sldId id="506" r:id="rId34"/>
    <p:sldId id="338" r:id="rId35"/>
    <p:sldId id="470" r:id="rId36"/>
    <p:sldId id="340" r:id="rId37"/>
    <p:sldId id="464" r:id="rId38"/>
    <p:sldId id="465" r:id="rId39"/>
    <p:sldId id="342" r:id="rId40"/>
    <p:sldId id="469" r:id="rId41"/>
    <p:sldId id="508" r:id="rId42"/>
    <p:sldId id="509" r:id="rId43"/>
    <p:sldId id="344" r:id="rId44"/>
    <p:sldId id="362" r:id="rId45"/>
    <p:sldId id="467" r:id="rId46"/>
    <p:sldId id="501" r:id="rId47"/>
    <p:sldId id="466" r:id="rId48"/>
    <p:sldId id="460" r:id="rId49"/>
    <p:sldId id="461" r:id="rId50"/>
    <p:sldId id="502" r:id="rId51"/>
    <p:sldId id="468" r:id="rId52"/>
    <p:sldId id="503" r:id="rId53"/>
    <p:sldId id="504" r:id="rId54"/>
    <p:sldId id="505" r:id="rId55"/>
  </p:sldIdLst>
  <p:sldSz cx="9361488" cy="6858000"/>
  <p:notesSz cx="6889750" cy="10021888"/>
  <p:embeddedFontLst>
    <p:embeddedFont>
      <p:font typeface="Yoon 윤고딕 520_TT" panose="020B0600000101010101" charset="-127"/>
      <p:regular r:id="rId57"/>
    </p:embeddedFont>
    <p:embeddedFont>
      <p:font typeface="Yoon 윤고딕 550_TT" panose="020B0600000101010101" charset="-127"/>
      <p:regular r:id="rId58"/>
    </p:embeddedFont>
    <p:embeddedFont>
      <p:font typeface="나눔고딕" panose="020D0604000000000000" pitchFamily="50" charset="-127"/>
      <p:regular r:id="rId59"/>
      <p:bold r:id="rId60"/>
    </p:embeddedFont>
    <p:embeddedFont>
      <p:font typeface="맑은 고딕" panose="020B0503020000020004" pitchFamily="50" charset="-127"/>
      <p:regular r:id="rId61"/>
      <p:bold r:id="rId62"/>
    </p:embeddedFont>
    <p:embeddedFont>
      <p:font typeface="함초롬바탕" panose="02030604000101010101" pitchFamily="18" charset="-127"/>
      <p:regular r:id="rId63"/>
      <p:bold r:id="rId64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7E0000"/>
    <a:srgbClr val="05186B"/>
    <a:srgbClr val="030649"/>
    <a:srgbClr val="F12727"/>
    <a:srgbClr val="F55D5D"/>
    <a:srgbClr val="3B3838"/>
    <a:srgbClr val="071F87"/>
    <a:srgbClr val="041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5" autoAdjust="0"/>
    <p:restoredTop sz="91708" autoAdjust="0"/>
  </p:normalViewPr>
  <p:slideViewPr>
    <p:cSldViewPr snapToGrid="0">
      <p:cViewPr varScale="1">
        <p:scale>
          <a:sx n="83" d="100"/>
          <a:sy n="83" d="100"/>
        </p:scale>
        <p:origin x="1382" y="77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r">
              <a:defRPr sz="1200"/>
            </a:lvl1pPr>
          </a:lstStyle>
          <a:p>
            <a:fld id="{634EC616-9507-4FBF-8AE4-DCC9D93F51D8}" type="datetimeFigureOut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0888"/>
            <a:ext cx="51308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1" tIns="46570" rIns="93141" bIns="4657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50"/>
          </a:xfrm>
          <a:prstGeom prst="rect">
            <a:avLst/>
          </a:prstGeom>
        </p:spPr>
        <p:txBody>
          <a:bodyPr vert="horz" lIns="93141" tIns="46570" rIns="93141" bIns="4657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r">
              <a:defRPr sz="1200"/>
            </a:lvl1pPr>
          </a:lstStyle>
          <a:p>
            <a:fld id="{C50F2A6E-D787-4216-8A83-AC0CC119C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3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b="0" dirty="0"/>
              <a:t>본 연구는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패션인프루언서의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속성이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고객충성도와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구전행동에 미치는 영향에 관한 연구 입니다</a:t>
            </a:r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03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73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68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78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1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4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09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82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19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발표는 </a:t>
            </a:r>
            <a:r>
              <a:rPr lang="en-US" altLang="ko-KR" dirty="0"/>
              <a:t>1</a:t>
            </a:r>
            <a:r>
              <a:rPr lang="ko-KR" altLang="en-US" dirty="0"/>
              <a:t>장 서론에서부터 </a:t>
            </a:r>
            <a:r>
              <a:rPr lang="en-US" altLang="ko-KR" dirty="0"/>
              <a:t>5</a:t>
            </a:r>
            <a:r>
              <a:rPr lang="ko-KR" altLang="en-US" dirty="0"/>
              <a:t>장 결론까지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57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17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444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77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424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88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895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69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8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23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86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1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200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36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321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21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연구설계로서 앞서 설명 드린 이론적 배경을 바탕으로 그림과 같이 연구모형을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27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앞서 설명 드린 연구모형을 바탕으로 표와 같이 연구 가설을 설정하였으며 관련 선행연구를 이론적 근거로 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661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 </a:t>
            </a:r>
            <a:r>
              <a:rPr lang="ko-KR" altLang="en-US" dirty="0"/>
              <a:t>독립변수인 인플루언서의 특징에 대해 관련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791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183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</a:t>
            </a:r>
          </a:p>
          <a:p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03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47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72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09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987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56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이상으로 발표를 마치도록 하겠습니다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3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0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17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6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561A-B30D-CC40-8EE5-1FF1FDFC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332AE-9FE0-8649-B105-DEF4F6B9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ADF0-00F5-1F47-A840-BA2D4962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9E0-E000-47A9-AF02-1E4F0B29E752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92FE-6BA3-B44D-944B-1F29AA09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0ADF8-73A5-A14B-8C2F-CDE2BE0F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591C-2EBB-2246-B0F4-B8D598F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60130-880A-3444-BE65-2893DFBA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3D05E-B012-AF4E-BFCF-5E9AD4E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4B97-FEE1-4442-8D1B-A861ACA9E87B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D9654-9351-C542-8052-DB24008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95E7D-47BC-C842-AB1F-2737206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45D7E-663B-BA43-8A00-C0D2CD408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315" y="365125"/>
            <a:ext cx="201857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A0FD7-8BF0-1844-A2FB-F6354F13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602" y="365125"/>
            <a:ext cx="5938694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665D1-9CCC-274F-9B76-219BA029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258-B2E5-4CD8-AE59-F8017A239102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B7423-936C-9840-8CFC-4E6CB79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2E396-858B-1848-9720-0262E3D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ACCF-C700-1740-B9DD-3181DE2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702A-44DF-124F-A810-E374E0A8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2035-7115-A644-B4B4-636F1E9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E8FA-BC05-45BC-98BE-1934CE862F7A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5DECF-B716-9D4A-8439-340E00D5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A2146-4F2D-6143-B16F-7374F10E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8A1F-98F4-A34E-B4FB-E77D0FFC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27" y="1709739"/>
            <a:ext cx="8074283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F18FE-18FB-8E4A-95C4-7F809EED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727" y="4589464"/>
            <a:ext cx="8074283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FAFD5-E9FC-D841-8E22-ECE4576E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7CF9-128C-4B5B-93BC-DFE677540058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EEC43-375A-E84D-886A-82742AF2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B488-27B8-5F42-BF14-9757F80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D544-DB21-704F-B80D-5D28C89B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3319-7E44-2B40-97AA-5C9D2958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C2EF-A9D8-8349-A071-2FDED527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235A3-AA45-B649-BCE0-3570120F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0C-352E-4913-9428-0ACA46FF08A0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FBEC6-B223-8B41-B80E-1BC6A2C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6ED4-B379-4C46-84D2-C9C3DB9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C2C-A8BB-764F-9297-26F646AE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365126"/>
            <a:ext cx="8074283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A589-8F55-DF41-A9F2-78A88708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F18FB-3E7A-984A-B958-0B9A448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E8C6C-E3E2-6045-ADFE-5E715703A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9253" y="1681163"/>
            <a:ext cx="3979852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22AEFB-0991-534D-9279-BEBC525C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9253" y="2505075"/>
            <a:ext cx="397985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D741B-4C27-D141-91EE-551133A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0EA-9EB5-40EF-B2DB-AA179BD773CE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84638A-58C2-3B45-9DE2-1E181041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4F0C6-A785-0041-B10D-EDD2114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5649-D567-B641-96DA-34E99F1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C1E0F-6D18-2E42-8B26-038DEBE2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1F-005C-4BE5-9BE9-03B799A0F233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99297-E31B-9246-A556-4FECD2AD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E27BE-BFB7-F445-8211-6F5E9D29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05969-ACDB-7141-9083-2C368955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BB20-630F-466A-8FD7-87CA0E27D633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98A6A-FFDC-9B4F-AC43-6CC398B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9744A-431F-764E-98CB-20A18B0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7EF5-B6FE-A941-BF30-336D1A5E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D1AD9-1F9A-C849-AF33-37109A43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72BA4-8325-F342-867C-165D5D92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679D-6AA2-7B44-8B46-A853AC48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59D-2B86-4CE3-849F-139BE851BFCC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7C3A9-4797-EE41-B580-5FF6619C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5DAF7-3765-4041-99C8-EF1D4A58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F6D4-7F6B-F34F-A1FB-8CFA24C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46B5F-3468-C240-A81C-8853898F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57921-E953-C743-8DF8-F0369FCF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B25F3-AD3E-7D47-8321-F213BD6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D51B-766A-42D9-B015-CD6B13ABB564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92076-D4E3-A54C-9D01-DDAB21E5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687A4-B071-1842-B3F5-9250C5C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04CD9-1713-FA4E-8B02-DACE8572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03" y="365126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BBC19-146C-9D4F-8525-1380698E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03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D7E96-02FB-C24D-918E-19D09A046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602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2D71-70E2-4973-BEA6-D5C64244CBE9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9639F-F7FB-EB4B-B736-3EED2574A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0993" y="635635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6A396-3C35-7642-A4AF-56E0280C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11551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5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02076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3404" y="5928206"/>
            <a:ext cx="57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2022. 3. 27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4" descr="숭실대학교/캠퍼스 - 나무위키">
            <a:extLst>
              <a:ext uri="{FF2B5EF4-FFF2-40B4-BE49-F238E27FC236}">
                <a16:creationId xmlns:a16="http://schemas.microsoft.com/office/drawing/2014/main" id="{E0DCCB5C-FE3A-4DF5-B364-7302FB03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1488" cy="69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7256" y="1269877"/>
            <a:ext cx="9396000" cy="3312000"/>
          </a:xfrm>
          <a:prstGeom prst="rect">
            <a:avLst/>
          </a:prstGeom>
          <a:solidFill>
            <a:schemeClr val="accent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3408809"/>
            <a:ext cx="720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-28626" y="1269877"/>
            <a:ext cx="2543225" cy="4678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박사학위논문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차 발표</a:t>
            </a:r>
            <a:endParaRPr lang="en-US" altLang="ko-KR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2769" y="1992883"/>
            <a:ext cx="8640000" cy="12921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불안정성인애착이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대인관계지향성 및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SNS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중독경향성에 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미치는 영향에 관한 연구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85950" y="4753039"/>
            <a:ext cx="6831936" cy="108012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지도교수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 종 우 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발  표  자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송 금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숙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코칭심리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전공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2023.  08.  25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2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21873" y="1062672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806" y="1618747"/>
            <a:ext cx="828308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신경생리학 분야에서 수행된 최근 연구들에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애착은 대인관계 안정성을 예측할 뿐만 아니라 중독경향성과도 관련이 있는 것으로 나타났다</a:t>
            </a:r>
            <a:r>
              <a:rPr lang="en-US" altLang="ko-KR" sz="1600" dirty="0">
                <a:latin typeface="+mn-ea"/>
              </a:rPr>
              <a:t>(P. Flores, 2010, 2015). MacLean(1990)</a:t>
            </a:r>
            <a:r>
              <a:rPr lang="ko-KR" altLang="en-US" sz="1600" dirty="0">
                <a:latin typeface="+mn-ea"/>
              </a:rPr>
              <a:t>은 사람들이 좋은 관계를 형성했을 때 분비되는 생화학적 물질이 부족 할 때 이를 외부로부터 채우기 위해 중독에 빠진다고 주장하였다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Shaffer </a:t>
            </a:r>
            <a:r>
              <a:rPr lang="ko-KR" altLang="en-US" sz="1600" dirty="0">
                <a:latin typeface="+mn-ea"/>
              </a:rPr>
              <a:t>등</a:t>
            </a:r>
            <a:r>
              <a:rPr lang="en-US" altLang="ko-KR" sz="1600" dirty="0">
                <a:latin typeface="+mn-ea"/>
              </a:rPr>
              <a:t>(2004)</a:t>
            </a:r>
            <a:r>
              <a:rPr lang="ko-KR" altLang="en-US" sz="1600" dirty="0">
                <a:latin typeface="+mn-ea"/>
              </a:rPr>
              <a:t>은 물질 남용과 행동 중독이 유사한 신경생물학적 회로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보상결핍증후군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가지고 있다고 주장하였다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중독이 되는 대상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약물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도박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인터넷 등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상관없이 유사한 생물학적 과정을 통해 ‘</a:t>
            </a:r>
            <a:r>
              <a:rPr lang="ko-KR" altLang="en-US" sz="1600" dirty="0" err="1">
                <a:latin typeface="+mn-ea"/>
              </a:rPr>
              <a:t>중독’이</a:t>
            </a:r>
            <a:r>
              <a:rPr lang="ko-KR" altLang="en-US" sz="1600" dirty="0">
                <a:latin typeface="+mn-ea"/>
              </a:rPr>
              <a:t> 일어날 수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 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0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03067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570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성인 애착유형은 애착불안과 애착회피라는 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차원으로 나뉘는데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애착불안의 경우 자신의 표상은 부정적인데 반해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표상은 긍정적이기 때문에 다른 사람들과 친밀한 관계를 갖고자 애쓰며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갈급해하고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그렇지 못할 때 불안감이 커지게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K. A. Brennan, C. L. Clark &amp; P. R. Shaver. 1998).</a:t>
            </a: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애착회피의 경우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타인의 표상은 부정적인데 반해 자신의 표상은 긍정적이기 때문에 타인과의 관계에 있어서 거리감을 두거나 친밀한 관계를 가지는 것을 꺼려하는 경향이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타인과 친밀한 관계를 꺼리는 경우에도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중독에 빠질 위험성이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kern="0" spc="0" dirty="0" err="1">
                <a:effectLst/>
                <a:latin typeface="+mn-ea"/>
              </a:rPr>
              <a:t>권영주</a:t>
            </a:r>
            <a:r>
              <a:rPr lang="en-US" altLang="ko-KR" sz="1600" kern="0" spc="0" dirty="0">
                <a:effectLst/>
                <a:latin typeface="+mn-ea"/>
              </a:rPr>
              <a:t> </a:t>
            </a:r>
            <a:r>
              <a:rPr lang="ko-KR" altLang="en-US" sz="1600" kern="0" spc="0" dirty="0">
                <a:effectLst/>
                <a:latin typeface="+mn-ea"/>
              </a:rPr>
              <a:t>외 </a:t>
            </a:r>
            <a:r>
              <a:rPr lang="en-US" altLang="ko-KR" sz="1600" kern="0" spc="0" dirty="0">
                <a:effectLst/>
                <a:latin typeface="+mn-ea"/>
              </a:rPr>
              <a:t>2019).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kern="0" spc="0" dirty="0">
              <a:effectLst/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타인과의 친밀한 관계를 맺지 못할까 두려워 하는 경우에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김병규</a:t>
            </a:r>
            <a:r>
              <a:rPr lang="en-US" altLang="ko-KR" sz="1600" dirty="0">
                <a:latin typeface="+mn-ea"/>
              </a:rPr>
              <a:t> 2014).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700" kern="0" spc="0" dirty="0">
              <a:effectLst/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60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831301"/>
            <a:ext cx="8283080" cy="452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정서적 요인의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여러 선행연구에서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설명하는 요인으로 우울을 들고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2018, </a:t>
            </a:r>
            <a:r>
              <a:rPr lang="ko-KR" altLang="en-US" sz="1600" dirty="0" err="1">
                <a:latin typeface="+mn-ea"/>
              </a:rPr>
              <a:t>김태곤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 2018, 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대학생을 대상으로 한 연구에서는 우울이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직접적으로 정적 영향을 줄 뿐만 아니라 자존감과 예기불안을 통해 간접적으로 영향을 주는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2018). </a:t>
            </a:r>
            <a:r>
              <a:rPr lang="ko-KR" altLang="en-US" sz="1600" dirty="0">
                <a:latin typeface="+mn-ea"/>
              </a:rPr>
              <a:t>간호대학생을 대상으로 한 연구에서도 우울은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중독경향성과 정적 상관 관계가 있음이 확인되었다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이처럼 오프라인 대인관계에서의 위축 뿐만 아니라 다른 활동들의 흥미 감소 등을 인하여 손쉽게 자신들의 부정적인 정서를 달랠 수 있는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빠질 가능성이 높다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34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07210"/>
            <a:ext cx="2210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5638" y="1748192"/>
            <a:ext cx="8283080" cy="452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매우 관련이 깊은 개념으로써 최근 학문적 관심을 받고 있으나 아직까지 인지적 관점에서 소외에 대한 두려움을 설명하는 충분한 연구가 이루어져 있지 않다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이수정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김연정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주은선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전소연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심솔지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한다정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김빛나</a:t>
            </a:r>
            <a:r>
              <a:rPr lang="en-US" altLang="ko-KR" sz="1600" dirty="0">
                <a:latin typeface="+mn-ea"/>
              </a:rPr>
              <a:t>, 2020; Buglass, Binder, Betts, &amp; Underwood, 2017; </a:t>
            </a:r>
            <a:r>
              <a:rPr lang="en-US" altLang="ko-KR" sz="1600" dirty="0" err="1">
                <a:latin typeface="+mn-ea"/>
              </a:rPr>
              <a:t>Błachnio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Przepiorka</a:t>
            </a:r>
            <a:r>
              <a:rPr lang="en-US" altLang="ko-KR" sz="1600" dirty="0">
                <a:latin typeface="+mn-ea"/>
              </a:rPr>
              <a:t>, 2018; Swan &amp; Kendall, 2016).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자기결정성</a:t>
            </a:r>
            <a:r>
              <a:rPr lang="ko-KR" altLang="en-US" sz="1600" dirty="0">
                <a:latin typeface="+mn-ea"/>
              </a:rPr>
              <a:t> 이론에서 집단에 참여하여 더 많은 시간을 보내야 한다는 강한 생각과 사회비교이론에서의 타인과 같아져야만 한다는 사고는 일종의 당위적이고 절대적인 역기능적 신념으로 볼 수 있을 것이며 소외에 대한 두려움은 부정적 정서로써 이 두 변인은 사고가 정서를 앞선다고 주장하는 </a:t>
            </a:r>
            <a:r>
              <a:rPr lang="en-US" altLang="ko-KR" sz="1600" dirty="0">
                <a:latin typeface="+mn-ea"/>
              </a:rPr>
              <a:t>Beck(1967)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Ellis(1984)</a:t>
            </a:r>
            <a:r>
              <a:rPr lang="ko-KR" altLang="en-US" sz="1600" dirty="0">
                <a:latin typeface="+mn-ea"/>
              </a:rPr>
              <a:t>의 인지이론에 입각하여 역기능적 신념이 높아지면 소외에 대한 두려움 또한 증가될 것으로 예상된다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0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03387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433986"/>
            <a:ext cx="8283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</a:t>
            </a:r>
            <a:r>
              <a:rPr lang="en-US" altLang="ko-KR" sz="1600" dirty="0">
                <a:latin typeface="+mn-ea"/>
              </a:rPr>
              <a:t>(Fear of Missing Out: 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은 흐름을 놓치거나 자신이 포함되지 않을 것에 대한 두려움 때문에 타인이 어떤 활동을 하고 있는지를 계속 확인하고 싶은 욕구를 의미한다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, Murayama, </a:t>
            </a:r>
            <a:r>
              <a:rPr lang="en-US" altLang="ko-KR" sz="1600" dirty="0" err="1">
                <a:latin typeface="+mn-ea"/>
              </a:rPr>
              <a:t>Dehaan</a:t>
            </a:r>
            <a:r>
              <a:rPr lang="en-US" altLang="ko-KR" sz="1600" dirty="0">
                <a:latin typeface="+mn-ea"/>
              </a:rPr>
              <a:t>,&amp; Gladwell, 2013).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두려움이 높은 사람들은 사회적 상호작용에서 멀어지거나 유행에 뒤떨어진다고 느끼지 않기 위해 타인과 계속 연결되어 있고자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en-US" altLang="ko-KR" sz="1600" dirty="0" err="1">
                <a:latin typeface="+mn-ea"/>
              </a:rPr>
              <a:t>Przybyski</a:t>
            </a:r>
            <a:r>
              <a:rPr lang="en-US" altLang="ko-KR" sz="1600" dirty="0">
                <a:latin typeface="+mn-ea"/>
              </a:rPr>
              <a:t> et al.,2013). </a:t>
            </a:r>
            <a:r>
              <a:rPr lang="ko-KR" altLang="en-US" sz="1600" dirty="0">
                <a:latin typeface="+mn-ea"/>
              </a:rPr>
              <a:t>또한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사람들이 자신보다 보람 있는 경험을 할지도 모른다는 점을 염려하고 이 과정에서 자신이 따라잡지 못하고 좋은 기회를 놓치고 있다는 불안감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소외감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박탈감 등의 부정적인 정서를 경험한다</a:t>
            </a:r>
            <a:r>
              <a:rPr lang="en-US" altLang="ko-KR" sz="1600" dirty="0">
                <a:latin typeface="+mn-ea"/>
              </a:rPr>
              <a:t>(Abel, Buff, &amp; Burr, 2016).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사회비교이론에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인간은 자기 자신에 대한 지식을 얻는 과정에서 타인을 준거로 비교하는 성향이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를 통해 다양한 정보를 실시간으로 접하게 되면서 자신을 타인과 끊임없이 비교하고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이러한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통한 타인과의 지속적인비교는 소외에 대한 두려움을 오히려 촉진할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박주리</a:t>
            </a:r>
            <a:r>
              <a:rPr lang="en-US" altLang="ko-KR" sz="1600" dirty="0">
                <a:latin typeface="+mn-ea"/>
              </a:rPr>
              <a:t>, 2020; 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 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77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619092"/>
            <a:ext cx="8283080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자기결정 이론에서는 인간의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대 기본심리욕구인 자율성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유능성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관계성 중 관계성이 결핍된 상태에서 소외에 대한 두려움이 발생한다고 설명한다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Alt, 2017; </a:t>
            </a:r>
            <a:r>
              <a:rPr lang="en-US" altLang="ko-KR" sz="1600" dirty="0" err="1">
                <a:latin typeface="+mn-ea"/>
              </a:rPr>
              <a:t>Conlin</a:t>
            </a:r>
            <a:r>
              <a:rPr lang="en-US" altLang="ko-KR" sz="1600" dirty="0">
                <a:latin typeface="+mn-ea"/>
              </a:rPr>
              <a:t>, Billings, &amp; </a:t>
            </a:r>
            <a:r>
              <a:rPr lang="en-US" altLang="ko-KR" sz="1600" dirty="0" err="1">
                <a:latin typeface="+mn-ea"/>
              </a:rPr>
              <a:t>Averset</a:t>
            </a:r>
            <a:r>
              <a:rPr lang="en-US" altLang="ko-KR" sz="1600" dirty="0">
                <a:latin typeface="+mn-ea"/>
              </a:rPr>
              <a:t>, 2016; 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관계성이 결핍되어 사회적 관계에서 배제 당하는 것에 두려움이 커지면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자신의 내재적 욕구를 충족하는 것보다 외재적 동기에 의해 행동하게 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집단에 참여하여 더 많은 시간을 보내야 한다는 압박을 느끼면서 소외에 대한 두려움을 느끼고 이를 해소하기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사용하게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사회비교이론에서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의 사용을 통해 소외에 대한 두려움이 촉진된다는 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그리고 자기결정성이론에서 소외에 대한 두려움으로 인해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의 사용량이 늘어난다는 점을 통해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소외에 대한 두려움의 악순환을 예측해볼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실제로 소외에 대한 두려움이 높을수록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사용량이 많은 것으로 보고되었다</a:t>
            </a:r>
            <a:r>
              <a:rPr lang="en-US" altLang="ko-KR" sz="1600" dirty="0">
                <a:latin typeface="+mn-ea"/>
              </a:rPr>
              <a:t>(Blackwell, </a:t>
            </a:r>
            <a:r>
              <a:rPr lang="en-US" altLang="ko-KR" sz="1600" dirty="0" err="1">
                <a:latin typeface="+mn-ea"/>
              </a:rPr>
              <a:t>Leaman,Tramposch</a:t>
            </a:r>
            <a:r>
              <a:rPr lang="en-US" altLang="ko-KR" sz="1600" dirty="0">
                <a:latin typeface="+mn-ea"/>
              </a:rPr>
              <a:t>, Osborne, &amp; </a:t>
            </a:r>
            <a:r>
              <a:rPr lang="en-US" altLang="ko-KR" sz="1600" dirty="0" err="1">
                <a:latin typeface="+mn-ea"/>
              </a:rPr>
              <a:t>Liss</a:t>
            </a:r>
            <a:r>
              <a:rPr lang="en-US" altLang="ko-KR" sz="1600" dirty="0">
                <a:latin typeface="+mn-ea"/>
              </a:rPr>
              <a:t>, 2017; Przybylski </a:t>
            </a:r>
            <a:r>
              <a:rPr lang="en-US" altLang="ko-KR" sz="1600" dirty="0" err="1">
                <a:latin typeface="+mn-ea"/>
              </a:rPr>
              <a:t>etal</a:t>
            </a:r>
            <a:r>
              <a:rPr lang="en-US" altLang="ko-KR" sz="1600" dirty="0">
                <a:latin typeface="+mn-ea"/>
              </a:rPr>
              <a:t>., 2013).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4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487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연구의 목적은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 치료적 개입 시 선행연구 및 관련 이론을 바탕으로 대인관계</a:t>
            </a:r>
            <a:r>
              <a:rPr lang="en-US" altLang="ko-KR" sz="1600" dirty="0"/>
              <a:t> </a:t>
            </a: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관련 </a:t>
            </a:r>
            <a:r>
              <a:rPr lang="ko-KR" altLang="en-US" sz="1600" dirty="0" err="1"/>
              <a:t>변인들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성인애착</a:t>
            </a:r>
            <a:r>
              <a:rPr lang="en-US" altLang="ko-KR" sz="1600" dirty="0"/>
              <a:t>, </a:t>
            </a:r>
            <a:r>
              <a:rPr lang="ko-KR" altLang="en-US" sz="1600" dirty="0"/>
              <a:t>우울</a:t>
            </a:r>
            <a:r>
              <a:rPr lang="en-US" altLang="ko-KR" sz="1600" dirty="0"/>
              <a:t>, </a:t>
            </a:r>
            <a:r>
              <a:rPr lang="ko-KR" altLang="en-US" sz="1600" dirty="0"/>
              <a:t>소외에 대한 두려움</a:t>
            </a:r>
            <a:r>
              <a:rPr lang="en-US" altLang="ko-KR" sz="1600" dirty="0"/>
              <a:t>)</a:t>
            </a:r>
            <a:r>
              <a:rPr lang="ko-KR" altLang="en-US" sz="1600" dirty="0"/>
              <a:t>의 문제에 보다 초점을 두는 전략을 수립할 수 있을 것으로 기대된다</a:t>
            </a:r>
            <a:r>
              <a:rPr lang="en-US" altLang="ko-KR" sz="1600" dirty="0"/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중독경향성을 이해하기 위해서 대인관계적</a:t>
            </a:r>
            <a:r>
              <a:rPr lang="en-US" altLang="ko-KR" sz="1600" dirty="0"/>
              <a:t>, </a:t>
            </a:r>
            <a:r>
              <a:rPr lang="ko-KR" altLang="en-US" sz="1600" dirty="0"/>
              <a:t>정서적 특성요인의 측면에서 통합적으로 살펴보고</a:t>
            </a:r>
            <a:r>
              <a:rPr lang="en-US" altLang="ko-KR" sz="1600" dirty="0"/>
              <a:t>, SNS </a:t>
            </a:r>
            <a:r>
              <a:rPr lang="ko-KR" altLang="en-US" sz="1600" dirty="0"/>
              <a:t>중독경향성의 사회적 영향력을 파악할 수 있는 중요한 자료가 될 것으로 사료된다</a:t>
            </a:r>
            <a:r>
              <a:rPr lang="en-US" altLang="ko-KR" sz="1600" dirty="0"/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중독경향성에 대해 보다 깊은 이해를 돕고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 경향성에 영향을 주는 대인관계적</a:t>
            </a:r>
            <a:r>
              <a:rPr lang="en-US" altLang="ko-KR" sz="1600" dirty="0"/>
              <a:t>, </a:t>
            </a:r>
            <a:r>
              <a:rPr lang="ko-KR" altLang="en-US" sz="1600" dirty="0"/>
              <a:t>정서적</a:t>
            </a:r>
            <a:r>
              <a:rPr lang="en-US" altLang="ko-KR" sz="1600" dirty="0"/>
              <a:t>, </a:t>
            </a:r>
            <a:r>
              <a:rPr lang="ko-KR" altLang="en-US" sz="1600" dirty="0"/>
              <a:t>특성의 다중요인을 동시에 살펴봄으로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 경향성에 대한 이해와 기초자료 제공을 목적으로 하고자 한다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fontAlgn="base" latinLnBrk="1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83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487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상담 장면에서 불안정한 성인 애착으로 인해 대인관계문제를 경험하는 내담자들을 심층적으로 이해하고 효율적인 심리적 개입을 도울 수 있는 경험적 자료를 제공했다는 점에 의의가 있다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SNS</a:t>
            </a:r>
            <a:r>
              <a:rPr lang="ko-KR" altLang="en-US" sz="1600" dirty="0"/>
              <a:t>중독경향성에 대한 예방 및 완화 시킬 수 있는 구체적인 개입방법 제공을 위한 기초자료로써 중요하게 활용할 수 있을 것이다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성인애착의</a:t>
            </a:r>
            <a:r>
              <a:rPr lang="ko-KR" altLang="en-US" sz="1600" dirty="0"/>
              <a:t> 중요성에 대한 이론적 접근으로 부모교육 및 부모양육교육에 자료를 효율적으로 제공할 수 있다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청소년의 </a:t>
            </a:r>
            <a:r>
              <a:rPr lang="en-US" altLang="ko-KR" sz="1600" dirty="0"/>
              <a:t>SNS </a:t>
            </a:r>
            <a:r>
              <a:rPr lang="ko-KR" altLang="en-US" sz="1600" dirty="0"/>
              <a:t>과의존과 </a:t>
            </a:r>
            <a:r>
              <a:rPr lang="ko-KR" altLang="en-US" sz="1600" dirty="0" err="1"/>
              <a:t>사이버불링</a:t>
            </a:r>
            <a:r>
              <a:rPr lang="ko-KR" altLang="en-US" sz="1600" dirty="0"/>
              <a:t> 가해행동 예방을 위한 기초자료나 프로그램 개발을 위한 자료로 활용하고자 한다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38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32648" y="1132054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9000" y="1701918"/>
            <a:ext cx="8139840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본 연구를 통해 다른 사람과의 관계에서의 비교 및 부적절감을 경험 할 때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취약할 수 있으므로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취약할 수 있는 요인을 도출하고자 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지금까지는 선행연구들이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관한 연구를 수행하는데 있어서 정서적 혹은 성격적 요인과 같이 개별적으로 살펴보는 데에 머물렀고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통합적으로 살펴 본 연구는 거의 없었다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중독과 같은 문제행동을 치료하는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강현욱 </a:t>
            </a:r>
            <a:r>
              <a:rPr lang="en-US" altLang="ko-KR" sz="1600" dirty="0">
                <a:latin typeface="+mn-ea"/>
              </a:rPr>
              <a:t>2013) </a:t>
            </a:r>
            <a:r>
              <a:rPr lang="ko-KR" altLang="en-US" sz="1600" dirty="0">
                <a:latin typeface="+mn-ea"/>
              </a:rPr>
              <a:t>인지치료에서는 중독이라는 행동을 이해하기 위해 대인관계적 요인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정서적 요인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인지적 특성요인을 다각도로 살피는 모델을 제시한다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각 요인들은 긴밀하게 상호작용하며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서로 영향을 주기 때문에</a:t>
            </a:r>
            <a:r>
              <a:rPr lang="en-US" altLang="ko-KR" sz="1600" dirty="0">
                <a:latin typeface="+mn-ea"/>
              </a:rPr>
              <a:t> SNS </a:t>
            </a:r>
            <a:r>
              <a:rPr lang="ko-KR" altLang="en-US" sz="1600" dirty="0">
                <a:latin typeface="+mn-ea"/>
              </a:rPr>
              <a:t>중독 경향성을 이해하기 위해서 한 측면만을 바라보는 것은 위험할 수 있다</a:t>
            </a:r>
            <a:r>
              <a:rPr lang="en-US" altLang="ko-KR" sz="1600" dirty="0">
                <a:latin typeface="+mn-ea"/>
              </a:rPr>
              <a:t> (R. D. Friedberg &amp; J. M. McClure2015).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1437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79844" y="1172402"/>
            <a:ext cx="3193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703421" y="1673269"/>
            <a:ext cx="8014465" cy="479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성인애착이란</a:t>
            </a:r>
            <a:r>
              <a:rPr lang="ko-KR" altLang="en-US" sz="1600" dirty="0">
                <a:latin typeface="+mn-ea"/>
              </a:rPr>
              <a:t> 부모 또는 특별한 사회적 인물과 형성하는 친밀한 정서적 유대 관계를 의미한다</a:t>
            </a:r>
            <a:r>
              <a:rPr lang="en-US" altLang="ko-KR" sz="1600" dirty="0">
                <a:latin typeface="+mn-ea"/>
              </a:rPr>
              <a:t>. Bowlby(1969)</a:t>
            </a:r>
            <a:r>
              <a:rPr lang="ko-KR" altLang="en-US" sz="1600" dirty="0">
                <a:latin typeface="+mn-ea"/>
              </a:rPr>
              <a:t>의 애착이론에 의하면 전 생애에 걸쳐 애착이 지속된다고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Bowlby(1973)</a:t>
            </a:r>
            <a:r>
              <a:rPr lang="ko-KR" altLang="en-US" sz="1600" dirty="0">
                <a:latin typeface="+mn-ea"/>
              </a:rPr>
              <a:t>는 생애 초기부터 필요시에 적절한 반응을 주어 형성된 양육자와의 애착은 </a:t>
            </a:r>
            <a:r>
              <a:rPr lang="ko-KR" altLang="en-US" sz="1600" dirty="0" err="1">
                <a:latin typeface="+mn-ea"/>
              </a:rPr>
              <a:t>내적작동모델</a:t>
            </a:r>
            <a:r>
              <a:rPr lang="en-US" altLang="ko-KR" sz="1600" dirty="0">
                <a:latin typeface="+mn-ea"/>
              </a:rPr>
              <a:t>(internal working model)</a:t>
            </a:r>
            <a:r>
              <a:rPr lang="ko-KR" altLang="en-US" sz="1600" dirty="0">
                <a:latin typeface="+mn-ea"/>
              </a:rPr>
              <a:t>로 내재화되어 양육자와의 상호작용 속에서 사랑받을 만하고 얼마나 가치 있는 존재인지 판단하는 것과 타인이 얼마나 믿음직하고 자신에게 보살핌을 제공해 </a:t>
            </a:r>
            <a:r>
              <a:rPr lang="ko-KR" altLang="en-US" sz="1600" dirty="0" err="1">
                <a:latin typeface="+mn-ea"/>
              </a:rPr>
              <a:t>주느냐에</a:t>
            </a:r>
            <a:r>
              <a:rPr lang="ko-KR" altLang="en-US" sz="1600" dirty="0">
                <a:latin typeface="+mn-ea"/>
              </a:rPr>
              <a:t> 따라 타인에 대한 표상을 갖게 된다고 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생애 초기 애착이 내적 작동모델의 활성화로 인해 </a:t>
            </a:r>
            <a:r>
              <a:rPr lang="ko-KR" altLang="en-US" sz="1600" dirty="0" err="1">
                <a:latin typeface="+mn-ea"/>
              </a:rPr>
              <a:t>성인애착으로</a:t>
            </a:r>
            <a:r>
              <a:rPr lang="ko-KR" altLang="en-US" sz="1600" dirty="0">
                <a:latin typeface="+mn-ea"/>
              </a:rPr>
              <a:t> 이어짐을 확인하였다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Ainsworth(1989)</a:t>
            </a:r>
            <a:r>
              <a:rPr lang="ko-KR" altLang="en-US" sz="1600" dirty="0">
                <a:latin typeface="+mn-ea"/>
              </a:rPr>
              <a:t>는 애착은 전 생애에 걸쳐 지속적으로 작용하며 생애초기에 부모와의 관계에서 형성된 애착과 내적 표상은 성인기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중년기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노년기에 이르기까지 타인과의 친밀한 관계를 형성할 때 안내자의 역할을 함으로서 정서적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사회적 적응에 영향을 줄 수 있다고 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83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2005" y="545096"/>
            <a:ext cx="1479783" cy="736591"/>
            <a:chOff x="2361333" y="3020536"/>
            <a:chExt cx="2168845" cy="648081"/>
          </a:xfrm>
          <a:solidFill>
            <a:schemeClr val="accent2">
              <a:lumMod val="5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400300" y="3020536"/>
              <a:ext cx="2075499" cy="64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61333" y="3058307"/>
              <a:ext cx="2168845" cy="56866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목차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34574" y="1529121"/>
            <a:ext cx="4516095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5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07236" y="1111747"/>
            <a:ext cx="405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20868" y="1528766"/>
            <a:ext cx="8220485" cy="478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대인관계에 영향을 주는 것은 애착이라고 볼 수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첫 번째 관계인 초기 주양육자와의 애착 형성과 패턴은 평생의 대인관계의 질에 영향을 주기 때문이다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J. Bowlby. 1982). </a:t>
            </a:r>
            <a:r>
              <a:rPr lang="ko-KR" altLang="en-US" sz="1600" dirty="0">
                <a:latin typeface="+mn-ea"/>
              </a:rPr>
              <a:t>애착은 한 개인이 친밀한 관계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dyadicrelation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맺고 있는 타인에게 느끼는 강력한 정서적 유대를 의미한다</a:t>
            </a:r>
            <a:r>
              <a:rPr lang="en-US" altLang="ko-KR" sz="1600" dirty="0">
                <a:latin typeface="+mn-ea"/>
              </a:rPr>
              <a:t>(Bowlby, 1969).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392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29598" y="1017943"/>
            <a:ext cx="405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20868" y="1528766"/>
            <a:ext cx="8220485" cy="514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부모와 안정적인 애착관계를 형성했을 경우 관계를 통해 적절한 위안을 얻을 수 있는 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적절한 애착경험이 부재하여 </a:t>
            </a:r>
            <a:r>
              <a:rPr lang="ko-KR" altLang="en-US" sz="1600" dirty="0" err="1">
                <a:latin typeface="+mn-ea"/>
              </a:rPr>
              <a:t>불안정성인애착이</a:t>
            </a:r>
            <a:r>
              <a:rPr lang="ko-KR" altLang="en-US" sz="1600" dirty="0">
                <a:latin typeface="+mn-ea"/>
              </a:rPr>
              <a:t> 형성된 경우 관계에 대한 신뢰가 부족해 관계형성에 어려움을 겪을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이처럼 애착은 관계에 대한 개인의 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像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관련이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많은 연구에서 애착은 대인관계 형성 및 유지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친밀감 등과 관련이 있는 것으로 보고되었다</a:t>
            </a:r>
            <a:r>
              <a:rPr lang="en-US" altLang="ko-KR" sz="1600" dirty="0">
                <a:latin typeface="+mn-ea"/>
              </a:rPr>
              <a:t>(Collins &amp; Read 1994, Feeney &amp; </a:t>
            </a:r>
            <a:r>
              <a:rPr lang="en-US" altLang="ko-KR" sz="1600" dirty="0" err="1">
                <a:latin typeface="+mn-ea"/>
              </a:rPr>
              <a:t>Noller</a:t>
            </a:r>
            <a:r>
              <a:rPr lang="en-US" altLang="ko-KR" sz="1600" dirty="0">
                <a:latin typeface="+mn-ea"/>
              </a:rPr>
              <a:t> 1990).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신경생리학 분야에서 수행된 최근 연구들에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애착은 대인관계 안정성을 예측할 뿐만 아니라 중독경향성과도 관련이 있는 것으로 나타났다</a:t>
            </a:r>
            <a:r>
              <a:rPr lang="en-US" altLang="ko-KR" sz="1600" dirty="0">
                <a:latin typeface="+mn-ea"/>
              </a:rPr>
              <a:t>(P. Flores 2010, 2015). MacLean(1990)</a:t>
            </a:r>
            <a:r>
              <a:rPr lang="ko-KR" altLang="en-US" sz="1600" dirty="0">
                <a:latin typeface="+mn-ea"/>
              </a:rPr>
              <a:t>은 사람들이 좋은 관계를 형성했을 때 분비되는 생화학적 물질이 부족할 때 이를 외부로부터 채우기 위해 중독에 빠진다고 주장하였다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88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43787" y="1216140"/>
            <a:ext cx="3978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410502" y="1692022"/>
            <a:ext cx="8441217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Bowlby(1988)</a:t>
            </a:r>
            <a:r>
              <a:rPr lang="ko-KR" altLang="en-US" sz="1600" dirty="0">
                <a:latin typeface="+mn-ea"/>
              </a:rPr>
              <a:t>는 우울증에 걸리기 쉬운 소질을 </a:t>
            </a:r>
            <a:r>
              <a:rPr lang="ko-KR" altLang="en-US" sz="1600" dirty="0" err="1">
                <a:latin typeface="+mn-ea"/>
              </a:rPr>
              <a:t>불안애착과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회피애착으로</a:t>
            </a:r>
            <a:r>
              <a:rPr lang="ko-KR" altLang="en-US" sz="1600" dirty="0">
                <a:latin typeface="+mn-ea"/>
              </a:rPr>
              <a:t> 구분하여 설명하였다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끊임없이 대인접촉을 원하며 타인에게 과도하게 의존적이고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대인관계에서 불안해하고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타인에게 거부당하는 두려움이 심하여 중요한 타인에게 수동적인 적대감을 보인다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한편 </a:t>
            </a:r>
            <a:r>
              <a:rPr lang="ko-KR" altLang="en-US" sz="1600" dirty="0" err="1">
                <a:latin typeface="+mn-ea"/>
              </a:rPr>
              <a:t>회피애착인</a:t>
            </a:r>
            <a:r>
              <a:rPr lang="ko-KR" altLang="en-US" sz="1600" dirty="0">
                <a:latin typeface="+mn-ea"/>
              </a:rPr>
              <a:t> 사람은 타인과의 거리를 유지하고자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대인관계에 깊이 개입하거나 관계 맺기를 피한다</a:t>
            </a:r>
            <a:r>
              <a:rPr lang="en-US" altLang="ko-KR" sz="1600" dirty="0">
                <a:latin typeface="+mn-ea"/>
              </a:rPr>
              <a:t>(Brennan, Clark, &amp; Shaver, 1998).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불안정성인애착유형은</a:t>
            </a:r>
            <a:r>
              <a:rPr lang="ko-KR" altLang="en-US" sz="1600" dirty="0">
                <a:latin typeface="+mn-ea"/>
              </a:rPr>
              <a:t> 애착불안과 애착회피라는 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차원으로 나뉘는데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애착불안의 경우 자신의 표상은 부정적인데 반해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표상은 긍정적이기 때문에 다른 사람들과 친밀한 관계를 갖고자 애쓰며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갈급해하고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그렇지 못할 때 불안감이 커지게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K. A. Brennan, C. L. Clark &amp; P. R. Shaver. 1998).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kern="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 err="1">
                <a:latin typeface="+mn-ea"/>
              </a:rPr>
              <a:t>불안정성인애착은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err="1">
                <a:latin typeface="+mn-ea"/>
              </a:rPr>
              <a:t>불안애착과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err="1">
                <a:latin typeface="+mn-ea"/>
              </a:rPr>
              <a:t>회피애착으로</a:t>
            </a:r>
            <a:r>
              <a:rPr lang="ko-KR" altLang="en-US" sz="1600" kern="0" dirty="0">
                <a:latin typeface="+mn-ea"/>
              </a:rPr>
              <a:t> 구분할 수 있다</a:t>
            </a:r>
            <a:r>
              <a:rPr lang="en-US" altLang="ko-KR" sz="1600" dirty="0">
                <a:latin typeface="+mn-ea"/>
              </a:rPr>
              <a:t>(Brennan &amp; Shaver 1998).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4B177-8DA2-44A6-9D55-E4AE70351530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90326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76248" y="1273159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93211" y="2031952"/>
            <a:ext cx="8175065" cy="328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회피애착의</a:t>
            </a:r>
            <a:r>
              <a:rPr lang="ko-KR" altLang="en-US" sz="1600" dirty="0">
                <a:latin typeface="+mn-ea"/>
              </a:rPr>
              <a:t> 경우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타인의 표상은 부정적인데 반해 자신의 표상은 긍정적이기 때문에 타인과의 관계에 있어서 거리감을 두거나 친밀한 관계를 가지는 것을 꺼려하는 경향이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타인과 친밀한 관계를 꺼리는 경우에도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중독에 빠질 위험성이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kern="0" spc="0" dirty="0" err="1">
                <a:effectLst/>
                <a:latin typeface="+mn-ea"/>
              </a:rPr>
              <a:t>권영주</a:t>
            </a:r>
            <a:r>
              <a:rPr lang="ko-KR" altLang="en-US" sz="1600" kern="0" dirty="0" err="1">
                <a:latin typeface="+mn-ea"/>
              </a:rPr>
              <a:t>외</a:t>
            </a:r>
            <a:r>
              <a:rPr lang="en-US" altLang="ko-KR" sz="1600" kern="0" dirty="0">
                <a:latin typeface="+mn-ea"/>
              </a:rPr>
              <a:t>,</a:t>
            </a:r>
            <a:r>
              <a:rPr lang="ko-KR" altLang="en-US" sz="1600" kern="0" spc="0" dirty="0">
                <a:effectLst/>
                <a:latin typeface="+mn-ea"/>
              </a:rPr>
              <a:t> </a:t>
            </a:r>
            <a:r>
              <a:rPr lang="en-US" altLang="ko-KR" sz="1600" kern="0" spc="0" dirty="0">
                <a:effectLst/>
                <a:latin typeface="+mn-ea"/>
              </a:rPr>
              <a:t>2019).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회피애착은</a:t>
            </a:r>
            <a:r>
              <a:rPr lang="ko-KR" altLang="en-US" sz="1600" dirty="0">
                <a:latin typeface="+mn-ea"/>
              </a:rPr>
              <a:t> 타인과 친밀해지는 것에 대한 두려움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의존성에 대한 불편함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과도한 자기 의존성 등으로 정의된다</a:t>
            </a:r>
            <a:r>
              <a:rPr lang="en-US" altLang="ko-KR" sz="1600" dirty="0">
                <a:latin typeface="+mn-ea"/>
              </a:rPr>
              <a:t>(Fraley &amp; Waller, 2000). </a:t>
            </a:r>
            <a:r>
              <a:rPr lang="ko-KR" altLang="en-US" sz="1600" dirty="0" err="1">
                <a:latin typeface="+mn-ea"/>
              </a:rPr>
              <a:t>회피애착의</a:t>
            </a:r>
            <a:r>
              <a:rPr lang="ko-KR" altLang="en-US" sz="1600" dirty="0">
                <a:latin typeface="+mn-ea"/>
              </a:rPr>
              <a:t> 경우 자신에게는 긍정 적이고 타인에게는 부정적인 인지가 형성되기 때문에 타인과 가까이 지내기를 불편 해하고 자기 노출을 꺼리며 타인의 의도를 의심하고 불신하는</a:t>
            </a:r>
            <a:r>
              <a:rPr lang="en-US" altLang="ko-KR" sz="1600" dirty="0">
                <a:latin typeface="+mn-ea"/>
              </a:rPr>
              <a:t>(Collins &amp; Read, 1990) </a:t>
            </a:r>
            <a:r>
              <a:rPr lang="ko-KR" altLang="en-US" sz="1600" dirty="0">
                <a:latin typeface="+mn-ea"/>
              </a:rPr>
              <a:t>등 의 경향이 사회불안에 직접적인 영향을 미치는 것으로 보인다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BA6E07-9A92-4549-861C-058D9749A19E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87875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43787" y="1216140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410502" y="1692022"/>
            <a:ext cx="8441217" cy="4273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불안정한 애착의 기본적인 정서 상태이며 애착은 불안과 밀접한 관련성이 있음을 제안하였다</a:t>
            </a:r>
            <a:r>
              <a:rPr lang="en-US" altLang="ko-KR" sz="1600" dirty="0">
                <a:latin typeface="+mn-ea"/>
              </a:rPr>
              <a:t>(Bowlby, 1973, 1982b, 1988). </a:t>
            </a:r>
            <a:r>
              <a:rPr lang="ko-KR" altLang="en-US" sz="1600" dirty="0">
                <a:latin typeface="+mn-ea"/>
              </a:rPr>
              <a:t>애착은 불안장애 연구에서 불안을 발달시키는 주요한 연구 변인으로 다뤄지고 있으며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조진주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박경</a:t>
            </a:r>
            <a:r>
              <a:rPr lang="en-US" altLang="ko-KR" sz="1600" dirty="0">
                <a:latin typeface="+mn-ea"/>
              </a:rPr>
              <a:t> 2007), </a:t>
            </a:r>
            <a:r>
              <a:rPr lang="ko-KR" altLang="en-US" sz="1600" dirty="0">
                <a:latin typeface="+mn-ea"/>
              </a:rPr>
              <a:t>사회불안에서도 행동과 감정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 영역에서 지속적인 영향을 미치는 기제를 밝히는데 유용한 틀을 제공하므로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Vertur</a:t>
            </a:r>
            <a:r>
              <a:rPr lang="en-US" altLang="ko-KR" sz="1600" dirty="0">
                <a:latin typeface="+mn-ea"/>
              </a:rPr>
              <a:t>, 2003) </a:t>
            </a:r>
            <a:r>
              <a:rPr lang="ko-KR" altLang="en-US" sz="1600" dirty="0">
                <a:latin typeface="+mn-ea"/>
              </a:rPr>
              <a:t>본 연구에서도 애착을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영향을 미치는 변인으로 주목하고자 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타인에게 거절 받거나 버려지는 것에 대한 강한 두려움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관심과 인정에 대한 과도한 욕구 등으로 정의된다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불안 애착유형의 특징은 높은 대인불안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사회적 회피성향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부정적 평가와 같은 사회불안의 특징과 밀접한 관련이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신혜린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이기학</a:t>
            </a:r>
            <a:r>
              <a:rPr lang="en-US" altLang="ko-KR" sz="1600" dirty="0">
                <a:latin typeface="+mn-ea"/>
              </a:rPr>
              <a:t> 2008, </a:t>
            </a:r>
            <a:r>
              <a:rPr lang="ko-KR" altLang="en-US" sz="1600" dirty="0">
                <a:latin typeface="+mn-ea"/>
              </a:rPr>
              <a:t>이재원</a:t>
            </a:r>
            <a:r>
              <a:rPr lang="en-US" altLang="ko-KR" sz="1600" dirty="0">
                <a:latin typeface="+mn-ea"/>
              </a:rPr>
              <a:t> 2006, Cassidy, Lichtenstein-Phelps, </a:t>
            </a:r>
            <a:r>
              <a:rPr lang="en-US" altLang="ko-KR" sz="1600" dirty="0" err="1">
                <a:latin typeface="+mn-ea"/>
              </a:rPr>
              <a:t>Sibrava</a:t>
            </a:r>
            <a:r>
              <a:rPr lang="en-US" altLang="ko-KR" sz="1600" dirty="0">
                <a:latin typeface="+mn-ea"/>
              </a:rPr>
              <a:t>, Thomas, &amp; </a:t>
            </a:r>
            <a:r>
              <a:rPr lang="en-US" altLang="ko-KR" sz="1600" dirty="0" err="1">
                <a:latin typeface="+mn-ea"/>
              </a:rPr>
              <a:t>Borkovec</a:t>
            </a:r>
            <a:r>
              <a:rPr lang="en-US" altLang="ko-KR" sz="1600" dirty="0">
                <a:latin typeface="+mn-ea"/>
              </a:rPr>
              <a:t> 2009, Eng, Heimberg, Hart, </a:t>
            </a:r>
            <a:r>
              <a:rPr lang="en-US" altLang="ko-KR" sz="1600" dirty="0" err="1">
                <a:latin typeface="+mn-ea"/>
              </a:rPr>
              <a:t>Schneier</a:t>
            </a:r>
            <a:r>
              <a:rPr lang="en-US" altLang="ko-KR" sz="1600" dirty="0">
                <a:latin typeface="+mn-ea"/>
              </a:rPr>
              <a:t>, &amp; Liebowitz 2001, Weeks, Heimberg, </a:t>
            </a:r>
            <a:r>
              <a:rPr lang="en-US" altLang="ko-KR" sz="1600" dirty="0" err="1">
                <a:latin typeface="+mn-ea"/>
              </a:rPr>
              <a:t>Rodebaught</a:t>
            </a:r>
            <a:r>
              <a:rPr lang="en-US" altLang="ko-KR" sz="1600" dirty="0">
                <a:latin typeface="+mn-ea"/>
              </a:rPr>
              <a:t> &amp; Norton, 2008).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4B177-8DA2-44A6-9D55-E4AE70351530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85241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3" y="1118356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우울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6248" y="1775642"/>
            <a:ext cx="8014465" cy="450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우울은 인간의 성장발달 과정에서 누구나 경험 할 수 있는 정서적 감정으로서 지각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기억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사고 및 대인관계 등에 부정적인 영향을 미칠 수 있는 심리 상태이다</a:t>
            </a:r>
            <a:r>
              <a:rPr lang="en-US" altLang="ko-KR" sz="1600" dirty="0">
                <a:latin typeface="+mn-ea"/>
              </a:rPr>
              <a:t>(Beck 1967). </a:t>
            </a:r>
            <a:r>
              <a:rPr lang="ko-KR" altLang="en-US" sz="1600" dirty="0">
                <a:latin typeface="+mn-ea"/>
              </a:rPr>
              <a:t>우울이란 사람이 느끼는 슬픔이나 울적한 기분상태 뿐 아니라 상실감이나 무력감을 포함한 정서장애 등 인간의 광범위한 심리상태를 포함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임양화</a:t>
            </a:r>
            <a:r>
              <a:rPr lang="ko-KR" altLang="en-US" sz="1600" kern="0" spc="0" dirty="0" err="1"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오경자</a:t>
            </a:r>
            <a:r>
              <a:rPr lang="en-US" altLang="ko-KR" sz="1600" dirty="0">
                <a:latin typeface="+mn-ea"/>
              </a:rPr>
              <a:t> 1989).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과의존은 우울이나 불안 등과 같은 개인의 내적 요인의 영향으로 발생한다고 하였다</a:t>
            </a:r>
            <a:r>
              <a:rPr lang="en-US" altLang="ko-KR" sz="1600" dirty="0">
                <a:latin typeface="+mn-ea"/>
              </a:rPr>
              <a:t>(Hinduja &amp; </a:t>
            </a:r>
            <a:r>
              <a:rPr lang="en-US" altLang="ko-KR" sz="1600" dirty="0" err="1">
                <a:latin typeface="+mn-ea"/>
              </a:rPr>
              <a:t>Patchin</a:t>
            </a:r>
            <a:r>
              <a:rPr lang="en-US" altLang="ko-KR" sz="1600" dirty="0">
                <a:latin typeface="+mn-ea"/>
              </a:rPr>
              <a:t> 2009, Kowalski, Limber, &amp; </a:t>
            </a:r>
            <a:r>
              <a:rPr lang="en-US" altLang="ko-KR" sz="1600" dirty="0" err="1">
                <a:latin typeface="+mn-ea"/>
              </a:rPr>
              <a:t>Agatston</a:t>
            </a:r>
            <a:r>
              <a:rPr lang="en-US" altLang="ko-KR" sz="1600" dirty="0">
                <a:latin typeface="+mn-ea"/>
              </a:rPr>
              <a:t>, 2012).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우울감을 가진 사람은 자기 자신과 미래에 대한 부정적인 관점을 지니며</a:t>
            </a:r>
            <a:r>
              <a:rPr lang="en-US" altLang="ko-KR" sz="1600" dirty="0">
                <a:latin typeface="+mn-ea"/>
              </a:rPr>
              <a:t>(Beck, 1967), </a:t>
            </a:r>
            <a:r>
              <a:rPr lang="ko-KR" altLang="en-US" sz="1600" dirty="0">
                <a:latin typeface="+mn-ea"/>
              </a:rPr>
              <a:t>우울을 경험한 청소년들은 의욕상실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절망감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또래관계의 위축과 학교생활의 어려움이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오태곤</a:t>
            </a:r>
            <a:r>
              <a:rPr lang="en-US" altLang="ko-KR" sz="1600" dirty="0">
                <a:latin typeface="+mn-ea"/>
              </a:rPr>
              <a:t>, 2013; </a:t>
            </a:r>
            <a:r>
              <a:rPr lang="ko-KR" altLang="en-US" sz="1600" dirty="0" err="1">
                <a:latin typeface="+mn-ea"/>
              </a:rPr>
              <a:t>조춘범</a:t>
            </a:r>
            <a:r>
              <a:rPr lang="en-US" altLang="ko-KR" sz="1600" dirty="0">
                <a:latin typeface="+mn-ea"/>
              </a:rPr>
              <a:t>, 2015). </a:t>
            </a:r>
            <a:r>
              <a:rPr lang="ko-KR" altLang="en-US" sz="1600" dirty="0">
                <a:latin typeface="+mn-ea"/>
              </a:rPr>
              <a:t>청소년들이 심각한 우울상태에 빠지게 되면 집중력 저하로 인하여 학습능력이나 사회성이 떨어져 타인과 적절한 관계를 맺지 못한다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신민정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정경미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박단비</a:t>
            </a:r>
            <a:r>
              <a:rPr lang="en-US" altLang="ko-KR" sz="1600" dirty="0">
                <a:latin typeface="+mn-ea"/>
              </a:rPr>
              <a:t> 2012, </a:t>
            </a:r>
            <a:r>
              <a:rPr lang="ko-KR" altLang="en-US" sz="1600" dirty="0" err="1">
                <a:latin typeface="+mn-ea"/>
              </a:rPr>
              <a:t>이주영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오경자</a:t>
            </a:r>
            <a:r>
              <a:rPr lang="en-US" altLang="ko-KR" sz="1600" dirty="0">
                <a:latin typeface="+mn-ea"/>
              </a:rPr>
              <a:t> 2011).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27551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3" y="1118356"/>
            <a:ext cx="1792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우울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6249" y="1734319"/>
            <a:ext cx="8360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이용중독은 우울해소가 주요 동기이며 우울한 학생이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이용하는 중에 지지감을 많이 경험할 때 중독경향성이 높게 나타났다</a:t>
            </a:r>
            <a:r>
              <a:rPr lang="en-US" altLang="ko-KR" sz="1600" dirty="0">
                <a:latin typeface="+mn-ea"/>
              </a:rPr>
              <a:t>(Jeon &amp; Kim, 2014). </a:t>
            </a:r>
            <a:r>
              <a:rPr lang="ko-KR" altLang="en-US" sz="1600" dirty="0">
                <a:latin typeface="+mn-ea"/>
              </a:rPr>
              <a:t>또한 과다한 스마트폰 사용은 강박 및 기타 불안장애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우울증의 원인이 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충동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수면장애 및 기분 조절 장애를 야기한다고 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Adalier</a:t>
            </a:r>
            <a:r>
              <a:rPr lang="en-US" altLang="ko-KR" sz="1600" dirty="0">
                <a:latin typeface="+mn-ea"/>
              </a:rPr>
              <a:t> &amp; Balkan 2012). SNS</a:t>
            </a:r>
            <a:r>
              <a:rPr lang="ko-KR" altLang="en-US" sz="1600" dirty="0">
                <a:latin typeface="+mn-ea"/>
              </a:rPr>
              <a:t>의 과다사용은 이용자의 주관적 행복감을 떨어뜨리고</a:t>
            </a:r>
            <a:r>
              <a:rPr lang="en-US" altLang="ko-KR" sz="1600" dirty="0">
                <a:latin typeface="+mn-ea"/>
              </a:rPr>
              <a:t>(Turkle, 2011), </a:t>
            </a:r>
            <a:r>
              <a:rPr lang="ko-KR" altLang="en-US" sz="1600" dirty="0">
                <a:latin typeface="+mn-ea"/>
              </a:rPr>
              <a:t>우울증을 유발할 수 있다고 보고하였다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/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의 이용이 이용자의 정신건강에는 유해하다는 것이다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정서적 요인의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여러 선행연구에서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설명하는 요인으로 우울을 들고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2018, </a:t>
            </a:r>
            <a:r>
              <a:rPr lang="ko-KR" altLang="en-US" sz="1600" dirty="0" err="1">
                <a:latin typeface="+mn-ea"/>
              </a:rPr>
              <a:t>김태곤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 2018, 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 </a:t>
            </a:r>
          </a:p>
          <a:p>
            <a:pPr algn="just" fontAlgn="base" latinLnBrk="1"/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대학생을 대상으로 연구에서는 우울이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직접적으로 정적 영향을 줄 뿐만 아니라 자존감과 예기불안으로 통해 간접적으로 영향을 주는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2018). </a:t>
            </a:r>
            <a:r>
              <a:rPr lang="ko-KR" altLang="en-US" sz="1600" dirty="0">
                <a:latin typeface="+mn-ea"/>
              </a:rPr>
              <a:t>간호대학생을 대상으로 한 연구에서도 우울은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중독경향성과 정적 상관 관계가 있음이 확인되었다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이처럼 오프라인 대인관계에서의 위축 뿐만 아니라 다른 활동들의 흥미 감소 등을 인하여 손쉽게 자신들의 부정적인 정서를 달랠 수 있는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빠질 가능성이 높다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1550855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3" y="2131057"/>
            <a:ext cx="8140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</a:t>
            </a:r>
            <a:r>
              <a:rPr lang="en-US" altLang="ko-KR" sz="1600" dirty="0">
                <a:latin typeface="+mn-ea"/>
              </a:rPr>
              <a:t>(Fear of Missing Out: 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은 흐름을 놓치거나 자신이 포함되지 않을 것에 대한 두려움 때문에 타인이 어떤 활동을 하고 있는지를 계속 확인하고 싶은 욕구를 의미한다</a:t>
            </a:r>
            <a:r>
              <a:rPr lang="en-US" altLang="ko-KR" sz="1600" dirty="0">
                <a:latin typeface="+mn-ea"/>
              </a:rPr>
              <a:t>(Przybylski, Murayama, </a:t>
            </a:r>
            <a:r>
              <a:rPr lang="en-US" altLang="ko-KR" sz="1600" dirty="0" err="1">
                <a:latin typeface="+mn-ea"/>
              </a:rPr>
              <a:t>Dehaan</a:t>
            </a:r>
            <a:r>
              <a:rPr lang="en-US" altLang="ko-KR" sz="1600" dirty="0">
                <a:latin typeface="+mn-ea"/>
              </a:rPr>
              <a:t>,&amp; Gladwell, 2013). </a:t>
            </a:r>
          </a:p>
          <a:p>
            <a:pPr algn="just" fontAlgn="base" latinLnBrk="1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두려움이 높은 사람들은 사회적 상호작용에서 멀어지거나 유행에 뒤떨어진다고 느끼지 않기 위해 타인과 계속 연결되어 있고자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en-US" altLang="ko-KR" sz="1600" dirty="0" err="1">
                <a:latin typeface="+mn-ea"/>
              </a:rPr>
              <a:t>Przybyski</a:t>
            </a:r>
            <a:r>
              <a:rPr lang="en-US" altLang="ko-KR" sz="1600" dirty="0">
                <a:latin typeface="+mn-ea"/>
              </a:rPr>
              <a:t> et al., 2013). </a:t>
            </a:r>
            <a:r>
              <a:rPr lang="ko-KR" altLang="en-US" sz="1600" dirty="0">
                <a:latin typeface="+mn-ea"/>
              </a:rPr>
              <a:t>또한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사람들이 자신보다 보람 있는 경험을 할지도 모른다는 점을 염려하고 이 과정에서 자신이 따라잡지 못하고 좋은 기회를 놓치고 있다는 불안감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소외감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박탈감 등의 부정적인 정서를 경험한다</a:t>
            </a:r>
            <a:r>
              <a:rPr lang="en-US" altLang="ko-KR" sz="1600" dirty="0">
                <a:latin typeface="+mn-ea"/>
              </a:rPr>
              <a:t>(Abel, Buff, &amp; Burr, 2016).</a:t>
            </a:r>
          </a:p>
          <a:p>
            <a:pPr fontAlgn="base" latinLnBrk="1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 이론에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인간은 자기 자신에 대한 지식을 얻는 과정에서 타인을 준거로 비교하는 성향이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를 통해 다양한 정보를 실시간으로 접하게 되면서 자신을 타인과 끊임없이 비교하고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이러한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통한 타인과의 지속적인 비교는 소외에 대한 두려움을 오히려 촉진할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박주리</a:t>
            </a:r>
            <a:r>
              <a:rPr lang="en-US" altLang="ko-KR" sz="1600" dirty="0">
                <a:latin typeface="+mn-ea"/>
              </a:rPr>
              <a:t>, 2020; Przybylski et al., 2013).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90829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3578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6106" y="1656658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2" y="1040839"/>
            <a:ext cx="785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2" y="2043999"/>
            <a:ext cx="8140634" cy="444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FoMO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매우 관련이 깊은 개념으로써 최근 학문적 관심을 받고 있으나 아직까지 인지적 관점에서 소외에 대한 두려움을 설명하는 충분한 연구가 이루어져 있지 않다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이수정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김연정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주은선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전소연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심솔지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한다정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김빛나</a:t>
            </a:r>
            <a:r>
              <a:rPr lang="en-US" altLang="ko-KR" sz="1600" dirty="0">
                <a:latin typeface="+mn-ea"/>
              </a:rPr>
              <a:t>, 2020; Buglass, Binder, Betts, &amp; Underwood, 2017; </a:t>
            </a:r>
            <a:r>
              <a:rPr lang="en-US" altLang="ko-KR" sz="1600" dirty="0" err="1">
                <a:latin typeface="+mn-ea"/>
              </a:rPr>
              <a:t>Błachnio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Przepiorka</a:t>
            </a:r>
            <a:r>
              <a:rPr lang="en-US" altLang="ko-KR" sz="1600" dirty="0">
                <a:latin typeface="+mn-ea"/>
              </a:rPr>
              <a:t>, 2018; Swan &amp; Kendall, 2016).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자기결정성 이론에서 집단에 참여하여 더 많은 시간을 보내야 한다는 강한 생각과 사회비교이론에서의 타인과 같아져야만 한다는 사고는 일종의 당위적이고 절대적인 역기능적 신념으로 볼 수 있을 것이며 소외에 대한 두려움은 부정적 정서로써 이 두 변인은 사고가 정서를 앞선다고 주장하는 </a:t>
            </a:r>
            <a:r>
              <a:rPr lang="en-US" altLang="ko-KR" sz="1600" dirty="0">
                <a:latin typeface="+mn-ea"/>
              </a:rPr>
              <a:t>Beck(1967)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Ellis(1984)</a:t>
            </a:r>
            <a:r>
              <a:rPr lang="ko-KR" altLang="en-US" sz="1600" dirty="0">
                <a:latin typeface="+mn-ea"/>
              </a:rPr>
              <a:t>의 인지이론에 입각하여 역기능적 신념이 높아지면 소외에 대한 두려움 또한 증가될 것을 예상된다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08143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3578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6106" y="1656658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708" y="1258702"/>
            <a:ext cx="785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2" y="2129132"/>
            <a:ext cx="8140634" cy="33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자기결정 이론에서는 인간의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대 </a:t>
            </a:r>
            <a:r>
              <a:rPr lang="ko-KR" altLang="en-US" sz="1600" dirty="0" err="1">
                <a:latin typeface="+mj-ea"/>
                <a:ea typeface="+mj-ea"/>
              </a:rPr>
              <a:t>기본심리욕구인</a:t>
            </a:r>
            <a:r>
              <a:rPr lang="ko-KR" altLang="en-US" sz="1600" dirty="0">
                <a:latin typeface="+mj-ea"/>
                <a:ea typeface="+mj-ea"/>
              </a:rPr>
              <a:t> 자율성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유능성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관계성 중 관계성이 결핍된 상태에서 소외에 대한 두려움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FoMO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 발생한다고 설명한다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서영석</a:t>
            </a:r>
            <a:r>
              <a:rPr lang="en-US" altLang="ko-KR" sz="1600" dirty="0">
                <a:latin typeface="+mj-ea"/>
                <a:ea typeface="+mj-ea"/>
              </a:rPr>
              <a:t>, 2018; Alt, 2017; </a:t>
            </a:r>
            <a:r>
              <a:rPr lang="en-US" altLang="ko-KR" sz="1600" dirty="0" err="1">
                <a:latin typeface="+mj-ea"/>
                <a:ea typeface="+mj-ea"/>
              </a:rPr>
              <a:t>Conlin</a:t>
            </a:r>
            <a:r>
              <a:rPr lang="en-US" altLang="ko-KR" sz="1600" dirty="0">
                <a:latin typeface="+mj-ea"/>
                <a:ea typeface="+mj-ea"/>
              </a:rPr>
              <a:t>, Billings, &amp; </a:t>
            </a:r>
            <a:r>
              <a:rPr lang="en-US" altLang="ko-KR" sz="1600" dirty="0" err="1">
                <a:latin typeface="+mj-ea"/>
                <a:ea typeface="+mj-ea"/>
              </a:rPr>
              <a:t>Averset</a:t>
            </a:r>
            <a:r>
              <a:rPr lang="en-US" altLang="ko-KR" sz="1600" dirty="0">
                <a:latin typeface="+mj-ea"/>
                <a:ea typeface="+mj-ea"/>
              </a:rPr>
              <a:t>, 2016; Przybylski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관계성이 결핍되어 사회적 관계에서 배제 당하는 것에 두려움이 커지면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내재적 욕구를 충족하는 것보다 외재적 동기에 의해 행동하게 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집단에 참여하여 더 많은 시간을 보내야 한다는 압박을 느끼면서 소외에 대한 두려움을 느끼고 이를 해소하기 위해 </a:t>
            </a:r>
            <a:r>
              <a:rPr lang="en-US" altLang="ko-KR" sz="1600" dirty="0">
                <a:latin typeface="+mj-ea"/>
                <a:ea typeface="+mj-ea"/>
              </a:rPr>
              <a:t>SNS</a:t>
            </a:r>
            <a:r>
              <a:rPr lang="ko-KR" altLang="en-US" sz="1600" dirty="0">
                <a:latin typeface="+mj-ea"/>
                <a:ea typeface="+mj-ea"/>
              </a:rPr>
              <a:t>를 사용하게 된다</a:t>
            </a:r>
            <a:r>
              <a:rPr lang="en-US" altLang="ko-KR" sz="1600" dirty="0">
                <a:latin typeface="+mj-ea"/>
                <a:ea typeface="+mj-ea"/>
              </a:rPr>
              <a:t>(Przybylski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194660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0716" y="1036630"/>
            <a:ext cx="176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601" y="1545948"/>
            <a:ext cx="8259255" cy="502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스마트폰의 발달로 인해 사람들의 소통이 시간과 공간의 제한을 받지 않고 훨씬 자유롭게 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정구철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문종호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2015).</a:t>
            </a:r>
            <a:endParaRPr lang="ko-KR" altLang="en-US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 오프라인이 아닌 온라인에서 자신을 드러내며 실제의 관계 뿐 아니라 가상의 관계를       </a:t>
            </a:r>
            <a:endParaRPr lang="en-US" altLang="ko-KR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형성하는 사회관계망</a:t>
            </a:r>
            <a:r>
              <a:rPr lang="en-US" altLang="ko-KR" sz="1600" dirty="0">
                <a:latin typeface="+mn-ea"/>
              </a:rPr>
              <a:t>(Social Network Service)</a:t>
            </a:r>
            <a:r>
              <a:rPr lang="ko-KR" altLang="en-US" sz="1600" dirty="0">
                <a:latin typeface="+mn-ea"/>
              </a:rPr>
              <a:t>의 구축도 늘어나게 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자신에 대해 알리고자 하는 욕구의 분출이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통해서 이루어지게 되어</a:t>
            </a:r>
            <a:r>
              <a:rPr lang="en-US" altLang="ko-KR" sz="1600" dirty="0">
                <a:latin typeface="+mn-ea"/>
              </a:rPr>
              <a:t> (</a:t>
            </a:r>
            <a:r>
              <a:rPr lang="fi-FI" altLang="ko-KR" sz="1600" dirty="0">
                <a:latin typeface="+mn-ea"/>
              </a:rPr>
              <a:t>D. M. Boyd &amp; N. B. Ellison 2007) </a:t>
            </a:r>
            <a:r>
              <a:rPr lang="en-US" altLang="ko-KR" sz="1600" dirty="0">
                <a:latin typeface="+mn-ea"/>
              </a:rPr>
              <a:t> SNS </a:t>
            </a:r>
            <a:r>
              <a:rPr lang="ko-KR" altLang="en-US" sz="1600" dirty="0">
                <a:latin typeface="+mn-ea"/>
              </a:rPr>
              <a:t>사용은 최근에 한국사회에서 크게 증가하게 되었고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거의 모든 연령대에서 이러한 현상이 나타나게 되었다</a:t>
            </a:r>
            <a:r>
              <a:rPr lang="en-US" altLang="ko-KR" sz="1600" dirty="0">
                <a:latin typeface="+mn-ea"/>
              </a:rPr>
              <a:t>.</a:t>
            </a:r>
            <a:endParaRPr lang="fi-FI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i-FI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는 현대인에게 다양한 정보를 공유할 수 있도록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관심사가 같은 사람과의 소통을 지원하고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자신의 개성을 표현할 수 있는 창구로 널리 사용되고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점차  현대인에게 필수불가결한 요소로 자리 잡고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가 우리 사회의 보편적인 문화로서 발전했음을 여실히 보여주는 것이다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이시영</a:t>
            </a:r>
            <a:r>
              <a:rPr lang="en-US" altLang="ko-KR" sz="1600" dirty="0">
                <a:latin typeface="+mn-ea"/>
              </a:rPr>
              <a:t> 2012).</a:t>
            </a:r>
            <a:endParaRPr lang="fi-FI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1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8396" y="1018902"/>
            <a:ext cx="232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대인관계지향성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38396" y="1604703"/>
            <a:ext cx="817949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대인관계지향성이란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사람들에게 관심을 가지고 다른 사람들과 상호 작용하려는 성향을 의미한다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대인관계 지향성은 소속감을 느끼려는 포함욕구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타인과 서로 영향을 주며 안정감을 느끼려는 통제욕구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주고받고자 하는 애정욕구를 포함한다</a:t>
            </a:r>
            <a:r>
              <a:rPr lang="en-US" altLang="ko-KR" sz="1600" dirty="0">
                <a:latin typeface="+mn-ea"/>
              </a:rPr>
              <a:t>(Schutz 1992). 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삶의 초기에 습득한 관계에 대한 인식이 성인진입기까지 이어져 개인의 대인관계적 욕구에 영향을 미치며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상호작용에 대한 태도 역시 개인마다 다를 수 있음을 시사한다</a:t>
            </a:r>
            <a:r>
              <a:rPr lang="en-US" altLang="ko-KR" sz="1600" dirty="0">
                <a:latin typeface="+mn-ea"/>
              </a:rPr>
              <a:t>.      </a:t>
            </a:r>
            <a:r>
              <a:rPr lang="ko-KR" altLang="en-US" sz="1600" dirty="0">
                <a:latin typeface="+mn-ea"/>
              </a:rPr>
              <a:t>대인관계 지향성이 높은 사람은 타인을 향한 관심과 상호작용에 대한 선호가 더 높고 대인관계 자체를 목적으로 간주하는 경향이 있다</a:t>
            </a:r>
            <a:r>
              <a:rPr lang="en-US" altLang="ko-KR" sz="1600" dirty="0">
                <a:latin typeface="+mn-ea"/>
              </a:rPr>
              <a:t>(Swap &amp; Rubin 1983).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대인관계지향성은 그 정도가 커질수록 타인에게 거부당할 가능성에 대해 우려하고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인정을 받거나 기쁘게 하려는 방식으로 행동하고자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낮은 자기존중감을 보상하기 위해서 안정적인 대인관계를 추구한다</a:t>
            </a:r>
            <a:r>
              <a:rPr lang="en-US" altLang="ko-KR" sz="1600" dirty="0">
                <a:latin typeface="+mn-ea"/>
              </a:rPr>
              <a:t>(Beck, 1983). 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대인관계지향성이 낮은 사람은 타인에게 관심이 부족하고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사람들과의</a:t>
            </a:r>
            <a:r>
              <a:rPr lang="ko-KR" altLang="en-US" sz="1600" dirty="0">
                <a:latin typeface="+mn-ea"/>
              </a:rPr>
              <a:t> 상호작용에 대한 선호가 낮은 특징이 있다</a:t>
            </a:r>
            <a:r>
              <a:rPr lang="en-US" altLang="ko-KR" sz="1600" dirty="0">
                <a:latin typeface="+mn-ea"/>
              </a:rPr>
              <a:t>(Swap &amp; Rubin, 1983). </a:t>
            </a:r>
            <a:r>
              <a:rPr lang="ko-KR" altLang="en-US" sz="1600" dirty="0">
                <a:latin typeface="+mn-ea"/>
              </a:rPr>
              <a:t>이처럼 사회적 관계를 더 지향하는 사람은 다른 사람에게 애정과 수용 받는 것을 중요하게 생각하며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친밀한 대인관계 맺는 것에 높은 가치를 두기 때문에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대인관계와 관련된 스트레스 사건을 직면하게 되면 불안이나 우울을 더 크게 경험할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김형수</a:t>
            </a:r>
            <a:r>
              <a:rPr lang="en-US" altLang="ko-KR" sz="1600" dirty="0">
                <a:latin typeface="+mn-ea"/>
              </a:rPr>
              <a:t>, 2014).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65581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대인관계지향성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673511" y="1663775"/>
            <a:ext cx="8044375" cy="468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지향성이 높은 사람은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더 많이 사용하고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에 몰입하는 것으로 밝혀졌다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외</a:t>
            </a:r>
            <a:r>
              <a:rPr lang="en-US" altLang="ko-KR" sz="1600" dirty="0">
                <a:latin typeface="+mn-ea"/>
              </a:rPr>
              <a:t>, 2017; </a:t>
            </a:r>
            <a:r>
              <a:rPr lang="ko-KR" altLang="en-US" sz="1600" dirty="0" err="1">
                <a:latin typeface="+mn-ea"/>
              </a:rPr>
              <a:t>황희은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김향숙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2015; Kim &amp; Park 2015). </a:t>
            </a:r>
            <a:r>
              <a:rPr lang="ko-KR" altLang="en-US" sz="1600" dirty="0">
                <a:latin typeface="+mn-ea"/>
              </a:rPr>
              <a:t>대인관계 지향성은 외로움과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 간에 조절 변인으로 작용하였는데 사회불안이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예측하는 관계 역시 타인을 선호하고 관계를 지향하는 대인관계 지향성의 수준에 따라 달라질 가능성이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외</a:t>
            </a:r>
            <a:r>
              <a:rPr lang="en-US" altLang="ko-KR" sz="1600" dirty="0">
                <a:latin typeface="+mn-ea"/>
              </a:rPr>
              <a:t>, 2017).</a:t>
            </a:r>
            <a:endParaRPr lang="ko-KR" altLang="en-US" sz="1600" dirty="0">
              <a:latin typeface="+mn-ea"/>
            </a:endParaRPr>
          </a:p>
          <a:p>
            <a:pPr algn="just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형성과 증진을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이용할 가능성이 높고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외로움을 잘 타거나 대인관계에 어려움을 느낄 때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높고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고은영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최윤영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최민영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박성화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 2014, 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강정석</a:t>
            </a:r>
            <a:r>
              <a:rPr lang="en-US" altLang="ko-KR" sz="1600" dirty="0">
                <a:latin typeface="+mn-ea"/>
              </a:rPr>
              <a:t> 2017), SNS</a:t>
            </a:r>
            <a:r>
              <a:rPr lang="ko-KR" altLang="en-US" sz="1600" dirty="0">
                <a:latin typeface="+mn-ea"/>
              </a:rPr>
              <a:t>를 과다 사용할 경우 현실에서 대인관계문제가 심화되는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송혜진</a:t>
            </a:r>
            <a:r>
              <a:rPr lang="en-US" altLang="ko-KR" sz="1600" dirty="0">
                <a:latin typeface="+mn-ea"/>
              </a:rPr>
              <a:t>, 2011; </a:t>
            </a:r>
            <a:r>
              <a:rPr lang="ko-KR" altLang="en-US" sz="1600" dirty="0">
                <a:latin typeface="+mn-ea"/>
              </a:rPr>
              <a:t>최현석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하정철</a:t>
            </a:r>
            <a:r>
              <a:rPr lang="en-US" altLang="ko-KR" sz="1600" dirty="0">
                <a:latin typeface="+mn-ea"/>
              </a:rPr>
              <a:t>, 2011;  </a:t>
            </a:r>
            <a:r>
              <a:rPr lang="ko-KR" altLang="en-US" sz="1600" dirty="0" err="1">
                <a:latin typeface="+mn-ea"/>
              </a:rPr>
              <a:t>홍구표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전혜성</a:t>
            </a:r>
            <a:r>
              <a:rPr lang="en-US" altLang="ko-KR" sz="1600" dirty="0">
                <a:latin typeface="+mn-ea"/>
              </a:rPr>
              <a:t>, 2017). </a:t>
            </a:r>
          </a:p>
          <a:p>
            <a:pPr fontAlgn="base" latinLnBrk="1"/>
            <a:r>
              <a:rPr lang="en-US" altLang="ko-KR" sz="1600" dirty="0">
                <a:latin typeface="+mn-ea"/>
              </a:rPr>
              <a:t>;</a:t>
            </a: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이렇듯 선행연구들은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대인관계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문제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변인들과 직간접적으로 관련이 있을 것이라는 추론을 가능케 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744484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7731" y="323696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065" y="1113435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2.6 SNS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중독경향성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129BA3-8F80-43CF-B143-51122FA1813B}"/>
              </a:ext>
            </a:extLst>
          </p:cNvPr>
          <p:cNvSpPr/>
          <p:nvPr/>
        </p:nvSpPr>
        <p:spPr>
          <a:xfrm>
            <a:off x="643602" y="1855343"/>
            <a:ext cx="8074284" cy="447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 err="1">
                <a:latin typeface="+mn-ea"/>
              </a:rPr>
              <a:t>중독경향성이란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과잉사용으로 인해 내성과 금단을 경험하고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집중력 감소 등의 심리사회적 문제가 유발되어 일상생활적응에 문제를 경험하는 것을 의미한다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오윤경</a:t>
            </a:r>
            <a:r>
              <a:rPr lang="en-US" altLang="ko-KR" sz="1600" dirty="0">
                <a:latin typeface="+mn-ea"/>
              </a:rPr>
              <a:t> 2012).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국내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이용자의 약 </a:t>
            </a:r>
            <a:r>
              <a:rPr lang="en-US" altLang="ko-KR" sz="1600" dirty="0">
                <a:latin typeface="+mn-ea"/>
              </a:rPr>
              <a:t>30%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하루에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회 이상 접속하는 것으로 확인되었다</a:t>
            </a:r>
            <a:r>
              <a:rPr lang="en-US" altLang="ko-KR" sz="1600" dirty="0">
                <a:latin typeface="+mn-ea"/>
              </a:rPr>
              <a:t>.(</a:t>
            </a:r>
            <a:r>
              <a:rPr lang="ko-KR" altLang="en-US" sz="1600" dirty="0">
                <a:latin typeface="+mn-ea"/>
              </a:rPr>
              <a:t>과학기술정보통신부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한국지능정보사 회진흥원</a:t>
            </a:r>
            <a:r>
              <a:rPr lang="en-US" altLang="ko-KR" sz="1600" dirty="0">
                <a:latin typeface="+mn-ea"/>
              </a:rPr>
              <a:t> 2022). 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중독은 일종의 행위중독</a:t>
            </a:r>
            <a:r>
              <a:rPr lang="en-US" altLang="ko-KR" sz="1600" dirty="0">
                <a:latin typeface="+mn-ea"/>
              </a:rPr>
              <a:t>(behavioral addiction)</a:t>
            </a:r>
            <a:r>
              <a:rPr lang="ko-KR" altLang="en-US" sz="1600" dirty="0">
                <a:latin typeface="+mn-ea"/>
              </a:rPr>
              <a:t>이지만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이에 대한 일관된 진단 준거가 확립되지 않았기 때문에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Kuss</a:t>
            </a:r>
            <a:r>
              <a:rPr lang="en-US" altLang="ko-KR" sz="1600" dirty="0">
                <a:latin typeface="+mn-ea"/>
              </a:rPr>
              <a:t> &amp; Griffiths, 2011), </a:t>
            </a:r>
            <a:r>
              <a:rPr lang="ko-KR" altLang="en-US" sz="1600" dirty="0">
                <a:latin typeface="+mn-ea"/>
              </a:rPr>
              <a:t>학자들은 ‘</a:t>
            </a:r>
            <a:r>
              <a:rPr lang="ko-KR" altLang="en-US" sz="1600" dirty="0" err="1">
                <a:latin typeface="+mn-ea"/>
              </a:rPr>
              <a:t>중독’이라는</a:t>
            </a:r>
            <a:r>
              <a:rPr lang="ko-KR" altLang="en-US" sz="1600" dirty="0">
                <a:latin typeface="+mn-ea"/>
              </a:rPr>
              <a:t> 단정적인 용어가 아닌 ‘중독경향성’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혹은 ‘문제적 사용’ 이라는 용어를 사용하는 추세 이며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임숙영임영진</a:t>
            </a:r>
            <a:r>
              <a:rPr lang="en-US" altLang="ko-KR" sz="1600" dirty="0">
                <a:latin typeface="+mn-ea"/>
              </a:rPr>
              <a:t> 2017, </a:t>
            </a:r>
            <a:r>
              <a:rPr lang="ko-KR" altLang="en-US" sz="1600" dirty="0" err="1">
                <a:latin typeface="+mn-ea"/>
              </a:rPr>
              <a:t>조진행송원영</a:t>
            </a:r>
            <a:r>
              <a:rPr lang="en-US" altLang="ko-KR" sz="1600" dirty="0">
                <a:latin typeface="+mn-ea"/>
              </a:rPr>
              <a:t> 2020, Caplan 2010), </a:t>
            </a:r>
            <a:r>
              <a:rPr lang="ko-KR" altLang="en-US" sz="1600" dirty="0">
                <a:latin typeface="+mn-ea"/>
              </a:rPr>
              <a:t>관련 연구가 부족하여 비슷한 특성을 가진 인터넷 혹은 스마트폰 중독연구를 통해 이해하려고 시도하였다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이상호</a:t>
            </a:r>
            <a:r>
              <a:rPr lang="en-US" altLang="ko-KR" sz="1600" dirty="0">
                <a:latin typeface="+mn-ea"/>
              </a:rPr>
              <a:t> 2013, </a:t>
            </a:r>
            <a:r>
              <a:rPr lang="ko-KR" altLang="en-US" sz="1600" dirty="0" err="1">
                <a:latin typeface="+mn-ea"/>
              </a:rPr>
              <a:t>하지현전미유</a:t>
            </a:r>
            <a:r>
              <a:rPr lang="en-US" altLang="ko-KR" sz="1600" dirty="0">
                <a:latin typeface="+mn-ea"/>
              </a:rPr>
              <a:t> 2012, </a:t>
            </a:r>
            <a:r>
              <a:rPr lang="en-US" altLang="ko-KR" sz="1600" dirty="0" err="1">
                <a:latin typeface="+mn-ea"/>
              </a:rPr>
              <a:t>Karaiskos</a:t>
            </a:r>
            <a:r>
              <a:rPr lang="en-US" altLang="ko-KR" sz="1600" dirty="0">
                <a:latin typeface="+mn-ea"/>
              </a:rPr>
              <a:t> et al. 2010).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17C26-B729-4AC9-9D51-E7D0AEB10C9D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51893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7731" y="323696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065" y="1113435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2.6 SNS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중독경향성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129BA3-8F80-43CF-B143-51122FA1813B}"/>
              </a:ext>
            </a:extLst>
          </p:cNvPr>
          <p:cNvSpPr/>
          <p:nvPr/>
        </p:nvSpPr>
        <p:spPr>
          <a:xfrm>
            <a:off x="733245" y="1513545"/>
            <a:ext cx="7984641" cy="456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Shaffer(1999)</a:t>
            </a:r>
            <a:r>
              <a:rPr lang="ko-KR" altLang="en-US" sz="1600" dirty="0">
                <a:latin typeface="+mn-ea"/>
              </a:rPr>
              <a:t>는 중독의 특성으로 세 가지를 설명하며 행위중독에 대해 개념화를 할 수 있는 틀을 마련하였는데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이는 특정 행동 전의 갈망상태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행동에 대한 통제력 상실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그리고 부정적인 결과에도 불구하고 그 행 동을 계속한다는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따라서 본 연구에서는 위와 같은 중독의 특성을 반영한 오윤경</a:t>
            </a:r>
            <a:r>
              <a:rPr lang="en-US" altLang="ko-KR" sz="1600" dirty="0">
                <a:latin typeface="+mn-ea"/>
              </a:rPr>
              <a:t>(2012)</a:t>
            </a:r>
            <a:r>
              <a:rPr lang="ko-KR" altLang="en-US" sz="1600" dirty="0">
                <a:latin typeface="+mn-ea"/>
              </a:rPr>
              <a:t>의 정의 즉</a:t>
            </a:r>
            <a:r>
              <a:rPr lang="en-US" altLang="ko-KR" sz="1600" dirty="0">
                <a:latin typeface="+mn-ea"/>
              </a:rPr>
              <a:t>, ‘SNS</a:t>
            </a:r>
            <a:r>
              <a:rPr lang="ko-KR" altLang="en-US" sz="1600" dirty="0">
                <a:latin typeface="+mn-ea"/>
              </a:rPr>
              <a:t>를 과다하게 사용하여 금단과 내성 을 경험하며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정신적 및 신체적 피로와 집중력 저하 등으로 인해 개인의 일상과 적응에 지장을 초래하는 </a:t>
            </a:r>
            <a:r>
              <a:rPr lang="ko-KR" altLang="en-US" sz="1600" dirty="0" err="1">
                <a:latin typeface="+mn-ea"/>
              </a:rPr>
              <a:t>것’을</a:t>
            </a:r>
            <a:r>
              <a:rPr lang="ko-KR" altLang="en-US" sz="1600" dirty="0">
                <a:latin typeface="+mn-ea"/>
              </a:rPr>
              <a:t> 본 연구의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대한 정의로 차용하여 연구를 진행하고자 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17C26-B729-4AC9-9D51-E7D0AEB10C9D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91802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49592" y="398353"/>
            <a:ext cx="266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5770" y="1095241"/>
            <a:ext cx="1623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3.1</a:t>
            </a:r>
            <a:r>
              <a:rPr lang="en-US" altLang="ko-KR" sz="1536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6689" y="829818"/>
            <a:ext cx="141858" cy="28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0211" tIns="35106" rIns="70211" bIns="3510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82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D33573-BE95-4484-8919-1A4C3DE92887}"/>
              </a:ext>
            </a:extLst>
          </p:cNvPr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35C803-63BA-4F76-81AE-E165F77343A6}"/>
              </a:ext>
            </a:extLst>
          </p:cNvPr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858A34-1E2D-403D-AA8D-EF00FD984E90}"/>
              </a:ext>
            </a:extLst>
          </p:cNvPr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C6E66B-183E-4BC2-BD14-571BF16CC369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965C51-2C56-49DA-8785-D270A70C1370}"/>
              </a:ext>
            </a:extLst>
          </p:cNvPr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DC779-2B4E-4DF9-88D9-2CFF621BCAAA}"/>
              </a:ext>
            </a:extLst>
          </p:cNvPr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5DCA30-8991-48F5-BFE3-1309021206ED}"/>
              </a:ext>
            </a:extLst>
          </p:cNvPr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9C1C2-65D7-4624-A6EC-10E5C01E545F}"/>
              </a:ext>
            </a:extLst>
          </p:cNvPr>
          <p:cNvSpPr/>
          <p:nvPr/>
        </p:nvSpPr>
        <p:spPr>
          <a:xfrm>
            <a:off x="1103636" y="1793468"/>
            <a:ext cx="1623059" cy="6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C72BBA-BFFB-3805-1E10-4E3D9D75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6" y="2158448"/>
            <a:ext cx="8433707" cy="3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1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8" y="942498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연구가설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DE0F4-0379-498E-9CE6-917BA7E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6" y="1767337"/>
            <a:ext cx="8178479" cy="80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D477D5-62A4-493C-BECF-EA41310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4" y="2038350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00EAB-B7B6-49A0-A435-82468228F285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5982DAB-CC07-4182-86B0-D847F992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06143"/>
              </p:ext>
            </p:extLst>
          </p:nvPr>
        </p:nvGraphicFramePr>
        <p:xfrm>
          <a:off x="526211" y="1342608"/>
          <a:ext cx="8417764" cy="502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15">
                  <a:extLst>
                    <a:ext uri="{9D8B030D-6E8A-4147-A177-3AD203B41FA5}">
                      <a16:colId xmlns:a16="http://schemas.microsoft.com/office/drawing/2014/main" val="2227781039"/>
                    </a:ext>
                  </a:extLst>
                </a:gridCol>
                <a:gridCol w="4198741">
                  <a:extLst>
                    <a:ext uri="{9D8B030D-6E8A-4147-A177-3AD203B41FA5}">
                      <a16:colId xmlns:a16="http://schemas.microsoft.com/office/drawing/2014/main" val="2529969490"/>
                    </a:ext>
                  </a:extLst>
                </a:gridCol>
                <a:gridCol w="3685208">
                  <a:extLst>
                    <a:ext uri="{9D8B030D-6E8A-4147-A177-3AD203B41FA5}">
                      <a16:colId xmlns:a16="http://schemas.microsoft.com/office/drawing/2014/main" val="1679477373"/>
                    </a:ext>
                  </a:extLst>
                </a:gridCol>
              </a:tblGrid>
              <a:tr h="41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</a:t>
                      </a: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연   구   가   설</a:t>
                      </a: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가설 설정 근거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선행 연구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587044098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우울에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김우빈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추호정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(2019),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Cuevas, L. M., Chong, S. M., &amp; Lim, H(2020)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3806690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정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L., Rust, R. T., &amp; Varki, S.(1997)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01868876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H3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대인관계지향성에 정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L., Rust, R. T., &amp; Varki, S.(1997)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310925677"/>
                  </a:ext>
                </a:extLst>
              </a:tr>
              <a:tr h="6798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H4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대인관계지향성에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Kim, C. K., Jun, M. N., Kim, M. Y. &amp; Han, J. S. (2010),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Malär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L.,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Krohmer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H., Hoyer, W.D.,&amp;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Nyffenegger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B, (2011)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090270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H5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증후군은 대인관계지향성에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L, (1980),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&amp; Wilton, (1988)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741649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H6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김영택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오종철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(2007)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471008699"/>
                  </a:ext>
                </a:extLst>
              </a:tr>
              <a:tr h="673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H7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증후군은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Ilicic,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Jasmina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Baxter, Stacey M,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Kulczynski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Alicia (2016),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Park, C, W,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MacInnis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D &amp; Priester, J, (2006)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102414316"/>
                  </a:ext>
                </a:extLst>
              </a:tr>
              <a:tr h="536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H8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중독경향성에 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Anderson, E. W, (1998),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Bansal, H. S., &amp;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Voyer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P. A, (2000)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6281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53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27131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1223D-AC10-474F-956C-BF64927C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9" y="1847850"/>
            <a:ext cx="85797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45320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D59A9-FE49-4738-9DDB-60618C88325F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08EF46B-A32A-140A-DFF8-55AA08446B18}"/>
              </a:ext>
            </a:extLst>
          </p:cNvPr>
          <p:cNvGraphicFramePr>
            <a:graphicFrameLocks noGrp="1"/>
          </p:cNvGraphicFramePr>
          <p:nvPr/>
        </p:nvGraphicFramePr>
        <p:xfrm>
          <a:off x="701930" y="1772862"/>
          <a:ext cx="7969415" cy="43990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952">
                  <a:extLst>
                    <a:ext uri="{9D8B030D-6E8A-4147-A177-3AD203B41FA5}">
                      <a16:colId xmlns:a16="http://schemas.microsoft.com/office/drawing/2014/main" val="3359169042"/>
                    </a:ext>
                  </a:extLst>
                </a:gridCol>
                <a:gridCol w="1019751">
                  <a:extLst>
                    <a:ext uri="{9D8B030D-6E8A-4147-A177-3AD203B41FA5}">
                      <a16:colId xmlns:a16="http://schemas.microsoft.com/office/drawing/2014/main" val="922728885"/>
                    </a:ext>
                  </a:extLst>
                </a:gridCol>
                <a:gridCol w="1005458">
                  <a:extLst>
                    <a:ext uri="{9D8B030D-6E8A-4147-A177-3AD203B41FA5}">
                      <a16:colId xmlns:a16="http://schemas.microsoft.com/office/drawing/2014/main" val="3937828078"/>
                    </a:ext>
                  </a:extLst>
                </a:gridCol>
                <a:gridCol w="3881175">
                  <a:extLst>
                    <a:ext uri="{9D8B030D-6E8A-4147-A177-3AD203B41FA5}">
                      <a16:colId xmlns:a16="http://schemas.microsoft.com/office/drawing/2014/main" val="802463415"/>
                    </a:ext>
                  </a:extLst>
                </a:gridCol>
                <a:gridCol w="1465079">
                  <a:extLst>
                    <a:ext uri="{9D8B030D-6E8A-4147-A177-3AD203B41FA5}">
                      <a16:colId xmlns:a16="http://schemas.microsoft.com/office/drawing/2014/main" val="2411383895"/>
                    </a:ext>
                  </a:extLst>
                </a:gridCol>
              </a:tblGrid>
              <a:tr h="4475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 구분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</a:t>
                      </a:r>
                      <a:r>
                        <a:rPr lang="ko-KR" altLang="en-US" sz="1400" dirty="0"/>
                        <a:t>변          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관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연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687"/>
                  </a:ext>
                </a:extLst>
              </a:tr>
              <a:tr h="2009181">
                <a:tc rowSpan="2">
                  <a:txBody>
                    <a:bodyPr/>
                    <a:lstStyle/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독 립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수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불안정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성인애착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회피애착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타인의 표상은 부정적인데 반해 자신의 표상은 긍정적이기 때문에 타인과의 관계에 있어 서 거리감을 두거나 친밀한 관계를 가지는 것을 꺼림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B. K. Kim(2014)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22582"/>
                  </a:ext>
                </a:extLst>
              </a:tr>
              <a:tr h="18331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불안애착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자신의 표상은 부정적인데 반해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타인의 표상은 긍정적이기 때문에 다른 사람들과 친밀한 관계를 갖고자 애쓰며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사랑을 갈급해하고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그렇지 못할 때 불안감을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느낌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Y. J. Kwon et al.,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(2019)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6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1C89E-8B91-4240-AAB3-97C28A14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5" y="1491789"/>
            <a:ext cx="8706200" cy="7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1223D-AC10-474F-956C-BF64927C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9" y="1847850"/>
            <a:ext cx="829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7" y="1732764"/>
            <a:ext cx="8165013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96633D-B145-4586-9FDF-0CF9B997832F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681D3D6-0042-3B35-FE98-D7B20A64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04083"/>
              </p:ext>
            </p:extLst>
          </p:nvPr>
        </p:nvGraphicFramePr>
        <p:xfrm>
          <a:off x="794324" y="1787367"/>
          <a:ext cx="7809516" cy="44513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409076515"/>
                    </a:ext>
                  </a:extLst>
                </a:gridCol>
                <a:gridCol w="1417590">
                  <a:extLst>
                    <a:ext uri="{9D8B030D-6E8A-4147-A177-3AD203B41FA5}">
                      <a16:colId xmlns:a16="http://schemas.microsoft.com/office/drawing/2014/main" val="1630875948"/>
                    </a:ext>
                  </a:extLst>
                </a:gridCol>
                <a:gridCol w="3764010">
                  <a:extLst>
                    <a:ext uri="{9D8B030D-6E8A-4147-A177-3AD203B41FA5}">
                      <a16:colId xmlns:a16="http://schemas.microsoft.com/office/drawing/2014/main" val="2359002705"/>
                    </a:ext>
                  </a:extLst>
                </a:gridCol>
                <a:gridCol w="1776590">
                  <a:extLst>
                    <a:ext uri="{9D8B030D-6E8A-4147-A177-3AD203B41FA5}">
                      <a16:colId xmlns:a16="http://schemas.microsoft.com/office/drawing/2014/main" val="55422501"/>
                    </a:ext>
                  </a:extLst>
                </a:gridCol>
              </a:tblGrid>
              <a:tr h="39539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구  분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변  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                    </a:t>
                      </a:r>
                      <a:r>
                        <a:rPr lang="ko-KR" altLang="en-US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  </a:t>
                      </a:r>
                      <a:r>
                        <a:rPr lang="ko-KR" altLang="en-US" dirty="0"/>
                        <a:t>관   </a:t>
                      </a:r>
                      <a:r>
                        <a:rPr lang="ko-KR" altLang="en-US" dirty="0" err="1"/>
                        <a:t>련</a:t>
                      </a:r>
                      <a:r>
                        <a:rPr lang="ko-KR" altLang="en-US" dirty="0"/>
                        <a:t>  연 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78903"/>
                  </a:ext>
                </a:extLst>
              </a:tr>
              <a:tr h="1336555">
                <a:tc rowSpan="3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매  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 수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  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슬픔에 수반되는 인지적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증상으로 인해 개인의 능력과 의욕을 현저히 저하시키는 부적응 증상을 의미함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권석만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(2013),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Beck(1967)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93160"/>
                  </a:ext>
                </a:extLst>
              </a:tr>
              <a:tr h="13365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</a:t>
                      </a: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자신이 사회구성원으로서 타인들의 시선으로부터 소외될지 모르는 상황에 대한 두려움과 불안한 상태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Alt (2015)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03846"/>
                  </a:ext>
                </a:extLst>
              </a:tr>
              <a:tr h="12410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대인관계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주변의 다른 사람들을 향해 관계욕구를 보이며 우호적인 행동을 나타내는 성향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김병재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,(2005);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김인경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(2005): Maslow(1970)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30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1C89E-8B91-4240-AAB3-97C28A14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5" y="1491789"/>
            <a:ext cx="8834905" cy="7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58396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CBF7AC-BC2B-4F3F-8212-7FE4A4F75286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820EA79-9449-F87A-FFF7-5D27F1F5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135"/>
              </p:ext>
            </p:extLst>
          </p:nvPr>
        </p:nvGraphicFramePr>
        <p:xfrm>
          <a:off x="863614" y="2147530"/>
          <a:ext cx="7854272" cy="3143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7031">
                  <a:extLst>
                    <a:ext uri="{9D8B030D-6E8A-4147-A177-3AD203B41FA5}">
                      <a16:colId xmlns:a16="http://schemas.microsoft.com/office/drawing/2014/main" val="2275124441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3335532325"/>
                    </a:ext>
                  </a:extLst>
                </a:gridCol>
                <a:gridCol w="3893575">
                  <a:extLst>
                    <a:ext uri="{9D8B030D-6E8A-4147-A177-3AD203B41FA5}">
                      <a16:colId xmlns:a16="http://schemas.microsoft.com/office/drawing/2014/main" val="3655463933"/>
                    </a:ext>
                  </a:extLst>
                </a:gridCol>
                <a:gridCol w="1835305">
                  <a:extLst>
                    <a:ext uri="{9D8B030D-6E8A-4147-A177-3AD203B41FA5}">
                      <a16:colId xmlns:a16="http://schemas.microsoft.com/office/drawing/2014/main" val="2586149936"/>
                    </a:ext>
                  </a:extLst>
                </a:gridCol>
              </a:tblGrid>
              <a:tr h="306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구 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</a:t>
                      </a:r>
                      <a:r>
                        <a:rPr lang="ko-KR" altLang="en-US" sz="1400" dirty="0"/>
                        <a:t>변  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</a:t>
                      </a:r>
                      <a:r>
                        <a:rPr lang="ko-KR" altLang="en-US" sz="1400" dirty="0"/>
                        <a:t>관 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 연 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7818"/>
                  </a:ext>
                </a:extLst>
              </a:tr>
              <a:tr h="28370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종  속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중독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사용에 지나치게 몰두함으로써 나타나는 부적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응적인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행동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과잉사용으로 인해 내성과 금단을 경험하고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우울 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집중력 감소 등의 심리사회적 문제가 유발되어 일상생활적응에 문제를 경험하는 것을 의미한다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박웅기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(2013);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오윤경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4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1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3B3678D-7928-434A-A781-7E8E1369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0846"/>
              </p:ext>
            </p:extLst>
          </p:nvPr>
        </p:nvGraphicFramePr>
        <p:xfrm>
          <a:off x="307731" y="1447694"/>
          <a:ext cx="8790464" cy="521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05">
                  <a:extLst>
                    <a:ext uri="{9D8B030D-6E8A-4147-A177-3AD203B41FA5}">
                      <a16:colId xmlns:a16="http://schemas.microsoft.com/office/drawing/2014/main" val="500405960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3410913246"/>
                    </a:ext>
                  </a:extLst>
                </a:gridCol>
                <a:gridCol w="6238839">
                  <a:extLst>
                    <a:ext uri="{9D8B030D-6E8A-4147-A177-3AD203B41FA5}">
                      <a16:colId xmlns:a16="http://schemas.microsoft.com/office/drawing/2014/main" val="3669468600"/>
                    </a:ext>
                  </a:extLst>
                </a:gridCol>
                <a:gridCol w="1076738">
                  <a:extLst>
                    <a:ext uri="{9D8B030D-6E8A-4147-A177-3AD203B41FA5}">
                      <a16:colId xmlns:a16="http://schemas.microsoft.com/office/drawing/2014/main" val="1626644143"/>
                    </a:ext>
                  </a:extLst>
                </a:gridCol>
              </a:tblGrid>
              <a:tr h="3502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</a:t>
                      </a:r>
                      <a:r>
                        <a:rPr lang="ko-KR" altLang="en-US" dirty="0"/>
                        <a:t>변        수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                                 </a:t>
                      </a:r>
                      <a:r>
                        <a:rPr lang="ko-KR" altLang="en-US" dirty="0"/>
                        <a:t>측    정     문    항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고 문헌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08174625"/>
                  </a:ext>
                </a:extLst>
              </a:tr>
              <a:tr h="358199">
                <a:tc rowSpan="1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불안정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불안</a:t>
                      </a: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애착</a:t>
                      </a: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나와 함께 있기를 원하지 않을까 봐 걱정한다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rowSpan="13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Fraley, Wallet &amp; Brennan</a:t>
                      </a:r>
                    </a:p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(2000),</a:t>
                      </a:r>
                      <a:r>
                        <a:rPr lang="ko-KR" altLang="en-US" sz="1382" kern="1200" dirty="0">
                          <a:solidFill>
                            <a:schemeClr val="tx1"/>
                          </a:solidFill>
                          <a:effectLst/>
                        </a:rPr>
                        <a:t> 김성현</a:t>
                      </a:r>
                      <a:endParaRPr lang="en-US" altLang="ko-KR" sz="1382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(2004)</a:t>
                      </a:r>
                      <a:endParaRPr lang="en-US" altLang="ko-KR" sz="1382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2194150"/>
                  </a:ext>
                </a:extLst>
              </a:tr>
              <a:tr h="3581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나를 진심으로 사랑하지 않을까 봐 걱정된다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77366193"/>
                  </a:ext>
                </a:extLst>
              </a:tr>
              <a:tr h="3581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사람과의 관계에 대해 걱정이 많다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910878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내 곁을 떠나 있으면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사람이 나 아닌 누군가에게 관심을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갖게 될까 봐 걱정한다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87121377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내가 내 소중한 사람에게 호감을 표현했을 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사람도 나에 대해 같은 감정이 아닐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까 봐 걱정된다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8743641"/>
                  </a:ext>
                </a:extLst>
              </a:tr>
              <a:tr h="3743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사람은 내가 바라는 만큼 나와 가까워지려고 하지 않는 것 같다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64477566"/>
                  </a:ext>
                </a:extLst>
              </a:tr>
              <a:tr h="3743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매우 가까워 지고 싶은 나의 욕구 때문에 내 소중한 사람이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내게서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멀어지기도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78523564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회피</a:t>
                      </a: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애착</a:t>
                      </a: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개인적인 생각과 감정을 내 소중한 사람과 나누는 것이 편안하다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10009278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 가깝게 지내는 것이 매우 편하다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34184366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가까워지기가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쉽다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765518662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대체로 내 문제나 걱정거리를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사람과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 의논한다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79239793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나는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사람과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 여러 가지 일을 의논한다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59534957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에게 의지하는 것은 쉬운 일이다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7816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79" y="998396"/>
            <a:ext cx="24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398506"/>
            <a:ext cx="8259255" cy="502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사용할 경우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중독경향성과 같은 부적응적인 문제를 초래할 수 있다</a:t>
            </a:r>
            <a:r>
              <a:rPr lang="en-US" altLang="ko-KR" sz="1600" dirty="0">
                <a:latin typeface="+mn-ea"/>
              </a:rPr>
              <a:t>.  SNS</a:t>
            </a:r>
            <a:r>
              <a:rPr lang="ko-KR" altLang="en-US" sz="1600" dirty="0">
                <a:latin typeface="+mn-ea"/>
              </a:rPr>
              <a:t>중독경향성은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접속하려는 강한 동기로 인해 너무 많은 시간과 노력을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투입한 결과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사회적 활동이 위축되고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심리적 건강을 해치며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인간관계가 손상되는 현상을 말한다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Andreassen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Pallesen</a:t>
            </a:r>
            <a:r>
              <a:rPr lang="en-US" altLang="ko-KR" sz="1600" dirty="0">
                <a:latin typeface="+mn-ea"/>
              </a:rPr>
              <a:t>, 2014).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타인과 상호작용하려는 개인의 보편적인 욕구를 일컬어 대인관계 지향성이라 하는데</a:t>
            </a:r>
            <a:r>
              <a:rPr lang="en-US" altLang="ko-KR" sz="1600" dirty="0">
                <a:latin typeface="+mn-ea"/>
              </a:rPr>
              <a:t>,  </a:t>
            </a:r>
            <a:r>
              <a:rPr lang="ko-KR" altLang="en-US" sz="1600" dirty="0">
                <a:latin typeface="+mn-ea"/>
              </a:rPr>
              <a:t>대인관계 지향성은 소속감을 느끼려는 </a:t>
            </a:r>
            <a:r>
              <a:rPr lang="ko-KR" altLang="en-US" sz="1600" dirty="0" err="1">
                <a:latin typeface="+mn-ea"/>
              </a:rPr>
              <a:t>포함욕구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타인과 서로 영향을 주며 안정감을 느끼려는 </a:t>
            </a:r>
            <a:r>
              <a:rPr lang="ko-KR" altLang="en-US" sz="1600" dirty="0" err="1">
                <a:latin typeface="+mn-ea"/>
              </a:rPr>
              <a:t>통제욕구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주고받고자 하는 </a:t>
            </a:r>
            <a:r>
              <a:rPr lang="ko-KR" altLang="en-US" sz="1600" dirty="0" err="1">
                <a:latin typeface="+mn-ea"/>
              </a:rPr>
              <a:t>애정욕구를</a:t>
            </a:r>
            <a:r>
              <a:rPr lang="ko-KR" altLang="en-US" sz="1600" dirty="0">
                <a:latin typeface="+mn-ea"/>
              </a:rPr>
              <a:t> 포함한다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Schutz</a:t>
            </a:r>
            <a:r>
              <a:rPr lang="en-US" altLang="ko-KR" sz="1600" dirty="0">
                <a:latin typeface="+mn-ea"/>
              </a:rPr>
              <a:t> 1992).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대학생의 대인관계 지향성을 탐색한 연구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유계숙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박주희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전혜정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2014)</a:t>
            </a:r>
            <a:r>
              <a:rPr lang="ko-KR" altLang="en-US" sz="1600" dirty="0">
                <a:latin typeface="+mn-ea"/>
              </a:rPr>
              <a:t>에서 아동</a:t>
            </a:r>
            <a:r>
              <a:rPr lang="en-US" altLang="ko-KR" sz="1600" dirty="0">
                <a:latin typeface="+mn-ea"/>
              </a:rPr>
              <a:t>․</a:t>
            </a:r>
            <a:r>
              <a:rPr lang="ko-KR" altLang="en-US" sz="1600" dirty="0">
                <a:latin typeface="+mn-ea"/>
              </a:rPr>
              <a:t>청소년기에 경험한 대인관계에 대해 부적응적인 도식을 지닌 사람일수록 대인관계 지향성이 낮은 것으로 나타났다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202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35905"/>
              </p:ext>
            </p:extLst>
          </p:nvPr>
        </p:nvGraphicFramePr>
        <p:xfrm>
          <a:off x="304800" y="1381905"/>
          <a:ext cx="8719127" cy="518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90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844835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508202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223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        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      정      문      항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 고  문  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244605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우울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아무렇지도 않던 것들이 귀찮게 느껴진다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10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Fraley, Wallet &amp; Brennan(2000),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 김성현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(2004)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2446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정신을 집중하기 힘들다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272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종종 우울하다고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272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모든 일들이 힘들게 느껴진다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2446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무엇인가 두려움을 느낀다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2712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잠을 잘 이루지 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270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세상에 홀로 있는 듯한 외로움을 느낀다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2693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도무지 무얼 해갈 엄두가 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268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9 .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비교적 잘 지낸다고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3078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10.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큰 불만 없이 생활한다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  <a:tr h="266551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FoMO</a:t>
                      </a:r>
                      <a:r>
                        <a:rPr lang="ko-KR" altLang="en-US" sz="1400" dirty="0"/>
                        <a:t>증후군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약속된 모임에 빠지게 되면 불안하다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8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Franken and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Muris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, 2006;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Li et al., 2014;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Soler et al.(2014)</a:t>
                      </a:r>
                      <a:endParaRPr lang="ko-KR" altLang="en-US" sz="1400" dirty="0"/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68170060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증후군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친구들과 갑자기 잡힌 약속에 가지 못하면 신경이 쓰인다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Franken and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Muris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2006;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 et al., 2014;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Soler et al.(2014)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43831108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친구들의 소식을 접하지 못할 때 불안하다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36281586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나는 내 친구들이 나를 빼놓고 재밌는 시간을 보낼까 봐 걱정된다</a:t>
                      </a: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5923804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주변을 신경 쓰는데 시간을 많이 보내는 것 같아 걱정된다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8750112"/>
                  </a:ext>
                </a:extLst>
              </a:tr>
              <a:tr h="4043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휴일에도 친구들이 무엇을 하고 있는지 계속 확인한다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친구들의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SNS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상태 업데이트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83196568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친구를 제외한 다른 사람들이 나보다 더 나은 경험을 할까 봐 두렵다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35820191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친구들이 나보다 좀 더 나은 경험을 할까 봐 두렵다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4748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20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388"/>
              </p:ext>
            </p:extLst>
          </p:nvPr>
        </p:nvGraphicFramePr>
        <p:xfrm>
          <a:off x="307731" y="1351788"/>
          <a:ext cx="8706959" cy="521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16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552604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484639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23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        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      정      문      항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 고  문  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276842">
                <a:tc rowSpan="18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대인관계지향성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친구들을 내가 하려는 일이나 활동에 포함시킨다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18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Schutz(1958),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염동수</a:t>
                      </a:r>
                      <a:r>
                        <a:rPr lang="en-US" altLang="ko-KR" sz="1400" dirty="0"/>
                        <a:t>(2003)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사람들에게 영향력 있는 사람이다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사람들에게 친밀함의 표현을 자주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예전에 알던 사람과 지속적으로 관계를 유지하려 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아는 사람들의 최근 상황을 알고 싶어 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주위친구들의 일상적인 일에 많은 관심을 기울인다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계획하는 일을 주위 사람들에게 알린다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친구의 문제에 조언이나 해답을 제시해준다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많은 사람들과 친밀하게 지낸다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여러 단체나 집단에 속해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사람에게 이끌려 간다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68170060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대인관계지향성</a:t>
                      </a:r>
                    </a:p>
                  </a:txBody>
                  <a:tcPr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아는 사람들이 내게 관심을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</a:rPr>
                        <a:t>가져주기를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 바란다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Schutz(1958),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염동수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(2003)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4383110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포함된 단체나 집단의 구성원과 지속적으로 연락한다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3628158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내게 닥친 문제에 대해 주위 사람들의 조언을 구한다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5923804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15.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사람들이 내게 거리감 있게 대하는 것이 좋다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8750112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16.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포함된 단체나 집단의 다양한 활동에 참여한다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8319656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17.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사람들의 결정에 동조한다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3582019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아는 사람과 멀어지고 싶지 않다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4748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93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5808"/>
              </p:ext>
            </p:extLst>
          </p:nvPr>
        </p:nvGraphicFramePr>
        <p:xfrm>
          <a:off x="307732" y="1491946"/>
          <a:ext cx="8790464" cy="500049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68783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705420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516261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326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변        수</a:t>
                      </a:r>
                    </a:p>
                  </a:txBody>
                  <a:tcPr marT="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측      정      문      항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참  고  문  헌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46741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가 없다면 내 인생에 재미있는 일이 하나도 없을 것이다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rowSpan="10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박웅기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(2013);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오윤경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에서 무슨 일이 일어났는지 궁금해서 다른 일을 할 수가 없다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항상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 대해 생각한다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일단 시작하면 처음 생각했던 것보다 더 많은 시간을 사용한다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5. SNS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사용시간을 줄이기 위해 노력했으나 실패한다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46741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사용하지 않으면 불안하거나 우울하다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의 과도한 사용으로 인해 중요한 인간관계나 직업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교육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경력의 기회가 위협받거나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어려움에 처해 본 적이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스트레스를 받는 문제로부터 도피하기 위해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사용한 적이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하지 못하면 안절부절 못하고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초조해진다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 인해 다른 활동이나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TV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 대한 흥미가 감소했다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67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5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자료수집 및 분석방법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1584" y="1977588"/>
            <a:ext cx="7964383" cy="353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자료수집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설문기간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2023.04~2023.05 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약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주간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설문대상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서울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경기 지역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대이상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성인 대상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예비조사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탐색적 요인분석 후 단일 차원성을 저해하는 항목을 수정 및 삭제하여 본 조사 설문문항 구성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설문회수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300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결측치 또는 불성실 설문을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개를 제거하고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         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최종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000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부를 분석에 적용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분석방법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SPSS 24.0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AMOS 24.0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을 분석도구로 사용하여 자료를 점검하고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구조방정식모델 분석을 이용하여 결과분석 및 가설검증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12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8629" y="612112"/>
            <a:ext cx="759712" cy="2932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42324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13178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44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2293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734" y="848736"/>
            <a:ext cx="8811463" cy="666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00" algn="just" fontAlgn="base" latinLnBrk="1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강현욱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중독성향과 사회적지지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건강지각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대인관계의 관계와 신체활동을 통한 치료 레크리에이션 적용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한국체육과학회지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22(1), 121~133.</a:t>
            </a: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고은영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최윤영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최민영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박성화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 민감 및 페이스북 중독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 및 심리치료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26(3), 713-738.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구정선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이경순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자기애와 소셜미디어 중독경향성 관계에서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교육공학연구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35(1), 37-68.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권명진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김지현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정선경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간호대학생의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중독과 우울 및 의사소통능력의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한국학술지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19(6), 405-413.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김도일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서병규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자아존중감과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19(1), 47-59.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권지영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김종남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 자녀가 지각한 부와 모의 의존지향 심리적 통제가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기본심리욕구와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27(9), 31-59.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김기범， 김미희， 최상진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정서적 고독감과 인터넷 효능감이 온라인 커뮤니케이션 활동에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남녀대학생을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16(1), 66-88.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김보경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백용매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허창구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 및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23(3), 483-502.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 대인관계 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대구카톨릭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대학원 심리학과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김은정･권정혜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(1998),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우울증상과 관련된 대인관계 특성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성인기 애착관계 형성을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한국임상심리학회지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17(1): 139-153.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자기불일치와 우울이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인지감정조절전략의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조절매개효과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한국학교심리학회지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15(3), 511-535.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473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879341" cy="742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김택호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자아정체감과 사이버 관계중독의 관계에서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한국청소년문화연구소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57(198-214).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김형수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대인관계지향성과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몰입 간의 관계에서 사회불안의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인간이해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35(2), 11-26.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박경호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우울과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중독의 관계에서 자아 존중감과 예기불안의 매개 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경북대학교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박종철･이동귀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중등교사의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우울에 미치는 영향 사회적 지지의 조절효과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16(1): 65-87.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박주리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상향비교가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미치는영향에서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동덕여자대학교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박지수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 심리욕구 만족과 소외에 대한 두려움의 역할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30(4), 1239-1269.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송혜진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스마트폰 이용을 통한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한국중독범죄학회보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1(2).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신민정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정경미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김은성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청소년들의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우울및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불안에 대한 성차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발현 시기와 연령별 변화를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31(1),93-114.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신혜린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이기학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(2008).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성별에 따른 대학생 사회불안의 차이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일반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27(1), 139-159.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심은정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박단비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관계만족의 관계에서 대인관계문제의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상담학연구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20(6): 71-92.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안보배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직장인의 자아탄력성과 사회적 지지의 지각이 직무만족과 소진에 미치는 효과 사회적지지 지각의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산업 및 조직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497-517.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오태곤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사이버불링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피해 경험과 정서행동과의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한국컴퓨터정보학회논문지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18(12),207-215.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07129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240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66792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유계숙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박주희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대인관계 지향성 및 동료 연결성의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예측인자로서의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초기 부적응 도식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성격과 행동 국제저널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42(8), 1377-1394.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윤명숙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이묘숙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김남희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이혼가정 자녀의 상실감이 우울에 미치는 영향에 대한 자아존중감의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한국가족복지학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35, 73-104.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이국화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자기대상경험과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울산대학교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김연정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 및 온라인 충동구매의 구조적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25(11), 65-93.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이시영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데이터분석학회지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이재원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유형에 따른 자아정체감과 대인불안의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 집단을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한국외국어대학교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강정석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36(2), 154-164.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이인숙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조주연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한국데이터학회지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임양화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오경자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(1989).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우울한 아동의 귀인유형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8(1), 69-76.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조진주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 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애착과 완벽주의성향이 특성 불안에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서울여자대학교 특수치료전문대학원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정구철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문종호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분노표현의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15(9), 146-156.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주은선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전소연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심솔지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한국형 소외에 대한 두려움 척도의 타당화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18(2), 248-261.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????????"/>
            </a:endParaRPr>
          </a:p>
        </p:txBody>
      </p:sp>
    </p:spTree>
    <p:extLst>
      <p:ext uri="{BB962C8B-B14F-4D97-AF65-F5344CB8AC3E}">
        <p14:creationId xmlns:p14="http://schemas.microsoft.com/office/powerpoint/2010/main" val="159268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A9B4D-191F-3E57-1140-6F9DB052C1FA}"/>
              </a:ext>
            </a:extLst>
          </p:cNvPr>
          <p:cNvSpPr txBox="1"/>
          <p:nvPr/>
        </p:nvSpPr>
        <p:spPr>
          <a:xfrm>
            <a:off x="307731" y="1062041"/>
            <a:ext cx="8746026" cy="640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하태희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자기효능감 및 애착이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한국데이터정보과학회지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763-772.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한다정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김빛나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부모 및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또래애착과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17(3),243-261.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홍구표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중독경향성과 대인관계문제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지지의 조절효과를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보건사회연구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37(1), 34-67.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황경애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유양숙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조옥희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경향이 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 및 사회적 지지에 미치는 영향에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상담심리대학원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황희은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자존감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사회불안 및 대인관계 지향성이 중학생의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22(9), 233-253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Abel, J. P., Buff, C. L., &amp; Burr, S. A.(2016).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Socialmedia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the fear of missing out: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Scaledevelopment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assessment. Journal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Business&amp;Economics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Research (JBER), 14(1), 33-44.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Adalier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A, Balkan E(2012). The relationship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betweenInternet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 and psychological symptoms. Int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JGlobal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Educ, 1(2), 42-49.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Ainsworth, M. D. S.,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Blehar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Waters,E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&amp; Wall, S. N. (2015). Patterns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 psychological study of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strangesituation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Psychology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Andreassen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Pallesen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S.(2014). Social network site addiction - An overview. Current Pharmaceutical Design, 20(25), 4053-4061.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130329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BBEEB-9B46-1756-957D-9B01CC4C3A76}"/>
              </a:ext>
            </a:extLst>
          </p:cNvPr>
          <p:cNvSpPr txBox="1"/>
          <p:nvPr/>
        </p:nvSpPr>
        <p:spPr>
          <a:xfrm>
            <a:off x="307731" y="800586"/>
            <a:ext cx="87460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Attachment: An Integrative Overview. In J. A. Simpson &amp; W. 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Rholes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(Eds.), Attachment Theory and Close Relationships.(pp. 46-76). New York: Guilford.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T.(1967). Depression: Clinical,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experimental,and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theoretical aspects.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Philadelpia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University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ofPennsylvania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T.(1979), Cognitive therapy and the emotional disorders, New York: Penguin.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 (1983). Cognitive therapy of depression: New perspective. In P.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J.Clayton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J. E. Barrett (Eds.), Treatment of depression: Old controversies and new approaches. New York, NY: Raven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Blackwell, D.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Leaman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Tramposch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 Osborne, C.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Liss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M.(2017). Extraversion, neuroticism, attachment style and fear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ofmissing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out as predictors of social media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useand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IndividualDifferences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116, 69-72.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J.(1969).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Attachment.New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York: Basic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Books.Bowlby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(1973). Attachment and loss: Vol. 2.Separation, anxiety and anger. New York: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BasicBooks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(1973).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VolumeII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Separation, anxiety and anger.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loss: Volume II: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Separation,anxiety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anger (pp. 1-429). London: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TheHogarth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 and the institute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-analysis.</a:t>
            </a:r>
          </a:p>
          <a:p>
            <a:pPr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Bowlby. J.(1982). Attachment and Loss: Retrospect and Prospect. American Journal of Orthopsychiatry, 52(4), 664-678. Doi: 10.1111/j.1939-0025. 1982. tb01456.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Bowlby, J. (1982b). Attachment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loss:retrospect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and prospect.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ofOrthopsychiatry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52(4), 664.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(1988). Developmental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psychiatrycomes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age. The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145(1), 1-10.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0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79" y="998396"/>
            <a:ext cx="2197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398506"/>
            <a:ext cx="8259255" cy="533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ko-KR" altLang="en-US" sz="1600" dirty="0">
                <a:latin typeface="+mn-ea"/>
              </a:rPr>
              <a:t>삶의 초기에 습득한 관계에 대한 인식이 성인진입기까지 이어져 개인의 대인관계적 욕구에 영향을 미치며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상호작용에 대한 태도 역시 개인마다 다를 수 있음을 시사한다</a:t>
            </a:r>
            <a:r>
              <a:rPr lang="en-US" altLang="ko-KR" sz="1600" dirty="0">
                <a:latin typeface="+mn-ea"/>
              </a:rPr>
              <a:t>.      </a:t>
            </a:r>
            <a:r>
              <a:rPr lang="ko-KR" altLang="en-US" sz="1600" dirty="0">
                <a:latin typeface="+mn-ea"/>
              </a:rPr>
              <a:t>대인관계 지향성이 높은 사람은 타인을 향한 관심과 상호작용에 대한 선호가 더 높고 대인관계 자체를 목적으로 간주하는 경향이 있다</a:t>
            </a:r>
            <a:r>
              <a:rPr lang="en-US" altLang="ko-KR" sz="1600" dirty="0">
                <a:latin typeface="+mn-ea"/>
              </a:rPr>
              <a:t>(Swap &amp; Rubin 1983).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지향성의 영향력은 다양한 관계 맥락에서 탐색 되어 왔으며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새로운 차원의 네트워크인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도입과 함께 대인관계 지향성이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미치는 영향력 역시 검토되고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지향성이 높은 사람은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더 많이 사용하고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에 몰입하는 것으로 밝혀졌다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2017, </a:t>
            </a:r>
            <a:r>
              <a:rPr lang="ko-KR" altLang="en-US" sz="1600" dirty="0" err="1">
                <a:latin typeface="+mn-ea"/>
              </a:rPr>
              <a:t>황희은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김향숙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2015, Kim &amp; Park 2015). </a:t>
            </a:r>
            <a:r>
              <a:rPr lang="ko-KR" altLang="en-US" sz="1600" dirty="0">
                <a:latin typeface="+mn-ea"/>
              </a:rPr>
              <a:t>대인관계 지향성은 외로움과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 err="1">
                <a:latin typeface="+mn-ea"/>
              </a:rPr>
              <a:t>중독경향성</a:t>
            </a:r>
            <a:r>
              <a:rPr lang="ko-KR" altLang="en-US" sz="1600" dirty="0">
                <a:latin typeface="+mn-ea"/>
              </a:rPr>
              <a:t> 간에 조절변인으로 작용하였는데 사회불안이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예측하는 관계 역시 타인을 선호하고 관계를 지향하는 대인관계 지향성의 수준에 따라 달라질 가능성이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2017).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82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848E8-22DD-66F1-7D76-658343E52470}"/>
              </a:ext>
            </a:extLst>
          </p:cNvPr>
          <p:cNvSpPr txBox="1"/>
          <p:nvPr/>
        </p:nvSpPr>
        <p:spPr>
          <a:xfrm>
            <a:off x="263292" y="837168"/>
            <a:ext cx="8746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Błachnio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Przepiorka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A.(2018).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Facebookintrusion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fear of missing out, narcissism,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lifesatisfaction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A cross-sectional study.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PsychiatryResearch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259(1).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Brennan, K. A., &amp; Shaver, P. R. (1998).Attachment styles and personality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disorders:Their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connections to each other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toparental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divorce, parental death, and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한국아동심리치료학회지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권 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2021- 82 -perceptions of parental caregiving.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ofpersonality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66(5), 835-878.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Cassidy, J., Lichtenstein-Phelps,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Sibrava,N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J., Thomas Jr, C. L.,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Borkovec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T.D. (2009). Generalized anxiety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disorder:Connections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with self-reported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attachment.Behavior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therapy, 40(1), 23-38.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C. Hazan &amp; P. Shaver.(1987). Romantic Love Conceptualized as an Attachment.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Conlin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L., Billings,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Averset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L.(2016).Time-shifting vs. appointment viewing: the role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offear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missing out within TV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consumptionbehaviors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Communication &amp; Society, 29(4), 151-164.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L., &amp; Read, S. J. (1990).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working models,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quality in dating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couples.Journal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psychology,58(4), 644.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&amp; Read, S.(1994).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Cognitiverepresentations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attachment: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structureand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 of working models.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K.Bartholomew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D. Perlman (Eds.),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Advancesin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personal relationships, Vol. 5.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Attachmentprocesses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 adulthood (pp. 53-90).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London,England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Jessica Kingsley Publishers.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Cozolino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L.(2013). Theory and practice of brain-based counseling psychology (played by Lee Min-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hee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Sigma Press (nuclear power plant published in 2006).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D. M. Boyd &amp; N. B. Ellison.(2007). Social Network Sites: Definition, History, and Scholarship. Journal of Computer‐Mediated Communication, 13(1), 210-230. Doi: 10.1111/j.1083-6101.2007.00393.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99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C1114-8898-54CB-BB02-CF8B9FD4E647}"/>
              </a:ext>
            </a:extLst>
          </p:cNvPr>
          <p:cNvSpPr txBox="1"/>
          <p:nvPr/>
        </p:nvSpPr>
        <p:spPr>
          <a:xfrm>
            <a:off x="307731" y="859946"/>
            <a:ext cx="874602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Eng, W. Heimberg, R. G., Hart, T. A.,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Schneier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R., &amp; Liebowitz, M. R. (2001). Attachment in individuals with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disorder: the relationship among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styles, social anxiety,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depression.Emotion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1(4), 365.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Ellis, A.(1984). The essence of RET—1984.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ofRational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Emotive Therapy, 2(1), 19-25.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Feeney,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Noller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P.(1990). Attachment style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asa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predictor of adult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relationships.Journal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Psychology,58(2), 281-291.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P.(2010). Addiction as an attachment disorder (played by 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Park Chun-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Snow. (Nuclear Power Plant published in 2004).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P.(2015). Group therapy for addiction (Kim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et al., reverse).Seoul: Snow. (Nuclear Power Plant published in 2007).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Fraley, R. C., Waller, N. G., &amp; Brennan, K. A.(2000). An item response theory analysis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ofself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-report measures of adult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psychology,78(2), 350.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Hazan, C., &amp; Shaver, P.(1987).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loveconceptualized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as an attachment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process.Journal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 52(3),511-524.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Hinduja, S.,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Patchin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W. (2009). Bullying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Beyondthe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Schoolyard: Preventing and Responding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toCyberbulling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Thousand Oaks, CA: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SagePublication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Jeon SH, Kim WK(2014). An exploratory study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theinteraction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effect of depression and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perceivedsupport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on addiction in social network service.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KoreanAssoc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Health Med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Sociol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0(35), 87-106.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8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K. A. Brennan, C. L. Clark &amp; P. R. Shaver(1998). Self-report Measurement of Adult.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Kim, H., &amp; Park, D.(2015). Factors affecting Internet gaming addiction: SNS addiction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tendencies, self-esteem, and interpersonal relationships among male middle school students. Indian Journal of Science and Technology, 8(S8), 212-218.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Kowalski, R. M., Limber, S. P.,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Agatston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 W.(2012). Cyberbullying: Bullying in the digital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age.John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Wiley &amp; Sons.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Lai,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Altavilla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D.,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Ronconi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Aceto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P.(2016).Fear of missing out (FOMO) is associated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withactivation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the right middle temporal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gyrusduring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inclusion social cue. Computers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HumanBehavior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61(1), 516-521.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Lewis, T.,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Amini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F., &amp;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Lannon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R.(2001). Science for Love (played by Kim Han-young). Seoul: Science Books. (published in 2001 BC).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MacLean, P.(1990). The triune brain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evolution:Role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paleopcerebral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functions. New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York:Plenum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Process. Journal of Personality and Social Psychology, 52(3), 511-524. Doi: 10.1037/0022-3514.52.3.511.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Przybylski, A., Murayama, K.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DeHaan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R., &amp; Gladwell, V.(2013). Motivational, emotional and behavioral correlates of fear of missing out.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Comput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Hum.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Behav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29, 1841-1848.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R. D. Friedberg &amp; J. M. McClure.(2015). Clinical Practice of Cognitive Therapy with Children and Adolescents: The Nuts and Bolts. New York: Guilford Publications.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35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Santana-Vega, L. E., Gómez-Muñoz, A. M., &amp; Feliciano-García, L.(2019). Adolescents.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problematic mobile phone use, Fear of Missing Out and family communication.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Comunicar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Media Education Research Journal, 27(1).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Schutz, W.(1992). Beyond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Firo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-B-Three new theory-derived measures-Element B: Behavior, Element F: Feelings, Element S: Self. Psychological Reports, 70(3), 915-937.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Shaffer, H., LaPlante, D., LaBrie, R., Kidman,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R.,Donato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Stanton, M.(2004).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Towarda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syndrome model of addiction: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Multipleexpressions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common etiology. Harvard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Reviewof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Psychiatry, 12(6), 367-374.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Swan, A. J., &amp; Kendall, P. C.(2016). Fear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missingout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Youth anxiety and functional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outcomes.Clinical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Psychology: Science and Practice, 23(4),417-435.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Swap, W. C., &amp; Rubin, J. Z.(1983). Measurement of interpersonal orientation. Journal of Personality and Social Psychology, 44(1), 208-219.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Vertue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M. (2003). From adaptive emotion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todysfunction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An attachment perspective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onsocial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anxiety disorder.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SocialPsychology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Review, 7(2), 170-191.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Weeks, J. W., Heimberg, R. G.,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Rodebaugh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T.L., &amp; Norton, P. J. (2008). Exploring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between fear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positiveevaluation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social anxiety.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Disorders, 22(3), 386-400.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31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47060" y="2819999"/>
            <a:ext cx="5646147" cy="1043353"/>
            <a:chOff x="2298700" y="2625266"/>
            <a:chExt cx="7353300" cy="1043353"/>
          </a:xfrm>
        </p:grpSpPr>
        <p:grpSp>
          <p:nvGrpSpPr>
            <p:cNvPr id="12" name="그룹 11"/>
            <p:cNvGrpSpPr/>
            <p:nvPr/>
          </p:nvGrpSpPr>
          <p:grpSpPr>
            <a:xfrm>
              <a:off x="2371271" y="2926553"/>
              <a:ext cx="7280729" cy="742066"/>
              <a:chOff x="2371271" y="2563696"/>
              <a:chExt cx="7280729" cy="74206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00300" y="2563696"/>
                <a:ext cx="7150100" cy="742066"/>
              </a:xfrm>
              <a:prstGeom prst="rect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371271" y="2628653"/>
                <a:ext cx="728072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감사합니다</a:t>
                </a:r>
                <a:r>
                  <a:rPr lang="en-US" altLang="ko-KR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.</a:t>
                </a:r>
                <a:endParaRPr lang="ko-KR" altLang="en-US" sz="37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298700" y="2625266"/>
              <a:ext cx="702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80" y="1163496"/>
            <a:ext cx="2617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563606"/>
            <a:ext cx="8259255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형성과 증진을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이용할 가능성이 높고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외로움을 잘 타거나 대인관계에 어려움을 느낄 때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높고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고은영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최윤영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최민영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박성화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 2014, 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en-US" altLang="ko-KR" sz="1600" dirty="0">
                <a:latin typeface="+mn-ea"/>
              </a:rPr>
              <a:t> 2017), SNS</a:t>
            </a:r>
            <a:r>
              <a:rPr lang="ko-KR" altLang="en-US" sz="1600" dirty="0">
                <a:latin typeface="+mn-ea"/>
              </a:rPr>
              <a:t>를 과다 사용할 경우 현실에서 대인관계문제가 심화되는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송혜진</a:t>
            </a:r>
            <a:r>
              <a:rPr lang="en-US" altLang="ko-KR" sz="1600" dirty="0">
                <a:latin typeface="+mn-ea"/>
              </a:rPr>
              <a:t> 2011, </a:t>
            </a:r>
            <a:r>
              <a:rPr lang="ko-KR" altLang="en-US" sz="1600" dirty="0">
                <a:latin typeface="+mn-ea"/>
              </a:rPr>
              <a:t>최현석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 err="1">
                <a:latin typeface="+mn-ea"/>
              </a:rPr>
              <a:t>하정철</a:t>
            </a:r>
            <a:r>
              <a:rPr lang="en-US" altLang="ko-KR" sz="1600" dirty="0">
                <a:latin typeface="+mn-ea"/>
              </a:rPr>
              <a:t> 2011,  </a:t>
            </a:r>
            <a:r>
              <a:rPr lang="ko-KR" altLang="en-US" sz="1600" dirty="0" err="1">
                <a:latin typeface="+mn-ea"/>
              </a:rPr>
              <a:t>홍구표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 err="1">
                <a:latin typeface="+mn-ea"/>
              </a:rPr>
              <a:t>전혜성</a:t>
            </a:r>
            <a:r>
              <a:rPr lang="en-US" altLang="ko-KR" sz="1600" dirty="0">
                <a:latin typeface="+mn-ea"/>
              </a:rPr>
              <a:t> 2017).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이렇듯 선행연구들은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대인관계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문제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변인들과</a:t>
            </a:r>
            <a:r>
              <a:rPr lang="ko-KR" altLang="en-US" sz="1600" dirty="0">
                <a:latin typeface="+mn-ea"/>
              </a:rPr>
              <a:t> 직간접적으로 관련이 있을 것이라는 추론을 가능케 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6248" y="1169868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6248" y="1590481"/>
            <a:ext cx="8283080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대인관계에 영향을 주는 것은 애착이라고 볼 수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첫 번째 관계인 초기 주양육자와의 애착 형성과 패턴은 평생의 대인관계의 질에 영향을 주기 때문이다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J. Bowlby. 1982). </a:t>
            </a:r>
            <a:r>
              <a:rPr lang="ko-KR" altLang="en-US" sz="1600" dirty="0">
                <a:latin typeface="+mn-ea"/>
              </a:rPr>
              <a:t>애착은 한 개인이 친밀한 관계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dyadicrelation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맺고 있는 타인에게 느끼는 강력한 정서적 유대를 의미한다</a:t>
            </a:r>
            <a:r>
              <a:rPr lang="en-US" altLang="ko-KR" sz="1600" dirty="0">
                <a:latin typeface="+mn-ea"/>
              </a:rPr>
              <a:t>(Bowlby, 1969).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대인관계적 요인의 경우</a:t>
            </a:r>
            <a:r>
              <a:rPr lang="en-US" altLang="ko-KR" sz="1600" dirty="0">
                <a:latin typeface="+mn-ea"/>
              </a:rPr>
              <a:t>, SNS </a:t>
            </a:r>
            <a:r>
              <a:rPr lang="ko-KR" altLang="en-US" sz="1600" dirty="0">
                <a:latin typeface="+mn-ea"/>
              </a:rPr>
              <a:t>중독 경향성을 예측하는 주요 변인으로 애착을 들 수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대인관계 구축 및 유지를 위해서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사용할 뿐만 아니라 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사용으로 인해서 대인관계가 오히려 나빠지는 결과를 초래하는 등 대인관계 요인과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경향성은 관련이 깊다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>
                <a:latin typeface="+mn-ea"/>
              </a:rPr>
              <a:t>서영석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아동은 부모와의 상호작용을 통해 자신을 포함한 세상에 대한 내적작동모델을 발달시키는데</a:t>
            </a:r>
            <a:r>
              <a:rPr lang="en-US" altLang="ko-KR" sz="1600" dirty="0">
                <a:latin typeface="+mn-ea"/>
              </a:rPr>
              <a:t>(Bowlby, 1973), </a:t>
            </a:r>
            <a:r>
              <a:rPr lang="ko-KR" altLang="en-US" sz="1600" dirty="0">
                <a:latin typeface="+mn-ea"/>
              </a:rPr>
              <a:t>과거에 </a:t>
            </a:r>
            <a:r>
              <a:rPr lang="ko-KR" altLang="en-US" sz="1600" dirty="0" err="1">
                <a:latin typeface="+mn-ea"/>
              </a:rPr>
              <a:t>적응적이었던</a:t>
            </a:r>
            <a:r>
              <a:rPr lang="ko-KR" altLang="en-US" sz="1600" dirty="0">
                <a:latin typeface="+mn-ea"/>
              </a:rPr>
              <a:t> 경험을 토대로 자신을 평가하고 타인에게 어떤 행동을 할지 선택하게 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6248" y="1169868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6248" y="1590481"/>
            <a:ext cx="8283080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부모와 안정적인 애착관계를 형성했을 경우 관계를 통해 적절한 위안을 얻을 수 있는 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적절한 </a:t>
            </a:r>
            <a:r>
              <a:rPr lang="ko-KR" altLang="en-US" sz="1600" dirty="0" err="1">
                <a:latin typeface="+mn-ea"/>
              </a:rPr>
              <a:t>애착경험이</a:t>
            </a:r>
            <a:r>
              <a:rPr lang="ko-KR" altLang="en-US" sz="1600" dirty="0">
                <a:latin typeface="+mn-ea"/>
              </a:rPr>
              <a:t> 부재하여 불안전애착이 형성된 경우 관계에 대한 신뢰가 부족해 관계형성에 어려움을 겪을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이처럼 애착은 관계에 대한 개인의 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像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관련이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많은 연구에서 애착은 대인관계 형성 및 유지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친밀감 등과 관련이 있는 것으로 보고되었다</a:t>
            </a:r>
            <a:r>
              <a:rPr lang="en-US" altLang="ko-KR" sz="1600" dirty="0">
                <a:latin typeface="+mn-ea"/>
              </a:rPr>
              <a:t>(Collins &amp; Read 1994, Feeney &amp; </a:t>
            </a:r>
            <a:r>
              <a:rPr lang="en-US" altLang="ko-KR" sz="1600" dirty="0" err="1">
                <a:latin typeface="+mn-ea"/>
              </a:rPr>
              <a:t>Noller</a:t>
            </a:r>
            <a:r>
              <a:rPr lang="en-US" altLang="ko-KR" sz="1600" dirty="0">
                <a:latin typeface="+mn-ea"/>
              </a:rPr>
              <a:t> 1990).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생애 초기 애착이 내적 작동모델의 활성화로 인해 성인 애착으로 이어짐을 확인하였다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C. Hazan &amp; P. Shaver. 1987).</a:t>
            </a:r>
            <a:endParaRPr lang="en-US" altLang="ko-KR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6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21873" y="1123282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806" y="1833718"/>
            <a:ext cx="8283080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안정적인 </a:t>
            </a:r>
            <a:r>
              <a:rPr lang="ko-KR" altLang="en-US" sz="1600" dirty="0" err="1">
                <a:latin typeface="+mn-ea"/>
              </a:rPr>
              <a:t>애착관계는</a:t>
            </a:r>
            <a:r>
              <a:rPr lang="ko-KR" altLang="en-US" sz="1600" dirty="0">
                <a:latin typeface="+mn-ea"/>
              </a:rPr>
              <a:t> 생리적 과정을 조절하는 메커니즘을 형성하는데 영향을 미치는 것으로 알려져 있는데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Cozolino</a:t>
            </a:r>
            <a:r>
              <a:rPr lang="en-US" altLang="ko-KR" sz="1600" dirty="0">
                <a:latin typeface="+mn-ea"/>
              </a:rPr>
              <a:t> 2013), </a:t>
            </a:r>
            <a:r>
              <a:rPr lang="ko-KR" altLang="en-US" sz="1600" dirty="0">
                <a:latin typeface="+mn-ea"/>
              </a:rPr>
              <a:t>특히 불안정한 상황에서 애착 대상과의 상호작용은 정서를 안정시키는데 기여한다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P.Flores</a:t>
            </a:r>
            <a:r>
              <a:rPr lang="en-US" altLang="ko-KR" sz="1600" dirty="0">
                <a:latin typeface="+mn-ea"/>
              </a:rPr>
              <a:t> 2010, 2015, Lewis, </a:t>
            </a:r>
            <a:r>
              <a:rPr lang="en-US" altLang="ko-KR" sz="1600" dirty="0" err="1">
                <a:latin typeface="+mn-ea"/>
              </a:rPr>
              <a:t>Amini</a:t>
            </a:r>
            <a:r>
              <a:rPr lang="en-US" altLang="ko-KR" sz="1600" dirty="0">
                <a:latin typeface="+mn-ea"/>
              </a:rPr>
              <a:t>, &amp; </a:t>
            </a:r>
            <a:r>
              <a:rPr lang="en-US" altLang="ko-KR" sz="1600" dirty="0" err="1">
                <a:latin typeface="+mn-ea"/>
              </a:rPr>
              <a:t>Lannon</a:t>
            </a:r>
            <a:r>
              <a:rPr lang="en-US" altLang="ko-KR" sz="1600" dirty="0">
                <a:latin typeface="+mn-ea"/>
              </a:rPr>
              <a:t> 2001).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안정된 애착 경험이 부족한 사람들은 타인에게 정서 표현을 하는 것을 기피하고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부정적인 감정을 부인하는 경향이 있어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Hazan</a:t>
            </a:r>
            <a:r>
              <a:rPr lang="en-US" altLang="ko-KR" sz="1600" dirty="0">
                <a:latin typeface="+mn-ea"/>
              </a:rPr>
              <a:t> &amp; Shaver 1987) </a:t>
            </a:r>
            <a:r>
              <a:rPr lang="ko-KR" altLang="en-US" sz="1600" dirty="0">
                <a:latin typeface="+mn-ea"/>
              </a:rPr>
              <a:t>타인과의 공명을 통해 정서적 안정을 도모하기 어렵다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불안전애착</a:t>
            </a:r>
            <a:r>
              <a:rPr lang="ko-KR" altLang="en-US" sz="1600" dirty="0">
                <a:latin typeface="+mn-ea"/>
              </a:rPr>
              <a:t> 수준이 높은 사람들은 타인과의 관계를 통해 정서를 조절하기 어렵기 때문에 생화학적 물질을 증가시킬 수 있는 다른 보상거리를 통해 자신의 결핍을 해소하려고 할 가능성이 있다</a:t>
            </a:r>
            <a:r>
              <a:rPr lang="en-US" altLang="ko-KR" sz="1600" dirty="0">
                <a:latin typeface="+mn-ea"/>
              </a:rPr>
              <a:t>(P. Flores, 2010, 2015).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15862</TotalTime>
  <Words>9348</Words>
  <Application>Microsoft Office PowerPoint</Application>
  <PresentationFormat>사용자 지정</PresentationFormat>
  <Paragraphs>1104</Paragraphs>
  <Slides>54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Calibri Light</vt:lpstr>
      <vt:lpstr>한컴바탕</vt:lpstr>
      <vt:lpstr>나눔고딕</vt:lpstr>
      <vt:lpstr>Yoon 윤고딕 520_TT</vt:lpstr>
      <vt:lpstr>Wingdings</vt:lpstr>
      <vt:lpstr>????????</vt:lpstr>
      <vt:lpstr>맑은 고딕</vt:lpstr>
      <vt:lpstr>Arial</vt:lpstr>
      <vt:lpstr>Yoon 윤고딕 550_TT</vt:lpstr>
      <vt:lpstr>Calibri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송금숙</cp:lastModifiedBy>
  <cp:revision>713</cp:revision>
  <cp:lastPrinted>2022-03-26T23:44:37Z</cp:lastPrinted>
  <dcterms:created xsi:type="dcterms:W3CDTF">2015-08-19T02:56:30Z</dcterms:created>
  <dcterms:modified xsi:type="dcterms:W3CDTF">2024-03-14T08:24:07Z</dcterms:modified>
</cp:coreProperties>
</file>