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58"/>
  </p:notesMasterIdLst>
  <p:sldIdLst>
    <p:sldId id="382" r:id="rId2"/>
    <p:sldId id="256" r:id="rId3"/>
    <p:sldId id="507" r:id="rId4"/>
    <p:sldId id="369" r:id="rId5"/>
    <p:sldId id="383" r:id="rId6"/>
    <p:sldId id="475" r:id="rId7"/>
    <p:sldId id="478" r:id="rId8"/>
    <p:sldId id="480" r:id="rId9"/>
    <p:sldId id="471" r:id="rId10"/>
    <p:sldId id="482" r:id="rId11"/>
    <p:sldId id="483" r:id="rId12"/>
    <p:sldId id="484" r:id="rId13"/>
    <p:sldId id="472" r:id="rId14"/>
    <p:sldId id="473" r:id="rId15"/>
    <p:sldId id="487" r:id="rId16"/>
    <p:sldId id="485" r:id="rId17"/>
    <p:sldId id="486" r:id="rId18"/>
    <p:sldId id="474" r:id="rId19"/>
    <p:sldId id="496" r:id="rId20"/>
    <p:sldId id="425" r:id="rId21"/>
    <p:sldId id="455" r:id="rId22"/>
    <p:sldId id="489" r:id="rId23"/>
    <p:sldId id="497" r:id="rId24"/>
    <p:sldId id="429" r:id="rId25"/>
    <p:sldId id="452" r:id="rId26"/>
    <p:sldId id="498" r:id="rId27"/>
    <p:sldId id="499" r:id="rId28"/>
    <p:sldId id="495" r:id="rId29"/>
    <p:sldId id="492" r:id="rId30"/>
    <p:sldId id="494" r:id="rId31"/>
    <p:sldId id="500" r:id="rId32"/>
    <p:sldId id="493" r:id="rId33"/>
    <p:sldId id="490" r:id="rId34"/>
    <p:sldId id="437" r:id="rId35"/>
    <p:sldId id="506" r:id="rId36"/>
    <p:sldId id="338" r:id="rId37"/>
    <p:sldId id="470" r:id="rId38"/>
    <p:sldId id="340" r:id="rId39"/>
    <p:sldId id="464" r:id="rId40"/>
    <p:sldId id="465" r:id="rId41"/>
    <p:sldId id="342" r:id="rId42"/>
    <p:sldId id="469" r:id="rId43"/>
    <p:sldId id="508" r:id="rId44"/>
    <p:sldId id="509" r:id="rId45"/>
    <p:sldId id="344" r:id="rId46"/>
    <p:sldId id="362" r:id="rId47"/>
    <p:sldId id="467" r:id="rId48"/>
    <p:sldId id="501" r:id="rId49"/>
    <p:sldId id="466" r:id="rId50"/>
    <p:sldId id="460" r:id="rId51"/>
    <p:sldId id="461" r:id="rId52"/>
    <p:sldId id="502" r:id="rId53"/>
    <p:sldId id="468" r:id="rId54"/>
    <p:sldId id="503" r:id="rId55"/>
    <p:sldId id="504" r:id="rId56"/>
    <p:sldId id="505" r:id="rId57"/>
  </p:sldIdLst>
  <p:sldSz cx="9361488" cy="6858000"/>
  <p:notesSz cx="6889750" cy="10021888"/>
  <p:embeddedFontLst>
    <p:embeddedFont>
      <p:font typeface="Yoon 윤고딕 520_TT" panose="020B0600000101010101" charset="-127"/>
      <p:regular r:id="rId59"/>
    </p:embeddedFont>
    <p:embeddedFont>
      <p:font typeface="Yoon 윤고딕 550_TT" panose="020B0600000101010101" charset="-127"/>
      <p:regular r:id="rId60"/>
    </p:embeddedFont>
    <p:embeddedFont>
      <p:font typeface="함초롬바탕" panose="02030604000101010101" pitchFamily="18" charset="-127"/>
      <p:regular r:id="rId61"/>
      <p:bold r:id="rId62"/>
    </p:embeddedFont>
    <p:embeddedFont>
      <p:font typeface="Calibri" panose="020F0502020204030204" pitchFamily="34" charset="0"/>
      <p:regular r:id="rId63"/>
      <p:bold r:id="rId64"/>
      <p:italic r:id="rId65"/>
      <p:boldItalic r:id="rId66"/>
    </p:embeddedFont>
    <p:embeddedFont>
      <p:font typeface="Calibri Light" panose="020F0302020204030204" pitchFamily="34" charset="0"/>
      <p:regular r:id="rId67"/>
      <p:italic r:id="rId68"/>
    </p:embeddedFont>
    <p:embeddedFont>
      <p:font typeface="나눔고딕" panose="020D0604000000000000" pitchFamily="50" charset="-127"/>
      <p:regular r:id="rId69"/>
      <p:bold r:id="rId70"/>
    </p:embeddedFont>
    <p:embeddedFont>
      <p:font typeface="맑은 고딕" panose="020B0503020000020004" pitchFamily="50" charset="-127"/>
      <p:regular r:id="rId71"/>
      <p:bold r:id="rId72"/>
    </p:embeddedFont>
  </p:embeddedFontLst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5EA"/>
    <a:srgbClr val="7E0000"/>
    <a:srgbClr val="05186B"/>
    <a:srgbClr val="030649"/>
    <a:srgbClr val="F12727"/>
    <a:srgbClr val="F55D5D"/>
    <a:srgbClr val="3B3838"/>
    <a:srgbClr val="071F87"/>
    <a:srgbClr val="041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5" autoAdjust="0"/>
    <p:restoredTop sz="91708" autoAdjust="0"/>
  </p:normalViewPr>
  <p:slideViewPr>
    <p:cSldViewPr snapToGrid="0">
      <p:cViewPr varScale="1">
        <p:scale>
          <a:sx n="83" d="100"/>
          <a:sy n="83" d="100"/>
        </p:scale>
        <p:origin x="1382" y="62"/>
      </p:cViewPr>
      <p:guideLst>
        <p:guide orient="horz" pos="2160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5.fntdata"/><Relationship Id="rId6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8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openxmlformats.org/officeDocument/2006/relationships/font" Target="fonts/font12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9" cy="501095"/>
          </a:xfrm>
          <a:prstGeom prst="rect">
            <a:avLst/>
          </a:prstGeom>
        </p:spPr>
        <p:txBody>
          <a:bodyPr vert="horz" lIns="93141" tIns="46570" rIns="93141" bIns="4657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9" cy="501095"/>
          </a:xfrm>
          <a:prstGeom prst="rect">
            <a:avLst/>
          </a:prstGeom>
        </p:spPr>
        <p:txBody>
          <a:bodyPr vert="horz" lIns="93141" tIns="46570" rIns="93141" bIns="46570" rtlCol="0"/>
          <a:lstStyle>
            <a:lvl1pPr algn="r">
              <a:defRPr sz="1200"/>
            </a:lvl1pPr>
          </a:lstStyle>
          <a:p>
            <a:fld id="{634EC616-9507-4FBF-8AE4-DCC9D93F51D8}" type="datetimeFigureOut">
              <a:rPr lang="ko-KR" altLang="en-US" smtClean="0"/>
              <a:pPr/>
              <a:t>2023-08-07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50888"/>
            <a:ext cx="5130800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41" tIns="46570" rIns="93141" bIns="4657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6" y="4760398"/>
            <a:ext cx="5511800" cy="4509850"/>
          </a:xfrm>
          <a:prstGeom prst="rect">
            <a:avLst/>
          </a:prstGeom>
        </p:spPr>
        <p:txBody>
          <a:bodyPr vert="horz" lIns="93141" tIns="46570" rIns="93141" bIns="4657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9054"/>
            <a:ext cx="2985559" cy="501095"/>
          </a:xfrm>
          <a:prstGeom prst="rect">
            <a:avLst/>
          </a:prstGeom>
        </p:spPr>
        <p:txBody>
          <a:bodyPr vert="horz" lIns="93141" tIns="46570" rIns="93141" bIns="4657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597" y="9519054"/>
            <a:ext cx="2985559" cy="501095"/>
          </a:xfrm>
          <a:prstGeom prst="rect">
            <a:avLst/>
          </a:prstGeom>
        </p:spPr>
        <p:txBody>
          <a:bodyPr vert="horz" lIns="93141" tIns="46570" rIns="93141" bIns="46570" rtlCol="0" anchor="b"/>
          <a:lstStyle>
            <a:lvl1pPr algn="r">
              <a:defRPr sz="1200"/>
            </a:lvl1pPr>
          </a:lstStyle>
          <a:p>
            <a:fld id="{C50F2A6E-D787-4216-8A83-AC0CC119C9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231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b="0" dirty="0"/>
              <a:t>본 연구는 </a:t>
            </a:r>
            <a:r>
              <a:rPr lang="ko-KR" altLang="en-US" dirty="0" err="1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패션인프루언서의</a:t>
            </a:r>
            <a:r>
              <a:rPr lang="ko-KR" altLang="en-US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속성이 </a:t>
            </a:r>
            <a:r>
              <a:rPr lang="ko-KR" altLang="en-US" dirty="0" err="1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고객충성도와</a:t>
            </a:r>
            <a:r>
              <a:rPr lang="ko-KR" altLang="en-US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구전행동에 미치는 영향에 관한 연구 입니다</a:t>
            </a:r>
            <a:r>
              <a:rPr lang="en-US" altLang="ko-KR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2039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dirty="0"/>
              <a:t>본 연구의 연구배경은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첫째</a:t>
            </a:r>
            <a:r>
              <a:rPr lang="en-US" altLang="ko-KR" dirty="0"/>
              <a:t>…</a:t>
            </a:r>
            <a:r>
              <a:rPr lang="en-US" altLang="ko-KR" baseline="0" dirty="0"/>
              <a:t> </a:t>
            </a:r>
            <a:r>
              <a:rPr lang="ko-KR" altLang="en-US" baseline="0" dirty="0"/>
              <a:t>둘째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셋째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따라서 </a:t>
            </a:r>
            <a:r>
              <a:rPr lang="en-US" altLang="ko-KR" baseline="0" dirty="0"/>
              <a:t>…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제반 연구가 요구된다고 할 수 있습니다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862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dirty="0"/>
              <a:t>본 연구의 연구배경은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첫째</a:t>
            </a:r>
            <a:r>
              <a:rPr lang="en-US" altLang="ko-KR" dirty="0"/>
              <a:t>…</a:t>
            </a:r>
            <a:r>
              <a:rPr lang="en-US" altLang="ko-KR" baseline="0" dirty="0"/>
              <a:t> </a:t>
            </a:r>
            <a:r>
              <a:rPr lang="ko-KR" altLang="en-US" baseline="0" dirty="0"/>
              <a:t>둘째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셋째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따라서 </a:t>
            </a:r>
            <a:r>
              <a:rPr lang="en-US" altLang="ko-KR" baseline="0" dirty="0"/>
              <a:t>…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제반 연구가 요구된다고 할 수 있습니다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717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dirty="0"/>
              <a:t>본 연구의 연구배경은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첫째</a:t>
            </a:r>
            <a:r>
              <a:rPr lang="en-US" altLang="ko-KR" dirty="0"/>
              <a:t>…</a:t>
            </a:r>
            <a:r>
              <a:rPr lang="en-US" altLang="ko-KR" baseline="0" dirty="0"/>
              <a:t> </a:t>
            </a:r>
            <a:r>
              <a:rPr lang="ko-KR" altLang="en-US" baseline="0" dirty="0"/>
              <a:t>둘째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셋째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따라서 </a:t>
            </a:r>
            <a:r>
              <a:rPr lang="en-US" altLang="ko-KR" baseline="0" dirty="0"/>
              <a:t>…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제반 연구가 요구된다고 할 수 있습니다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0731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dirty="0"/>
              <a:t>본 연구의 연구배경은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첫째</a:t>
            </a:r>
            <a:r>
              <a:rPr lang="en-US" altLang="ko-KR" dirty="0"/>
              <a:t>…</a:t>
            </a:r>
            <a:r>
              <a:rPr lang="en-US" altLang="ko-KR" baseline="0" dirty="0"/>
              <a:t> </a:t>
            </a:r>
            <a:r>
              <a:rPr lang="ko-KR" altLang="en-US" baseline="0" dirty="0"/>
              <a:t>둘째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셋째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따라서 </a:t>
            </a:r>
            <a:r>
              <a:rPr lang="en-US" altLang="ko-KR" baseline="0" dirty="0"/>
              <a:t>…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제반 연구가 요구된다고 할 수 있습니다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5686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dirty="0"/>
              <a:t>본 연구의 연구배경은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첫째</a:t>
            </a:r>
            <a:r>
              <a:rPr lang="en-US" altLang="ko-KR" dirty="0"/>
              <a:t>…</a:t>
            </a:r>
            <a:r>
              <a:rPr lang="en-US" altLang="ko-KR" baseline="0" dirty="0"/>
              <a:t> </a:t>
            </a:r>
            <a:r>
              <a:rPr lang="ko-KR" altLang="en-US" baseline="0" dirty="0"/>
              <a:t>둘째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셋째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따라서 </a:t>
            </a:r>
            <a:r>
              <a:rPr lang="en-US" altLang="ko-KR" baseline="0" dirty="0"/>
              <a:t>…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제반 연구가 요구된다고 할 수 있습니다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391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dirty="0"/>
              <a:t>본 연구의 연구배경은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첫째</a:t>
            </a:r>
            <a:r>
              <a:rPr lang="en-US" altLang="ko-KR" dirty="0"/>
              <a:t>…</a:t>
            </a:r>
            <a:r>
              <a:rPr lang="en-US" altLang="ko-KR" baseline="0" dirty="0"/>
              <a:t> </a:t>
            </a:r>
            <a:r>
              <a:rPr lang="ko-KR" altLang="en-US" baseline="0" dirty="0"/>
              <a:t>둘째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셋째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따라서 </a:t>
            </a:r>
            <a:r>
              <a:rPr lang="en-US" altLang="ko-KR" baseline="0" dirty="0"/>
              <a:t>…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제반 연구가 요구된다고 할 수 있습니다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578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dirty="0"/>
              <a:t>본 연구의 연구배경은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첫째</a:t>
            </a:r>
            <a:r>
              <a:rPr lang="en-US" altLang="ko-KR" dirty="0"/>
              <a:t>…</a:t>
            </a:r>
            <a:r>
              <a:rPr lang="en-US" altLang="ko-KR" baseline="0" dirty="0"/>
              <a:t> </a:t>
            </a:r>
            <a:r>
              <a:rPr lang="ko-KR" altLang="en-US" baseline="0" dirty="0"/>
              <a:t>둘째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셋째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따라서 </a:t>
            </a:r>
            <a:r>
              <a:rPr lang="en-US" altLang="ko-KR" baseline="0" dirty="0"/>
              <a:t>…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제반 연구가 요구된다고 할 수 있습니다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0011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dirty="0"/>
              <a:t>본 연구의 연구배경은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첫째</a:t>
            </a:r>
            <a:r>
              <a:rPr lang="en-US" altLang="ko-KR" dirty="0"/>
              <a:t>…</a:t>
            </a:r>
            <a:r>
              <a:rPr lang="en-US" altLang="ko-KR" baseline="0" dirty="0"/>
              <a:t> </a:t>
            </a:r>
            <a:r>
              <a:rPr lang="ko-KR" altLang="en-US" baseline="0" dirty="0"/>
              <a:t>둘째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셋째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따라서 </a:t>
            </a:r>
            <a:r>
              <a:rPr lang="en-US" altLang="ko-KR" baseline="0" dirty="0"/>
              <a:t>…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제반 연구가 요구된다고 할 수 있습니다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548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dirty="0"/>
              <a:t>본 연구의 연구배경은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첫째</a:t>
            </a:r>
            <a:r>
              <a:rPr lang="en-US" altLang="ko-KR" dirty="0"/>
              <a:t>…</a:t>
            </a:r>
            <a:r>
              <a:rPr lang="en-US" altLang="ko-KR" baseline="0" dirty="0"/>
              <a:t> </a:t>
            </a:r>
            <a:r>
              <a:rPr lang="ko-KR" altLang="en-US" baseline="0" dirty="0"/>
              <a:t>둘째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셋째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따라서 </a:t>
            </a:r>
            <a:r>
              <a:rPr lang="en-US" altLang="ko-KR" baseline="0" dirty="0"/>
              <a:t>…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제반 연구가 요구된다고 할 수 있습니다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0094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dirty="0"/>
              <a:t>본 연구의 연구배경은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첫째</a:t>
            </a:r>
            <a:r>
              <a:rPr lang="en-US" altLang="ko-KR" dirty="0"/>
              <a:t>…</a:t>
            </a:r>
            <a:r>
              <a:rPr lang="en-US" altLang="ko-KR" baseline="0" dirty="0"/>
              <a:t> </a:t>
            </a:r>
            <a:r>
              <a:rPr lang="ko-KR" altLang="en-US" baseline="0" dirty="0"/>
              <a:t>둘째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셋째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따라서 </a:t>
            </a:r>
            <a:r>
              <a:rPr lang="en-US" altLang="ko-KR" baseline="0" dirty="0"/>
              <a:t>…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제반 연구가 요구된다고 할 수 있습니다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1829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dirty="0"/>
              <a:t>본 발표는 </a:t>
            </a:r>
            <a:r>
              <a:rPr lang="en-US" altLang="ko-KR" dirty="0"/>
              <a:t>1</a:t>
            </a:r>
            <a:r>
              <a:rPr lang="ko-KR" altLang="en-US" dirty="0"/>
              <a:t>장 서론에서부터 </a:t>
            </a:r>
            <a:r>
              <a:rPr lang="en-US" altLang="ko-KR" dirty="0"/>
              <a:t>5</a:t>
            </a:r>
            <a:r>
              <a:rPr lang="ko-KR" altLang="en-US" dirty="0"/>
              <a:t>장 결론까지 발표하겠습니다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31578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dirty="0"/>
              <a:t>다음 본</a:t>
            </a:r>
            <a:r>
              <a:rPr lang="ko-KR" altLang="en-US" baseline="0" dirty="0"/>
              <a:t> 연구의 이론적 배경으로서 먼저 본 연구의 연구대상인 </a:t>
            </a: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인프루언서에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대해 살펴보겠습니다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31991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dirty="0"/>
              <a:t>다음 본</a:t>
            </a:r>
            <a:r>
              <a:rPr lang="ko-KR" altLang="en-US" baseline="0" dirty="0"/>
              <a:t> 연구의 이론적 배경으로서 먼저 본 연구의 연구대상인 </a:t>
            </a: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인프루언서에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대해 살펴보겠습니다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4178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dirty="0"/>
              <a:t>다음 본</a:t>
            </a:r>
            <a:r>
              <a:rPr lang="ko-KR" altLang="en-US" baseline="0" dirty="0"/>
              <a:t> 연구의 이론적 배경으로서 먼저 본 연구의 연구대상인 </a:t>
            </a: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인프루언서에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대해 살펴보겠습니다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4444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97799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04243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1882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8959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3696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6821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7232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기업현황 </a:t>
            </a:r>
            <a:r>
              <a:rPr lang="en-US" altLang="ko-KR" dirty="0"/>
              <a:t>-&gt; </a:t>
            </a:r>
            <a:r>
              <a:rPr lang="ko-KR" altLang="en-US" dirty="0"/>
              <a:t>프로젝트성공 중요성 </a:t>
            </a:r>
            <a:r>
              <a:rPr lang="en-US" altLang="ko-KR" dirty="0"/>
              <a:t>-&gt; </a:t>
            </a:r>
            <a:r>
              <a:rPr lang="ko-KR" altLang="en-US" dirty="0"/>
              <a:t>선행연구 </a:t>
            </a:r>
            <a:r>
              <a:rPr lang="ko-KR" altLang="en-US" dirty="0" err="1"/>
              <a:t>형황</a:t>
            </a:r>
            <a:r>
              <a:rPr lang="ko-KR" altLang="en-US" dirty="0"/>
              <a:t> </a:t>
            </a:r>
            <a:r>
              <a:rPr lang="en-US" altLang="ko-KR" dirty="0"/>
              <a:t>-&gt; IT</a:t>
            </a:r>
            <a:r>
              <a:rPr lang="ko-KR" altLang="en-US" dirty="0"/>
              <a:t>프로젝트에 있어 사회적 자본의 중요성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513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88603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22001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26369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3213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3211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연구설계로서 앞서 설명 드린 이론적 배경을 바탕으로 그림과 같이 연구모형을 설정하였습니다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74274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dirty="0"/>
              <a:t>앞서 설명 드린 연구모형을 바탕으로 표와 같이 연구 가설을 설정하였으며 관련 선행연구를 이론적 근거로 제시하였습니다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26613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변수의 조작적 정의로서</a:t>
            </a:r>
            <a:r>
              <a:rPr lang="en-US" altLang="ko-KR" dirty="0"/>
              <a:t>, </a:t>
            </a:r>
            <a:r>
              <a:rPr lang="ko-KR" altLang="en-US" dirty="0"/>
              <a:t>독립변수인 인플루언서의 특징에 대해 관련 연구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97915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변수의 조작적 정의로서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1183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변수의 조작적 정의로서</a:t>
            </a:r>
            <a:r>
              <a:rPr lang="en-US" altLang="ko-KR" dirty="0"/>
              <a:t>,</a:t>
            </a:r>
          </a:p>
          <a:p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2203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dirty="0"/>
              <a:t>본 연구의 연구배경은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첫째</a:t>
            </a:r>
            <a:r>
              <a:rPr lang="en-US" altLang="ko-KR" dirty="0"/>
              <a:t>…</a:t>
            </a:r>
            <a:r>
              <a:rPr lang="en-US" altLang="ko-KR" baseline="0" dirty="0"/>
              <a:t> </a:t>
            </a:r>
            <a:r>
              <a:rPr lang="ko-KR" altLang="en-US" baseline="0" dirty="0"/>
              <a:t>둘째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셋째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따라서 </a:t>
            </a:r>
            <a:r>
              <a:rPr lang="en-US" altLang="ko-KR" baseline="0" dirty="0"/>
              <a:t>…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제반 연구가 요구된다고 할 수 있습니다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513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 측정문항 역시 선행연구를 참고하여 표와 같이 구성하였습니다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0260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 측정문항 역시 선행연구를 참고하여 표와 같이 구성하였습니다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74724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 측정문항 역시 선행연구를 참고하여 표와 같이 구성하였습니다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00095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 측정문항 역시 선행연구를 참고하여 표와 같이 구성하였습니다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99877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실증분석으로서</a:t>
            </a:r>
            <a:r>
              <a:rPr lang="en-US" altLang="ko-KR" dirty="0"/>
              <a:t>, </a:t>
            </a:r>
            <a:r>
              <a:rPr lang="ko-KR" altLang="en-US" dirty="0"/>
              <a:t>먼저 자료수집</a:t>
            </a:r>
            <a:r>
              <a:rPr lang="ko-KR" altLang="en-US" baseline="0" dirty="0"/>
              <a:t> 및 분석방법에 대해 말씀드리면</a:t>
            </a:r>
            <a:r>
              <a:rPr lang="en-US" altLang="ko-KR" baseline="0" dirty="0"/>
              <a:t>….</a:t>
            </a:r>
          </a:p>
          <a:p>
            <a:r>
              <a:rPr lang="ko-KR" altLang="en-US" baseline="0" dirty="0"/>
              <a:t>본 연구는 설문조사를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실시하여 자료를 수집하고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구조방정식모델 분석을 이용하여 결과를 분석하고 가설을 검증하였습니다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4564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이상으로 발표를 마치도록 하겠습니다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!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!!</a:t>
            </a:r>
            <a:endParaRPr lang="ko-KR" altLang="en-US" sz="11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3088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88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dirty="0"/>
              <a:t>본 연구의 연구배경은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첫째</a:t>
            </a:r>
            <a:r>
              <a:rPr lang="en-US" altLang="ko-KR" dirty="0"/>
              <a:t>…</a:t>
            </a:r>
            <a:r>
              <a:rPr lang="en-US" altLang="ko-KR" baseline="0" dirty="0"/>
              <a:t> </a:t>
            </a:r>
            <a:r>
              <a:rPr lang="ko-KR" altLang="en-US" baseline="0" dirty="0"/>
              <a:t>둘째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셋째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따라서 </a:t>
            </a:r>
            <a:r>
              <a:rPr lang="en-US" altLang="ko-KR" baseline="0" dirty="0"/>
              <a:t>…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제반 연구가 요구된다고 할 수 있습니다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947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dirty="0"/>
              <a:t>본 연구의 연구배경은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첫째</a:t>
            </a:r>
            <a:r>
              <a:rPr lang="en-US" altLang="ko-KR" dirty="0"/>
              <a:t>…</a:t>
            </a:r>
            <a:r>
              <a:rPr lang="en-US" altLang="ko-KR" baseline="0" dirty="0"/>
              <a:t> </a:t>
            </a:r>
            <a:r>
              <a:rPr lang="ko-KR" altLang="en-US" baseline="0" dirty="0"/>
              <a:t>둘째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셋째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따라서 </a:t>
            </a:r>
            <a:r>
              <a:rPr lang="en-US" altLang="ko-KR" baseline="0" dirty="0"/>
              <a:t>…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제반 연구가 요구된다고 할 수 있습니다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9432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dirty="0"/>
              <a:t>본 연구의 연구배경은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첫째</a:t>
            </a:r>
            <a:r>
              <a:rPr lang="en-US" altLang="ko-KR" dirty="0"/>
              <a:t>…</a:t>
            </a:r>
            <a:r>
              <a:rPr lang="en-US" altLang="ko-KR" baseline="0" dirty="0"/>
              <a:t> </a:t>
            </a:r>
            <a:r>
              <a:rPr lang="ko-KR" altLang="en-US" baseline="0" dirty="0"/>
              <a:t>둘째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셋째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따라서 </a:t>
            </a:r>
            <a:r>
              <a:rPr lang="en-US" altLang="ko-KR" baseline="0" dirty="0"/>
              <a:t>…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제반 연구가 요구된다고 할 수 있습니다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803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dirty="0"/>
              <a:t>본 연구의 연구배경은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첫째</a:t>
            </a:r>
            <a:r>
              <a:rPr lang="en-US" altLang="ko-KR" dirty="0"/>
              <a:t>…</a:t>
            </a:r>
            <a:r>
              <a:rPr lang="en-US" altLang="ko-KR" baseline="0" dirty="0"/>
              <a:t> </a:t>
            </a:r>
            <a:r>
              <a:rPr lang="ko-KR" altLang="en-US" baseline="0" dirty="0"/>
              <a:t>둘째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셋째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따라서 </a:t>
            </a:r>
            <a:r>
              <a:rPr lang="en-US" altLang="ko-KR" baseline="0" dirty="0"/>
              <a:t>…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제반 연구가 요구된다고 할 수 있습니다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173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dirty="0"/>
              <a:t>본 연구의 연구배경은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첫째</a:t>
            </a:r>
            <a:r>
              <a:rPr lang="en-US" altLang="ko-KR" dirty="0"/>
              <a:t>…</a:t>
            </a:r>
            <a:r>
              <a:rPr lang="en-US" altLang="ko-KR" baseline="0" dirty="0"/>
              <a:t> </a:t>
            </a:r>
            <a:r>
              <a:rPr lang="ko-KR" altLang="en-US" baseline="0" dirty="0"/>
              <a:t>둘째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셋째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따라서 </a:t>
            </a:r>
            <a:r>
              <a:rPr lang="en-US" altLang="ko-KR" baseline="0" dirty="0"/>
              <a:t>…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제반 연구가 요구된다고 할 수 있습니다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4333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3561A-B30D-CC40-8EE5-1FF1FDFC0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0186" y="1122363"/>
            <a:ext cx="7021116" cy="2387600"/>
          </a:xfrm>
        </p:spPr>
        <p:txBody>
          <a:bodyPr anchor="b"/>
          <a:lstStyle>
            <a:lvl1pPr algn="ctr">
              <a:defRPr sz="4607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1332AE-9FE0-8649-B105-DEF4F6B92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0186" y="3602038"/>
            <a:ext cx="7021116" cy="1655762"/>
          </a:xfrm>
        </p:spPr>
        <p:txBody>
          <a:bodyPr/>
          <a:lstStyle>
            <a:lvl1pPr marL="0" indent="0" algn="ctr">
              <a:buNone/>
              <a:defRPr sz="1843"/>
            </a:lvl1pPr>
            <a:lvl2pPr marL="351038" indent="0" algn="ctr">
              <a:buNone/>
              <a:defRPr sz="1536"/>
            </a:lvl2pPr>
            <a:lvl3pPr marL="702076" indent="0" algn="ctr">
              <a:buNone/>
              <a:defRPr sz="1382"/>
            </a:lvl3pPr>
            <a:lvl4pPr marL="1053114" indent="0" algn="ctr">
              <a:buNone/>
              <a:defRPr sz="1228"/>
            </a:lvl4pPr>
            <a:lvl5pPr marL="1404153" indent="0" algn="ctr">
              <a:buNone/>
              <a:defRPr sz="1228"/>
            </a:lvl5pPr>
            <a:lvl6pPr marL="1755191" indent="0" algn="ctr">
              <a:buNone/>
              <a:defRPr sz="1228"/>
            </a:lvl6pPr>
            <a:lvl7pPr marL="2106229" indent="0" algn="ctr">
              <a:buNone/>
              <a:defRPr sz="1228"/>
            </a:lvl7pPr>
            <a:lvl8pPr marL="2457267" indent="0" algn="ctr">
              <a:buNone/>
              <a:defRPr sz="1228"/>
            </a:lvl8pPr>
            <a:lvl9pPr marL="2808305" indent="0" algn="ctr">
              <a:buNone/>
              <a:defRPr sz="1228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9CADF0-00F5-1F47-A840-BA2D4962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D9E0-E000-47A9-AF02-1E4F0B29E752}" type="datetime1">
              <a:rPr lang="ko-KR" altLang="en-US" smtClean="0"/>
              <a:pPr/>
              <a:t>2023-08-07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2E92FE-6BA3-B44D-944B-1F29AA094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90ADF8-73A5-A14B-8C2F-CDE2BE0F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16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2591C-2EBB-2246-B0F4-B8D598F5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A60130-880A-3444-BE65-2893DFBA7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23D05E-B012-AF4E-BFCF-5E9AD4ED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A4B97-FEE1-4442-8D1B-A861ACA9E87B}" type="datetime1">
              <a:rPr lang="ko-KR" altLang="en-US" smtClean="0"/>
              <a:pPr/>
              <a:t>2023-08-07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D9654-9351-C542-8052-DB240087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795E7D-47BC-C842-AB1F-27372066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49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145D7E-663B-BA43-8A00-C0D2CD408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99315" y="365125"/>
            <a:ext cx="2018571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AA0FD7-8BF0-1844-A2FB-F6354F13E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3602" y="365125"/>
            <a:ext cx="5938694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665D1-9CCC-274F-9B76-219BA029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B258-B2E5-4CD8-AE59-F8017A239102}" type="datetime1">
              <a:rPr lang="ko-KR" altLang="en-US" smtClean="0"/>
              <a:pPr/>
              <a:t>2023-08-07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AB7423-936C-9840-8CFC-4E6CB79C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2E396-858B-1848-9720-0262E3D5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19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2ACCF-C700-1740-B9DD-3181DE24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8702A-44DF-124F-A810-E374E0A8E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A2035-7115-A644-B4B4-636F1E9E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E8FA-BC05-45BC-98BE-1934CE862F7A}" type="datetime1">
              <a:rPr lang="ko-KR" altLang="en-US" smtClean="0"/>
              <a:pPr/>
              <a:t>2023-08-07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05DECF-B716-9D4A-8439-340E00D5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2A2146-4F2D-6143-B16F-7374F10E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24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88A1F-98F4-A34E-B4FB-E77D0FFC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27" y="1709739"/>
            <a:ext cx="8074283" cy="2852737"/>
          </a:xfrm>
        </p:spPr>
        <p:txBody>
          <a:bodyPr anchor="b"/>
          <a:lstStyle>
            <a:lvl1pPr>
              <a:defRPr sz="4607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DF18FE-18FB-8E4A-95C4-7F809EED6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727" y="4589464"/>
            <a:ext cx="8074283" cy="1500187"/>
          </a:xfrm>
        </p:spPr>
        <p:txBody>
          <a:bodyPr/>
          <a:lstStyle>
            <a:lvl1pPr marL="0" indent="0">
              <a:buNone/>
              <a:defRPr sz="1843">
                <a:solidFill>
                  <a:schemeClr val="tx1">
                    <a:tint val="75000"/>
                  </a:schemeClr>
                </a:solidFill>
              </a:defRPr>
            </a:lvl1pPr>
            <a:lvl2pPr marL="351038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2pPr>
            <a:lvl3pPr marL="702076" indent="0">
              <a:buNone/>
              <a:defRPr sz="1382">
                <a:solidFill>
                  <a:schemeClr val="tx1">
                    <a:tint val="75000"/>
                  </a:schemeClr>
                </a:solidFill>
              </a:defRPr>
            </a:lvl3pPr>
            <a:lvl4pPr marL="1053114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4pPr>
            <a:lvl5pPr marL="1404153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5pPr>
            <a:lvl6pPr marL="175519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6pPr>
            <a:lvl7pPr marL="2106229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7pPr>
            <a:lvl8pPr marL="245726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8pPr>
            <a:lvl9pPr marL="2808305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DFAFD5-E9FC-D841-8E22-ECE4576E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7CF9-128C-4B5B-93BC-DFE677540058}" type="datetime1">
              <a:rPr lang="ko-KR" altLang="en-US" smtClean="0"/>
              <a:pPr/>
              <a:t>2023-08-07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3EEC43-375A-E84D-886A-82742AF2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1BB488-27B8-5F42-BF14-9757F809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39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4D544-DB21-704F-B80D-5D28C89BE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33319-7E44-2B40-97AA-5C9D29584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603" y="1825625"/>
            <a:ext cx="3978632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13C2EF-A9D8-8349-A071-2FDED5274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39254" y="1825625"/>
            <a:ext cx="3978632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C235A3-AA45-B649-BCE0-3570120F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2F0C-352E-4913-9428-0ACA46FF08A0}" type="datetime1">
              <a:rPr lang="ko-KR" altLang="en-US" smtClean="0"/>
              <a:pPr/>
              <a:t>2023-08-07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DFBEC6-B223-8B41-B80E-1BC6A2CC3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596ED4-B379-4C46-84D2-C9C3DB95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04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24C2C-A8BB-764F-9297-26F646AE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22" y="365126"/>
            <a:ext cx="8074283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61A589-8F55-DF41-A9F2-78A88708A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4822" y="1681163"/>
            <a:ext cx="3960348" cy="823912"/>
          </a:xfrm>
        </p:spPr>
        <p:txBody>
          <a:bodyPr anchor="b"/>
          <a:lstStyle>
            <a:lvl1pPr marL="0" indent="0">
              <a:buNone/>
              <a:defRPr sz="1843" b="1"/>
            </a:lvl1pPr>
            <a:lvl2pPr marL="351038" indent="0">
              <a:buNone/>
              <a:defRPr sz="1536" b="1"/>
            </a:lvl2pPr>
            <a:lvl3pPr marL="702076" indent="0">
              <a:buNone/>
              <a:defRPr sz="1382" b="1"/>
            </a:lvl3pPr>
            <a:lvl4pPr marL="1053114" indent="0">
              <a:buNone/>
              <a:defRPr sz="1228" b="1"/>
            </a:lvl4pPr>
            <a:lvl5pPr marL="1404153" indent="0">
              <a:buNone/>
              <a:defRPr sz="1228" b="1"/>
            </a:lvl5pPr>
            <a:lvl6pPr marL="1755191" indent="0">
              <a:buNone/>
              <a:defRPr sz="1228" b="1"/>
            </a:lvl6pPr>
            <a:lvl7pPr marL="2106229" indent="0">
              <a:buNone/>
              <a:defRPr sz="1228" b="1"/>
            </a:lvl7pPr>
            <a:lvl8pPr marL="2457267" indent="0">
              <a:buNone/>
              <a:defRPr sz="1228" b="1"/>
            </a:lvl8pPr>
            <a:lvl9pPr marL="2808305" indent="0">
              <a:buNone/>
              <a:defRPr sz="1228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9F18FB-3E7A-984A-B958-0B9A44813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822" y="2505075"/>
            <a:ext cx="396034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6E8C6C-E3E2-6045-ADFE-5E715703A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39253" y="1681163"/>
            <a:ext cx="3979852" cy="823912"/>
          </a:xfrm>
        </p:spPr>
        <p:txBody>
          <a:bodyPr anchor="b"/>
          <a:lstStyle>
            <a:lvl1pPr marL="0" indent="0">
              <a:buNone/>
              <a:defRPr sz="1843" b="1"/>
            </a:lvl1pPr>
            <a:lvl2pPr marL="351038" indent="0">
              <a:buNone/>
              <a:defRPr sz="1536" b="1"/>
            </a:lvl2pPr>
            <a:lvl3pPr marL="702076" indent="0">
              <a:buNone/>
              <a:defRPr sz="1382" b="1"/>
            </a:lvl3pPr>
            <a:lvl4pPr marL="1053114" indent="0">
              <a:buNone/>
              <a:defRPr sz="1228" b="1"/>
            </a:lvl4pPr>
            <a:lvl5pPr marL="1404153" indent="0">
              <a:buNone/>
              <a:defRPr sz="1228" b="1"/>
            </a:lvl5pPr>
            <a:lvl6pPr marL="1755191" indent="0">
              <a:buNone/>
              <a:defRPr sz="1228" b="1"/>
            </a:lvl6pPr>
            <a:lvl7pPr marL="2106229" indent="0">
              <a:buNone/>
              <a:defRPr sz="1228" b="1"/>
            </a:lvl7pPr>
            <a:lvl8pPr marL="2457267" indent="0">
              <a:buNone/>
              <a:defRPr sz="1228" b="1"/>
            </a:lvl8pPr>
            <a:lvl9pPr marL="2808305" indent="0">
              <a:buNone/>
              <a:defRPr sz="1228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22AEFB-0991-534D-9279-BEBC525C2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39253" y="2505075"/>
            <a:ext cx="3979852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ED741B-4C27-D141-91EE-551133AF8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40EA-9EB5-40EF-B2DB-AA179BD773CE}" type="datetime1">
              <a:rPr lang="ko-KR" altLang="en-US" smtClean="0"/>
              <a:pPr/>
              <a:t>2023-08-07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84638A-58C2-3B45-9DE2-1E181041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B4F0C6-A785-0041-B10D-EDD21142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84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65649-D567-B641-96DA-34E99F17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7C1E0F-6D18-2E42-8B26-038DEBE2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F31F-005C-4BE5-9BE9-03B799A0F233}" type="datetime1">
              <a:rPr lang="ko-KR" altLang="en-US" smtClean="0"/>
              <a:pPr/>
              <a:t>2023-08-07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C99297-E31B-9246-A556-4FECD2AD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0E27BE-BFB7-F445-8211-6F5E9D29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8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205969-ACDB-7141-9083-2C368955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BB20-630F-466A-8FD7-87CA0E27D633}" type="datetime1">
              <a:rPr lang="ko-KR" altLang="en-US" smtClean="0"/>
              <a:pPr/>
              <a:t>2023-08-07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198A6A-FFDC-9B4F-AC43-6CC398B0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A9744A-431F-764E-98CB-20A18B0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13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17EF5-B6FE-A941-BF30-336D1A5E2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22" y="457200"/>
            <a:ext cx="3019323" cy="1600200"/>
          </a:xfrm>
        </p:spPr>
        <p:txBody>
          <a:bodyPr anchor="b"/>
          <a:lstStyle>
            <a:lvl1pPr>
              <a:defRPr sz="2457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4D1AD9-1F9A-C849-AF33-37109A43D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852" y="987426"/>
            <a:ext cx="4739253" cy="4873625"/>
          </a:xfrm>
        </p:spPr>
        <p:txBody>
          <a:bodyPr/>
          <a:lstStyle>
            <a:lvl1pPr>
              <a:defRPr sz="2457"/>
            </a:lvl1pPr>
            <a:lvl2pPr>
              <a:defRPr sz="2150"/>
            </a:lvl2pPr>
            <a:lvl3pPr>
              <a:defRPr sz="1843"/>
            </a:lvl3pPr>
            <a:lvl4pPr>
              <a:defRPr sz="1536"/>
            </a:lvl4pPr>
            <a:lvl5pPr>
              <a:defRPr sz="1536"/>
            </a:lvl5pPr>
            <a:lvl6pPr>
              <a:defRPr sz="1536"/>
            </a:lvl6pPr>
            <a:lvl7pPr>
              <a:defRPr sz="1536"/>
            </a:lvl7pPr>
            <a:lvl8pPr>
              <a:defRPr sz="1536"/>
            </a:lvl8pPr>
            <a:lvl9pPr>
              <a:defRPr sz="1536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D72BA4-8325-F342-867C-165D5D923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4822" y="2057400"/>
            <a:ext cx="3019323" cy="3811588"/>
          </a:xfrm>
        </p:spPr>
        <p:txBody>
          <a:bodyPr/>
          <a:lstStyle>
            <a:lvl1pPr marL="0" indent="0">
              <a:buNone/>
              <a:defRPr sz="1228"/>
            </a:lvl1pPr>
            <a:lvl2pPr marL="351038" indent="0">
              <a:buNone/>
              <a:defRPr sz="1075"/>
            </a:lvl2pPr>
            <a:lvl3pPr marL="702076" indent="0">
              <a:buNone/>
              <a:defRPr sz="921"/>
            </a:lvl3pPr>
            <a:lvl4pPr marL="1053114" indent="0">
              <a:buNone/>
              <a:defRPr sz="768"/>
            </a:lvl4pPr>
            <a:lvl5pPr marL="1404153" indent="0">
              <a:buNone/>
              <a:defRPr sz="768"/>
            </a:lvl5pPr>
            <a:lvl6pPr marL="1755191" indent="0">
              <a:buNone/>
              <a:defRPr sz="768"/>
            </a:lvl6pPr>
            <a:lvl7pPr marL="2106229" indent="0">
              <a:buNone/>
              <a:defRPr sz="768"/>
            </a:lvl7pPr>
            <a:lvl8pPr marL="2457267" indent="0">
              <a:buNone/>
              <a:defRPr sz="768"/>
            </a:lvl8pPr>
            <a:lvl9pPr marL="2808305" indent="0">
              <a:buNone/>
              <a:defRPr sz="768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E5679D-6AA2-7B44-8B46-A853AC48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859D-2B86-4CE3-849F-139BE851BFCC}" type="datetime1">
              <a:rPr lang="ko-KR" altLang="en-US" smtClean="0"/>
              <a:pPr/>
              <a:t>2023-08-07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97C3A9-4797-EE41-B580-5FF6619CF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05DAF7-3765-4041-99C8-EF1D4A58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38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4F6D4-7F6B-F34F-A1FB-8CFA24C64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22" y="457200"/>
            <a:ext cx="3019323" cy="1600200"/>
          </a:xfrm>
        </p:spPr>
        <p:txBody>
          <a:bodyPr anchor="b"/>
          <a:lstStyle>
            <a:lvl1pPr>
              <a:defRPr sz="2457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946B5F-3468-C240-A81C-8853898F1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979852" y="987426"/>
            <a:ext cx="4739253" cy="4873625"/>
          </a:xfrm>
        </p:spPr>
        <p:txBody>
          <a:bodyPr/>
          <a:lstStyle>
            <a:lvl1pPr marL="0" indent="0">
              <a:buNone/>
              <a:defRPr sz="2457"/>
            </a:lvl1pPr>
            <a:lvl2pPr marL="351038" indent="0">
              <a:buNone/>
              <a:defRPr sz="2150"/>
            </a:lvl2pPr>
            <a:lvl3pPr marL="702076" indent="0">
              <a:buNone/>
              <a:defRPr sz="1843"/>
            </a:lvl3pPr>
            <a:lvl4pPr marL="1053114" indent="0">
              <a:buNone/>
              <a:defRPr sz="1536"/>
            </a:lvl4pPr>
            <a:lvl5pPr marL="1404153" indent="0">
              <a:buNone/>
              <a:defRPr sz="1536"/>
            </a:lvl5pPr>
            <a:lvl6pPr marL="1755191" indent="0">
              <a:buNone/>
              <a:defRPr sz="1536"/>
            </a:lvl6pPr>
            <a:lvl7pPr marL="2106229" indent="0">
              <a:buNone/>
              <a:defRPr sz="1536"/>
            </a:lvl7pPr>
            <a:lvl8pPr marL="2457267" indent="0">
              <a:buNone/>
              <a:defRPr sz="1536"/>
            </a:lvl8pPr>
            <a:lvl9pPr marL="2808305" indent="0">
              <a:buNone/>
              <a:defRPr sz="1536"/>
            </a:lvl9pPr>
          </a:lstStyle>
          <a:p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B57921-E953-C743-8DF8-F0369FCF2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4822" y="2057400"/>
            <a:ext cx="3019323" cy="3811588"/>
          </a:xfrm>
        </p:spPr>
        <p:txBody>
          <a:bodyPr/>
          <a:lstStyle>
            <a:lvl1pPr marL="0" indent="0">
              <a:buNone/>
              <a:defRPr sz="1228"/>
            </a:lvl1pPr>
            <a:lvl2pPr marL="351038" indent="0">
              <a:buNone/>
              <a:defRPr sz="1075"/>
            </a:lvl2pPr>
            <a:lvl3pPr marL="702076" indent="0">
              <a:buNone/>
              <a:defRPr sz="921"/>
            </a:lvl3pPr>
            <a:lvl4pPr marL="1053114" indent="0">
              <a:buNone/>
              <a:defRPr sz="768"/>
            </a:lvl4pPr>
            <a:lvl5pPr marL="1404153" indent="0">
              <a:buNone/>
              <a:defRPr sz="768"/>
            </a:lvl5pPr>
            <a:lvl6pPr marL="1755191" indent="0">
              <a:buNone/>
              <a:defRPr sz="768"/>
            </a:lvl6pPr>
            <a:lvl7pPr marL="2106229" indent="0">
              <a:buNone/>
              <a:defRPr sz="768"/>
            </a:lvl7pPr>
            <a:lvl8pPr marL="2457267" indent="0">
              <a:buNone/>
              <a:defRPr sz="768"/>
            </a:lvl8pPr>
            <a:lvl9pPr marL="2808305" indent="0">
              <a:buNone/>
              <a:defRPr sz="768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AB25F3-AD3E-7D47-8321-F213BD6B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D51B-766A-42D9-B015-CD6B13ABB564}" type="datetime1">
              <a:rPr lang="ko-KR" altLang="en-US" smtClean="0"/>
              <a:pPr/>
              <a:t>2023-08-07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E92076-D4E3-A54C-9D01-DDAB21E5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5687A4-B071-1842-B3F5-9250C5C6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01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404CD9-1713-FA4E-8B02-DACE8572B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603" y="365126"/>
            <a:ext cx="80742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7BBC19-146C-9D4F-8525-1380698EA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603" y="1825625"/>
            <a:ext cx="80742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BD7E96-02FB-C24D-918E-19D09A046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3602" y="6356351"/>
            <a:ext cx="2106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02D71-70E2-4973-BEA6-D5C64244CBE9}" type="datetime1">
              <a:rPr lang="ko-KR" altLang="en-US" smtClean="0"/>
              <a:pPr/>
              <a:t>2023-08-07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B9639F-F7FB-EB4B-B736-3EED2574A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00993" y="6356351"/>
            <a:ext cx="3159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46A396-3C35-7642-A4AF-56E0280C3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611551" y="6356351"/>
            <a:ext cx="2106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2D327-5D8D-458F-B672-75E30DC40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5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702076" rtl="0" eaLnBrk="1" latinLnBrk="0" hangingPunct="1">
        <a:lnSpc>
          <a:spcPct val="90000"/>
        </a:lnSpc>
        <a:spcBef>
          <a:spcPct val="0"/>
        </a:spcBef>
        <a:buNone/>
        <a:defRPr sz="33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5519" indent="-175519" algn="l" defTabSz="702076" rtl="0" eaLnBrk="1" latinLnBrk="0" hangingPunct="1">
        <a:lnSpc>
          <a:spcPct val="90000"/>
        </a:lnSpc>
        <a:spcBef>
          <a:spcPts val="768"/>
        </a:spcBef>
        <a:buFont typeface="Arial" panose="020B0604020202020204" pitchFamily="34" charset="0"/>
        <a:buChar char="•"/>
        <a:defRPr sz="2150" kern="1200">
          <a:solidFill>
            <a:schemeClr val="tx1"/>
          </a:solidFill>
          <a:latin typeface="+mn-lt"/>
          <a:ea typeface="+mn-ea"/>
          <a:cs typeface="+mn-cs"/>
        </a:defRPr>
      </a:lvl1pPr>
      <a:lvl2pPr marL="526557" indent="-175519" algn="l" defTabSz="702076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843" kern="1200">
          <a:solidFill>
            <a:schemeClr val="tx1"/>
          </a:solidFill>
          <a:latin typeface="+mn-lt"/>
          <a:ea typeface="+mn-ea"/>
          <a:cs typeface="+mn-cs"/>
        </a:defRPr>
      </a:lvl2pPr>
      <a:lvl3pPr marL="877595" indent="-175519" algn="l" defTabSz="702076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3pPr>
      <a:lvl4pPr marL="1228634" indent="-175519" algn="l" defTabSz="702076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4pPr>
      <a:lvl5pPr marL="1579672" indent="-175519" algn="l" defTabSz="702076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5pPr>
      <a:lvl6pPr marL="1930710" indent="-175519" algn="l" defTabSz="702076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6pPr>
      <a:lvl7pPr marL="2281748" indent="-175519" algn="l" defTabSz="702076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7pPr>
      <a:lvl8pPr marL="2632786" indent="-175519" algn="l" defTabSz="702076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8pPr>
      <a:lvl9pPr marL="2983824" indent="-175519" algn="l" defTabSz="702076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1pPr>
      <a:lvl2pPr marL="351038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2pPr>
      <a:lvl3pPr marL="702076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3pPr>
      <a:lvl4pPr marL="1053114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4pPr>
      <a:lvl5pPr marL="1404153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5pPr>
      <a:lvl6pPr marL="1755191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6pPr>
      <a:lvl7pPr marL="2106229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7pPr>
      <a:lvl8pPr marL="2457267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8pPr>
      <a:lvl9pPr marL="2808305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793404" y="5928206"/>
            <a:ext cx="57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2022. 3. 27</a:t>
            </a:r>
            <a:endParaRPr lang="ko-KR" altLang="en-US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3" name="Picture 4" descr="숭실대학교/캠퍼스 - 나무위키">
            <a:extLst>
              <a:ext uri="{FF2B5EF4-FFF2-40B4-BE49-F238E27FC236}">
                <a16:creationId xmlns:a16="http://schemas.microsoft.com/office/drawing/2014/main" id="{E0DCCB5C-FE3A-4DF5-B364-7302FB03B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61488" cy="693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-17256" y="1269877"/>
            <a:ext cx="9396000" cy="3312000"/>
          </a:xfrm>
          <a:prstGeom prst="rect">
            <a:avLst/>
          </a:prstGeom>
          <a:solidFill>
            <a:schemeClr val="accent2">
              <a:lumMod val="5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71600" y="3408809"/>
            <a:ext cx="7200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부제목 2"/>
          <p:cNvSpPr txBox="1">
            <a:spLocks/>
          </p:cNvSpPr>
          <p:nvPr/>
        </p:nvSpPr>
        <p:spPr>
          <a:xfrm>
            <a:off x="-28626" y="1269877"/>
            <a:ext cx="2543225" cy="46786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박사학위논문 </a:t>
            </a:r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차 발표</a:t>
            </a:r>
            <a:endParaRPr lang="en-US" altLang="ko-KR" sz="1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62769" y="1992883"/>
            <a:ext cx="8640000" cy="129210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ko-KR" altLang="en-US" sz="24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불안정성인애착이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대인관계지향성 및 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SNS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중독경향성에 </a:t>
            </a:r>
            <a:endParaRPr lang="en-US" altLang="ko-KR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미치는 영향에 관한 연구</a:t>
            </a:r>
            <a:endParaRPr lang="en-US" altLang="ko-KR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885950" y="4753039"/>
            <a:ext cx="6831936" cy="1080120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                                    지도교수 </a:t>
            </a: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박 종 우 </a:t>
            </a:r>
            <a:endParaRPr lang="en-US" altLang="ko-KR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                                    발  표  자 </a:t>
            </a: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송 금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숙</a:t>
            </a: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코칭심리</a:t>
            </a: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전공</a:t>
            </a: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)</a:t>
            </a:r>
          </a:p>
          <a:p>
            <a:pPr marL="0" indent="0" algn="just"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                                    </a:t>
            </a: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2023.  08.  25</a:t>
            </a:r>
            <a:endParaRPr lang="ko-KR" altLang="en-US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9423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76248" y="1169868"/>
            <a:ext cx="2078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연구배경</a:t>
            </a:r>
            <a:r>
              <a: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dirty="0">
              <a:ln>
                <a:solidFill>
                  <a:prstClr val="black">
                    <a:lumMod val="75000"/>
                    <a:lumOff val="25000"/>
                    <a:alpha val="30000"/>
                  </a:prstClr>
                </a:solidFill>
              </a:ln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0763" y="365561"/>
            <a:ext cx="242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76248" y="1590481"/>
            <a:ext cx="8283080" cy="3378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부모와 안정적인 애착관계를 형성했을 경우 관계를 통해 적절한 위안을 얻을 수 있는 반면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적절한 </a:t>
            </a:r>
            <a:r>
              <a:rPr lang="ko-KR" altLang="en-US" sz="1600" dirty="0" err="1">
                <a:latin typeface="+mn-ea"/>
              </a:rPr>
              <a:t>애착경험이</a:t>
            </a:r>
            <a:r>
              <a:rPr lang="ko-KR" altLang="en-US" sz="1600" dirty="0">
                <a:latin typeface="+mn-ea"/>
              </a:rPr>
              <a:t> 부재하여 불안전애착이 형성된 경우 관계에 대한 신뢰가 부족해 관계형성에 어려움을 겪을 수 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이처럼 애착은 관계에 대한 개인의 상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像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과 관련이 있는데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많은 연구에서 애착은 대인관계 형성 및 유지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친밀감 등과 관련이 있는 것으로 보고되었다</a:t>
            </a:r>
            <a:r>
              <a:rPr lang="en-US" altLang="ko-KR" sz="1600" dirty="0">
                <a:latin typeface="+mn-ea"/>
              </a:rPr>
              <a:t>(Collins &amp; Read 1994, Feeney &amp; </a:t>
            </a:r>
            <a:r>
              <a:rPr lang="en-US" altLang="ko-KR" sz="1600" dirty="0" err="1">
                <a:latin typeface="+mn-ea"/>
              </a:rPr>
              <a:t>Noller</a:t>
            </a:r>
            <a:r>
              <a:rPr lang="en-US" altLang="ko-KR" sz="1600" dirty="0">
                <a:latin typeface="+mn-ea"/>
              </a:rPr>
              <a:t> 1990).</a:t>
            </a:r>
            <a:r>
              <a:rPr lang="ko-KR" altLang="en-US" sz="1600" dirty="0">
                <a:latin typeface="+mn-ea"/>
              </a:rPr>
              <a:t> </a:t>
            </a:r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생애 초기 애착이 내적 작동모델의 활성화로 인해 성인 애착으로 이어짐을 확인하였다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kern="0" dirty="0">
                <a:latin typeface="+mn-ea"/>
              </a:rPr>
              <a:t>C. Hazan &amp; P. Shaver. 1987).</a:t>
            </a:r>
            <a:endParaRPr lang="en-US" altLang="ko-KR" sz="1600" dirty="0">
              <a:latin typeface="+mn-ea"/>
            </a:endParaRPr>
          </a:p>
          <a:p>
            <a:pPr fontAlgn="base" latinLnBrk="1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4530317" y="619645"/>
            <a:ext cx="1020558" cy="307777"/>
            <a:chOff x="5589739" y="619644"/>
            <a:chExt cx="1130124" cy="307777"/>
          </a:xfrm>
          <a:solidFill>
            <a:schemeClr val="accent2">
              <a:lumMod val="50000"/>
            </a:schemeClr>
          </a:solidFill>
        </p:grpSpPr>
        <p:sp>
          <p:nvSpPr>
            <p:cNvPr id="29" name="직사각형 28"/>
            <p:cNvSpPr/>
            <p:nvPr/>
          </p:nvSpPr>
          <p:spPr>
            <a:xfrm>
              <a:off x="5603863" y="637289"/>
              <a:ext cx="1116000" cy="2381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9739" y="619644"/>
              <a:ext cx="1116000" cy="307777"/>
            </a:xfrm>
            <a:prstGeom prst="rect">
              <a:avLst/>
            </a:prstGeom>
            <a:grpFill/>
          </p:spPr>
          <p:txBody>
            <a:bodyPr wrap="square" lIns="72000" rIns="7200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서론</a:t>
              </a: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4618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21873" y="1123282"/>
            <a:ext cx="2078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연구배경</a:t>
            </a:r>
            <a:r>
              <a: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dirty="0">
              <a:ln>
                <a:solidFill>
                  <a:prstClr val="black">
                    <a:lumMod val="75000"/>
                    <a:lumOff val="25000"/>
                    <a:alpha val="30000"/>
                  </a:prstClr>
                </a:solidFill>
              </a:ln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0763" y="365561"/>
            <a:ext cx="242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4806" y="1833718"/>
            <a:ext cx="8283080" cy="4476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안정적인 </a:t>
            </a:r>
            <a:r>
              <a:rPr lang="ko-KR" altLang="en-US" sz="1600" dirty="0" err="1">
                <a:latin typeface="+mn-ea"/>
              </a:rPr>
              <a:t>애착관계는</a:t>
            </a:r>
            <a:r>
              <a:rPr lang="ko-KR" altLang="en-US" sz="1600" dirty="0">
                <a:latin typeface="+mn-ea"/>
              </a:rPr>
              <a:t> 생리적 과정을 조절하는 메커니즘을 형성하는데 영향을 미치는 것으로 알려져 있는데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Cozolino</a:t>
            </a:r>
            <a:r>
              <a:rPr lang="en-US" altLang="ko-KR" sz="1600" dirty="0">
                <a:latin typeface="+mn-ea"/>
              </a:rPr>
              <a:t> 2013), </a:t>
            </a:r>
            <a:r>
              <a:rPr lang="ko-KR" altLang="en-US" sz="1600" dirty="0">
                <a:latin typeface="+mn-ea"/>
              </a:rPr>
              <a:t>특히 불안정한 상황에서 애착 대상과의 상호작용은 정서를 안정시키는데 기여한다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P.Flores</a:t>
            </a:r>
            <a:r>
              <a:rPr lang="en-US" altLang="ko-KR" sz="1600" dirty="0">
                <a:latin typeface="+mn-ea"/>
              </a:rPr>
              <a:t> 2010, 2015, Lewis, </a:t>
            </a:r>
            <a:r>
              <a:rPr lang="en-US" altLang="ko-KR" sz="1600" dirty="0" err="1">
                <a:latin typeface="+mn-ea"/>
              </a:rPr>
              <a:t>Amini</a:t>
            </a:r>
            <a:r>
              <a:rPr lang="en-US" altLang="ko-KR" sz="1600" dirty="0">
                <a:latin typeface="+mn-ea"/>
              </a:rPr>
              <a:t>, &amp; </a:t>
            </a:r>
            <a:r>
              <a:rPr lang="en-US" altLang="ko-KR" sz="1600" dirty="0" err="1">
                <a:latin typeface="+mn-ea"/>
              </a:rPr>
              <a:t>Lannon</a:t>
            </a:r>
            <a:r>
              <a:rPr lang="en-US" altLang="ko-KR" sz="1600" dirty="0">
                <a:latin typeface="+mn-ea"/>
              </a:rPr>
              <a:t> 2001). </a:t>
            </a:r>
          </a:p>
          <a:p>
            <a:pPr algn="just" fontAlgn="base" latinLnBrk="1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marL="285750" indent="-285750" algn="just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안정된 애착 경험이 부족한 사람들은 타인에게 정서 표현을 하는 것을 기피하고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부정적인 감정을 부인하는 경향이 있어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Hazan</a:t>
            </a:r>
            <a:r>
              <a:rPr lang="en-US" altLang="ko-KR" sz="1600" dirty="0">
                <a:latin typeface="+mn-ea"/>
              </a:rPr>
              <a:t> &amp; Shaver 1987) </a:t>
            </a:r>
            <a:r>
              <a:rPr lang="ko-KR" altLang="en-US" sz="1600" dirty="0">
                <a:latin typeface="+mn-ea"/>
              </a:rPr>
              <a:t>타인과의 공명을 통해 정서적 안정을 도모하기 어렵다</a:t>
            </a:r>
            <a:r>
              <a:rPr lang="en-US" altLang="ko-KR" sz="1600" dirty="0">
                <a:latin typeface="+mn-ea"/>
              </a:rPr>
              <a:t>. </a:t>
            </a:r>
          </a:p>
          <a:p>
            <a:pPr algn="just" fontAlgn="base" latinLnBrk="1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marL="285750" indent="-285750" algn="just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atin typeface="+mn-ea"/>
              </a:rPr>
              <a:t>불안전애착</a:t>
            </a:r>
            <a:r>
              <a:rPr lang="ko-KR" altLang="en-US" sz="1600" dirty="0">
                <a:latin typeface="+mn-ea"/>
              </a:rPr>
              <a:t> 수준이 높은 사람들은 타인과의 관계를 통해 정서를 조절하기 어렵기 때문에 생화학적 물질을 증가시킬 수 있는 다른 보상거리를 통해 자신의 결핍을 해소하려고 할 가능성이 있다</a:t>
            </a:r>
            <a:r>
              <a:rPr lang="en-US" altLang="ko-KR" sz="1600" dirty="0">
                <a:latin typeface="+mn-ea"/>
              </a:rPr>
              <a:t>(P. Flores, 2010, 2015).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4530317" y="619645"/>
            <a:ext cx="1020558" cy="307777"/>
            <a:chOff x="5589739" y="619644"/>
            <a:chExt cx="1130124" cy="307777"/>
          </a:xfrm>
          <a:solidFill>
            <a:schemeClr val="accent2">
              <a:lumMod val="50000"/>
            </a:schemeClr>
          </a:solidFill>
        </p:grpSpPr>
        <p:sp>
          <p:nvSpPr>
            <p:cNvPr id="29" name="직사각형 28"/>
            <p:cNvSpPr/>
            <p:nvPr/>
          </p:nvSpPr>
          <p:spPr>
            <a:xfrm>
              <a:off x="5603863" y="637289"/>
              <a:ext cx="1116000" cy="2381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9739" y="619644"/>
              <a:ext cx="1116000" cy="307777"/>
            </a:xfrm>
            <a:prstGeom prst="rect">
              <a:avLst/>
            </a:prstGeom>
            <a:grpFill/>
          </p:spPr>
          <p:txBody>
            <a:bodyPr wrap="square" lIns="72000" rIns="7200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서론</a:t>
              </a: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3312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21873" y="1062672"/>
            <a:ext cx="2078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연구배경</a:t>
            </a:r>
            <a:r>
              <a: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dirty="0">
              <a:ln>
                <a:solidFill>
                  <a:prstClr val="black">
                    <a:lumMod val="75000"/>
                    <a:lumOff val="25000"/>
                    <a:alpha val="30000"/>
                  </a:prstClr>
                </a:solidFill>
              </a:ln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0763" y="365561"/>
            <a:ext cx="242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4806" y="1618747"/>
            <a:ext cx="8283080" cy="4846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신경생리학 분야에서 수행된 최근 연구들에 따르면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애착은 대인관계 안정성을 예측할 뿐만 아니라 중독경향성과도 관련이 있는 것으로 나타났다</a:t>
            </a:r>
            <a:r>
              <a:rPr lang="en-US" altLang="ko-KR" sz="1600" dirty="0">
                <a:latin typeface="+mn-ea"/>
              </a:rPr>
              <a:t>(P. Flores, 2010, 2015). MacLean(1990)</a:t>
            </a:r>
            <a:r>
              <a:rPr lang="ko-KR" altLang="en-US" sz="1600" dirty="0">
                <a:latin typeface="+mn-ea"/>
              </a:rPr>
              <a:t>은 사람들이 좋은 관계를 형성했을 때 분비되는 생화학적 물질이 부족 할 때 이를 외부로부터 채우기 위해 중독에 빠진다고 주장하였다</a:t>
            </a:r>
            <a:r>
              <a:rPr lang="en-US" altLang="ko-KR" sz="1600" dirty="0">
                <a:latin typeface="+mn-ea"/>
              </a:rPr>
              <a:t>. 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Shaffer </a:t>
            </a:r>
            <a:r>
              <a:rPr lang="ko-KR" altLang="en-US" sz="1600" dirty="0">
                <a:latin typeface="+mn-ea"/>
              </a:rPr>
              <a:t>등</a:t>
            </a:r>
            <a:r>
              <a:rPr lang="en-US" altLang="ko-KR" sz="1600" dirty="0">
                <a:latin typeface="+mn-ea"/>
              </a:rPr>
              <a:t>(2004)</a:t>
            </a:r>
            <a:r>
              <a:rPr lang="ko-KR" altLang="en-US" sz="1600" dirty="0">
                <a:latin typeface="+mn-ea"/>
              </a:rPr>
              <a:t>은 물질 남용과 행동 중독이 유사한 신경생물학적 회로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보상결핍증후군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를 가지고 있다고 주장하였다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중독이 되는 대상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예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약물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도박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인터넷 등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과 상관없이 유사한 생물학적 과정을 통해 ‘</a:t>
            </a:r>
            <a:r>
              <a:rPr lang="ko-KR" altLang="en-US" sz="1600" dirty="0" err="1">
                <a:latin typeface="+mn-ea"/>
              </a:rPr>
              <a:t>중독’이</a:t>
            </a:r>
            <a:r>
              <a:rPr lang="ko-KR" altLang="en-US" sz="1600" dirty="0">
                <a:latin typeface="+mn-ea"/>
              </a:rPr>
              <a:t> 일어날 수 있다</a:t>
            </a:r>
            <a:r>
              <a:rPr lang="en-US" altLang="ko-KR" sz="1600" dirty="0">
                <a:latin typeface="+mn-ea"/>
              </a:rPr>
              <a:t>. </a:t>
            </a:r>
          </a:p>
          <a:p>
            <a:pPr fontAlgn="base" latinLnBrk="1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불안전 애착 수준이 높은 사람들은 부정적인 정서를 조절하기 위해 약물이나 알코올과 같은 물질을 남용한 결과 중독에 이를 수 있는 것처럼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불안전 애착 수준이 높은 사람들은 관계를 통해 부정적인 정서를 해소하는 것이 서툴기 때문에 대신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를 과도하게 사용한 결과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중독에 이를 수 있다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4530317" y="619645"/>
            <a:ext cx="1020558" cy="307777"/>
            <a:chOff x="5589739" y="619644"/>
            <a:chExt cx="1130124" cy="307777"/>
          </a:xfrm>
          <a:solidFill>
            <a:schemeClr val="accent2">
              <a:lumMod val="50000"/>
            </a:schemeClr>
          </a:solidFill>
        </p:grpSpPr>
        <p:sp>
          <p:nvSpPr>
            <p:cNvPr id="29" name="직사각형 28"/>
            <p:cNvSpPr/>
            <p:nvPr/>
          </p:nvSpPr>
          <p:spPr>
            <a:xfrm>
              <a:off x="5603863" y="637289"/>
              <a:ext cx="1116000" cy="2381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9739" y="619644"/>
              <a:ext cx="1116000" cy="307777"/>
            </a:xfrm>
            <a:prstGeom prst="rect">
              <a:avLst/>
            </a:prstGeom>
            <a:grpFill/>
          </p:spPr>
          <p:txBody>
            <a:bodyPr wrap="square" lIns="72000" rIns="7200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서론</a:t>
              </a: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3001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55638" y="1103067"/>
            <a:ext cx="2210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연구배경</a:t>
            </a:r>
            <a:r>
              <a: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dirty="0">
              <a:ln>
                <a:solidFill>
                  <a:prstClr val="black">
                    <a:lumMod val="75000"/>
                    <a:lumOff val="25000"/>
                    <a:alpha val="30000"/>
                  </a:prstClr>
                </a:solidFill>
              </a:ln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0763" y="365561"/>
            <a:ext cx="242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39204" y="1739946"/>
            <a:ext cx="8283080" cy="5704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성인 애착유형은 애착불안과 애착회피라는  </a:t>
            </a: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 dirty="0">
                <a:latin typeface="+mn-ea"/>
              </a:rPr>
              <a:t>가지 차원으로 나뉘는데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애착불안의 경우 자신의 표상은 부정적인데 반해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타인의 표상은 긍정적이기 때문에 다른 사람들과 친밀한 관계를 갖고자 애쓰며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사랑을 갈급해하고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그렇지 못할 때 불안감이 커지게 된다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kern="0" dirty="0">
                <a:latin typeface="+mn-ea"/>
              </a:rPr>
              <a:t>K. A. Brennan, C. L. Clark &amp; P. R. Shaver. 1998).</a:t>
            </a:r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애착회피의 경우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타인의 표상은 부정적인데 반해 자신의 표상은 긍정적이기 때문에 타인과의 관계에 있어서 거리감을 두거나 친밀한 관계를 가지는 것을 꺼려하는 경향이 있다</a:t>
            </a:r>
            <a:r>
              <a:rPr lang="en-US" altLang="ko-KR" sz="1600" dirty="0">
                <a:latin typeface="+mn-ea"/>
              </a:rPr>
              <a:t>.  </a:t>
            </a:r>
            <a:r>
              <a:rPr lang="ko-KR" altLang="en-US" sz="1600" dirty="0">
                <a:latin typeface="+mn-ea"/>
              </a:rPr>
              <a:t>타인과 친밀한 관계를 꺼리는 경우에도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중독에 빠질 위험성이 높을 수 있다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kern="0" spc="0" dirty="0" err="1">
                <a:effectLst/>
                <a:latin typeface="+mn-ea"/>
              </a:rPr>
              <a:t>권영주</a:t>
            </a:r>
            <a:r>
              <a:rPr lang="en-US" altLang="ko-KR" sz="1600" kern="0" spc="0" dirty="0">
                <a:effectLst/>
                <a:latin typeface="+mn-ea"/>
              </a:rPr>
              <a:t> </a:t>
            </a:r>
            <a:r>
              <a:rPr lang="ko-KR" altLang="en-US" sz="1600" kern="0" spc="0" dirty="0">
                <a:effectLst/>
                <a:latin typeface="+mn-ea"/>
              </a:rPr>
              <a:t>외 </a:t>
            </a:r>
            <a:r>
              <a:rPr lang="en-US" altLang="ko-KR" sz="1600" kern="0" spc="0" dirty="0">
                <a:effectLst/>
                <a:latin typeface="+mn-ea"/>
              </a:rPr>
              <a:t>2019).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kern="0" spc="0" dirty="0">
              <a:effectLst/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타인과의 친밀한 관계를 맺지 못할까 두려워 하는 경우에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중독 경향성이 높을 수 있다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김병규</a:t>
            </a:r>
            <a:r>
              <a:rPr lang="en-US" altLang="ko-KR" sz="1600" dirty="0">
                <a:latin typeface="+mn-ea"/>
              </a:rPr>
              <a:t> 2014).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1700" kern="0" spc="0" dirty="0">
              <a:effectLst/>
              <a:latin typeface="+mj-ea"/>
              <a:ea typeface="+mj-ea"/>
            </a:endParaRPr>
          </a:p>
          <a:p>
            <a:pPr marL="285750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4530317" y="619645"/>
            <a:ext cx="1020558" cy="307777"/>
            <a:chOff x="5589739" y="619644"/>
            <a:chExt cx="1130124" cy="307777"/>
          </a:xfrm>
          <a:solidFill>
            <a:schemeClr val="accent2">
              <a:lumMod val="50000"/>
            </a:schemeClr>
          </a:solidFill>
        </p:grpSpPr>
        <p:sp>
          <p:nvSpPr>
            <p:cNvPr id="29" name="직사각형 28"/>
            <p:cNvSpPr/>
            <p:nvPr/>
          </p:nvSpPr>
          <p:spPr>
            <a:xfrm>
              <a:off x="5603863" y="637289"/>
              <a:ext cx="1116000" cy="2381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9739" y="619644"/>
              <a:ext cx="1116000" cy="307777"/>
            </a:xfrm>
            <a:prstGeom prst="rect">
              <a:avLst/>
            </a:prstGeom>
            <a:grpFill/>
          </p:spPr>
          <p:txBody>
            <a:bodyPr wrap="square" lIns="72000" rIns="7200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서론</a:t>
              </a: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8602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55638" y="1145086"/>
            <a:ext cx="2210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연구배경</a:t>
            </a:r>
            <a:r>
              <a: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dirty="0">
              <a:ln>
                <a:solidFill>
                  <a:prstClr val="black">
                    <a:lumMod val="75000"/>
                    <a:lumOff val="25000"/>
                    <a:alpha val="30000"/>
                  </a:prstClr>
                </a:solidFill>
              </a:ln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0763" y="365561"/>
            <a:ext cx="242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39204" y="1831301"/>
            <a:ext cx="8283080" cy="4527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정서적 요인의 경우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여러 선행연구에서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중독경향성을 설명하는 요인으로 우울을 들고 있다</a:t>
            </a:r>
            <a:r>
              <a:rPr lang="en-US" altLang="ko-KR" sz="1600" dirty="0">
                <a:latin typeface="+mn-ea"/>
              </a:rPr>
              <a:t> (</a:t>
            </a:r>
            <a:r>
              <a:rPr lang="ko-KR" altLang="en-US" sz="1600" dirty="0" err="1">
                <a:latin typeface="+mn-ea"/>
              </a:rPr>
              <a:t>박경호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2018, </a:t>
            </a:r>
            <a:r>
              <a:rPr lang="ko-KR" altLang="en-US" sz="1600" dirty="0" err="1">
                <a:latin typeface="+mn-ea"/>
              </a:rPr>
              <a:t>김태곤</a:t>
            </a:r>
            <a:r>
              <a:rPr lang="ko-KR" altLang="en-US" sz="1600" dirty="0">
                <a:latin typeface="+mn-ea"/>
              </a:rPr>
              <a:t> 외</a:t>
            </a:r>
            <a:r>
              <a:rPr lang="en-US" altLang="ko-KR" sz="1600" dirty="0">
                <a:latin typeface="+mn-ea"/>
              </a:rPr>
              <a:t> 2018, </a:t>
            </a:r>
            <a:r>
              <a:rPr lang="ko-KR" altLang="en-US" sz="1600" dirty="0" err="1">
                <a:latin typeface="+mn-ea"/>
              </a:rPr>
              <a:t>권명진</a:t>
            </a:r>
            <a:r>
              <a:rPr lang="ko-KR" altLang="en-US" sz="1600" dirty="0">
                <a:latin typeface="+mn-ea"/>
              </a:rPr>
              <a:t> 외 </a:t>
            </a:r>
            <a:r>
              <a:rPr lang="en-US" altLang="ko-KR" sz="1600" dirty="0">
                <a:latin typeface="+mn-ea"/>
              </a:rPr>
              <a:t>2018). 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대학생을 대상으로 한 연구에서는 우울이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중독경향성에 직접적으로 정적 영향을 줄 뿐만 아니라 자존감과 예기불안을 통해 간접적으로 영향을 주는 것으로 나타났다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 err="1">
                <a:latin typeface="+mn-ea"/>
              </a:rPr>
              <a:t>박경호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2018). </a:t>
            </a:r>
            <a:r>
              <a:rPr lang="ko-KR" altLang="en-US" sz="1600" dirty="0">
                <a:latin typeface="+mn-ea"/>
              </a:rPr>
              <a:t>간호대학생을 대상으로 한 연구에서도 우울은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중독경향성과 정적 상관 관계가 있음이 확인되었다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 err="1">
                <a:latin typeface="+mn-ea"/>
              </a:rPr>
              <a:t>권명진</a:t>
            </a:r>
            <a:r>
              <a:rPr lang="ko-KR" altLang="en-US" sz="1600" dirty="0">
                <a:latin typeface="+mn-ea"/>
              </a:rPr>
              <a:t> 외 </a:t>
            </a:r>
            <a:r>
              <a:rPr lang="en-US" altLang="ko-KR" sz="1600" dirty="0">
                <a:latin typeface="+mn-ea"/>
              </a:rPr>
              <a:t>2018).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이처럼 오프라인 대인관계에서의 위축 뿐만 아니라 다른 활동들의 흥미 감소 등을 인하여 손쉽게 자신들의 부정적인 정서를 달랠 수 있는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중독 경향성에 빠질 가능성이 높다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285750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4530317" y="619645"/>
            <a:ext cx="1020558" cy="307777"/>
            <a:chOff x="5589739" y="619644"/>
            <a:chExt cx="1130124" cy="307777"/>
          </a:xfrm>
          <a:solidFill>
            <a:schemeClr val="accent2">
              <a:lumMod val="50000"/>
            </a:schemeClr>
          </a:solidFill>
        </p:grpSpPr>
        <p:sp>
          <p:nvSpPr>
            <p:cNvPr id="29" name="직사각형 28"/>
            <p:cNvSpPr/>
            <p:nvPr/>
          </p:nvSpPr>
          <p:spPr>
            <a:xfrm>
              <a:off x="5603863" y="637289"/>
              <a:ext cx="1116000" cy="2381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9739" y="619644"/>
              <a:ext cx="1116000" cy="307777"/>
            </a:xfrm>
            <a:prstGeom prst="rect">
              <a:avLst/>
            </a:prstGeom>
            <a:grpFill/>
          </p:spPr>
          <p:txBody>
            <a:bodyPr wrap="square" lIns="72000" rIns="7200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서론</a:t>
              </a: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4349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55638" y="1107210"/>
            <a:ext cx="22108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연구배경</a:t>
            </a:r>
            <a:r>
              <a: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dirty="0">
              <a:ln>
                <a:solidFill>
                  <a:prstClr val="black">
                    <a:lumMod val="75000"/>
                    <a:lumOff val="25000"/>
                    <a:alpha val="30000"/>
                  </a:prstClr>
                </a:solidFill>
              </a:ln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0763" y="365561"/>
            <a:ext cx="242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55638" y="1748192"/>
            <a:ext cx="8283080" cy="4522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소외에 대한 두려움은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중독 경향성과 매우 관련이 깊은 개념으로써 최근 학문적 관심을 받고 있으나 아직까지 인지적 관점에서 소외에 대한 두려움을 설명하는 충분한 연구가 이루어져 있지 않다</a:t>
            </a:r>
            <a:r>
              <a:rPr lang="en-US" altLang="ko-KR" sz="1600" dirty="0">
                <a:latin typeface="+mn-ea"/>
              </a:rPr>
              <a:t> (</a:t>
            </a:r>
            <a:r>
              <a:rPr lang="ko-KR" altLang="en-US" sz="1600" dirty="0">
                <a:latin typeface="+mn-ea"/>
              </a:rPr>
              <a:t>이수정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김연정</a:t>
            </a:r>
            <a:r>
              <a:rPr lang="en-US" altLang="ko-KR" sz="1600" dirty="0">
                <a:latin typeface="+mn-ea"/>
              </a:rPr>
              <a:t>, 2018; </a:t>
            </a:r>
            <a:r>
              <a:rPr lang="ko-KR" altLang="en-US" sz="1600" dirty="0" err="1">
                <a:latin typeface="+mn-ea"/>
              </a:rPr>
              <a:t>주은선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전소연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심솔지</a:t>
            </a:r>
            <a:r>
              <a:rPr lang="en-US" altLang="ko-KR" sz="1600" dirty="0">
                <a:latin typeface="+mn-ea"/>
              </a:rPr>
              <a:t>, 2018; </a:t>
            </a:r>
            <a:r>
              <a:rPr lang="ko-KR" altLang="en-US" sz="1600" dirty="0" err="1">
                <a:latin typeface="+mn-ea"/>
              </a:rPr>
              <a:t>한다정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김빛나</a:t>
            </a:r>
            <a:r>
              <a:rPr lang="en-US" altLang="ko-KR" sz="1600" dirty="0">
                <a:latin typeface="+mn-ea"/>
              </a:rPr>
              <a:t>, 2020; Buglass, Binder, Betts, &amp; Underwood, 2017; </a:t>
            </a:r>
            <a:r>
              <a:rPr lang="en-US" altLang="ko-KR" sz="1600" dirty="0" err="1">
                <a:latin typeface="+mn-ea"/>
              </a:rPr>
              <a:t>Błachnio</a:t>
            </a:r>
            <a:r>
              <a:rPr lang="en-US" altLang="ko-KR" sz="1600" dirty="0">
                <a:latin typeface="+mn-ea"/>
              </a:rPr>
              <a:t> &amp; </a:t>
            </a:r>
            <a:r>
              <a:rPr lang="en-US" altLang="ko-KR" sz="1600" dirty="0" err="1">
                <a:latin typeface="+mn-ea"/>
              </a:rPr>
              <a:t>Przepiorka</a:t>
            </a:r>
            <a:r>
              <a:rPr lang="en-US" altLang="ko-KR" sz="1600" dirty="0">
                <a:latin typeface="+mn-ea"/>
              </a:rPr>
              <a:t>, 2018; Swan &amp; Kendall, 2016). 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atin typeface="+mn-ea"/>
              </a:rPr>
              <a:t>자기결정성</a:t>
            </a:r>
            <a:r>
              <a:rPr lang="ko-KR" altLang="en-US" sz="1600" dirty="0">
                <a:latin typeface="+mn-ea"/>
              </a:rPr>
              <a:t> 이론에서 집단에 참여하여 더 많은 시간을 보내야 한다는 강한 생각과 사회비교이론에서의 타인과 같아져야만 한다는 사고는 일종의 당위적이고 절대적인 역기능적 신념으로 볼 수 있을 것이며 소외에 대한 두려움은 부정적 정서로써 이 두 변인은 사고가 정서를 앞선다고 주장하는 </a:t>
            </a:r>
            <a:r>
              <a:rPr lang="en-US" altLang="ko-KR" sz="1600" dirty="0">
                <a:latin typeface="+mn-ea"/>
              </a:rPr>
              <a:t>Beck(1967)</a:t>
            </a:r>
            <a:r>
              <a:rPr lang="ko-KR" altLang="en-US" sz="1600" dirty="0">
                <a:latin typeface="+mn-ea"/>
              </a:rPr>
              <a:t>과 </a:t>
            </a:r>
            <a:r>
              <a:rPr lang="en-US" altLang="ko-KR" sz="1600" dirty="0">
                <a:latin typeface="+mn-ea"/>
              </a:rPr>
              <a:t>Ellis(1984)</a:t>
            </a:r>
            <a:r>
              <a:rPr lang="ko-KR" altLang="en-US" sz="1600" dirty="0">
                <a:latin typeface="+mn-ea"/>
              </a:rPr>
              <a:t>의 인지이론에 입각하여 역기능적 신념이 높아지면 소외에 대한 두려움 또한 증가될 것으로 예상된다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1600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4530317" y="619645"/>
            <a:ext cx="1020558" cy="307777"/>
            <a:chOff x="5589739" y="619644"/>
            <a:chExt cx="1130124" cy="307777"/>
          </a:xfrm>
          <a:solidFill>
            <a:schemeClr val="accent2">
              <a:lumMod val="50000"/>
            </a:schemeClr>
          </a:solidFill>
        </p:grpSpPr>
        <p:sp>
          <p:nvSpPr>
            <p:cNvPr id="29" name="직사각형 28"/>
            <p:cNvSpPr/>
            <p:nvPr/>
          </p:nvSpPr>
          <p:spPr>
            <a:xfrm>
              <a:off x="5603863" y="637289"/>
              <a:ext cx="1116000" cy="2381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9739" y="619644"/>
              <a:ext cx="1116000" cy="307777"/>
            </a:xfrm>
            <a:prstGeom prst="rect">
              <a:avLst/>
            </a:prstGeom>
            <a:grpFill/>
          </p:spPr>
          <p:txBody>
            <a:bodyPr wrap="square" lIns="72000" rIns="7200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서론</a:t>
              </a: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2803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55638" y="1033876"/>
            <a:ext cx="2210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연구배경</a:t>
            </a:r>
            <a:r>
              <a: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dirty="0">
              <a:ln>
                <a:solidFill>
                  <a:prstClr val="black">
                    <a:lumMod val="75000"/>
                    <a:lumOff val="25000"/>
                    <a:alpha val="30000"/>
                  </a:prstClr>
                </a:solidFill>
              </a:ln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0763" y="365561"/>
            <a:ext cx="242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39204" y="1433986"/>
            <a:ext cx="82830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소외에 대한 두려움</a:t>
            </a:r>
            <a:r>
              <a:rPr lang="en-US" altLang="ko-KR" sz="1600" dirty="0">
                <a:latin typeface="+mn-ea"/>
              </a:rPr>
              <a:t>(Fear of Missing Out: </a:t>
            </a:r>
            <a:r>
              <a:rPr lang="en-US" altLang="ko-KR" sz="1600" dirty="0" err="1">
                <a:latin typeface="+mn-ea"/>
              </a:rPr>
              <a:t>FoMO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은 흐름을 놓치거나 자신이 포함되지 않을 것에 대한 두려움 때문에 타인이 어떤 활동을 하고 있는지를 계속 확인하고 싶은 욕구를 의미한다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Przybylski</a:t>
            </a:r>
            <a:r>
              <a:rPr lang="en-US" altLang="ko-KR" sz="1600" dirty="0">
                <a:latin typeface="+mn-ea"/>
              </a:rPr>
              <a:t>, Murayama, </a:t>
            </a:r>
            <a:r>
              <a:rPr lang="en-US" altLang="ko-KR" sz="1600" dirty="0" err="1">
                <a:latin typeface="+mn-ea"/>
              </a:rPr>
              <a:t>Dehaan</a:t>
            </a:r>
            <a:r>
              <a:rPr lang="en-US" altLang="ko-KR" sz="1600" dirty="0">
                <a:latin typeface="+mn-ea"/>
              </a:rPr>
              <a:t>,&amp; Gladwell, 2013). </a:t>
            </a:r>
          </a:p>
          <a:p>
            <a:pPr fontAlgn="base" latinLnBrk="1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소외에 대한 두려움이 높은 사람들은 사회적 상호작용에서 멀어지거나 유행에 뒤떨어진다고 느끼지 않기 위해 타인과 계속 연결되어 있고자 한다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박지수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서영석</a:t>
            </a:r>
            <a:r>
              <a:rPr lang="en-US" altLang="ko-KR" sz="1600" dirty="0">
                <a:latin typeface="+mn-ea"/>
              </a:rPr>
              <a:t>, 2018; </a:t>
            </a:r>
            <a:r>
              <a:rPr lang="en-US" altLang="ko-KR" sz="1600" dirty="0" err="1">
                <a:latin typeface="+mn-ea"/>
              </a:rPr>
              <a:t>Przybyski</a:t>
            </a:r>
            <a:r>
              <a:rPr lang="en-US" altLang="ko-KR" sz="1600" dirty="0">
                <a:latin typeface="+mn-ea"/>
              </a:rPr>
              <a:t> et al.,2013). </a:t>
            </a:r>
            <a:r>
              <a:rPr lang="ko-KR" altLang="en-US" sz="1600" dirty="0">
                <a:latin typeface="+mn-ea"/>
              </a:rPr>
              <a:t>또한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다른 사람들이 자신보다 보람 있는 경험을 할지도 모른다는 점을 염려하고 이 과정에서 자신이 따라잡지 못하고 좋은 기회를 놓치고 있다는 불안감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소외감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박탈감 등의 부정적인 정서를 경험한다</a:t>
            </a:r>
            <a:r>
              <a:rPr lang="en-US" altLang="ko-KR" sz="1600" dirty="0">
                <a:latin typeface="+mn-ea"/>
              </a:rPr>
              <a:t>(Abel, Buff, &amp; Burr, 2016).</a:t>
            </a:r>
          </a:p>
          <a:p>
            <a:pPr fontAlgn="base" latinLnBrk="1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사회비교이론에 따르면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인간은 자기 자신에 대한 지식을 얻는 과정에서 타인을 준거로 비교하는 성향이 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이때</a:t>
            </a:r>
            <a:r>
              <a:rPr lang="en-US" altLang="ko-KR" sz="1600" dirty="0">
                <a:latin typeface="+mn-ea"/>
              </a:rPr>
              <a:t>, SNS</a:t>
            </a:r>
            <a:r>
              <a:rPr lang="ko-KR" altLang="en-US" sz="1600" dirty="0">
                <a:latin typeface="+mn-ea"/>
              </a:rPr>
              <a:t>를 통해 다양한 정보를 실시간으로 접하게 되면서 자신을 타인과 끊임없이 비교하고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이러한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를 통한 타인과의 지속적인비교는 소외에 대한 두려움을 오히려 촉진할 수 있다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 err="1">
                <a:latin typeface="+mn-ea"/>
              </a:rPr>
              <a:t>박주리</a:t>
            </a:r>
            <a:r>
              <a:rPr lang="en-US" altLang="ko-KR" sz="1600" dirty="0">
                <a:latin typeface="+mn-ea"/>
              </a:rPr>
              <a:t>, 2020; </a:t>
            </a:r>
            <a:r>
              <a:rPr lang="en-US" altLang="ko-KR" sz="1600" dirty="0" err="1">
                <a:latin typeface="+mn-ea"/>
              </a:rPr>
              <a:t>Przybylski</a:t>
            </a:r>
            <a:r>
              <a:rPr lang="en-US" altLang="ko-KR" sz="1600" dirty="0">
                <a:latin typeface="+mn-ea"/>
              </a:rPr>
              <a:t> et al., 2013). </a:t>
            </a:r>
            <a:endParaRPr lang="ko-KR" altLang="en-US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1600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4530317" y="619645"/>
            <a:ext cx="1020558" cy="307777"/>
            <a:chOff x="5589739" y="619644"/>
            <a:chExt cx="1130124" cy="307777"/>
          </a:xfrm>
          <a:solidFill>
            <a:schemeClr val="accent2">
              <a:lumMod val="50000"/>
            </a:schemeClr>
          </a:solidFill>
        </p:grpSpPr>
        <p:sp>
          <p:nvSpPr>
            <p:cNvPr id="29" name="직사각형 28"/>
            <p:cNvSpPr/>
            <p:nvPr/>
          </p:nvSpPr>
          <p:spPr>
            <a:xfrm>
              <a:off x="5603863" y="637289"/>
              <a:ext cx="1116000" cy="2381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9739" y="619644"/>
              <a:ext cx="1116000" cy="307777"/>
            </a:xfrm>
            <a:prstGeom prst="rect">
              <a:avLst/>
            </a:prstGeom>
            <a:grpFill/>
          </p:spPr>
          <p:txBody>
            <a:bodyPr wrap="square" lIns="72000" rIns="7200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서론</a:t>
              </a: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775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55638" y="1145086"/>
            <a:ext cx="2210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연구배경</a:t>
            </a:r>
            <a:r>
              <a: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dirty="0">
              <a:ln>
                <a:solidFill>
                  <a:prstClr val="black">
                    <a:lumMod val="75000"/>
                    <a:lumOff val="25000"/>
                    <a:alpha val="30000"/>
                  </a:prstClr>
                </a:solidFill>
              </a:ln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0763" y="365561"/>
            <a:ext cx="242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39204" y="1619092"/>
            <a:ext cx="8283080" cy="5215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자기결정 이론에서는 인간의 </a:t>
            </a:r>
            <a:r>
              <a:rPr lang="en-US" altLang="ko-KR" sz="1600" dirty="0">
                <a:latin typeface="+mn-ea"/>
              </a:rPr>
              <a:t>3</a:t>
            </a:r>
            <a:r>
              <a:rPr lang="ko-KR" altLang="en-US" sz="1600" dirty="0">
                <a:latin typeface="+mn-ea"/>
              </a:rPr>
              <a:t>대 기본심리욕구인 자율성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유능성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관계성 중 관계성이 결핍된 상태에서 소외에 대한 두려움이 발생한다고 설명한다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박지수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서영석</a:t>
            </a:r>
            <a:r>
              <a:rPr lang="en-US" altLang="ko-KR" sz="1600" dirty="0">
                <a:latin typeface="+mn-ea"/>
              </a:rPr>
              <a:t>, 2018; Alt, 2017; </a:t>
            </a:r>
            <a:r>
              <a:rPr lang="en-US" altLang="ko-KR" sz="1600" dirty="0" err="1">
                <a:latin typeface="+mn-ea"/>
              </a:rPr>
              <a:t>Conlin</a:t>
            </a:r>
            <a:r>
              <a:rPr lang="en-US" altLang="ko-KR" sz="1600" dirty="0">
                <a:latin typeface="+mn-ea"/>
              </a:rPr>
              <a:t>, Billings, &amp; </a:t>
            </a:r>
            <a:r>
              <a:rPr lang="en-US" altLang="ko-KR" sz="1600" dirty="0" err="1">
                <a:latin typeface="+mn-ea"/>
              </a:rPr>
              <a:t>Averset</a:t>
            </a:r>
            <a:r>
              <a:rPr lang="en-US" altLang="ko-KR" sz="1600" dirty="0">
                <a:latin typeface="+mn-ea"/>
              </a:rPr>
              <a:t>, 2016; </a:t>
            </a:r>
            <a:r>
              <a:rPr lang="en-US" altLang="ko-KR" sz="1600" dirty="0" err="1">
                <a:latin typeface="+mn-ea"/>
              </a:rPr>
              <a:t>Przybylski</a:t>
            </a:r>
            <a:r>
              <a:rPr lang="en-US" altLang="ko-KR" sz="1600" dirty="0">
                <a:latin typeface="+mn-ea"/>
              </a:rPr>
              <a:t> et al., 2013). </a:t>
            </a:r>
            <a:r>
              <a:rPr lang="ko-KR" altLang="en-US" sz="1600" dirty="0">
                <a:latin typeface="+mn-ea"/>
              </a:rPr>
              <a:t>즉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관계성이 결핍되어 사회적 관계에서 배제 당하는 것에 두려움이 커지면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자신의 내재적 욕구를 충족하는 것보다 외재적 동기에 의해 행동하게 되고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집단에 참여하여 더 많은 시간을 보내야 한다는 압박을 느끼면서 소외에 대한 두려움을 느끼고 이를 해소하기 위해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를 사용하게 된다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Przybylski</a:t>
            </a:r>
            <a:r>
              <a:rPr lang="en-US" altLang="ko-KR" sz="1600" dirty="0">
                <a:latin typeface="+mn-ea"/>
              </a:rPr>
              <a:t> et al., 2013).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사회비교이론에서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의 사용을 통해 소외에 대한 두려움이 촉진된다는 점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그리고 자기결정성이론에서 소외에 대한 두려움으로 인해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의 사용량이 늘어난다는 점을 통해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중독 경향성과 소외에 대한 두려움의 악순환을 예측해볼 수 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실제로 소외에 대한 두려움이 높을수록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사용량이 많은 것으로 보고되었다</a:t>
            </a:r>
            <a:r>
              <a:rPr lang="en-US" altLang="ko-KR" sz="1600" dirty="0">
                <a:latin typeface="+mn-ea"/>
              </a:rPr>
              <a:t>(Blackwell, </a:t>
            </a:r>
            <a:r>
              <a:rPr lang="en-US" altLang="ko-KR" sz="1600" dirty="0" err="1">
                <a:latin typeface="+mn-ea"/>
              </a:rPr>
              <a:t>Leaman,Tramposch</a:t>
            </a:r>
            <a:r>
              <a:rPr lang="en-US" altLang="ko-KR" sz="1600" dirty="0">
                <a:latin typeface="+mn-ea"/>
              </a:rPr>
              <a:t>, Osborne, &amp; </a:t>
            </a:r>
            <a:r>
              <a:rPr lang="en-US" altLang="ko-KR" sz="1600" dirty="0" err="1">
                <a:latin typeface="+mn-ea"/>
              </a:rPr>
              <a:t>Liss</a:t>
            </a:r>
            <a:r>
              <a:rPr lang="en-US" altLang="ko-KR" sz="1600" dirty="0">
                <a:latin typeface="+mn-ea"/>
              </a:rPr>
              <a:t>, 2017; Przybylski </a:t>
            </a:r>
            <a:r>
              <a:rPr lang="en-US" altLang="ko-KR" sz="1600" dirty="0" err="1">
                <a:latin typeface="+mn-ea"/>
              </a:rPr>
              <a:t>etal</a:t>
            </a:r>
            <a:r>
              <a:rPr lang="en-US" altLang="ko-KR" sz="1600" dirty="0">
                <a:latin typeface="+mn-ea"/>
              </a:rPr>
              <a:t>., 2013).</a:t>
            </a:r>
            <a:endParaRPr lang="ko-KR" altLang="en-US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1600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4530317" y="619645"/>
            <a:ext cx="1020558" cy="307777"/>
            <a:chOff x="5589739" y="619644"/>
            <a:chExt cx="1130124" cy="307777"/>
          </a:xfrm>
          <a:solidFill>
            <a:schemeClr val="accent2">
              <a:lumMod val="50000"/>
            </a:schemeClr>
          </a:solidFill>
        </p:grpSpPr>
        <p:sp>
          <p:nvSpPr>
            <p:cNvPr id="29" name="직사각형 28"/>
            <p:cNvSpPr/>
            <p:nvPr/>
          </p:nvSpPr>
          <p:spPr>
            <a:xfrm>
              <a:off x="5603863" y="637289"/>
              <a:ext cx="1116000" cy="2381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9739" y="619644"/>
              <a:ext cx="1116000" cy="307777"/>
            </a:xfrm>
            <a:prstGeom prst="rect">
              <a:avLst/>
            </a:prstGeom>
            <a:grpFill/>
          </p:spPr>
          <p:txBody>
            <a:bodyPr wrap="square" lIns="72000" rIns="7200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서론</a:t>
              </a: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0491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55638" y="1145086"/>
            <a:ext cx="16065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연구목적</a:t>
            </a:r>
            <a:endParaRPr lang="ko-KR" altLang="en-US" sz="1600" dirty="0">
              <a:ln>
                <a:solidFill>
                  <a:prstClr val="black">
                    <a:lumMod val="75000"/>
                    <a:lumOff val="25000"/>
                    <a:alpha val="30000"/>
                  </a:prstClr>
                </a:solidFill>
              </a:ln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0763" y="365561"/>
            <a:ext cx="242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39204" y="1739946"/>
            <a:ext cx="8283080" cy="4876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본 연구의 목적은 </a:t>
            </a:r>
            <a:r>
              <a:rPr lang="en-US" altLang="ko-KR" sz="1600" dirty="0"/>
              <a:t>SNS </a:t>
            </a:r>
            <a:r>
              <a:rPr lang="ko-KR" altLang="en-US" sz="1600" dirty="0"/>
              <a:t>중독경향성 치료적 개입 시 선행연구 및 관련 이론을 바탕으로 대인관계</a:t>
            </a:r>
            <a:r>
              <a:rPr lang="en-US" altLang="ko-KR" sz="1600" dirty="0"/>
              <a:t> </a:t>
            </a:r>
            <a:r>
              <a:rPr lang="ko-KR" altLang="en-US" sz="1600" dirty="0"/>
              <a:t>문제</a:t>
            </a:r>
            <a:r>
              <a:rPr lang="en-US" altLang="ko-KR" sz="1600" dirty="0"/>
              <a:t> </a:t>
            </a:r>
            <a:r>
              <a:rPr lang="ko-KR" altLang="en-US" sz="1600" dirty="0"/>
              <a:t>관련 </a:t>
            </a:r>
            <a:r>
              <a:rPr lang="ko-KR" altLang="en-US" sz="1600" dirty="0" err="1"/>
              <a:t>변인들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성인애착</a:t>
            </a:r>
            <a:r>
              <a:rPr lang="en-US" altLang="ko-KR" sz="1600" dirty="0"/>
              <a:t>, </a:t>
            </a:r>
            <a:r>
              <a:rPr lang="ko-KR" altLang="en-US" sz="1600" dirty="0"/>
              <a:t>우울</a:t>
            </a:r>
            <a:r>
              <a:rPr lang="en-US" altLang="ko-KR" sz="1600" dirty="0"/>
              <a:t>, </a:t>
            </a:r>
            <a:r>
              <a:rPr lang="ko-KR" altLang="en-US" sz="1600" dirty="0"/>
              <a:t>소외에 대한 두려움</a:t>
            </a:r>
            <a:r>
              <a:rPr lang="en-US" altLang="ko-KR" sz="1600" dirty="0"/>
              <a:t>)</a:t>
            </a:r>
            <a:r>
              <a:rPr lang="ko-KR" altLang="en-US" sz="1600" dirty="0"/>
              <a:t>의 문제에 보다 초점을 두는 전략을 수립할 수 있을 것으로 기대된다</a:t>
            </a:r>
            <a:r>
              <a:rPr lang="en-US" altLang="ko-KR" sz="1600" dirty="0"/>
              <a:t>.</a:t>
            </a:r>
          </a:p>
          <a:p>
            <a:pPr fontAlgn="base" latinLnBrk="1">
              <a:lnSpc>
                <a:spcPct val="150000"/>
              </a:lnSpc>
            </a:pPr>
            <a:endParaRPr lang="en-US" altLang="ko-KR" sz="1600" dirty="0"/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본 연구는  </a:t>
            </a:r>
            <a:r>
              <a:rPr lang="en-US" altLang="ko-KR" sz="1600" dirty="0"/>
              <a:t>SNS </a:t>
            </a:r>
            <a:r>
              <a:rPr lang="ko-KR" altLang="en-US" sz="1600" dirty="0"/>
              <a:t>중독경향성을 이해하기 위해서 대인관계적</a:t>
            </a:r>
            <a:r>
              <a:rPr lang="en-US" altLang="ko-KR" sz="1600" dirty="0"/>
              <a:t>, </a:t>
            </a:r>
            <a:r>
              <a:rPr lang="ko-KR" altLang="en-US" sz="1600" dirty="0"/>
              <a:t>정서적 특성요인의 측면에서 통합적으로 살펴보고</a:t>
            </a:r>
            <a:r>
              <a:rPr lang="en-US" altLang="ko-KR" sz="1600" dirty="0"/>
              <a:t>, SNS </a:t>
            </a:r>
            <a:r>
              <a:rPr lang="ko-KR" altLang="en-US" sz="1600" dirty="0"/>
              <a:t>중독경향성의 사회적 영향력을 파악할 수 있는 중요한 자료가 될 것으로 사료된다</a:t>
            </a:r>
            <a:r>
              <a:rPr lang="en-US" altLang="ko-KR" sz="1600" dirty="0"/>
              <a:t>.</a:t>
            </a:r>
          </a:p>
          <a:p>
            <a:pPr fontAlgn="base" latinLnBrk="1">
              <a:lnSpc>
                <a:spcPct val="150000"/>
              </a:lnSpc>
            </a:pPr>
            <a:endParaRPr lang="en-US" altLang="ko-KR" sz="1600" dirty="0"/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본 연구는 </a:t>
            </a:r>
            <a:r>
              <a:rPr lang="en-US" altLang="ko-KR" sz="1600" dirty="0"/>
              <a:t>SNS </a:t>
            </a:r>
            <a:r>
              <a:rPr lang="ko-KR" altLang="en-US" sz="1600" dirty="0"/>
              <a:t>중독경향성에 대해 보다 깊은 이해를 돕고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SNS </a:t>
            </a:r>
            <a:r>
              <a:rPr lang="ko-KR" altLang="en-US" sz="1600" dirty="0"/>
              <a:t>중독 경향성에 영향을 주는 대인관계적</a:t>
            </a:r>
            <a:r>
              <a:rPr lang="en-US" altLang="ko-KR" sz="1600" dirty="0"/>
              <a:t>, </a:t>
            </a:r>
            <a:r>
              <a:rPr lang="ko-KR" altLang="en-US" sz="1600" dirty="0"/>
              <a:t>정서적</a:t>
            </a:r>
            <a:r>
              <a:rPr lang="en-US" altLang="ko-KR" sz="1600" dirty="0"/>
              <a:t>, </a:t>
            </a:r>
            <a:r>
              <a:rPr lang="ko-KR" altLang="en-US" sz="1600" dirty="0"/>
              <a:t>특성의 다중요인을 동시에 살펴봄으로 </a:t>
            </a:r>
            <a:r>
              <a:rPr lang="en-US" altLang="ko-KR" sz="1600" dirty="0"/>
              <a:t>SNS </a:t>
            </a:r>
            <a:r>
              <a:rPr lang="ko-KR" altLang="en-US" sz="1600" dirty="0"/>
              <a:t>중독 경향성에 대한 이해와 기초자료 제공을 목적으로 하고자 한다</a:t>
            </a:r>
            <a:r>
              <a:rPr lang="en-US" altLang="ko-KR" sz="1600" dirty="0"/>
              <a:t>.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fontAlgn="base" latinLnBrk="1">
              <a:lnSpc>
                <a:spcPct val="150000"/>
              </a:lnSpc>
            </a:pPr>
            <a:endParaRPr lang="en-US" altLang="ko-KR" sz="1700" dirty="0"/>
          </a:p>
        </p:txBody>
      </p:sp>
      <p:sp>
        <p:nvSpPr>
          <p:cNvPr id="27" name="직사각형 26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4530317" y="619645"/>
            <a:ext cx="1020558" cy="307777"/>
            <a:chOff x="5589739" y="619644"/>
            <a:chExt cx="1130124" cy="307777"/>
          </a:xfrm>
          <a:solidFill>
            <a:schemeClr val="accent2">
              <a:lumMod val="50000"/>
            </a:schemeClr>
          </a:solidFill>
        </p:grpSpPr>
        <p:sp>
          <p:nvSpPr>
            <p:cNvPr id="29" name="직사각형 28"/>
            <p:cNvSpPr/>
            <p:nvPr/>
          </p:nvSpPr>
          <p:spPr>
            <a:xfrm>
              <a:off x="5603863" y="637289"/>
              <a:ext cx="1116000" cy="2381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9739" y="619644"/>
              <a:ext cx="1116000" cy="307777"/>
            </a:xfrm>
            <a:prstGeom prst="rect">
              <a:avLst/>
            </a:prstGeom>
            <a:grpFill/>
          </p:spPr>
          <p:txBody>
            <a:bodyPr wrap="square" lIns="72000" rIns="7200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서론</a:t>
              </a: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2836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55638" y="1145086"/>
            <a:ext cx="16065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연구목적</a:t>
            </a:r>
            <a:endParaRPr lang="ko-KR" altLang="en-US" sz="1600" dirty="0">
              <a:ln>
                <a:solidFill>
                  <a:prstClr val="black">
                    <a:lumMod val="75000"/>
                    <a:lumOff val="25000"/>
                    <a:alpha val="30000"/>
                  </a:prstClr>
                </a:solidFill>
              </a:ln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0763" y="365561"/>
            <a:ext cx="242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39204" y="1739946"/>
            <a:ext cx="8283080" cy="4876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본 연구는 상담 장면에서 불안정한 성인 애착으로 인해 대인관계문제를 경험하는 내담자들을 심층적으로 이해하고 효율적인 심리적 개입을 도울 수 있는 경험적 자료를 제공했다는 점에 의의가 있다</a:t>
            </a:r>
            <a:r>
              <a:rPr lang="en-US" altLang="ko-KR" sz="1600" dirty="0"/>
              <a:t>.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SNS</a:t>
            </a:r>
            <a:r>
              <a:rPr lang="ko-KR" altLang="en-US" sz="1600" dirty="0"/>
              <a:t>중독경향성에 대한 예방 및 완화 시킬 수 있는 구체적인 개입방법 제공을 위한 기초자료로써 중요하게 활용할 수 있을 것이다</a:t>
            </a:r>
            <a:r>
              <a:rPr lang="en-US" altLang="ko-KR" sz="1600" dirty="0"/>
              <a:t>.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성인애착의</a:t>
            </a:r>
            <a:r>
              <a:rPr lang="ko-KR" altLang="en-US" sz="1600" dirty="0"/>
              <a:t> 중요성에 대한 이론적 접근으로 부모교육 및 부모양육교육에 자료를 효율적으로 제공할 수 있다</a:t>
            </a:r>
            <a:r>
              <a:rPr lang="en-US" altLang="ko-KR" sz="1600" dirty="0"/>
              <a:t>.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청소년의 </a:t>
            </a:r>
            <a:r>
              <a:rPr lang="en-US" altLang="ko-KR" sz="1600" dirty="0"/>
              <a:t>SNS </a:t>
            </a:r>
            <a:r>
              <a:rPr lang="ko-KR" altLang="en-US" sz="1600" dirty="0"/>
              <a:t>과의존과 </a:t>
            </a:r>
            <a:r>
              <a:rPr lang="ko-KR" altLang="en-US" sz="1600" dirty="0" err="1"/>
              <a:t>사이버불링</a:t>
            </a:r>
            <a:r>
              <a:rPr lang="ko-KR" altLang="en-US" sz="1600" dirty="0"/>
              <a:t> 가해행동 예방을 위한 기초자료나 프로그램 개발을 위한 자료로 활용하고자 한다</a:t>
            </a:r>
            <a:r>
              <a:rPr lang="en-US" altLang="ko-KR" sz="1600" dirty="0"/>
              <a:t>.</a:t>
            </a:r>
            <a:endParaRPr lang="ko-KR" altLang="en-US" sz="1600" dirty="0">
              <a:solidFill>
                <a:srgbClr val="FF0000"/>
              </a:solidFill>
            </a:endParaRPr>
          </a:p>
          <a:p>
            <a:pPr fontAlgn="base" latinLnBrk="1">
              <a:lnSpc>
                <a:spcPct val="150000"/>
              </a:lnSpc>
            </a:pPr>
            <a:endParaRPr lang="en-US" altLang="ko-KR" sz="1700" dirty="0"/>
          </a:p>
        </p:txBody>
      </p:sp>
      <p:sp>
        <p:nvSpPr>
          <p:cNvPr id="27" name="직사각형 26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4530317" y="619645"/>
            <a:ext cx="1020558" cy="307777"/>
            <a:chOff x="5589739" y="619644"/>
            <a:chExt cx="1130124" cy="307777"/>
          </a:xfrm>
          <a:solidFill>
            <a:schemeClr val="accent2">
              <a:lumMod val="50000"/>
            </a:schemeClr>
          </a:solidFill>
        </p:grpSpPr>
        <p:sp>
          <p:nvSpPr>
            <p:cNvPr id="29" name="직사각형 28"/>
            <p:cNvSpPr/>
            <p:nvPr/>
          </p:nvSpPr>
          <p:spPr>
            <a:xfrm>
              <a:off x="5603863" y="637289"/>
              <a:ext cx="1116000" cy="2381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9739" y="619644"/>
              <a:ext cx="1116000" cy="307777"/>
            </a:xfrm>
            <a:prstGeom prst="rect">
              <a:avLst/>
            </a:prstGeom>
            <a:grpFill/>
          </p:spPr>
          <p:txBody>
            <a:bodyPr wrap="square" lIns="72000" rIns="7200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서론</a:t>
              </a: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38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32005" y="545096"/>
            <a:ext cx="1479783" cy="736591"/>
            <a:chOff x="2361333" y="3020536"/>
            <a:chExt cx="2168845" cy="648081"/>
          </a:xfrm>
          <a:solidFill>
            <a:schemeClr val="accent2">
              <a:lumMod val="50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2400300" y="3020536"/>
              <a:ext cx="2075499" cy="64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61333" y="3058307"/>
              <a:ext cx="2168845" cy="568667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ctr"/>
              <a:r>
                <a:rPr lang="ko-KR" altLang="en-US" sz="3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목차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734574" y="1529121"/>
            <a:ext cx="4516095" cy="389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  <a:endParaRPr lang="en-US" altLang="ko-KR" sz="28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  <a:endParaRPr lang="en-US" altLang="ko-KR" sz="28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  <a:endParaRPr lang="en-US" altLang="ko-KR" sz="28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  <a:endParaRPr lang="en-US" altLang="ko-KR" sz="28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  <a:endParaRPr lang="en-US" altLang="ko-KR" sz="28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참고문헌</a:t>
            </a:r>
            <a:endParaRPr lang="en-US" altLang="ko-KR" sz="28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853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632648" y="1132054"/>
            <a:ext cx="2138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연구목적</a:t>
            </a:r>
            <a:r>
              <a: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dirty="0">
              <a:ln>
                <a:solidFill>
                  <a:prstClr val="black">
                    <a:lumMod val="75000"/>
                    <a:lumOff val="25000"/>
                    <a:alpha val="30000"/>
                  </a:prstClr>
                </a:solidFill>
              </a:ln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0763" y="365561"/>
            <a:ext cx="242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89000" y="1701918"/>
            <a:ext cx="8139840" cy="4855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본 연구를 통해 다른 사람과의 관계에서의 비교 및 부적절감을 경험 할 때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중독경향성에 취약할 수 있으므로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중독경향성에 취약할 수 있는 요인을 도출하고자 하였다</a:t>
            </a:r>
            <a:r>
              <a:rPr lang="en-US" altLang="ko-KR" sz="1600" dirty="0">
                <a:latin typeface="+mn-ea"/>
              </a:rPr>
              <a:t>. 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지금까지는 선행연구들이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중독 경향성에 관한 연구를 수행하는데 있어서 정서적 혹은 성격적 요인과 같이 개별적으로 살펴보는 데에 머물렀고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통합적으로 살펴 본 연구는 거의 없었다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박지수</a:t>
            </a:r>
            <a:r>
              <a:rPr lang="en-US" altLang="ko-KR" sz="1600" dirty="0">
                <a:latin typeface="+mn-ea"/>
              </a:rPr>
              <a:t>·</a:t>
            </a:r>
            <a:r>
              <a:rPr lang="ko-KR" altLang="en-US" sz="1600" dirty="0">
                <a:latin typeface="+mn-ea"/>
              </a:rPr>
              <a:t>서영석 </a:t>
            </a:r>
            <a:r>
              <a:rPr lang="en-US" altLang="ko-KR" sz="1600" dirty="0">
                <a:latin typeface="+mn-ea"/>
              </a:rPr>
              <a:t>2018).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중독과 같은 문제행동을 치료하는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강현욱 </a:t>
            </a:r>
            <a:r>
              <a:rPr lang="en-US" altLang="ko-KR" sz="1600" dirty="0">
                <a:latin typeface="+mn-ea"/>
              </a:rPr>
              <a:t>2013) </a:t>
            </a:r>
            <a:r>
              <a:rPr lang="ko-KR" altLang="en-US" sz="1600" dirty="0">
                <a:latin typeface="+mn-ea"/>
              </a:rPr>
              <a:t>인지치료에서는 중독이라는 행동을 이해하기 위해 대인관계적 요인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정서적 요인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인지적 특성요인을 다각도로 살피는 모델을 제시한다</a:t>
            </a:r>
            <a:r>
              <a:rPr lang="en-US" altLang="ko-KR" sz="1600" dirty="0">
                <a:latin typeface="+mn-ea"/>
              </a:rPr>
              <a:t>.</a:t>
            </a:r>
            <a:r>
              <a:rPr lang="ko-KR" altLang="en-US" sz="1600" dirty="0">
                <a:latin typeface="+mn-ea"/>
              </a:rPr>
              <a:t> 각 요인들은 긴밀하게 상호작용하며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서로 영향을 주기 때문에</a:t>
            </a:r>
            <a:r>
              <a:rPr lang="en-US" altLang="ko-KR" sz="1600" dirty="0">
                <a:latin typeface="+mn-ea"/>
              </a:rPr>
              <a:t> SNS </a:t>
            </a:r>
            <a:r>
              <a:rPr lang="ko-KR" altLang="en-US" sz="1600" dirty="0">
                <a:latin typeface="+mn-ea"/>
              </a:rPr>
              <a:t>중독 경향성을 이해하기 위해서 한 측면만을 바라보는 것은 위험할 수 있다</a:t>
            </a:r>
            <a:r>
              <a:rPr lang="en-US" altLang="ko-KR" sz="1600" dirty="0">
                <a:latin typeface="+mn-ea"/>
              </a:rPr>
              <a:t> (R. D. Friedberg &amp; J. M. McClure2015).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4530317" y="619645"/>
            <a:ext cx="1020558" cy="307777"/>
            <a:chOff x="5589739" y="619644"/>
            <a:chExt cx="1130124" cy="307777"/>
          </a:xfrm>
          <a:solidFill>
            <a:schemeClr val="accent2">
              <a:lumMod val="50000"/>
            </a:schemeClr>
          </a:solidFill>
        </p:grpSpPr>
        <p:sp>
          <p:nvSpPr>
            <p:cNvPr id="29" name="직사각형 28"/>
            <p:cNvSpPr/>
            <p:nvPr/>
          </p:nvSpPr>
          <p:spPr>
            <a:xfrm>
              <a:off x="5603863" y="637289"/>
              <a:ext cx="1116000" cy="2381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9739" y="619644"/>
              <a:ext cx="1116000" cy="307777"/>
            </a:xfrm>
            <a:prstGeom prst="rect">
              <a:avLst/>
            </a:prstGeom>
            <a:grpFill/>
          </p:spPr>
          <p:txBody>
            <a:bodyPr wrap="square" lIns="72000" rIns="7200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서론</a:t>
              </a: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4143726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503174" y="600462"/>
            <a:ext cx="1187891" cy="261939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02457" y="600074"/>
            <a:ext cx="1187891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31111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7B1998-B2EE-4A0E-AF7F-4247FC08E956}"/>
              </a:ext>
            </a:extLst>
          </p:cNvPr>
          <p:cNvSpPr/>
          <p:nvPr/>
        </p:nvSpPr>
        <p:spPr>
          <a:xfrm>
            <a:off x="579844" y="1172402"/>
            <a:ext cx="31935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2.1 </a:t>
            </a:r>
            <a:r>
              <a:rPr lang="ko-KR" altLang="en-US" sz="2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불안정성인애착의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개념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D7931C-798C-4A5E-AB4C-755C02E661DD}"/>
              </a:ext>
            </a:extLst>
          </p:cNvPr>
          <p:cNvSpPr/>
          <p:nvPr/>
        </p:nvSpPr>
        <p:spPr>
          <a:xfrm>
            <a:off x="703421" y="1673269"/>
            <a:ext cx="8014465" cy="4790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atin typeface="+mn-ea"/>
              </a:rPr>
              <a:t>성인애착이란</a:t>
            </a:r>
            <a:r>
              <a:rPr lang="ko-KR" altLang="en-US" sz="1600" dirty="0">
                <a:latin typeface="+mn-ea"/>
              </a:rPr>
              <a:t> 부모 또는 특별한 사회적 인물과 형성하는 친밀한 정서적 유대 관계를 의미한다</a:t>
            </a:r>
            <a:r>
              <a:rPr lang="en-US" altLang="ko-KR" sz="1600" dirty="0">
                <a:latin typeface="+mn-ea"/>
              </a:rPr>
              <a:t>. Bowlby(1969)</a:t>
            </a:r>
            <a:r>
              <a:rPr lang="ko-KR" altLang="en-US" sz="1600" dirty="0">
                <a:latin typeface="+mn-ea"/>
              </a:rPr>
              <a:t>의 애착이론에 의하면 전 생애에 걸쳐 애착이 지속된다고 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1600" dirty="0">
              <a:latin typeface="+mn-ea"/>
            </a:endParaRPr>
          </a:p>
          <a:p>
            <a:pPr marL="182563" indent="-182563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Bowlby(1973)</a:t>
            </a:r>
            <a:r>
              <a:rPr lang="ko-KR" altLang="en-US" sz="1600" dirty="0">
                <a:latin typeface="+mn-ea"/>
              </a:rPr>
              <a:t>는 생애 초기부터 필요시에 적절한 반응을 주어 형성된 양육자와의 애착은 </a:t>
            </a:r>
            <a:r>
              <a:rPr lang="ko-KR" altLang="en-US" sz="1600" dirty="0" err="1">
                <a:latin typeface="+mn-ea"/>
              </a:rPr>
              <a:t>내적작동모델</a:t>
            </a:r>
            <a:r>
              <a:rPr lang="en-US" altLang="ko-KR" sz="1600" dirty="0">
                <a:latin typeface="+mn-ea"/>
              </a:rPr>
              <a:t>(internal working model)</a:t>
            </a:r>
            <a:r>
              <a:rPr lang="ko-KR" altLang="en-US" sz="1600" dirty="0">
                <a:latin typeface="+mn-ea"/>
              </a:rPr>
              <a:t>로 내재화되어 양육자와의 상호작용 속에서 사랑받을 만하고 얼마나 가치 있는 존재인지 판단하는 것과 타인이 얼마나 믿음직하고 자신에게 보살핌을 제공해 </a:t>
            </a:r>
            <a:r>
              <a:rPr lang="ko-KR" altLang="en-US" sz="1600" dirty="0" err="1">
                <a:latin typeface="+mn-ea"/>
              </a:rPr>
              <a:t>주느냐에</a:t>
            </a:r>
            <a:r>
              <a:rPr lang="ko-KR" altLang="en-US" sz="1600" dirty="0">
                <a:latin typeface="+mn-ea"/>
              </a:rPr>
              <a:t> 따라 타인에 대한 표상을 갖게 된다고 하였다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생애 초기 애착이 내적 작동모델의 활성화로 인해 </a:t>
            </a:r>
            <a:r>
              <a:rPr lang="ko-KR" altLang="en-US" sz="1600" dirty="0" err="1">
                <a:latin typeface="+mn-ea"/>
              </a:rPr>
              <a:t>성인애착으로</a:t>
            </a:r>
            <a:r>
              <a:rPr lang="ko-KR" altLang="en-US" sz="1600" dirty="0">
                <a:latin typeface="+mn-ea"/>
              </a:rPr>
              <a:t> 이어짐을 확인하였다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1600" dirty="0">
              <a:latin typeface="+mn-ea"/>
            </a:endParaRPr>
          </a:p>
          <a:p>
            <a:pPr marL="182563" indent="-182563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Ainsworth(1989)</a:t>
            </a:r>
            <a:r>
              <a:rPr lang="ko-KR" altLang="en-US" sz="1600" dirty="0">
                <a:latin typeface="+mn-ea"/>
              </a:rPr>
              <a:t>는 애착은 전 생애에 걸쳐 지속적으로 작용하며 생애초기에 부모와의 관계에서 형성된 애착과 내적 표상은 성인기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중년기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노년기에 이르기까지 타인과의 친밀한 관계를 형성할 때 안내자의 역할을 함으로서 정서적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사회적 적응에 영향을 줄 수 있다고 하였다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182563" indent="-182563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9832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503174" y="600462"/>
            <a:ext cx="1187891" cy="261939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02457" y="600074"/>
            <a:ext cx="1187891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31111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7B1998-B2EE-4A0E-AF7F-4247FC08E956}"/>
              </a:ext>
            </a:extLst>
          </p:cNvPr>
          <p:cNvSpPr/>
          <p:nvPr/>
        </p:nvSpPr>
        <p:spPr>
          <a:xfrm>
            <a:off x="507236" y="1111747"/>
            <a:ext cx="40548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2.1 </a:t>
            </a:r>
            <a:r>
              <a:rPr lang="ko-KR" altLang="en-US" sz="2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불안정성인애착의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개념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D7931C-798C-4A5E-AB4C-755C02E661DD}"/>
              </a:ext>
            </a:extLst>
          </p:cNvPr>
          <p:cNvSpPr/>
          <p:nvPr/>
        </p:nvSpPr>
        <p:spPr>
          <a:xfrm>
            <a:off x="520868" y="1528766"/>
            <a:ext cx="8220485" cy="4781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marL="285750" indent="-285750" algn="just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불안전 애착 수준이 높은 사람들은 부정적인 정서를 조절하기 위해 약물이나 알코올과 같은 물질을 남용한 결과 중독에 이를 수 있는 것처럼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불안전 애착수준이 높은 사람들은 관계를 통해 부정적인 정서를 해소하는 것이 서툴기 때문에 대신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를 과도하게 사용한 결과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중독에 이를 수 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285750" indent="-285750" algn="just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대인관계에 영향을 주는 것은 애착이라고 볼 수 있는데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가장 첫 번째 관계인 초기 주양육자와의 애착 형성과 패턴은 평생의 대인관계의 질에 영향을 주기 때문이다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+mn-ea"/>
              </a:rPr>
              <a:t>J. Bowlby. 1982). </a:t>
            </a:r>
            <a:r>
              <a:rPr lang="ko-KR" altLang="en-US" sz="1600" dirty="0">
                <a:latin typeface="+mn-ea"/>
              </a:rPr>
              <a:t>애착은 한 개인이 친밀한 관계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dyadicrelation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를 맺고 있는 타인에게 느끼는 강력한 정서적 유대를 의미한다</a:t>
            </a:r>
            <a:r>
              <a:rPr lang="en-US" altLang="ko-KR" sz="1600" dirty="0">
                <a:latin typeface="+mn-ea"/>
              </a:rPr>
              <a:t>(Bowlby, 1969). </a:t>
            </a:r>
          </a:p>
          <a:p>
            <a:pPr marL="182563" indent="-182563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285750" indent="-285750" algn="just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1600" dirty="0">
              <a:latin typeface="+mn-ea"/>
            </a:endParaRPr>
          </a:p>
          <a:p>
            <a:pPr algn="just" fontAlgn="base" latinLnBrk="1">
              <a:lnSpc>
                <a:spcPct val="150000"/>
              </a:lnSpc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63926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503174" y="600462"/>
            <a:ext cx="1187891" cy="261939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02457" y="600074"/>
            <a:ext cx="1187891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31111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7B1998-B2EE-4A0E-AF7F-4247FC08E956}"/>
              </a:ext>
            </a:extLst>
          </p:cNvPr>
          <p:cNvSpPr/>
          <p:nvPr/>
        </p:nvSpPr>
        <p:spPr>
          <a:xfrm>
            <a:off x="429598" y="1017943"/>
            <a:ext cx="40548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2.1 </a:t>
            </a:r>
            <a:r>
              <a:rPr lang="ko-KR" altLang="en-US" sz="2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불안정성인애착의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개념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D7931C-798C-4A5E-AB4C-755C02E661DD}"/>
              </a:ext>
            </a:extLst>
          </p:cNvPr>
          <p:cNvSpPr/>
          <p:nvPr/>
        </p:nvSpPr>
        <p:spPr>
          <a:xfrm>
            <a:off x="520868" y="1528766"/>
            <a:ext cx="8220485" cy="5141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부모와 안정적인 애착관계를 형성했을 경우 관계를 통해 적절한 위안을 얻을 수 있는 반면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적절한 애착경험이 부재하여 </a:t>
            </a:r>
            <a:r>
              <a:rPr lang="ko-KR" altLang="en-US" sz="1600" dirty="0" err="1">
                <a:latin typeface="+mn-ea"/>
              </a:rPr>
              <a:t>불안정성인애착이</a:t>
            </a:r>
            <a:r>
              <a:rPr lang="ko-KR" altLang="en-US" sz="1600" dirty="0">
                <a:latin typeface="+mn-ea"/>
              </a:rPr>
              <a:t> 형성된 경우 관계에 대한 신뢰가 부족해 관계형성에 어려움을 겪을 수 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이처럼 애착은 관계에 대한 개인의 상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像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과 관련이 있는데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많은 연구에서 애착은 대인관계 형성 및 유지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친밀감 등과 관련이 있는 것으로 보고되었다</a:t>
            </a:r>
            <a:r>
              <a:rPr lang="en-US" altLang="ko-KR" sz="1600" dirty="0">
                <a:latin typeface="+mn-ea"/>
              </a:rPr>
              <a:t>(Collins &amp; Read 1994, Feeney &amp; </a:t>
            </a:r>
            <a:r>
              <a:rPr lang="en-US" altLang="ko-KR" sz="1600" dirty="0" err="1">
                <a:latin typeface="+mn-ea"/>
              </a:rPr>
              <a:t>Noller</a:t>
            </a:r>
            <a:r>
              <a:rPr lang="en-US" altLang="ko-KR" sz="1600" dirty="0">
                <a:latin typeface="+mn-ea"/>
              </a:rPr>
              <a:t> 1990).</a:t>
            </a:r>
            <a:r>
              <a:rPr lang="ko-KR" altLang="en-US" sz="1600" dirty="0">
                <a:latin typeface="+mn-ea"/>
              </a:rPr>
              <a:t> </a:t>
            </a:r>
            <a:endParaRPr lang="en-US" altLang="ko-KR" sz="1600" dirty="0">
              <a:latin typeface="+mn-ea"/>
            </a:endParaRPr>
          </a:p>
          <a:p>
            <a:pPr marL="182563" indent="-182563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85750" indent="-285750" algn="just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신경생리학 분야에서 수행된 최근 연구들에 따르면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애착은 대인관계 안정성을 예측할 뿐만 아니라 중독경향성과도 관련이 있는 것으로 나타났다</a:t>
            </a:r>
            <a:r>
              <a:rPr lang="en-US" altLang="ko-KR" sz="1600" dirty="0">
                <a:latin typeface="+mn-ea"/>
              </a:rPr>
              <a:t>(P. Flores 2010, 2015). MacLean(1990)</a:t>
            </a:r>
            <a:r>
              <a:rPr lang="ko-KR" altLang="en-US" sz="1600" dirty="0">
                <a:latin typeface="+mn-ea"/>
              </a:rPr>
              <a:t>은 사람들이 좋은 관계를 형성했을 때 분비되는 생화학적 물질이 부족할 때 이를 외부로부터 채우기 위해 중독에 빠진다고 주장하였다</a:t>
            </a:r>
            <a:r>
              <a:rPr lang="en-US" altLang="ko-KR" sz="1600" dirty="0">
                <a:latin typeface="+mn-ea"/>
              </a:rPr>
              <a:t>. </a:t>
            </a:r>
          </a:p>
          <a:p>
            <a:pPr algn="just" fontAlgn="base" latinLnBrk="1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marL="285750" indent="-285750" algn="just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불안전 애착 수준이 높은 사람들은 부정적인 정서를 조절하기 위해 약물이나 알코올과 같은 물질을 남용한 결과 중독에 이를 수 있는 것처럼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불안전 애착수준이 높은 사람들은 관계를 통해 부정적인 정서를 해소하는 것이 서툴기 때문에 대신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를 과도하게 사용한 결과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중독에 이를 수 있다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8887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503174" y="600462"/>
            <a:ext cx="1187891" cy="261939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31111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7B1998-B2EE-4A0E-AF7F-4247FC08E956}"/>
              </a:ext>
            </a:extLst>
          </p:cNvPr>
          <p:cNvSpPr/>
          <p:nvPr/>
        </p:nvSpPr>
        <p:spPr>
          <a:xfrm>
            <a:off x="443787" y="1216140"/>
            <a:ext cx="39789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2.2.1 </a:t>
            </a:r>
            <a:r>
              <a:rPr lang="ko-KR" altLang="en-US" sz="2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불안정성인애착의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하위 속성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D7931C-798C-4A5E-AB4C-755C02E661DD}"/>
              </a:ext>
            </a:extLst>
          </p:cNvPr>
          <p:cNvSpPr/>
          <p:nvPr/>
        </p:nvSpPr>
        <p:spPr>
          <a:xfrm>
            <a:off x="410502" y="1692022"/>
            <a:ext cx="8441217" cy="4476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Bowlby(1988)</a:t>
            </a:r>
            <a:r>
              <a:rPr lang="ko-KR" altLang="en-US" sz="1600" dirty="0">
                <a:latin typeface="+mn-ea"/>
              </a:rPr>
              <a:t>는 우울증에 걸리기 쉬운 소질을 </a:t>
            </a:r>
            <a:r>
              <a:rPr lang="ko-KR" altLang="en-US" sz="1600" dirty="0" err="1">
                <a:latin typeface="+mn-ea"/>
              </a:rPr>
              <a:t>불안애착과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회피애착으로</a:t>
            </a:r>
            <a:r>
              <a:rPr lang="ko-KR" altLang="en-US" sz="1600" dirty="0">
                <a:latin typeface="+mn-ea"/>
              </a:rPr>
              <a:t> 구분하여 설명하였다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 err="1">
                <a:latin typeface="+mn-ea"/>
              </a:rPr>
              <a:t>불안애착은</a:t>
            </a:r>
            <a:r>
              <a:rPr lang="ko-KR" altLang="en-US" sz="1600" dirty="0">
                <a:latin typeface="+mn-ea"/>
              </a:rPr>
              <a:t> 끊임없이 대인접촉을 원하며 타인에게 과도하게 의존적이고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대인관계에서 불안해하고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타인에게 거부당하는 두려움이 심하여 중요한 타인에게 수동적인 적대감을 보인다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한편 </a:t>
            </a:r>
            <a:r>
              <a:rPr lang="ko-KR" altLang="en-US" sz="1600" dirty="0" err="1">
                <a:latin typeface="+mn-ea"/>
              </a:rPr>
              <a:t>회피애착인</a:t>
            </a:r>
            <a:r>
              <a:rPr lang="ko-KR" altLang="en-US" sz="1600" dirty="0">
                <a:latin typeface="+mn-ea"/>
              </a:rPr>
              <a:t> 사람은 타인과의 거리를 유지하고자 하며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대인관계에 깊이 개입하거나 관계 맺기를 피한다</a:t>
            </a:r>
            <a:r>
              <a:rPr lang="en-US" altLang="ko-KR" sz="1600" dirty="0">
                <a:latin typeface="+mn-ea"/>
              </a:rPr>
              <a:t>(Brennan, Clark, &amp; Shaver, 1998). 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atin typeface="+mn-ea"/>
              </a:rPr>
              <a:t>불안정성인애착유형은</a:t>
            </a:r>
            <a:r>
              <a:rPr lang="ko-KR" altLang="en-US" sz="1600" dirty="0">
                <a:latin typeface="+mn-ea"/>
              </a:rPr>
              <a:t> 애착불안과 애착회피라는  </a:t>
            </a: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 dirty="0">
                <a:latin typeface="+mn-ea"/>
              </a:rPr>
              <a:t>가지 차원으로 나뉘는데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애착불안의 경우 자신의 표상은 부정적인데 반해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타인의 표상은 긍정적이기 때문에 다른 사람들과 친밀한 관계를 갖고자 애쓰며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사랑을 갈급해하고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그렇지 못할 때 불안감이 커지게 된다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kern="0" dirty="0">
                <a:latin typeface="+mn-ea"/>
              </a:rPr>
              <a:t>K. A. Brennan, C. L. Clark &amp; P. R. Shaver. 1998).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kern="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kern="0" dirty="0" err="1">
                <a:latin typeface="+mn-ea"/>
              </a:rPr>
              <a:t>불안정성인애착은</a:t>
            </a:r>
            <a:r>
              <a:rPr lang="ko-KR" altLang="en-US" sz="1600" kern="0" dirty="0">
                <a:latin typeface="+mn-ea"/>
              </a:rPr>
              <a:t> </a:t>
            </a:r>
            <a:r>
              <a:rPr lang="ko-KR" altLang="en-US" sz="1600" kern="0" dirty="0" err="1">
                <a:latin typeface="+mn-ea"/>
              </a:rPr>
              <a:t>불안애착과</a:t>
            </a:r>
            <a:r>
              <a:rPr lang="ko-KR" altLang="en-US" sz="1600" kern="0" dirty="0">
                <a:latin typeface="+mn-ea"/>
              </a:rPr>
              <a:t> </a:t>
            </a:r>
            <a:r>
              <a:rPr lang="ko-KR" altLang="en-US" sz="1600" kern="0" dirty="0" err="1">
                <a:latin typeface="+mn-ea"/>
              </a:rPr>
              <a:t>회피애착으로</a:t>
            </a:r>
            <a:r>
              <a:rPr lang="ko-KR" altLang="en-US" sz="1600" kern="0" dirty="0">
                <a:latin typeface="+mn-ea"/>
              </a:rPr>
              <a:t> 구분할 수 있다</a:t>
            </a:r>
            <a:r>
              <a:rPr lang="en-US" altLang="ko-KR" sz="1600" dirty="0">
                <a:latin typeface="+mn-ea"/>
              </a:rPr>
              <a:t>(Brennan &amp; Shaver 1998).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64B177-8DA2-44A6-9D55-E4AE70351530}"/>
              </a:ext>
            </a:extLst>
          </p:cNvPr>
          <p:cNvSpPr/>
          <p:nvPr/>
        </p:nvSpPr>
        <p:spPr>
          <a:xfrm>
            <a:off x="5502457" y="600074"/>
            <a:ext cx="1187891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</p:spTree>
    <p:extLst>
      <p:ext uri="{BB962C8B-B14F-4D97-AF65-F5344CB8AC3E}">
        <p14:creationId xmlns:p14="http://schemas.microsoft.com/office/powerpoint/2010/main" val="3903263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503174" y="600462"/>
            <a:ext cx="1187891" cy="261939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31111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7B1998-B2EE-4A0E-AF7F-4247FC08E956}"/>
              </a:ext>
            </a:extLst>
          </p:cNvPr>
          <p:cNvSpPr/>
          <p:nvPr/>
        </p:nvSpPr>
        <p:spPr>
          <a:xfrm>
            <a:off x="576248" y="1273159"/>
            <a:ext cx="4645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2.2.1 </a:t>
            </a:r>
            <a:r>
              <a:rPr lang="ko-KR" altLang="en-US" sz="2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불안정성인애착의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하위 속성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D7931C-798C-4A5E-AB4C-755C02E661DD}"/>
              </a:ext>
            </a:extLst>
          </p:cNvPr>
          <p:cNvSpPr/>
          <p:nvPr/>
        </p:nvSpPr>
        <p:spPr>
          <a:xfrm>
            <a:off x="593211" y="2031952"/>
            <a:ext cx="8175065" cy="3283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endParaRPr lang="en-US" altLang="ko-KR" sz="1400" dirty="0"/>
          </a:p>
          <a:p>
            <a:pPr marL="182563" indent="-182563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atin typeface="+mn-ea"/>
              </a:rPr>
              <a:t>회피애착의</a:t>
            </a:r>
            <a:r>
              <a:rPr lang="ko-KR" altLang="en-US" sz="1600" dirty="0">
                <a:latin typeface="+mn-ea"/>
              </a:rPr>
              <a:t> 경우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타인의 표상은 부정적인데 반해 자신의 표상은 긍정적이기 때문에 타인과의 관계에 있어서 거리감을 두거나 친밀한 관계를 가지는 것을 꺼려하는 경향이 있다</a:t>
            </a:r>
            <a:r>
              <a:rPr lang="en-US" altLang="ko-KR" sz="1600" dirty="0">
                <a:latin typeface="+mn-ea"/>
              </a:rPr>
              <a:t>.  </a:t>
            </a:r>
            <a:r>
              <a:rPr lang="ko-KR" altLang="en-US" sz="1600" dirty="0">
                <a:latin typeface="+mn-ea"/>
              </a:rPr>
              <a:t>타인과 친밀한 관계를 꺼리는 경우에도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중독에 빠질 위험성이 높을 수 있다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kern="0" spc="0" dirty="0" err="1">
                <a:effectLst/>
                <a:latin typeface="+mn-ea"/>
              </a:rPr>
              <a:t>권영주</a:t>
            </a:r>
            <a:r>
              <a:rPr lang="ko-KR" altLang="en-US" sz="1600" kern="0" dirty="0" err="1">
                <a:latin typeface="+mn-ea"/>
              </a:rPr>
              <a:t>외</a:t>
            </a:r>
            <a:r>
              <a:rPr lang="en-US" altLang="ko-KR" sz="1600" kern="0" dirty="0">
                <a:latin typeface="+mn-ea"/>
              </a:rPr>
              <a:t>,</a:t>
            </a:r>
            <a:r>
              <a:rPr lang="ko-KR" altLang="en-US" sz="1600" kern="0" spc="0" dirty="0">
                <a:effectLst/>
                <a:latin typeface="+mn-ea"/>
              </a:rPr>
              <a:t> </a:t>
            </a:r>
            <a:r>
              <a:rPr lang="en-US" altLang="ko-KR" sz="1600" kern="0" spc="0" dirty="0">
                <a:effectLst/>
                <a:latin typeface="+mn-ea"/>
              </a:rPr>
              <a:t>2019).</a:t>
            </a:r>
          </a:p>
          <a:p>
            <a:pPr marL="182563" indent="-182563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182563" indent="-182563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atin typeface="+mn-ea"/>
              </a:rPr>
              <a:t>회피애착은</a:t>
            </a:r>
            <a:r>
              <a:rPr lang="ko-KR" altLang="en-US" sz="1600" dirty="0">
                <a:latin typeface="+mn-ea"/>
              </a:rPr>
              <a:t> 타인과 친밀해지는 것에 대한 두려움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타인의 의존성에 대한 불편함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과도한 자기 의존성 등으로 정의된다</a:t>
            </a:r>
            <a:r>
              <a:rPr lang="en-US" altLang="ko-KR" sz="1600" dirty="0">
                <a:latin typeface="+mn-ea"/>
              </a:rPr>
              <a:t>(Fraley &amp; Waller, 2000). </a:t>
            </a:r>
            <a:r>
              <a:rPr lang="ko-KR" altLang="en-US" sz="1600" dirty="0" err="1">
                <a:latin typeface="+mn-ea"/>
              </a:rPr>
              <a:t>회피애착의</a:t>
            </a:r>
            <a:r>
              <a:rPr lang="ko-KR" altLang="en-US" sz="1600" dirty="0">
                <a:latin typeface="+mn-ea"/>
              </a:rPr>
              <a:t> 경우 자신에게는 긍정 적이고 타인에게는 부정적인 인지가 형성되기 때문에 타인과 가까이 지내기를 불편 해하고 자기 노출을 꺼리며 타인의 의도를 의심하고 불신하는</a:t>
            </a:r>
            <a:r>
              <a:rPr lang="en-US" altLang="ko-KR" sz="1600" dirty="0">
                <a:latin typeface="+mn-ea"/>
              </a:rPr>
              <a:t>(Collins &amp; Read, 1990) </a:t>
            </a:r>
            <a:r>
              <a:rPr lang="ko-KR" altLang="en-US" sz="1600" dirty="0">
                <a:latin typeface="+mn-ea"/>
              </a:rPr>
              <a:t>등 의 경향이 사회불안에 직접적인 영향을 미치는 것으로 보인다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BA6E07-9A92-4549-861C-058D9749A19E}"/>
              </a:ext>
            </a:extLst>
          </p:cNvPr>
          <p:cNvSpPr/>
          <p:nvPr/>
        </p:nvSpPr>
        <p:spPr>
          <a:xfrm>
            <a:off x="5502457" y="600074"/>
            <a:ext cx="1187891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</p:spTree>
    <p:extLst>
      <p:ext uri="{BB962C8B-B14F-4D97-AF65-F5344CB8AC3E}">
        <p14:creationId xmlns:p14="http://schemas.microsoft.com/office/powerpoint/2010/main" val="3878751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503174" y="600462"/>
            <a:ext cx="1187891" cy="261939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31111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7B1998-B2EE-4A0E-AF7F-4247FC08E956}"/>
              </a:ext>
            </a:extLst>
          </p:cNvPr>
          <p:cNvSpPr/>
          <p:nvPr/>
        </p:nvSpPr>
        <p:spPr>
          <a:xfrm>
            <a:off x="443787" y="1216140"/>
            <a:ext cx="4645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2.2.1 </a:t>
            </a:r>
            <a:r>
              <a:rPr lang="ko-KR" altLang="en-US" sz="2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불안정성인애착의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하위 속성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D7931C-798C-4A5E-AB4C-755C02E661DD}"/>
              </a:ext>
            </a:extLst>
          </p:cNvPr>
          <p:cNvSpPr/>
          <p:nvPr/>
        </p:nvSpPr>
        <p:spPr>
          <a:xfrm>
            <a:off x="410502" y="1692022"/>
            <a:ext cx="8441217" cy="4273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 marL="182563" indent="-182563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atin typeface="+mn-ea"/>
              </a:rPr>
              <a:t>불안애착은</a:t>
            </a:r>
            <a:r>
              <a:rPr lang="ko-KR" altLang="en-US" sz="1600" dirty="0">
                <a:latin typeface="+mn-ea"/>
              </a:rPr>
              <a:t> 불안정한 애착의 기본적인 정서 상태이며 애착은 불안과 밀접한 관련성이 있음을 제안하였다</a:t>
            </a:r>
            <a:r>
              <a:rPr lang="en-US" altLang="ko-KR" sz="1600" dirty="0">
                <a:latin typeface="+mn-ea"/>
              </a:rPr>
              <a:t>(Bowlby, 1973, 1982b, 1988). </a:t>
            </a:r>
            <a:r>
              <a:rPr lang="ko-KR" altLang="en-US" sz="1600" dirty="0">
                <a:latin typeface="+mn-ea"/>
              </a:rPr>
              <a:t>애착은 불안장애 연구에서 불안을 발달시키는 주요한 연구 변인으로 다뤄지고 있으며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 err="1">
                <a:latin typeface="+mn-ea"/>
              </a:rPr>
              <a:t>조진주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박경</a:t>
            </a:r>
            <a:r>
              <a:rPr lang="en-US" altLang="ko-KR" sz="1600" dirty="0">
                <a:latin typeface="+mn-ea"/>
              </a:rPr>
              <a:t> 2007), </a:t>
            </a:r>
            <a:r>
              <a:rPr lang="ko-KR" altLang="en-US" sz="1600" dirty="0">
                <a:latin typeface="+mn-ea"/>
              </a:rPr>
              <a:t>사회불안에서도 행동과 감정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대인관계 영역에서 지속적인 영향을 미치는 기제를 밝히는데 유용한 틀을 제공하므로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Vertur</a:t>
            </a:r>
            <a:r>
              <a:rPr lang="en-US" altLang="ko-KR" sz="1600" dirty="0">
                <a:latin typeface="+mn-ea"/>
              </a:rPr>
              <a:t>, 2003) </a:t>
            </a:r>
            <a:r>
              <a:rPr lang="ko-KR" altLang="en-US" sz="1600" dirty="0">
                <a:latin typeface="+mn-ea"/>
              </a:rPr>
              <a:t>본 연구에서도 애착을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중독경향성에 영향을 미치는 변인으로 주목하고자 한다</a:t>
            </a:r>
            <a:r>
              <a:rPr lang="en-US" altLang="ko-KR" sz="1600" dirty="0">
                <a:latin typeface="+mn-ea"/>
              </a:rPr>
              <a:t>. </a:t>
            </a:r>
          </a:p>
          <a:p>
            <a:pPr marL="182563" indent="-182563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182563" indent="-182563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atin typeface="+mn-ea"/>
              </a:rPr>
              <a:t>불안애착은</a:t>
            </a:r>
            <a:r>
              <a:rPr lang="ko-KR" altLang="en-US" sz="1600" dirty="0">
                <a:latin typeface="+mn-ea"/>
              </a:rPr>
              <a:t> 타인에게 거절 받거나 버려지는 것에 대한 강한 두려움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타인의 관심과 인정에 대한 과도한 욕구 등으로 정의된다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불안 애착유형의 특징은 높은 대인불안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사회적 회피성향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부정적 평가와 같은 사회불안의 특징과 밀접한 관련이 있다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 err="1">
                <a:latin typeface="+mn-ea"/>
              </a:rPr>
              <a:t>신혜린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이기학</a:t>
            </a:r>
            <a:r>
              <a:rPr lang="en-US" altLang="ko-KR" sz="1600" dirty="0">
                <a:latin typeface="+mn-ea"/>
              </a:rPr>
              <a:t> 2008, </a:t>
            </a:r>
            <a:r>
              <a:rPr lang="ko-KR" altLang="en-US" sz="1600" dirty="0">
                <a:latin typeface="+mn-ea"/>
              </a:rPr>
              <a:t>이재원</a:t>
            </a:r>
            <a:r>
              <a:rPr lang="en-US" altLang="ko-KR" sz="1600" dirty="0">
                <a:latin typeface="+mn-ea"/>
              </a:rPr>
              <a:t> 2006, Cassidy, Lichtenstein-Phelps, </a:t>
            </a:r>
            <a:r>
              <a:rPr lang="en-US" altLang="ko-KR" sz="1600" dirty="0" err="1">
                <a:latin typeface="+mn-ea"/>
              </a:rPr>
              <a:t>Sibrava</a:t>
            </a:r>
            <a:r>
              <a:rPr lang="en-US" altLang="ko-KR" sz="1600" dirty="0">
                <a:latin typeface="+mn-ea"/>
              </a:rPr>
              <a:t>, Thomas, &amp; </a:t>
            </a:r>
            <a:r>
              <a:rPr lang="en-US" altLang="ko-KR" sz="1600" dirty="0" err="1">
                <a:latin typeface="+mn-ea"/>
              </a:rPr>
              <a:t>Borkovec</a:t>
            </a:r>
            <a:r>
              <a:rPr lang="en-US" altLang="ko-KR" sz="1600" dirty="0">
                <a:latin typeface="+mn-ea"/>
              </a:rPr>
              <a:t> 2009, Eng, Heimberg, Hart, </a:t>
            </a:r>
            <a:r>
              <a:rPr lang="en-US" altLang="ko-KR" sz="1600" dirty="0" err="1">
                <a:latin typeface="+mn-ea"/>
              </a:rPr>
              <a:t>Schneier</a:t>
            </a:r>
            <a:r>
              <a:rPr lang="en-US" altLang="ko-KR" sz="1600" dirty="0">
                <a:latin typeface="+mn-ea"/>
              </a:rPr>
              <a:t>, &amp; Liebowitz 2001, Weeks, Heimberg, </a:t>
            </a:r>
            <a:r>
              <a:rPr lang="en-US" altLang="ko-KR" sz="1600" dirty="0" err="1">
                <a:latin typeface="+mn-ea"/>
              </a:rPr>
              <a:t>Rodebaught</a:t>
            </a:r>
            <a:r>
              <a:rPr lang="en-US" altLang="ko-KR" sz="1600" dirty="0">
                <a:latin typeface="+mn-ea"/>
              </a:rPr>
              <a:t> &amp; Norton, 2008).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64B177-8DA2-44A6-9D55-E4AE70351530}"/>
              </a:ext>
            </a:extLst>
          </p:cNvPr>
          <p:cNvSpPr/>
          <p:nvPr/>
        </p:nvSpPr>
        <p:spPr>
          <a:xfrm>
            <a:off x="5502457" y="600074"/>
            <a:ext cx="1187891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</p:spTree>
    <p:extLst>
      <p:ext uri="{BB962C8B-B14F-4D97-AF65-F5344CB8AC3E}">
        <p14:creationId xmlns:p14="http://schemas.microsoft.com/office/powerpoint/2010/main" val="2852415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503174" y="600462"/>
            <a:ext cx="1187891" cy="261939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33460" y="1673269"/>
            <a:ext cx="7851780" cy="922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+mn-ea"/>
            </a:endParaRPr>
          </a:p>
          <a:p>
            <a:pPr marL="182563" indent="-182563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4631111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77253" y="1118356"/>
            <a:ext cx="11256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2.3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우울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993BB1-A300-4846-A639-7F1468D00823}"/>
              </a:ext>
            </a:extLst>
          </p:cNvPr>
          <p:cNvSpPr/>
          <p:nvPr/>
        </p:nvSpPr>
        <p:spPr>
          <a:xfrm>
            <a:off x="576248" y="1775642"/>
            <a:ext cx="8014465" cy="4504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우울은 인간의 성장발달 과정에서 누구나 경험 할 수 있는 정서적 감정으로서 지각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기억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인지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사고 및 대인관계 등에 부정적인 영향을 미칠 수 있는 심리 상태이다</a:t>
            </a:r>
            <a:r>
              <a:rPr lang="en-US" altLang="ko-KR" sz="1600" dirty="0">
                <a:latin typeface="+mn-ea"/>
              </a:rPr>
              <a:t>(Beck 1967). </a:t>
            </a:r>
            <a:r>
              <a:rPr lang="ko-KR" altLang="en-US" sz="1600" dirty="0">
                <a:latin typeface="+mn-ea"/>
              </a:rPr>
              <a:t>우울이란 사람이 느끼는 슬픔이나 울적한 기분상태 뿐 아니라 상실감이나 무력감을 포함한 정서장애 등 인간의 광범위한 심리상태를 포함 한다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 err="1">
                <a:latin typeface="+mn-ea"/>
              </a:rPr>
              <a:t>임양화</a:t>
            </a:r>
            <a:r>
              <a:rPr lang="ko-KR" altLang="en-US" sz="1600" kern="0" spc="0" dirty="0" err="1">
                <a:effectLst/>
                <a:latin typeface="+mn-ea"/>
              </a:rPr>
              <a:t>･</a:t>
            </a:r>
            <a:r>
              <a:rPr lang="ko-KR" altLang="en-US" sz="1600" dirty="0" err="1">
                <a:latin typeface="+mn-ea"/>
              </a:rPr>
              <a:t>오경자</a:t>
            </a:r>
            <a:r>
              <a:rPr lang="en-US" altLang="ko-KR" sz="1600" dirty="0">
                <a:latin typeface="+mn-ea"/>
              </a:rPr>
              <a:t> 1989). </a:t>
            </a:r>
          </a:p>
          <a:p>
            <a:pPr marL="182563" indent="-182563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182563" indent="-182563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과의존은 우울이나 불안 등과 같은 개인의 내적 요인의 영향으로 발생한다고 하였다</a:t>
            </a:r>
            <a:r>
              <a:rPr lang="en-US" altLang="ko-KR" sz="1600" dirty="0">
                <a:latin typeface="+mn-ea"/>
              </a:rPr>
              <a:t>(Hinduja &amp; </a:t>
            </a:r>
            <a:r>
              <a:rPr lang="en-US" altLang="ko-KR" sz="1600" dirty="0" err="1">
                <a:latin typeface="+mn-ea"/>
              </a:rPr>
              <a:t>Patchin</a:t>
            </a:r>
            <a:r>
              <a:rPr lang="en-US" altLang="ko-KR" sz="1600" dirty="0">
                <a:latin typeface="+mn-ea"/>
              </a:rPr>
              <a:t> 2009, Kowalski, Limber, &amp; </a:t>
            </a:r>
            <a:r>
              <a:rPr lang="en-US" altLang="ko-KR" sz="1600" dirty="0" err="1">
                <a:latin typeface="+mn-ea"/>
              </a:rPr>
              <a:t>Agatston</a:t>
            </a:r>
            <a:r>
              <a:rPr lang="en-US" altLang="ko-KR" sz="1600" dirty="0">
                <a:latin typeface="+mn-ea"/>
              </a:rPr>
              <a:t>, 2012). </a:t>
            </a:r>
          </a:p>
          <a:p>
            <a:pPr marL="182563" indent="-182563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182563" indent="-182563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우울감을 가진 사람은 자기 자신과 미래에 대한 부정적인 관점을 지니며</a:t>
            </a:r>
            <a:r>
              <a:rPr lang="en-US" altLang="ko-KR" sz="1600" dirty="0">
                <a:latin typeface="+mn-ea"/>
              </a:rPr>
              <a:t>(Beck, 1967), </a:t>
            </a:r>
            <a:r>
              <a:rPr lang="ko-KR" altLang="en-US" sz="1600" dirty="0">
                <a:latin typeface="+mn-ea"/>
              </a:rPr>
              <a:t>우울을 경험한 청소년들은 의욕상실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절망감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또래관계의 위축과 학교생활의 어려움이 있다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 err="1">
                <a:latin typeface="+mn-ea"/>
              </a:rPr>
              <a:t>오태곤</a:t>
            </a:r>
            <a:r>
              <a:rPr lang="en-US" altLang="ko-KR" sz="1600" dirty="0">
                <a:latin typeface="+mn-ea"/>
              </a:rPr>
              <a:t>, 2013; </a:t>
            </a:r>
            <a:r>
              <a:rPr lang="ko-KR" altLang="en-US" sz="1600" dirty="0" err="1">
                <a:latin typeface="+mn-ea"/>
              </a:rPr>
              <a:t>조춘범</a:t>
            </a:r>
            <a:r>
              <a:rPr lang="en-US" altLang="ko-KR" sz="1600" dirty="0">
                <a:latin typeface="+mn-ea"/>
              </a:rPr>
              <a:t>, 2015). </a:t>
            </a:r>
            <a:r>
              <a:rPr lang="ko-KR" altLang="en-US" sz="1600" dirty="0">
                <a:latin typeface="+mn-ea"/>
              </a:rPr>
              <a:t>청소년들이 심각한 우울상태에 빠지게 되면 집중력 저하로 인하여 학습능력이나 사회성이 떨어져 타인과 적절한 관계를 맺지 못한다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 err="1">
                <a:latin typeface="+mn-ea"/>
              </a:rPr>
              <a:t>신민정</a:t>
            </a:r>
            <a:r>
              <a:rPr lang="ko-KR" altLang="en-US" sz="1600" kern="0" spc="0" dirty="0" err="1">
                <a:solidFill>
                  <a:srgbClr val="000000"/>
                </a:solidFill>
                <a:effectLst/>
                <a:latin typeface="+mn-ea"/>
              </a:rPr>
              <a:t>･</a:t>
            </a:r>
            <a:r>
              <a:rPr lang="ko-KR" altLang="en-US" sz="1600" dirty="0" err="1">
                <a:latin typeface="+mn-ea"/>
              </a:rPr>
              <a:t>정경미</a:t>
            </a:r>
            <a:r>
              <a:rPr lang="ko-KR" altLang="en-US" sz="1600" kern="0" spc="0" dirty="0" err="1">
                <a:solidFill>
                  <a:srgbClr val="000000"/>
                </a:solidFill>
                <a:effectLst/>
                <a:latin typeface="+mn-ea"/>
              </a:rPr>
              <a:t>･</a:t>
            </a:r>
            <a:r>
              <a:rPr lang="ko-KR" altLang="en-US" sz="1600" dirty="0" err="1">
                <a:latin typeface="+mn-ea"/>
              </a:rPr>
              <a:t>박단비</a:t>
            </a:r>
            <a:r>
              <a:rPr lang="en-US" altLang="ko-KR" sz="1600" dirty="0">
                <a:latin typeface="+mn-ea"/>
              </a:rPr>
              <a:t> 2012, </a:t>
            </a:r>
            <a:r>
              <a:rPr lang="ko-KR" altLang="en-US" sz="1600" dirty="0" err="1">
                <a:latin typeface="+mn-ea"/>
              </a:rPr>
              <a:t>이주영</a:t>
            </a:r>
            <a:r>
              <a:rPr lang="ko-KR" altLang="en-US" sz="1600" kern="0" spc="0" dirty="0" err="1">
                <a:solidFill>
                  <a:srgbClr val="000000"/>
                </a:solidFill>
                <a:effectLst/>
                <a:latin typeface="+mn-ea"/>
              </a:rPr>
              <a:t>･</a:t>
            </a:r>
            <a:r>
              <a:rPr lang="ko-KR" altLang="en-US" sz="1600" dirty="0" err="1">
                <a:latin typeface="+mn-ea"/>
              </a:rPr>
              <a:t>오경자</a:t>
            </a:r>
            <a:r>
              <a:rPr lang="en-US" altLang="ko-KR" sz="1600" dirty="0">
                <a:latin typeface="+mn-ea"/>
              </a:rPr>
              <a:t> 2011). </a:t>
            </a:r>
          </a:p>
          <a:p>
            <a:pPr marL="182563" indent="-182563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EBA95C-6917-4532-975C-E10CB19DED4B}"/>
              </a:ext>
            </a:extLst>
          </p:cNvPr>
          <p:cNvSpPr/>
          <p:nvPr/>
        </p:nvSpPr>
        <p:spPr>
          <a:xfrm>
            <a:off x="5502457" y="600074"/>
            <a:ext cx="1187891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</p:spTree>
    <p:extLst>
      <p:ext uri="{BB962C8B-B14F-4D97-AF65-F5344CB8AC3E}">
        <p14:creationId xmlns:p14="http://schemas.microsoft.com/office/powerpoint/2010/main" val="2275512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503174" y="600462"/>
            <a:ext cx="1187891" cy="261939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33460" y="1673269"/>
            <a:ext cx="7851780" cy="922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+mn-ea"/>
            </a:endParaRPr>
          </a:p>
          <a:p>
            <a:pPr marL="182563" indent="-182563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4631111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77253" y="1118356"/>
            <a:ext cx="17924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2.3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우울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993BB1-A300-4846-A639-7F1468D00823}"/>
              </a:ext>
            </a:extLst>
          </p:cNvPr>
          <p:cNvSpPr/>
          <p:nvPr/>
        </p:nvSpPr>
        <p:spPr>
          <a:xfrm>
            <a:off x="576249" y="1734319"/>
            <a:ext cx="83607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 latinLnBrk="1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이용중독은 우울해소가 주요 동기이며 우울한 학생이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를 이용하는 중에 지지감을 많이 경험할 때 중독경향성이 높게 나타났다</a:t>
            </a:r>
            <a:r>
              <a:rPr lang="en-US" altLang="ko-KR" sz="1600" dirty="0">
                <a:latin typeface="+mn-ea"/>
              </a:rPr>
              <a:t>(Jeon &amp; Kim, 2014). </a:t>
            </a:r>
            <a:r>
              <a:rPr lang="ko-KR" altLang="en-US" sz="1600" dirty="0">
                <a:latin typeface="+mn-ea"/>
              </a:rPr>
              <a:t>또한 과다한 스마트폰 사용은 강박 및 기타 불안장애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우울증의 원인이 되며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충동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수면장애 및 기분 조절 장애를 야기한다고 하였다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Adalier</a:t>
            </a:r>
            <a:r>
              <a:rPr lang="en-US" altLang="ko-KR" sz="1600" dirty="0">
                <a:latin typeface="+mn-ea"/>
              </a:rPr>
              <a:t> &amp; Balkan 2012). SNS</a:t>
            </a:r>
            <a:r>
              <a:rPr lang="ko-KR" altLang="en-US" sz="1600" dirty="0">
                <a:latin typeface="+mn-ea"/>
              </a:rPr>
              <a:t>의 과다사용은 이용자의 주관적 행복감을 떨어뜨리고</a:t>
            </a:r>
            <a:r>
              <a:rPr lang="en-US" altLang="ko-KR" sz="1600" dirty="0">
                <a:latin typeface="+mn-ea"/>
              </a:rPr>
              <a:t>(Turkle, 2011), </a:t>
            </a:r>
            <a:r>
              <a:rPr lang="ko-KR" altLang="en-US" sz="1600" dirty="0">
                <a:latin typeface="+mn-ea"/>
              </a:rPr>
              <a:t>우울증을 유발할 수 있다고 보고하였다</a:t>
            </a:r>
            <a:r>
              <a:rPr lang="en-US" altLang="ko-KR" sz="1600" dirty="0">
                <a:latin typeface="+mn-ea"/>
              </a:rPr>
              <a:t>. </a:t>
            </a:r>
          </a:p>
          <a:p>
            <a:pPr algn="just" fontAlgn="base" latinLnBrk="1"/>
            <a:r>
              <a:rPr lang="en-US" altLang="ko-KR" sz="1600" dirty="0">
                <a:latin typeface="+mn-ea"/>
              </a:rPr>
              <a:t>    </a:t>
            </a:r>
            <a:r>
              <a:rPr lang="ko-KR" altLang="en-US" sz="1600" dirty="0">
                <a:latin typeface="+mn-ea"/>
              </a:rPr>
              <a:t>즉</a:t>
            </a:r>
            <a:r>
              <a:rPr lang="en-US" altLang="ko-KR" sz="1600" dirty="0">
                <a:latin typeface="+mn-ea"/>
              </a:rPr>
              <a:t>, SNS</a:t>
            </a:r>
            <a:r>
              <a:rPr lang="ko-KR" altLang="en-US" sz="1600" dirty="0">
                <a:latin typeface="+mn-ea"/>
              </a:rPr>
              <a:t>의 이용이 이용자의 정신건강에는 유해하다는 것이다</a:t>
            </a:r>
            <a:r>
              <a:rPr lang="en-US" altLang="ko-KR" sz="1600" dirty="0">
                <a:latin typeface="+mn-ea"/>
              </a:rPr>
              <a:t>. </a:t>
            </a:r>
          </a:p>
          <a:p>
            <a:pPr marL="285750" indent="-285750" algn="just" fontAlgn="base" latinLnBrk="1"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85750" indent="-285750" algn="just" fontAlgn="base" latinLnBrk="1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정서적 요인의 경우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여러 선행연구에서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중독경향성을 설명하는 요인으로 우울을 들고 있다</a:t>
            </a:r>
            <a:r>
              <a:rPr lang="en-US" altLang="ko-KR" sz="1600" dirty="0">
                <a:latin typeface="+mn-ea"/>
              </a:rPr>
              <a:t> (</a:t>
            </a:r>
            <a:r>
              <a:rPr lang="ko-KR" altLang="en-US" sz="1600" dirty="0" err="1">
                <a:latin typeface="+mn-ea"/>
              </a:rPr>
              <a:t>박경호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2018, </a:t>
            </a:r>
            <a:r>
              <a:rPr lang="ko-KR" altLang="en-US" sz="1600" dirty="0" err="1">
                <a:latin typeface="+mn-ea"/>
              </a:rPr>
              <a:t>김태곤</a:t>
            </a:r>
            <a:r>
              <a:rPr lang="ko-KR" altLang="en-US" sz="1600" dirty="0">
                <a:latin typeface="+mn-ea"/>
              </a:rPr>
              <a:t> 외</a:t>
            </a:r>
            <a:r>
              <a:rPr lang="en-US" altLang="ko-KR" sz="1600" dirty="0">
                <a:latin typeface="+mn-ea"/>
              </a:rPr>
              <a:t> 2018, </a:t>
            </a:r>
            <a:r>
              <a:rPr lang="ko-KR" altLang="en-US" sz="1600" dirty="0" err="1">
                <a:latin typeface="+mn-ea"/>
              </a:rPr>
              <a:t>권명진</a:t>
            </a:r>
            <a:r>
              <a:rPr lang="ko-KR" altLang="en-US" sz="1600" dirty="0">
                <a:latin typeface="+mn-ea"/>
              </a:rPr>
              <a:t> 외 </a:t>
            </a:r>
            <a:r>
              <a:rPr lang="en-US" altLang="ko-KR" sz="1600" dirty="0">
                <a:latin typeface="+mn-ea"/>
              </a:rPr>
              <a:t>2018). </a:t>
            </a:r>
          </a:p>
          <a:p>
            <a:pPr algn="just" fontAlgn="base" latinLnBrk="1"/>
            <a:endParaRPr lang="en-US" altLang="ko-KR" sz="1600" dirty="0">
              <a:latin typeface="+mn-ea"/>
            </a:endParaRPr>
          </a:p>
          <a:p>
            <a:pPr marL="285750" indent="-285750" algn="just" fontAlgn="base" latinLnBrk="1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대학생을 대상으로 연구에서는 우울이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중독경향성에 직접적으로 정적 영향을 줄 뿐만 아니라 자존감과 예기불안으로 통해 간접적으로 영향을 주는 것으로 나타났다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 err="1">
                <a:latin typeface="+mn-ea"/>
              </a:rPr>
              <a:t>박경호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2018). </a:t>
            </a:r>
            <a:r>
              <a:rPr lang="ko-KR" altLang="en-US" sz="1600" dirty="0">
                <a:latin typeface="+mn-ea"/>
              </a:rPr>
              <a:t>간호대학생을 대상으로 한 연구에서도 우울은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중독경향성과 정적 상관 관계가 있음이 확인되었다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 err="1">
                <a:latin typeface="+mn-ea"/>
              </a:rPr>
              <a:t>권명진</a:t>
            </a:r>
            <a:r>
              <a:rPr lang="ko-KR" altLang="en-US" sz="1600" dirty="0">
                <a:latin typeface="+mn-ea"/>
              </a:rPr>
              <a:t> 외 </a:t>
            </a:r>
            <a:r>
              <a:rPr lang="en-US" altLang="ko-KR" sz="1600" dirty="0">
                <a:latin typeface="+mn-ea"/>
              </a:rPr>
              <a:t>2018).</a:t>
            </a:r>
          </a:p>
          <a:p>
            <a:pPr marL="285750" indent="-285750" algn="just" fontAlgn="base" latinLnBrk="1"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85750" indent="-285750" algn="just" fontAlgn="base" latinLnBrk="1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이처럼 오프라인 대인관계에서의 위축 뿐만 아니라 다른 활동들의 흥미 감소 등을 인하여 손쉽게 자신들의 부정적인 정서를 달랠 수 있는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중독 경향성에 빠질 가능성이 높다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EBA95C-6917-4532-975C-E10CB19DED4B}"/>
              </a:ext>
            </a:extLst>
          </p:cNvPr>
          <p:cNvSpPr/>
          <p:nvPr/>
        </p:nvSpPr>
        <p:spPr>
          <a:xfrm>
            <a:off x="5502457" y="600074"/>
            <a:ext cx="1187891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</p:spTree>
    <p:extLst>
      <p:ext uri="{BB962C8B-B14F-4D97-AF65-F5344CB8AC3E}">
        <p14:creationId xmlns:p14="http://schemas.microsoft.com/office/powerpoint/2010/main" val="1550855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503174" y="600462"/>
            <a:ext cx="1187891" cy="261939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33460" y="1673269"/>
            <a:ext cx="7851780" cy="922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+mn-ea"/>
            </a:endParaRPr>
          </a:p>
          <a:p>
            <a:pPr marL="182563" indent="-182563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4631111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76248" y="1273159"/>
            <a:ext cx="6340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2.4 </a:t>
            </a:r>
            <a:r>
              <a:rPr lang="en-US" altLang="ko-KR" sz="2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FoMO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(Fear of Missing Out: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소외에 대한 두려움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증후군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993BB1-A300-4846-A639-7F1468D00823}"/>
              </a:ext>
            </a:extLst>
          </p:cNvPr>
          <p:cNvSpPr/>
          <p:nvPr/>
        </p:nvSpPr>
        <p:spPr>
          <a:xfrm>
            <a:off x="577253" y="2131057"/>
            <a:ext cx="814063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1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소외에 대한 두려움</a:t>
            </a:r>
            <a:r>
              <a:rPr lang="en-US" altLang="ko-KR" sz="1600" dirty="0">
                <a:latin typeface="+mn-ea"/>
              </a:rPr>
              <a:t>(Fear of Missing Out: </a:t>
            </a:r>
            <a:r>
              <a:rPr lang="en-US" altLang="ko-KR" sz="1600" dirty="0" err="1">
                <a:latin typeface="+mn-ea"/>
              </a:rPr>
              <a:t>FoMO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은 흐름을 놓치거나 자신이 포함되지 않을 것에 대한 두려움 때문에 타인이 어떤 활동을 하고 있는지를 계속 확인하고 싶은 욕구를 의미한다</a:t>
            </a:r>
            <a:r>
              <a:rPr lang="en-US" altLang="ko-KR" sz="1600" dirty="0">
                <a:latin typeface="+mn-ea"/>
              </a:rPr>
              <a:t>(Przybylski, Murayama, </a:t>
            </a:r>
            <a:r>
              <a:rPr lang="en-US" altLang="ko-KR" sz="1600" dirty="0" err="1">
                <a:latin typeface="+mn-ea"/>
              </a:rPr>
              <a:t>Dehaan</a:t>
            </a:r>
            <a:r>
              <a:rPr lang="en-US" altLang="ko-KR" sz="1600" dirty="0">
                <a:latin typeface="+mn-ea"/>
              </a:rPr>
              <a:t>,&amp; Gladwell, 2013). </a:t>
            </a:r>
          </a:p>
          <a:p>
            <a:pPr algn="just" fontAlgn="base" latinLnBrk="1"/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소외에 대한 두려움이 높은 사람들은 사회적 상호작용에서 멀어지거나 유행에 뒤떨어진다고 느끼지 않기 위해 타인과 계속 연결되어 있고자 한다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박지수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서영석</a:t>
            </a:r>
            <a:r>
              <a:rPr lang="en-US" altLang="ko-KR" sz="1600" dirty="0">
                <a:latin typeface="+mn-ea"/>
              </a:rPr>
              <a:t>, 2018; </a:t>
            </a:r>
            <a:r>
              <a:rPr lang="en-US" altLang="ko-KR" sz="1600" dirty="0" err="1">
                <a:latin typeface="+mn-ea"/>
              </a:rPr>
              <a:t>Przybyski</a:t>
            </a:r>
            <a:r>
              <a:rPr lang="en-US" altLang="ko-KR" sz="1600" dirty="0">
                <a:latin typeface="+mn-ea"/>
              </a:rPr>
              <a:t> et al., 2013). </a:t>
            </a:r>
            <a:r>
              <a:rPr lang="ko-KR" altLang="en-US" sz="1600" dirty="0">
                <a:latin typeface="+mn-ea"/>
              </a:rPr>
              <a:t>또한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다른 사람들이 자신보다 보람 있는 경험을 할지도 모른다는 점을 염려하고 이 과정에서 자신이 따라잡지 못하고 좋은 기회를 놓치고 있다는 불안감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소외감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박탈감 등의 부정적인 정서를 경험한다</a:t>
            </a:r>
            <a:r>
              <a:rPr lang="en-US" altLang="ko-KR" sz="1600" dirty="0">
                <a:latin typeface="+mn-ea"/>
              </a:rPr>
              <a:t>(Abel, Buff, &amp; Burr, 2016).</a:t>
            </a:r>
          </a:p>
          <a:p>
            <a:pPr fontAlgn="base" latinLnBrk="1"/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사회비교 이론에 따르면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인간은 자기 자신에 대한 지식을 얻는 과정에서 타인을 준거로 비교하는 성향이 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이때</a:t>
            </a:r>
            <a:r>
              <a:rPr lang="en-US" altLang="ko-KR" sz="1600" dirty="0">
                <a:latin typeface="+mn-ea"/>
              </a:rPr>
              <a:t>, SNS</a:t>
            </a:r>
            <a:r>
              <a:rPr lang="ko-KR" altLang="en-US" sz="1600" dirty="0">
                <a:latin typeface="+mn-ea"/>
              </a:rPr>
              <a:t>를 통해 다양한 정보를 실시간으로 접하게 되면서 자신을 타인과 끊임없이 비교하고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이러한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를 통한 타인과의 지속적인 비교는 소외에 대한 두려움을 오히려 촉진할 수 있다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 err="1">
                <a:latin typeface="+mn-ea"/>
              </a:rPr>
              <a:t>박주리</a:t>
            </a:r>
            <a:r>
              <a:rPr lang="en-US" altLang="ko-KR" sz="1600" dirty="0">
                <a:latin typeface="+mn-ea"/>
              </a:rPr>
              <a:t>, 2020; Przybylski et al., 2013).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EBA95C-6917-4532-975C-E10CB19DED4B}"/>
              </a:ext>
            </a:extLst>
          </p:cNvPr>
          <p:cNvSpPr/>
          <p:nvPr/>
        </p:nvSpPr>
        <p:spPr>
          <a:xfrm>
            <a:off x="5502457" y="600074"/>
            <a:ext cx="1187891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</p:spTree>
    <p:extLst>
      <p:ext uri="{BB962C8B-B14F-4D97-AF65-F5344CB8AC3E}">
        <p14:creationId xmlns:p14="http://schemas.microsoft.com/office/powerpoint/2010/main" val="2908294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제목 9"/>
          <p:cNvSpPr txBox="1">
            <a:spLocks/>
          </p:cNvSpPr>
          <p:nvPr/>
        </p:nvSpPr>
        <p:spPr>
          <a:xfrm>
            <a:off x="180691" y="764631"/>
            <a:ext cx="9072054" cy="57464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2000" kern="0" dirty="0"/>
              <a:t> </a:t>
            </a:r>
            <a:r>
              <a:rPr lang="en-US" altLang="ko-KR" sz="2400" kern="0" dirty="0"/>
              <a:t>A. Proposal </a:t>
            </a:r>
            <a:r>
              <a:rPr lang="ko-KR" altLang="en-US" sz="2400" kern="0" dirty="0"/>
              <a:t>심사 의견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8745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8745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08745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08745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08745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08745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199251"/>
              </p:ext>
            </p:extLst>
          </p:nvPr>
        </p:nvGraphicFramePr>
        <p:xfrm>
          <a:off x="551468" y="1921164"/>
          <a:ext cx="8521884" cy="39346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6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9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2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2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6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098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No.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 수 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 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반영 내용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baseline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</a:t>
                      </a:r>
                      <a:endParaRPr lang="ko-KR" altLang="en-US" sz="1600" b="1" i="0" u="none" strike="noStrike"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66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김광용교수님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t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조작적정의와 측정항목 불일치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2076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측정 항목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ctr" defTabSz="702076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수정 보완 함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algn="ctr" fontAlgn="t">
                        <a:lnSpc>
                          <a:spcPct val="150000"/>
                        </a:lnSpc>
                      </a:pP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819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신호철교수님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t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경영학 연구 논문과 부합되지 않음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경영학 차원의 연구배경 및 연구성과 규정으로 프로젝트경영 바탕의 결론 도출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84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35789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503174" y="600462"/>
            <a:ext cx="1187891" cy="261939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66106" y="1656658"/>
            <a:ext cx="7851780" cy="922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+mn-ea"/>
            </a:endParaRPr>
          </a:p>
          <a:p>
            <a:pPr marL="182563" indent="-182563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4631111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77252" y="1040839"/>
            <a:ext cx="78517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2.4 2.4 </a:t>
            </a:r>
            <a:r>
              <a:rPr lang="en-US" altLang="ko-KR" sz="2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FoMO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(Fear of Missing Out: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소외에 대한 두려움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증후군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993BB1-A300-4846-A639-7F1468D00823}"/>
              </a:ext>
            </a:extLst>
          </p:cNvPr>
          <p:cNvSpPr/>
          <p:nvPr/>
        </p:nvSpPr>
        <p:spPr>
          <a:xfrm>
            <a:off x="577252" y="2043999"/>
            <a:ext cx="8140634" cy="444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latin typeface="+mn-ea"/>
              </a:rPr>
              <a:t>FoMO</a:t>
            </a:r>
            <a:r>
              <a:rPr lang="ko-KR" altLang="en-US" sz="1600" dirty="0">
                <a:latin typeface="+mn-ea"/>
              </a:rPr>
              <a:t>는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중독 경향성과 매우 관련이 깊은 개념으로써 최근 학문적 관심을 받고 있으나 아직까지 인지적 관점에서 소외에 대한 두려움을 설명하는 충분한 연구가 이루어져 있지 않다</a:t>
            </a:r>
            <a:r>
              <a:rPr lang="en-US" altLang="ko-KR" sz="1600" dirty="0">
                <a:latin typeface="+mn-ea"/>
              </a:rPr>
              <a:t> (</a:t>
            </a:r>
            <a:r>
              <a:rPr lang="ko-KR" altLang="en-US" sz="1600" dirty="0">
                <a:latin typeface="+mn-ea"/>
              </a:rPr>
              <a:t>이수정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김연정</a:t>
            </a:r>
            <a:r>
              <a:rPr lang="en-US" altLang="ko-KR" sz="1600" dirty="0">
                <a:latin typeface="+mn-ea"/>
              </a:rPr>
              <a:t>, 2018; </a:t>
            </a:r>
            <a:r>
              <a:rPr lang="ko-KR" altLang="en-US" sz="1600" dirty="0" err="1">
                <a:latin typeface="+mn-ea"/>
              </a:rPr>
              <a:t>주은선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전소연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심솔지</a:t>
            </a:r>
            <a:r>
              <a:rPr lang="en-US" altLang="ko-KR" sz="1600" dirty="0">
                <a:latin typeface="+mn-ea"/>
              </a:rPr>
              <a:t>, 2018; </a:t>
            </a:r>
            <a:r>
              <a:rPr lang="ko-KR" altLang="en-US" sz="1600" dirty="0" err="1">
                <a:latin typeface="+mn-ea"/>
              </a:rPr>
              <a:t>한다정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김빛나</a:t>
            </a:r>
            <a:r>
              <a:rPr lang="en-US" altLang="ko-KR" sz="1600" dirty="0">
                <a:latin typeface="+mn-ea"/>
              </a:rPr>
              <a:t>, 2020; Buglass, Binder, Betts, &amp; Underwood, 2017; </a:t>
            </a:r>
            <a:r>
              <a:rPr lang="en-US" altLang="ko-KR" sz="1600" dirty="0" err="1">
                <a:latin typeface="+mn-ea"/>
              </a:rPr>
              <a:t>Błachnio</a:t>
            </a:r>
            <a:r>
              <a:rPr lang="en-US" altLang="ko-KR" sz="1600" dirty="0">
                <a:latin typeface="+mn-ea"/>
              </a:rPr>
              <a:t> &amp; </a:t>
            </a:r>
            <a:r>
              <a:rPr lang="en-US" altLang="ko-KR" sz="1600" dirty="0" err="1">
                <a:latin typeface="+mn-ea"/>
              </a:rPr>
              <a:t>Przepiorka</a:t>
            </a:r>
            <a:r>
              <a:rPr lang="en-US" altLang="ko-KR" sz="1600" dirty="0">
                <a:latin typeface="+mn-ea"/>
              </a:rPr>
              <a:t>, 2018; Swan &amp; Kendall, 2016). 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자기결정성 이론에서 집단에 참여하여 더 많은 시간을 보내야 한다는 강한 생각과 사회비교이론에서의 타인과 같아져야만 한다는 사고는 일종의 당위적이고 절대적인 역기능적 신념으로 볼 수 있을 것이며 소외에 대한 두려움은 부정적 정서로써 이 두 변인은 사고가 정서를 앞선다고 주장하는 </a:t>
            </a:r>
            <a:r>
              <a:rPr lang="en-US" altLang="ko-KR" sz="1600" dirty="0">
                <a:latin typeface="+mn-ea"/>
              </a:rPr>
              <a:t>Beck(1967)</a:t>
            </a:r>
            <a:r>
              <a:rPr lang="ko-KR" altLang="en-US" sz="1600" dirty="0">
                <a:latin typeface="+mn-ea"/>
              </a:rPr>
              <a:t>과 </a:t>
            </a:r>
            <a:r>
              <a:rPr lang="en-US" altLang="ko-KR" sz="1600" dirty="0">
                <a:latin typeface="+mn-ea"/>
              </a:rPr>
              <a:t>Ellis(1984)</a:t>
            </a:r>
            <a:r>
              <a:rPr lang="ko-KR" altLang="en-US" sz="1600" dirty="0">
                <a:latin typeface="+mn-ea"/>
              </a:rPr>
              <a:t>의 인지이론에 입각하여 역기능적 신념이 높아지면 소외에 대한 두려움 또한 증가될 것을 예상된다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EBA95C-6917-4532-975C-E10CB19DED4B}"/>
              </a:ext>
            </a:extLst>
          </p:cNvPr>
          <p:cNvSpPr/>
          <p:nvPr/>
        </p:nvSpPr>
        <p:spPr>
          <a:xfrm>
            <a:off x="5502457" y="600074"/>
            <a:ext cx="1187891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</p:spTree>
    <p:extLst>
      <p:ext uri="{BB962C8B-B14F-4D97-AF65-F5344CB8AC3E}">
        <p14:creationId xmlns:p14="http://schemas.microsoft.com/office/powerpoint/2010/main" val="3081432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35789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503174" y="600462"/>
            <a:ext cx="1187891" cy="261939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66106" y="1656658"/>
            <a:ext cx="7851780" cy="922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+mn-ea"/>
            </a:endParaRPr>
          </a:p>
          <a:p>
            <a:pPr marL="182563" indent="-182563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4631111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25708" y="1258702"/>
            <a:ext cx="78517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2.4 2.4 </a:t>
            </a:r>
            <a:r>
              <a:rPr lang="en-US" altLang="ko-KR" sz="2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FoMO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(Fear of Missing Out: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소외에 대한 두려움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증후군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993BB1-A300-4846-A639-7F1468D00823}"/>
              </a:ext>
            </a:extLst>
          </p:cNvPr>
          <p:cNvSpPr/>
          <p:nvPr/>
        </p:nvSpPr>
        <p:spPr>
          <a:xfrm>
            <a:off x="577252" y="2129132"/>
            <a:ext cx="8140634" cy="3336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j-ea"/>
                <a:ea typeface="+mj-ea"/>
              </a:rPr>
              <a:t>자기결정 이론에서는 인간의 </a:t>
            </a:r>
            <a:r>
              <a:rPr lang="en-US" altLang="ko-KR" sz="1600" dirty="0">
                <a:latin typeface="+mj-ea"/>
                <a:ea typeface="+mj-ea"/>
              </a:rPr>
              <a:t>3</a:t>
            </a:r>
            <a:r>
              <a:rPr lang="ko-KR" altLang="en-US" sz="1600" dirty="0">
                <a:latin typeface="+mj-ea"/>
                <a:ea typeface="+mj-ea"/>
              </a:rPr>
              <a:t>대 </a:t>
            </a:r>
            <a:r>
              <a:rPr lang="ko-KR" altLang="en-US" sz="1600" dirty="0" err="1">
                <a:latin typeface="+mj-ea"/>
                <a:ea typeface="+mj-ea"/>
              </a:rPr>
              <a:t>기본심리욕구인</a:t>
            </a:r>
            <a:r>
              <a:rPr lang="ko-KR" altLang="en-US" sz="1600" dirty="0">
                <a:latin typeface="+mj-ea"/>
                <a:ea typeface="+mj-ea"/>
              </a:rPr>
              <a:t> 자율성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 err="1">
                <a:latin typeface="+mj-ea"/>
                <a:ea typeface="+mj-ea"/>
              </a:rPr>
              <a:t>유능성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관계성 중 관계성이 결핍된 상태에서 소외에 대한 두려움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dirty="0" err="1">
                <a:latin typeface="+mj-ea"/>
                <a:ea typeface="+mj-ea"/>
              </a:rPr>
              <a:t>FoMO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이 발생한다고 설명한다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박지수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서영석</a:t>
            </a:r>
            <a:r>
              <a:rPr lang="en-US" altLang="ko-KR" sz="1600" dirty="0">
                <a:latin typeface="+mj-ea"/>
                <a:ea typeface="+mj-ea"/>
              </a:rPr>
              <a:t>, 2018; Alt, 2017; </a:t>
            </a:r>
            <a:r>
              <a:rPr lang="en-US" altLang="ko-KR" sz="1600" dirty="0" err="1">
                <a:latin typeface="+mj-ea"/>
                <a:ea typeface="+mj-ea"/>
              </a:rPr>
              <a:t>Conlin</a:t>
            </a:r>
            <a:r>
              <a:rPr lang="en-US" altLang="ko-KR" sz="1600" dirty="0">
                <a:latin typeface="+mj-ea"/>
                <a:ea typeface="+mj-ea"/>
              </a:rPr>
              <a:t>, Billings, &amp; </a:t>
            </a:r>
            <a:r>
              <a:rPr lang="en-US" altLang="ko-KR" sz="1600" dirty="0" err="1">
                <a:latin typeface="+mj-ea"/>
                <a:ea typeface="+mj-ea"/>
              </a:rPr>
              <a:t>Averset</a:t>
            </a:r>
            <a:r>
              <a:rPr lang="en-US" altLang="ko-KR" sz="1600" dirty="0">
                <a:latin typeface="+mj-ea"/>
                <a:ea typeface="+mj-ea"/>
              </a:rPr>
              <a:t>, 2016; Przybylski et al., 2013).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j-ea"/>
              <a:ea typeface="+mj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관계성이 결핍되어 사회적 관계에서 배제 당하는 것에 두려움이 커지면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자신의 내재적 욕구를 충족하는 것보다 외재적 동기에 의해 행동하게 되고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집단에 참여하여 더 많은 시간을 보내야 한다는 압박을 느끼면서 소외에 대한 두려움을 느끼고 이를 해소하기 위해 </a:t>
            </a:r>
            <a:r>
              <a:rPr lang="en-US" altLang="ko-KR" sz="1600" dirty="0">
                <a:latin typeface="+mj-ea"/>
                <a:ea typeface="+mj-ea"/>
              </a:rPr>
              <a:t>SNS</a:t>
            </a:r>
            <a:r>
              <a:rPr lang="ko-KR" altLang="en-US" sz="1600" dirty="0">
                <a:latin typeface="+mj-ea"/>
                <a:ea typeface="+mj-ea"/>
              </a:rPr>
              <a:t>를 사용하게 된다</a:t>
            </a:r>
            <a:r>
              <a:rPr lang="en-US" altLang="ko-KR" sz="1600" dirty="0">
                <a:latin typeface="+mj-ea"/>
                <a:ea typeface="+mj-ea"/>
              </a:rPr>
              <a:t>(Przybylski et al., 2013).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EBA95C-6917-4532-975C-E10CB19DED4B}"/>
              </a:ext>
            </a:extLst>
          </p:cNvPr>
          <p:cNvSpPr/>
          <p:nvPr/>
        </p:nvSpPr>
        <p:spPr>
          <a:xfrm>
            <a:off x="5502457" y="600074"/>
            <a:ext cx="1187891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</p:spTree>
    <p:extLst>
      <p:ext uri="{BB962C8B-B14F-4D97-AF65-F5344CB8AC3E}">
        <p14:creationId xmlns:p14="http://schemas.microsoft.com/office/powerpoint/2010/main" val="1946603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503174" y="600462"/>
            <a:ext cx="1187891" cy="261939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33460" y="1673269"/>
            <a:ext cx="7851780" cy="922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+mn-ea"/>
            </a:endParaRPr>
          </a:p>
          <a:p>
            <a:pPr marL="182563" indent="-182563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4631111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38396" y="1018902"/>
            <a:ext cx="2327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2.5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대인관계지향성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993BB1-A300-4846-A639-7F1468D00823}"/>
              </a:ext>
            </a:extLst>
          </p:cNvPr>
          <p:cNvSpPr/>
          <p:nvPr/>
        </p:nvSpPr>
        <p:spPr>
          <a:xfrm>
            <a:off x="538396" y="1604703"/>
            <a:ext cx="817949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 algn="just"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atin typeface="+mn-ea"/>
              </a:rPr>
              <a:t>대인관계지향성이란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다른 사람들에게 관심을 가지고 다른 사람들과 상호 작용하려는 성향을 의미한다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대인관계 지향성은 소속감을 느끼려는 포함욕구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타인과 서로 영향을 주며 안정감을 느끼려는 통제욕구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사랑을 주고받고자 하는 애정욕구를 포함한다</a:t>
            </a:r>
            <a:r>
              <a:rPr lang="en-US" altLang="ko-KR" sz="1600" dirty="0">
                <a:latin typeface="+mn-ea"/>
              </a:rPr>
              <a:t>(Schutz 1992). </a:t>
            </a:r>
          </a:p>
          <a:p>
            <a:pPr marL="182563" indent="-182563" algn="just"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182563" indent="-182563" algn="just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삶의 초기에 습득한 관계에 대한 인식이 성인진입기까지 이어져 개인의 대인관계적 욕구에 영향을 미치며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상호작용에 대한 태도 역시 개인마다 다를 수 있음을 시사한다</a:t>
            </a:r>
            <a:r>
              <a:rPr lang="en-US" altLang="ko-KR" sz="1600" dirty="0">
                <a:latin typeface="+mn-ea"/>
              </a:rPr>
              <a:t>.      </a:t>
            </a:r>
            <a:r>
              <a:rPr lang="ko-KR" altLang="en-US" sz="1600" dirty="0">
                <a:latin typeface="+mn-ea"/>
              </a:rPr>
              <a:t>대인관계 지향성이 높은 사람은 타인을 향한 관심과 상호작용에 대한 선호가 더 높고 대인관계 자체를 목적으로 간주하는 경향이 있다</a:t>
            </a:r>
            <a:r>
              <a:rPr lang="en-US" altLang="ko-KR" sz="1600" dirty="0">
                <a:latin typeface="+mn-ea"/>
              </a:rPr>
              <a:t>(Swap &amp; Rubin 1983).</a:t>
            </a:r>
          </a:p>
          <a:p>
            <a:pPr marL="182563" indent="-182563" algn="just"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182563" indent="-182563" algn="just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대인관계지향성은 그 정도가 커질수록 타인에게 거부당할 가능성에 대해 우려하고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인정을 받거나 기쁘게 하려는 방식으로 행동하고자 하며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낮은 자기존중감을 보상하기 위해서 안정적인 대인관계를 추구한다</a:t>
            </a:r>
            <a:r>
              <a:rPr lang="en-US" altLang="ko-KR" sz="1600" dirty="0">
                <a:latin typeface="+mn-ea"/>
              </a:rPr>
              <a:t>(Beck, 1983). </a:t>
            </a:r>
          </a:p>
          <a:p>
            <a:pPr marL="182563" indent="-182563" algn="just"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182563" indent="-182563" algn="just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대인관계지향성이 낮은 사람은 타인에게 관심이 부족하고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사람들과의</a:t>
            </a:r>
            <a:r>
              <a:rPr lang="ko-KR" altLang="en-US" sz="1600" dirty="0">
                <a:latin typeface="+mn-ea"/>
              </a:rPr>
              <a:t> 상호작용에 대한 선호가 낮은 특징이 있다</a:t>
            </a:r>
            <a:r>
              <a:rPr lang="en-US" altLang="ko-KR" sz="1600" dirty="0">
                <a:latin typeface="+mn-ea"/>
              </a:rPr>
              <a:t>(Swap &amp; Rubin, 1983). </a:t>
            </a:r>
            <a:r>
              <a:rPr lang="ko-KR" altLang="en-US" sz="1600" dirty="0">
                <a:latin typeface="+mn-ea"/>
              </a:rPr>
              <a:t>이처럼 사회적 관계를 더 지향하는 사람은 다른 사람에게 애정과 수용 받는 것을 중요하게 생각하며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친밀한 대인관계 맺는 것에 높은 가치를 두기 때문에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대인관계와 관련된 스트레스 사건을 직면하게 되면 불안이나 우울을 더 크게 경험할 수 있다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김형수</a:t>
            </a:r>
            <a:r>
              <a:rPr lang="en-US" altLang="ko-KR" sz="1600" dirty="0">
                <a:latin typeface="+mn-ea"/>
              </a:rPr>
              <a:t>, 2014).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EBA95C-6917-4532-975C-E10CB19DED4B}"/>
              </a:ext>
            </a:extLst>
          </p:cNvPr>
          <p:cNvSpPr/>
          <p:nvPr/>
        </p:nvSpPr>
        <p:spPr>
          <a:xfrm>
            <a:off x="5502457" y="600074"/>
            <a:ext cx="1187891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</p:spTree>
    <p:extLst>
      <p:ext uri="{BB962C8B-B14F-4D97-AF65-F5344CB8AC3E}">
        <p14:creationId xmlns:p14="http://schemas.microsoft.com/office/powerpoint/2010/main" val="3655817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503174" y="600462"/>
            <a:ext cx="1187891" cy="261939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33460" y="1673269"/>
            <a:ext cx="7851780" cy="922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+mn-ea"/>
            </a:endParaRPr>
          </a:p>
          <a:p>
            <a:pPr marL="182563" indent="-182563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4631111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76248" y="1273159"/>
            <a:ext cx="299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2.5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대인관계지향성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993BB1-A300-4846-A639-7F1468D00823}"/>
              </a:ext>
            </a:extLst>
          </p:cNvPr>
          <p:cNvSpPr/>
          <p:nvPr/>
        </p:nvSpPr>
        <p:spPr>
          <a:xfrm>
            <a:off x="673511" y="1663775"/>
            <a:ext cx="8044375" cy="4685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285750" indent="-285750" fontAlgn="base" latinLnBrk="1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대인관계 지향성이 높은 사람은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를 더 많이 사용하고</a:t>
            </a:r>
            <a:r>
              <a:rPr lang="en-US" altLang="ko-KR" sz="1600" dirty="0">
                <a:latin typeface="+mn-ea"/>
              </a:rPr>
              <a:t>, SNS</a:t>
            </a:r>
            <a:r>
              <a:rPr lang="ko-KR" altLang="en-US" sz="1600" dirty="0">
                <a:latin typeface="+mn-ea"/>
              </a:rPr>
              <a:t>에 몰입하는 것으로 밝혀졌다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이정화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외</a:t>
            </a:r>
            <a:r>
              <a:rPr lang="en-US" altLang="ko-KR" sz="1600" dirty="0">
                <a:latin typeface="+mn-ea"/>
              </a:rPr>
              <a:t>, 2017; </a:t>
            </a:r>
            <a:r>
              <a:rPr lang="ko-KR" altLang="en-US" sz="1600" dirty="0" err="1">
                <a:latin typeface="+mn-ea"/>
              </a:rPr>
              <a:t>황희은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김향숙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2015; Kim &amp; Park 2015). </a:t>
            </a:r>
            <a:r>
              <a:rPr lang="ko-KR" altLang="en-US" sz="1600" dirty="0">
                <a:latin typeface="+mn-ea"/>
              </a:rPr>
              <a:t>대인관계 지향성은 외로움과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중독경향성 간에 조절 변인으로 작용하였는데 사회불안이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중독경향성을 예측하는 관계 역시 타인을 선호하고 관계를 지향하는 대인관계 지향성의 수준에 따라 달라질 가능성이 있다</a:t>
            </a:r>
            <a:r>
              <a:rPr lang="en-US" altLang="ko-KR" sz="1600" dirty="0">
                <a:latin typeface="+mn-ea"/>
              </a:rPr>
              <a:t> (</a:t>
            </a:r>
            <a:r>
              <a:rPr lang="ko-KR" altLang="en-US" sz="1600" dirty="0">
                <a:latin typeface="+mn-ea"/>
              </a:rPr>
              <a:t>이정화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외</a:t>
            </a:r>
            <a:r>
              <a:rPr lang="en-US" altLang="ko-KR" sz="1600" dirty="0">
                <a:latin typeface="+mn-ea"/>
              </a:rPr>
              <a:t>, 2017).</a:t>
            </a:r>
            <a:endParaRPr lang="ko-KR" altLang="en-US" sz="1600" dirty="0">
              <a:latin typeface="+mn-ea"/>
            </a:endParaRPr>
          </a:p>
          <a:p>
            <a:pPr algn="just"/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대인관계 형성과 증진을 위해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를 이용할 가능성이 높고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외로움을 잘 타거나 대인관계에 어려움을 느낄 때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중독경향성이 높고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고은영</a:t>
            </a:r>
            <a:r>
              <a:rPr lang="en-US" altLang="ko-KR" sz="1600" dirty="0">
                <a:latin typeface="+mn-ea"/>
              </a:rPr>
              <a:t>·</a:t>
            </a:r>
            <a:r>
              <a:rPr lang="ko-KR" altLang="en-US" sz="1600" dirty="0">
                <a:latin typeface="+mn-ea"/>
              </a:rPr>
              <a:t>최윤영</a:t>
            </a:r>
            <a:r>
              <a:rPr lang="en-US" altLang="ko-KR" sz="1600" dirty="0">
                <a:latin typeface="+mn-ea"/>
              </a:rPr>
              <a:t>·</a:t>
            </a:r>
            <a:r>
              <a:rPr lang="ko-KR" altLang="en-US" sz="1600" dirty="0">
                <a:latin typeface="+mn-ea"/>
              </a:rPr>
              <a:t>최민영</a:t>
            </a:r>
            <a:r>
              <a:rPr lang="en-US" altLang="ko-KR" sz="1600" dirty="0">
                <a:latin typeface="+mn-ea"/>
              </a:rPr>
              <a:t>·</a:t>
            </a:r>
            <a:r>
              <a:rPr lang="ko-KR" altLang="en-US" sz="1600" dirty="0">
                <a:latin typeface="+mn-ea"/>
              </a:rPr>
              <a:t>박성화</a:t>
            </a:r>
            <a:r>
              <a:rPr lang="en-US" altLang="ko-KR" sz="1600" dirty="0">
                <a:latin typeface="+mn-ea"/>
              </a:rPr>
              <a:t>·</a:t>
            </a:r>
            <a:r>
              <a:rPr lang="ko-KR" altLang="en-US" sz="1600" dirty="0">
                <a:latin typeface="+mn-ea"/>
              </a:rPr>
              <a:t>서영석</a:t>
            </a:r>
            <a:r>
              <a:rPr lang="en-US" altLang="ko-KR" sz="1600" dirty="0">
                <a:latin typeface="+mn-ea"/>
              </a:rPr>
              <a:t> 2014, </a:t>
            </a:r>
            <a:r>
              <a:rPr lang="ko-KR" altLang="en-US" sz="1600" dirty="0">
                <a:latin typeface="+mn-ea"/>
              </a:rPr>
              <a:t>이정화</a:t>
            </a:r>
            <a:r>
              <a:rPr lang="en-US" altLang="ko-KR" sz="1600" dirty="0">
                <a:latin typeface="+mn-ea"/>
              </a:rPr>
              <a:t>·</a:t>
            </a:r>
            <a:r>
              <a:rPr lang="ko-KR" altLang="en-US" sz="1600" dirty="0" err="1">
                <a:latin typeface="+mn-ea"/>
              </a:rPr>
              <a:t>김호영</a:t>
            </a:r>
            <a:r>
              <a:rPr lang="en-US" altLang="ko-KR" sz="1600" dirty="0">
                <a:latin typeface="+mn-ea"/>
              </a:rPr>
              <a:t>·</a:t>
            </a:r>
            <a:r>
              <a:rPr lang="ko-KR" altLang="en-US" sz="1600" dirty="0">
                <a:latin typeface="+mn-ea"/>
              </a:rPr>
              <a:t>강정석</a:t>
            </a:r>
            <a:r>
              <a:rPr lang="en-US" altLang="ko-KR" sz="1600" dirty="0">
                <a:latin typeface="+mn-ea"/>
              </a:rPr>
              <a:t> 2017), SNS</a:t>
            </a:r>
            <a:r>
              <a:rPr lang="ko-KR" altLang="en-US" sz="1600" dirty="0">
                <a:latin typeface="+mn-ea"/>
              </a:rPr>
              <a:t>를 과다 사용할 경우 현실에서 대인관계문제가 심화되는 것으로 나타났다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송혜진</a:t>
            </a:r>
            <a:r>
              <a:rPr lang="en-US" altLang="ko-KR" sz="1600" dirty="0">
                <a:latin typeface="+mn-ea"/>
              </a:rPr>
              <a:t>, 2011; </a:t>
            </a:r>
            <a:r>
              <a:rPr lang="ko-KR" altLang="en-US" sz="1600" dirty="0">
                <a:latin typeface="+mn-ea"/>
              </a:rPr>
              <a:t>최현석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하정철</a:t>
            </a:r>
            <a:r>
              <a:rPr lang="en-US" altLang="ko-KR" sz="1600" dirty="0">
                <a:latin typeface="+mn-ea"/>
              </a:rPr>
              <a:t>, 2011;  </a:t>
            </a:r>
            <a:r>
              <a:rPr lang="ko-KR" altLang="en-US" sz="1600" dirty="0" err="1">
                <a:latin typeface="+mn-ea"/>
              </a:rPr>
              <a:t>홍구표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전혜성</a:t>
            </a:r>
            <a:r>
              <a:rPr lang="en-US" altLang="ko-KR" sz="1600" dirty="0">
                <a:latin typeface="+mn-ea"/>
              </a:rPr>
              <a:t>, 2017). </a:t>
            </a:r>
          </a:p>
          <a:p>
            <a:pPr fontAlgn="base" latinLnBrk="1"/>
            <a:r>
              <a:rPr lang="en-US" altLang="ko-KR" sz="1600" dirty="0">
                <a:latin typeface="+mn-ea"/>
              </a:rPr>
              <a:t>;</a:t>
            </a:r>
          </a:p>
          <a:p>
            <a:pPr marL="285750" indent="-285750" fontAlgn="base" latinLnBrk="1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이렇듯 선행연구들은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중독경향성이 대인관계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문제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변인들과 직간접적으로 관련이 있을 것이라는 추론을 가능케 한다</a:t>
            </a:r>
            <a:r>
              <a:rPr lang="en-US" altLang="ko-KR" sz="1600" dirty="0">
                <a:latin typeface="+mn-ea"/>
              </a:rPr>
              <a:t>. 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+mn-ea"/>
            </a:endParaRPr>
          </a:p>
          <a:p>
            <a:pPr fontAlgn="base" latinLnBrk="1">
              <a:lnSpc>
                <a:spcPct val="150000"/>
              </a:lnSpc>
            </a:pPr>
            <a:endParaRPr lang="en-US" altLang="ko-KR" sz="1400" dirty="0"/>
          </a:p>
          <a:p>
            <a:pPr algn="just">
              <a:lnSpc>
                <a:spcPct val="120000"/>
              </a:lnSpc>
            </a:pPr>
            <a:endParaRPr lang="en-US" altLang="ko-KR" sz="1400" dirty="0"/>
          </a:p>
          <a:p>
            <a:pPr algn="just">
              <a:lnSpc>
                <a:spcPct val="120000"/>
              </a:lnSpc>
            </a:pPr>
            <a:endParaRPr lang="en-US" altLang="ko-KR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EBA95C-6917-4532-975C-E10CB19DED4B}"/>
              </a:ext>
            </a:extLst>
          </p:cNvPr>
          <p:cNvSpPr/>
          <p:nvPr/>
        </p:nvSpPr>
        <p:spPr>
          <a:xfrm>
            <a:off x="5502457" y="600074"/>
            <a:ext cx="1187891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</p:spTree>
    <p:extLst>
      <p:ext uri="{BB962C8B-B14F-4D97-AF65-F5344CB8AC3E}">
        <p14:creationId xmlns:p14="http://schemas.microsoft.com/office/powerpoint/2010/main" val="744484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07731" y="323696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503174" y="600462"/>
            <a:ext cx="1187891" cy="261939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31111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76065" y="1113435"/>
            <a:ext cx="23839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2.6 SNS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중독경향성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129BA3-8F80-43CF-B143-51122FA1813B}"/>
              </a:ext>
            </a:extLst>
          </p:cNvPr>
          <p:cNvSpPr/>
          <p:nvPr/>
        </p:nvSpPr>
        <p:spPr>
          <a:xfrm>
            <a:off x="643602" y="1855343"/>
            <a:ext cx="8074284" cy="4470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 err="1">
                <a:latin typeface="+mn-ea"/>
              </a:rPr>
              <a:t>중독경향성이란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과잉사용으로 인해 내성과 금단을 경험하고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우울증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집중력 감소 등의 심리사회적 문제가 유발되어 일상생활적응에 문제를 경험하는 것을 의미한다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오윤경</a:t>
            </a:r>
            <a:r>
              <a:rPr lang="en-US" altLang="ko-KR" sz="1600" dirty="0">
                <a:latin typeface="+mn-ea"/>
              </a:rPr>
              <a:t> 2012).</a:t>
            </a:r>
          </a:p>
          <a:p>
            <a:pPr marL="182563" indent="-182563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국내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이용자의 약 </a:t>
            </a:r>
            <a:r>
              <a:rPr lang="en-US" altLang="ko-KR" sz="1600" dirty="0">
                <a:latin typeface="+mn-ea"/>
              </a:rPr>
              <a:t>30%</a:t>
            </a:r>
            <a:r>
              <a:rPr lang="ko-KR" altLang="en-US" sz="1600" dirty="0">
                <a:latin typeface="+mn-ea"/>
              </a:rPr>
              <a:t>는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에 하루에 </a:t>
            </a:r>
            <a:r>
              <a:rPr lang="en-US" altLang="ko-KR" sz="1600" dirty="0">
                <a:latin typeface="+mn-ea"/>
              </a:rPr>
              <a:t>20</a:t>
            </a:r>
            <a:r>
              <a:rPr lang="ko-KR" altLang="en-US" sz="1600" dirty="0">
                <a:latin typeface="+mn-ea"/>
              </a:rPr>
              <a:t>회 이상 접속하는 것으로 확인되었다</a:t>
            </a:r>
            <a:r>
              <a:rPr lang="en-US" altLang="ko-KR" sz="1600" dirty="0">
                <a:latin typeface="+mn-ea"/>
              </a:rPr>
              <a:t>.(</a:t>
            </a:r>
            <a:r>
              <a:rPr lang="ko-KR" altLang="en-US" sz="1600" dirty="0">
                <a:latin typeface="+mn-ea"/>
              </a:rPr>
              <a:t>과학기술정보통신부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한국지능정보사 회진흥원</a:t>
            </a:r>
            <a:r>
              <a:rPr lang="en-US" altLang="ko-KR" sz="1600" dirty="0">
                <a:latin typeface="+mn-ea"/>
              </a:rPr>
              <a:t> 2022). </a:t>
            </a:r>
          </a:p>
          <a:p>
            <a:pPr algn="just">
              <a:lnSpc>
                <a:spcPct val="120000"/>
              </a:lnSpc>
            </a:pPr>
            <a:endParaRPr lang="en-US" altLang="ko-KR" sz="1600" dirty="0">
              <a:latin typeface="+mn-ea"/>
            </a:endParaRPr>
          </a:p>
          <a:p>
            <a:pPr marL="182563" indent="-182563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중독은 일종의 행위중독</a:t>
            </a:r>
            <a:r>
              <a:rPr lang="en-US" altLang="ko-KR" sz="1600" dirty="0">
                <a:latin typeface="+mn-ea"/>
              </a:rPr>
              <a:t>(behavioral addiction)</a:t>
            </a:r>
            <a:r>
              <a:rPr lang="ko-KR" altLang="en-US" sz="1600" dirty="0">
                <a:latin typeface="+mn-ea"/>
              </a:rPr>
              <a:t>이지만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이에 대한 일관된 진단 준거가 확립되지 않았기 때문에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Kuss</a:t>
            </a:r>
            <a:r>
              <a:rPr lang="en-US" altLang="ko-KR" sz="1600" dirty="0">
                <a:latin typeface="+mn-ea"/>
              </a:rPr>
              <a:t> &amp; Griffiths, 2011), </a:t>
            </a:r>
            <a:r>
              <a:rPr lang="ko-KR" altLang="en-US" sz="1600" dirty="0">
                <a:latin typeface="+mn-ea"/>
              </a:rPr>
              <a:t>학자들은 ‘</a:t>
            </a:r>
            <a:r>
              <a:rPr lang="ko-KR" altLang="en-US" sz="1600" dirty="0" err="1">
                <a:latin typeface="+mn-ea"/>
              </a:rPr>
              <a:t>중독’이라는</a:t>
            </a:r>
            <a:r>
              <a:rPr lang="ko-KR" altLang="en-US" sz="1600" dirty="0">
                <a:latin typeface="+mn-ea"/>
              </a:rPr>
              <a:t> 단정적인 용어가 아닌 ‘중독경향성’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혹은 ‘문제적 사용’ 이라는 용어를 사용하는 추세 이며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 err="1">
                <a:latin typeface="+mn-ea"/>
              </a:rPr>
              <a:t>임숙영임영진</a:t>
            </a:r>
            <a:r>
              <a:rPr lang="en-US" altLang="ko-KR" sz="1600" dirty="0">
                <a:latin typeface="+mn-ea"/>
              </a:rPr>
              <a:t> 2017, </a:t>
            </a:r>
            <a:r>
              <a:rPr lang="ko-KR" altLang="en-US" sz="1600" dirty="0" err="1">
                <a:latin typeface="+mn-ea"/>
              </a:rPr>
              <a:t>조진행송원영</a:t>
            </a:r>
            <a:r>
              <a:rPr lang="en-US" altLang="ko-KR" sz="1600" dirty="0">
                <a:latin typeface="+mn-ea"/>
              </a:rPr>
              <a:t> 2020, Caplan 2010), </a:t>
            </a:r>
            <a:r>
              <a:rPr lang="ko-KR" altLang="en-US" sz="1600" dirty="0">
                <a:latin typeface="+mn-ea"/>
              </a:rPr>
              <a:t>관련 연구가 부족하여 비슷한 특성을 가진 인터넷 혹은 스마트폰 중독연구를 통해 이해하려고 시도하였다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이상호</a:t>
            </a:r>
            <a:r>
              <a:rPr lang="en-US" altLang="ko-KR" sz="1600" dirty="0">
                <a:latin typeface="+mn-ea"/>
              </a:rPr>
              <a:t> 2013, </a:t>
            </a:r>
            <a:r>
              <a:rPr lang="ko-KR" altLang="en-US" sz="1600" dirty="0" err="1">
                <a:latin typeface="+mn-ea"/>
              </a:rPr>
              <a:t>하지현전미유</a:t>
            </a:r>
            <a:r>
              <a:rPr lang="en-US" altLang="ko-KR" sz="1600" dirty="0">
                <a:latin typeface="+mn-ea"/>
              </a:rPr>
              <a:t> 2012, </a:t>
            </a:r>
            <a:r>
              <a:rPr lang="en-US" altLang="ko-KR" sz="1600" dirty="0" err="1">
                <a:latin typeface="+mn-ea"/>
              </a:rPr>
              <a:t>Karaiskos</a:t>
            </a:r>
            <a:r>
              <a:rPr lang="en-US" altLang="ko-KR" sz="1600" dirty="0">
                <a:latin typeface="+mn-ea"/>
              </a:rPr>
              <a:t> et al. 2010). </a:t>
            </a:r>
          </a:p>
          <a:p>
            <a:pPr marL="182563" indent="-182563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182563" indent="-182563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117C26-B729-4AC9-9D51-E7D0AEB10C9D}"/>
              </a:ext>
            </a:extLst>
          </p:cNvPr>
          <p:cNvSpPr/>
          <p:nvPr/>
        </p:nvSpPr>
        <p:spPr>
          <a:xfrm>
            <a:off x="5502457" y="600074"/>
            <a:ext cx="1187891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</p:spTree>
    <p:extLst>
      <p:ext uri="{BB962C8B-B14F-4D97-AF65-F5344CB8AC3E}">
        <p14:creationId xmlns:p14="http://schemas.microsoft.com/office/powerpoint/2010/main" val="3518930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07731" y="323696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503174" y="600462"/>
            <a:ext cx="1187891" cy="261939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31111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76065" y="1113435"/>
            <a:ext cx="23839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2.6 SNS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중독경향성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129BA3-8F80-43CF-B143-51122FA1813B}"/>
              </a:ext>
            </a:extLst>
          </p:cNvPr>
          <p:cNvSpPr/>
          <p:nvPr/>
        </p:nvSpPr>
        <p:spPr>
          <a:xfrm>
            <a:off x="733245" y="1513545"/>
            <a:ext cx="7984641" cy="4568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182563" indent="-182563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Shaffer(1999)</a:t>
            </a:r>
            <a:r>
              <a:rPr lang="ko-KR" altLang="en-US" sz="1600" dirty="0">
                <a:latin typeface="+mn-ea"/>
              </a:rPr>
              <a:t>는 중독의 특성으로 세 가지를 설명하며 행위중독에 대해 개념화를 할 수 있는 틀을 마련하였는데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이는 특정 행동 전의 갈망상태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행동에 대한 통제력 상실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그리고 부정적인 결과에도 불구하고 그 행 동을 계속한다는 것이다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182563" indent="-182563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182563" indent="-182563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따라서 본 연구에서는 위와 같은 중독의 특성을 반영한 오윤경</a:t>
            </a:r>
            <a:r>
              <a:rPr lang="en-US" altLang="ko-KR" sz="1600" dirty="0">
                <a:latin typeface="+mn-ea"/>
              </a:rPr>
              <a:t>(2012)</a:t>
            </a:r>
            <a:r>
              <a:rPr lang="ko-KR" altLang="en-US" sz="1600" dirty="0">
                <a:latin typeface="+mn-ea"/>
              </a:rPr>
              <a:t>의 정의 즉</a:t>
            </a:r>
            <a:r>
              <a:rPr lang="en-US" altLang="ko-KR" sz="1600" dirty="0">
                <a:latin typeface="+mn-ea"/>
              </a:rPr>
              <a:t>, ‘SNS</a:t>
            </a:r>
            <a:r>
              <a:rPr lang="ko-KR" altLang="en-US" sz="1600" dirty="0">
                <a:latin typeface="+mn-ea"/>
              </a:rPr>
              <a:t>를 과다하게 사용하여 금단과 내성 을 경험하며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정신적 및 신체적 피로와 집중력 저하 등으로 인해 개인의 일상과 적응에 지장을 초래하는 </a:t>
            </a:r>
            <a:r>
              <a:rPr lang="ko-KR" altLang="en-US" sz="1600" dirty="0" err="1">
                <a:latin typeface="+mn-ea"/>
              </a:rPr>
              <a:t>것’을</a:t>
            </a:r>
            <a:r>
              <a:rPr lang="ko-KR" altLang="en-US" sz="1600" dirty="0">
                <a:latin typeface="+mn-ea"/>
              </a:rPr>
              <a:t> 본 연구의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중독경향성에 대한 정의로 차용하여 연구를 진행하고자 한다</a:t>
            </a:r>
            <a:r>
              <a:rPr lang="en-US" altLang="ko-KR" sz="1600" dirty="0">
                <a:latin typeface="+mn-ea"/>
              </a:rPr>
              <a:t>. </a:t>
            </a:r>
          </a:p>
          <a:p>
            <a:pPr marL="182563" indent="-182563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117C26-B729-4AC9-9D51-E7D0AEB10C9D}"/>
              </a:ext>
            </a:extLst>
          </p:cNvPr>
          <p:cNvSpPr/>
          <p:nvPr/>
        </p:nvSpPr>
        <p:spPr>
          <a:xfrm>
            <a:off x="5502457" y="600074"/>
            <a:ext cx="1187891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</p:spTree>
    <p:extLst>
      <p:ext uri="{BB962C8B-B14F-4D97-AF65-F5344CB8AC3E}">
        <p14:creationId xmlns:p14="http://schemas.microsoft.com/office/powerpoint/2010/main" val="9180234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349592" y="398353"/>
            <a:ext cx="2661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5770" y="1095241"/>
            <a:ext cx="16230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3.1</a:t>
            </a:r>
            <a:r>
              <a:rPr lang="en-US" altLang="ko-KR" sz="1536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연구모형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86689" y="829818"/>
            <a:ext cx="141858" cy="283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0211" tIns="35106" rIns="70211" bIns="35106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82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6D33573-BE95-4484-8919-1A4C3DE92887}"/>
              </a:ext>
            </a:extLst>
          </p:cNvPr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D35C803-63BA-4F76-81AE-E165F77343A6}"/>
              </a:ext>
            </a:extLst>
          </p:cNvPr>
          <p:cNvSpPr/>
          <p:nvPr/>
        </p:nvSpPr>
        <p:spPr>
          <a:xfrm>
            <a:off x="6622726" y="597602"/>
            <a:ext cx="952066" cy="298263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858A34-1E2D-403D-AA8D-EF00FD984E90}"/>
              </a:ext>
            </a:extLst>
          </p:cNvPr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실증분석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BC6E66B-183E-4BC2-BD14-571BF16CC369}"/>
              </a:ext>
            </a:extLst>
          </p:cNvPr>
          <p:cNvSpPr/>
          <p:nvPr/>
        </p:nvSpPr>
        <p:spPr>
          <a:xfrm>
            <a:off x="6576551" y="601558"/>
            <a:ext cx="998241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연구설계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F965C51-2C56-49DA-8785-D270A70C1370}"/>
              </a:ext>
            </a:extLst>
          </p:cNvPr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결론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4CDC779-2B4E-4DF9-88D9-2CFF621BCAAA}"/>
              </a:ext>
            </a:extLst>
          </p:cNvPr>
          <p:cNvSpPr/>
          <p:nvPr/>
        </p:nvSpPr>
        <p:spPr>
          <a:xfrm>
            <a:off x="4692896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서론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C5DCA30-8991-48F5-BFE3-1309021206ED}"/>
              </a:ext>
            </a:extLst>
          </p:cNvPr>
          <p:cNvSpPr/>
          <p:nvPr/>
        </p:nvSpPr>
        <p:spPr>
          <a:xfrm>
            <a:off x="5521120" y="600074"/>
            <a:ext cx="1152000" cy="36000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이론적 배경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D9C1C2-65D7-4624-A6EC-10E5C01E545F}"/>
              </a:ext>
            </a:extLst>
          </p:cNvPr>
          <p:cNvSpPr/>
          <p:nvPr/>
        </p:nvSpPr>
        <p:spPr>
          <a:xfrm>
            <a:off x="1103636" y="1793468"/>
            <a:ext cx="1623059" cy="648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C72BBA-BFFB-3805-1E10-4E3D9D759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06" y="2158448"/>
            <a:ext cx="8433707" cy="332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515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998" y="942498"/>
            <a:ext cx="16065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3.2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연구가설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622726" y="597602"/>
            <a:ext cx="952066" cy="298263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실증분석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연구설계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결론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692896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서론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521120" y="600074"/>
            <a:ext cx="1152000" cy="36000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이론적 배경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5DE0F4-0379-498E-9CE6-917BA7E14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496" y="1767337"/>
            <a:ext cx="8178479" cy="801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0D477D5-62A4-493C-BECF-EA41310DC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264" y="2038350"/>
            <a:ext cx="7599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700EAB-B7B6-49A0-A435-82468228F285}"/>
              </a:ext>
            </a:extLst>
          </p:cNvPr>
          <p:cNvSpPr/>
          <p:nvPr/>
        </p:nvSpPr>
        <p:spPr>
          <a:xfrm>
            <a:off x="6576551" y="601558"/>
            <a:ext cx="998241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연구설계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5982DAB-CC07-4182-86B0-D847F992F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406143"/>
              </p:ext>
            </p:extLst>
          </p:nvPr>
        </p:nvGraphicFramePr>
        <p:xfrm>
          <a:off x="526211" y="1342608"/>
          <a:ext cx="8417764" cy="5021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815">
                  <a:extLst>
                    <a:ext uri="{9D8B030D-6E8A-4147-A177-3AD203B41FA5}">
                      <a16:colId xmlns:a16="http://schemas.microsoft.com/office/drawing/2014/main" val="2227781039"/>
                    </a:ext>
                  </a:extLst>
                </a:gridCol>
                <a:gridCol w="4198741">
                  <a:extLst>
                    <a:ext uri="{9D8B030D-6E8A-4147-A177-3AD203B41FA5}">
                      <a16:colId xmlns:a16="http://schemas.microsoft.com/office/drawing/2014/main" val="2529969490"/>
                    </a:ext>
                  </a:extLst>
                </a:gridCol>
                <a:gridCol w="3685208">
                  <a:extLst>
                    <a:ext uri="{9D8B030D-6E8A-4147-A177-3AD203B41FA5}">
                      <a16:colId xmlns:a16="http://schemas.microsoft.com/office/drawing/2014/main" val="1679477373"/>
                    </a:ext>
                  </a:extLst>
                </a:gridCol>
              </a:tblGrid>
              <a:tr h="418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가설</a:t>
                      </a:r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연   구   가   설</a:t>
                      </a:r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가설 설정 근거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선행 연구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marT="36000" marB="0" anchor="ctr"/>
                </a:tc>
                <a:extLst>
                  <a:ext uri="{0D108BD9-81ED-4DB2-BD59-A6C34878D82A}">
                    <a16:rowId xmlns:a16="http://schemas.microsoft.com/office/drawing/2014/main" val="587044098"/>
                  </a:ext>
                </a:extLst>
              </a:tr>
              <a:tr h="53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H1</a:t>
                      </a:r>
                      <a:endParaRPr lang="ko-KR" altLang="en-US" sz="1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불안정성인애착은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우울에 정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(+)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영향을 미칠 것이다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김우빈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추호정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(2019),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Cuevas, L. M., Chong, S. M., &amp; Lim, H(2020)</a:t>
                      </a:r>
                    </a:p>
                  </a:txBody>
                  <a:tcPr marT="36000" marB="0" anchor="ctr"/>
                </a:tc>
                <a:extLst>
                  <a:ext uri="{0D108BD9-81ED-4DB2-BD59-A6C34878D82A}">
                    <a16:rowId xmlns:a16="http://schemas.microsoft.com/office/drawing/2014/main" val="2038066907"/>
                  </a:ext>
                </a:extLst>
              </a:tr>
              <a:tr h="53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H2</a:t>
                      </a:r>
                      <a:endParaRPr lang="ko-KR" altLang="en-US" sz="1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불안정성인애착은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kern="10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FoMo</a:t>
                      </a: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정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(+)</a:t>
                      </a: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영향을 미칠 것이다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702076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Oliver, R. L., Rust, R. T., &amp; Varki, S.(1997)</a:t>
                      </a:r>
                    </a:p>
                  </a:txBody>
                  <a:tcPr marT="36000" marB="0" anchor="ctr"/>
                </a:tc>
                <a:extLst>
                  <a:ext uri="{0D108BD9-81ED-4DB2-BD59-A6C34878D82A}">
                    <a16:rowId xmlns:a16="http://schemas.microsoft.com/office/drawing/2014/main" val="2001868876"/>
                  </a:ext>
                </a:extLst>
              </a:tr>
              <a:tr h="53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H3</a:t>
                      </a:r>
                      <a:endParaRPr lang="ko-KR" altLang="en-US" sz="1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0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불안정성인애착은</a:t>
                      </a: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대인관계지향성에 정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(+)</a:t>
                      </a: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영향을 미칠 것이다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702076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Oliver, R. L., Rust, R. T., &amp; Varki, S.(1997)</a:t>
                      </a:r>
                    </a:p>
                  </a:txBody>
                  <a:tcPr marT="36000" marB="0" anchor="ctr"/>
                </a:tc>
                <a:extLst>
                  <a:ext uri="{0D108BD9-81ED-4DB2-BD59-A6C34878D82A}">
                    <a16:rowId xmlns:a16="http://schemas.microsoft.com/office/drawing/2014/main" val="3310925677"/>
                  </a:ext>
                </a:extLst>
              </a:tr>
              <a:tr h="6798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dirty="0"/>
                        <a:t>H4</a:t>
                      </a:r>
                      <a:endParaRPr lang="ko-KR" altLang="en-US" sz="1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우울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 대인관계지향성에 정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(+)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영향을 미칠 것이다</a:t>
                      </a:r>
                      <a:endParaRPr lang="ko-KR" altLang="en-US" sz="1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Kim, C. K., Jun, M. N., Kim, M. Y. &amp; Han, J. S. (2010),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Malär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L.,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Krohmer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H., Hoyer, W.D.,&amp;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Nyffenegger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B, (2011)</a:t>
                      </a:r>
                    </a:p>
                  </a:txBody>
                  <a:tcPr marT="36000" marB="0" anchor="ctr"/>
                </a:tc>
                <a:extLst>
                  <a:ext uri="{0D108BD9-81ED-4DB2-BD59-A6C34878D82A}">
                    <a16:rowId xmlns:a16="http://schemas.microsoft.com/office/drawing/2014/main" val="10902707"/>
                  </a:ext>
                </a:extLst>
              </a:tr>
              <a:tr h="53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H5</a:t>
                      </a:r>
                      <a:endParaRPr lang="ko-KR" altLang="en-US" sz="1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FoMO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증후군은 대인관계지향성에 정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(+)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영향을 미칠 것이다</a:t>
                      </a:r>
                      <a:endParaRPr lang="ko-KR" altLang="en-US" sz="1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Oliver, R. L, (1980),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Tse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&amp; Wilton, (1988)</a:t>
                      </a:r>
                    </a:p>
                  </a:txBody>
                  <a:tcPr marT="36000" marB="0" anchor="ctr"/>
                </a:tc>
                <a:extLst>
                  <a:ext uri="{0D108BD9-81ED-4DB2-BD59-A6C34878D82A}">
                    <a16:rowId xmlns:a16="http://schemas.microsoft.com/office/drawing/2014/main" val="37416497"/>
                  </a:ext>
                </a:extLst>
              </a:tr>
              <a:tr h="53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H6</a:t>
                      </a:r>
                      <a:endParaRPr lang="ko-KR" altLang="en-US" sz="1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우울은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SNS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중독경향성 정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(+)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영향을 미칠 것이다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kern="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702076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김영택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오종철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(2007)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0" anchor="ctr"/>
                </a:tc>
                <a:extLst>
                  <a:ext uri="{0D108BD9-81ED-4DB2-BD59-A6C34878D82A}">
                    <a16:rowId xmlns:a16="http://schemas.microsoft.com/office/drawing/2014/main" val="1471008699"/>
                  </a:ext>
                </a:extLst>
              </a:tr>
              <a:tr h="6730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dirty="0"/>
                        <a:t>H7</a:t>
                      </a:r>
                      <a:endParaRPr lang="ko-KR" altLang="en-US" sz="1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702076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FoMO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증후군은 </a:t>
                      </a: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SNS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중독경향성 정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(+)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영향을 미칠 것이다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kern="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Ilicic,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Jasmina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Baxter, Stacey M,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Kulczynski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Alicia (2016),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Park, C, W,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MacInnis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D &amp; Priester, J, (2006)</a:t>
                      </a:r>
                    </a:p>
                  </a:txBody>
                  <a:tcPr marT="36000" marB="0" anchor="ctr"/>
                </a:tc>
                <a:extLst>
                  <a:ext uri="{0D108BD9-81ED-4DB2-BD59-A6C34878D82A}">
                    <a16:rowId xmlns:a16="http://schemas.microsoft.com/office/drawing/2014/main" val="1102414316"/>
                  </a:ext>
                </a:extLst>
              </a:tr>
              <a:tr h="5360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H8</a:t>
                      </a:r>
                      <a:endParaRPr lang="ko-KR" altLang="en-US" sz="1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대인관계지향성은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SNS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중독경향성에 중독경향성 정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(+)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영향을 미칠 것이다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kern="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Anderson, E. W, (1998),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Bansal, H. S., &amp;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Voyer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P. A, (2000)</a:t>
                      </a:r>
                    </a:p>
                  </a:txBody>
                  <a:tcPr marT="36000" marB="0" anchor="ctr"/>
                </a:tc>
                <a:extLst>
                  <a:ext uri="{0D108BD9-81ED-4DB2-BD59-A6C34878D82A}">
                    <a16:rowId xmlns:a16="http://schemas.microsoft.com/office/drawing/2014/main" val="362812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6536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271319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8495" y="1099904"/>
            <a:ext cx="34656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3.3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변수의 조작적 정의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622726" y="597602"/>
            <a:ext cx="952066" cy="298263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실증분석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연구설계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결론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692896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521120" y="600074"/>
            <a:ext cx="1152000" cy="36000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이론적 배경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761223D-AC10-474F-956C-BF64927C9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9" y="1847850"/>
            <a:ext cx="857970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845C0C8-1DD9-411C-A110-62E12B57E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438" y="1732764"/>
            <a:ext cx="8453202" cy="548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CD59A9-FE49-4738-9DDB-60618C88325F}"/>
              </a:ext>
            </a:extLst>
          </p:cNvPr>
          <p:cNvSpPr/>
          <p:nvPr/>
        </p:nvSpPr>
        <p:spPr>
          <a:xfrm>
            <a:off x="6576551" y="601558"/>
            <a:ext cx="998241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연구설계</a:t>
            </a:r>
          </a:p>
        </p:txBody>
      </p:sp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C08EF46B-A32A-140A-DFF8-55AA08446B18}"/>
              </a:ext>
            </a:extLst>
          </p:cNvPr>
          <p:cNvGraphicFramePr>
            <a:graphicFrameLocks noGrp="1"/>
          </p:cNvGraphicFramePr>
          <p:nvPr/>
        </p:nvGraphicFramePr>
        <p:xfrm>
          <a:off x="701930" y="1772862"/>
          <a:ext cx="7969415" cy="439906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97952">
                  <a:extLst>
                    <a:ext uri="{9D8B030D-6E8A-4147-A177-3AD203B41FA5}">
                      <a16:colId xmlns:a16="http://schemas.microsoft.com/office/drawing/2014/main" val="3359169042"/>
                    </a:ext>
                  </a:extLst>
                </a:gridCol>
                <a:gridCol w="1019751">
                  <a:extLst>
                    <a:ext uri="{9D8B030D-6E8A-4147-A177-3AD203B41FA5}">
                      <a16:colId xmlns:a16="http://schemas.microsoft.com/office/drawing/2014/main" val="922728885"/>
                    </a:ext>
                  </a:extLst>
                </a:gridCol>
                <a:gridCol w="1005458">
                  <a:extLst>
                    <a:ext uri="{9D8B030D-6E8A-4147-A177-3AD203B41FA5}">
                      <a16:colId xmlns:a16="http://schemas.microsoft.com/office/drawing/2014/main" val="3937828078"/>
                    </a:ext>
                  </a:extLst>
                </a:gridCol>
                <a:gridCol w="3881175">
                  <a:extLst>
                    <a:ext uri="{9D8B030D-6E8A-4147-A177-3AD203B41FA5}">
                      <a16:colId xmlns:a16="http://schemas.microsoft.com/office/drawing/2014/main" val="802463415"/>
                    </a:ext>
                  </a:extLst>
                </a:gridCol>
                <a:gridCol w="1465079">
                  <a:extLst>
                    <a:ext uri="{9D8B030D-6E8A-4147-A177-3AD203B41FA5}">
                      <a16:colId xmlns:a16="http://schemas.microsoft.com/office/drawing/2014/main" val="2411383895"/>
                    </a:ext>
                  </a:extLst>
                </a:gridCol>
              </a:tblGrid>
              <a:tr h="44759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 구분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            </a:t>
                      </a:r>
                      <a:r>
                        <a:rPr lang="ko-KR" altLang="en-US" sz="1400" dirty="0"/>
                        <a:t>변          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                            </a:t>
                      </a:r>
                      <a:r>
                        <a:rPr lang="ko-KR" altLang="en-US" sz="1400" dirty="0"/>
                        <a:t>조  작  적  정  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      </a:t>
                      </a:r>
                      <a:r>
                        <a:rPr lang="ko-KR" altLang="en-US" sz="1400" dirty="0"/>
                        <a:t>관 </a:t>
                      </a:r>
                      <a:r>
                        <a:rPr lang="ko-KR" altLang="en-US" sz="1400" dirty="0" err="1"/>
                        <a:t>련</a:t>
                      </a:r>
                      <a:r>
                        <a:rPr lang="ko-KR" altLang="en-US" sz="1400" dirty="0"/>
                        <a:t> 연 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57687"/>
                  </a:ext>
                </a:extLst>
              </a:tr>
              <a:tr h="2009181">
                <a:tc rowSpan="2">
                  <a:txBody>
                    <a:bodyPr/>
                    <a:lstStyle/>
                    <a:p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독 립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변 수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불안정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성인애착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회피애착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02076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02076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타인의 표상은 부정적인데 반해 자신의 표상은 긍정적이기 때문에 타인과의 관계에 있어 서 거리감을 두거나 친밀한 관계를 가지는 것을 꺼림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B. K. Kim(2014)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222582"/>
                  </a:ext>
                </a:extLst>
              </a:tr>
              <a:tr h="183310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불안애착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02076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자신의 표상은 부정적인데 반해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타인의 표상은 긍정적이기 때문에 다른 사람들과 친밀한 관계를 갖고자 애쓰며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사랑을 갈급해하고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그렇지 못할 때 불안감을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느낌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Y. J. Kwon et al.,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(2019)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398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6617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8495" y="1099904"/>
            <a:ext cx="34656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3.3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변수의 조작적 정의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22726" y="597602"/>
            <a:ext cx="952066" cy="298263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실증분석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연구설계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결론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692896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521120" y="600074"/>
            <a:ext cx="1152000" cy="36000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이론적 배경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311C89E-8B91-4240-AAB3-97C28A14B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95" y="1491789"/>
            <a:ext cx="8706200" cy="711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761223D-AC10-474F-956C-BF64927C9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9" y="1847850"/>
            <a:ext cx="8291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845C0C8-1DD9-411C-A110-62E12B57E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437" y="1732764"/>
            <a:ext cx="8165013" cy="548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96633D-B145-4586-9FDF-0CF9B997832F}"/>
              </a:ext>
            </a:extLst>
          </p:cNvPr>
          <p:cNvSpPr/>
          <p:nvPr/>
        </p:nvSpPr>
        <p:spPr>
          <a:xfrm>
            <a:off x="6576551" y="601558"/>
            <a:ext cx="998241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연구설계</a:t>
            </a:r>
          </a:p>
        </p:txBody>
      </p:sp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F681D3D6-0042-3B35-FE98-D7B20A64F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304083"/>
              </p:ext>
            </p:extLst>
          </p:nvPr>
        </p:nvGraphicFramePr>
        <p:xfrm>
          <a:off x="794324" y="1787367"/>
          <a:ext cx="7809516" cy="445131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51326">
                  <a:extLst>
                    <a:ext uri="{9D8B030D-6E8A-4147-A177-3AD203B41FA5}">
                      <a16:colId xmlns:a16="http://schemas.microsoft.com/office/drawing/2014/main" val="409076515"/>
                    </a:ext>
                  </a:extLst>
                </a:gridCol>
                <a:gridCol w="1417590">
                  <a:extLst>
                    <a:ext uri="{9D8B030D-6E8A-4147-A177-3AD203B41FA5}">
                      <a16:colId xmlns:a16="http://schemas.microsoft.com/office/drawing/2014/main" val="1630875948"/>
                    </a:ext>
                  </a:extLst>
                </a:gridCol>
                <a:gridCol w="3764010">
                  <a:extLst>
                    <a:ext uri="{9D8B030D-6E8A-4147-A177-3AD203B41FA5}">
                      <a16:colId xmlns:a16="http://schemas.microsoft.com/office/drawing/2014/main" val="2359002705"/>
                    </a:ext>
                  </a:extLst>
                </a:gridCol>
                <a:gridCol w="1776590">
                  <a:extLst>
                    <a:ext uri="{9D8B030D-6E8A-4147-A177-3AD203B41FA5}">
                      <a16:colId xmlns:a16="http://schemas.microsoft.com/office/drawing/2014/main" val="55422501"/>
                    </a:ext>
                  </a:extLst>
                </a:gridCol>
              </a:tblGrid>
              <a:tr h="39539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   </a:t>
                      </a:r>
                      <a:r>
                        <a:rPr lang="ko-KR" altLang="en-US" dirty="0"/>
                        <a:t>구  분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        </a:t>
                      </a:r>
                      <a:r>
                        <a:rPr lang="ko-KR" altLang="en-US" dirty="0"/>
                        <a:t>변   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                            </a:t>
                      </a:r>
                      <a:r>
                        <a:rPr lang="ko-KR" altLang="en-US" dirty="0"/>
                        <a:t>조  작  적  정  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          </a:t>
                      </a:r>
                      <a:r>
                        <a:rPr lang="ko-KR" altLang="en-US" dirty="0"/>
                        <a:t>관   </a:t>
                      </a:r>
                      <a:r>
                        <a:rPr lang="ko-KR" altLang="en-US" dirty="0" err="1"/>
                        <a:t>련</a:t>
                      </a:r>
                      <a:r>
                        <a:rPr lang="ko-KR" altLang="en-US" dirty="0"/>
                        <a:t>  연  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378903"/>
                  </a:ext>
                </a:extLst>
              </a:tr>
              <a:tr h="1336555">
                <a:tc rowSpan="3"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매  개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변  수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우  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02076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슬픔에 수반되는 인지적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신체적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증상으로 인해 개인의 능력과 의욕을 현저히 저하시키는 부적응 증상을 의미함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권석만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(2013),</a:t>
                      </a:r>
                    </a:p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Beck(1967)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093160"/>
                  </a:ext>
                </a:extLst>
              </a:tr>
              <a:tr h="133655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FoMO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증후군</a:t>
                      </a:r>
                    </a:p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02076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자신이 사회구성원으로서 타인들의 시선으로부터 소외될지 모르는 상황에 대한 두려움과 불안한 상태</a:t>
                      </a:r>
                      <a:endParaRPr lang="ko-KR" altLang="en-US" sz="1400" kern="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kern="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kern="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Alt (2015)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003846"/>
                  </a:ext>
                </a:extLst>
              </a:tr>
              <a:tr h="124109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대인관계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지향성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02076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주변의 다른 사람들을 향해 관계욕구를 보이며 우호적인 행동을 나타내는 성향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김병재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외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,(2005);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김인경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(2005): Maslow(1970)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81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53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4884" y="670361"/>
            <a:ext cx="360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B. </a:t>
            </a:r>
            <a:r>
              <a:rPr lang="ko-KR" altLang="en-US" sz="24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연구보완사항</a:t>
            </a:r>
            <a:endParaRPr lang="en-US" altLang="ko-KR" sz="24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814072"/>
              </p:ext>
            </p:extLst>
          </p:nvPr>
        </p:nvGraphicFramePr>
        <p:xfrm>
          <a:off x="354884" y="1566537"/>
          <a:ext cx="8651719" cy="35407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30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심사내용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수정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보완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심사위원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96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조작적정의</a:t>
                      </a:r>
                      <a:endParaRPr lang="en-US" altLang="ko-KR" sz="15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측정문항</a:t>
                      </a:r>
                      <a:endParaRPr lang="en-US" altLang="ko-KR" sz="15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불일치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500" b="1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조작적정의에 맞게</a:t>
                      </a:r>
                      <a:r>
                        <a:rPr lang="en-US" altLang="ko-KR" sz="1500" b="1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500" b="1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측정문항 </a:t>
                      </a:r>
                      <a:r>
                        <a:rPr lang="ko-KR" altLang="en-US" sz="1500" b="1" baseline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</a:t>
                      </a:r>
                      <a:r>
                        <a:rPr lang="ko-KR" altLang="en-US" sz="1500" b="1" baseline="0" dirty="0" err="1">
                          <a:latin typeface="맑은 고딕"/>
                          <a:ea typeface="맑은 고딕"/>
                        </a:rPr>
                        <a:t>〮</a:t>
                      </a:r>
                      <a:r>
                        <a:rPr lang="ko-KR" altLang="en-US" sz="1500" b="1" baseline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보완</a:t>
                      </a:r>
                      <a:r>
                        <a:rPr lang="en-US" altLang="ko-KR" sz="1500" b="1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500" b="1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☞</a:t>
                      </a:r>
                      <a:r>
                        <a:rPr lang="en-US" altLang="ko-KR" sz="1500" b="1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p35-36,  p38)</a:t>
                      </a:r>
                    </a:p>
                    <a:p>
                      <a:pPr marL="182563" marR="0" indent="-1825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5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선행연구를 검토하여</a:t>
                      </a:r>
                      <a:r>
                        <a:rPr lang="en-US" altLang="ko-KR" sz="15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5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매개변수</a:t>
                      </a:r>
                      <a:r>
                        <a:rPr lang="en-US" altLang="ko-KR" sz="15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5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대인관계지향성</a:t>
                      </a:r>
                      <a:r>
                        <a:rPr lang="en-US" altLang="ko-KR" sz="15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5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조작적정의와 일치 되도록 측정문항 수정 보완 함</a:t>
                      </a:r>
                      <a:endParaRPr lang="en-US" altLang="ko-KR" sz="1500" b="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김광용교수님</a:t>
                      </a:r>
                      <a:endParaRPr lang="en-US" altLang="ko-KR" sz="15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6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경영학 논문</a:t>
                      </a:r>
                      <a:endParaRPr lang="en-US" altLang="ko-KR" sz="15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부합되지 않음</a:t>
                      </a:r>
                      <a:endParaRPr lang="en-US" altLang="ko-KR" sz="15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5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경영학 성과</a:t>
                      </a:r>
                      <a:r>
                        <a:rPr lang="ko-KR" altLang="en-US" sz="1500" b="1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연구배경 및 결과 도출 수정 </a:t>
                      </a:r>
                      <a:r>
                        <a:rPr lang="ko-KR" altLang="en-US" sz="1500" b="1" baseline="0" dirty="0">
                          <a:latin typeface="맑은 고딕"/>
                          <a:ea typeface="맑은 고딕"/>
                        </a:rPr>
                        <a:t>〮 </a:t>
                      </a:r>
                      <a:r>
                        <a:rPr lang="ko-KR" altLang="en-US" sz="1500" b="1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보완</a:t>
                      </a:r>
                      <a:r>
                        <a:rPr lang="en-US" altLang="ko-KR" sz="1500" b="1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500" b="1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☞</a:t>
                      </a:r>
                      <a:r>
                        <a:rPr lang="en-US" altLang="ko-KR" sz="1500" b="1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p19, p21)</a:t>
                      </a:r>
                      <a:endParaRPr lang="en-US" altLang="ko-KR" sz="15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82563" indent="-182563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경영학 프로세스 차원의 성과로 규정하고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</a:t>
                      </a:r>
                    </a:p>
                    <a:p>
                      <a:pPr marL="182563" indent="-182563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프로젝트경영학 바탕의 결과 도출로 수정 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〮 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보완 함 </a:t>
                      </a:r>
                      <a:endParaRPr kumimoji="0" lang="en-US" altLang="ko-KR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신호철교수님</a:t>
                      </a:r>
                      <a:endParaRPr lang="en-US" altLang="ko-KR" sz="15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0553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8495" y="1099904"/>
            <a:ext cx="34656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3.3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변수의 조작적 정의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22726" y="597602"/>
            <a:ext cx="952066" cy="298263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실증분석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연구설계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결론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692896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521120" y="600074"/>
            <a:ext cx="1152000" cy="36000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이론적 배경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311C89E-8B91-4240-AAB3-97C28A14B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95" y="1491789"/>
            <a:ext cx="8834905" cy="711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845C0C8-1DD9-411C-A110-62E12B57E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438" y="1732764"/>
            <a:ext cx="8583962" cy="548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CBF7AC-BC2B-4F3F-8212-7FE4A4F75286}"/>
              </a:ext>
            </a:extLst>
          </p:cNvPr>
          <p:cNvSpPr/>
          <p:nvPr/>
        </p:nvSpPr>
        <p:spPr>
          <a:xfrm>
            <a:off x="6576551" y="601558"/>
            <a:ext cx="998241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연구설계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E820EA79-9449-F87A-FFF7-5D27F1F50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39135"/>
              </p:ext>
            </p:extLst>
          </p:nvPr>
        </p:nvGraphicFramePr>
        <p:xfrm>
          <a:off x="863614" y="2147530"/>
          <a:ext cx="7854272" cy="314370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57031">
                  <a:extLst>
                    <a:ext uri="{9D8B030D-6E8A-4147-A177-3AD203B41FA5}">
                      <a16:colId xmlns:a16="http://schemas.microsoft.com/office/drawing/2014/main" val="2275124441"/>
                    </a:ext>
                  </a:extLst>
                </a:gridCol>
                <a:gridCol w="1268361">
                  <a:extLst>
                    <a:ext uri="{9D8B030D-6E8A-4147-A177-3AD203B41FA5}">
                      <a16:colId xmlns:a16="http://schemas.microsoft.com/office/drawing/2014/main" val="3335532325"/>
                    </a:ext>
                  </a:extLst>
                </a:gridCol>
                <a:gridCol w="3893575">
                  <a:extLst>
                    <a:ext uri="{9D8B030D-6E8A-4147-A177-3AD203B41FA5}">
                      <a16:colId xmlns:a16="http://schemas.microsoft.com/office/drawing/2014/main" val="3655463933"/>
                    </a:ext>
                  </a:extLst>
                </a:gridCol>
                <a:gridCol w="1835305">
                  <a:extLst>
                    <a:ext uri="{9D8B030D-6E8A-4147-A177-3AD203B41FA5}">
                      <a16:colId xmlns:a16="http://schemas.microsoft.com/office/drawing/2014/main" val="2586149936"/>
                    </a:ext>
                  </a:extLst>
                </a:gridCol>
              </a:tblGrid>
              <a:tr h="3066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  </a:t>
                      </a:r>
                      <a:r>
                        <a:rPr lang="ko-KR" altLang="en-US" sz="1400" dirty="0"/>
                        <a:t>구  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      </a:t>
                      </a:r>
                      <a:r>
                        <a:rPr lang="ko-KR" altLang="en-US" sz="1400" dirty="0"/>
                        <a:t>변   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                           </a:t>
                      </a:r>
                      <a:r>
                        <a:rPr lang="ko-KR" altLang="en-US" sz="1400" dirty="0"/>
                        <a:t>조  작  적  정  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         </a:t>
                      </a:r>
                      <a:r>
                        <a:rPr lang="ko-KR" altLang="en-US" sz="1400" dirty="0"/>
                        <a:t>관  </a:t>
                      </a:r>
                      <a:r>
                        <a:rPr lang="ko-KR" altLang="en-US" sz="1400" dirty="0" err="1"/>
                        <a:t>련</a:t>
                      </a:r>
                      <a:r>
                        <a:rPr lang="ko-KR" altLang="en-US" sz="1400" dirty="0"/>
                        <a:t>  연  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967818"/>
                  </a:ext>
                </a:extLst>
              </a:tr>
              <a:tr h="2837040"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  종  속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변 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SNS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중독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경향성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kern="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SNS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사용에 지나치게 몰두함으로써 나타나는 부적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응적인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행동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SNS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과잉사용으로 인해 내성과 금단을 경험하고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우울 증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집중력 감소 등의 심리사회적 문제가 유발되어 일상생활적응에 문제를 경험하는 것을 의미한다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박웅기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(2013);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오윤경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(2012)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549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219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3560" y="981795"/>
            <a:ext cx="21996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3.4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측정문항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(1/2)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22726" y="597602"/>
            <a:ext cx="952066" cy="298263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실증분석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연구설계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692896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521120" y="600074"/>
            <a:ext cx="1152000" cy="36000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이론적 배경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03044" y="1060375"/>
            <a:ext cx="1186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리커드</a:t>
            </a:r>
            <a:r>
              <a:rPr lang="en-US" altLang="ko-KR" sz="1200" dirty="0"/>
              <a:t>7</a:t>
            </a:r>
            <a:r>
              <a:rPr lang="ko-KR" altLang="en-US" sz="1200" dirty="0" err="1"/>
              <a:t>점척도</a:t>
            </a:r>
            <a:endParaRPr lang="ko-KR" altLang="en-US" sz="1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5C1C3C-EC08-4CAF-9B0E-9D74FD50F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136775"/>
            <a:ext cx="9361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240900-4CCF-4943-9D49-80B0F70D1CB2}"/>
              </a:ext>
            </a:extLst>
          </p:cNvPr>
          <p:cNvSpPr/>
          <p:nvPr/>
        </p:nvSpPr>
        <p:spPr>
          <a:xfrm>
            <a:off x="6576551" y="601558"/>
            <a:ext cx="998241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연구설계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93B3678D-7928-434A-A781-7E8E13693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380846"/>
              </p:ext>
            </p:extLst>
          </p:nvPr>
        </p:nvGraphicFramePr>
        <p:xfrm>
          <a:off x="307731" y="1447694"/>
          <a:ext cx="8790464" cy="5214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105">
                  <a:extLst>
                    <a:ext uri="{9D8B030D-6E8A-4147-A177-3AD203B41FA5}">
                      <a16:colId xmlns:a16="http://schemas.microsoft.com/office/drawing/2014/main" val="500405960"/>
                    </a:ext>
                  </a:extLst>
                </a:gridCol>
                <a:gridCol w="655782">
                  <a:extLst>
                    <a:ext uri="{9D8B030D-6E8A-4147-A177-3AD203B41FA5}">
                      <a16:colId xmlns:a16="http://schemas.microsoft.com/office/drawing/2014/main" val="3410913246"/>
                    </a:ext>
                  </a:extLst>
                </a:gridCol>
                <a:gridCol w="6238839">
                  <a:extLst>
                    <a:ext uri="{9D8B030D-6E8A-4147-A177-3AD203B41FA5}">
                      <a16:colId xmlns:a16="http://schemas.microsoft.com/office/drawing/2014/main" val="3669468600"/>
                    </a:ext>
                  </a:extLst>
                </a:gridCol>
                <a:gridCol w="1076738">
                  <a:extLst>
                    <a:ext uri="{9D8B030D-6E8A-4147-A177-3AD203B41FA5}">
                      <a16:colId xmlns:a16="http://schemas.microsoft.com/office/drawing/2014/main" val="1626644143"/>
                    </a:ext>
                  </a:extLst>
                </a:gridCol>
              </a:tblGrid>
              <a:tr h="35021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 </a:t>
                      </a:r>
                      <a:r>
                        <a:rPr lang="ko-KR" altLang="en-US" dirty="0"/>
                        <a:t>변        수</a:t>
                      </a:r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                                       </a:t>
                      </a:r>
                      <a:r>
                        <a:rPr lang="ko-KR" altLang="en-US" dirty="0"/>
                        <a:t>측    정     문    항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참 고 문헌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108174625"/>
                  </a:ext>
                </a:extLst>
              </a:tr>
              <a:tr h="358199">
                <a:tc rowSpan="1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불안정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성인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애착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T="0" marB="0" anchor="ctr"/>
                </a:tc>
                <a:tc rowSpan="7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38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38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80" dirty="0"/>
                        <a:t>불안</a:t>
                      </a:r>
                      <a:endParaRPr lang="en-US" altLang="ko-KR" sz="138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80" dirty="0"/>
                        <a:t>애착</a:t>
                      </a:r>
                      <a:endParaRPr lang="en-US" altLang="ko-KR" sz="1380" dirty="0">
                        <a:latin typeface="+mn-ea"/>
                        <a:ea typeface="+mn-e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1.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나는 내 소중한 사람이 나와 함께 있기를 원하지 않을까 봐 걱정한다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 rowSpan="13"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382" kern="1200" dirty="0">
                          <a:solidFill>
                            <a:schemeClr val="tx1"/>
                          </a:solidFill>
                          <a:effectLst/>
                        </a:rPr>
                        <a:t>Fraley, Wallet &amp; Brennan</a:t>
                      </a:r>
                    </a:p>
                    <a:p>
                      <a:pPr algn="ctr" fontAlgn="base" latinLnBrk="0"/>
                      <a:r>
                        <a:rPr lang="en-US" altLang="ko-KR" sz="1382" kern="1200" dirty="0">
                          <a:solidFill>
                            <a:schemeClr val="tx1"/>
                          </a:solidFill>
                          <a:effectLst/>
                        </a:rPr>
                        <a:t>(2000),</a:t>
                      </a:r>
                      <a:r>
                        <a:rPr lang="ko-KR" altLang="en-US" sz="1382" kern="1200" dirty="0">
                          <a:solidFill>
                            <a:schemeClr val="tx1"/>
                          </a:solidFill>
                          <a:effectLst/>
                        </a:rPr>
                        <a:t> 김성현</a:t>
                      </a:r>
                      <a:endParaRPr lang="en-US" altLang="ko-KR" sz="1382" kern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base" latinLnBrk="0"/>
                      <a:r>
                        <a:rPr lang="en-US" altLang="ko-KR" sz="1382" kern="1200" dirty="0">
                          <a:solidFill>
                            <a:schemeClr val="tx1"/>
                          </a:solidFill>
                          <a:effectLst/>
                        </a:rPr>
                        <a:t>(2004)</a:t>
                      </a:r>
                      <a:endParaRPr lang="en-US" altLang="ko-KR" sz="1382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92194150"/>
                  </a:ext>
                </a:extLst>
              </a:tr>
              <a:tr h="35819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나는 내 소중한 사람이 나를 진심으로 사랑하지 않을까 봐 걱정된다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777366193"/>
                  </a:ext>
                </a:extLst>
              </a:tr>
              <a:tr h="35819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3.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나는 내 소중한 사람과의 관계에 대해 걱정이 많다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6910878"/>
                  </a:ext>
                </a:extLst>
              </a:tr>
              <a:tr h="44767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4.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나는 내 소중한 사람이 내 곁을 떠나 있으면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내 소중한 사람이 나 아닌 누군가에게 관심을 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 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갖게 될까 봐 걱정한다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787121377"/>
                  </a:ext>
                </a:extLst>
              </a:tr>
              <a:tr h="44767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5.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내가 내 소중한 사람에게 호감을 표현했을 때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내 소중한 사람도 나에 대해 같은 감정이 아닐 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 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까 봐 걱정된다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98743641"/>
                  </a:ext>
                </a:extLst>
              </a:tr>
              <a:tr h="37436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38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380" dirty="0">
                        <a:latin typeface="+mn-ea"/>
                        <a:ea typeface="+mn-ea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6.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내 소중한 사람은 내가 바라는 만큼 나와 가까워지려고 하지 않는 것 같다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464477566"/>
                  </a:ext>
                </a:extLst>
              </a:tr>
              <a:tr h="37436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7.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매우 가까워 지고 싶은 나의 욕구 때문에 내 소중한 사람이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</a:rPr>
                        <a:t>내게서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 멀어지기도 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78523564"/>
                  </a:ext>
                </a:extLst>
              </a:tr>
              <a:tr h="3558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 rowSpan="6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80" dirty="0"/>
                        <a:t>회피</a:t>
                      </a:r>
                      <a:endParaRPr lang="en-US" altLang="ko-KR" sz="138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80" dirty="0"/>
                        <a:t>애착</a:t>
                      </a:r>
                      <a:endParaRPr lang="en-US" altLang="ko-KR" sz="1380" dirty="0">
                        <a:latin typeface="+mn-ea"/>
                        <a:ea typeface="+mn-e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1.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내 개인적인 생각과 감정을 내 소중한 사람과 나누는 것이 편안하다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610009278"/>
                  </a:ext>
                </a:extLst>
              </a:tr>
              <a:tr h="3558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나는 내 소중한 사람과 가깝게 지내는 것이 매우 편하다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934184366"/>
                  </a:ext>
                </a:extLst>
              </a:tr>
              <a:tr h="3558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3.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나는 내 소중한 사람과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</a:rPr>
                        <a:t>가까워지기가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 쉽다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765518662"/>
                  </a:ext>
                </a:extLst>
              </a:tr>
              <a:tr h="3558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00" spc="0" dirty="0">
                          <a:solidFill>
                            <a:srgbClr val="000000"/>
                          </a:solidFill>
                          <a:effectLst/>
                        </a:rPr>
                        <a:t>4. </a:t>
                      </a:r>
                      <a:r>
                        <a:rPr lang="ko-KR" altLang="en-US" sz="1100" kern="100" spc="0" dirty="0">
                          <a:solidFill>
                            <a:srgbClr val="000000"/>
                          </a:solidFill>
                          <a:effectLst/>
                        </a:rPr>
                        <a:t>나는 대체로 내 문제나 걱정거리를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내 소중한 사람과</a:t>
                      </a:r>
                      <a:r>
                        <a:rPr lang="ko-KR" altLang="en-US" sz="1100" kern="100" spc="0" dirty="0">
                          <a:solidFill>
                            <a:srgbClr val="000000"/>
                          </a:solidFill>
                          <a:effectLst/>
                        </a:rPr>
                        <a:t> 의논한다</a:t>
                      </a:r>
                      <a:r>
                        <a:rPr lang="en-US" altLang="ko-KR" sz="1100" kern="10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679239793"/>
                  </a:ext>
                </a:extLst>
              </a:tr>
              <a:tr h="3558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00" spc="0" dirty="0">
                          <a:solidFill>
                            <a:srgbClr val="000000"/>
                          </a:solidFill>
                          <a:effectLst/>
                        </a:rPr>
                        <a:t>5. </a:t>
                      </a:r>
                      <a:r>
                        <a:rPr lang="ko-KR" altLang="en-US" sz="1100" kern="100" spc="0" dirty="0">
                          <a:solidFill>
                            <a:srgbClr val="000000"/>
                          </a:solidFill>
                          <a:effectLst/>
                        </a:rPr>
                        <a:t>나는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내 소중한 사람과</a:t>
                      </a:r>
                      <a:r>
                        <a:rPr lang="ko-KR" altLang="en-US" sz="1100" kern="100" spc="0" dirty="0">
                          <a:solidFill>
                            <a:srgbClr val="000000"/>
                          </a:solidFill>
                          <a:effectLst/>
                        </a:rPr>
                        <a:t> 여러 가지 일을 의논한다</a:t>
                      </a:r>
                      <a:r>
                        <a:rPr lang="en-US" altLang="ko-KR" sz="1100" kern="10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259534957"/>
                  </a:ext>
                </a:extLst>
              </a:tr>
              <a:tr h="3558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</a:rPr>
                        <a:t>6.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내 소중한 사람</a:t>
                      </a:r>
                      <a:r>
                        <a:rPr lang="ko-KR" altLang="en-US" sz="1100" kern="100" spc="0" dirty="0">
                          <a:solidFill>
                            <a:srgbClr val="000000"/>
                          </a:solidFill>
                          <a:effectLst/>
                        </a:rPr>
                        <a:t>에게 의지하는 것은 쉬운 일이다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67816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375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3560" y="981795"/>
            <a:ext cx="21996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3.4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측정문항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(2/2)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22726" y="597602"/>
            <a:ext cx="952066" cy="298263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실증분석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연구설계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692896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521120" y="600074"/>
            <a:ext cx="1152000" cy="36000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이론적 배경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03044" y="1060375"/>
            <a:ext cx="1186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리커드</a:t>
            </a:r>
            <a:r>
              <a:rPr lang="en-US" altLang="ko-KR" sz="1200" dirty="0"/>
              <a:t>7</a:t>
            </a:r>
            <a:r>
              <a:rPr lang="ko-KR" altLang="en-US" sz="1200" dirty="0" err="1"/>
              <a:t>점척도</a:t>
            </a:r>
            <a:endParaRPr lang="ko-KR" altLang="en-US" sz="1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5C1C3C-EC08-4CAF-9B0E-9D74FD50F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136775"/>
            <a:ext cx="9361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240900-4CCF-4943-9D49-80B0F70D1CB2}"/>
              </a:ext>
            </a:extLst>
          </p:cNvPr>
          <p:cNvSpPr/>
          <p:nvPr/>
        </p:nvSpPr>
        <p:spPr>
          <a:xfrm>
            <a:off x="6576551" y="601558"/>
            <a:ext cx="998241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연구설계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9B80F0E7-7AFD-4DC3-8E47-4F62D58ED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735905"/>
              </p:ext>
            </p:extLst>
          </p:nvPr>
        </p:nvGraphicFramePr>
        <p:xfrm>
          <a:off x="304800" y="1381905"/>
          <a:ext cx="8719127" cy="5187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090">
                  <a:extLst>
                    <a:ext uri="{9D8B030D-6E8A-4147-A177-3AD203B41FA5}">
                      <a16:colId xmlns:a16="http://schemas.microsoft.com/office/drawing/2014/main" val="1884200811"/>
                    </a:ext>
                  </a:extLst>
                </a:gridCol>
                <a:gridCol w="5844835">
                  <a:extLst>
                    <a:ext uri="{9D8B030D-6E8A-4147-A177-3AD203B41FA5}">
                      <a16:colId xmlns:a16="http://schemas.microsoft.com/office/drawing/2014/main" val="167911317"/>
                    </a:ext>
                  </a:extLst>
                </a:gridCol>
                <a:gridCol w="1508202">
                  <a:extLst>
                    <a:ext uri="{9D8B030D-6E8A-4147-A177-3AD203B41FA5}">
                      <a16:colId xmlns:a16="http://schemas.microsoft.com/office/drawing/2014/main" val="4049900935"/>
                    </a:ext>
                  </a:extLst>
                </a:gridCol>
              </a:tblGrid>
              <a:tr h="223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        수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측      정      문      항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참  고  문  헌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133287552"/>
                  </a:ext>
                </a:extLst>
              </a:tr>
              <a:tr h="244605">
                <a:tc rowSpan="10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우울</a:t>
                      </a:r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1.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나는 요즘 아무렇지도 않던 것들이 귀찮게 느껴진다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rowSpan="10">
                  <a:txBody>
                    <a:bodyPr/>
                    <a:lstStyle/>
                    <a:p>
                      <a:pPr algn="ctr" fontAlgn="base" latinLnBrk="0"/>
                      <a:endParaRPr lang="en-US" altLang="ko-KR" sz="14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 fontAlgn="base" latinLnBrk="0"/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base" latinLnBrk="0"/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base" latinLnBrk="0"/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base" latinLnBrk="0"/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base" latinLnBrk="0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</a:rPr>
                        <a:t>Fraley, Wallet &amp; Brennan(2000),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</a:rPr>
                        <a:t> 김성현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</a:rPr>
                        <a:t>(2004)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681843983"/>
                  </a:ext>
                </a:extLst>
              </a:tr>
              <a:tr h="24460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나는 요즘 정신을 집중하기 힘들다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502832371"/>
                  </a:ext>
                </a:extLst>
              </a:tr>
              <a:tr h="27216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3.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나는 종종 우울하다고 생각한다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632315158"/>
                  </a:ext>
                </a:extLst>
              </a:tr>
              <a:tr h="27216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4.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나는 요즘 모든 일들이 힘들게 느껴진다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92656486"/>
                  </a:ext>
                </a:extLst>
              </a:tr>
              <a:tr h="24460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5.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나는 무엇인가 두려움을 느낀다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459734651"/>
                  </a:ext>
                </a:extLst>
              </a:tr>
              <a:tr h="271232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6.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나는 잠을 잘 이루지 못한다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966855915"/>
                  </a:ext>
                </a:extLst>
              </a:tr>
              <a:tr h="27029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7.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나는 세상에 홀로 있는 듯한 외로움을 느낀다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572786138"/>
                  </a:ext>
                </a:extLst>
              </a:tr>
              <a:tr h="2693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8.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나는 도무지 무얼 해갈 엄두가 나지 않는다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199230314"/>
                  </a:ext>
                </a:extLst>
              </a:tr>
              <a:tr h="26842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9 .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나는 비교적 잘 지낸다고 생각한다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900525496"/>
                  </a:ext>
                </a:extLst>
              </a:tr>
              <a:tr h="30789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10.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나는 큰 불만 없이 생활한다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697925783"/>
                  </a:ext>
                </a:extLst>
              </a:tr>
              <a:tr h="266551">
                <a:tc rowSpan="8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</a:rPr>
                        <a:t>FoMO</a:t>
                      </a:r>
                      <a:r>
                        <a:rPr lang="ko-KR" altLang="en-US" sz="1400" dirty="0"/>
                        <a:t>증후군</a:t>
                      </a:r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1.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나는 약속된 모임에 빠지게 되면 불안하다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rowSpan="8">
                  <a:txBody>
                    <a:bodyPr/>
                    <a:lstStyle/>
                    <a:p>
                      <a:pPr algn="ctr" fontAlgn="base" latinLnBrk="0">
                        <a:lnSpc>
                          <a:spcPct val="100000"/>
                        </a:lnSpc>
                      </a:pPr>
                      <a:endParaRPr lang="sv-SE" altLang="ko-KR" sz="14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ctr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ctr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</a:rPr>
                        <a:t>Franken and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</a:rPr>
                        <a:t>Muris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</a:rPr>
                        <a:t>, 2006; </a:t>
                      </a:r>
                    </a:p>
                    <a:p>
                      <a:pPr marL="0" marR="0" lvl="0" indent="0" algn="ctr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</a:rPr>
                        <a:t>Li et al., 2014; </a:t>
                      </a:r>
                    </a:p>
                    <a:p>
                      <a:pPr marL="0" marR="0" lvl="0" indent="0" algn="ctr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</a:rPr>
                        <a:t>Soler et al.(2014)</a:t>
                      </a:r>
                      <a:endParaRPr lang="ko-KR" altLang="en-US" sz="1400" dirty="0"/>
                    </a:p>
                    <a:p>
                      <a:pPr algn="ctr" fontAlgn="base" latinLnBrk="0">
                        <a:lnSpc>
                          <a:spcPct val="100000"/>
                        </a:lnSpc>
                      </a:pPr>
                      <a:endParaRPr lang="sv-SE" altLang="ko-KR" sz="14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768170060"/>
                  </a:ext>
                </a:extLst>
              </a:tr>
              <a:tr h="266551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FoMO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증후군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나는 친구들과 갑자기 잡힌 약속에 가지 못하면 신경이 쓰인다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algn="ctr" fontAlgn="base" latinLnBrk="0">
                        <a:lnSpc>
                          <a:spcPct val="100000"/>
                        </a:lnSpc>
                      </a:pPr>
                      <a:endParaRPr lang="sv-SE" altLang="ko-KR" sz="14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Franken and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Muris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2006; </a:t>
                      </a:r>
                    </a:p>
                    <a:p>
                      <a:pPr marL="0" marR="0" lvl="0" indent="0" algn="ctr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Li et al., 2014; </a:t>
                      </a:r>
                    </a:p>
                    <a:p>
                      <a:pPr marL="0" marR="0" lvl="0" indent="0" algn="ctr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Soler et al.(2014)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  <a:p>
                      <a:pPr algn="ctr" fontAlgn="base" latinLnBrk="0">
                        <a:lnSpc>
                          <a:spcPct val="100000"/>
                        </a:lnSpc>
                      </a:pPr>
                      <a:endParaRPr lang="sv-SE" altLang="ko-KR" sz="14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843831108"/>
                  </a:ext>
                </a:extLst>
              </a:tr>
              <a:tr h="26655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3. 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나는 친구들의 소식을 접하지 못할 때 불안하다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636281586"/>
                  </a:ext>
                </a:extLst>
              </a:tr>
              <a:tr h="26655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10" dirty="0">
                          <a:solidFill>
                            <a:srgbClr val="000000"/>
                          </a:solidFill>
                          <a:effectLst/>
                        </a:rPr>
                        <a:t>4. </a:t>
                      </a:r>
                      <a:r>
                        <a:rPr lang="ko-KR" altLang="en-US" sz="1000" kern="0" spc="-10" dirty="0">
                          <a:solidFill>
                            <a:srgbClr val="000000"/>
                          </a:solidFill>
                          <a:effectLst/>
                        </a:rPr>
                        <a:t>나는 내 친구들이 나를 빼놓고 재밌는 시간을 보낼까 봐 걱정된다</a:t>
                      </a:r>
                      <a:r>
                        <a:rPr lang="en-US" altLang="ko-KR" sz="1000" kern="0" spc="-1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75923804"/>
                  </a:ext>
                </a:extLst>
              </a:tr>
              <a:tr h="26655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5.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나는 주변을 신경 쓰는데 시간을 많이 보내는 것 같아 걱정된다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58750112"/>
                  </a:ext>
                </a:extLst>
              </a:tr>
              <a:tr h="40437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6.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나는 휴일에도 친구들이 무엇을 하고 있는지 계속 확인한다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예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: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친구들의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SNS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상태 업데이트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383196568"/>
                  </a:ext>
                </a:extLst>
              </a:tr>
              <a:tr h="26655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7.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나는 친구를 제외한 다른 사람들이 나보다 더 나은 경험을 할까 봐 두렵다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735820191"/>
                  </a:ext>
                </a:extLst>
              </a:tr>
              <a:tr h="266551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8.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나는 내 친구들이 나보다 좀 더 나은 경험을 할까 봐 두렵다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algn="ctr" fontAlgn="base" latinLnBrk="0"/>
                      <a:endParaRPr lang="en-US" altLang="ko-KR" sz="14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147481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6201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3560" y="981795"/>
            <a:ext cx="21996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3.4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측정문항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(2/2)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22726" y="597602"/>
            <a:ext cx="952066" cy="298263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실증분석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연구설계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692896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521120" y="600074"/>
            <a:ext cx="1152000" cy="36000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이론적 배경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03044" y="1060375"/>
            <a:ext cx="1186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리커드</a:t>
            </a:r>
            <a:r>
              <a:rPr lang="en-US" altLang="ko-KR" sz="1200" dirty="0"/>
              <a:t>7</a:t>
            </a:r>
            <a:r>
              <a:rPr lang="ko-KR" altLang="en-US" sz="1200" dirty="0" err="1"/>
              <a:t>점척도</a:t>
            </a:r>
            <a:endParaRPr lang="ko-KR" altLang="en-US" sz="1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5C1C3C-EC08-4CAF-9B0E-9D74FD50F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136775"/>
            <a:ext cx="9361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240900-4CCF-4943-9D49-80B0F70D1CB2}"/>
              </a:ext>
            </a:extLst>
          </p:cNvPr>
          <p:cNvSpPr/>
          <p:nvPr/>
        </p:nvSpPr>
        <p:spPr>
          <a:xfrm>
            <a:off x="6576551" y="601558"/>
            <a:ext cx="998241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연구설계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9B80F0E7-7AFD-4DC3-8E47-4F62D58ED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811388"/>
              </p:ext>
            </p:extLst>
          </p:nvPr>
        </p:nvGraphicFramePr>
        <p:xfrm>
          <a:off x="307731" y="1351788"/>
          <a:ext cx="8706959" cy="521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716">
                  <a:extLst>
                    <a:ext uri="{9D8B030D-6E8A-4147-A177-3AD203B41FA5}">
                      <a16:colId xmlns:a16="http://schemas.microsoft.com/office/drawing/2014/main" val="1884200811"/>
                    </a:ext>
                  </a:extLst>
                </a:gridCol>
                <a:gridCol w="5552604">
                  <a:extLst>
                    <a:ext uri="{9D8B030D-6E8A-4147-A177-3AD203B41FA5}">
                      <a16:colId xmlns:a16="http://schemas.microsoft.com/office/drawing/2014/main" val="167911317"/>
                    </a:ext>
                  </a:extLst>
                </a:gridCol>
                <a:gridCol w="1484639">
                  <a:extLst>
                    <a:ext uri="{9D8B030D-6E8A-4147-A177-3AD203B41FA5}">
                      <a16:colId xmlns:a16="http://schemas.microsoft.com/office/drawing/2014/main" val="4049900935"/>
                    </a:ext>
                  </a:extLst>
                </a:gridCol>
              </a:tblGrid>
              <a:tr h="235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        수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측      정      문      항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참  고  문  헌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133287552"/>
                  </a:ext>
                </a:extLst>
              </a:tr>
              <a:tr h="276842">
                <a:tc rowSpan="18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대인관계지향성</a:t>
                      </a:r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1.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나는 주위 친구들을 내가 하려는 일이나 활동에 포함시킨다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rowSpan="18">
                  <a:txBody>
                    <a:bodyPr/>
                    <a:lstStyle/>
                    <a:p>
                      <a:pPr algn="ctr" fontAlgn="base" latinLnBrk="0">
                        <a:lnSpc>
                          <a:spcPct val="100000"/>
                        </a:lnSpc>
                      </a:pPr>
                      <a:endParaRPr lang="sv-SE" altLang="ko-KR" sz="14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 fontAlgn="base" latinLnBrk="0">
                        <a:lnSpc>
                          <a:spcPct val="100000"/>
                        </a:lnSpc>
                      </a:pPr>
                      <a:endParaRPr lang="sv-SE" altLang="ko-KR" sz="14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Schutz(1958),</a:t>
                      </a:r>
                    </a:p>
                    <a:p>
                      <a:pPr algn="ctr" latinLnBrk="1"/>
                      <a:r>
                        <a:rPr lang="ko-KR" altLang="en-US" sz="1400" dirty="0" err="1"/>
                        <a:t>염동수</a:t>
                      </a:r>
                      <a:r>
                        <a:rPr lang="en-US" altLang="ko-KR" sz="1400" dirty="0"/>
                        <a:t>(2003)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681843983"/>
                  </a:ext>
                </a:extLst>
              </a:tr>
              <a:tr h="27684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나는 주위 사람들에게 영향력 있는 사람이다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502832371"/>
                  </a:ext>
                </a:extLst>
              </a:tr>
              <a:tr h="27684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3.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나는 주위 사람들에게 친밀함의 표현을 자주 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632315158"/>
                  </a:ext>
                </a:extLst>
              </a:tr>
              <a:tr h="27684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4.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나는 예전에 알던 사람과 지속적으로 관계를 유지하려 한다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92656486"/>
                  </a:ext>
                </a:extLst>
              </a:tr>
              <a:tr h="27684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5.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나는 아는 사람들의 최근 상황을 알고 싶어 한다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459734651"/>
                  </a:ext>
                </a:extLst>
              </a:tr>
              <a:tr h="276842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6.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나는 주위친구들의 일상적인 일에 많은 관심을 기울인다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966855915"/>
                  </a:ext>
                </a:extLst>
              </a:tr>
              <a:tr h="27684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7.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나는 내가 계획하는 일을 주위 사람들에게 알린다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572786138"/>
                  </a:ext>
                </a:extLst>
              </a:tr>
              <a:tr h="27684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8.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나는 주위 친구의 문제에 조언이나 해답을 제시해준다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199230314"/>
                  </a:ext>
                </a:extLst>
              </a:tr>
              <a:tr h="27684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9.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나는 많은 사람들과 친밀하게 지낸다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900525496"/>
                  </a:ext>
                </a:extLst>
              </a:tr>
              <a:tr h="27684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10.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나는 여러 단체나 집단에 속해 있다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697925783"/>
                  </a:ext>
                </a:extLst>
              </a:tr>
              <a:tr h="27684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11.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나는 주위 사람에게 이끌려 간다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768170060"/>
                  </a:ext>
                </a:extLst>
              </a:tr>
              <a:tr h="276842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대인관계지향성</a:t>
                      </a:r>
                    </a:p>
                  </a:txBody>
                  <a:tcPr marT="0" marB="0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12.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나는 내가 아는 사람들이 내게 관심을 </a:t>
                      </a:r>
                      <a:r>
                        <a:rPr lang="ko-KR" altLang="en-US" sz="1000" kern="100" spc="0" dirty="0" err="1">
                          <a:solidFill>
                            <a:srgbClr val="000000"/>
                          </a:solidFill>
                          <a:effectLst/>
                        </a:rPr>
                        <a:t>가져주기를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 바란다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algn="ctr" fontAlgn="base" latinLnBrk="0">
                        <a:lnSpc>
                          <a:spcPct val="100000"/>
                        </a:lnSpc>
                      </a:pPr>
                      <a:endParaRPr lang="sv-SE" altLang="ko-KR" sz="14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fontAlgn="base" latinLnBrk="0">
                        <a:lnSpc>
                          <a:spcPct val="100000"/>
                        </a:lnSpc>
                      </a:pPr>
                      <a:endParaRPr lang="sv-SE" altLang="ko-KR" sz="14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Schutz(1958),</a:t>
                      </a:r>
                    </a:p>
                    <a:p>
                      <a:pPr algn="ctr" latinLnBrk="1"/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염동수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(2003)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843831108"/>
                  </a:ext>
                </a:extLst>
              </a:tr>
              <a:tr h="27684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13.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나는 내가 포함된 단체나 집단의 구성원과 지속적으로 연락한다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636281586"/>
                  </a:ext>
                </a:extLst>
              </a:tr>
              <a:tr h="27684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14.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나는 내게 닥친 문제에 대해 주위 사람들의 조언을 구한다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75923804"/>
                  </a:ext>
                </a:extLst>
              </a:tr>
              <a:tr h="27684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15.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나는 주위 사람들이 내게 거리감 있게 대하는 것이 좋다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58750112"/>
                  </a:ext>
                </a:extLst>
              </a:tr>
              <a:tr h="27684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16.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나는 내가 포함된 단체나 집단의 다양한 활동에 참여한다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383196568"/>
                  </a:ext>
                </a:extLst>
              </a:tr>
              <a:tr h="27684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17.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나는 주위 사람들의 결정에 동조한다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735820191"/>
                  </a:ext>
                </a:extLst>
              </a:tr>
              <a:tr h="276842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18.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나는 아는 사람과 멀어지고 싶지 않다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algn="ctr" fontAlgn="base" latinLnBrk="0"/>
                      <a:endParaRPr lang="en-US" altLang="ko-KR" sz="14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147481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1932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3560" y="981795"/>
            <a:ext cx="21996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3.4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측정문항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(2/2)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22726" y="597602"/>
            <a:ext cx="952066" cy="298263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실증분석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연구설계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692896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521120" y="600074"/>
            <a:ext cx="1152000" cy="36000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이론적 배경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03044" y="1060375"/>
            <a:ext cx="1186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리커드</a:t>
            </a:r>
            <a:r>
              <a:rPr lang="en-US" altLang="ko-KR" sz="1200" dirty="0"/>
              <a:t>7</a:t>
            </a:r>
            <a:r>
              <a:rPr lang="ko-KR" altLang="en-US" sz="1200" dirty="0" err="1"/>
              <a:t>점척도</a:t>
            </a:r>
            <a:endParaRPr lang="ko-KR" altLang="en-US" sz="1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5C1C3C-EC08-4CAF-9B0E-9D74FD50F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136775"/>
            <a:ext cx="9361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240900-4CCF-4943-9D49-80B0F70D1CB2}"/>
              </a:ext>
            </a:extLst>
          </p:cNvPr>
          <p:cNvSpPr/>
          <p:nvPr/>
        </p:nvSpPr>
        <p:spPr>
          <a:xfrm>
            <a:off x="6576551" y="601558"/>
            <a:ext cx="998241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연구설계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9B80F0E7-7AFD-4DC3-8E47-4F62D58ED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435808"/>
              </p:ext>
            </p:extLst>
          </p:nvPr>
        </p:nvGraphicFramePr>
        <p:xfrm>
          <a:off x="307732" y="1491946"/>
          <a:ext cx="8790464" cy="5000490"/>
        </p:xfrm>
        <a:graphic>
          <a:graphicData uri="http://schemas.openxmlformats.org/drawingml/2006/table">
            <a:tbl>
              <a:tblPr firstRow="1" bandRow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68783">
                  <a:extLst>
                    <a:ext uri="{9D8B030D-6E8A-4147-A177-3AD203B41FA5}">
                      <a16:colId xmlns:a16="http://schemas.microsoft.com/office/drawing/2014/main" val="1884200811"/>
                    </a:ext>
                  </a:extLst>
                </a:gridCol>
                <a:gridCol w="5705420">
                  <a:extLst>
                    <a:ext uri="{9D8B030D-6E8A-4147-A177-3AD203B41FA5}">
                      <a16:colId xmlns:a16="http://schemas.microsoft.com/office/drawing/2014/main" val="167911317"/>
                    </a:ext>
                  </a:extLst>
                </a:gridCol>
                <a:gridCol w="1516261">
                  <a:extLst>
                    <a:ext uri="{9D8B030D-6E8A-4147-A177-3AD203B41FA5}">
                      <a16:colId xmlns:a16="http://schemas.microsoft.com/office/drawing/2014/main" val="4049900935"/>
                    </a:ext>
                  </a:extLst>
                </a:gridCol>
              </a:tblGrid>
              <a:tr h="3263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변        수</a:t>
                      </a:r>
                    </a:p>
                  </a:txBody>
                  <a:tcPr marT="0" marB="0" anchor="ctr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측      정      문      항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참  고  문  헌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133287552"/>
                  </a:ext>
                </a:extLst>
              </a:tr>
              <a:tr h="467418">
                <a:tc rowSpan="5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1. SNS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가 없다면 내 인생에 재미있는 일이 하나도 없을 것이다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mpd="sng">
                      <a:noFill/>
                    </a:lnL>
                  </a:tcPr>
                </a:tc>
                <a:tc rowSpan="10">
                  <a:txBody>
                    <a:bodyPr/>
                    <a:lstStyle/>
                    <a:p>
                      <a:pPr algn="ctr" fontAlgn="base" latinLnBrk="0"/>
                      <a:endParaRPr lang="en-US" altLang="ko-KR" sz="14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박웅기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(2013);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오윤경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(2012)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681843983"/>
                  </a:ext>
                </a:extLst>
              </a:tr>
              <a:tr h="4674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2. SNS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에서 무슨 일이 일어났는지 궁금해서 다른 일을 할 수가 없다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502832371"/>
                  </a:ext>
                </a:extLst>
              </a:tr>
              <a:tr h="4674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3.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항상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SNS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에 대해 생각한다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632315158"/>
                  </a:ext>
                </a:extLst>
              </a:tr>
              <a:tr h="4674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4. SNS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를 일단 시작하면 처음 생각했던 것보다 더 많은 시간을 사용한다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92656486"/>
                  </a:ext>
                </a:extLst>
              </a:tr>
              <a:tr h="4674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5. SNS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사용시간을 줄이기 위해 노력했으나 실패한다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459734651"/>
                  </a:ext>
                </a:extLst>
              </a:tr>
              <a:tr h="467418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SNS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중독경향성</a:t>
                      </a:r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6. SNS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를 사용하지 않으면 불안하거나 우울하다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966855915"/>
                  </a:ext>
                </a:extLst>
              </a:tr>
              <a:tr h="4674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7. SNS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의 과도한 사용으로 인해 중요한 인간관계나 직업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,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교육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,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경력의 기회가 위협받거나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,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어려움에 처해 본 적이 있다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572786138"/>
                  </a:ext>
                </a:extLst>
              </a:tr>
              <a:tr h="4674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8.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스트레스를 받는 문제로부터 도피하기 위해 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SNS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를 사용한 적이 있다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199230314"/>
                  </a:ext>
                </a:extLst>
              </a:tr>
              <a:tr h="4674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9. SNS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를 하지 못하면 안절부절 못하고 </a:t>
                      </a:r>
                      <a:r>
                        <a:rPr lang="ko-KR" alt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초조해진다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900525496"/>
                  </a:ext>
                </a:extLst>
              </a:tr>
              <a:tr h="4674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10. SNS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로 인해 다른 활동이나 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TV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에 대한 흥미가 감소했다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697925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6679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6248" y="1273159"/>
            <a:ext cx="29530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4.1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자료수집 및 분석방법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81584" y="1977588"/>
            <a:ext cx="7964383" cy="3534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자료수집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+mn-ea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설문기간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: 2023.04~2023.05 (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약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4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주간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설문대상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서울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/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경기 지역 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20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대이상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 성인 대상 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+mn-ea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예비조사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총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100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부 회수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탐색적 요인분석 후 단일 차원성을 저해하는 항목을 수정 및 삭제하여 본 조사 설문문항 구성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+mn-ea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설문회수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총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300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부 회수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결측치 또는 불성실 설문을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00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개를 제거하고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     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+mn-ea"/>
            </a:endParaRPr>
          </a:p>
          <a:p>
            <a:pPr lvl="1">
              <a:lnSpc>
                <a:spcPct val="120000"/>
              </a:lnSpc>
            </a:pP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                 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최종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000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부를 분석에 적용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분석방법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+mn-ea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SPSS 24.0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과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AMOS 24.0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을 분석도구로 사용하여 자료를 점검하고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,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 구조방정식모델 분석을 이용하여 결과분석 및 가설검증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471201" y="597598"/>
            <a:ext cx="952066" cy="298263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59406" y="600074"/>
            <a:ext cx="952067" cy="3053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실증분석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052789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결론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717610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521120" y="600074"/>
            <a:ext cx="1152000" cy="52322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이론적 배경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476459" y="601558"/>
            <a:ext cx="1152000" cy="52322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연구설계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0129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258629" y="612112"/>
            <a:ext cx="759712" cy="29326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2789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결론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42324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서론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521120" y="600074"/>
            <a:ext cx="1152000" cy="52322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이론적 배경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476459" y="601558"/>
            <a:ext cx="1152000" cy="52322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연구설계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313178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실증분석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0443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42293" y="365561"/>
            <a:ext cx="8834904" cy="6303218"/>
          </a:xfrm>
          <a:prstGeom prst="rect">
            <a:avLst/>
          </a:prstGeom>
          <a:solidFill>
            <a:schemeClr val="bg1"/>
          </a:solidFill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참고문헌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5734" y="848736"/>
            <a:ext cx="8811463" cy="666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27000" algn="just" fontAlgn="base" latinLnBrk="1">
              <a:lnSpc>
                <a:spcPct val="15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강현욱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(2013).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대학생의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중독성향과 사회적지지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외로움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건강지각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대인관계의 관계와 신체활동을 통한 치료 레크리에이션 적용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한국체육과학회지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22(1), 121~133.</a:t>
            </a:r>
          </a:p>
          <a:p>
            <a:pPr indent="-127000" algn="just" fontAlgn="base" latinLnBrk="1">
              <a:lnSpc>
                <a:spcPct val="150000"/>
              </a:lnSpc>
            </a:pPr>
            <a:endParaRPr lang="en-US" altLang="ko-KR" sz="1000" kern="0" dirty="0">
              <a:solidFill>
                <a:srgbClr val="000000"/>
              </a:solidFill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고은영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최윤영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최민영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박성화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서영석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(2014).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외로움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대인 민감 및 페이스북 중독 간의 관계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한국심리학회지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상담 및 심리치료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26(3), 713-738.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구정선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이경순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(2019).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내현적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자기애와 소셜미디어 중독경향성 관계에서 소외에 대한 두려움의 매개효과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교육공학연구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35(1), 37-68.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권명진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김지현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정선경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(2018).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간호대학생의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중독과 우울 및 의사소통능력의 관계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한국학술지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19(6), 405-413.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권영주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김도일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서병규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(2019).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자아존중감과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성인애착이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중독경향에 미치는 영향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한국콘텐츠저널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19(1), 47-59.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권지영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김종남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(2020).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중학생 자녀가 지각한 부와 모의 의존지향 심리적 통제가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중독경향성에 미치는 영향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기본심리욕구와 소외에 대한 두려움의 매개효과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청소년학연구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27(9), 31-59.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indent="-127000" algn="just" fontAlgn="base" latinLnBrk="1">
              <a:lnSpc>
                <a:spcPct val="150000"/>
              </a:lnSpc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l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김기범， 김미희， 최상진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(2001).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정서적 고독감과 인터넷 효능감이 온라인 커뮤니케이션 활동에 미치는 영향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남녀대학생을 중심으로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한국심리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l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학회지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16(1), 66-88.</a:t>
            </a:r>
          </a:p>
          <a:p>
            <a:pPr marL="0" marR="0" indent="0" algn="l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김보경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백용매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허창구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(2016).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성인애착이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스마트폰 및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중독경향성에 미치는 영향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청소년학연구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23(3), 483-502.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김병규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(2014).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성인애착이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스마트폰과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중독경향에 미치는 영향 대인관계 문제의 매개효과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대구카톨릭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대학원 심리학과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dirty="0">
              <a:solidFill>
                <a:srgbClr val="000000"/>
              </a:solidFill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김은정･권정혜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(1998),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우울증상과 관련된 대인관계 특성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성인기 애착관계 형성을 중심으로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한국임상심리학회지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17(1): 139-153.</a:t>
            </a:r>
          </a:p>
          <a:p>
            <a:pPr algn="just" fontAlgn="base" latinLnBrk="1">
              <a:lnSpc>
                <a:spcPct val="150000"/>
              </a:lnSpc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 latinLnBrk="1">
              <a:lnSpc>
                <a:spcPct val="150000"/>
              </a:lnSpc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김태곤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이수진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(2018).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대학생의 자기불일치와 우울이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중독경향에 미치는 영향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인지감정조절전략의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조절매개효과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한국학교심리학회지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15(3), 511-535.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indent="-127000" algn="just" fontAlgn="base" latinLnBrk="1">
              <a:lnSpc>
                <a:spcPct val="200000"/>
              </a:lnSpc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indent="-127000" algn="just" fontAlgn="base" latinLnBrk="1">
              <a:lnSpc>
                <a:spcPct val="200000"/>
              </a:lnSpc>
            </a:pP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0047355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solidFill>
            <a:schemeClr val="bg1"/>
          </a:solidFill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참고문헌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7731" y="950336"/>
            <a:ext cx="8879341" cy="742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김택호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정형화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(2019)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대학생의 자아정체감과 사이버 관계중독의 관계에서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외로움의 매개효과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한국청소년문화연구소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57(198-214).</a:t>
            </a:r>
          </a:p>
          <a:p>
            <a:pPr marL="0" marR="0" indent="0" algn="l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dirty="0">
              <a:solidFill>
                <a:srgbClr val="000000"/>
              </a:solidFill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김형수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(2014).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대학생들의 대인관계지향성과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몰입 간의 관계에서 사회불안의 매개효과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인간이해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35(2), 11-26.</a:t>
            </a:r>
          </a:p>
          <a:p>
            <a:pPr marL="0" marR="0" indent="0" algn="l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박경호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(2018).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대학생의 우울과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중독의 관계에서 자아 존중감과 예기불안의 매개 효과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경북대학교 석사논문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박종철･이동귀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(2019),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중등교사의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성인애착이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우울에 미치는 영향 사회적 지지의 조절효과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한국심리학회지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16(1): 65-87.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박주리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(2020)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상향비교가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중독경향성에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미치는영향에서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소외에 대한 두려움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FoMO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의 매개효과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동덕여자대학교 석사학위논문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박지수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서영석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(2018).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대학생의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성인애착과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중독경향성의 관계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기본 심리욕구 만족과 소외에 대한 두려움의 역할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한국심리학회지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30(4), 1239-1269.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송혜진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(2011).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스마트폰 이용을 통한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중독에 관한 연구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한국중독범죄학회보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1(2).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신민정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정경미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김은성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(2012).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 청소년들의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우울및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불안에 대한 성차 연구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발현 시기와 연령별 변화를 중심으로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한국심리학회지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임상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 31(1),93-114.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신혜린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이기학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(2008).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성인애착과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성별에 따른 대학생 사회불안의 차이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한국심리학회지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일반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27(1), 139-159.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심은정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조영주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박단비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(2019).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성인애착과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관계만족의 관계에서 대인관계문제의 매개효과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상담학연구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20(6): 71-92.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dirty="0">
              <a:solidFill>
                <a:srgbClr val="000000"/>
              </a:solidFill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안보배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박세영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(2014).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직장인의 자아탄력성과 사회적 지지의 지각이 직무만족과 소진에 미치는 효과 사회적지지 지각의 매개효과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한국심리학회지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산업 및 조직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27(3), 497-517.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dirty="0">
              <a:solidFill>
                <a:srgbClr val="000000"/>
              </a:solidFill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오태곤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(2013).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중학생의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사이버불링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피해 경험과 정서행동과의 관계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한국컴퓨터정보학회논문지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 18(12),207-215.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indent="-127000" algn="just" fontAlgn="base" latinLnBrk="1">
              <a:lnSpc>
                <a:spcPct val="200000"/>
              </a:lnSpc>
            </a:pP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5071299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4240" y="365561"/>
            <a:ext cx="8834904" cy="6303218"/>
          </a:xfrm>
          <a:prstGeom prst="rect">
            <a:avLst/>
          </a:prstGeom>
          <a:solidFill>
            <a:schemeClr val="bg1"/>
          </a:solidFill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참고문헌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7731" y="950336"/>
            <a:ext cx="866792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유계숙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박주희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전혜정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(2014).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대학생의 대인관계 지향성 및 동료 연결성의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예측인자로서의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초기 부적응 도식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사회적 성격과 행동 국제저널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42(8), 1377-1394.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윤명숙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이묘숙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김남희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정향숙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(2012).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이혼가정 자녀의 상실감이 우울에 미치는 영향에 대한 자아존중감의 매개효과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한국가족복지학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35, 73-104.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이국화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(2019).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자기대상경험과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중독경향성 간의 관계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울산대학교 교육대학원 석사학위논문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이수정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김연정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(2018).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대학생의 소외에 대한 두려움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중독경향성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우울 및 온라인 충동구매의 구조적 관계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청소년학연구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25(11), 65-93.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dirty="0">
              <a:solidFill>
                <a:srgbClr val="000000"/>
              </a:solidFill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이시영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(2012).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대학생의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중독성향에 영향을 미치는 요인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 데이터분석학회지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14(5), 2623-2633.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이재원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(2006).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성인애착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유형에 따른 자아정체감과 대인불안의 관계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대학생 집단을 중심으로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한국외국어대학교 교육대학원 석사학위논문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이정화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김호영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강정석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(2017).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외로움이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 경향성에 미치는 영향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한국심리학회지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임상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36(2), 154-164.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이인숙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조주연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(2012).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대학생들의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중독경향성에 영향을 미치는 요인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한국데이터학회지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14(5), 2623-2633.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임양화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오경자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(1989).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우울한 아동의 귀인유형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한국심리학회지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8(1), 69-76.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조진주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박 경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(2007).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청소년의 애착과 완벽주의성향이 특성 불안에 미치는 영향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서울여자대학교 특수치료전문대학원 석사학위논문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정구철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문종호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(2015).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대학생의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내현적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자기애가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중독경향성에 미치는 영향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분노표현의 매개효과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한국콘텐츠학회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15(9), 146-156.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주은선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전소연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심솔지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(2018).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한국형 소외에 대한 두려움 척도의 타당화 연구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대학생을 중심으로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한국콘텐츠학회논문지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18(2), 248-261.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????????"/>
            </a:endParaRPr>
          </a:p>
        </p:txBody>
      </p:sp>
    </p:spTree>
    <p:extLst>
      <p:ext uri="{BB962C8B-B14F-4D97-AF65-F5344CB8AC3E}">
        <p14:creationId xmlns:p14="http://schemas.microsoft.com/office/powerpoint/2010/main" val="1592684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60716" y="1036630"/>
            <a:ext cx="17696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1.1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연구배경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50763" y="365561"/>
            <a:ext cx="242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43601" y="1545948"/>
            <a:ext cx="8259255" cy="5029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altLang="ko-KR" sz="8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스마트폰의 발달로 인해 사람들의 소통이 시간과 공간의 제한을 받지 않고 훨씬 자유롭게 되었다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 err="1">
                <a:latin typeface="+mn-ea"/>
              </a:rPr>
              <a:t>정구철</a:t>
            </a:r>
            <a:r>
              <a:rPr lang="en-US" altLang="ko-KR" sz="1600" dirty="0">
                <a:latin typeface="+mn-ea"/>
              </a:rPr>
              <a:t>·</a:t>
            </a:r>
            <a:r>
              <a:rPr lang="ko-KR" altLang="en-US" sz="1600" dirty="0" err="1">
                <a:latin typeface="+mn-ea"/>
              </a:rPr>
              <a:t>문종호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2015).</a:t>
            </a:r>
            <a:endParaRPr lang="ko-KR" altLang="en-US" sz="1600" dirty="0">
              <a:latin typeface="+mn-ea"/>
            </a:endParaRPr>
          </a:p>
          <a:p>
            <a:pPr fontAlgn="base" latinLnBrk="1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    오프라인이 아닌 온라인에서 자신을 드러내며 실제의 관계 뿐 아니라 가상의 관계를       </a:t>
            </a:r>
            <a:endParaRPr lang="en-US" altLang="ko-KR" sz="1600" dirty="0">
              <a:latin typeface="+mn-ea"/>
            </a:endParaRPr>
          </a:p>
          <a:p>
            <a:pPr fontAlgn="base" latinLnBrk="1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</a:t>
            </a:r>
            <a:r>
              <a:rPr lang="ko-KR" altLang="en-US" sz="1600" dirty="0">
                <a:latin typeface="+mn-ea"/>
              </a:rPr>
              <a:t>형성하는 사회관계망</a:t>
            </a:r>
            <a:r>
              <a:rPr lang="en-US" altLang="ko-KR" sz="1600" dirty="0">
                <a:latin typeface="+mn-ea"/>
              </a:rPr>
              <a:t>(Social Network Service)</a:t>
            </a:r>
            <a:r>
              <a:rPr lang="ko-KR" altLang="en-US" sz="1600" dirty="0">
                <a:latin typeface="+mn-ea"/>
              </a:rPr>
              <a:t>의 구축도 늘어나게 되었다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fontAlgn="base" latinLnBrk="1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자신에 대해 알리고자 하는 욕구의 분출이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를 통해서 이루어지게 되어</a:t>
            </a:r>
            <a:r>
              <a:rPr lang="en-US" altLang="ko-KR" sz="1600" dirty="0">
                <a:latin typeface="+mn-ea"/>
              </a:rPr>
              <a:t> (</a:t>
            </a:r>
            <a:r>
              <a:rPr lang="fi-FI" altLang="ko-KR" sz="1600" dirty="0">
                <a:latin typeface="+mn-ea"/>
              </a:rPr>
              <a:t>D. M. Boyd &amp; N. B. Ellison 2007) </a:t>
            </a:r>
            <a:r>
              <a:rPr lang="en-US" altLang="ko-KR" sz="1600" dirty="0">
                <a:latin typeface="+mn-ea"/>
              </a:rPr>
              <a:t> SNS </a:t>
            </a:r>
            <a:r>
              <a:rPr lang="ko-KR" altLang="en-US" sz="1600" dirty="0">
                <a:latin typeface="+mn-ea"/>
              </a:rPr>
              <a:t>사용은 최근에 한국사회에서 크게 증가하게 되었고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거의 모든 연령대에서 이러한 현상이 나타나게 되었다</a:t>
            </a:r>
            <a:r>
              <a:rPr lang="en-US" altLang="ko-KR" sz="1600" dirty="0">
                <a:latin typeface="+mn-ea"/>
              </a:rPr>
              <a:t>.</a:t>
            </a:r>
            <a:endParaRPr lang="fi-FI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i-FI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는 현대인에게 다양한 정보를 공유할 수 있도록 하며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관심사가 같은 사람과의 소통을 지원하고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자신의 개성을 표현할 수 있는 창구로 널리 사용되고 있으며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점차  현대인에게 필수불가결한 요소로 자리 잡고 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이는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가 우리 사회의 보편적인 문화로서 발전했음을 여실히 보여주는 것이다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이시영</a:t>
            </a:r>
            <a:r>
              <a:rPr lang="en-US" altLang="ko-KR" sz="1600" dirty="0">
                <a:latin typeface="+mn-ea"/>
              </a:rPr>
              <a:t> 2012).</a:t>
            </a:r>
            <a:endParaRPr lang="fi-FI" altLang="ko-KR" sz="1600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4530317" y="619645"/>
            <a:ext cx="1020558" cy="307777"/>
            <a:chOff x="5589739" y="619644"/>
            <a:chExt cx="1130124" cy="307777"/>
          </a:xfrm>
          <a:solidFill>
            <a:schemeClr val="accent2">
              <a:lumMod val="50000"/>
            </a:schemeClr>
          </a:solidFill>
        </p:grpSpPr>
        <p:sp>
          <p:nvSpPr>
            <p:cNvPr id="29" name="직사각형 28"/>
            <p:cNvSpPr/>
            <p:nvPr/>
          </p:nvSpPr>
          <p:spPr>
            <a:xfrm>
              <a:off x="5603863" y="637289"/>
              <a:ext cx="1116000" cy="2381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9739" y="619644"/>
              <a:ext cx="1116000" cy="307777"/>
            </a:xfrm>
            <a:prstGeom prst="rect">
              <a:avLst/>
            </a:prstGeom>
            <a:grpFill/>
          </p:spPr>
          <p:txBody>
            <a:bodyPr wrap="square" lIns="72000" rIns="7200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서론</a:t>
              </a: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1158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참고문헌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CA9B4D-191F-3E57-1140-6F9DB052C1FA}"/>
              </a:ext>
            </a:extLst>
          </p:cNvPr>
          <p:cNvSpPr txBox="1"/>
          <p:nvPr/>
        </p:nvSpPr>
        <p:spPr>
          <a:xfrm>
            <a:off x="307731" y="1062041"/>
            <a:ext cx="8746026" cy="6401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하태희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(2016).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대학생의 자기효능감 및 애착이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중독경향성에 미치는 영향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한국데이터정보과학회지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27(3), 763-772.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한다정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김빛나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(2020).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청소년의 부모 및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또래애착과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중독경향성의 관계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소외에 대한 두려움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FoMO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의 매개효과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한국심리학회지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17(3),243-261.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홍구표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전혜성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(2017).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대학생의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중독경향성과 대인관계문제 간의 관계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사회적 지지의 조절효과를 중심으로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보건사회연구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37(1), 34-67.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황경애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유양숙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조옥희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(2012). 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 경향이 외로움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우울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대인관계 및 사회적 지지에 미치는 영향에 관한 연구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상담심리대학원 석사논문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황희은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김향숙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(2015).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자존감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사회불안 및 대인관계 지향성이 중학생의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중독경향성에 미치는 영향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청소년학연구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22(9), 233-253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Abel, J. P., Buff, C. L., &amp; Burr, S. A.(2016).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Socialmedia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and the fear of missing out: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Scaledevelopment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and assessment. Journal of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Business&amp;Economics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Research (JBER), 14(1), 33-44.</a:t>
            </a:r>
          </a:p>
          <a:p>
            <a:pPr algn="just" fontAlgn="base" latinLnBrk="1">
              <a:lnSpc>
                <a:spcPct val="160000"/>
              </a:lnSpc>
            </a:pP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Adalier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A, Balkan E(2012). The relationship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betweenInternet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addiction and psychological symptoms. Int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JGlobal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Educ, 1(2), 42-49.</a:t>
            </a:r>
          </a:p>
          <a:p>
            <a:pPr algn="just" fontAlgn="base" latinLnBrk="1">
              <a:lnSpc>
                <a:spcPct val="160000"/>
              </a:lnSpc>
            </a:pPr>
            <a:endParaRPr lang="en-US" altLang="ko-KR" sz="1000" kern="0" dirty="0">
              <a:solidFill>
                <a:srgbClr val="000000"/>
              </a:solidFill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Ainsworth, M. D. S.,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Blehar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M. C.,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Waters,E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., &amp; Wall, S. N. (2015). Patterns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ofattachment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A psychological study of the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strangesituation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Psychology Press.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Andreassen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C., &amp;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Pallesen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S.(2014). Social network site addiction - An overview. Current Pharmaceutical Design, 20(25), 4053-4061.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dirty="0">
              <a:solidFill>
                <a:srgbClr val="000000"/>
              </a:solidFill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 latinLnBrk="1">
              <a:lnSpc>
                <a:spcPct val="160000"/>
              </a:lnSpc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41303294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참고문헌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7BBEEB-9B46-1756-957D-9B01CC4C3A76}"/>
              </a:ext>
            </a:extLst>
          </p:cNvPr>
          <p:cNvSpPr txBox="1"/>
          <p:nvPr/>
        </p:nvSpPr>
        <p:spPr>
          <a:xfrm>
            <a:off x="307731" y="800586"/>
            <a:ext cx="874602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 latinLnBrk="1">
              <a:lnSpc>
                <a:spcPct val="15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Attachment: An Integrative Overview. In J. A. Simpson &amp; W. S.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Rholes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(Eds.), Attachment Theory and Close Relationships.(pp. 46-76). New York: Guilford. Press.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Beck, A. T.(1967). Depression: Clinical,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experimental,and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theoretical aspects.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Philadelpia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University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ofPennsylvania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Pre.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Beck, A. T.(1979), Cognitive therapy and the emotional disorders, New York: Penguin.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dirty="0">
              <a:solidFill>
                <a:srgbClr val="000000"/>
              </a:solidFill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Beck, A. T. (1983). Cognitive therapy of depression: New perspective. In P.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J.Clayton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&amp; J. E. Barrett (Eds.), Treatment of depression: Old controversies and new approaches. New York, NY: Raven Press.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Blackwell, D.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Leaman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C.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Tramposch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R. Osborne, C. &amp;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Liss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M.(2017). Extraversion, neuroticism, attachment style and fear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ofmissing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out as predictors of social media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useand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addiction. Personality and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IndividualDifferences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116, 69-72.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Bowlby, J.(1969). Attachment and loss: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Attachment.New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York: Basic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Books.Bowlby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J. (1973). Attachment and loss: Vol. 2.Separation, anxiety and anger. New York: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BasicBooks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Bowlby, J. (1973). Attachment and loss: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VolumeII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Separation, anxiety and anger.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InAttachment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and loss: Volume II: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Separation,anxiety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and anger (pp. 1-429). London: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TheHogarth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press and the institute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ofpsycho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-analysis.</a:t>
            </a:r>
          </a:p>
          <a:p>
            <a:pPr>
              <a:lnSpc>
                <a:spcPct val="150000"/>
              </a:lnSpc>
            </a:pPr>
            <a:endParaRPr lang="en-US" altLang="ko-KR" sz="1000" kern="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Bowlby. J.(1982). Attachment and Loss: Retrospect and Prospect. American Journal of Orthopsychiatry, 52(4), 664-678. Doi: 10.1111/j.1939-0025. 1982. tb01456.</a:t>
            </a:r>
          </a:p>
          <a:p>
            <a:pPr>
              <a:lnSpc>
                <a:spcPct val="150000"/>
              </a:lnSpc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Bowlby, J. (1982b). Attachment and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loss:retrospect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and prospect. American journal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ofOrthopsychiatry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52(4), 664.</a:t>
            </a:r>
          </a:p>
          <a:p>
            <a:pPr>
              <a:lnSpc>
                <a:spcPct val="150000"/>
              </a:lnSpc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Bowlby, J. (1988). Developmental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psychiatrycomes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of age. The American Journal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ofPsychiatry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145(1), 1-10.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70078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참고문헌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7731" y="1064144"/>
            <a:ext cx="882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ko-KR" sz="1000" dirty="0"/>
          </a:p>
          <a:p>
            <a:pPr algn="just"/>
            <a:endParaRPr lang="en-US" altLang="ko-KR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8848E8-22DD-66F1-7D76-658343E52470}"/>
              </a:ext>
            </a:extLst>
          </p:cNvPr>
          <p:cNvSpPr txBox="1"/>
          <p:nvPr/>
        </p:nvSpPr>
        <p:spPr>
          <a:xfrm>
            <a:off x="263292" y="837168"/>
            <a:ext cx="874602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Błachnio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A., &amp;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Przepiorka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A.(2018).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Facebookintrusion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fear of missing out, narcissism, and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lifesatisfaction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: A cross-sectional study.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PsychiatryResearch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259(1).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Brennan, K. A., &amp; Shaver, P. R. (1998).Attachment styles and personality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disorders:Their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connections to each other and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toparental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divorce, parental death, and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한국아동심리치료학회지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16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권 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3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2021- 82 -perceptions of parental caregiving. Journal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ofpersonality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66(5), 835-878.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Cassidy, J., Lichtenstein-Phelps, J.,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Sibrava,N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J., Thomas Jr, C. L., &amp;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Borkovec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T.D. (2009). Generalized anxiety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disorder:Connections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with self-reported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attachment.Behavior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therapy, 40(1), 23-38.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C. Hazan &amp; P. Shaver.(1987). Romantic Love Conceptualized as an Attachment.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Conlin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L., Billings, A., &amp;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Averset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L.(2016).Time-shifting vs. appointment viewing: the role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offear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of missing out within TV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consumptionbehaviors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Communication &amp; Society, 29(4), 151-164.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algn="just" fontAlgn="base" latinLnBrk="1">
              <a:lnSpc>
                <a:spcPct val="15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Collins, N. L., &amp; Read, S. J. (1990).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Adultattachment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working models,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andrelationship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quality in dating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couples.Journal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of personality and social psychology,58(4), 644.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Collins, N. &amp; Read, S.(1994).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Cognitiverepresentations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of attachment: The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structureand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function of working models. In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K.Bartholomew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&amp; D. Perlman (Eds.),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Advancesin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personal relationships, Vol. 5.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Attachmentprocesses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in adulthood (pp. 53-90).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London,England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Jessica Kingsley Publishers.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Cozolino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L.(2013). Theory and practice of brain-based counseling psychology (played by Lee Min-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hee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). Seoul: Sigma Press (nuclear power plant published in 2006).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D. M. Boyd &amp; N. B. Ellison.(2007). Social Network Sites: Definition, History, and Scholarship. Journal of Computer‐Mediated Communication, 13(1), 210-230. Doi: 10.1111/j.1083-6101.2007.00393.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996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참고문헌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7731" y="1064144"/>
            <a:ext cx="882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ko-KR" sz="1000" dirty="0"/>
          </a:p>
          <a:p>
            <a:pPr algn="just"/>
            <a:endParaRPr lang="en-US" altLang="ko-KR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C1114-8898-54CB-BB02-CF8B9FD4E647}"/>
              </a:ext>
            </a:extLst>
          </p:cNvPr>
          <p:cNvSpPr txBox="1"/>
          <p:nvPr/>
        </p:nvSpPr>
        <p:spPr>
          <a:xfrm>
            <a:off x="307731" y="859946"/>
            <a:ext cx="8746026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Eng, W. Heimberg, R. G., Hart, T. A.,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Schneier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F. R., &amp; Liebowitz, M. R. (2001). Attachment in individuals with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socialanxiety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disorder: the relationship among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adultattachment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styles, social anxiety, and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depression.Emotion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1(4), 365.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Ellis, A.(1984). The essence of RET—1984. Journal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ofRational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Emotive Therapy, 2(1), 19-25.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Feeney, J.,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Noller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P.(1990). Attachment style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asa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predictor of adult romantic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relationships.Journal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of Personality and Social Psychology,58(2), 281-291.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Flores, P.(2010). Addiction as an attachment disorder (played by Kim Gap-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jung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and Park Chun-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sam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). Seoul: Snow. (Nuclear Power Plant published in 2004).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Flores, P.(2015). Group therapy for addiction (Kim Gap-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jung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et al., reverse).Seoul: Snow. (Nuclear Power Plant published in 2007).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dirty="0">
              <a:solidFill>
                <a:srgbClr val="000000"/>
              </a:solidFill>
              <a:latin typeface="+mn-ea"/>
            </a:endParaRPr>
          </a:p>
          <a:p>
            <a:pPr algn="just" fontAlgn="base" latinLnBrk="1">
              <a:lnSpc>
                <a:spcPct val="15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Fraley, R. C., Waller, N. G., &amp; Brennan, K. A.(2000). An item response theory analysis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ofself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-report measures of adult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attachment.Journal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of personality and social psychology,78(2), 350.</a:t>
            </a:r>
          </a:p>
          <a:p>
            <a:pPr algn="just" fontAlgn="base" latinLnBrk="1">
              <a:lnSpc>
                <a:spcPct val="150000"/>
              </a:lnSpc>
            </a:pPr>
            <a:endParaRPr lang="en-US" altLang="ko-KR" sz="1000" kern="0" dirty="0">
              <a:solidFill>
                <a:srgbClr val="000000"/>
              </a:solidFill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Hazan, C., &amp; Shaver, P.(1987). Romantic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loveconceptualized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as an attachment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process.Journal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of Personality and social Psychology, 52(3),511-524.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Hinduja, S., &amp;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Patchin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J. W. (2009). Bullying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Beyondthe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Schoolyard: Preventing and Responding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toCyberbulling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Thousand Oaks, CA: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SagePublication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 algn="just" fontAlgn="base" latinLnBrk="1">
              <a:lnSpc>
                <a:spcPct val="150000"/>
              </a:lnSpc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Jeon SH, Kim WK(2014). An exploratory study of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theinteraction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effect of depression and the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perceivedsupport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on addiction in social network service.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KoreanAssoc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Health Med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Sociol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0(35), 87-106.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1806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참고문헌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7731" y="1064144"/>
            <a:ext cx="882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ko-KR" sz="1000" dirty="0"/>
          </a:p>
          <a:p>
            <a:pPr algn="just"/>
            <a:endParaRPr lang="en-US" altLang="ko-KR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7442C4-F2F0-49A4-5662-761C7399E2AC}"/>
              </a:ext>
            </a:extLst>
          </p:cNvPr>
          <p:cNvSpPr txBox="1"/>
          <p:nvPr/>
        </p:nvSpPr>
        <p:spPr>
          <a:xfrm>
            <a:off x="307731" y="950336"/>
            <a:ext cx="874602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K. A. Brennan, C. L. Clark &amp; P. R. Shaver(1998). Self-report Measurement of Adult.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Kim, H., &amp; Park, D.(2015). Factors affecting Internet gaming addiction: SNS addiction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tendencies, self-esteem, and interpersonal relationships among male middle school students. Indian Journal of Science and Technology, 8(S8), 212-218.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Kowalski, R. M., Limber, S. P., &amp;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Agatston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P. W.(2012). Cyberbullying: Bullying in the digital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age.John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Wiley &amp; Sons.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Lai, C.,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Altavilla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D.,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Ronconi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A., &amp;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Aceto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P.(2016).Fear of missing out (FOMO) is associated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withactivation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of the right middle temporal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gyrusduring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inclusion social cue. Computers in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HumanBehavior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61(1), 516-521.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Lewis, T.,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Amini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F., &amp;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Lannon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R.(2001). Science for Love (played by Kim Han-young). Seoul: Science Books. (published in 2001 BC).</a:t>
            </a: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MacLean, P.(1990). The triune brain in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evolution:Role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of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paleopcerebral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functions. New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York:Plenum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Press.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Process. Journal of Personality and Social Psychology, 52(3), 511-524. Doi: 10.1037/0022-3514.52.3.511.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Przybylski, A., Murayama, K.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DeHaan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C. R., &amp; Gladwell, V.(2013). Motivational, emotional and behavioral correlates of fear of missing out.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Comput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Hum.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Behav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., 29, 1841-1848.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R. D. Friedberg &amp; J. M. McClure.(2015). Clinical Practice of Cognitive Therapy with Children and Adolescents: The Nuts and Bolts. New York: Guilford Publications.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7359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참고문헌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7731" y="1064144"/>
            <a:ext cx="882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ko-KR" sz="1000" dirty="0"/>
          </a:p>
          <a:p>
            <a:pPr algn="just"/>
            <a:endParaRPr lang="en-US" altLang="ko-KR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7442C4-F2F0-49A4-5662-761C7399E2AC}"/>
              </a:ext>
            </a:extLst>
          </p:cNvPr>
          <p:cNvSpPr txBox="1"/>
          <p:nvPr/>
        </p:nvSpPr>
        <p:spPr>
          <a:xfrm>
            <a:off x="307731" y="950336"/>
            <a:ext cx="874602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Santana-Vega, L. E., Gómez-Muñoz, A. M., &amp; Feliciano-García, L.(2019). Adolescents.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problematic mobile phone use, Fear of Missing Out and family communication.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Comunicar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Media Education Research Journal, 27(1).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Schutz, W.(1992). Beyond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Firo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-B-Three new theory-derived measures-Element B: Behavior, Element F: Feelings, Element S: Self. Psychological Reports, 70(3), 915-937.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Shaffer, H., LaPlante, D., LaBrie, R., Kidman,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R.,Donato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A., &amp; Stanton, M.(2004).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Towarda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syndrome model of addiction: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Multipleexpressions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common etiology. Harvard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Reviewof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Psychiatry, 12(6), 367-374.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Swan, A. J., &amp; Kendall, P. C.(2016). Fear and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missingout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Youth anxiety and functional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outcomes.Clinical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Psychology: Science and Practice, 23(4),417-435.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Swap, W. C., &amp; Rubin, J. Z.(1983). Measurement of interpersonal orientation. Journal of Personality and Social Psychology, 44(1), 208-219.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Vertue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F. M. (2003). From adaptive emotion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todysfunction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An attachment perspective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onsocial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anxiety disorder. Personality and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SocialPsychology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Review, 7(2), 170-191.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Weeks, J. W., Heimberg, R. G.,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Rodebaugh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T.L., &amp; Norton, P. J. (2008). Exploring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therelationship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between fear of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positiveevaluation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and social anxiety. Journal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ofAnxiety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Disorders, 22(3), 386-400.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07312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947060" y="2819999"/>
            <a:ext cx="5646147" cy="1043353"/>
            <a:chOff x="2298700" y="2625266"/>
            <a:chExt cx="7353300" cy="1043353"/>
          </a:xfrm>
        </p:grpSpPr>
        <p:grpSp>
          <p:nvGrpSpPr>
            <p:cNvPr id="12" name="그룹 11"/>
            <p:cNvGrpSpPr/>
            <p:nvPr/>
          </p:nvGrpSpPr>
          <p:grpSpPr>
            <a:xfrm>
              <a:off x="2371271" y="2926553"/>
              <a:ext cx="7280729" cy="742066"/>
              <a:chOff x="2371271" y="2563696"/>
              <a:chExt cx="7280729" cy="742066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2400300" y="2563696"/>
                <a:ext cx="7150100" cy="742066"/>
              </a:xfrm>
              <a:prstGeom prst="rect">
                <a:avLst/>
              </a:prstGeom>
              <a:solidFill>
                <a:srgbClr val="7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2371271" y="2628653"/>
                <a:ext cx="7280729" cy="677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37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감사합니다</a:t>
                </a:r>
                <a:r>
                  <a:rPr lang="en-US" altLang="ko-KR" sz="37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.</a:t>
                </a:r>
                <a:endParaRPr lang="ko-KR" altLang="en-US" sz="37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endParaRP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2298700" y="2625266"/>
              <a:ext cx="70231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142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74079" y="998396"/>
            <a:ext cx="24206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1.1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연구배경</a:t>
            </a:r>
            <a:r>
              <a:rPr lang="en-US" altLang="ko-KR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0763" y="365561"/>
            <a:ext cx="242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74080" y="1398506"/>
            <a:ext cx="8259255" cy="5029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altLang="ko-KR" sz="8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를 과도하게 사용할 경우</a:t>
            </a:r>
            <a:r>
              <a:rPr lang="en-US" altLang="ko-KR" sz="1600" dirty="0">
                <a:latin typeface="+mn-ea"/>
              </a:rPr>
              <a:t>, SNS</a:t>
            </a:r>
            <a:r>
              <a:rPr lang="ko-KR" altLang="en-US" sz="1600" dirty="0">
                <a:latin typeface="+mn-ea"/>
              </a:rPr>
              <a:t>중독경향성과 같은 부적응적인 문제를 초래할 수 있다</a:t>
            </a:r>
            <a:r>
              <a:rPr lang="en-US" altLang="ko-KR" sz="1600" dirty="0">
                <a:latin typeface="+mn-ea"/>
              </a:rPr>
              <a:t>.  SNS</a:t>
            </a:r>
            <a:r>
              <a:rPr lang="ko-KR" altLang="en-US" sz="1600" dirty="0">
                <a:latin typeface="+mn-ea"/>
              </a:rPr>
              <a:t>중독경향성은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에 접속하려는 강한 동기로 인해 너무 많은 시간과 노력을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에 투입한 결과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다른 사회적 활동이 위축되고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심리적 건강을 해치며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인간관계가 손상되는 현상을 말한다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Andreassen</a:t>
            </a:r>
            <a:r>
              <a:rPr lang="en-US" altLang="ko-KR" sz="1600" dirty="0">
                <a:latin typeface="+mn-ea"/>
              </a:rPr>
              <a:t> &amp; </a:t>
            </a:r>
            <a:r>
              <a:rPr lang="en-US" altLang="ko-KR" sz="1600" dirty="0" err="1">
                <a:latin typeface="+mn-ea"/>
              </a:rPr>
              <a:t>Pallesen</a:t>
            </a:r>
            <a:r>
              <a:rPr lang="en-US" altLang="ko-KR" sz="1600" dirty="0">
                <a:latin typeface="+mn-ea"/>
              </a:rPr>
              <a:t>, 2014). </a:t>
            </a:r>
          </a:p>
          <a:p>
            <a:pPr fontAlgn="base" latinLnBrk="1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타인과 상호작용하려는 개인의 보편적인 욕구를 일컬어 대인관계 지향성이라 하는데</a:t>
            </a:r>
            <a:r>
              <a:rPr lang="en-US" altLang="ko-KR" sz="1600" dirty="0">
                <a:latin typeface="+mn-ea"/>
              </a:rPr>
              <a:t>,  </a:t>
            </a:r>
            <a:r>
              <a:rPr lang="ko-KR" altLang="en-US" sz="1600" dirty="0">
                <a:latin typeface="+mn-ea"/>
              </a:rPr>
              <a:t>대인관계 지향성은 소속감을 느끼려는 </a:t>
            </a:r>
            <a:r>
              <a:rPr lang="ko-KR" altLang="en-US" sz="1600" dirty="0" err="1">
                <a:latin typeface="+mn-ea"/>
              </a:rPr>
              <a:t>포함욕구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타인과 서로 영향을 주며 안정감을 느끼려는 </a:t>
            </a:r>
            <a:r>
              <a:rPr lang="ko-KR" altLang="en-US" sz="1600" dirty="0" err="1">
                <a:latin typeface="+mn-ea"/>
              </a:rPr>
              <a:t>통제욕구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사랑을 주고받고자 하는 </a:t>
            </a:r>
            <a:r>
              <a:rPr lang="ko-KR" altLang="en-US" sz="1600" dirty="0" err="1">
                <a:latin typeface="+mn-ea"/>
              </a:rPr>
              <a:t>애정욕구를</a:t>
            </a:r>
            <a:r>
              <a:rPr lang="ko-KR" altLang="en-US" sz="1600" dirty="0">
                <a:latin typeface="+mn-ea"/>
              </a:rPr>
              <a:t> 포함한다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Schutz</a:t>
            </a:r>
            <a:r>
              <a:rPr lang="en-US" altLang="ko-KR" sz="1600" dirty="0">
                <a:latin typeface="+mn-ea"/>
              </a:rPr>
              <a:t> 1992). </a:t>
            </a:r>
          </a:p>
          <a:p>
            <a:pPr fontAlgn="base" latinLnBrk="1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대학생의 대인관계 지향성을 탐색한 연구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 err="1">
                <a:latin typeface="+mn-ea"/>
              </a:rPr>
              <a:t>유계숙</a:t>
            </a:r>
            <a:r>
              <a:rPr lang="en-US" altLang="ko-KR" sz="1600" dirty="0">
                <a:latin typeface="+mn-ea"/>
              </a:rPr>
              <a:t>·</a:t>
            </a:r>
            <a:r>
              <a:rPr lang="ko-KR" altLang="en-US" sz="1600" dirty="0">
                <a:latin typeface="+mn-ea"/>
              </a:rPr>
              <a:t>박주희</a:t>
            </a:r>
            <a:r>
              <a:rPr lang="en-US" altLang="ko-KR" sz="1600" dirty="0">
                <a:latin typeface="+mn-ea"/>
              </a:rPr>
              <a:t>·</a:t>
            </a:r>
            <a:r>
              <a:rPr lang="ko-KR" altLang="en-US" sz="1600" dirty="0" err="1">
                <a:latin typeface="+mn-ea"/>
              </a:rPr>
              <a:t>전혜정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2014)</a:t>
            </a:r>
            <a:r>
              <a:rPr lang="ko-KR" altLang="en-US" sz="1600" dirty="0">
                <a:latin typeface="+mn-ea"/>
              </a:rPr>
              <a:t>에서 아동</a:t>
            </a:r>
            <a:r>
              <a:rPr lang="en-US" altLang="ko-KR" sz="1600" dirty="0">
                <a:latin typeface="+mn-ea"/>
              </a:rPr>
              <a:t>․</a:t>
            </a:r>
            <a:r>
              <a:rPr lang="ko-KR" altLang="en-US" sz="1600" dirty="0">
                <a:latin typeface="+mn-ea"/>
              </a:rPr>
              <a:t>청소년기에 경험한 대인관계에 대해 부적응적인 도식을 지닌 사람일수록 대인관계 지향성이 낮은 것으로 나타났다</a:t>
            </a:r>
            <a:r>
              <a:rPr lang="en-US" altLang="ko-KR" sz="1600" dirty="0">
                <a:latin typeface="+mn-ea"/>
              </a:rPr>
              <a:t>. </a:t>
            </a:r>
          </a:p>
          <a:p>
            <a:pPr fontAlgn="base" latinLnBrk="1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4530317" y="619645"/>
            <a:ext cx="1020558" cy="307777"/>
            <a:chOff x="5589739" y="619644"/>
            <a:chExt cx="1130124" cy="307777"/>
          </a:xfrm>
          <a:solidFill>
            <a:schemeClr val="accent2">
              <a:lumMod val="50000"/>
            </a:schemeClr>
          </a:solidFill>
        </p:grpSpPr>
        <p:sp>
          <p:nvSpPr>
            <p:cNvPr id="29" name="직사각형 28"/>
            <p:cNvSpPr/>
            <p:nvPr/>
          </p:nvSpPr>
          <p:spPr>
            <a:xfrm>
              <a:off x="5603863" y="637289"/>
              <a:ext cx="1116000" cy="2381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9739" y="619644"/>
              <a:ext cx="1116000" cy="307777"/>
            </a:xfrm>
            <a:prstGeom prst="rect">
              <a:avLst/>
            </a:prstGeom>
            <a:grpFill/>
          </p:spPr>
          <p:txBody>
            <a:bodyPr wrap="square" lIns="72000" rIns="7200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서론</a:t>
              </a: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3202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74079" y="998396"/>
            <a:ext cx="21972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1.1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연구배경</a:t>
            </a:r>
            <a:r>
              <a:rPr lang="en-US" altLang="ko-KR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0763" y="365561"/>
            <a:ext cx="242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74080" y="1398506"/>
            <a:ext cx="8259255" cy="5333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 </a:t>
            </a:r>
            <a:r>
              <a:rPr lang="ko-KR" altLang="en-US" sz="1600" dirty="0">
                <a:latin typeface="+mn-ea"/>
              </a:rPr>
              <a:t>삶의 초기에 습득한 관계에 대한 인식이 성인진입기까지 이어져 개인의 대인관계적 욕구에 영향을 미치며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상호작용에 대한 태도 역시 개인마다 다를 수 있음을 시사한다</a:t>
            </a:r>
            <a:r>
              <a:rPr lang="en-US" altLang="ko-KR" sz="1600" dirty="0">
                <a:latin typeface="+mn-ea"/>
              </a:rPr>
              <a:t>.      </a:t>
            </a:r>
            <a:r>
              <a:rPr lang="ko-KR" altLang="en-US" sz="1600" dirty="0">
                <a:latin typeface="+mn-ea"/>
              </a:rPr>
              <a:t>대인관계 지향성이 높은 사람은 타인을 향한 관심과 상호작용에 대한 선호가 더 높고 대인관계 자체를 목적으로 간주하는 경향이 있다</a:t>
            </a:r>
            <a:r>
              <a:rPr lang="en-US" altLang="ko-KR" sz="1600" dirty="0">
                <a:latin typeface="+mn-ea"/>
              </a:rPr>
              <a:t>(Swap &amp; Rubin 1983).</a:t>
            </a:r>
          </a:p>
          <a:p>
            <a:pPr fontAlgn="base" latinLnBrk="1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대인관계 지향성의 영향력은 다양한 관계 맥락에서 탐색 되어 왔으며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새로운 차원의 네트워크인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도입과 함께 대인관계 지향성이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에 미치는 영향력 역시 검토되고 있다</a:t>
            </a:r>
            <a:r>
              <a:rPr lang="en-US" altLang="ko-KR" sz="1600" dirty="0">
                <a:latin typeface="+mn-ea"/>
              </a:rPr>
              <a:t>. 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대인관계 지향성이 높은 사람은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를 더 많이 사용하고</a:t>
            </a:r>
            <a:r>
              <a:rPr lang="en-US" altLang="ko-KR" sz="1600" dirty="0">
                <a:latin typeface="+mn-ea"/>
              </a:rPr>
              <a:t>, SNS</a:t>
            </a:r>
            <a:r>
              <a:rPr lang="ko-KR" altLang="en-US" sz="1600" dirty="0">
                <a:latin typeface="+mn-ea"/>
              </a:rPr>
              <a:t>에 몰입하는 것으로 밝혀졌다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이정화</a:t>
            </a:r>
            <a:r>
              <a:rPr lang="en-US" altLang="ko-KR" sz="1600" dirty="0">
                <a:latin typeface="+mn-ea"/>
              </a:rPr>
              <a:t>·</a:t>
            </a:r>
            <a:r>
              <a:rPr lang="ko-KR" altLang="en-US" sz="1600" dirty="0">
                <a:latin typeface="+mn-ea"/>
              </a:rPr>
              <a:t>김호영</a:t>
            </a:r>
            <a:r>
              <a:rPr lang="en-US" altLang="ko-KR" sz="1600" dirty="0">
                <a:latin typeface="+mn-ea"/>
              </a:rPr>
              <a:t>·</a:t>
            </a:r>
            <a:r>
              <a:rPr lang="ko-KR" altLang="en-US" sz="1600" dirty="0" err="1">
                <a:latin typeface="+mn-ea"/>
              </a:rPr>
              <a:t>강정석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2017, </a:t>
            </a:r>
            <a:r>
              <a:rPr lang="ko-KR" altLang="en-US" sz="1600" dirty="0" err="1">
                <a:latin typeface="+mn-ea"/>
              </a:rPr>
              <a:t>황희은</a:t>
            </a:r>
            <a:r>
              <a:rPr lang="en-US" altLang="ko-KR" sz="1600" dirty="0">
                <a:latin typeface="+mn-ea"/>
              </a:rPr>
              <a:t>·</a:t>
            </a:r>
            <a:r>
              <a:rPr lang="ko-KR" altLang="en-US" sz="1600" dirty="0" err="1">
                <a:latin typeface="+mn-ea"/>
              </a:rPr>
              <a:t>김향숙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2015, Kim &amp; Park 2015). </a:t>
            </a:r>
            <a:r>
              <a:rPr lang="ko-KR" altLang="en-US" sz="1600" dirty="0">
                <a:latin typeface="+mn-ea"/>
              </a:rPr>
              <a:t>대인관계 지향성은 외로움과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 err="1">
                <a:latin typeface="+mn-ea"/>
              </a:rPr>
              <a:t>중독경향성</a:t>
            </a:r>
            <a:r>
              <a:rPr lang="ko-KR" altLang="en-US" sz="1600" dirty="0">
                <a:latin typeface="+mn-ea"/>
              </a:rPr>
              <a:t> 간에 조절변인으로 작용하였는데 사회불안이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중독경향성을 예측하는 관계 역시 타인을 선호하고 관계를 지향하는 대인관계 지향성의 수준에 따라 달라질 가능성이 있다</a:t>
            </a:r>
            <a:r>
              <a:rPr lang="en-US" altLang="ko-KR" sz="1600" dirty="0">
                <a:latin typeface="+mn-ea"/>
              </a:rPr>
              <a:t> (</a:t>
            </a:r>
            <a:r>
              <a:rPr lang="ko-KR" altLang="en-US" sz="1600" dirty="0">
                <a:latin typeface="+mn-ea"/>
              </a:rPr>
              <a:t>이정화</a:t>
            </a:r>
            <a:r>
              <a:rPr lang="en-US" altLang="ko-KR" sz="1600" dirty="0">
                <a:latin typeface="+mn-ea"/>
              </a:rPr>
              <a:t>·</a:t>
            </a:r>
            <a:r>
              <a:rPr lang="ko-KR" altLang="en-US" sz="1600" dirty="0">
                <a:latin typeface="+mn-ea"/>
              </a:rPr>
              <a:t>김호영</a:t>
            </a:r>
            <a:r>
              <a:rPr lang="en-US" altLang="ko-KR" sz="1600" dirty="0">
                <a:latin typeface="+mn-ea"/>
              </a:rPr>
              <a:t>·</a:t>
            </a:r>
            <a:r>
              <a:rPr lang="ko-KR" altLang="en-US" sz="1600" dirty="0" err="1">
                <a:latin typeface="+mn-ea"/>
              </a:rPr>
              <a:t>강정석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2017).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4530317" y="619645"/>
            <a:ext cx="1020558" cy="307777"/>
            <a:chOff x="5589739" y="619644"/>
            <a:chExt cx="1130124" cy="307777"/>
          </a:xfrm>
          <a:solidFill>
            <a:schemeClr val="accent2">
              <a:lumMod val="50000"/>
            </a:schemeClr>
          </a:solidFill>
        </p:grpSpPr>
        <p:sp>
          <p:nvSpPr>
            <p:cNvPr id="29" name="직사각형 28"/>
            <p:cNvSpPr/>
            <p:nvPr/>
          </p:nvSpPr>
          <p:spPr>
            <a:xfrm>
              <a:off x="5603863" y="637289"/>
              <a:ext cx="1116000" cy="2381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9739" y="619644"/>
              <a:ext cx="1116000" cy="307777"/>
            </a:xfrm>
            <a:prstGeom prst="rect">
              <a:avLst/>
            </a:prstGeom>
            <a:grpFill/>
          </p:spPr>
          <p:txBody>
            <a:bodyPr wrap="square" lIns="72000" rIns="7200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서론</a:t>
              </a: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18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74080" y="1163496"/>
            <a:ext cx="26176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1.1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연구배경</a:t>
            </a:r>
            <a:r>
              <a:rPr lang="en-US" altLang="ko-KR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0763" y="365561"/>
            <a:ext cx="242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74080" y="1563606"/>
            <a:ext cx="8259255" cy="2999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대인관계 형성과 증진을 위해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를 이용할 가능성이 높고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외로움을 잘 타거나 대인관계에 어려움을 느낄 때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중독경향성이 높고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고은영</a:t>
            </a:r>
            <a:r>
              <a:rPr lang="en-US" altLang="ko-KR" sz="1600" dirty="0">
                <a:latin typeface="+mn-ea"/>
              </a:rPr>
              <a:t>·</a:t>
            </a:r>
            <a:r>
              <a:rPr lang="ko-KR" altLang="en-US" sz="1600" dirty="0">
                <a:latin typeface="+mn-ea"/>
              </a:rPr>
              <a:t>최윤영</a:t>
            </a:r>
            <a:r>
              <a:rPr lang="en-US" altLang="ko-KR" sz="1600" dirty="0">
                <a:latin typeface="+mn-ea"/>
              </a:rPr>
              <a:t>·</a:t>
            </a:r>
            <a:r>
              <a:rPr lang="ko-KR" altLang="en-US" sz="1600" dirty="0" err="1">
                <a:latin typeface="+mn-ea"/>
              </a:rPr>
              <a:t>최민영</a:t>
            </a:r>
            <a:r>
              <a:rPr lang="en-US" altLang="ko-KR" sz="1600" dirty="0">
                <a:latin typeface="+mn-ea"/>
              </a:rPr>
              <a:t>·</a:t>
            </a:r>
            <a:r>
              <a:rPr lang="ko-KR" altLang="en-US" sz="1600" dirty="0">
                <a:latin typeface="+mn-ea"/>
              </a:rPr>
              <a:t>박성화</a:t>
            </a:r>
            <a:r>
              <a:rPr lang="en-US" altLang="ko-KR" sz="1600" dirty="0">
                <a:latin typeface="+mn-ea"/>
              </a:rPr>
              <a:t>·</a:t>
            </a:r>
            <a:r>
              <a:rPr lang="ko-KR" altLang="en-US" sz="1600" dirty="0">
                <a:latin typeface="+mn-ea"/>
              </a:rPr>
              <a:t>서영석</a:t>
            </a:r>
            <a:r>
              <a:rPr lang="en-US" altLang="ko-KR" sz="1600" dirty="0">
                <a:latin typeface="+mn-ea"/>
              </a:rPr>
              <a:t> 2014, </a:t>
            </a:r>
            <a:r>
              <a:rPr lang="ko-KR" altLang="en-US" sz="1600" dirty="0">
                <a:latin typeface="+mn-ea"/>
              </a:rPr>
              <a:t>이정화</a:t>
            </a:r>
            <a:r>
              <a:rPr lang="en-US" altLang="ko-KR" sz="1600" dirty="0">
                <a:latin typeface="+mn-ea"/>
              </a:rPr>
              <a:t>·</a:t>
            </a:r>
            <a:r>
              <a:rPr lang="ko-KR" altLang="en-US" sz="1600" dirty="0">
                <a:latin typeface="+mn-ea"/>
              </a:rPr>
              <a:t>김호영</a:t>
            </a:r>
            <a:r>
              <a:rPr lang="en-US" altLang="ko-KR" sz="1600" dirty="0">
                <a:latin typeface="+mn-ea"/>
              </a:rPr>
              <a:t>·</a:t>
            </a:r>
            <a:r>
              <a:rPr lang="ko-KR" altLang="en-US" sz="1600" dirty="0" err="1">
                <a:latin typeface="+mn-ea"/>
              </a:rPr>
              <a:t>강정석</a:t>
            </a:r>
            <a:r>
              <a:rPr lang="en-US" altLang="ko-KR" sz="1600" dirty="0">
                <a:latin typeface="+mn-ea"/>
              </a:rPr>
              <a:t> 2017), SNS</a:t>
            </a:r>
            <a:r>
              <a:rPr lang="ko-KR" altLang="en-US" sz="1600" dirty="0">
                <a:latin typeface="+mn-ea"/>
              </a:rPr>
              <a:t>를 과다 사용할 경우 현실에서 대인관계문제가 심화되는 것으로 나타났다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송혜진</a:t>
            </a:r>
            <a:r>
              <a:rPr lang="en-US" altLang="ko-KR" sz="1600" dirty="0">
                <a:latin typeface="+mn-ea"/>
              </a:rPr>
              <a:t> 2011, </a:t>
            </a:r>
            <a:r>
              <a:rPr lang="ko-KR" altLang="en-US" sz="1600" dirty="0">
                <a:latin typeface="+mn-ea"/>
              </a:rPr>
              <a:t>최현석</a:t>
            </a:r>
            <a:r>
              <a:rPr lang="en-US" altLang="ko-KR" sz="1600" dirty="0">
                <a:latin typeface="+mn-ea"/>
              </a:rPr>
              <a:t>· </a:t>
            </a:r>
            <a:r>
              <a:rPr lang="ko-KR" altLang="en-US" sz="1600" dirty="0" err="1">
                <a:latin typeface="+mn-ea"/>
              </a:rPr>
              <a:t>하정철</a:t>
            </a:r>
            <a:r>
              <a:rPr lang="en-US" altLang="ko-KR" sz="1600" dirty="0">
                <a:latin typeface="+mn-ea"/>
              </a:rPr>
              <a:t> 2011,  </a:t>
            </a:r>
            <a:r>
              <a:rPr lang="ko-KR" altLang="en-US" sz="1600" dirty="0" err="1">
                <a:latin typeface="+mn-ea"/>
              </a:rPr>
              <a:t>홍구표</a:t>
            </a:r>
            <a:r>
              <a:rPr lang="en-US" altLang="ko-KR" sz="1600" dirty="0">
                <a:latin typeface="+mn-ea"/>
              </a:rPr>
              <a:t>· </a:t>
            </a:r>
            <a:r>
              <a:rPr lang="ko-KR" altLang="en-US" sz="1600" dirty="0" err="1">
                <a:latin typeface="+mn-ea"/>
              </a:rPr>
              <a:t>전혜성</a:t>
            </a:r>
            <a:r>
              <a:rPr lang="en-US" altLang="ko-KR" sz="1600" dirty="0">
                <a:latin typeface="+mn-ea"/>
              </a:rPr>
              <a:t> 2017). 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이렇듯 선행연구들은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중독경향성이 대인관계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문제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변인들과</a:t>
            </a:r>
            <a:r>
              <a:rPr lang="ko-KR" altLang="en-US" sz="1600" dirty="0">
                <a:latin typeface="+mn-ea"/>
              </a:rPr>
              <a:t> 직간접적으로 관련이 있을 것이라는 추론을 가능케 한다</a:t>
            </a:r>
            <a:r>
              <a:rPr lang="en-US" altLang="ko-KR" sz="1600" dirty="0">
                <a:latin typeface="+mn-ea"/>
              </a:rPr>
              <a:t>. 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4530317" y="619645"/>
            <a:ext cx="1020558" cy="307777"/>
            <a:chOff x="5589739" y="619644"/>
            <a:chExt cx="1130124" cy="307777"/>
          </a:xfrm>
          <a:solidFill>
            <a:schemeClr val="accent2">
              <a:lumMod val="50000"/>
            </a:schemeClr>
          </a:solidFill>
        </p:grpSpPr>
        <p:sp>
          <p:nvSpPr>
            <p:cNvPr id="29" name="직사각형 28"/>
            <p:cNvSpPr/>
            <p:nvPr/>
          </p:nvSpPr>
          <p:spPr>
            <a:xfrm>
              <a:off x="5603863" y="637289"/>
              <a:ext cx="1116000" cy="2381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9739" y="619644"/>
              <a:ext cx="1116000" cy="307777"/>
            </a:xfrm>
            <a:prstGeom prst="rect">
              <a:avLst/>
            </a:prstGeom>
            <a:grpFill/>
          </p:spPr>
          <p:txBody>
            <a:bodyPr wrap="square" lIns="72000" rIns="7200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서론</a:t>
              </a: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358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76248" y="1169868"/>
            <a:ext cx="2078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연구배경</a:t>
            </a:r>
            <a:r>
              <a: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sz="1600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dirty="0">
              <a:ln>
                <a:solidFill>
                  <a:prstClr val="black">
                    <a:lumMod val="75000"/>
                    <a:lumOff val="25000"/>
                    <a:alpha val="30000"/>
                  </a:prstClr>
                </a:solidFill>
              </a:ln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0763" y="365561"/>
            <a:ext cx="242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76248" y="1590481"/>
            <a:ext cx="8283080" cy="522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대인관계에 영향을 주는 것은 애착이라고 볼 수 있는데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가장 첫 번째 관계인 초기 주양육자와의 애착 형성과 패턴은 평생의 대인관계의 질에 영향을 주기 때문이다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+mn-ea"/>
              </a:rPr>
              <a:t>J. Bowlby. 1982). </a:t>
            </a:r>
            <a:r>
              <a:rPr lang="ko-KR" altLang="en-US" sz="1600" dirty="0">
                <a:latin typeface="+mn-ea"/>
              </a:rPr>
              <a:t>애착은 한 개인이 친밀한 관계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dyadicrelation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를 맺고 있는 타인에게 느끼는 강력한 정서적 유대를 의미한다</a:t>
            </a:r>
            <a:r>
              <a:rPr lang="en-US" altLang="ko-KR" sz="1600" dirty="0">
                <a:latin typeface="+mn-ea"/>
              </a:rPr>
              <a:t>(Bowlby, 1969). 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대인관계적 요인의 경우</a:t>
            </a:r>
            <a:r>
              <a:rPr lang="en-US" altLang="ko-KR" sz="1600" dirty="0">
                <a:latin typeface="+mn-ea"/>
              </a:rPr>
              <a:t>, SNS </a:t>
            </a:r>
            <a:r>
              <a:rPr lang="ko-KR" altLang="en-US" sz="1600" dirty="0">
                <a:latin typeface="+mn-ea"/>
              </a:rPr>
              <a:t>중독 경향성을 예측하는 주요 변인으로 애착을 들 수 있다</a:t>
            </a:r>
            <a:r>
              <a:rPr lang="en-US" altLang="ko-KR" sz="1600" dirty="0">
                <a:latin typeface="+mn-ea"/>
              </a:rPr>
              <a:t>.  </a:t>
            </a:r>
            <a:r>
              <a:rPr lang="ko-KR" altLang="en-US" sz="1600" dirty="0">
                <a:latin typeface="+mn-ea"/>
              </a:rPr>
              <a:t>대인관계 구축 및 유지를 위해서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를 사용할 뿐만 아니라 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사용으로 인해서 대인관계가 오히려 나빠지는 결과를 초래하는 등 대인관계 요인과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중독 경향성은 관련이 깊다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박지수</a:t>
            </a:r>
            <a:r>
              <a:rPr lang="en-US" altLang="ko-KR" sz="1600" dirty="0">
                <a:latin typeface="+mn-ea"/>
              </a:rPr>
              <a:t>· </a:t>
            </a:r>
            <a:r>
              <a:rPr lang="ko-KR" altLang="en-US" sz="1600" dirty="0">
                <a:latin typeface="+mn-ea"/>
              </a:rPr>
              <a:t>서영석 </a:t>
            </a:r>
            <a:r>
              <a:rPr lang="en-US" altLang="ko-KR" sz="1600" dirty="0">
                <a:latin typeface="+mn-ea"/>
              </a:rPr>
              <a:t>2018).</a:t>
            </a:r>
          </a:p>
          <a:p>
            <a:pPr fontAlgn="base" latinLnBrk="1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아동은 부모와의 상호작용을 통해 자신을 포함한 세상에 대한 내적작동모델을 발달시키는데</a:t>
            </a:r>
            <a:r>
              <a:rPr lang="en-US" altLang="ko-KR" sz="1600" dirty="0">
                <a:latin typeface="+mn-ea"/>
              </a:rPr>
              <a:t>(Bowlby, 1973), </a:t>
            </a:r>
            <a:r>
              <a:rPr lang="ko-KR" altLang="en-US" sz="1600" dirty="0">
                <a:latin typeface="+mn-ea"/>
              </a:rPr>
              <a:t>과거에 </a:t>
            </a:r>
            <a:r>
              <a:rPr lang="ko-KR" altLang="en-US" sz="1600" dirty="0" err="1">
                <a:latin typeface="+mn-ea"/>
              </a:rPr>
              <a:t>적응적이었던</a:t>
            </a:r>
            <a:r>
              <a:rPr lang="ko-KR" altLang="en-US" sz="1600" dirty="0">
                <a:latin typeface="+mn-ea"/>
              </a:rPr>
              <a:t> 경험을 토대로 자신을 평가하고 타인에게 어떤 행동을 할지 선택하게 된다</a:t>
            </a:r>
            <a:r>
              <a:rPr lang="en-US" altLang="ko-KR" sz="1600" dirty="0">
                <a:latin typeface="+mn-ea"/>
              </a:rPr>
              <a:t>. 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4530317" y="619645"/>
            <a:ext cx="1020558" cy="307777"/>
            <a:chOff x="5589739" y="619644"/>
            <a:chExt cx="1130124" cy="307777"/>
          </a:xfrm>
          <a:solidFill>
            <a:schemeClr val="accent2">
              <a:lumMod val="50000"/>
            </a:schemeClr>
          </a:solidFill>
        </p:grpSpPr>
        <p:sp>
          <p:nvSpPr>
            <p:cNvPr id="29" name="직사각형 28"/>
            <p:cNvSpPr/>
            <p:nvPr/>
          </p:nvSpPr>
          <p:spPr>
            <a:xfrm>
              <a:off x="5603863" y="637289"/>
              <a:ext cx="1116000" cy="2381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9739" y="619644"/>
              <a:ext cx="1116000" cy="307777"/>
            </a:xfrm>
            <a:prstGeom prst="rect">
              <a:avLst/>
            </a:prstGeom>
            <a:grpFill/>
          </p:spPr>
          <p:txBody>
            <a:bodyPr wrap="square" lIns="72000" rIns="7200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서론</a:t>
              </a: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622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15862</TotalTime>
  <Words>9486</Words>
  <Application>Microsoft Office PowerPoint</Application>
  <PresentationFormat>사용자 지정</PresentationFormat>
  <Paragraphs>1140</Paragraphs>
  <Slides>56</Slides>
  <Notes>46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8" baseType="lpstr">
      <vt:lpstr>함초롬바탕</vt:lpstr>
      <vt:lpstr>Calibri Light</vt:lpstr>
      <vt:lpstr>한컴바탕</vt:lpstr>
      <vt:lpstr>나눔고딕</vt:lpstr>
      <vt:lpstr>Calibri</vt:lpstr>
      <vt:lpstr>Arial</vt:lpstr>
      <vt:lpstr>Yoon 윤고딕 520_TT</vt:lpstr>
      <vt:lpstr>????????</vt:lpstr>
      <vt:lpstr>Yoon 윤고딕 550_TT</vt:lpstr>
      <vt:lpstr>맑은 고딕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송금숙</cp:lastModifiedBy>
  <cp:revision>712</cp:revision>
  <cp:lastPrinted>2022-03-26T23:44:37Z</cp:lastPrinted>
  <dcterms:created xsi:type="dcterms:W3CDTF">2015-08-19T02:56:30Z</dcterms:created>
  <dcterms:modified xsi:type="dcterms:W3CDTF">2023-08-07T14:45:02Z</dcterms:modified>
</cp:coreProperties>
</file>