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1" r:id="rId5"/>
    <p:sldId id="262" r:id="rId6"/>
    <p:sldId id="260" r:id="rId7"/>
    <p:sldId id="257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orient="horz" pos="1185" userDrawn="1">
          <p15:clr>
            <a:srgbClr val="A4A3A4"/>
          </p15:clr>
        </p15:guide>
        <p15:guide id="7" orient="horz" pos="1230" userDrawn="1">
          <p15:clr>
            <a:srgbClr val="A4A3A4"/>
          </p15:clr>
        </p15:guide>
        <p15:guide id="8" pos="5246" userDrawn="1">
          <p15:clr>
            <a:srgbClr val="A4A3A4"/>
          </p15:clr>
        </p15:guide>
        <p15:guide id="9" pos="24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69F"/>
    <a:srgbClr val="002060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25"/>
        <p:guide pos="3840"/>
        <p:guide pos="7355"/>
        <p:guide orient="horz" pos="414"/>
        <p:guide orient="horz" pos="1185"/>
        <p:guide orient="horz" pos="1230"/>
        <p:guide pos="5246"/>
        <p:guide pos="24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55C92-7CD1-4CE2-BD60-F84DB1ACC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FC98E1-68CC-431B-BBE3-256D63D4E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F42E1-DF5C-466A-B642-C06E5DB1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FC458-B3ED-4279-A546-19C8D492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D68DE-5496-439F-9B03-4160FB88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7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BB316-F595-43AF-8CCD-84A972A7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5E8E0-6F70-4F4B-A539-D800B10C7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73E76-D90E-4807-8D32-38A74701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598D9-3FCF-48F5-B807-584E8E7F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C9702-EA82-4130-8CB6-F7CD9C3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2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CB2BE8-4037-4E16-A797-09298FB03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6F62E-6499-4C0A-910B-56757DC7C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B70E8-F62D-418B-AE5E-A5460B0D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5BEB0-6237-4E9F-BE1B-2D65C031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02DA3-545E-4BB5-8BC0-B45CDB10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9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1C206-0646-43B2-A77C-6012A652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3B86-3EA9-4882-AEE5-4164417F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717F7-B3F5-467D-BB26-93E5AD83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9B706-F15B-49F3-A0AE-FB3882D6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82F63-C159-40C0-93F5-EE6A5BEE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4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81E7F-EA06-4E32-AD6F-A0405B99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9E85C-F62B-4D4A-A44F-A146889C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8A225-9125-49B7-85DB-86289A7A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CEEC8-374D-454D-8C38-B824562F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F360D-2948-41BF-A7B6-1062DF66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2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E4A82-DD49-4D85-8403-D2B45722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619CC-A087-494F-897D-F5F48684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43801-9C31-4581-9DE7-D6545B415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063127-4C51-4C8D-90CC-6D511308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A1FB6-1FB5-4176-B38D-B1708EB0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FE155-9DC9-4FA0-B797-28702295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7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E3434-6392-452B-8674-2678104A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9508E-13C8-4AF5-8D0E-12DE1C8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B4F874-52C6-40B7-AEA4-699A5195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00AE88-FC2A-478F-8CF5-074584AD7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741DA-9031-444E-A8B1-73536B796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FFCECF-0437-4501-A3FB-EBBEF629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B3DA51-9B4A-46B7-AD20-D28D735C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4B1AD2-58D3-494F-A538-C1240ECB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7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F723-B39D-4EFF-B347-27FF6DAD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A59EAE-D28C-4EB2-9880-EA3E514F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D7C10-118E-43A8-8DF4-7F6B6180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594145-801A-4B50-91F8-879F1FAE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6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57CF29-394E-4889-ADFB-545362D4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00D2F7-CE3F-414D-8924-70019ACD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03D56-1849-47B3-B41E-9FDB7DAA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0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26476-DC89-4576-B06E-99035C1B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F3848-29C4-4F20-B63F-11B0F4E0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C23FEF-6AD0-4FD3-A652-45CE9A15D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ED259-4201-4912-A399-90FA667A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B3FA1-1CC9-4AB0-9B27-BA4D4C7B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E1352-15DC-4B1A-89AC-D2908003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6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C4953-D591-4893-9314-6DFE26EF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B75783-D838-4813-B164-BD3D4471A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CE12C-59F1-44F3-AF70-62869E9D4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A9A2D-8EBC-43EF-8A1B-40E6F15C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36A9C-4CFF-4CA8-B695-E568C5A4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9A348B-C979-4D25-BA24-F22DDD9E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CCACCC-E2E3-4FAD-A953-B9EF8C5F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A365C-578A-46FE-AB88-21C389497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EEA2C-F1AA-4618-B488-279031F81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04942-4189-4C26-AC68-B7AA4D826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F2A0F-EC36-44D2-A249-9259B682B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5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feature-importance-and-feature-selection-with-xgboost-in-pyth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feature-importance-and-feature-selection-with-xgboost-in-pyth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129" y="1709737"/>
            <a:ext cx="9144000" cy="1719263"/>
          </a:xfrm>
        </p:spPr>
        <p:txBody>
          <a:bodyPr anchor="ctr">
            <a:normAutofit/>
          </a:bodyPr>
          <a:lstStyle/>
          <a:p>
            <a:r>
              <a:rPr lang="en-US" altLang="ko-KR" sz="4400" b="1" dirty="0">
                <a:solidFill>
                  <a:srgbClr val="002060"/>
                </a:solidFill>
              </a:rPr>
              <a:t>SCDC </a:t>
            </a:r>
            <a:r>
              <a:rPr lang="ko-KR" altLang="en-US" sz="4400" b="1" dirty="0">
                <a:solidFill>
                  <a:srgbClr val="002060"/>
                </a:solidFill>
              </a:rPr>
              <a:t>공모전</a:t>
            </a:r>
            <a:br>
              <a:rPr lang="en-US" altLang="ko-KR" sz="4400" b="1" dirty="0">
                <a:solidFill>
                  <a:srgbClr val="002060"/>
                </a:solidFill>
              </a:rPr>
            </a:br>
            <a:r>
              <a:rPr lang="ko-KR" altLang="en-US" sz="4400" b="1" dirty="0">
                <a:solidFill>
                  <a:srgbClr val="002060"/>
                </a:solidFill>
              </a:rPr>
              <a:t>분석 계획서</a:t>
            </a:r>
          </a:p>
        </p:txBody>
      </p:sp>
      <p:pic>
        <p:nvPicPr>
          <p:cNvPr id="6" name="그림 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9BC15341-0114-466A-AAD5-622B75520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129" y="6284686"/>
            <a:ext cx="1231522" cy="47171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5A31B3-4334-4723-9C16-AE74620A609B}"/>
              </a:ext>
            </a:extLst>
          </p:cNvPr>
          <p:cNvGrpSpPr/>
          <p:nvPr/>
        </p:nvGrpSpPr>
        <p:grpSpPr>
          <a:xfrm>
            <a:off x="0" y="4467226"/>
            <a:ext cx="12192000" cy="1314450"/>
            <a:chOff x="0" y="5045291"/>
            <a:chExt cx="12192000" cy="63160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46C5D5-40D6-40B2-A720-8B655A919615}"/>
                </a:ext>
              </a:extLst>
            </p:cNvPr>
            <p:cNvSpPr/>
            <p:nvPr/>
          </p:nvSpPr>
          <p:spPr>
            <a:xfrm>
              <a:off x="0" y="5045291"/>
              <a:ext cx="12192000" cy="315916"/>
            </a:xfrm>
            <a:prstGeom prst="rect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762758-6905-40BD-B6F2-F585ED05ECCA}"/>
                </a:ext>
              </a:extLst>
            </p:cNvPr>
            <p:cNvSpPr/>
            <p:nvPr/>
          </p:nvSpPr>
          <p:spPr>
            <a:xfrm>
              <a:off x="0" y="5360984"/>
              <a:ext cx="12192000" cy="31591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id="{5D479259-CCE0-4054-8BE7-4873FA90B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49" y="44450"/>
            <a:ext cx="657225" cy="24367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E11E3210-6B4D-4D27-AB72-74BAD4944D98}"/>
              </a:ext>
            </a:extLst>
          </p:cNvPr>
          <p:cNvGrpSpPr/>
          <p:nvPr/>
        </p:nvGrpSpPr>
        <p:grpSpPr>
          <a:xfrm>
            <a:off x="-971550" y="495300"/>
            <a:ext cx="704850" cy="1952625"/>
            <a:chOff x="-971550" y="495300"/>
            <a:chExt cx="704850" cy="19526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D219CC3-5B1B-4555-8356-788C6FA6DB0B}"/>
                </a:ext>
              </a:extLst>
            </p:cNvPr>
            <p:cNvSpPr/>
            <p:nvPr/>
          </p:nvSpPr>
          <p:spPr>
            <a:xfrm>
              <a:off x="-971550" y="495300"/>
              <a:ext cx="704850" cy="1952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9E79AF1-6739-4788-8D8D-0DE4A5A36994}"/>
                </a:ext>
              </a:extLst>
            </p:cNvPr>
            <p:cNvSpPr/>
            <p:nvPr/>
          </p:nvSpPr>
          <p:spPr>
            <a:xfrm>
              <a:off x="-885825" y="619125"/>
              <a:ext cx="533400" cy="533400"/>
            </a:xfrm>
            <a:prstGeom prst="ellipse">
              <a:avLst/>
            </a:prstGeom>
            <a:solidFill>
              <a:srgbClr val="044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C2EB30C-CBB8-4418-A211-C6DD26F38CF9}"/>
                </a:ext>
              </a:extLst>
            </p:cNvPr>
            <p:cNvSpPr/>
            <p:nvPr/>
          </p:nvSpPr>
          <p:spPr>
            <a:xfrm>
              <a:off x="-885825" y="1195387"/>
              <a:ext cx="533400" cy="5334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3BD8C8D-9E0A-44E7-87BA-6767250DC08E}"/>
                </a:ext>
              </a:extLst>
            </p:cNvPr>
            <p:cNvSpPr/>
            <p:nvPr/>
          </p:nvSpPr>
          <p:spPr>
            <a:xfrm>
              <a:off x="-885825" y="1783555"/>
              <a:ext cx="533400" cy="533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8A56CD-8E31-4BF1-BCD3-618340AAB8CC}"/>
              </a:ext>
            </a:extLst>
          </p:cNvPr>
          <p:cNvSpPr txBox="1"/>
          <p:nvPr/>
        </p:nvSpPr>
        <p:spPr>
          <a:xfrm>
            <a:off x="9056914" y="5242560"/>
            <a:ext cx="313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고지형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박재우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이형선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900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16741319-816C-468A-A111-C51EA78440BD}"/>
              </a:ext>
            </a:extLst>
          </p:cNvPr>
          <p:cNvSpPr/>
          <p:nvPr/>
        </p:nvSpPr>
        <p:spPr>
          <a:xfrm>
            <a:off x="6340487" y="1391756"/>
            <a:ext cx="4814746" cy="1968264"/>
          </a:xfrm>
          <a:prstGeom prst="rect">
            <a:avLst/>
          </a:prstGeom>
          <a:solidFill>
            <a:srgbClr val="B846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데이터</a:t>
            </a:r>
            <a:r>
              <a:rPr lang="en-US" altLang="ko-KR" sz="2400" b="1" dirty="0">
                <a:solidFill>
                  <a:srgbClr val="002060"/>
                </a:solidFill>
              </a:rPr>
              <a:t> </a:t>
            </a:r>
            <a:r>
              <a:rPr lang="ko-KR" altLang="en-US" sz="2400" b="1" dirty="0">
                <a:solidFill>
                  <a:srgbClr val="002060"/>
                </a:solidFill>
              </a:rPr>
              <a:t>분포 탐색 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D26525-2821-4B44-9E79-7CE89034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60" y="3746956"/>
            <a:ext cx="5580065" cy="3279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1400" b="1" dirty="0"/>
              <a:t>가맹점 이용 따른 분포 차이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43E4D9B-D0E6-40DA-8D9E-487F4ED438E3}"/>
              </a:ext>
            </a:extLst>
          </p:cNvPr>
          <p:cNvSpPr txBox="1">
            <a:spLocks/>
          </p:cNvSpPr>
          <p:nvPr/>
        </p:nvSpPr>
        <p:spPr>
          <a:xfrm>
            <a:off x="515935" y="1099239"/>
            <a:ext cx="5738815" cy="28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/>
              <a:t>타겟 변수의 불균형 분포</a:t>
            </a:r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F568931F-F06C-421B-9BBB-79D0AD3CAD7C}"/>
              </a:ext>
            </a:extLst>
          </p:cNvPr>
          <p:cNvSpPr txBox="1">
            <a:spLocks/>
          </p:cNvSpPr>
          <p:nvPr/>
        </p:nvSpPr>
        <p:spPr>
          <a:xfrm>
            <a:off x="6095999" y="1091711"/>
            <a:ext cx="5738815" cy="328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/>
              <a:t>SMOTE </a:t>
            </a:r>
            <a:r>
              <a:rPr lang="ko-KR" altLang="en-US" sz="1400" b="1" dirty="0"/>
              <a:t>기법을 이용한 </a:t>
            </a:r>
            <a:r>
              <a:rPr lang="ko-KR" altLang="en-US" sz="1400" b="1" dirty="0" err="1"/>
              <a:t>오버샘플링</a:t>
            </a:r>
            <a:endParaRPr lang="ko-KR" altLang="en-US" sz="14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E825C9-691E-4777-88DB-39A6F6C07610}"/>
              </a:ext>
            </a:extLst>
          </p:cNvPr>
          <p:cNvGrpSpPr/>
          <p:nvPr/>
        </p:nvGrpSpPr>
        <p:grpSpPr>
          <a:xfrm>
            <a:off x="580016" y="1391759"/>
            <a:ext cx="4845346" cy="1968264"/>
            <a:chOff x="580016" y="1424708"/>
            <a:chExt cx="4845346" cy="196826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5774F3-1247-4788-814F-64EA7DCD2CA2}"/>
                </a:ext>
              </a:extLst>
            </p:cNvPr>
            <p:cNvSpPr/>
            <p:nvPr/>
          </p:nvSpPr>
          <p:spPr>
            <a:xfrm>
              <a:off x="580016" y="1424708"/>
              <a:ext cx="4845346" cy="1968264"/>
            </a:xfrm>
            <a:prstGeom prst="rect">
              <a:avLst/>
            </a:prstGeom>
            <a:solidFill>
              <a:srgbClr val="04469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A4D84743-DA31-497B-AE86-F0DA75048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5166" y="1570187"/>
              <a:ext cx="2480265" cy="1738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2A7C9867-A98B-4564-9F31-688E2F70B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493" y="1583204"/>
              <a:ext cx="1302605" cy="1735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8273502-496D-4A14-9C0B-C89DB26D04B9}"/>
              </a:ext>
            </a:extLst>
          </p:cNvPr>
          <p:cNvGrpSpPr/>
          <p:nvPr/>
        </p:nvGrpSpPr>
        <p:grpSpPr>
          <a:xfrm>
            <a:off x="1378764" y="5732163"/>
            <a:ext cx="3290873" cy="230832"/>
            <a:chOff x="1454121" y="5965836"/>
            <a:chExt cx="3290873" cy="2308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76BC9C-8E1C-4D4C-98C3-3E879995728E}"/>
                </a:ext>
              </a:extLst>
            </p:cNvPr>
            <p:cNvSpPr txBox="1"/>
            <p:nvPr/>
          </p:nvSpPr>
          <p:spPr>
            <a:xfrm>
              <a:off x="1638070" y="5965836"/>
              <a:ext cx="1109529" cy="209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가맹점 이용 고객 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150F88E-1D8C-49C2-80FB-5D9B4A47FDF1}"/>
                </a:ext>
              </a:extLst>
            </p:cNvPr>
            <p:cNvSpPr/>
            <p:nvPr/>
          </p:nvSpPr>
          <p:spPr>
            <a:xfrm>
              <a:off x="1454121" y="6008190"/>
              <a:ext cx="125138" cy="125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5885D39-0D46-4893-8CA0-EB92D7600FE1}"/>
                </a:ext>
              </a:extLst>
            </p:cNvPr>
            <p:cNvSpPr/>
            <p:nvPr/>
          </p:nvSpPr>
          <p:spPr>
            <a:xfrm>
              <a:off x="3224379" y="6008190"/>
              <a:ext cx="125138" cy="1251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B9E43B-7CA1-4976-A46A-EE3755454726}"/>
                </a:ext>
              </a:extLst>
            </p:cNvPr>
            <p:cNvSpPr txBox="1"/>
            <p:nvPr/>
          </p:nvSpPr>
          <p:spPr>
            <a:xfrm>
              <a:off x="3395250" y="5965836"/>
              <a:ext cx="1349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가맹점 </a:t>
              </a:r>
              <a:r>
                <a:rPr lang="ko-KR" altLang="en-US" sz="900" dirty="0" err="1"/>
                <a:t>미이용</a:t>
              </a:r>
              <a:r>
                <a:rPr lang="ko-KR" altLang="en-US" sz="900" dirty="0"/>
                <a:t> 고객 </a:t>
              </a:r>
            </a:p>
          </p:txBody>
        </p:sp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5BC5F29-7852-4EF4-AD7A-A3C73C90906B}"/>
              </a:ext>
            </a:extLst>
          </p:cNvPr>
          <p:cNvSpPr/>
          <p:nvPr/>
        </p:nvSpPr>
        <p:spPr>
          <a:xfrm>
            <a:off x="5691915" y="1881819"/>
            <a:ext cx="424995" cy="1042601"/>
          </a:xfrm>
          <a:prstGeom prst="rightArrow">
            <a:avLst>
              <a:gd name="adj1" fmla="val 55658"/>
              <a:gd name="adj2" fmla="val 50000"/>
            </a:avLst>
          </a:prstGeom>
          <a:solidFill>
            <a:srgbClr val="CDD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3CBC5E-6CFB-496D-9CD7-9744CD256AF6}"/>
              </a:ext>
            </a:extLst>
          </p:cNvPr>
          <p:cNvSpPr txBox="1"/>
          <p:nvPr/>
        </p:nvSpPr>
        <p:spPr>
          <a:xfrm>
            <a:off x="6339549" y="1450049"/>
            <a:ext cx="4815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Synthetic Minority Over-Sampling Technique</a:t>
            </a:r>
            <a:endParaRPr lang="ko-KR" altLang="en-US" sz="900" dirty="0"/>
          </a:p>
        </p:txBody>
      </p:sp>
      <p:sp>
        <p:nvSpPr>
          <p:cNvPr id="60" name="내용 개체 틀 1">
            <a:extLst>
              <a:ext uri="{FF2B5EF4-FFF2-40B4-BE49-F238E27FC236}">
                <a16:creationId xmlns:a16="http://schemas.microsoft.com/office/drawing/2014/main" id="{74F4E66F-DA31-4DAD-B1DB-360DD32AE7FF}"/>
              </a:ext>
            </a:extLst>
          </p:cNvPr>
          <p:cNvSpPr txBox="1">
            <a:spLocks/>
          </p:cNvSpPr>
          <p:nvPr/>
        </p:nvSpPr>
        <p:spPr>
          <a:xfrm>
            <a:off x="6113125" y="3754657"/>
            <a:ext cx="5738815" cy="308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/>
              <a:t>K-Bins &amp; GMM-</a:t>
            </a:r>
            <a:r>
              <a:rPr lang="ko-KR" altLang="en-US" sz="1400" b="1" dirty="0"/>
              <a:t>군집화를 이용한 변수 생성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5653437-C10F-4FEB-8290-D22D47EDEE5D}"/>
              </a:ext>
            </a:extLst>
          </p:cNvPr>
          <p:cNvSpPr/>
          <p:nvPr/>
        </p:nvSpPr>
        <p:spPr>
          <a:xfrm>
            <a:off x="6339549" y="4111271"/>
            <a:ext cx="4814746" cy="1968264"/>
          </a:xfrm>
          <a:prstGeom prst="rect">
            <a:avLst/>
          </a:prstGeom>
          <a:solidFill>
            <a:srgbClr val="B846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AEBF1FF1-0CBB-4703-9219-4013DF858F2B}"/>
              </a:ext>
            </a:extLst>
          </p:cNvPr>
          <p:cNvSpPr/>
          <p:nvPr/>
        </p:nvSpPr>
        <p:spPr>
          <a:xfrm>
            <a:off x="5705699" y="4615321"/>
            <a:ext cx="424995" cy="1042601"/>
          </a:xfrm>
          <a:prstGeom prst="rightArrow">
            <a:avLst>
              <a:gd name="adj1" fmla="val 55658"/>
              <a:gd name="adj2" fmla="val 50000"/>
            </a:avLst>
          </a:prstGeom>
          <a:solidFill>
            <a:srgbClr val="CDD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50" name="Picture 26">
            <a:extLst>
              <a:ext uri="{FF2B5EF4-FFF2-40B4-BE49-F238E27FC236}">
                <a16:creationId xmlns:a16="http://schemas.microsoft.com/office/drawing/2014/main" id="{54144F7B-00BD-4532-A0A4-8CED21E4C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9" b="5979"/>
          <a:stretch/>
        </p:blipFill>
        <p:spPr bwMode="auto">
          <a:xfrm>
            <a:off x="6630978" y="4498999"/>
            <a:ext cx="2076546" cy="119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37C67962-6B38-4139-817D-06300918E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 bwMode="auto">
          <a:xfrm>
            <a:off x="9157256" y="4511444"/>
            <a:ext cx="1799740" cy="125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2D0CEBF-7C46-4569-A768-E6B329948D9D}"/>
              </a:ext>
            </a:extLst>
          </p:cNvPr>
          <p:cNvSpPr txBox="1"/>
          <p:nvPr/>
        </p:nvSpPr>
        <p:spPr>
          <a:xfrm>
            <a:off x="6669388" y="5727763"/>
            <a:ext cx="21355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sz="900" dirty="0"/>
              <a:t>K-Bins </a:t>
            </a:r>
            <a:r>
              <a:rPr lang="en-US" altLang="ko-KR" sz="900" dirty="0" err="1"/>
              <a:t>Descritizer</a:t>
            </a:r>
            <a:r>
              <a:rPr lang="en-US" altLang="ko-KR" sz="900" dirty="0"/>
              <a:t> :</a:t>
            </a:r>
          </a:p>
          <a:p>
            <a:r>
              <a:rPr lang="en-US" altLang="ko-KR" dirty="0"/>
              <a:t>Using K-Means Strategy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4534FF2-9F5B-4725-9DCD-29575A9B022F}"/>
              </a:ext>
            </a:extLst>
          </p:cNvPr>
          <p:cNvGrpSpPr/>
          <p:nvPr/>
        </p:nvGrpSpPr>
        <p:grpSpPr>
          <a:xfrm>
            <a:off x="596111" y="4100425"/>
            <a:ext cx="4845346" cy="1968264"/>
            <a:chOff x="563159" y="4388755"/>
            <a:chExt cx="4845346" cy="196826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A3B25A1-6A4C-448A-A9EA-979EB6657247}"/>
                </a:ext>
              </a:extLst>
            </p:cNvPr>
            <p:cNvSpPr/>
            <p:nvPr/>
          </p:nvSpPr>
          <p:spPr>
            <a:xfrm>
              <a:off x="563159" y="4388755"/>
              <a:ext cx="4845346" cy="1968264"/>
            </a:xfrm>
            <a:prstGeom prst="rect">
              <a:avLst/>
            </a:prstGeom>
            <a:solidFill>
              <a:srgbClr val="04469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81D498A-B585-4ACE-87AC-614D554E8501}"/>
                </a:ext>
              </a:extLst>
            </p:cNvPr>
            <p:cNvGrpSpPr/>
            <p:nvPr/>
          </p:nvGrpSpPr>
          <p:grpSpPr>
            <a:xfrm>
              <a:off x="649627" y="4746218"/>
              <a:ext cx="4689644" cy="1158599"/>
              <a:chOff x="874846" y="4404129"/>
              <a:chExt cx="5158608" cy="1274459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9DA0D341-3CAB-40B0-9D8A-73E6162185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51476"/>
              <a:stretch/>
            </p:blipFill>
            <p:spPr>
              <a:xfrm>
                <a:off x="874846" y="4404129"/>
                <a:ext cx="2613934" cy="1274459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9B2FDA84-989E-4F39-ABAD-85B7BB7F05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48304" b="3178"/>
              <a:stretch/>
            </p:blipFill>
            <p:spPr>
              <a:xfrm>
                <a:off x="3419520" y="4404239"/>
                <a:ext cx="2613934" cy="127434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3AEEE8-9EFC-4731-AA62-C4FB7D99B6F3}"/>
                </a:ext>
              </a:extLst>
            </p:cNvPr>
            <p:cNvSpPr txBox="1"/>
            <p:nvPr/>
          </p:nvSpPr>
          <p:spPr>
            <a:xfrm>
              <a:off x="2052940" y="4473407"/>
              <a:ext cx="18637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가맹점 이용 여부에 따른 분포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0927D4D-8685-4CB5-A853-7C0FCDBAA73C}"/>
              </a:ext>
            </a:extLst>
          </p:cNvPr>
          <p:cNvGrpSpPr/>
          <p:nvPr/>
        </p:nvGrpSpPr>
        <p:grpSpPr>
          <a:xfrm>
            <a:off x="6573949" y="1965627"/>
            <a:ext cx="2011494" cy="1373838"/>
            <a:chOff x="6483331" y="1794177"/>
            <a:chExt cx="2011494" cy="137383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DB95ABC-4335-4CDF-9F72-8861DF8E15F1}"/>
                </a:ext>
              </a:extLst>
            </p:cNvPr>
            <p:cNvGrpSpPr/>
            <p:nvPr/>
          </p:nvGrpSpPr>
          <p:grpSpPr>
            <a:xfrm>
              <a:off x="6483331" y="1794177"/>
              <a:ext cx="2011494" cy="1373838"/>
              <a:chOff x="6509577" y="1776114"/>
              <a:chExt cx="2011494" cy="1373838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97DF73D8-ABA2-40B6-8897-7A3F53364CC6}"/>
                  </a:ext>
                </a:extLst>
              </p:cNvPr>
              <p:cNvGrpSpPr/>
              <p:nvPr/>
            </p:nvGrpSpPr>
            <p:grpSpPr>
              <a:xfrm>
                <a:off x="6509577" y="1776114"/>
                <a:ext cx="2011494" cy="1373838"/>
                <a:chOff x="6292386" y="1339848"/>
                <a:chExt cx="3948097" cy="2696528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AF319022-ED67-4838-92D2-1E6FA5FB731F}"/>
                    </a:ext>
                  </a:extLst>
                </p:cNvPr>
                <p:cNvSpPr/>
                <p:nvPr/>
              </p:nvSpPr>
              <p:spPr>
                <a:xfrm>
                  <a:off x="6587614" y="1339848"/>
                  <a:ext cx="530942" cy="2089152"/>
                </a:xfrm>
                <a:prstGeom prst="rect">
                  <a:avLst/>
                </a:prstGeom>
                <a:solidFill>
                  <a:srgbClr val="4A7D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15C03BB0-F14E-4EFF-989B-7FD6606738C6}"/>
                    </a:ext>
                  </a:extLst>
                </p:cNvPr>
                <p:cNvSpPr/>
                <p:nvPr/>
              </p:nvSpPr>
              <p:spPr>
                <a:xfrm>
                  <a:off x="7282567" y="3205316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3CB7579-8966-41A0-9DA9-92839E49677D}"/>
                    </a:ext>
                  </a:extLst>
                </p:cNvPr>
                <p:cNvSpPr/>
                <p:nvPr/>
              </p:nvSpPr>
              <p:spPr>
                <a:xfrm>
                  <a:off x="9363869" y="3205316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61A8CE3B-6653-4789-9E1A-ED70F9D7C3B9}"/>
                    </a:ext>
                  </a:extLst>
                </p:cNvPr>
                <p:cNvSpPr/>
                <p:nvPr/>
              </p:nvSpPr>
              <p:spPr>
                <a:xfrm>
                  <a:off x="8672473" y="1339848"/>
                  <a:ext cx="530942" cy="2089152"/>
                </a:xfrm>
                <a:prstGeom prst="rect">
                  <a:avLst/>
                </a:prstGeom>
                <a:solidFill>
                  <a:srgbClr val="4A7D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CCDFCC2A-055A-4D04-863D-301B2B1D569D}"/>
                    </a:ext>
                  </a:extLst>
                </p:cNvPr>
                <p:cNvSpPr/>
                <p:nvPr/>
              </p:nvSpPr>
              <p:spPr>
                <a:xfrm>
                  <a:off x="9363869" y="2952136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9C07BA5-246D-485F-AF55-0F9155C410ED}"/>
                    </a:ext>
                  </a:extLst>
                </p:cNvPr>
                <p:cNvSpPr/>
                <p:nvPr/>
              </p:nvSpPr>
              <p:spPr>
                <a:xfrm>
                  <a:off x="9363869" y="2689124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7EDA3A3D-2AC0-40C8-B7EC-5672AEE97E2A}"/>
                    </a:ext>
                  </a:extLst>
                </p:cNvPr>
                <p:cNvSpPr/>
                <p:nvPr/>
              </p:nvSpPr>
              <p:spPr>
                <a:xfrm>
                  <a:off x="9363869" y="2426112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1FFA310D-D4E8-4715-B995-EAA7D6AD0FF3}"/>
                    </a:ext>
                  </a:extLst>
                </p:cNvPr>
                <p:cNvSpPr/>
                <p:nvPr/>
              </p:nvSpPr>
              <p:spPr>
                <a:xfrm>
                  <a:off x="9363869" y="2163100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583CEDC1-953E-4F94-A14E-ACE0D8CC3168}"/>
                    </a:ext>
                  </a:extLst>
                </p:cNvPr>
                <p:cNvSpPr/>
                <p:nvPr/>
              </p:nvSpPr>
              <p:spPr>
                <a:xfrm>
                  <a:off x="9363869" y="1900088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3A5A7641-3AC2-41B0-AADB-00142BC80604}"/>
                    </a:ext>
                  </a:extLst>
                </p:cNvPr>
                <p:cNvSpPr/>
                <p:nvPr/>
              </p:nvSpPr>
              <p:spPr>
                <a:xfrm>
                  <a:off x="9363869" y="1637076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48F81A6-66B3-4C8E-BCCE-A85CF8DA58E4}"/>
                    </a:ext>
                  </a:extLst>
                </p:cNvPr>
                <p:cNvSpPr/>
                <p:nvPr/>
              </p:nvSpPr>
              <p:spPr>
                <a:xfrm>
                  <a:off x="9363869" y="1374064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오른쪽 중괄호 51">
                  <a:extLst>
                    <a:ext uri="{FF2B5EF4-FFF2-40B4-BE49-F238E27FC236}">
                      <a16:creationId xmlns:a16="http://schemas.microsoft.com/office/drawing/2014/main" id="{99A3416B-8159-445B-A79D-6023F032DF20}"/>
                    </a:ext>
                  </a:extLst>
                </p:cNvPr>
                <p:cNvSpPr/>
                <p:nvPr/>
              </p:nvSpPr>
              <p:spPr>
                <a:xfrm rot="5400000">
                  <a:off x="7191161" y="2841696"/>
                  <a:ext cx="89736" cy="1307690"/>
                </a:xfrm>
                <a:prstGeom prst="rightBrace">
                  <a:avLst>
                    <a:gd name="adj1" fmla="val 0"/>
                    <a:gd name="adj2" fmla="val 50357"/>
                  </a:avLst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3679563-1E70-4E78-94D0-3EB912DA933C}"/>
                    </a:ext>
                  </a:extLst>
                </p:cNvPr>
                <p:cNvSpPr txBox="1"/>
                <p:nvPr/>
              </p:nvSpPr>
              <p:spPr>
                <a:xfrm>
                  <a:off x="6292386" y="3673919"/>
                  <a:ext cx="1887282" cy="362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" dirty="0"/>
                    <a:t>Original Dataset</a:t>
                  </a:r>
                  <a:endParaRPr lang="ko-KR" altLang="en-US" sz="600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AC576CD-3637-49B3-9CBC-3B638D5EA60D}"/>
                    </a:ext>
                  </a:extLst>
                </p:cNvPr>
                <p:cNvSpPr txBox="1"/>
                <p:nvPr/>
              </p:nvSpPr>
              <p:spPr>
                <a:xfrm>
                  <a:off x="8353201" y="3673919"/>
                  <a:ext cx="1887282" cy="362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" dirty="0"/>
                    <a:t>Final Dataset</a:t>
                  </a:r>
                  <a:endParaRPr lang="ko-KR" altLang="en-US" sz="600" dirty="0"/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7FF8417A-A7E4-48BE-8BB8-4FAC98741838}"/>
                  </a:ext>
                </a:extLst>
              </p:cNvPr>
              <p:cNvGrpSpPr/>
              <p:nvPr/>
            </p:nvGrpSpPr>
            <p:grpSpPr>
              <a:xfrm>
                <a:off x="7284566" y="1850529"/>
                <a:ext cx="845225" cy="932994"/>
                <a:chOff x="7284566" y="1850529"/>
                <a:chExt cx="845225" cy="932994"/>
              </a:xfrm>
            </p:grpSpPr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35F7249D-658D-42EF-8243-1087653254AA}"/>
                    </a:ext>
                  </a:extLst>
                </p:cNvPr>
                <p:cNvCxnSpPr>
                  <a:cxnSpLocks/>
                  <a:stCxn id="42" idx="3"/>
                  <a:endCxn id="51" idx="1"/>
                </p:cNvCxnSpPr>
                <p:nvPr/>
              </p:nvCxnSpPr>
              <p:spPr>
                <a:xfrm flipV="1">
                  <a:off x="7284566" y="1850529"/>
                  <a:ext cx="789884" cy="932994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DB5931AD-5AE6-41F9-83A8-88EA3E960B4B}"/>
                    </a:ext>
                  </a:extLst>
                </p:cNvPr>
                <p:cNvCxnSpPr>
                  <a:cxnSpLocks/>
                  <a:stCxn id="42" idx="3"/>
                  <a:endCxn id="50" idx="1"/>
                </p:cNvCxnSpPr>
                <p:nvPr/>
              </p:nvCxnSpPr>
              <p:spPr>
                <a:xfrm flipV="1">
                  <a:off x="7284566" y="1984529"/>
                  <a:ext cx="789884" cy="798994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B99B1350-CBA1-400E-AA10-95DF50EC5074}"/>
                    </a:ext>
                  </a:extLst>
                </p:cNvPr>
                <p:cNvCxnSpPr>
                  <a:cxnSpLocks/>
                  <a:stCxn id="42" idx="3"/>
                  <a:endCxn id="49" idx="1"/>
                </p:cNvCxnSpPr>
                <p:nvPr/>
              </p:nvCxnSpPr>
              <p:spPr>
                <a:xfrm flipV="1">
                  <a:off x="7284566" y="2118530"/>
                  <a:ext cx="789884" cy="664993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화살표 연결선 64">
                  <a:extLst>
                    <a:ext uri="{FF2B5EF4-FFF2-40B4-BE49-F238E27FC236}">
                      <a16:creationId xmlns:a16="http://schemas.microsoft.com/office/drawing/2014/main" id="{CFF4FE2C-ED2F-4480-B8F5-328146C276E9}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V="1">
                  <a:off x="7284566" y="2223371"/>
                  <a:ext cx="845225" cy="560152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>
                  <a:extLst>
                    <a:ext uri="{FF2B5EF4-FFF2-40B4-BE49-F238E27FC236}">
                      <a16:creationId xmlns:a16="http://schemas.microsoft.com/office/drawing/2014/main" id="{C922E331-B52D-40F5-8480-55A4A63D7503}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V="1">
                  <a:off x="7284566" y="2370771"/>
                  <a:ext cx="845225" cy="412752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화살표 연결선 66">
                  <a:extLst>
                    <a:ext uri="{FF2B5EF4-FFF2-40B4-BE49-F238E27FC236}">
                      <a16:creationId xmlns:a16="http://schemas.microsoft.com/office/drawing/2014/main" id="{ED2096EC-98F3-4892-B48B-AC30C662855E}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V="1">
                  <a:off x="7284566" y="2518173"/>
                  <a:ext cx="845225" cy="265350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61A8437C-89B8-4326-BEF6-4B6919AFC7A8}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V="1">
                  <a:off x="7284566" y="2665573"/>
                  <a:ext cx="845225" cy="117950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B89D0CB4-F5F5-4D1B-A02A-FF6EF2877A8D}"/>
                    </a:ext>
                  </a:extLst>
                </p:cNvPr>
                <p:cNvCxnSpPr>
                  <a:cxnSpLocks/>
                  <a:stCxn id="42" idx="3"/>
                  <a:endCxn id="43" idx="1"/>
                </p:cNvCxnSpPr>
                <p:nvPr/>
              </p:nvCxnSpPr>
              <p:spPr>
                <a:xfrm>
                  <a:off x="7284566" y="2783523"/>
                  <a:ext cx="789884" cy="0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오른쪽 중괄호 24">
              <a:extLst>
                <a:ext uri="{FF2B5EF4-FFF2-40B4-BE49-F238E27FC236}">
                  <a16:creationId xmlns:a16="http://schemas.microsoft.com/office/drawing/2014/main" id="{7427F4AA-7524-4A76-9C05-EF8864119B94}"/>
                </a:ext>
              </a:extLst>
            </p:cNvPr>
            <p:cNvSpPr/>
            <p:nvPr/>
          </p:nvSpPr>
          <p:spPr>
            <a:xfrm rot="5400000">
              <a:off x="7991196" y="2539803"/>
              <a:ext cx="45719" cy="666248"/>
            </a:xfrm>
            <a:prstGeom prst="rightBrace">
              <a:avLst>
                <a:gd name="adj1" fmla="val 0"/>
                <a:gd name="adj2" fmla="val 50357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54AC6F2-4C42-4EDC-BE40-C46D3626B97D}"/>
              </a:ext>
            </a:extLst>
          </p:cNvPr>
          <p:cNvSpPr txBox="1"/>
          <p:nvPr/>
        </p:nvSpPr>
        <p:spPr>
          <a:xfrm>
            <a:off x="6819522" y="4177041"/>
            <a:ext cx="4118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비지도 학습을 통한 데이터 카테고리화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3BAACE-BDA7-4CCA-98DA-1AF91D0BBFAD}"/>
              </a:ext>
            </a:extLst>
          </p:cNvPr>
          <p:cNvSpPr txBox="1"/>
          <p:nvPr/>
        </p:nvSpPr>
        <p:spPr>
          <a:xfrm>
            <a:off x="9049496" y="5729638"/>
            <a:ext cx="21355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sz="900" dirty="0"/>
              <a:t>GMM Clustering :</a:t>
            </a:r>
          </a:p>
          <a:p>
            <a:r>
              <a:rPr lang="en-US" altLang="ko-KR" dirty="0"/>
              <a:t>Best K with BIC Score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A3A99FB-C896-45F3-9386-E96FB0C6DF5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3375" t="12422" r="6692" b="15568"/>
          <a:stretch/>
        </p:blipFill>
        <p:spPr>
          <a:xfrm>
            <a:off x="9427918" y="4877004"/>
            <a:ext cx="773735" cy="69601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9F25449-4A52-492E-9602-C29761A98B5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3375" t="12422" r="6692" b="15568"/>
          <a:stretch/>
        </p:blipFill>
        <p:spPr>
          <a:xfrm>
            <a:off x="9705527" y="5088602"/>
            <a:ext cx="823527" cy="47433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4344DEF-49CB-4069-98DE-96F227F2299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375" t="12422" r="6692" b="15568"/>
          <a:stretch/>
        </p:blipFill>
        <p:spPr>
          <a:xfrm>
            <a:off x="10159058" y="5348583"/>
            <a:ext cx="762357" cy="2154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3F375AE-B82D-4B0D-B0BA-473CBC1619C2}"/>
              </a:ext>
            </a:extLst>
          </p:cNvPr>
          <p:cNvSpPr txBox="1"/>
          <p:nvPr/>
        </p:nvSpPr>
        <p:spPr>
          <a:xfrm>
            <a:off x="7297976" y="4357115"/>
            <a:ext cx="913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[Var 9] K-Bins</a:t>
            </a:r>
            <a:endParaRPr lang="ko-KR" altLang="en-US" sz="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D40B8C-A952-4568-ABCD-F0631DEBF5F8}"/>
              </a:ext>
            </a:extLst>
          </p:cNvPr>
          <p:cNvSpPr txBox="1"/>
          <p:nvPr/>
        </p:nvSpPr>
        <p:spPr>
          <a:xfrm>
            <a:off x="9720497" y="4352323"/>
            <a:ext cx="913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[Var 9] GMM</a:t>
            </a:r>
            <a:endParaRPr lang="ko-KR" altLang="en-US" sz="800" b="1" dirty="0"/>
          </a:p>
        </p:txBody>
      </p:sp>
      <p:sp>
        <p:nvSpPr>
          <p:cNvPr id="80" name="제목 8">
            <a:extLst>
              <a:ext uri="{FF2B5EF4-FFF2-40B4-BE49-F238E27FC236}">
                <a16:creationId xmlns:a16="http://schemas.microsoft.com/office/drawing/2014/main" id="{A8625397-9AD6-4E01-BBC1-E88C4F49C8AC}"/>
              </a:ext>
            </a:extLst>
          </p:cNvPr>
          <p:cNvSpPr txBox="1">
            <a:spLocks/>
          </p:cNvSpPr>
          <p:nvPr/>
        </p:nvSpPr>
        <p:spPr>
          <a:xfrm>
            <a:off x="515935" y="685657"/>
            <a:ext cx="11160124" cy="413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02060"/>
                </a:solidFill>
              </a:rPr>
              <a:t>EDA</a:t>
            </a:r>
            <a:r>
              <a:rPr lang="ko-KR" altLang="en-US" sz="2000" dirty="0">
                <a:solidFill>
                  <a:srgbClr val="002060"/>
                </a:solidFill>
              </a:rPr>
              <a:t>를 통한 </a:t>
            </a:r>
            <a:r>
              <a:rPr lang="en-US" altLang="ko-KR" sz="2000" dirty="0">
                <a:solidFill>
                  <a:srgbClr val="002060"/>
                </a:solidFill>
              </a:rPr>
              <a:t>Feature Engineering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EB75B7-BDD2-4CAB-BFB2-F71E5137AF1A}"/>
              </a:ext>
            </a:extLst>
          </p:cNvPr>
          <p:cNvSpPr/>
          <p:nvPr/>
        </p:nvSpPr>
        <p:spPr>
          <a:xfrm>
            <a:off x="8804976" y="1784452"/>
            <a:ext cx="2092556" cy="1487302"/>
          </a:xfrm>
          <a:prstGeom prst="rect">
            <a:avLst/>
          </a:prstGeom>
          <a:solidFill>
            <a:srgbClr val="B846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B2F0E27-F92D-4217-A8D2-6C601051D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80"/>
          <a:stretch/>
        </p:blipFill>
        <p:spPr bwMode="auto">
          <a:xfrm>
            <a:off x="8886725" y="1810165"/>
            <a:ext cx="1184547" cy="13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E815DB-F4A2-4594-80EC-1AE8C4A72163}"/>
              </a:ext>
            </a:extLst>
          </p:cNvPr>
          <p:cNvSpPr/>
          <p:nvPr/>
        </p:nvSpPr>
        <p:spPr>
          <a:xfrm>
            <a:off x="9611804" y="3004717"/>
            <a:ext cx="382474" cy="119810"/>
          </a:xfrm>
          <a:prstGeom prst="rect">
            <a:avLst/>
          </a:prstGeom>
          <a:solidFill>
            <a:srgbClr val="7030A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A5006769-3F1B-4606-85A3-A71E53DB85B2}"/>
              </a:ext>
            </a:extLst>
          </p:cNvPr>
          <p:cNvCxnSpPr>
            <a:cxnSpLocks/>
            <a:stCxn id="37" idx="3"/>
            <a:endCxn id="2054" idx="3"/>
          </p:cNvCxnSpPr>
          <p:nvPr/>
        </p:nvCxnSpPr>
        <p:spPr>
          <a:xfrm flipV="1">
            <a:off x="9994278" y="2482245"/>
            <a:ext cx="76994" cy="582377"/>
          </a:xfrm>
          <a:prstGeom prst="curvedConnector3">
            <a:avLst>
              <a:gd name="adj1" fmla="val 39690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84FD725-ABBD-4151-8EB8-263B30483360}"/>
              </a:ext>
            </a:extLst>
          </p:cNvPr>
          <p:cNvSpPr txBox="1"/>
          <p:nvPr/>
        </p:nvSpPr>
        <p:spPr>
          <a:xfrm>
            <a:off x="9982107" y="1998863"/>
            <a:ext cx="90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ko-KR" altLang="en-US" dirty="0"/>
              <a:t>가맹점 </a:t>
            </a:r>
            <a:r>
              <a:rPr lang="en-US" altLang="ko-KR" dirty="0"/>
              <a:t>1 </a:t>
            </a:r>
          </a:p>
          <a:p>
            <a:r>
              <a:rPr lang="ko-KR" altLang="en-US" dirty="0"/>
              <a:t>이용 데이터 </a:t>
            </a:r>
            <a:r>
              <a:rPr lang="en-US" altLang="ko-KR" dirty="0"/>
              <a:t>Oversampling</a:t>
            </a:r>
            <a:r>
              <a:rPr lang="ko-KR" altLang="en-US" dirty="0"/>
              <a:t> </a:t>
            </a:r>
            <a:endParaRPr lang="ko-KR" altLang="en-US" sz="7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6AF167D-13F1-43CF-B1D7-07AC84AA56E2}"/>
              </a:ext>
            </a:extLst>
          </p:cNvPr>
          <p:cNvGrpSpPr/>
          <p:nvPr/>
        </p:nvGrpSpPr>
        <p:grpSpPr>
          <a:xfrm>
            <a:off x="8954710" y="3120611"/>
            <a:ext cx="1536912" cy="184667"/>
            <a:chOff x="1573161" y="5753896"/>
            <a:chExt cx="2997800" cy="395849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2C18399-472E-417E-941C-6FC51E5DED0F}"/>
                </a:ext>
              </a:extLst>
            </p:cNvPr>
            <p:cNvSpPr txBox="1"/>
            <p:nvPr/>
          </p:nvSpPr>
          <p:spPr>
            <a:xfrm>
              <a:off x="1573161" y="5753896"/>
              <a:ext cx="1524739" cy="39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가맹점 </a:t>
              </a:r>
              <a:r>
                <a:rPr lang="en-US" altLang="ko-KR" sz="600" dirty="0"/>
                <a:t>1 </a:t>
              </a:r>
              <a:r>
                <a:rPr lang="ko-KR" altLang="en-US" sz="600" dirty="0" err="1"/>
                <a:t>미이용</a:t>
              </a:r>
              <a:endParaRPr lang="ko-KR" altLang="en-US" sz="600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1022B95-6ED6-4992-8139-36DB8F6CF9D3}"/>
                </a:ext>
              </a:extLst>
            </p:cNvPr>
            <p:cNvSpPr/>
            <p:nvPr/>
          </p:nvSpPr>
          <p:spPr>
            <a:xfrm>
              <a:off x="1619890" y="5889250"/>
              <a:ext cx="113763" cy="125138"/>
            </a:xfrm>
            <a:prstGeom prst="rect">
              <a:avLst/>
            </a:prstGeom>
            <a:solidFill>
              <a:srgbClr val="88C0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A3AAB87-E3A3-45ED-BF4B-0D0A552D07A6}"/>
                </a:ext>
              </a:extLst>
            </p:cNvPr>
            <p:cNvSpPr txBox="1"/>
            <p:nvPr/>
          </p:nvSpPr>
          <p:spPr>
            <a:xfrm>
              <a:off x="2891346" y="5753898"/>
              <a:ext cx="1679615" cy="39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가맹점 </a:t>
              </a:r>
              <a:r>
                <a:rPr lang="en-US" altLang="ko-KR" sz="600" dirty="0"/>
                <a:t>1 </a:t>
              </a:r>
              <a:r>
                <a:rPr lang="ko-KR" altLang="en-US" sz="600" dirty="0"/>
                <a:t>이용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14492A7-D8A0-4EC3-8922-2CAA7BCAA40F}"/>
                </a:ext>
              </a:extLst>
            </p:cNvPr>
            <p:cNvSpPr/>
            <p:nvPr/>
          </p:nvSpPr>
          <p:spPr>
            <a:xfrm>
              <a:off x="2907477" y="5889253"/>
              <a:ext cx="113763" cy="125138"/>
            </a:xfrm>
            <a:prstGeom prst="rect">
              <a:avLst/>
            </a:prstGeom>
            <a:solidFill>
              <a:srgbClr val="865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299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프로세스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3E344F-946A-4413-8903-207A8F89D510}"/>
              </a:ext>
            </a:extLst>
          </p:cNvPr>
          <p:cNvSpPr txBox="1">
            <a:spLocks/>
          </p:cNvSpPr>
          <p:nvPr/>
        </p:nvSpPr>
        <p:spPr>
          <a:xfrm>
            <a:off x="515935" y="819150"/>
            <a:ext cx="11160127" cy="104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002060"/>
                </a:solidFill>
              </a:rPr>
              <a:t>Track 1 </a:t>
            </a:r>
            <a:r>
              <a:rPr lang="ko-KR" altLang="en-US" sz="1800" b="1" dirty="0">
                <a:solidFill>
                  <a:srgbClr val="002060"/>
                </a:solidFill>
              </a:rPr>
              <a:t>과제는 크게 아래의 세 파트로 나누어 진행됨</a:t>
            </a:r>
            <a:r>
              <a:rPr lang="en-US" altLang="ko-KR" sz="1800" b="1" dirty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0" b="1" dirty="0">
                <a:solidFill>
                  <a:srgbClr val="002060"/>
                </a:solidFill>
              </a:rPr>
              <a:t>① 데이터 </a:t>
            </a:r>
            <a:r>
              <a:rPr lang="ko-KR" altLang="en-US" sz="1800" b="1" dirty="0" err="1">
                <a:solidFill>
                  <a:srgbClr val="002060"/>
                </a:solidFill>
              </a:rPr>
              <a:t>전처리</a:t>
            </a:r>
            <a:r>
              <a:rPr lang="ko-KR" altLang="en-US" sz="1800" b="1" dirty="0">
                <a:solidFill>
                  <a:srgbClr val="002060"/>
                </a:solidFill>
              </a:rPr>
              <a:t> ② 모델링 ③ 결과 해석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290C4B-3720-41C3-AFEC-26361766C142}"/>
              </a:ext>
            </a:extLst>
          </p:cNvPr>
          <p:cNvSpPr/>
          <p:nvPr/>
        </p:nvSpPr>
        <p:spPr>
          <a:xfrm>
            <a:off x="701710" y="2735580"/>
            <a:ext cx="3125753" cy="3576132"/>
          </a:xfrm>
          <a:prstGeom prst="roundRect">
            <a:avLst/>
          </a:prstGeom>
          <a:noFill/>
          <a:ln w="28575">
            <a:solidFill>
              <a:srgbClr val="04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CB01836-C3DE-466E-BA28-02E8BAD6DD15}"/>
              </a:ext>
            </a:extLst>
          </p:cNvPr>
          <p:cNvSpPr/>
          <p:nvPr/>
        </p:nvSpPr>
        <p:spPr>
          <a:xfrm>
            <a:off x="4533120" y="2735580"/>
            <a:ext cx="3125755" cy="3576132"/>
          </a:xfrm>
          <a:prstGeom prst="roundRect">
            <a:avLst/>
          </a:prstGeom>
          <a:noFill/>
          <a:ln w="28575">
            <a:solidFill>
              <a:srgbClr val="04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7B1BD20-D1B0-46AB-9A59-3122242ACF80}"/>
              </a:ext>
            </a:extLst>
          </p:cNvPr>
          <p:cNvSpPr/>
          <p:nvPr/>
        </p:nvSpPr>
        <p:spPr>
          <a:xfrm>
            <a:off x="8364538" y="2735580"/>
            <a:ext cx="3125754" cy="3576132"/>
          </a:xfrm>
          <a:prstGeom prst="roundRect">
            <a:avLst/>
          </a:prstGeom>
          <a:noFill/>
          <a:ln w="28575">
            <a:solidFill>
              <a:srgbClr val="04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386CED-3ABC-4FED-85A3-E7A44FBC9CCD}"/>
              </a:ext>
            </a:extLst>
          </p:cNvPr>
          <p:cNvSpPr/>
          <p:nvPr/>
        </p:nvSpPr>
        <p:spPr>
          <a:xfrm>
            <a:off x="701710" y="1991720"/>
            <a:ext cx="3125753" cy="64103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데이터 </a:t>
            </a:r>
            <a:r>
              <a:rPr lang="ko-KR" altLang="en-US" sz="1600" b="1" dirty="0" err="1"/>
              <a:t>전처리</a:t>
            </a:r>
            <a:endParaRPr lang="ko-KR" altLang="en-US" sz="16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EF0BFE-6B11-4E8D-9D93-B886DF2BF56A}"/>
              </a:ext>
            </a:extLst>
          </p:cNvPr>
          <p:cNvSpPr/>
          <p:nvPr/>
        </p:nvSpPr>
        <p:spPr>
          <a:xfrm>
            <a:off x="4533123" y="1991720"/>
            <a:ext cx="3125753" cy="653849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모델링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D7A623-34B9-4E8F-9F9F-E3B978914896}"/>
              </a:ext>
            </a:extLst>
          </p:cNvPr>
          <p:cNvSpPr/>
          <p:nvPr/>
        </p:nvSpPr>
        <p:spPr>
          <a:xfrm>
            <a:off x="8364536" y="1991720"/>
            <a:ext cx="3125753" cy="653849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결과 해석</a:t>
            </a:r>
          </a:p>
        </p:txBody>
      </p:sp>
      <p:sp>
        <p:nvSpPr>
          <p:cNvPr id="27" name="화살표: 갈매기형 수장 26">
            <a:extLst>
              <a:ext uri="{FF2B5EF4-FFF2-40B4-BE49-F238E27FC236}">
                <a16:creationId xmlns:a16="http://schemas.microsoft.com/office/drawing/2014/main" id="{8FDFDEDE-198A-42A8-ABDF-E9E0A095E939}"/>
              </a:ext>
            </a:extLst>
          </p:cNvPr>
          <p:cNvSpPr/>
          <p:nvPr/>
        </p:nvSpPr>
        <p:spPr>
          <a:xfrm>
            <a:off x="3893819" y="3918745"/>
            <a:ext cx="571501" cy="1194275"/>
          </a:xfrm>
          <a:prstGeom prst="chevron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ACCE6526-2797-41EF-875E-B271A5EEBFBB}"/>
              </a:ext>
            </a:extLst>
          </p:cNvPr>
          <p:cNvSpPr/>
          <p:nvPr/>
        </p:nvSpPr>
        <p:spPr>
          <a:xfrm>
            <a:off x="7722144" y="3918745"/>
            <a:ext cx="579125" cy="1194275"/>
          </a:xfrm>
          <a:prstGeom prst="chevron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F588E9-8736-4D96-9F1E-5379F1F1B4AC}"/>
              </a:ext>
            </a:extLst>
          </p:cNvPr>
          <p:cNvSpPr txBox="1"/>
          <p:nvPr/>
        </p:nvSpPr>
        <p:spPr>
          <a:xfrm>
            <a:off x="1138800" y="3429000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SMOTE </a:t>
            </a:r>
            <a:r>
              <a:rPr lang="ko-KR" altLang="en-US" b="1" dirty="0" err="1">
                <a:solidFill>
                  <a:srgbClr val="002060"/>
                </a:solidFill>
              </a:rPr>
              <a:t>오버샘플링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54C2FC-6F11-47DE-89C3-803B396DF339}"/>
              </a:ext>
            </a:extLst>
          </p:cNvPr>
          <p:cNvSpPr txBox="1"/>
          <p:nvPr/>
        </p:nvSpPr>
        <p:spPr>
          <a:xfrm>
            <a:off x="780660" y="4461648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K-Bins &amp; GMM </a:t>
            </a:r>
            <a:r>
              <a:rPr lang="ko-KR" altLang="en-US" b="1" dirty="0">
                <a:solidFill>
                  <a:srgbClr val="002060"/>
                </a:solidFill>
              </a:rPr>
              <a:t>변수 생성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D9C104-4E97-4179-AB59-18D400A5C060}"/>
              </a:ext>
            </a:extLst>
          </p:cNvPr>
          <p:cNvSpPr txBox="1"/>
          <p:nvPr/>
        </p:nvSpPr>
        <p:spPr>
          <a:xfrm>
            <a:off x="780660" y="5494296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모델 최적 변수 변환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368DFD-BF09-4A2C-9134-A827D9C9BF03}"/>
              </a:ext>
            </a:extLst>
          </p:cNvPr>
          <p:cNvSpPr txBox="1"/>
          <p:nvPr/>
        </p:nvSpPr>
        <p:spPr>
          <a:xfrm>
            <a:off x="4975860" y="3734079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변수 선택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2ABBBF-125E-40E6-9AE8-05DC37FEFCE2}"/>
              </a:ext>
            </a:extLst>
          </p:cNvPr>
          <p:cNvSpPr txBox="1"/>
          <p:nvPr/>
        </p:nvSpPr>
        <p:spPr>
          <a:xfrm>
            <a:off x="4972484" y="4793778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모델 최적화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C18F2C-6E99-4F3D-A8FE-3A4AFA23D124}"/>
              </a:ext>
            </a:extLst>
          </p:cNvPr>
          <p:cNvSpPr txBox="1"/>
          <p:nvPr/>
        </p:nvSpPr>
        <p:spPr>
          <a:xfrm>
            <a:off x="8919843" y="3566222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2060"/>
                </a:solidFill>
              </a:rPr>
              <a:t>모델 해석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EA2E63-5A29-4E16-ADE2-DD92A7C2C47C}"/>
              </a:ext>
            </a:extLst>
          </p:cNvPr>
          <p:cNvSpPr txBox="1"/>
          <p:nvPr/>
        </p:nvSpPr>
        <p:spPr>
          <a:xfrm>
            <a:off x="8919843" y="4874861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BI </a:t>
            </a:r>
            <a:r>
              <a:rPr lang="ko-KR" altLang="en-US" b="1" dirty="0">
                <a:solidFill>
                  <a:srgbClr val="002060"/>
                </a:solidFill>
              </a:rPr>
              <a:t>도출</a:t>
            </a:r>
          </a:p>
        </p:txBody>
      </p:sp>
    </p:spTree>
    <p:extLst>
      <p:ext uri="{BB962C8B-B14F-4D97-AF65-F5344CB8AC3E}">
        <p14:creationId xmlns:p14="http://schemas.microsoft.com/office/powerpoint/2010/main" val="410876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변수 선택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DFD130-2758-4D3C-960B-27A7ADC6BFA4}"/>
              </a:ext>
            </a:extLst>
          </p:cNvPr>
          <p:cNvSpPr txBox="1"/>
          <p:nvPr/>
        </p:nvSpPr>
        <p:spPr>
          <a:xfrm>
            <a:off x="701781" y="934221"/>
            <a:ext cx="51461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변수 선택 방법</a:t>
            </a:r>
            <a:r>
              <a:rPr lang="en-US" altLang="ko-KR" sz="1400" dirty="0"/>
              <a:t>: Feature Importance from tree-based model, </a:t>
            </a:r>
          </a:p>
          <a:p>
            <a:r>
              <a:rPr lang="en-US" altLang="ko-KR" sz="1400" dirty="0">
                <a:hlinkClick r:id="rId3"/>
              </a:rPr>
              <a:t>XGBoost</a:t>
            </a:r>
            <a:r>
              <a:rPr lang="ko-KR" altLang="en-US" sz="1400" dirty="0">
                <a:hlinkClick r:id="rId3"/>
              </a:rPr>
              <a:t> </a:t>
            </a:r>
            <a:r>
              <a:rPr lang="en-US" altLang="ko-KR" sz="1400" dirty="0">
                <a:hlinkClick r:id="rId3"/>
              </a:rPr>
              <a:t>Feature Importance </a:t>
            </a:r>
            <a:r>
              <a:rPr lang="ko-KR" altLang="en-US" sz="1400" dirty="0">
                <a:hlinkClick r:id="rId3"/>
              </a:rPr>
              <a:t>활용 </a:t>
            </a:r>
            <a:r>
              <a:rPr lang="en-US" altLang="ko-KR" sz="1400" dirty="0">
                <a:hlinkClick r:id="rId3"/>
              </a:rPr>
              <a:t>Feature Selection</a:t>
            </a:r>
            <a:endParaRPr lang="en-US" altLang="ko-KR" sz="1400" dirty="0"/>
          </a:p>
          <a:p>
            <a:r>
              <a:rPr lang="en-US" altLang="ko-KR" sz="1400" dirty="0"/>
              <a:t>LASSO Feature Selection, RFE, KS-Test </a:t>
            </a:r>
            <a:r>
              <a:rPr lang="ko-KR" altLang="en-US" sz="1400" dirty="0"/>
              <a:t>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90563-605F-47A4-8A37-59486A8708F8}"/>
              </a:ext>
            </a:extLst>
          </p:cNvPr>
          <p:cNvSpPr txBox="1"/>
          <p:nvPr/>
        </p:nvSpPr>
        <p:spPr>
          <a:xfrm>
            <a:off x="2135506" y="1758673"/>
            <a:ext cx="60628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시나리오</a:t>
            </a:r>
            <a:r>
              <a:rPr lang="en-US" altLang="ko-KR" sz="1400" dirty="0">
                <a:solidFill>
                  <a:srgbClr val="FF0000"/>
                </a:solidFill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</a:rPr>
              <a:t>변수 선택 일괄 진행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 모델링으로 넘어가기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현재 선택한 방안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2. </a:t>
            </a:r>
            <a:r>
              <a:rPr lang="ko-KR" altLang="en-US" sz="1400" dirty="0"/>
              <a:t>변수 선택 방법별로 모델링을 모두 진행</a:t>
            </a:r>
            <a:r>
              <a:rPr lang="en-US" altLang="ko-KR" sz="1400" dirty="0"/>
              <a:t>, </a:t>
            </a:r>
            <a:r>
              <a:rPr lang="ko-KR" altLang="en-US" sz="1400" dirty="0"/>
              <a:t>앙상블</a:t>
            </a:r>
            <a:endParaRPr lang="en-US" altLang="ko-KR" sz="1400" dirty="0"/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3. </a:t>
            </a:r>
            <a:r>
              <a:rPr lang="ko-KR" altLang="en-US" sz="1400" dirty="0"/>
              <a:t>변수 선택 방법별 모델링 진행</a:t>
            </a:r>
            <a:r>
              <a:rPr lang="en-US" altLang="ko-KR" sz="1400" dirty="0"/>
              <a:t>, </a:t>
            </a:r>
            <a:r>
              <a:rPr lang="ko-KR" altLang="en-US" sz="1400" dirty="0"/>
              <a:t>가장 성능이 좋은 모델 사용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579A2D-5B5A-4664-934E-7F58C873CCA7}"/>
              </a:ext>
            </a:extLst>
          </p:cNvPr>
          <p:cNvSpPr txBox="1"/>
          <p:nvPr/>
        </p:nvSpPr>
        <p:spPr>
          <a:xfrm>
            <a:off x="701781" y="2890901"/>
            <a:ext cx="907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고려할 부분들</a:t>
            </a:r>
            <a:r>
              <a:rPr lang="en-US" altLang="ko-KR" sz="1400" dirty="0"/>
              <a:t>: XAI</a:t>
            </a:r>
            <a:r>
              <a:rPr lang="ko-KR" altLang="en-US" sz="1400" dirty="0"/>
              <a:t>로 잘 넘겨줄 수 있느냐</a:t>
            </a:r>
            <a:r>
              <a:rPr lang="en-US" altLang="ko-KR" sz="1400" dirty="0"/>
              <a:t>? =&gt; Feature Selection</a:t>
            </a:r>
            <a:r>
              <a:rPr lang="ko-KR" altLang="en-US" sz="1400" dirty="0"/>
              <a:t>을 하면</a:t>
            </a:r>
            <a:r>
              <a:rPr lang="en-US" altLang="ko-KR" sz="1400" dirty="0"/>
              <a:t>, </a:t>
            </a:r>
            <a:r>
              <a:rPr lang="ko-KR" altLang="en-US" sz="1400" dirty="0"/>
              <a:t>설명 불가능한 변수는 무조건 생긴다</a:t>
            </a:r>
            <a:endParaRPr lang="en-US" altLang="ko-KR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250FE-9D8E-48A2-BE27-E5ED873BC485}"/>
              </a:ext>
            </a:extLst>
          </p:cNvPr>
          <p:cNvSpPr txBox="1"/>
          <p:nvPr/>
        </p:nvSpPr>
        <p:spPr>
          <a:xfrm>
            <a:off x="2052952" y="3391137"/>
            <a:ext cx="62279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시나리오</a:t>
            </a:r>
            <a:r>
              <a:rPr lang="en-US" altLang="ko-KR" sz="1400" dirty="0"/>
              <a:t>1. XAI </a:t>
            </a:r>
            <a:r>
              <a:rPr lang="ko-KR" altLang="en-US" sz="1400" dirty="0"/>
              <a:t>적용 가장 쉬움</a:t>
            </a:r>
            <a:endParaRPr lang="en-US" altLang="ko-KR" sz="1400" dirty="0"/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2. </a:t>
            </a:r>
            <a:r>
              <a:rPr lang="ko-KR" altLang="en-US" sz="1400" dirty="0"/>
              <a:t>방법별로 남아있는 변수는 </a:t>
            </a:r>
            <a:r>
              <a:rPr lang="en-US" altLang="ko-KR" sz="1400" dirty="0"/>
              <a:t>XAI </a:t>
            </a:r>
            <a:r>
              <a:rPr lang="ko-KR" altLang="en-US" sz="1400" dirty="0"/>
              <a:t>적용 가능</a:t>
            </a:r>
            <a:r>
              <a:rPr lang="en-US" altLang="ko-KR" sz="1400" dirty="0"/>
              <a:t>, </a:t>
            </a:r>
            <a:r>
              <a:rPr lang="ko-KR" altLang="en-US" sz="1400" dirty="0"/>
              <a:t>그렇지 않으면 불가능</a:t>
            </a:r>
            <a:endParaRPr lang="en-US" altLang="ko-KR" sz="1400" dirty="0"/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3. XAI </a:t>
            </a:r>
            <a:r>
              <a:rPr lang="ko-KR" altLang="en-US" sz="1400" dirty="0"/>
              <a:t>적용 가능</a:t>
            </a:r>
            <a:endParaRPr lang="en-US" altLang="ko-KR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FA31DD-FB1C-4747-BF56-2A2A45AF62C6}"/>
              </a:ext>
            </a:extLst>
          </p:cNvPr>
          <p:cNvSpPr txBox="1"/>
          <p:nvPr/>
        </p:nvSpPr>
        <p:spPr>
          <a:xfrm>
            <a:off x="2052952" y="4846531"/>
            <a:ext cx="29872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XAI</a:t>
            </a:r>
            <a:r>
              <a:rPr lang="ko-KR" altLang="en-US" sz="1400" dirty="0"/>
              <a:t>는 무엇을 이뤄야 하는가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Priority #1: Global Pattern</a:t>
            </a:r>
          </a:p>
          <a:p>
            <a:r>
              <a:rPr lang="en-US" altLang="ko-KR" sz="1400" dirty="0"/>
              <a:t>Priority #2: Segment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</a:p>
          <a:p>
            <a:r>
              <a:rPr lang="en-US" altLang="ko-KR" sz="1400" dirty="0"/>
              <a:t>Priority #3: Local(Personal) Pattern</a:t>
            </a:r>
          </a:p>
        </p:txBody>
      </p:sp>
    </p:spTree>
    <p:extLst>
      <p:ext uri="{BB962C8B-B14F-4D97-AF65-F5344CB8AC3E}">
        <p14:creationId xmlns:p14="http://schemas.microsoft.com/office/powerpoint/2010/main" val="378699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변수 선택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DFD130-2758-4D3C-960B-27A7ADC6BFA4}"/>
              </a:ext>
            </a:extLst>
          </p:cNvPr>
          <p:cNvSpPr txBox="1"/>
          <p:nvPr/>
        </p:nvSpPr>
        <p:spPr>
          <a:xfrm>
            <a:off x="701781" y="934221"/>
            <a:ext cx="51461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변수 선택 방법</a:t>
            </a:r>
            <a:r>
              <a:rPr lang="en-US" altLang="ko-KR" sz="1400" dirty="0"/>
              <a:t>: Feature Importance from tree-based model, </a:t>
            </a:r>
          </a:p>
          <a:p>
            <a:r>
              <a:rPr lang="en-US" altLang="ko-KR" sz="1400" dirty="0">
                <a:hlinkClick r:id="rId3"/>
              </a:rPr>
              <a:t>XGBoost</a:t>
            </a:r>
            <a:r>
              <a:rPr lang="ko-KR" altLang="en-US" sz="1400" dirty="0">
                <a:hlinkClick r:id="rId3"/>
              </a:rPr>
              <a:t> </a:t>
            </a:r>
            <a:r>
              <a:rPr lang="en-US" altLang="ko-KR" sz="1400" dirty="0">
                <a:hlinkClick r:id="rId3"/>
              </a:rPr>
              <a:t>Feature Importance </a:t>
            </a:r>
            <a:r>
              <a:rPr lang="ko-KR" altLang="en-US" sz="1400" dirty="0">
                <a:hlinkClick r:id="rId3"/>
              </a:rPr>
              <a:t>활용 </a:t>
            </a:r>
            <a:r>
              <a:rPr lang="en-US" altLang="ko-KR" sz="1400" dirty="0">
                <a:hlinkClick r:id="rId3"/>
              </a:rPr>
              <a:t>Feature Selection</a:t>
            </a:r>
            <a:endParaRPr lang="en-US" altLang="ko-KR" sz="1400" dirty="0"/>
          </a:p>
          <a:p>
            <a:r>
              <a:rPr lang="en-US" altLang="ko-KR" sz="1400" dirty="0"/>
              <a:t>LASSO Feature Selection, RFE, KS-Test </a:t>
            </a:r>
            <a:r>
              <a:rPr lang="ko-KR" altLang="en-US" sz="1400" dirty="0"/>
              <a:t>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90563-605F-47A4-8A37-59486A8708F8}"/>
              </a:ext>
            </a:extLst>
          </p:cNvPr>
          <p:cNvSpPr txBox="1"/>
          <p:nvPr/>
        </p:nvSpPr>
        <p:spPr>
          <a:xfrm>
            <a:off x="2135506" y="1758673"/>
            <a:ext cx="60628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시나리오</a:t>
            </a:r>
            <a:r>
              <a:rPr lang="en-US" altLang="ko-KR" sz="1400" dirty="0">
                <a:solidFill>
                  <a:srgbClr val="FF0000"/>
                </a:solidFill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</a:rPr>
              <a:t>변수 선택 일괄 진행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 모델링으로 넘어가기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현재 선택한 방안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2. </a:t>
            </a:r>
            <a:r>
              <a:rPr lang="ko-KR" altLang="en-US" sz="1400" dirty="0"/>
              <a:t>변수 선택 방법별로 모델링을 모두 진행</a:t>
            </a:r>
            <a:r>
              <a:rPr lang="en-US" altLang="ko-KR" sz="1400" dirty="0"/>
              <a:t>, </a:t>
            </a:r>
            <a:r>
              <a:rPr lang="ko-KR" altLang="en-US" sz="1400" dirty="0"/>
              <a:t>앙상블</a:t>
            </a:r>
            <a:endParaRPr lang="en-US" altLang="ko-KR" sz="1400" dirty="0"/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3. </a:t>
            </a:r>
            <a:r>
              <a:rPr lang="ko-KR" altLang="en-US" sz="1400" dirty="0"/>
              <a:t>변수 선택 방법별 모델링 진행</a:t>
            </a:r>
            <a:r>
              <a:rPr lang="en-US" altLang="ko-KR" sz="1400" dirty="0"/>
              <a:t>, </a:t>
            </a:r>
            <a:r>
              <a:rPr lang="ko-KR" altLang="en-US" sz="1400" dirty="0"/>
              <a:t>가장 성능이 좋은 모델 사용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579A2D-5B5A-4664-934E-7F58C873CCA7}"/>
              </a:ext>
            </a:extLst>
          </p:cNvPr>
          <p:cNvSpPr txBox="1"/>
          <p:nvPr/>
        </p:nvSpPr>
        <p:spPr>
          <a:xfrm>
            <a:off x="701781" y="2890901"/>
            <a:ext cx="907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고려할 부분들</a:t>
            </a:r>
            <a:r>
              <a:rPr lang="en-US" altLang="ko-KR" sz="1400" dirty="0"/>
              <a:t>: XAI</a:t>
            </a:r>
            <a:r>
              <a:rPr lang="ko-KR" altLang="en-US" sz="1400" dirty="0"/>
              <a:t>로 잘 넘겨줄 수 있느냐</a:t>
            </a:r>
            <a:r>
              <a:rPr lang="en-US" altLang="ko-KR" sz="1400" dirty="0"/>
              <a:t>? =&gt; Feature Selection</a:t>
            </a:r>
            <a:r>
              <a:rPr lang="ko-KR" altLang="en-US" sz="1400" dirty="0"/>
              <a:t>을 하면</a:t>
            </a:r>
            <a:r>
              <a:rPr lang="en-US" altLang="ko-KR" sz="1400" dirty="0"/>
              <a:t>, </a:t>
            </a:r>
            <a:r>
              <a:rPr lang="ko-KR" altLang="en-US" sz="1400" dirty="0"/>
              <a:t>설명 불가능한 변수는 무조건 생긴다</a:t>
            </a:r>
            <a:endParaRPr lang="en-US" altLang="ko-KR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250FE-9D8E-48A2-BE27-E5ED873BC485}"/>
              </a:ext>
            </a:extLst>
          </p:cNvPr>
          <p:cNvSpPr txBox="1"/>
          <p:nvPr/>
        </p:nvSpPr>
        <p:spPr>
          <a:xfrm>
            <a:off x="2052952" y="3391137"/>
            <a:ext cx="62279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시나리오</a:t>
            </a:r>
            <a:r>
              <a:rPr lang="en-US" altLang="ko-KR" sz="1400" dirty="0"/>
              <a:t>1. XAI </a:t>
            </a:r>
            <a:r>
              <a:rPr lang="ko-KR" altLang="en-US" sz="1400" dirty="0"/>
              <a:t>적용 가장 쉬움</a:t>
            </a:r>
            <a:endParaRPr lang="en-US" altLang="ko-KR" sz="1400" dirty="0"/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2. </a:t>
            </a:r>
            <a:r>
              <a:rPr lang="ko-KR" altLang="en-US" sz="1400" dirty="0"/>
              <a:t>방법별로 남아있는 변수는 </a:t>
            </a:r>
            <a:r>
              <a:rPr lang="en-US" altLang="ko-KR" sz="1400" dirty="0"/>
              <a:t>XAI </a:t>
            </a:r>
            <a:r>
              <a:rPr lang="ko-KR" altLang="en-US" sz="1400" dirty="0"/>
              <a:t>적용 가능</a:t>
            </a:r>
            <a:r>
              <a:rPr lang="en-US" altLang="ko-KR" sz="1400" dirty="0"/>
              <a:t>, </a:t>
            </a:r>
            <a:r>
              <a:rPr lang="ko-KR" altLang="en-US" sz="1400" dirty="0"/>
              <a:t>그렇지 않으면 불가능</a:t>
            </a:r>
            <a:endParaRPr lang="en-US" altLang="ko-KR" sz="1400" dirty="0"/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3. XAI </a:t>
            </a:r>
            <a:r>
              <a:rPr lang="ko-KR" altLang="en-US" sz="1400" dirty="0"/>
              <a:t>적용 가능</a:t>
            </a:r>
            <a:endParaRPr lang="en-US" altLang="ko-KR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FA31DD-FB1C-4747-BF56-2A2A45AF62C6}"/>
              </a:ext>
            </a:extLst>
          </p:cNvPr>
          <p:cNvSpPr txBox="1"/>
          <p:nvPr/>
        </p:nvSpPr>
        <p:spPr>
          <a:xfrm>
            <a:off x="2052952" y="4846531"/>
            <a:ext cx="29872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XAI</a:t>
            </a:r>
            <a:r>
              <a:rPr lang="ko-KR" altLang="en-US" sz="1400" dirty="0"/>
              <a:t>는 무엇을 이뤄야 하는가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Priority #1: Global Pattern</a:t>
            </a:r>
          </a:p>
          <a:p>
            <a:r>
              <a:rPr lang="en-US" altLang="ko-KR" sz="1400" dirty="0"/>
              <a:t>Priority #2: Segment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</a:p>
          <a:p>
            <a:r>
              <a:rPr lang="en-US" altLang="ko-KR" sz="1400" dirty="0"/>
              <a:t>Priority #3: Local(Personal) Pattern</a:t>
            </a:r>
          </a:p>
        </p:txBody>
      </p:sp>
    </p:spTree>
    <p:extLst>
      <p:ext uri="{BB962C8B-B14F-4D97-AF65-F5344CB8AC3E}">
        <p14:creationId xmlns:p14="http://schemas.microsoft.com/office/powerpoint/2010/main" val="269351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+mn-lt"/>
              </a:rPr>
              <a:t>모델링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C36A61B-0961-4DDD-8A49-96DA641C1024}"/>
              </a:ext>
            </a:extLst>
          </p:cNvPr>
          <p:cNvGrpSpPr/>
          <p:nvPr/>
        </p:nvGrpSpPr>
        <p:grpSpPr>
          <a:xfrm>
            <a:off x="771172" y="5789638"/>
            <a:ext cx="5264002" cy="567981"/>
            <a:chOff x="2217045" y="4959675"/>
            <a:chExt cx="5264002" cy="567981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2CE5786-297F-4267-B10B-776E5D165AA9}"/>
                </a:ext>
              </a:extLst>
            </p:cNvPr>
            <p:cNvSpPr/>
            <p:nvPr/>
          </p:nvSpPr>
          <p:spPr>
            <a:xfrm>
              <a:off x="2217045" y="4959675"/>
              <a:ext cx="5264002" cy="567981"/>
            </a:xfrm>
            <a:prstGeom prst="roundRect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18E6AED-649A-42FC-8B0C-C1B1CFA2E9A5}"/>
                </a:ext>
              </a:extLst>
            </p:cNvPr>
            <p:cNvSpPr txBox="1"/>
            <p:nvPr/>
          </p:nvSpPr>
          <p:spPr>
            <a:xfrm>
              <a:off x="4265826" y="5089776"/>
              <a:ext cx="1166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Final Model</a:t>
              </a:r>
              <a:endParaRPr lang="ko-KR" altLang="en-US" sz="1400" dirty="0">
                <a:solidFill>
                  <a:schemeClr val="bg1"/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5024A117-1267-4583-99D9-8A50DBE2A55D}"/>
              </a:ext>
            </a:extLst>
          </p:cNvPr>
          <p:cNvGrpSpPr/>
          <p:nvPr/>
        </p:nvGrpSpPr>
        <p:grpSpPr>
          <a:xfrm>
            <a:off x="771172" y="4077963"/>
            <a:ext cx="5264002" cy="1614828"/>
            <a:chOff x="2229128" y="3070337"/>
            <a:chExt cx="5264002" cy="1614828"/>
          </a:xfrm>
        </p:grpSpPr>
        <p:sp>
          <p:nvSpPr>
            <p:cNvPr id="110" name="화살표: 아래쪽 109">
              <a:extLst>
                <a:ext uri="{FF2B5EF4-FFF2-40B4-BE49-F238E27FC236}">
                  <a16:creationId xmlns:a16="http://schemas.microsoft.com/office/drawing/2014/main" id="{461F64A7-B5A7-46D4-A6B3-C75F1B82A24E}"/>
                </a:ext>
              </a:extLst>
            </p:cNvPr>
            <p:cNvSpPr/>
            <p:nvPr/>
          </p:nvSpPr>
          <p:spPr>
            <a:xfrm>
              <a:off x="3774470" y="4518404"/>
              <a:ext cx="2192399" cy="166761"/>
            </a:xfrm>
            <a:prstGeom prst="downArrow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C6C2E7BD-8BD5-4F6B-B493-10689A0B1F7B}"/>
                </a:ext>
              </a:extLst>
            </p:cNvPr>
            <p:cNvGrpSpPr/>
            <p:nvPr/>
          </p:nvGrpSpPr>
          <p:grpSpPr>
            <a:xfrm>
              <a:off x="2229128" y="3070337"/>
              <a:ext cx="5264002" cy="1439294"/>
              <a:chOff x="2224206" y="3224909"/>
              <a:chExt cx="5264002" cy="1439294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B9992C15-E8AE-4BD8-A1E1-EB0807CE2E74}"/>
                  </a:ext>
                </a:extLst>
              </p:cNvPr>
              <p:cNvGrpSpPr/>
              <p:nvPr/>
            </p:nvGrpSpPr>
            <p:grpSpPr>
              <a:xfrm>
                <a:off x="2224206" y="3224909"/>
                <a:ext cx="5264002" cy="1439294"/>
                <a:chOff x="2222646" y="3367838"/>
                <a:chExt cx="5264002" cy="1439294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D3465DAF-C5DA-4383-90D2-3A79C0F37779}"/>
                    </a:ext>
                  </a:extLst>
                </p:cNvPr>
                <p:cNvGrpSpPr/>
                <p:nvPr/>
              </p:nvGrpSpPr>
              <p:grpSpPr>
                <a:xfrm>
                  <a:off x="2222646" y="3367838"/>
                  <a:ext cx="5264002" cy="1439294"/>
                  <a:chOff x="2222646" y="3306875"/>
                  <a:chExt cx="5264002" cy="1439294"/>
                </a:xfrm>
              </p:grpSpPr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0A315FED-AE1D-4D3B-8008-3C3EE293AA3B}"/>
                      </a:ext>
                    </a:extLst>
                  </p:cNvPr>
                  <p:cNvSpPr/>
                  <p:nvPr/>
                </p:nvSpPr>
                <p:spPr>
                  <a:xfrm>
                    <a:off x="2270931" y="3350188"/>
                    <a:ext cx="970178" cy="552018"/>
                  </a:xfrm>
                  <a:prstGeom prst="rect">
                    <a:avLst/>
                  </a:prstGeom>
                  <a:solidFill>
                    <a:srgbClr val="0446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015BB195-EE4E-4FD6-A652-5E2903BB0689}"/>
                      </a:ext>
                    </a:extLst>
                  </p:cNvPr>
                  <p:cNvSpPr/>
                  <p:nvPr/>
                </p:nvSpPr>
                <p:spPr>
                  <a:xfrm>
                    <a:off x="3325017" y="3350188"/>
                    <a:ext cx="970178" cy="552018"/>
                  </a:xfrm>
                  <a:prstGeom prst="rect">
                    <a:avLst/>
                  </a:prstGeom>
                  <a:solidFill>
                    <a:srgbClr val="0446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7" name="직사각형 46">
                    <a:extLst>
                      <a:ext uri="{FF2B5EF4-FFF2-40B4-BE49-F238E27FC236}">
                        <a16:creationId xmlns:a16="http://schemas.microsoft.com/office/drawing/2014/main" id="{2BA5C013-881A-4A67-B44B-251EECC29FD2}"/>
                      </a:ext>
                    </a:extLst>
                  </p:cNvPr>
                  <p:cNvSpPr/>
                  <p:nvPr/>
                </p:nvSpPr>
                <p:spPr>
                  <a:xfrm>
                    <a:off x="4374481" y="3350188"/>
                    <a:ext cx="970178" cy="552018"/>
                  </a:xfrm>
                  <a:prstGeom prst="rect">
                    <a:avLst/>
                  </a:prstGeom>
                  <a:solidFill>
                    <a:srgbClr val="0446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8" name="직사각형 47">
                    <a:extLst>
                      <a:ext uri="{FF2B5EF4-FFF2-40B4-BE49-F238E27FC236}">
                        <a16:creationId xmlns:a16="http://schemas.microsoft.com/office/drawing/2014/main" id="{1CDBD320-A569-48D9-9BE0-EF4CD0E3F2C7}"/>
                      </a:ext>
                    </a:extLst>
                  </p:cNvPr>
                  <p:cNvSpPr/>
                  <p:nvPr/>
                </p:nvSpPr>
                <p:spPr>
                  <a:xfrm>
                    <a:off x="5423945" y="3350188"/>
                    <a:ext cx="970178" cy="552018"/>
                  </a:xfrm>
                  <a:prstGeom prst="rect">
                    <a:avLst/>
                  </a:prstGeom>
                  <a:solidFill>
                    <a:srgbClr val="0446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76F51394-FD79-4E46-A6CD-7E00E4B6AD08}"/>
                      </a:ext>
                    </a:extLst>
                  </p:cNvPr>
                  <p:cNvSpPr/>
                  <p:nvPr/>
                </p:nvSpPr>
                <p:spPr>
                  <a:xfrm>
                    <a:off x="6473408" y="3350188"/>
                    <a:ext cx="970178" cy="552018"/>
                  </a:xfrm>
                  <a:prstGeom prst="rect">
                    <a:avLst/>
                  </a:prstGeom>
                  <a:solidFill>
                    <a:srgbClr val="0446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DCD1288D-769C-4246-BE30-07E8BA74674D}"/>
                      </a:ext>
                    </a:extLst>
                  </p:cNvPr>
                  <p:cNvSpPr/>
                  <p:nvPr/>
                </p:nvSpPr>
                <p:spPr>
                  <a:xfrm>
                    <a:off x="2222646" y="3306875"/>
                    <a:ext cx="5264002" cy="1439294"/>
                  </a:xfrm>
                  <a:prstGeom prst="rect">
                    <a:avLst/>
                  </a:prstGeom>
                  <a:noFill/>
                  <a:ln w="28575">
                    <a:solidFill>
                      <a:srgbClr val="04469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CC38B6E-538A-46E1-AD0E-EBFF1B16FD0A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573" y="3395364"/>
                    <a:ext cx="89479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Prediction</a:t>
                    </a:r>
                  </a:p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NN</a:t>
                    </a:r>
                    <a:endParaRPr lang="ko-KR" altLang="en-US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E9253ECC-AD56-41CF-A09A-5FEF3D50B739}"/>
                      </a:ext>
                    </a:extLst>
                  </p:cNvPr>
                  <p:cNvSpPr txBox="1"/>
                  <p:nvPr/>
                </p:nvSpPr>
                <p:spPr>
                  <a:xfrm>
                    <a:off x="3362708" y="3389583"/>
                    <a:ext cx="89479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Prediction</a:t>
                    </a:r>
                  </a:p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SVM</a:t>
                    </a:r>
                    <a:endParaRPr lang="ko-KR" altLang="en-US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14A9F4BF-3572-4B64-9CEB-4310A5F2625F}"/>
                      </a:ext>
                    </a:extLst>
                  </p:cNvPr>
                  <p:cNvSpPr txBox="1"/>
                  <p:nvPr/>
                </p:nvSpPr>
                <p:spPr>
                  <a:xfrm>
                    <a:off x="4412172" y="3389583"/>
                    <a:ext cx="89479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Prediction</a:t>
                    </a:r>
                  </a:p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LGBM</a:t>
                    </a:r>
                    <a:endParaRPr lang="ko-KR" altLang="en-US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D37D456-0EE8-4B86-87D0-AF9F780BC208}"/>
                      </a:ext>
                    </a:extLst>
                  </p:cNvPr>
                  <p:cNvSpPr txBox="1"/>
                  <p:nvPr/>
                </p:nvSpPr>
                <p:spPr>
                  <a:xfrm>
                    <a:off x="5461635" y="3399690"/>
                    <a:ext cx="89479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Prediction</a:t>
                    </a:r>
                  </a:p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RF</a:t>
                    </a:r>
                    <a:endParaRPr lang="ko-KR" altLang="en-US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948AFD1F-2898-4060-AF14-E0F674C7EA87}"/>
                      </a:ext>
                    </a:extLst>
                  </p:cNvPr>
                  <p:cNvSpPr txBox="1"/>
                  <p:nvPr/>
                </p:nvSpPr>
                <p:spPr>
                  <a:xfrm>
                    <a:off x="6511095" y="3394586"/>
                    <a:ext cx="89479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Prediction</a:t>
                    </a:r>
                  </a:p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LR</a:t>
                    </a:r>
                    <a:endParaRPr lang="ko-KR" altLang="en-US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endParaRPr>
                  </a:p>
                </p:txBody>
              </p:sp>
            </p:grp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1949EB9F-5A34-4601-98CA-EC08D5B16494}"/>
                    </a:ext>
                  </a:extLst>
                </p:cNvPr>
                <p:cNvCxnSpPr/>
                <p:nvPr/>
              </p:nvCxnSpPr>
              <p:spPr>
                <a:xfrm>
                  <a:off x="2270931" y="3994919"/>
                  <a:ext cx="5172651" cy="0"/>
                </a:xfrm>
                <a:prstGeom prst="line">
                  <a:avLst/>
                </a:prstGeom>
                <a:ln w="19050">
                  <a:solidFill>
                    <a:srgbClr val="0446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B5A0F969-E829-421D-BAC8-305254E893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0114" y="4392951"/>
                  <a:ext cx="5172651" cy="0"/>
                </a:xfrm>
                <a:prstGeom prst="line">
                  <a:avLst/>
                </a:prstGeom>
                <a:ln w="19050">
                  <a:solidFill>
                    <a:srgbClr val="0446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66644CFB-EE32-4012-A9F2-8960CB8DD2D9}"/>
                  </a:ext>
                </a:extLst>
              </p:cNvPr>
              <p:cNvSpPr/>
              <p:nvPr/>
            </p:nvSpPr>
            <p:spPr>
              <a:xfrm>
                <a:off x="2652421" y="3975182"/>
                <a:ext cx="194645" cy="16779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0ED7F9C1-D962-416E-93A6-4D2ABDD29856}"/>
                  </a:ext>
                </a:extLst>
              </p:cNvPr>
              <p:cNvSpPr/>
              <p:nvPr/>
            </p:nvSpPr>
            <p:spPr>
              <a:xfrm>
                <a:off x="3714342" y="4373214"/>
                <a:ext cx="194645" cy="16779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7D705FF7-228A-46BF-8892-3A5F79B26BF0}"/>
                  </a:ext>
                </a:extLst>
              </p:cNvPr>
              <p:cNvSpPr/>
              <p:nvPr/>
            </p:nvSpPr>
            <p:spPr>
              <a:xfrm>
                <a:off x="2658624" y="4364177"/>
                <a:ext cx="188442" cy="18844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A1A85C79-F0C9-487B-BFA5-40E7466B6D0D}"/>
                  </a:ext>
                </a:extLst>
              </p:cNvPr>
              <p:cNvSpPr/>
              <p:nvPr/>
            </p:nvSpPr>
            <p:spPr>
              <a:xfrm>
                <a:off x="3714343" y="3975182"/>
                <a:ext cx="194645" cy="19464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16" name="이등변 삼각형 115">
                <a:extLst>
                  <a:ext uri="{FF2B5EF4-FFF2-40B4-BE49-F238E27FC236}">
                    <a16:creationId xmlns:a16="http://schemas.microsoft.com/office/drawing/2014/main" id="{A501787A-76C6-4DDF-ABAC-F2A4815DF707}"/>
                  </a:ext>
                </a:extLst>
              </p:cNvPr>
              <p:cNvSpPr/>
              <p:nvPr/>
            </p:nvSpPr>
            <p:spPr>
              <a:xfrm rot="10800000">
                <a:off x="6861172" y="3972331"/>
                <a:ext cx="194645" cy="167797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B4E0B0BC-3CB3-45DB-8A47-FC6979EA9E0D}"/>
                  </a:ext>
                </a:extLst>
              </p:cNvPr>
              <p:cNvSpPr/>
              <p:nvPr/>
            </p:nvSpPr>
            <p:spPr>
              <a:xfrm rot="2669146">
                <a:off x="4784238" y="3989806"/>
                <a:ext cx="153781" cy="15378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C315E030-72CD-438F-999F-28E1D8FE8D32}"/>
                  </a:ext>
                </a:extLst>
              </p:cNvPr>
              <p:cNvSpPr/>
              <p:nvPr/>
            </p:nvSpPr>
            <p:spPr>
              <a:xfrm>
                <a:off x="5818195" y="4364177"/>
                <a:ext cx="194645" cy="19464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28" name="이등변 삼각형 127">
                <a:extLst>
                  <a:ext uri="{FF2B5EF4-FFF2-40B4-BE49-F238E27FC236}">
                    <a16:creationId xmlns:a16="http://schemas.microsoft.com/office/drawing/2014/main" id="{EDC09F79-9C2A-49C9-BD66-B197108A6C99}"/>
                  </a:ext>
                </a:extLst>
              </p:cNvPr>
              <p:cNvSpPr/>
              <p:nvPr/>
            </p:nvSpPr>
            <p:spPr>
              <a:xfrm>
                <a:off x="5818195" y="3976539"/>
                <a:ext cx="194645" cy="167797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66AFB904-A089-4ACC-81B5-770974D4B5C5}"/>
                  </a:ext>
                </a:extLst>
              </p:cNvPr>
              <p:cNvSpPr/>
              <p:nvPr/>
            </p:nvSpPr>
            <p:spPr>
              <a:xfrm>
                <a:off x="6861171" y="4364177"/>
                <a:ext cx="188442" cy="18844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31" name="오각형 130">
                <a:extLst>
                  <a:ext uri="{FF2B5EF4-FFF2-40B4-BE49-F238E27FC236}">
                    <a16:creationId xmlns:a16="http://schemas.microsoft.com/office/drawing/2014/main" id="{7A321E93-1151-4150-B2D6-70BF7A6F018F}"/>
                  </a:ext>
                </a:extLst>
              </p:cNvPr>
              <p:cNvSpPr/>
              <p:nvPr/>
            </p:nvSpPr>
            <p:spPr>
              <a:xfrm>
                <a:off x="4762248" y="4364669"/>
                <a:ext cx="180229" cy="171647"/>
              </a:xfrm>
              <a:prstGeom prst="pentag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616C1764-8C24-4B48-AB02-E825F884FB91}"/>
              </a:ext>
            </a:extLst>
          </p:cNvPr>
          <p:cNvGrpSpPr/>
          <p:nvPr/>
        </p:nvGrpSpPr>
        <p:grpSpPr>
          <a:xfrm>
            <a:off x="771173" y="2389652"/>
            <a:ext cx="5264001" cy="791486"/>
            <a:chOff x="1234319" y="1781198"/>
            <a:chExt cx="5264001" cy="791486"/>
          </a:xfrm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DE960445-54E8-4B80-8137-BCA91F812520}"/>
                </a:ext>
              </a:extLst>
            </p:cNvPr>
            <p:cNvSpPr/>
            <p:nvPr/>
          </p:nvSpPr>
          <p:spPr>
            <a:xfrm>
              <a:off x="1234319" y="1781198"/>
              <a:ext cx="5264001" cy="791486"/>
            </a:xfrm>
            <a:prstGeom prst="roundRect">
              <a:avLst/>
            </a:prstGeom>
            <a:solidFill>
              <a:srgbClr val="044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5FD6A594-9645-42FC-8997-4D5AFCDFA190}"/>
                </a:ext>
              </a:extLst>
            </p:cNvPr>
            <p:cNvSpPr/>
            <p:nvPr/>
          </p:nvSpPr>
          <p:spPr>
            <a:xfrm>
              <a:off x="1357306" y="1896511"/>
              <a:ext cx="2415247" cy="558204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82DFC61-7DEB-4DF7-ABEC-2432F25969D1}"/>
                </a:ext>
              </a:extLst>
            </p:cNvPr>
            <p:cNvSpPr txBox="1"/>
            <p:nvPr/>
          </p:nvSpPr>
          <p:spPr>
            <a:xfrm>
              <a:off x="1749529" y="1937244"/>
              <a:ext cx="163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Feature Importance Feature Selection</a:t>
              </a:r>
              <a:endParaRPr lang="ko-KR" altLang="en-US" sz="1200" dirty="0">
                <a:solidFill>
                  <a:srgbClr val="04469F"/>
                </a:solidFill>
                <a:ea typeface="나눔고딕" panose="020D0604000000000000" pitchFamily="50" charset="-127"/>
              </a:endParaRPr>
            </a:p>
          </p:txBody>
        </p: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953F97E-A6D1-4943-8AEE-EECDCF4CB6F7}"/>
                </a:ext>
              </a:extLst>
            </p:cNvPr>
            <p:cNvGrpSpPr/>
            <p:nvPr/>
          </p:nvGrpSpPr>
          <p:grpSpPr>
            <a:xfrm>
              <a:off x="3932494" y="1888975"/>
              <a:ext cx="2464974" cy="558204"/>
              <a:chOff x="4408744" y="1861454"/>
              <a:chExt cx="2464974" cy="558204"/>
            </a:xfrm>
          </p:grpSpPr>
          <p:sp>
            <p:nvSpPr>
              <p:cNvPr id="154" name="사각형: 둥근 모서리 153">
                <a:extLst>
                  <a:ext uri="{FF2B5EF4-FFF2-40B4-BE49-F238E27FC236}">
                    <a16:creationId xmlns:a16="http://schemas.microsoft.com/office/drawing/2014/main" id="{5F520445-7766-4226-A974-23FF35D3BAF4}"/>
                  </a:ext>
                </a:extLst>
              </p:cNvPr>
              <p:cNvSpPr/>
              <p:nvPr/>
            </p:nvSpPr>
            <p:spPr>
              <a:xfrm>
                <a:off x="4408744" y="1861454"/>
                <a:ext cx="2464974" cy="558204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나눔고딕" panose="020D0604000000000000" pitchFamily="50" charset="-127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A079C30-02E4-4DE0-9569-0A98102C407A}"/>
                  </a:ext>
                </a:extLst>
              </p:cNvPr>
              <p:cNvSpPr txBox="1"/>
              <p:nvPr/>
            </p:nvSpPr>
            <p:spPr>
              <a:xfrm>
                <a:off x="4980404" y="1909723"/>
                <a:ext cx="1459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rgbClr val="04469F"/>
                    </a:solidFill>
                    <a:ea typeface="나눔고딕" panose="020D0604000000000000" pitchFamily="50" charset="-127"/>
                  </a:rPr>
                  <a:t>LASSO Regression</a:t>
                </a:r>
                <a:br>
                  <a:rPr lang="en-US" altLang="ko-KR" sz="1200" dirty="0">
                    <a:solidFill>
                      <a:srgbClr val="04469F"/>
                    </a:solidFill>
                    <a:ea typeface="나눔고딕" panose="020D0604000000000000" pitchFamily="50" charset="-127"/>
                  </a:rPr>
                </a:br>
                <a:r>
                  <a:rPr lang="en-US" altLang="ko-KR" sz="1200" dirty="0">
                    <a:solidFill>
                      <a:srgbClr val="04469F"/>
                    </a:solidFill>
                    <a:ea typeface="나눔고딕" panose="020D0604000000000000" pitchFamily="50" charset="-127"/>
                  </a:rPr>
                  <a:t>Feature Selection</a:t>
                </a:r>
                <a:endParaRPr lang="ko-KR" altLang="en-US" sz="1200" dirty="0">
                  <a:solidFill>
                    <a:srgbClr val="04469F"/>
                  </a:solidFill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3A6E13C4-85CE-479D-8986-AC86178E1DB1}"/>
              </a:ext>
            </a:extLst>
          </p:cNvPr>
          <p:cNvSpPr/>
          <p:nvPr/>
        </p:nvSpPr>
        <p:spPr>
          <a:xfrm>
            <a:off x="771172" y="1686760"/>
            <a:ext cx="5264001" cy="50535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나눔고딕" panose="020D0604000000000000" pitchFamily="50" charset="-127"/>
              </a:rPr>
              <a:t>N</a:t>
            </a:r>
            <a:r>
              <a:rPr lang="ko-KR" altLang="en-US" sz="1400" b="1" dirty="0">
                <a:solidFill>
                  <a:schemeClr val="bg1"/>
                </a:solidFill>
                <a:ea typeface="나눔고딕" panose="020D0604000000000000" pitchFamily="50" charset="-127"/>
              </a:rPr>
              <a:t>번 가맹점 데이터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CFEFAF-CDE0-40FA-A289-85335B5F1AC6}"/>
              </a:ext>
            </a:extLst>
          </p:cNvPr>
          <p:cNvSpPr txBox="1"/>
          <p:nvPr/>
        </p:nvSpPr>
        <p:spPr>
          <a:xfrm>
            <a:off x="6505982" y="1826720"/>
            <a:ext cx="456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Feature Importance </a:t>
            </a:r>
            <a:r>
              <a:rPr lang="ko-KR" altLang="en-US" sz="1400" dirty="0"/>
              <a:t>기반</a:t>
            </a:r>
            <a:r>
              <a:rPr lang="en-US" altLang="ko-KR" sz="1400" dirty="0"/>
              <a:t> </a:t>
            </a:r>
            <a:r>
              <a:rPr lang="ko-KR" altLang="en-US" sz="1400" dirty="0"/>
              <a:t>변수선택 </a:t>
            </a:r>
            <a:r>
              <a:rPr lang="en-US" altLang="ko-KR" sz="1400" dirty="0"/>
              <a:t>&amp;</a:t>
            </a:r>
          </a:p>
          <a:p>
            <a:r>
              <a:rPr lang="en-US" altLang="ko-KR" sz="1400" dirty="0"/>
              <a:t>LASSO Regression </a:t>
            </a:r>
            <a:r>
              <a:rPr lang="ko-KR" altLang="en-US" sz="1400" dirty="0"/>
              <a:t>기반 변수선택</a:t>
            </a:r>
            <a:endParaRPr lang="en-US" altLang="ko-KR" sz="14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CD55FCA-720B-42B8-9181-89A43718DBF7}"/>
              </a:ext>
            </a:extLst>
          </p:cNvPr>
          <p:cNvSpPr txBox="1"/>
          <p:nvPr/>
        </p:nvSpPr>
        <p:spPr>
          <a:xfrm>
            <a:off x="6505982" y="2988896"/>
            <a:ext cx="456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변수선택이 된 데이터를 모델에 학습</a:t>
            </a:r>
            <a:endParaRPr lang="en-US" altLang="ko-KR" sz="14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3D7F616-A8E2-4076-B4AB-C766FA2993C5}"/>
              </a:ext>
            </a:extLst>
          </p:cNvPr>
          <p:cNvSpPr txBox="1"/>
          <p:nvPr/>
        </p:nvSpPr>
        <p:spPr>
          <a:xfrm>
            <a:off x="6560700" y="3975749"/>
            <a:ext cx="456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스태킹</a:t>
            </a:r>
            <a:r>
              <a:rPr lang="ko-KR" altLang="en-US" sz="1400" dirty="0"/>
              <a:t> 앙상블을 위한 데이터셋 생성</a:t>
            </a:r>
            <a:endParaRPr lang="en-US" altLang="ko-KR" sz="14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4C68791-87C4-4F13-A6B5-B5907C601F78}"/>
              </a:ext>
            </a:extLst>
          </p:cNvPr>
          <p:cNvSpPr txBox="1"/>
          <p:nvPr/>
        </p:nvSpPr>
        <p:spPr>
          <a:xfrm>
            <a:off x="6557694" y="5101079"/>
            <a:ext cx="4566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Final Model</a:t>
            </a:r>
            <a:r>
              <a:rPr lang="ko-KR" altLang="en-US" sz="1400" dirty="0"/>
              <a:t>에는 </a:t>
            </a:r>
            <a:r>
              <a:rPr lang="en-US" altLang="ko-KR" sz="1400" dirty="0" err="1"/>
              <a:t>LightGBM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Prediction</a:t>
            </a:r>
            <a:r>
              <a:rPr lang="ko-KR" altLang="en-US" sz="1400" dirty="0"/>
              <a:t>컬럼에 대한 중요도 탐색으로 이전 모델들의 개별 중요도 판별 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대용량 데이터 빠른 학습 속도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부스팅</a:t>
            </a:r>
            <a:r>
              <a:rPr lang="ko-KR" altLang="en-US" sz="1400" dirty="0"/>
              <a:t> 계열 입증된 정확성</a:t>
            </a: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87D19-8B66-430F-8E8A-301F65DC0B12}"/>
              </a:ext>
            </a:extLst>
          </p:cNvPr>
          <p:cNvSpPr txBox="1"/>
          <p:nvPr/>
        </p:nvSpPr>
        <p:spPr>
          <a:xfrm>
            <a:off x="6505982" y="1099538"/>
            <a:ext cx="456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가맹점별 바이너리 타겟 데이터</a:t>
            </a:r>
            <a:endParaRPr lang="en-US" altLang="ko-KR" sz="1400" dirty="0"/>
          </a:p>
        </p:txBody>
      </p:sp>
      <p:sp>
        <p:nvSpPr>
          <p:cNvPr id="122" name="화살표: 아래쪽 121">
            <a:extLst>
              <a:ext uri="{FF2B5EF4-FFF2-40B4-BE49-F238E27FC236}">
                <a16:creationId xmlns:a16="http://schemas.microsoft.com/office/drawing/2014/main" id="{C8115726-E55C-4AA2-A646-FCBB3258FA81}"/>
              </a:ext>
            </a:extLst>
          </p:cNvPr>
          <p:cNvSpPr/>
          <p:nvPr/>
        </p:nvSpPr>
        <p:spPr>
          <a:xfrm>
            <a:off x="2931789" y="2180632"/>
            <a:ext cx="915177" cy="421841"/>
          </a:xfrm>
          <a:prstGeom prst="down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" panose="020D0604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578BB5-C6B4-4CDA-8507-96CCE1CA8797}"/>
              </a:ext>
            </a:extLst>
          </p:cNvPr>
          <p:cNvGrpSpPr/>
          <p:nvPr/>
        </p:nvGrpSpPr>
        <p:grpSpPr>
          <a:xfrm>
            <a:off x="781796" y="3310359"/>
            <a:ext cx="5172621" cy="750974"/>
            <a:chOff x="813008" y="3387533"/>
            <a:chExt cx="5172621" cy="75097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BC06C21-24CB-4162-B16C-E8B8A6315FD5}"/>
                </a:ext>
              </a:extLst>
            </p:cNvPr>
            <p:cNvSpPr/>
            <p:nvPr/>
          </p:nvSpPr>
          <p:spPr>
            <a:xfrm>
              <a:off x="813008" y="3390900"/>
              <a:ext cx="970177" cy="476992"/>
            </a:xfrm>
            <a:prstGeom prst="roundRect">
              <a:avLst/>
            </a:prstGeom>
            <a:noFill/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NN</a:t>
              </a:r>
              <a:endParaRPr lang="ko-KR" altLang="en-US" sz="1400" dirty="0">
                <a:solidFill>
                  <a:srgbClr val="04469F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0761482-AE63-42CF-8F82-E3124A35383D}"/>
                </a:ext>
              </a:extLst>
            </p:cNvPr>
            <p:cNvSpPr/>
            <p:nvPr/>
          </p:nvSpPr>
          <p:spPr>
            <a:xfrm>
              <a:off x="1867063" y="3387533"/>
              <a:ext cx="970177" cy="493279"/>
            </a:xfrm>
            <a:prstGeom prst="roundRect">
              <a:avLst/>
            </a:prstGeom>
            <a:noFill/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SVM</a:t>
              </a:r>
              <a:endParaRPr lang="ko-KR" altLang="en-US" sz="1400" dirty="0">
                <a:solidFill>
                  <a:srgbClr val="04469F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D0D8DA0-912A-4BC8-BFAD-31A06370D7D2}"/>
                </a:ext>
              </a:extLst>
            </p:cNvPr>
            <p:cNvSpPr/>
            <p:nvPr/>
          </p:nvSpPr>
          <p:spPr>
            <a:xfrm>
              <a:off x="2921118" y="3387533"/>
              <a:ext cx="970177" cy="493279"/>
            </a:xfrm>
            <a:prstGeom prst="roundRect">
              <a:avLst/>
            </a:prstGeom>
            <a:noFill/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Light</a:t>
              </a:r>
            </a:p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GBM</a:t>
              </a:r>
              <a:endParaRPr lang="ko-KR" altLang="en-US" sz="1400" dirty="0">
                <a:solidFill>
                  <a:srgbClr val="04469F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05C165C-5785-419A-B7F6-EF8C453E6F39}"/>
                </a:ext>
              </a:extLst>
            </p:cNvPr>
            <p:cNvSpPr/>
            <p:nvPr/>
          </p:nvSpPr>
          <p:spPr>
            <a:xfrm>
              <a:off x="3965989" y="3390900"/>
              <a:ext cx="970177" cy="491850"/>
            </a:xfrm>
            <a:prstGeom prst="roundRect">
              <a:avLst/>
            </a:prstGeom>
            <a:noFill/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Random</a:t>
              </a:r>
            </a:p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Forest</a:t>
              </a:r>
              <a:endParaRPr lang="ko-KR" altLang="en-US" sz="1400" dirty="0">
                <a:solidFill>
                  <a:srgbClr val="04469F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326ED77-B309-47D6-B02F-E44C09F39CBB}"/>
                </a:ext>
              </a:extLst>
            </p:cNvPr>
            <p:cNvSpPr/>
            <p:nvPr/>
          </p:nvSpPr>
          <p:spPr>
            <a:xfrm>
              <a:off x="5015452" y="3387533"/>
              <a:ext cx="970177" cy="493279"/>
            </a:xfrm>
            <a:prstGeom prst="roundRect">
              <a:avLst/>
            </a:prstGeom>
            <a:noFill/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Logistic</a:t>
              </a:r>
            </a:p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Reg.</a:t>
              </a:r>
              <a:endParaRPr lang="ko-KR" altLang="en-US" sz="1400" dirty="0">
                <a:solidFill>
                  <a:srgbClr val="04469F"/>
                </a:solidFill>
                <a:ea typeface="나눔고딕" panose="020D0604000000000000" pitchFamily="50" charset="-127"/>
              </a:endParaRP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07D3B5A6-A428-4558-877D-62569224B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8066" y="3865738"/>
              <a:ext cx="1" cy="265176"/>
            </a:xfrm>
            <a:prstGeom prst="straightConnector1">
              <a:avLst/>
            </a:prstGeom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A53AD190-4CEE-4FAF-9D42-84ED20A7C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2150" y="3856246"/>
              <a:ext cx="1" cy="265176"/>
            </a:xfrm>
            <a:prstGeom prst="straightConnector1">
              <a:avLst/>
            </a:prstGeom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BE0641F3-B9A5-4EE4-ACCD-A63B1B8A3E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2150" y="3865738"/>
              <a:ext cx="1" cy="265176"/>
            </a:xfrm>
            <a:prstGeom prst="straightConnector1">
              <a:avLst/>
            </a:prstGeom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F34EC04B-1EA0-425E-B42C-FD002CDBA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6234" y="3870594"/>
              <a:ext cx="1" cy="265176"/>
            </a:xfrm>
            <a:prstGeom prst="straightConnector1">
              <a:avLst/>
            </a:prstGeom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73203C78-4E2B-4213-84E1-59D1850F1D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0929" y="3870594"/>
              <a:ext cx="1" cy="265176"/>
            </a:xfrm>
            <a:prstGeom prst="straightConnector1">
              <a:avLst/>
            </a:prstGeom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D5D84CE5-0DF4-4A52-8828-B6C4A9059C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0539" y="3873331"/>
              <a:ext cx="1" cy="265176"/>
            </a:xfrm>
            <a:prstGeom prst="straightConnector1">
              <a:avLst/>
            </a:prstGeom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568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모델 해석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D26525-2821-4B44-9E79-7CE89034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2259487"/>
            <a:ext cx="11160127" cy="880473"/>
          </a:xfrm>
        </p:spPr>
        <p:txBody>
          <a:bodyPr>
            <a:normAutofit/>
          </a:bodyPr>
          <a:lstStyle/>
          <a:p>
            <a:r>
              <a:rPr lang="ko-KR" altLang="en-US" sz="1200" dirty="0">
                <a:solidFill>
                  <a:srgbClr val="002060"/>
                </a:solidFill>
              </a:rPr>
              <a:t>예측 정확도가 우수한 인공지능 모델은 대게 </a:t>
            </a:r>
            <a:r>
              <a:rPr lang="ko-KR" altLang="en-US" sz="1200" u="sng" dirty="0">
                <a:solidFill>
                  <a:srgbClr val="002060"/>
                </a:solidFill>
              </a:rPr>
              <a:t>복잡성이 그에 비례하므로 해석이 어려움</a:t>
            </a:r>
            <a:r>
              <a:rPr lang="en-US" altLang="ko-KR" sz="1200" dirty="0">
                <a:solidFill>
                  <a:srgbClr val="002060"/>
                </a:solidFill>
              </a:rPr>
              <a:t> ⇒</a:t>
            </a:r>
            <a:r>
              <a:rPr lang="ko-KR" altLang="en-US" sz="1200" dirty="0">
                <a:solidFill>
                  <a:srgbClr val="002060"/>
                </a:solidFill>
              </a:rPr>
              <a:t> 다양한 </a:t>
            </a:r>
            <a:r>
              <a:rPr lang="en-US" altLang="ko-KR" sz="1200" dirty="0">
                <a:solidFill>
                  <a:srgbClr val="002060"/>
                </a:solidFill>
              </a:rPr>
              <a:t>XAI</a:t>
            </a:r>
            <a:r>
              <a:rPr lang="ko-KR" altLang="en-US" sz="1200" dirty="0">
                <a:solidFill>
                  <a:srgbClr val="002060"/>
                </a:solidFill>
              </a:rPr>
              <a:t> 방법론이 고안됨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ko-KR" altLang="en-US" sz="1200" dirty="0">
                <a:solidFill>
                  <a:srgbClr val="002060"/>
                </a:solidFill>
              </a:rPr>
              <a:t>학습된 모델과 데이터 샘플을 활용</a:t>
            </a:r>
            <a:r>
              <a:rPr lang="en-US" altLang="ko-KR" sz="1200" dirty="0">
                <a:solidFill>
                  <a:srgbClr val="002060"/>
                </a:solidFill>
              </a:rPr>
              <a:t>, </a:t>
            </a:r>
            <a:r>
              <a:rPr lang="en-US" altLang="ko-KR" sz="1200" u="sng" dirty="0">
                <a:solidFill>
                  <a:srgbClr val="002060"/>
                </a:solidFill>
              </a:rPr>
              <a:t>Shapely Value</a:t>
            </a:r>
            <a:r>
              <a:rPr lang="ko-KR" altLang="en-US" sz="1200" dirty="0">
                <a:solidFill>
                  <a:srgbClr val="002060"/>
                </a:solidFill>
              </a:rPr>
              <a:t>와 </a:t>
            </a:r>
            <a:r>
              <a:rPr lang="en-US" altLang="ko-KR" sz="1200" u="sng" dirty="0">
                <a:solidFill>
                  <a:srgbClr val="002060"/>
                </a:solidFill>
              </a:rPr>
              <a:t>Global Surrogate Model</a:t>
            </a:r>
            <a:r>
              <a:rPr lang="ko-KR" altLang="en-US" sz="1200" dirty="0">
                <a:solidFill>
                  <a:srgbClr val="002060"/>
                </a:solidFill>
              </a:rPr>
              <a:t>을 통해 복잡한 모델을 해석하고자 함</a:t>
            </a:r>
            <a:endParaRPr lang="en-US" altLang="ko-KR" sz="12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43E4D9B-D0E6-40DA-8D9E-487F4ED438E3}"/>
              </a:ext>
            </a:extLst>
          </p:cNvPr>
          <p:cNvSpPr txBox="1">
            <a:spLocks/>
          </p:cNvSpPr>
          <p:nvPr/>
        </p:nvSpPr>
        <p:spPr>
          <a:xfrm>
            <a:off x="515935" y="819150"/>
            <a:ext cx="11160127" cy="104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>
                <a:solidFill>
                  <a:srgbClr val="002060"/>
                </a:solidFill>
              </a:rPr>
              <a:t>해석 가능한 인공지능 방법론을 활용하여</a:t>
            </a:r>
            <a:r>
              <a:rPr lang="en-US" altLang="ko-KR" sz="1800" b="1" dirty="0">
                <a:solidFill>
                  <a:srgbClr val="002060"/>
                </a:solidFill>
              </a:rPr>
              <a:t> </a:t>
            </a:r>
            <a:r>
              <a:rPr lang="ko-KR" altLang="en-US" sz="1800" b="1" dirty="0">
                <a:solidFill>
                  <a:srgbClr val="002060"/>
                </a:solidFill>
              </a:rPr>
              <a:t>복잡한 모델 해석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2060"/>
                </a:solidFill>
              </a:rPr>
              <a:t>① Shapley Value</a:t>
            </a:r>
            <a:r>
              <a:rPr lang="ko-KR" altLang="en-US" sz="1600" b="1" dirty="0">
                <a:solidFill>
                  <a:srgbClr val="002060"/>
                </a:solidFill>
              </a:rPr>
              <a:t>로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변수의 중요도 분석</a:t>
            </a:r>
            <a:r>
              <a:rPr lang="en-US" altLang="ko-KR" sz="1600" b="1" dirty="0">
                <a:solidFill>
                  <a:srgbClr val="002060"/>
                </a:solidFill>
              </a:rPr>
              <a:t> ② Global Surrogate Model</a:t>
            </a:r>
            <a:r>
              <a:rPr lang="ko-KR" altLang="en-US" sz="1600" b="1" dirty="0">
                <a:solidFill>
                  <a:srgbClr val="002060"/>
                </a:solidFill>
              </a:rPr>
              <a:t>로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변수의 영향력 추론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C41D5B9-4888-4AA4-81BB-9F43CC92F3C7}"/>
              </a:ext>
            </a:extLst>
          </p:cNvPr>
          <p:cNvGrpSpPr/>
          <p:nvPr/>
        </p:nvGrpSpPr>
        <p:grpSpPr>
          <a:xfrm>
            <a:off x="-971550" y="495300"/>
            <a:ext cx="704850" cy="1952625"/>
            <a:chOff x="-971550" y="495300"/>
            <a:chExt cx="704850" cy="195262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9C1DCAD-5B8C-4708-9FFB-0758D7F5804A}"/>
                </a:ext>
              </a:extLst>
            </p:cNvPr>
            <p:cNvSpPr/>
            <p:nvPr/>
          </p:nvSpPr>
          <p:spPr>
            <a:xfrm>
              <a:off x="-971550" y="495300"/>
              <a:ext cx="704850" cy="1952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F490EB5-7996-401E-A0AD-0017BDA52160}"/>
                </a:ext>
              </a:extLst>
            </p:cNvPr>
            <p:cNvSpPr/>
            <p:nvPr/>
          </p:nvSpPr>
          <p:spPr>
            <a:xfrm>
              <a:off x="-885825" y="619125"/>
              <a:ext cx="533400" cy="533400"/>
            </a:xfrm>
            <a:prstGeom prst="ellipse">
              <a:avLst/>
            </a:prstGeom>
            <a:solidFill>
              <a:srgbClr val="044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93C15E1-D34C-4E30-A6E8-6EAB6A5F663F}"/>
                </a:ext>
              </a:extLst>
            </p:cNvPr>
            <p:cNvSpPr/>
            <p:nvPr/>
          </p:nvSpPr>
          <p:spPr>
            <a:xfrm>
              <a:off x="-885825" y="1195387"/>
              <a:ext cx="533400" cy="5334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9743F98-9C14-42CB-A35A-B11D522925F2}"/>
                </a:ext>
              </a:extLst>
            </p:cNvPr>
            <p:cNvSpPr/>
            <p:nvPr/>
          </p:nvSpPr>
          <p:spPr>
            <a:xfrm>
              <a:off x="-885825" y="1783555"/>
              <a:ext cx="533400" cy="533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7A77EF-D211-478A-93B7-B4658EADE958}"/>
              </a:ext>
            </a:extLst>
          </p:cNvPr>
          <p:cNvSpPr/>
          <p:nvPr/>
        </p:nvSpPr>
        <p:spPr>
          <a:xfrm>
            <a:off x="515937" y="1889904"/>
            <a:ext cx="3237457" cy="294480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해석 가능한 인공지능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</a:t>
            </a:r>
            <a:r>
              <a:rPr lang="en-US" altLang="ko-KR" sz="1400" b="1" dirty="0" err="1">
                <a:solidFill>
                  <a:srgbClr val="FFD966"/>
                </a:solidFill>
              </a:rPr>
              <a:t>X</a:t>
            </a:r>
            <a:r>
              <a:rPr lang="en-US" altLang="ko-KR" sz="1400" dirty="0" err="1"/>
              <a:t>plainable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D966"/>
                </a:solidFill>
              </a:rPr>
              <a:t>AI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34B252-DE23-446B-A2F5-4B3DC6916444}"/>
              </a:ext>
            </a:extLst>
          </p:cNvPr>
          <p:cNvSpPr/>
          <p:nvPr/>
        </p:nvSpPr>
        <p:spPr>
          <a:xfrm>
            <a:off x="6254750" y="3141613"/>
            <a:ext cx="2175147" cy="294480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Global Surrogate Model</a:t>
            </a:r>
            <a:endParaRPr lang="ko-KR" altLang="en-US" sz="1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970B17-E293-4F2B-AC70-4E6ADD79EB72}"/>
              </a:ext>
            </a:extLst>
          </p:cNvPr>
          <p:cNvSpPr/>
          <p:nvPr/>
        </p:nvSpPr>
        <p:spPr>
          <a:xfrm>
            <a:off x="515938" y="3139960"/>
            <a:ext cx="1478325" cy="294480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Shapley Value</a:t>
            </a:r>
            <a:endParaRPr lang="ko-KR" altLang="en-US" sz="1400" b="1" dirty="0"/>
          </a:p>
        </p:txBody>
      </p:sp>
      <p:sp>
        <p:nvSpPr>
          <p:cNvPr id="21" name="내용 개체 틀 1">
            <a:extLst>
              <a:ext uri="{FF2B5EF4-FFF2-40B4-BE49-F238E27FC236}">
                <a16:creationId xmlns:a16="http://schemas.microsoft.com/office/drawing/2014/main" id="{9834DD01-7D3E-4F9F-9D96-D12B880DC938}"/>
              </a:ext>
            </a:extLst>
          </p:cNvPr>
          <p:cNvSpPr txBox="1">
            <a:spLocks/>
          </p:cNvSpPr>
          <p:nvPr/>
        </p:nvSpPr>
        <p:spPr>
          <a:xfrm>
            <a:off x="515938" y="4827341"/>
            <a:ext cx="5580062" cy="144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rgbClr val="002060"/>
                </a:solidFill>
              </a:rPr>
              <a:t>모든 가능한 변수 조합에서 어떤 변수가 얼마나 기여했는지 측정하는 방법론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ko-KR" altLang="en-US" sz="1200" dirty="0">
                <a:solidFill>
                  <a:srgbClr val="002060"/>
                </a:solidFill>
              </a:rPr>
              <a:t>모델 전반과 데이터 각각의 해석이 동시에 가능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ko-KR" altLang="en-US" sz="1200" dirty="0">
                <a:solidFill>
                  <a:srgbClr val="002060"/>
                </a:solidFill>
              </a:rPr>
              <a:t>계산 비용이 변수의 수에 비례하기 때문에</a:t>
            </a:r>
            <a:r>
              <a:rPr lang="en-US" altLang="ko-KR" sz="1200" dirty="0">
                <a:solidFill>
                  <a:srgbClr val="002060"/>
                </a:solidFill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</a:rPr>
              <a:t>적절한 샘플링을 통해 해결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ko-KR" altLang="en-US" sz="1200" dirty="0">
                <a:solidFill>
                  <a:srgbClr val="002060"/>
                </a:solidFill>
              </a:rPr>
              <a:t>복잡한 모델에서 각 변수의 중요도를 알 수 있음</a:t>
            </a:r>
            <a:endParaRPr lang="en-US" altLang="ko-KR" sz="1200" dirty="0">
              <a:solidFill>
                <a:srgbClr val="002060"/>
              </a:solidFill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3CF6AC8-50DE-4837-ACAE-3929213CFAA3}"/>
              </a:ext>
            </a:extLst>
          </p:cNvPr>
          <p:cNvSpPr txBox="1">
            <a:spLocks/>
          </p:cNvSpPr>
          <p:nvPr/>
        </p:nvSpPr>
        <p:spPr>
          <a:xfrm>
            <a:off x="6095998" y="4827341"/>
            <a:ext cx="5580062" cy="14432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rgbClr val="002060"/>
                </a:solidFill>
              </a:rPr>
              <a:t>유사한 기능을 흉내내는 모델로 원래 모델을 대신하여</a:t>
            </a:r>
            <a:r>
              <a:rPr lang="en-US" altLang="ko-KR" sz="1200" dirty="0">
                <a:solidFill>
                  <a:srgbClr val="002060"/>
                </a:solidFill>
              </a:rPr>
              <a:t>(Surrogate) </a:t>
            </a:r>
            <a:r>
              <a:rPr lang="ko-KR" altLang="en-US" sz="1200" dirty="0">
                <a:solidFill>
                  <a:srgbClr val="002060"/>
                </a:solidFill>
              </a:rPr>
              <a:t>설명하는 방법론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ko-KR" altLang="en-US" sz="1200" dirty="0">
                <a:solidFill>
                  <a:srgbClr val="002060"/>
                </a:solidFill>
              </a:rPr>
              <a:t>선형 모델을 사용한다면 각 변수의 회귀계수를 도출할 수 있음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ko-KR" altLang="en-US" sz="1200" dirty="0">
                <a:solidFill>
                  <a:srgbClr val="002060"/>
                </a:solidFill>
              </a:rPr>
              <a:t>대리 모델의 설명력이 약하면 결과를 신뢰할 수 없으므로</a:t>
            </a:r>
            <a:r>
              <a:rPr lang="en-US" altLang="ko-KR" sz="1200" dirty="0">
                <a:solidFill>
                  <a:srgbClr val="002060"/>
                </a:solidFill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</a:rPr>
              <a:t>다수의 샘플링을 통해 선택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ko-KR" altLang="en-US" sz="1200" dirty="0">
                <a:solidFill>
                  <a:srgbClr val="002060"/>
                </a:solidFill>
              </a:rPr>
              <a:t>복잡한 모델에서 각 변수의 증가에 따른 방문 확률 증가를 측정할 수 있음</a:t>
            </a:r>
            <a:endParaRPr lang="en-US" altLang="ko-KR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4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비즈니스 인사이트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C41D5B9-4888-4AA4-81BB-9F43CC92F3C7}"/>
              </a:ext>
            </a:extLst>
          </p:cNvPr>
          <p:cNvGrpSpPr/>
          <p:nvPr/>
        </p:nvGrpSpPr>
        <p:grpSpPr>
          <a:xfrm>
            <a:off x="-971550" y="495300"/>
            <a:ext cx="704850" cy="1952625"/>
            <a:chOff x="-971550" y="495300"/>
            <a:chExt cx="704850" cy="195262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9C1DCAD-5B8C-4708-9FFB-0758D7F5804A}"/>
                </a:ext>
              </a:extLst>
            </p:cNvPr>
            <p:cNvSpPr/>
            <p:nvPr/>
          </p:nvSpPr>
          <p:spPr>
            <a:xfrm>
              <a:off x="-971550" y="495300"/>
              <a:ext cx="704850" cy="1952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F490EB5-7996-401E-A0AD-0017BDA52160}"/>
                </a:ext>
              </a:extLst>
            </p:cNvPr>
            <p:cNvSpPr/>
            <p:nvPr/>
          </p:nvSpPr>
          <p:spPr>
            <a:xfrm>
              <a:off x="-885825" y="619125"/>
              <a:ext cx="533400" cy="533400"/>
            </a:xfrm>
            <a:prstGeom prst="ellipse">
              <a:avLst/>
            </a:prstGeom>
            <a:solidFill>
              <a:srgbClr val="044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93C15E1-D34C-4E30-A6E8-6EAB6A5F663F}"/>
                </a:ext>
              </a:extLst>
            </p:cNvPr>
            <p:cNvSpPr/>
            <p:nvPr/>
          </p:nvSpPr>
          <p:spPr>
            <a:xfrm>
              <a:off x="-885825" y="1195387"/>
              <a:ext cx="533400" cy="5334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9743F98-9C14-42CB-A35A-B11D522925F2}"/>
                </a:ext>
              </a:extLst>
            </p:cNvPr>
            <p:cNvSpPr/>
            <p:nvPr/>
          </p:nvSpPr>
          <p:spPr>
            <a:xfrm>
              <a:off x="-885825" y="1783555"/>
              <a:ext cx="533400" cy="533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22AFCD0C-5600-43AC-B4F5-01B966F3333C}"/>
              </a:ext>
            </a:extLst>
          </p:cNvPr>
          <p:cNvSpPr txBox="1">
            <a:spLocks/>
          </p:cNvSpPr>
          <p:nvPr/>
        </p:nvSpPr>
        <p:spPr>
          <a:xfrm>
            <a:off x="515935" y="819150"/>
            <a:ext cx="11160127" cy="104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>
                <a:solidFill>
                  <a:srgbClr val="002060"/>
                </a:solidFill>
              </a:rPr>
              <a:t>해석 가능한 인공지능 방법론을 활용하여</a:t>
            </a:r>
            <a:r>
              <a:rPr lang="en-US" altLang="ko-KR" sz="1800" b="1" dirty="0">
                <a:solidFill>
                  <a:srgbClr val="002060"/>
                </a:solidFill>
              </a:rPr>
              <a:t> </a:t>
            </a:r>
            <a:r>
              <a:rPr lang="ko-KR" altLang="en-US" sz="1800" b="1" dirty="0">
                <a:solidFill>
                  <a:srgbClr val="002060"/>
                </a:solidFill>
              </a:rPr>
              <a:t>복잡한 모델 해석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2060"/>
                </a:solidFill>
              </a:rPr>
              <a:t>① Shapley Value</a:t>
            </a:r>
            <a:r>
              <a:rPr lang="ko-KR" altLang="en-US" sz="1600" b="1" dirty="0">
                <a:solidFill>
                  <a:srgbClr val="002060"/>
                </a:solidFill>
              </a:rPr>
              <a:t>로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변수의 중요도 분석</a:t>
            </a:r>
            <a:r>
              <a:rPr lang="en-US" altLang="ko-KR" sz="1600" b="1" dirty="0">
                <a:solidFill>
                  <a:srgbClr val="002060"/>
                </a:solidFill>
              </a:rPr>
              <a:t> ② Global Surrogate Model</a:t>
            </a:r>
            <a:r>
              <a:rPr lang="ko-KR" altLang="en-US" sz="1600" b="1" dirty="0">
                <a:solidFill>
                  <a:srgbClr val="002060"/>
                </a:solidFill>
              </a:rPr>
              <a:t>로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변수의 영향력 추론</a:t>
            </a: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533F7131-39B8-43F9-8E04-9276E3B8ABA9}"/>
              </a:ext>
            </a:extLst>
          </p:cNvPr>
          <p:cNvSpPr txBox="1">
            <a:spLocks/>
          </p:cNvSpPr>
          <p:nvPr/>
        </p:nvSpPr>
        <p:spPr>
          <a:xfrm>
            <a:off x="515938" y="2050255"/>
            <a:ext cx="5580062" cy="144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002060"/>
                </a:solidFill>
              </a:rPr>
              <a:t>Case 1. </a:t>
            </a:r>
            <a:r>
              <a:rPr lang="ko-KR" altLang="en-US" sz="1200" dirty="0">
                <a:solidFill>
                  <a:srgbClr val="002060"/>
                </a:solidFill>
              </a:rPr>
              <a:t>가맹점 </a:t>
            </a:r>
            <a:r>
              <a:rPr lang="en-US" altLang="ko-KR" sz="1200" dirty="0">
                <a:solidFill>
                  <a:srgbClr val="002060"/>
                </a:solidFill>
              </a:rPr>
              <a:t>A </a:t>
            </a:r>
            <a:r>
              <a:rPr lang="ko-KR" altLang="en-US" sz="1200" dirty="0">
                <a:solidFill>
                  <a:srgbClr val="002060"/>
                </a:solidFill>
              </a:rPr>
              <a:t>에게 비즈니스 솔루션 제안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ko-KR" altLang="en-US" sz="1200" dirty="0">
                <a:solidFill>
                  <a:srgbClr val="002060"/>
                </a:solidFill>
              </a:rPr>
              <a:t>어떤 변수가 중요한 지 </a:t>
            </a:r>
            <a:r>
              <a:rPr lang="ko-KR" altLang="en-US" sz="1200" dirty="0" err="1">
                <a:solidFill>
                  <a:srgbClr val="002060"/>
                </a:solidFill>
              </a:rPr>
              <a:t>뽑아냄</a:t>
            </a:r>
            <a:r>
              <a:rPr lang="ko-KR" altLang="en-US" sz="1200" dirty="0">
                <a:solidFill>
                  <a:srgbClr val="002060"/>
                </a:solidFill>
              </a:rPr>
              <a:t> </a:t>
            </a:r>
            <a:r>
              <a:rPr lang="en-US" altLang="ko-KR" sz="1200" dirty="0">
                <a:solidFill>
                  <a:srgbClr val="002060"/>
                </a:solidFill>
              </a:rPr>
              <a:t>Top 10</a:t>
            </a:r>
          </a:p>
          <a:p>
            <a:r>
              <a:rPr lang="ko-KR" altLang="en-US" sz="1200" dirty="0">
                <a:solidFill>
                  <a:srgbClr val="002060"/>
                </a:solidFill>
              </a:rPr>
              <a:t>그 변수의 영향력 측정 </a:t>
            </a:r>
            <a:r>
              <a:rPr lang="en-US" altLang="ko-KR" sz="1200" dirty="0">
                <a:solidFill>
                  <a:srgbClr val="002060"/>
                </a:solidFill>
              </a:rPr>
              <a:t>=&gt; </a:t>
            </a:r>
            <a:r>
              <a:rPr lang="ko-KR" altLang="en-US" sz="1200" dirty="0">
                <a:solidFill>
                  <a:srgbClr val="002060"/>
                </a:solidFill>
              </a:rPr>
              <a:t>어떤 변수를 </a:t>
            </a:r>
            <a:r>
              <a:rPr lang="ko-KR" altLang="en-US" sz="1200" dirty="0" err="1">
                <a:solidFill>
                  <a:srgbClr val="002060"/>
                </a:solidFill>
              </a:rPr>
              <a:t>타겟팅한</a:t>
            </a:r>
            <a:r>
              <a:rPr lang="ko-KR" altLang="en-US" sz="1200" dirty="0">
                <a:solidFill>
                  <a:srgbClr val="002060"/>
                </a:solidFill>
              </a:rPr>
              <a:t> 기획 방향 수립</a:t>
            </a:r>
            <a:endParaRPr lang="en-US" altLang="ko-KR" sz="1200" dirty="0">
              <a:solidFill>
                <a:srgbClr val="002060"/>
              </a:solidFill>
            </a:endParaRPr>
          </a:p>
          <a:p>
            <a:endParaRPr lang="en-US" altLang="ko-KR" sz="1200" dirty="0">
              <a:solidFill>
                <a:srgbClr val="002060"/>
              </a:solidFill>
            </a:endParaRP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8F6158D0-580E-4883-AD2C-F2E4A8432DF4}"/>
              </a:ext>
            </a:extLst>
          </p:cNvPr>
          <p:cNvSpPr txBox="1">
            <a:spLocks/>
          </p:cNvSpPr>
          <p:nvPr/>
        </p:nvSpPr>
        <p:spPr>
          <a:xfrm>
            <a:off x="6095998" y="1965826"/>
            <a:ext cx="5580062" cy="144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002060"/>
                </a:solidFill>
              </a:rPr>
              <a:t>Case 2. </a:t>
            </a:r>
            <a:r>
              <a:rPr lang="ko-KR" altLang="en-US" sz="1200" dirty="0">
                <a:solidFill>
                  <a:srgbClr val="002060"/>
                </a:solidFill>
              </a:rPr>
              <a:t>고객 </a:t>
            </a:r>
            <a:r>
              <a:rPr lang="en-US" altLang="ko-KR" sz="1200" dirty="0">
                <a:solidFill>
                  <a:srgbClr val="002060"/>
                </a:solidFill>
              </a:rPr>
              <a:t>B</a:t>
            </a:r>
          </a:p>
          <a:p>
            <a:r>
              <a:rPr lang="ko-KR" altLang="en-US" sz="1200" dirty="0">
                <a:solidFill>
                  <a:srgbClr val="002060"/>
                </a:solidFill>
              </a:rPr>
              <a:t>설득력 있는 카드 추천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en-US" altLang="ko-KR" sz="1200" dirty="0">
                <a:solidFill>
                  <a:srgbClr val="002060"/>
                </a:solidFill>
              </a:rPr>
              <a:t>(</a:t>
            </a:r>
            <a:r>
              <a:rPr lang="ko-KR" altLang="en-US" sz="1200" dirty="0">
                <a:solidFill>
                  <a:srgbClr val="002060"/>
                </a:solidFill>
              </a:rPr>
              <a:t>기존</a:t>
            </a:r>
            <a:r>
              <a:rPr lang="en-US" altLang="ko-KR" sz="1200" dirty="0">
                <a:solidFill>
                  <a:srgbClr val="002060"/>
                </a:solidFill>
              </a:rPr>
              <a:t>) </a:t>
            </a:r>
            <a:r>
              <a:rPr lang="ko-KR" altLang="en-US" sz="1200" dirty="0">
                <a:solidFill>
                  <a:srgbClr val="002060"/>
                </a:solidFill>
              </a:rPr>
              <a:t>가맹점 </a:t>
            </a:r>
            <a:r>
              <a:rPr lang="en-US" altLang="ko-KR" sz="1200" dirty="0">
                <a:solidFill>
                  <a:srgbClr val="002060"/>
                </a:solidFill>
              </a:rPr>
              <a:t>C</a:t>
            </a:r>
            <a:r>
              <a:rPr lang="ko-KR" altLang="en-US" sz="1200" dirty="0">
                <a:solidFill>
                  <a:srgbClr val="002060"/>
                </a:solidFill>
              </a:rPr>
              <a:t>와 </a:t>
            </a:r>
            <a:r>
              <a:rPr lang="en-US" altLang="ko-KR" sz="1200" dirty="0">
                <a:solidFill>
                  <a:srgbClr val="002060"/>
                </a:solidFill>
              </a:rPr>
              <a:t>D</a:t>
            </a:r>
            <a:r>
              <a:rPr lang="ko-KR" altLang="en-US" sz="1200" dirty="0">
                <a:solidFill>
                  <a:srgbClr val="002060"/>
                </a:solidFill>
              </a:rPr>
              <a:t>를 사용할 확률이 크다 </a:t>
            </a:r>
            <a:r>
              <a:rPr lang="en-US" altLang="ko-KR" sz="1200" dirty="0">
                <a:solidFill>
                  <a:srgbClr val="002060"/>
                </a:solidFill>
              </a:rPr>
              <a:t>-&gt; </a:t>
            </a:r>
            <a:r>
              <a:rPr lang="ko-KR" altLang="en-US" sz="1200" dirty="0">
                <a:solidFill>
                  <a:srgbClr val="002060"/>
                </a:solidFill>
              </a:rPr>
              <a:t>추천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ko-KR" altLang="en-US" sz="1200" dirty="0">
                <a:solidFill>
                  <a:srgbClr val="002060"/>
                </a:solidFill>
              </a:rPr>
              <a:t>당신의 행동 패턴을 설명 </a:t>
            </a:r>
            <a:r>
              <a:rPr lang="en-US" altLang="ko-KR" sz="1200" dirty="0">
                <a:solidFill>
                  <a:srgbClr val="002060"/>
                </a:solidFill>
              </a:rPr>
              <a:t>=&gt; </a:t>
            </a:r>
            <a:r>
              <a:rPr lang="ko-KR" altLang="en-US" sz="1200" dirty="0">
                <a:solidFill>
                  <a:srgbClr val="002060"/>
                </a:solidFill>
              </a:rPr>
              <a:t>설득력 있는 추천</a:t>
            </a:r>
            <a:r>
              <a:rPr lang="en-US" altLang="ko-KR" sz="1200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35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736</Words>
  <Application>Microsoft Office PowerPoint</Application>
  <PresentationFormat>와이드스크린</PresentationFormat>
  <Paragraphs>126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SCDC 공모전 분석 계획서</vt:lpstr>
      <vt:lpstr>데이터 분포 탐색 </vt:lpstr>
      <vt:lpstr>프로세스</vt:lpstr>
      <vt:lpstr>변수 선택</vt:lpstr>
      <vt:lpstr>변수 선택</vt:lpstr>
      <vt:lpstr>모델링</vt:lpstr>
      <vt:lpstr>모델 해석</vt:lpstr>
      <vt:lpstr>비즈니스 인사이트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제목은 여기에</dc:title>
  <dc:creator>YI HYEONGSUN</dc:creator>
  <cp:lastModifiedBy>YI HYEONGSUN</cp:lastModifiedBy>
  <cp:revision>62</cp:revision>
  <dcterms:created xsi:type="dcterms:W3CDTF">2020-09-11T05:58:32Z</dcterms:created>
  <dcterms:modified xsi:type="dcterms:W3CDTF">2020-09-24T04:34:36Z</dcterms:modified>
</cp:coreProperties>
</file>