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908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1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9F"/>
    <a:srgbClr val="FFD96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50" y="108"/>
      </p:cViewPr>
      <p:guideLst>
        <p:guide orient="horz" pos="2160"/>
        <p:guide pos="325"/>
        <p:guide pos="3908"/>
        <p:guide pos="7355"/>
        <p:guide orient="horz" pos="414"/>
        <p:guide orient="horz" pos="11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importance-and-feature-selection-with-xgboost-i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rgbClr val="002060"/>
                </a:solidFill>
              </a:rPr>
              <a:t>20</a:t>
            </a:r>
            <a:endParaRPr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1E3210-6B4D-4D27-AB72-74BAD4944D98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19CC3-5B1B-4555-8356-788C6FA6DB0B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E79AF1-6739-4788-8D8D-0DE4A5A36994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2EB30C-CBB8-4418-A211-C6DD26F38CF9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D8C8D-9E0A-44E7-87BA-6767250DC08E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8A56CD-8E31-4BF1-BCD3-618340AAB8CC}"/>
              </a:ext>
            </a:extLst>
          </p:cNvPr>
          <p:cNvSpPr txBox="1"/>
          <p:nvPr/>
        </p:nvSpPr>
        <p:spPr>
          <a:xfrm>
            <a:off x="9056914" y="5242560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고지형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박재우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이형선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변수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FD130-2758-4D3C-960B-27A7ADC6BFA4}"/>
              </a:ext>
            </a:extLst>
          </p:cNvPr>
          <p:cNvSpPr txBox="1"/>
          <p:nvPr/>
        </p:nvSpPr>
        <p:spPr>
          <a:xfrm>
            <a:off x="701781" y="934221"/>
            <a:ext cx="514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선택 방법</a:t>
            </a:r>
            <a:r>
              <a:rPr lang="en-US" altLang="ko-KR" sz="1400" dirty="0"/>
              <a:t>: Feature Importance from tree-based model, </a:t>
            </a:r>
          </a:p>
          <a:p>
            <a:r>
              <a:rPr lang="en-US" altLang="ko-KR" sz="1400" dirty="0">
                <a:hlinkClick r:id="rId3"/>
              </a:rPr>
              <a:t>XGBoost</a:t>
            </a:r>
            <a:r>
              <a:rPr lang="ko-KR" altLang="en-US" sz="1400" dirty="0">
                <a:hlinkClick r:id="rId3"/>
              </a:rPr>
              <a:t> </a:t>
            </a:r>
            <a:r>
              <a:rPr lang="en-US" altLang="ko-KR" sz="1400" dirty="0">
                <a:hlinkClick r:id="rId3"/>
              </a:rPr>
              <a:t>Feature Importance </a:t>
            </a:r>
            <a:r>
              <a:rPr lang="ko-KR" altLang="en-US" sz="1400" dirty="0">
                <a:hlinkClick r:id="rId3"/>
              </a:rPr>
              <a:t>활용 </a:t>
            </a:r>
            <a:r>
              <a:rPr lang="en-US" altLang="ko-KR" sz="1400" dirty="0">
                <a:hlinkClick r:id="rId3"/>
              </a:rPr>
              <a:t>Feature Selection</a:t>
            </a:r>
            <a:endParaRPr lang="en-US" altLang="ko-KR" sz="1400" dirty="0"/>
          </a:p>
          <a:p>
            <a:r>
              <a:rPr lang="en-US" altLang="ko-KR" sz="1400" dirty="0"/>
              <a:t>LASSO Feature Selection, RFE, KS-Test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90563-605F-47A4-8A37-59486A8708F8}"/>
              </a:ext>
            </a:extLst>
          </p:cNvPr>
          <p:cNvSpPr txBox="1"/>
          <p:nvPr/>
        </p:nvSpPr>
        <p:spPr>
          <a:xfrm>
            <a:off x="2135506" y="1758673"/>
            <a:ext cx="6062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변수 선택 일괄 진행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모델링으로 넘어가기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현재 선택한 방안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변수 선택 방법별로 모델링을 모두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</a:t>
            </a:r>
            <a:r>
              <a:rPr lang="ko-KR" altLang="en-US" sz="1400" dirty="0"/>
              <a:t>변수 선택 방법별 모델링 진행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성능이 좋은 모델 사용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79A2D-5B5A-4664-934E-7F58C873CCA7}"/>
              </a:ext>
            </a:extLst>
          </p:cNvPr>
          <p:cNvSpPr txBox="1"/>
          <p:nvPr/>
        </p:nvSpPr>
        <p:spPr>
          <a:xfrm>
            <a:off x="701781" y="2890901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고려할 부분들</a:t>
            </a:r>
            <a:r>
              <a:rPr lang="en-US" altLang="ko-KR" sz="1400" dirty="0"/>
              <a:t>: XAI</a:t>
            </a:r>
            <a:r>
              <a:rPr lang="ko-KR" altLang="en-US" sz="1400" dirty="0"/>
              <a:t>로 잘 넘겨줄 수 있느냐</a:t>
            </a:r>
            <a:r>
              <a:rPr lang="en-US" altLang="ko-KR" sz="1400" dirty="0"/>
              <a:t>? =&gt; Feature Selection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설명 불가능한 변수는 무조건 생긴다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250FE-9D8E-48A2-BE27-E5ED873BC485}"/>
              </a:ext>
            </a:extLst>
          </p:cNvPr>
          <p:cNvSpPr txBox="1"/>
          <p:nvPr/>
        </p:nvSpPr>
        <p:spPr>
          <a:xfrm>
            <a:off x="2052952" y="3391137"/>
            <a:ext cx="6227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시나리오</a:t>
            </a:r>
            <a:r>
              <a:rPr lang="en-US" altLang="ko-KR" sz="1400" dirty="0"/>
              <a:t>1. XAI </a:t>
            </a:r>
            <a:r>
              <a:rPr lang="ko-KR" altLang="en-US" sz="1400" dirty="0"/>
              <a:t>적용 가장 쉬움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방법별로 남아있는 변수는 </a:t>
            </a:r>
            <a:r>
              <a:rPr lang="en-US" altLang="ko-KR" sz="1400" dirty="0"/>
              <a:t>XAI </a:t>
            </a:r>
            <a:r>
              <a:rPr lang="ko-KR" altLang="en-US" sz="1400" dirty="0"/>
              <a:t>적용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불가능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XAI </a:t>
            </a:r>
            <a:r>
              <a:rPr lang="ko-KR" altLang="en-US" sz="1400" dirty="0"/>
              <a:t>적용 가능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A31DD-FB1C-4747-BF56-2A2A45AF62C6}"/>
              </a:ext>
            </a:extLst>
          </p:cNvPr>
          <p:cNvSpPr txBox="1"/>
          <p:nvPr/>
        </p:nvSpPr>
        <p:spPr>
          <a:xfrm>
            <a:off x="2052952" y="4846531"/>
            <a:ext cx="2987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XAI</a:t>
            </a:r>
            <a:r>
              <a:rPr lang="ko-KR" altLang="en-US" sz="1400" dirty="0"/>
              <a:t>는 무엇을 이뤄야 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Priority #1: Global Pattern</a:t>
            </a:r>
          </a:p>
          <a:p>
            <a:r>
              <a:rPr lang="en-US" altLang="ko-KR" sz="1400" dirty="0"/>
              <a:t>Priority #2: Segment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r>
              <a:rPr lang="en-US" altLang="ko-KR" sz="1400" dirty="0"/>
              <a:t>Priority #3: Local(Personal) Pattern</a:t>
            </a:r>
          </a:p>
        </p:txBody>
      </p:sp>
    </p:spTree>
    <p:extLst>
      <p:ext uri="{BB962C8B-B14F-4D97-AF65-F5344CB8AC3E}">
        <p14:creationId xmlns:p14="http://schemas.microsoft.com/office/powerpoint/2010/main" val="41087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lt"/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C36A61B-0961-4DDD-8A49-96DA641C1024}"/>
              </a:ext>
            </a:extLst>
          </p:cNvPr>
          <p:cNvGrpSpPr/>
          <p:nvPr/>
        </p:nvGrpSpPr>
        <p:grpSpPr>
          <a:xfrm>
            <a:off x="771172" y="5873617"/>
            <a:ext cx="5264002" cy="567981"/>
            <a:chOff x="2217045" y="4959675"/>
            <a:chExt cx="5264002" cy="5679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2CE5786-297F-4267-B10B-776E5D165AA9}"/>
                </a:ext>
              </a:extLst>
            </p:cNvPr>
            <p:cNvSpPr/>
            <p:nvPr/>
          </p:nvSpPr>
          <p:spPr>
            <a:xfrm>
              <a:off x="2217045" y="4959675"/>
              <a:ext cx="5264002" cy="567981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8E6AED-649A-42FC-8B0C-C1B1CFA2E9A5}"/>
                </a:ext>
              </a:extLst>
            </p:cNvPr>
            <p:cNvSpPr txBox="1"/>
            <p:nvPr/>
          </p:nvSpPr>
          <p:spPr>
            <a:xfrm>
              <a:off x="4265826" y="5089776"/>
              <a:ext cx="11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Final Model</a:t>
              </a:r>
              <a:endParaRPr lang="ko-KR" altLang="en-US" sz="1400" dirty="0">
                <a:solidFill>
                  <a:schemeClr val="bg1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024A117-1267-4583-99D9-8A50DBE2A55D}"/>
              </a:ext>
            </a:extLst>
          </p:cNvPr>
          <p:cNvGrpSpPr/>
          <p:nvPr/>
        </p:nvGrpSpPr>
        <p:grpSpPr>
          <a:xfrm>
            <a:off x="771172" y="4077963"/>
            <a:ext cx="5264002" cy="1614828"/>
            <a:chOff x="2229128" y="3070337"/>
            <a:chExt cx="5264002" cy="1614828"/>
          </a:xfrm>
        </p:grpSpPr>
        <p:sp>
          <p:nvSpPr>
            <p:cNvPr id="110" name="화살표: 아래쪽 109">
              <a:extLst>
                <a:ext uri="{FF2B5EF4-FFF2-40B4-BE49-F238E27FC236}">
                  <a16:creationId xmlns:a16="http://schemas.microsoft.com/office/drawing/2014/main" id="{461F64A7-B5A7-46D4-A6B3-C75F1B82A24E}"/>
                </a:ext>
              </a:extLst>
            </p:cNvPr>
            <p:cNvSpPr/>
            <p:nvPr/>
          </p:nvSpPr>
          <p:spPr>
            <a:xfrm>
              <a:off x="3774470" y="4518404"/>
              <a:ext cx="2192399" cy="166761"/>
            </a:xfrm>
            <a:prstGeom prst="downArrow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6C2E7BD-8BD5-4F6B-B493-10689A0B1F7B}"/>
                </a:ext>
              </a:extLst>
            </p:cNvPr>
            <p:cNvGrpSpPr/>
            <p:nvPr/>
          </p:nvGrpSpPr>
          <p:grpSpPr>
            <a:xfrm>
              <a:off x="2229128" y="3070337"/>
              <a:ext cx="5264002" cy="1439294"/>
              <a:chOff x="2224206" y="3224909"/>
              <a:chExt cx="5264002" cy="14392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B9992C15-E8AE-4BD8-A1E1-EB0807CE2E74}"/>
                  </a:ext>
                </a:extLst>
              </p:cNvPr>
              <p:cNvGrpSpPr/>
              <p:nvPr/>
            </p:nvGrpSpPr>
            <p:grpSpPr>
              <a:xfrm>
                <a:off x="2224206" y="3224909"/>
                <a:ext cx="5264002" cy="1439294"/>
                <a:chOff x="2222646" y="3367838"/>
                <a:chExt cx="5264002" cy="1439294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D3465DAF-C5DA-4383-90D2-3A79C0F37779}"/>
                    </a:ext>
                  </a:extLst>
                </p:cNvPr>
                <p:cNvGrpSpPr/>
                <p:nvPr/>
              </p:nvGrpSpPr>
              <p:grpSpPr>
                <a:xfrm>
                  <a:off x="2222646" y="3367838"/>
                  <a:ext cx="5264002" cy="1439294"/>
                  <a:chOff x="2222646" y="3306875"/>
                  <a:chExt cx="5264002" cy="1439294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0A315FED-AE1D-4D3B-8008-3C3EE293AA3B}"/>
                      </a:ext>
                    </a:extLst>
                  </p:cNvPr>
                  <p:cNvSpPr/>
                  <p:nvPr/>
                </p:nvSpPr>
                <p:spPr>
                  <a:xfrm>
                    <a:off x="2270931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15BB195-EE4E-4FD6-A652-5E2903BB0689}"/>
                      </a:ext>
                    </a:extLst>
                  </p:cNvPr>
                  <p:cNvSpPr/>
                  <p:nvPr/>
                </p:nvSpPr>
                <p:spPr>
                  <a:xfrm>
                    <a:off x="3325017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2BA5C013-881A-4A67-B44B-251EECC29FD2}"/>
                      </a:ext>
                    </a:extLst>
                  </p:cNvPr>
                  <p:cNvSpPr/>
                  <p:nvPr/>
                </p:nvSpPr>
                <p:spPr>
                  <a:xfrm>
                    <a:off x="4374481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1CDBD320-A569-48D9-9BE0-EF4CD0E3F2C7}"/>
                      </a:ext>
                    </a:extLst>
                  </p:cNvPr>
                  <p:cNvSpPr/>
                  <p:nvPr/>
                </p:nvSpPr>
                <p:spPr>
                  <a:xfrm>
                    <a:off x="5423945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6F51394-FD79-4E46-A6CD-7E00E4B6AD08}"/>
                      </a:ext>
                    </a:extLst>
                  </p:cNvPr>
                  <p:cNvSpPr/>
                  <p:nvPr/>
                </p:nvSpPr>
                <p:spPr>
                  <a:xfrm>
                    <a:off x="6473408" y="3350188"/>
                    <a:ext cx="970178" cy="552018"/>
                  </a:xfrm>
                  <a:prstGeom prst="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DCD1288D-769C-4246-BE30-07E8BA74674D}"/>
                      </a:ext>
                    </a:extLst>
                  </p:cNvPr>
                  <p:cNvSpPr/>
                  <p:nvPr/>
                </p:nvSpPr>
                <p:spPr>
                  <a:xfrm>
                    <a:off x="2222646" y="3306875"/>
                    <a:ext cx="5264002" cy="1439294"/>
                  </a:xfrm>
                  <a:prstGeom prst="rect">
                    <a:avLst/>
                  </a:prstGeom>
                  <a:noFill/>
                  <a:ln w="28575">
                    <a:solidFill>
                      <a:srgbClr val="04469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CC38B6E-538A-46E1-AD0E-EBFF1B16FD0A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573" y="3395364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NN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9253ECC-AD56-41CF-A09A-5FEF3D50B7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708" y="3389583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SVM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4A9F4BF-3572-4B64-9CEB-4310A5F26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172" y="3389583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LGBM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D37D456-0EE8-4B86-87D0-AF9F780BC2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635" y="3399690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RF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948AFD1F-2898-4060-AF14-E0F674C7EA87}"/>
                      </a:ext>
                    </a:extLst>
                  </p:cNvPr>
                  <p:cNvSpPr txBox="1"/>
                  <p:nvPr/>
                </p:nvSpPr>
                <p:spPr>
                  <a:xfrm>
                    <a:off x="6511095" y="3394586"/>
                    <a:ext cx="89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Prediction</a:t>
                    </a:r>
                  </a:p>
                  <a:p>
                    <a:pPr algn="ctr"/>
                    <a:r>
                      <a:rPr lang="en-US" altLang="ko-KR" sz="1200" dirty="0">
                        <a:solidFill>
                          <a:schemeClr val="bg1"/>
                        </a:solidFill>
                        <a:ea typeface="나눔고딕" panose="020D0604000000000000" pitchFamily="50" charset="-127"/>
                      </a:rPr>
                      <a:t>LR</a:t>
                    </a:r>
                    <a:endParaRPr lang="ko-KR" altLang="en-US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1949EB9F-5A34-4601-98CA-EC08D5B16494}"/>
                    </a:ext>
                  </a:extLst>
                </p:cNvPr>
                <p:cNvCxnSpPr/>
                <p:nvPr/>
              </p:nvCxnSpPr>
              <p:spPr>
                <a:xfrm>
                  <a:off x="2270931" y="3994919"/>
                  <a:ext cx="5172651" cy="0"/>
                </a:xfrm>
                <a:prstGeom prst="line">
                  <a:avLst/>
                </a:prstGeom>
                <a:ln w="19050">
                  <a:solidFill>
                    <a:srgbClr val="0446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B5A0F969-E829-421D-BAC8-305254E89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0114" y="4392951"/>
                  <a:ext cx="5172651" cy="0"/>
                </a:xfrm>
                <a:prstGeom prst="line">
                  <a:avLst/>
                </a:prstGeom>
                <a:ln w="19050">
                  <a:solidFill>
                    <a:srgbClr val="0446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66644CFB-EE32-4012-A9F2-8960CB8DD2D9}"/>
                  </a:ext>
                </a:extLst>
              </p:cNvPr>
              <p:cNvSpPr/>
              <p:nvPr/>
            </p:nvSpPr>
            <p:spPr>
              <a:xfrm>
                <a:off x="2652421" y="3975182"/>
                <a:ext cx="194645" cy="16779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0ED7F9C1-D962-416E-93A6-4D2ABDD29856}"/>
                  </a:ext>
                </a:extLst>
              </p:cNvPr>
              <p:cNvSpPr/>
              <p:nvPr/>
            </p:nvSpPr>
            <p:spPr>
              <a:xfrm>
                <a:off x="3714342" y="4373214"/>
                <a:ext cx="194645" cy="16779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7D705FF7-228A-46BF-8892-3A5F79B26BF0}"/>
                  </a:ext>
                </a:extLst>
              </p:cNvPr>
              <p:cNvSpPr/>
              <p:nvPr/>
            </p:nvSpPr>
            <p:spPr>
              <a:xfrm>
                <a:off x="2658624" y="4364177"/>
                <a:ext cx="188442" cy="18844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1A85C79-F0C9-487B-BFA5-40E7466B6D0D}"/>
                  </a:ext>
                </a:extLst>
              </p:cNvPr>
              <p:cNvSpPr/>
              <p:nvPr/>
            </p:nvSpPr>
            <p:spPr>
              <a:xfrm>
                <a:off x="3714343" y="3975182"/>
                <a:ext cx="194645" cy="19464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501787A-76C6-4DDF-ABAC-F2A4815DF707}"/>
                  </a:ext>
                </a:extLst>
              </p:cNvPr>
              <p:cNvSpPr/>
              <p:nvPr/>
            </p:nvSpPr>
            <p:spPr>
              <a:xfrm rot="10800000">
                <a:off x="6861172" y="3972331"/>
                <a:ext cx="194645" cy="167797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4E0B0BC-3CB3-45DB-8A47-FC6979EA9E0D}"/>
                  </a:ext>
                </a:extLst>
              </p:cNvPr>
              <p:cNvSpPr/>
              <p:nvPr/>
            </p:nvSpPr>
            <p:spPr>
              <a:xfrm rot="2669146">
                <a:off x="4784238" y="3989806"/>
                <a:ext cx="153781" cy="1537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C315E030-72CD-438F-999F-28E1D8FE8D32}"/>
                  </a:ext>
                </a:extLst>
              </p:cNvPr>
              <p:cNvSpPr/>
              <p:nvPr/>
            </p:nvSpPr>
            <p:spPr>
              <a:xfrm>
                <a:off x="5818195" y="4364177"/>
                <a:ext cx="194645" cy="19464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28" name="이등변 삼각형 127">
                <a:extLst>
                  <a:ext uri="{FF2B5EF4-FFF2-40B4-BE49-F238E27FC236}">
                    <a16:creationId xmlns:a16="http://schemas.microsoft.com/office/drawing/2014/main" id="{EDC09F79-9C2A-49C9-BD66-B197108A6C99}"/>
                  </a:ext>
                </a:extLst>
              </p:cNvPr>
              <p:cNvSpPr/>
              <p:nvPr/>
            </p:nvSpPr>
            <p:spPr>
              <a:xfrm>
                <a:off x="5818195" y="3976539"/>
                <a:ext cx="194645" cy="167797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6AFB904-A089-4ACC-81B5-770974D4B5C5}"/>
                  </a:ext>
                </a:extLst>
              </p:cNvPr>
              <p:cNvSpPr/>
              <p:nvPr/>
            </p:nvSpPr>
            <p:spPr>
              <a:xfrm>
                <a:off x="6861171" y="4364177"/>
                <a:ext cx="188442" cy="18844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오각형 130">
                <a:extLst>
                  <a:ext uri="{FF2B5EF4-FFF2-40B4-BE49-F238E27FC236}">
                    <a16:creationId xmlns:a16="http://schemas.microsoft.com/office/drawing/2014/main" id="{7A321E93-1151-4150-B2D6-70BF7A6F018F}"/>
                  </a:ext>
                </a:extLst>
              </p:cNvPr>
              <p:cNvSpPr/>
              <p:nvPr/>
            </p:nvSpPr>
            <p:spPr>
              <a:xfrm>
                <a:off x="4762248" y="4364669"/>
                <a:ext cx="180229" cy="171647"/>
              </a:xfrm>
              <a:prstGeom prst="pent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16C1764-8C24-4B48-AB02-E825F884FB91}"/>
              </a:ext>
            </a:extLst>
          </p:cNvPr>
          <p:cNvGrpSpPr/>
          <p:nvPr/>
        </p:nvGrpSpPr>
        <p:grpSpPr>
          <a:xfrm>
            <a:off x="771173" y="2389652"/>
            <a:ext cx="5264001" cy="791486"/>
            <a:chOff x="1234319" y="1781198"/>
            <a:chExt cx="5264001" cy="791486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DE960445-54E8-4B80-8137-BCA91F812520}"/>
                </a:ext>
              </a:extLst>
            </p:cNvPr>
            <p:cNvSpPr/>
            <p:nvPr/>
          </p:nvSpPr>
          <p:spPr>
            <a:xfrm>
              <a:off x="1234319" y="1781198"/>
              <a:ext cx="5264001" cy="791486"/>
            </a:xfrm>
            <a:prstGeom prst="roundRect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5FD6A594-9645-42FC-8997-4D5AFCDFA190}"/>
                </a:ext>
              </a:extLst>
            </p:cNvPr>
            <p:cNvSpPr/>
            <p:nvPr/>
          </p:nvSpPr>
          <p:spPr>
            <a:xfrm>
              <a:off x="1357306" y="1896511"/>
              <a:ext cx="2415247" cy="558204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82DFC61-7DEB-4DF7-ABEC-2432F25969D1}"/>
                </a:ext>
              </a:extLst>
            </p:cNvPr>
            <p:cNvSpPr txBox="1"/>
            <p:nvPr/>
          </p:nvSpPr>
          <p:spPr>
            <a:xfrm>
              <a:off x="1749529" y="1937244"/>
              <a:ext cx="163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Feature Importance Feature Selection</a:t>
              </a:r>
              <a:endParaRPr lang="ko-KR" altLang="en-US" sz="12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3F97E-A6D1-4943-8AEE-EECDCF4CB6F7}"/>
                </a:ext>
              </a:extLst>
            </p:cNvPr>
            <p:cNvGrpSpPr/>
            <p:nvPr/>
          </p:nvGrpSpPr>
          <p:grpSpPr>
            <a:xfrm>
              <a:off x="3932494" y="1888975"/>
              <a:ext cx="2464974" cy="558204"/>
              <a:chOff x="4408744" y="1861454"/>
              <a:chExt cx="2464974" cy="558204"/>
            </a:xfrm>
          </p:grpSpPr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5F520445-7766-4226-A974-23FF35D3BAF4}"/>
                  </a:ext>
                </a:extLst>
              </p:cNvPr>
              <p:cNvSpPr/>
              <p:nvPr/>
            </p:nvSpPr>
            <p:spPr>
              <a:xfrm>
                <a:off x="4408744" y="1861454"/>
                <a:ext cx="2464974" cy="558204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A079C30-02E4-4DE0-9569-0A98102C407A}"/>
                  </a:ext>
                </a:extLst>
              </p:cNvPr>
              <p:cNvSpPr txBox="1"/>
              <p:nvPr/>
            </p:nvSpPr>
            <p:spPr>
              <a:xfrm>
                <a:off x="4980404" y="1909723"/>
                <a:ext cx="1459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  <a:t>LASSO Regression</a:t>
                </a:r>
                <a:b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</a:br>
                <a:r>
                  <a:rPr lang="en-US" altLang="ko-KR" sz="1200" dirty="0">
                    <a:solidFill>
                      <a:srgbClr val="04469F"/>
                    </a:solidFill>
                    <a:ea typeface="나눔고딕" panose="020D0604000000000000" pitchFamily="50" charset="-127"/>
                  </a:rPr>
                  <a:t>Feature Selection</a:t>
                </a:r>
                <a:endParaRPr lang="ko-KR" altLang="en-US" sz="1200" dirty="0">
                  <a:solidFill>
                    <a:srgbClr val="04469F"/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A6E13C4-85CE-479D-8986-AC86178E1DB1}"/>
              </a:ext>
            </a:extLst>
          </p:cNvPr>
          <p:cNvSpPr/>
          <p:nvPr/>
        </p:nvSpPr>
        <p:spPr>
          <a:xfrm>
            <a:off x="771172" y="1686760"/>
            <a:ext cx="5264001" cy="5053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나눔고딕" panose="020D0604000000000000" pitchFamily="50" charset="-127"/>
              </a:rPr>
              <a:t>N</a:t>
            </a:r>
            <a:r>
              <a:rPr lang="ko-KR" altLang="en-US" sz="1400" b="1" dirty="0">
                <a:solidFill>
                  <a:schemeClr val="bg1"/>
                </a:solidFill>
                <a:ea typeface="나눔고딕" panose="020D0604000000000000" pitchFamily="50" charset="-127"/>
              </a:rPr>
              <a:t>번 가맹점 데이터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CFEFAF-CDE0-40FA-A289-85335B5F1AC6}"/>
              </a:ext>
            </a:extLst>
          </p:cNvPr>
          <p:cNvSpPr txBox="1"/>
          <p:nvPr/>
        </p:nvSpPr>
        <p:spPr>
          <a:xfrm>
            <a:off x="6505982" y="1826720"/>
            <a:ext cx="456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Feature Importance </a:t>
            </a:r>
            <a:r>
              <a:rPr lang="ko-KR" altLang="en-US" sz="1400" dirty="0"/>
              <a:t>기반</a:t>
            </a:r>
            <a:r>
              <a:rPr lang="en-US" altLang="ko-KR" sz="1400" dirty="0"/>
              <a:t> </a:t>
            </a:r>
            <a:r>
              <a:rPr lang="ko-KR" altLang="en-US" sz="1400" dirty="0"/>
              <a:t>변수선택 </a:t>
            </a:r>
            <a:r>
              <a:rPr lang="en-US" altLang="ko-KR" sz="1400" dirty="0"/>
              <a:t>&amp;</a:t>
            </a:r>
          </a:p>
          <a:p>
            <a:r>
              <a:rPr lang="en-US" altLang="ko-KR" sz="1400" dirty="0"/>
              <a:t>LASSO Regression </a:t>
            </a:r>
            <a:r>
              <a:rPr lang="ko-KR" altLang="en-US" sz="1400" dirty="0"/>
              <a:t>기반 변수선택</a:t>
            </a:r>
            <a:endParaRPr lang="en-US" altLang="ko-KR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D55FCA-720B-42B8-9181-89A43718DBF7}"/>
              </a:ext>
            </a:extLst>
          </p:cNvPr>
          <p:cNvSpPr txBox="1"/>
          <p:nvPr/>
        </p:nvSpPr>
        <p:spPr>
          <a:xfrm>
            <a:off x="6505982" y="2988896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변수선택이 된 데이터를 모델에 학습</a:t>
            </a:r>
            <a:endParaRPr lang="en-US" altLang="ko-KR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3D7F616-A8E2-4076-B4AB-C766FA2993C5}"/>
              </a:ext>
            </a:extLst>
          </p:cNvPr>
          <p:cNvSpPr txBox="1"/>
          <p:nvPr/>
        </p:nvSpPr>
        <p:spPr>
          <a:xfrm>
            <a:off x="6560700" y="3975749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스태킹</a:t>
            </a:r>
            <a:r>
              <a:rPr lang="ko-KR" altLang="en-US" sz="1400" dirty="0"/>
              <a:t> 앙상블을 위한 데이터셋 생성</a:t>
            </a:r>
            <a:endParaRPr lang="en-US" altLang="ko-KR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C68791-87C4-4F13-A6B5-B5907C601F78}"/>
              </a:ext>
            </a:extLst>
          </p:cNvPr>
          <p:cNvSpPr txBox="1"/>
          <p:nvPr/>
        </p:nvSpPr>
        <p:spPr>
          <a:xfrm>
            <a:off x="6557694" y="5101079"/>
            <a:ext cx="4566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Model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LightGBM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Prediction</a:t>
            </a:r>
            <a:r>
              <a:rPr lang="ko-KR" altLang="en-US" sz="1400" dirty="0"/>
              <a:t>컬럼에 대한 중요도 탐색으로 이전 모델들의 개별 중요도 판별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대용량 데이터 빠른 학습 속도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부스팅</a:t>
            </a:r>
            <a:r>
              <a:rPr lang="ko-KR" altLang="en-US" sz="1400" dirty="0"/>
              <a:t> 계열 입증된 정확성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87D19-8B66-430F-8E8A-301F65DC0B12}"/>
              </a:ext>
            </a:extLst>
          </p:cNvPr>
          <p:cNvSpPr txBox="1"/>
          <p:nvPr/>
        </p:nvSpPr>
        <p:spPr>
          <a:xfrm>
            <a:off x="6505982" y="1099538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가맹점별 바이너리 타겟 데이터</a:t>
            </a:r>
            <a:endParaRPr lang="en-US" altLang="ko-KR" sz="1400" dirty="0"/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C8115726-E55C-4AA2-A646-FCBB3258FA81}"/>
              </a:ext>
            </a:extLst>
          </p:cNvPr>
          <p:cNvSpPr/>
          <p:nvPr/>
        </p:nvSpPr>
        <p:spPr>
          <a:xfrm>
            <a:off x="2931789" y="2180632"/>
            <a:ext cx="915177" cy="421841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78BB5-C6B4-4CDA-8507-96CCE1CA8797}"/>
              </a:ext>
            </a:extLst>
          </p:cNvPr>
          <p:cNvGrpSpPr/>
          <p:nvPr/>
        </p:nvGrpSpPr>
        <p:grpSpPr>
          <a:xfrm>
            <a:off x="781796" y="3310359"/>
            <a:ext cx="5172621" cy="750974"/>
            <a:chOff x="813008" y="3387533"/>
            <a:chExt cx="5172621" cy="7509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C06C21-24CB-4162-B16C-E8B8A6315FD5}"/>
                </a:ext>
              </a:extLst>
            </p:cNvPr>
            <p:cNvSpPr/>
            <p:nvPr/>
          </p:nvSpPr>
          <p:spPr>
            <a:xfrm>
              <a:off x="813008" y="3390900"/>
              <a:ext cx="970177" cy="476992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NN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761482-AE63-42CF-8F82-E3124A35383D}"/>
                </a:ext>
              </a:extLst>
            </p:cNvPr>
            <p:cNvSpPr/>
            <p:nvPr/>
          </p:nvSpPr>
          <p:spPr>
            <a:xfrm>
              <a:off x="1867063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SVM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D0D8DA0-912A-4BC8-BFAD-31A06370D7D2}"/>
                </a:ext>
              </a:extLst>
            </p:cNvPr>
            <p:cNvSpPr/>
            <p:nvPr/>
          </p:nvSpPr>
          <p:spPr>
            <a:xfrm>
              <a:off x="2921118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Light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GBM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05C165C-5785-419A-B7F6-EF8C453E6F39}"/>
                </a:ext>
              </a:extLst>
            </p:cNvPr>
            <p:cNvSpPr/>
            <p:nvPr/>
          </p:nvSpPr>
          <p:spPr>
            <a:xfrm>
              <a:off x="3965989" y="3390900"/>
              <a:ext cx="970177" cy="491850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Random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Forest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326ED77-B309-47D6-B02F-E44C09F39CBB}"/>
                </a:ext>
              </a:extLst>
            </p:cNvPr>
            <p:cNvSpPr/>
            <p:nvPr/>
          </p:nvSpPr>
          <p:spPr>
            <a:xfrm>
              <a:off x="5015452" y="3387533"/>
              <a:ext cx="970177" cy="493279"/>
            </a:xfrm>
            <a:prstGeom prst="roundRect">
              <a:avLst/>
            </a:prstGeom>
            <a:noFill/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Logistic</a:t>
              </a:r>
            </a:p>
            <a:p>
              <a:pPr algn="ctr"/>
              <a:r>
                <a:rPr lang="en-US" altLang="ko-KR" sz="1400" dirty="0">
                  <a:solidFill>
                    <a:srgbClr val="04469F"/>
                  </a:solidFill>
                  <a:ea typeface="나눔고딕" panose="020D0604000000000000" pitchFamily="50" charset="-127"/>
                </a:rPr>
                <a:t>Reg.</a:t>
              </a:r>
              <a:endParaRPr lang="ko-KR" altLang="en-US" sz="1400" dirty="0">
                <a:solidFill>
                  <a:srgbClr val="04469F"/>
                </a:solidFill>
                <a:ea typeface="나눔고딕" panose="020D0604000000000000" pitchFamily="50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D3B5A6-A428-4558-877D-62569224B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066" y="3865738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53AD190-4CEE-4FAF-9D42-84ED20A7C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50" y="3856246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BE0641F3-B9A5-4EE4-ACCD-A63B1B8A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50" y="3865738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34EC04B-1EA0-425E-B42C-FD002CDB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6234" y="3870594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3203C78-4E2B-4213-84E1-59D1850F1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0929" y="3870594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D84CE5-0DF4-4A52-8828-B6C4A9059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539" y="3873331"/>
              <a:ext cx="1" cy="265176"/>
            </a:xfrm>
            <a:prstGeom prst="straightConnector1">
              <a:avLst/>
            </a:prstGeom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68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모델 해석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259487"/>
            <a:ext cx="11160127" cy="852100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해석 가능한 인공지능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</a:t>
            </a:r>
            <a:r>
              <a:rPr lang="en-US" altLang="ko-KR" sz="1200" b="1" dirty="0" err="1"/>
              <a:t>X</a:t>
            </a:r>
            <a:r>
              <a:rPr lang="en-US" altLang="ko-KR" sz="1200" dirty="0" err="1"/>
              <a:t>plainable</a:t>
            </a:r>
            <a:r>
              <a:rPr lang="en-US" altLang="ko-KR" sz="1200" dirty="0"/>
              <a:t> </a:t>
            </a:r>
            <a:r>
              <a:rPr lang="en-US" altLang="ko-KR" sz="1200" b="1" dirty="0"/>
              <a:t>AI</a:t>
            </a:r>
            <a:r>
              <a:rPr lang="en-US" altLang="ko-KR" sz="1200" dirty="0"/>
              <a:t>) </a:t>
            </a:r>
            <a:r>
              <a:rPr lang="ko-KR" altLang="en-US" sz="1200" dirty="0"/>
              <a:t>방법론을 활용하여 복잡한 모델 해석 가능</a:t>
            </a:r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A77EF-D211-478A-93B7-B4658EADE958}"/>
              </a:ext>
            </a:extLst>
          </p:cNvPr>
          <p:cNvSpPr/>
          <p:nvPr/>
        </p:nvSpPr>
        <p:spPr>
          <a:xfrm>
            <a:off x="515937" y="1889904"/>
            <a:ext cx="323745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해석 가능한 인공지능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</a:t>
            </a:r>
            <a:r>
              <a:rPr lang="en-US" altLang="ko-KR" sz="1400" b="1" dirty="0" err="1">
                <a:solidFill>
                  <a:srgbClr val="FFD966"/>
                </a:solidFill>
              </a:rPr>
              <a:t>X</a:t>
            </a:r>
            <a:r>
              <a:rPr lang="en-US" altLang="ko-KR" sz="1400" dirty="0" err="1"/>
              <a:t>plainable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D966"/>
                </a:solidFill>
              </a:rPr>
              <a:t>AI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3D2E8-F6F7-46D7-9AF3-ED78C4F534C7}"/>
              </a:ext>
            </a:extLst>
          </p:cNvPr>
          <p:cNvSpPr/>
          <p:nvPr/>
        </p:nvSpPr>
        <p:spPr>
          <a:xfrm>
            <a:off x="6254750" y="3627012"/>
            <a:ext cx="5421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1200" dirty="0"/>
              <a:t>해결</a:t>
            </a:r>
            <a:r>
              <a:rPr lang="en-US" altLang="ko-KR" sz="1200" dirty="0"/>
              <a:t>2) Global Surrogate</a:t>
            </a:r>
          </a:p>
          <a:p>
            <a:pPr lvl="3"/>
            <a:r>
              <a:rPr lang="ko-KR" altLang="en-US" sz="1200" dirty="0"/>
              <a:t>정의 </a:t>
            </a:r>
            <a:r>
              <a:rPr lang="en-US" altLang="ko-KR" sz="1200" dirty="0"/>
              <a:t>– </a:t>
            </a:r>
            <a:r>
              <a:rPr lang="ko-KR" altLang="en-US" sz="1200" dirty="0"/>
              <a:t>유사한 기능을 흉내내는 모델을 만들어 원 모델을 대신 설명</a:t>
            </a:r>
            <a:endParaRPr lang="en-US" altLang="ko-KR" sz="1200" dirty="0"/>
          </a:p>
          <a:p>
            <a:pPr lvl="3"/>
            <a:r>
              <a:rPr lang="ko-KR" altLang="en-US" sz="1200" dirty="0"/>
              <a:t>장점 </a:t>
            </a:r>
            <a:r>
              <a:rPr lang="en-US" altLang="ko-KR" sz="1200" dirty="0"/>
              <a:t>– </a:t>
            </a:r>
            <a:r>
              <a:rPr lang="ko-KR" altLang="en-US" sz="1200" dirty="0"/>
              <a:t>말 그대로 해석이 가능</a:t>
            </a:r>
            <a:endParaRPr lang="en-US" altLang="ko-KR" sz="1200" dirty="0"/>
          </a:p>
          <a:p>
            <a:pPr lvl="3"/>
            <a:r>
              <a:rPr lang="ko-KR" altLang="en-US" sz="1200" dirty="0"/>
              <a:t>단점 </a:t>
            </a:r>
            <a:r>
              <a:rPr lang="en-US" altLang="ko-KR" sz="1200" dirty="0"/>
              <a:t>– </a:t>
            </a:r>
            <a:r>
              <a:rPr lang="ko-KR" altLang="en-US" sz="1200" dirty="0"/>
              <a:t>설명력</a:t>
            </a:r>
            <a:r>
              <a:rPr lang="en-US" altLang="ko-KR" sz="1200" dirty="0"/>
              <a:t>(R^2)</a:t>
            </a:r>
            <a:r>
              <a:rPr lang="ko-KR" altLang="en-US" sz="1200" dirty="0"/>
              <a:t>이 약하면 결과를 신뢰할 수 없음</a:t>
            </a:r>
            <a:endParaRPr lang="en-US" altLang="ko-KR" sz="1200" dirty="0"/>
          </a:p>
          <a:p>
            <a:pPr lvl="3"/>
            <a:r>
              <a:rPr lang="ko-KR" altLang="en-US" sz="1200" dirty="0"/>
              <a:t>의의 </a:t>
            </a:r>
            <a:r>
              <a:rPr lang="en-US" altLang="ko-KR" sz="1200" dirty="0"/>
              <a:t>– </a:t>
            </a:r>
            <a:r>
              <a:rPr lang="ko-KR" altLang="en-US" sz="1200" dirty="0"/>
              <a:t>그 변수가 어떤 영향을 미치는지 설명할 수 있음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5F138-4615-48CE-90E8-55E861DA7625}"/>
              </a:ext>
            </a:extLst>
          </p:cNvPr>
          <p:cNvSpPr/>
          <p:nvPr/>
        </p:nvSpPr>
        <p:spPr>
          <a:xfrm>
            <a:off x="515937" y="3462813"/>
            <a:ext cx="57388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1200" dirty="0"/>
              <a:t>해결</a:t>
            </a:r>
            <a:r>
              <a:rPr lang="en-US" altLang="ko-KR" sz="1200" dirty="0"/>
              <a:t>1) Shapley Additive Explanation</a:t>
            </a:r>
          </a:p>
          <a:p>
            <a:pPr lvl="3"/>
            <a:r>
              <a:rPr lang="ko-KR" altLang="en-US" sz="1200" dirty="0"/>
              <a:t>정의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섀플리</a:t>
            </a:r>
            <a:r>
              <a:rPr lang="ko-KR" altLang="en-US" sz="1200" dirty="0"/>
              <a:t> 값을 활용하여 어떤 피처가 결과에 얼만큼 공헌했는지 측정 및 비교 가능</a:t>
            </a:r>
            <a:endParaRPr lang="en-US" altLang="ko-KR" sz="1200" dirty="0"/>
          </a:p>
          <a:p>
            <a:pPr lvl="3"/>
            <a:r>
              <a:rPr lang="ko-KR" altLang="en-US" sz="1200" dirty="0"/>
              <a:t>장점 </a:t>
            </a:r>
            <a:r>
              <a:rPr lang="en-US" altLang="ko-KR" sz="1200" dirty="0"/>
              <a:t>– </a:t>
            </a:r>
            <a:r>
              <a:rPr lang="ko-KR" altLang="en-US" sz="1200" dirty="0"/>
              <a:t>전체 모델 해석 및 각 데이터 결과 해석 가능</a:t>
            </a:r>
            <a:endParaRPr lang="en-US" altLang="ko-KR" sz="1200" dirty="0"/>
          </a:p>
          <a:p>
            <a:pPr lvl="3"/>
            <a:r>
              <a:rPr lang="ko-KR" altLang="en-US" sz="1200" dirty="0"/>
              <a:t>단점 </a:t>
            </a:r>
            <a:r>
              <a:rPr lang="en-US" altLang="ko-KR" sz="1200" dirty="0"/>
              <a:t>– </a:t>
            </a:r>
            <a:r>
              <a:rPr lang="ko-KR" altLang="en-US" sz="1200" dirty="0"/>
              <a:t>피처의 수가 많을수록 </a:t>
            </a:r>
            <a:r>
              <a:rPr lang="ko-KR" altLang="en-US" sz="1200" dirty="0" err="1"/>
              <a:t>계산량을</a:t>
            </a:r>
            <a:r>
              <a:rPr lang="ko-KR" altLang="en-US" sz="1200" dirty="0"/>
              <a:t> 오래 걸림</a:t>
            </a:r>
            <a:r>
              <a:rPr lang="en-US" altLang="ko-KR" sz="1200" dirty="0"/>
              <a:t>. </a:t>
            </a:r>
            <a:r>
              <a:rPr lang="ko-KR" altLang="en-US" sz="1200" dirty="0"/>
              <a:t>샘플링에 따라 해석 결과가 크게 달라짐</a:t>
            </a:r>
            <a:r>
              <a:rPr lang="en-US" altLang="ko-KR" sz="1200" dirty="0"/>
              <a:t>.</a:t>
            </a:r>
          </a:p>
          <a:p>
            <a:pPr lvl="3"/>
            <a:r>
              <a:rPr lang="ko-KR" altLang="en-US" sz="1200" dirty="0"/>
              <a:t>의의 </a:t>
            </a:r>
            <a:r>
              <a:rPr lang="en-US" altLang="ko-KR" sz="1200" dirty="0"/>
              <a:t>– </a:t>
            </a:r>
            <a:r>
              <a:rPr lang="ko-KR" altLang="en-US" sz="1200" dirty="0"/>
              <a:t>복잡한 모델에서 각 피처의 중요도를 간접적으로 알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개인의 데이터 또한 해석 가능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34B252-DE23-446B-A2F5-4B3DC6916444}"/>
              </a:ext>
            </a:extLst>
          </p:cNvPr>
          <p:cNvSpPr/>
          <p:nvPr/>
        </p:nvSpPr>
        <p:spPr>
          <a:xfrm>
            <a:off x="6254750" y="3141613"/>
            <a:ext cx="217514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Global Surrogate Model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970B17-E293-4F2B-AC70-4E6ADD79EB72}"/>
              </a:ext>
            </a:extLst>
          </p:cNvPr>
          <p:cNvSpPr/>
          <p:nvPr/>
        </p:nvSpPr>
        <p:spPr>
          <a:xfrm>
            <a:off x="515938" y="3139960"/>
            <a:ext cx="147832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Shapley Value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비즈니스 인사이트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5" y="2000250"/>
            <a:ext cx="11160127" cy="4176712"/>
          </a:xfrm>
        </p:spPr>
        <p:txBody>
          <a:bodyPr>
            <a:normAutofit/>
          </a:bodyPr>
          <a:lstStyle/>
          <a:p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A</a:t>
            </a:r>
            <a:r>
              <a:rPr lang="ko-KR" altLang="en-US" sz="1800" b="1" dirty="0"/>
              <a:t>를 이용하는 고객군은 어떤 변수가 가장 중요하며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그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변수의 </a:t>
            </a:r>
            <a:r>
              <a:rPr lang="ko-KR" altLang="en-US" sz="1800" b="1" dirty="0" err="1"/>
              <a:t>오즈비는</a:t>
            </a:r>
            <a:r>
              <a:rPr lang="ko-KR" altLang="en-US" sz="1800" b="1" dirty="0"/>
              <a:t> 어떻게 되는가</a:t>
            </a:r>
            <a:r>
              <a:rPr lang="en-US" altLang="ko-KR" sz="1800" b="1" dirty="0"/>
              <a:t>? -&gt; </a:t>
            </a:r>
            <a:r>
              <a:rPr lang="ko-KR" altLang="en-US" sz="1800" b="1" dirty="0"/>
              <a:t>타겟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406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</vt:lpstr>
      <vt:lpstr>변수 선택</vt:lpstr>
      <vt:lpstr>모델링</vt:lpstr>
      <vt:lpstr>모델 해석</vt:lpstr>
      <vt:lpstr>비즈니스 인사이트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38</cp:revision>
  <dcterms:created xsi:type="dcterms:W3CDTF">2020-09-11T05:58:32Z</dcterms:created>
  <dcterms:modified xsi:type="dcterms:W3CDTF">2020-09-21T01:50:24Z</dcterms:modified>
</cp:coreProperties>
</file>