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0" r:id="rId5"/>
    <p:sldId id="257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355" userDrawn="1">
          <p15:clr>
            <a:srgbClr val="A4A3A4"/>
          </p15:clr>
        </p15:guide>
        <p15:guide id="5" orient="horz" pos="414" userDrawn="1">
          <p15:clr>
            <a:srgbClr val="A4A3A4"/>
          </p15:clr>
        </p15:guide>
        <p15:guide id="6" orient="horz" pos="11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002060"/>
    <a:srgbClr val="04469F"/>
    <a:srgbClr val="CECED2"/>
    <a:srgbClr val="9EC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387"/>
        <p:guide pos="325"/>
        <p:guide pos="3840"/>
        <p:guide pos="7355"/>
        <p:guide orient="horz" pos="414"/>
        <p:guide orient="horz" pos="11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기여도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872-4622-894D-9667CF1C548F}"/>
              </c:ext>
            </c:extLst>
          </c:dPt>
          <c:dPt>
            <c:idx val="1"/>
            <c:invertIfNegative val="0"/>
            <c:bubble3D val="0"/>
            <c:spPr>
              <a:solidFill>
                <a:srgbClr val="04469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1872-4622-894D-9667CF1C548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872-4622-894D-9667CF1C548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872-4622-894D-9667CF1C548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1872-4622-894D-9667CF1C548F}"/>
              </c:ext>
            </c:extLst>
          </c:dPt>
          <c:cat>
            <c:strRef>
              <c:f>Sheet1!$A$2:$A$6</c:f>
              <c:strCache>
                <c:ptCount val="5"/>
                <c:pt idx="0">
                  <c:v>VAR001</c:v>
                </c:pt>
                <c:pt idx="1">
                  <c:v>VAR010</c:v>
                </c:pt>
                <c:pt idx="2">
                  <c:v>VAR090</c:v>
                </c:pt>
                <c:pt idx="3">
                  <c:v>VAR105</c:v>
                </c:pt>
                <c:pt idx="4">
                  <c:v>VAR210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22</c:v>
                </c:pt>
                <c:pt idx="2">
                  <c:v>18</c:v>
                </c:pt>
                <c:pt idx="3">
                  <c:v>16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72-4622-894D-9667CF1C54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909967232"/>
        <c:axId val="1916147248"/>
      </c:barChart>
      <c:catAx>
        <c:axId val="1909967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sz="900" b="0" dirty="0">
                    <a:solidFill>
                      <a:schemeClr val="tx1"/>
                    </a:solidFill>
                  </a:rPr>
                  <a:t>중요도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16147248"/>
        <c:crosses val="autoZero"/>
        <c:auto val="1"/>
        <c:lblAlgn val="ctr"/>
        <c:lblOffset val="100"/>
        <c:noMultiLvlLbl val="0"/>
      </c:catAx>
      <c:valAx>
        <c:axId val="1916147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09967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기여도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489-4285-85B6-F54EC7330782}"/>
              </c:ext>
            </c:extLst>
          </c:dPt>
          <c:dPt>
            <c:idx val="1"/>
            <c:invertIfNegative val="0"/>
            <c:bubble3D val="0"/>
            <c:spPr>
              <a:solidFill>
                <a:srgbClr val="04469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489-4285-85B6-F54EC733078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489-4285-85B6-F54EC733078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489-4285-85B6-F54EC733078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489-4285-85B6-F54EC7330782}"/>
              </c:ext>
            </c:extLst>
          </c:dPt>
          <c:cat>
            <c:strRef>
              <c:f>Sheet1!$A$2:$A$6</c:f>
              <c:strCache>
                <c:ptCount val="5"/>
                <c:pt idx="0">
                  <c:v>VAR001</c:v>
                </c:pt>
                <c:pt idx="1">
                  <c:v>VAR010</c:v>
                </c:pt>
                <c:pt idx="2">
                  <c:v>VAR090</c:v>
                </c:pt>
                <c:pt idx="3">
                  <c:v>VAR105</c:v>
                </c:pt>
                <c:pt idx="4">
                  <c:v>VAR210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22</c:v>
                </c:pt>
                <c:pt idx="2">
                  <c:v>18</c:v>
                </c:pt>
                <c:pt idx="3">
                  <c:v>16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489-4285-85B6-F54EC73307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909967232"/>
        <c:axId val="1916147248"/>
      </c:barChart>
      <c:catAx>
        <c:axId val="1909967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sz="900" b="0" dirty="0">
                    <a:solidFill>
                      <a:schemeClr val="tx1"/>
                    </a:solidFill>
                  </a:rPr>
                  <a:t>중요도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16147248"/>
        <c:crosses val="autoZero"/>
        <c:auto val="1"/>
        <c:lblAlgn val="ctr"/>
        <c:lblOffset val="100"/>
        <c:noMultiLvlLbl val="0"/>
      </c:catAx>
      <c:valAx>
        <c:axId val="1916147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0996723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55C92-7CD1-4CE2-BD60-F84DB1ACC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FC98E1-68CC-431B-BBE3-256D63D4E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EF42E1-DF5C-466A-B642-C06E5DB1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FC458-B3ED-4279-A546-19C8D492C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CD68DE-5496-439F-9B03-4160FB88C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27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BB316-F595-43AF-8CCD-84A972A7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F5E8E0-6F70-4F4B-A539-D800B10C7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473E76-D90E-4807-8D32-38A74701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5598D9-3FCF-48F5-B807-584E8E7F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DC9702-EA82-4130-8CB6-F7CD9C34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32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CB2BE8-4037-4E16-A797-09298FB03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D6F62E-6499-4C0A-910B-56757DC7C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BB70E8-F62D-418B-AE5E-A5460B0D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5BEB0-6237-4E9F-BE1B-2D65C031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C02DA3-545E-4BB5-8BC0-B45CDB10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59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1C206-0646-43B2-A77C-6012A652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33B86-3EA9-4882-AEE5-4164417F4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2717F7-B3F5-467D-BB26-93E5AD83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49B706-F15B-49F3-A0AE-FB3882D63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C82F63-C159-40C0-93F5-EE6A5BEE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14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81E7F-EA06-4E32-AD6F-A0405B998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39E85C-F62B-4D4A-A44F-A146889C6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58A225-9125-49B7-85DB-86289A7A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7CEEC8-374D-454D-8C38-B824562F2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2F360D-2948-41BF-A7B6-1062DF66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42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E4A82-DD49-4D85-8403-D2B45722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2619CC-A087-494F-897D-F5F486849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243801-9C31-4581-9DE7-D6545B415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063127-4C51-4C8D-90CC-6D5113087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5A1FB6-1FB5-4176-B38D-B1708EB0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BFE155-9DC9-4FA0-B797-28702295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27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E3434-6392-452B-8674-2678104AF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09508E-13C8-4AF5-8D0E-12DE1C8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B4F874-52C6-40B7-AEA4-699A5195E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00AE88-FC2A-478F-8CF5-074584AD7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2741DA-9031-444E-A8B1-73536B796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FFCECF-0437-4501-A3FB-EBBEF6294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B3DA51-9B4A-46B7-AD20-D28D735C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4B1AD2-58D3-494F-A538-C1240ECB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17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DF723-B39D-4EFF-B347-27FF6DAD3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A59EAE-D28C-4EB2-9880-EA3E514F4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AD7C10-118E-43A8-8DF4-7F6B6180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594145-801A-4B50-91F8-879F1FAE6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56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57CF29-394E-4889-ADFB-545362D4C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00D2F7-CE3F-414D-8924-70019ACD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503D56-1849-47B3-B41E-9FDB7DAA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30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26476-DC89-4576-B06E-99035C1B2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9F3848-29C4-4F20-B63F-11B0F4E0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C23FEF-6AD0-4FD3-A652-45CE9A15D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FED259-4201-4912-A399-90FA667A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9B3FA1-1CC9-4AB0-9B27-BA4D4C7B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5E1352-15DC-4B1A-89AC-D2908003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560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C4953-D591-4893-9314-6DFE26EF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B75783-D838-4813-B164-BD3D4471A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8CE12C-59F1-44F3-AF70-62869E9D4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1A9A2D-8EBC-43EF-8A1B-40E6F15C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936A9C-4CFF-4CA8-B695-E568C5A4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9A348B-C979-4D25-BA24-F22DDD9E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08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CCACCC-E2E3-4FAD-A953-B9EF8C5F6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BA365C-578A-46FE-AB88-21C389497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3EEA2C-F1AA-4618-B488-279031F81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42540-6D98-49BC-829A-C68182137D0E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04942-4189-4C26-AC68-B7AA4D826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F2A0F-EC36-44D2-A249-9259B682B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05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chart" Target="../charts/chart2.xml"/><Relationship Id="rId10" Type="http://schemas.openxmlformats.org/officeDocument/2006/relationships/image" Target="../media/image20.png"/><Relationship Id="rId4" Type="http://schemas.openxmlformats.org/officeDocument/2006/relationships/image" Target="../media/image15.sv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9A71B767-6390-44D0-8890-A5794F817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3129" y="1709737"/>
            <a:ext cx="9144000" cy="1719263"/>
          </a:xfrm>
        </p:spPr>
        <p:txBody>
          <a:bodyPr anchor="ctr">
            <a:normAutofit/>
          </a:bodyPr>
          <a:lstStyle/>
          <a:p>
            <a:r>
              <a:rPr lang="en-US" altLang="ko-KR" sz="4400" b="1" dirty="0">
                <a:solidFill>
                  <a:srgbClr val="002060"/>
                </a:solidFill>
              </a:rPr>
              <a:t>SCDC </a:t>
            </a:r>
            <a:r>
              <a:rPr lang="ko-KR" altLang="en-US" sz="4400" b="1" dirty="0">
                <a:solidFill>
                  <a:srgbClr val="002060"/>
                </a:solidFill>
              </a:rPr>
              <a:t>공모전</a:t>
            </a:r>
            <a:br>
              <a:rPr lang="en-US" altLang="ko-KR" sz="4400" b="1" dirty="0">
                <a:solidFill>
                  <a:srgbClr val="002060"/>
                </a:solidFill>
              </a:rPr>
            </a:br>
            <a:r>
              <a:rPr lang="ko-KR" altLang="en-US" sz="4400" b="1" dirty="0">
                <a:solidFill>
                  <a:srgbClr val="002060"/>
                </a:solidFill>
              </a:rPr>
              <a:t>분석 계획서</a:t>
            </a:r>
          </a:p>
        </p:txBody>
      </p:sp>
      <p:pic>
        <p:nvPicPr>
          <p:cNvPr id="6" name="그림 5" descr="그리기, 플레이트이(가) 표시된 사진&#10;&#10;자동 생성된 설명">
            <a:extLst>
              <a:ext uri="{FF2B5EF4-FFF2-40B4-BE49-F238E27FC236}">
                <a16:creationId xmlns:a16="http://schemas.microsoft.com/office/drawing/2014/main" id="{9BC15341-0114-466A-AAD5-622B75520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129" y="6284686"/>
            <a:ext cx="1231522" cy="471714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785A31B3-4334-4723-9C16-AE74620A609B}"/>
              </a:ext>
            </a:extLst>
          </p:cNvPr>
          <p:cNvGrpSpPr/>
          <p:nvPr/>
        </p:nvGrpSpPr>
        <p:grpSpPr>
          <a:xfrm>
            <a:off x="0" y="4467226"/>
            <a:ext cx="12192000" cy="1314450"/>
            <a:chOff x="0" y="5045291"/>
            <a:chExt cx="12192000" cy="63160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C46C5D5-40D6-40B2-A720-8B655A919615}"/>
                </a:ext>
              </a:extLst>
            </p:cNvPr>
            <p:cNvSpPr/>
            <p:nvPr/>
          </p:nvSpPr>
          <p:spPr>
            <a:xfrm>
              <a:off x="0" y="5045291"/>
              <a:ext cx="12192000" cy="315916"/>
            </a:xfrm>
            <a:prstGeom prst="rect">
              <a:avLst/>
            </a:prstGeom>
            <a:solidFill>
              <a:srgbClr val="0446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C762758-6905-40BD-B6F2-F585ED05ECCA}"/>
                </a:ext>
              </a:extLst>
            </p:cNvPr>
            <p:cNvSpPr/>
            <p:nvPr/>
          </p:nvSpPr>
          <p:spPr>
            <a:xfrm>
              <a:off x="0" y="5360984"/>
              <a:ext cx="12192000" cy="31591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 descr="그리기이(가) 표시된 사진&#10;&#10;자동 생성된 설명">
            <a:extLst>
              <a:ext uri="{FF2B5EF4-FFF2-40B4-BE49-F238E27FC236}">
                <a16:creationId xmlns:a16="http://schemas.microsoft.com/office/drawing/2014/main" id="{5D479259-CCE0-4054-8BE7-4873FA90B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149" y="44450"/>
            <a:ext cx="657225" cy="2436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8A56CD-8E31-4BF1-BCD3-618340AAB8CC}"/>
              </a:ext>
            </a:extLst>
          </p:cNvPr>
          <p:cNvSpPr txBox="1"/>
          <p:nvPr/>
        </p:nvSpPr>
        <p:spPr>
          <a:xfrm>
            <a:off x="9056914" y="5242560"/>
            <a:ext cx="3135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고지형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박재우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 err="1">
                <a:solidFill>
                  <a:schemeClr val="bg1"/>
                </a:solidFill>
                <a:latin typeface="+mn-ea"/>
              </a:rPr>
              <a:t>이형선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70E716-37C7-4DFF-B1BA-389BD6FBF971}"/>
              </a:ext>
            </a:extLst>
          </p:cNvPr>
          <p:cNvSpPr txBox="1"/>
          <p:nvPr/>
        </p:nvSpPr>
        <p:spPr>
          <a:xfrm>
            <a:off x="9009288" y="4595668"/>
            <a:ext cx="3135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DATAVITA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900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9A71B767-6390-44D0-8890-A5794F81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154546"/>
            <a:ext cx="11160124" cy="432825"/>
          </a:xfrm>
        </p:spPr>
        <p:txBody>
          <a:bodyPr anchor="ctr">
            <a:no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</a:rPr>
              <a:t>프로세스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46C5D5-40D6-40B2-A720-8B655A919615}"/>
              </a:ext>
            </a:extLst>
          </p:cNvPr>
          <p:cNvSpPr/>
          <p:nvPr/>
        </p:nvSpPr>
        <p:spPr>
          <a:xfrm flipV="1">
            <a:off x="515937" y="587370"/>
            <a:ext cx="11160125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601608-74E6-45F8-A527-F37F510CC4F5}"/>
              </a:ext>
            </a:extLst>
          </p:cNvPr>
          <p:cNvSpPr/>
          <p:nvPr/>
        </p:nvSpPr>
        <p:spPr>
          <a:xfrm flipV="1">
            <a:off x="515936" y="6517369"/>
            <a:ext cx="10644187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그리기, 플레이트이(가) 표시된 사진&#10;&#10;자동 생성된 설명">
            <a:extLst>
              <a:ext uri="{FF2B5EF4-FFF2-40B4-BE49-F238E27FC236}">
                <a16:creationId xmlns:a16="http://schemas.microsoft.com/office/drawing/2014/main" id="{3A24CC0F-5232-4DF8-BCBA-7BD6592FF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74" y="6517369"/>
            <a:ext cx="734376" cy="281290"/>
          </a:xfrm>
          <a:prstGeom prst="rect">
            <a:avLst/>
          </a:prstGeom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03E344F-946A-4413-8903-207A8F89D510}"/>
              </a:ext>
            </a:extLst>
          </p:cNvPr>
          <p:cNvSpPr txBox="1">
            <a:spLocks/>
          </p:cNvSpPr>
          <p:nvPr/>
        </p:nvSpPr>
        <p:spPr>
          <a:xfrm>
            <a:off x="515935" y="819150"/>
            <a:ext cx="11160127" cy="104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b="1" dirty="0">
                <a:solidFill>
                  <a:srgbClr val="002060"/>
                </a:solidFill>
              </a:rPr>
              <a:t>전체적인 분석 과정은</a:t>
            </a:r>
            <a:r>
              <a:rPr lang="en-US" altLang="ko-KR" sz="1800" b="1" dirty="0">
                <a:solidFill>
                  <a:srgbClr val="002060"/>
                </a:solidFill>
              </a:rPr>
              <a:t> </a:t>
            </a:r>
            <a:r>
              <a:rPr lang="ko-KR" altLang="en-US" sz="1800" b="1" dirty="0">
                <a:solidFill>
                  <a:srgbClr val="002060"/>
                </a:solidFill>
              </a:rPr>
              <a:t>크게 아래의 세 파트로 나누어 진행</a:t>
            </a:r>
            <a:endParaRPr lang="en-US" altLang="ko-KR" sz="1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rgbClr val="002060"/>
                </a:solidFill>
              </a:rPr>
              <a:t>① 데이터 </a:t>
            </a:r>
            <a:r>
              <a:rPr lang="ko-KR" altLang="en-US" sz="1600" b="1" dirty="0" err="1">
                <a:solidFill>
                  <a:srgbClr val="002060"/>
                </a:solidFill>
              </a:rPr>
              <a:t>전처리</a:t>
            </a:r>
            <a:r>
              <a:rPr lang="ko-KR" altLang="en-US" sz="1600" b="1" dirty="0">
                <a:solidFill>
                  <a:srgbClr val="002060"/>
                </a:solidFill>
              </a:rPr>
              <a:t> ② 모델링 ③ 결과 해석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0290C4B-3720-41C3-AFEC-26361766C142}"/>
              </a:ext>
            </a:extLst>
          </p:cNvPr>
          <p:cNvSpPr/>
          <p:nvPr/>
        </p:nvSpPr>
        <p:spPr>
          <a:xfrm>
            <a:off x="1138800" y="2753773"/>
            <a:ext cx="3125753" cy="3576132"/>
          </a:xfrm>
          <a:prstGeom prst="roundRect">
            <a:avLst/>
          </a:prstGeom>
          <a:noFill/>
          <a:ln w="28575">
            <a:solidFill>
              <a:srgbClr val="04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002060"/>
                </a:solidFill>
                <a:latin typeface="+mn-ea"/>
              </a:rPr>
              <a:t>① 데이터 불균형 처리</a:t>
            </a:r>
            <a:endParaRPr lang="en-US" altLang="ko-KR" b="1" dirty="0">
              <a:solidFill>
                <a:srgbClr val="002060"/>
              </a:solidFill>
              <a:latin typeface="+mn-ea"/>
            </a:endParaRPr>
          </a:p>
          <a:p>
            <a:r>
              <a:rPr lang="en-US" altLang="ko-KR" sz="1400" dirty="0">
                <a:solidFill>
                  <a:srgbClr val="002060"/>
                </a:solidFill>
                <a:latin typeface="+mn-ea"/>
              </a:rPr>
              <a:t>- SMOTE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</a:rPr>
              <a:t>기법 활용</a:t>
            </a:r>
            <a:r>
              <a:rPr lang="en-US" altLang="ko-KR" sz="1400" dirty="0">
                <a:solidFill>
                  <a:srgbClr val="002060"/>
                </a:solidFill>
                <a:latin typeface="+mn-ea"/>
              </a:rPr>
              <a:t>,</a:t>
            </a:r>
            <a:r>
              <a:rPr lang="ko-KR" altLang="en-US" sz="14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400" dirty="0" err="1">
                <a:solidFill>
                  <a:srgbClr val="002060"/>
                </a:solidFill>
                <a:latin typeface="+mn-ea"/>
              </a:rPr>
              <a:t>오버샘플링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endParaRPr lang="en-US" altLang="ko-KR" b="1" dirty="0">
              <a:solidFill>
                <a:srgbClr val="002060"/>
              </a:solidFill>
              <a:latin typeface="+mn-ea"/>
            </a:endParaRPr>
          </a:p>
          <a:p>
            <a:r>
              <a:rPr lang="ko-KR" altLang="en-US" b="1" dirty="0">
                <a:solidFill>
                  <a:srgbClr val="002060"/>
                </a:solidFill>
                <a:latin typeface="+mn-ea"/>
              </a:rPr>
              <a:t>② 분포 맞춤형 변수 생성</a:t>
            </a:r>
            <a:endParaRPr lang="en-US" altLang="ko-KR" b="1" dirty="0">
              <a:solidFill>
                <a:srgbClr val="002060"/>
              </a:solidFill>
              <a:latin typeface="+mn-ea"/>
            </a:endParaRPr>
          </a:p>
          <a:p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- </a:t>
            </a:r>
            <a:r>
              <a:rPr lang="en-US" altLang="ko-KR" sz="1400" dirty="0">
                <a:solidFill>
                  <a:srgbClr val="002060"/>
                </a:solidFill>
                <a:latin typeface="+mn-ea"/>
              </a:rPr>
              <a:t>K-Bins &amp; GMM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</a:rPr>
              <a:t>군집화</a:t>
            </a:r>
            <a:endParaRPr lang="ko-KR" altLang="en-US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CB01836-C3DE-466E-BA28-02E8BAD6DD15}"/>
              </a:ext>
            </a:extLst>
          </p:cNvPr>
          <p:cNvSpPr/>
          <p:nvPr/>
        </p:nvSpPr>
        <p:spPr>
          <a:xfrm>
            <a:off x="4533120" y="2735580"/>
            <a:ext cx="3125755" cy="3576132"/>
          </a:xfrm>
          <a:prstGeom prst="roundRect">
            <a:avLst/>
          </a:prstGeom>
          <a:noFill/>
          <a:ln w="28575">
            <a:solidFill>
              <a:srgbClr val="04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002060"/>
                </a:solidFill>
                <a:latin typeface="+mn-ea"/>
              </a:rPr>
              <a:t>① 변수 선택</a:t>
            </a:r>
            <a:endParaRPr lang="en-US" altLang="ko-KR" b="1" dirty="0">
              <a:solidFill>
                <a:srgbClr val="002060"/>
              </a:solidFill>
              <a:latin typeface="+mn-ea"/>
            </a:endParaRPr>
          </a:p>
          <a:p>
            <a:r>
              <a:rPr lang="en-US" altLang="ko-KR" sz="1400" dirty="0">
                <a:solidFill>
                  <a:srgbClr val="002060"/>
                </a:solidFill>
                <a:latin typeface="+mn-ea"/>
              </a:rPr>
              <a:t>-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</a:rPr>
              <a:t>변수 중요도 및 유의도 기반</a:t>
            </a:r>
            <a:endParaRPr lang="en-US" altLang="ko-KR" dirty="0">
              <a:solidFill>
                <a:srgbClr val="002060"/>
              </a:solidFill>
              <a:latin typeface="+mn-ea"/>
            </a:endParaRPr>
          </a:p>
          <a:p>
            <a:endParaRPr lang="en-US" altLang="ko-KR" b="1" dirty="0">
              <a:solidFill>
                <a:srgbClr val="002060"/>
              </a:solidFill>
              <a:latin typeface="+mn-ea"/>
            </a:endParaRPr>
          </a:p>
          <a:p>
            <a:r>
              <a:rPr lang="ko-KR" altLang="en-US" b="1" dirty="0">
                <a:solidFill>
                  <a:srgbClr val="002060"/>
                </a:solidFill>
                <a:latin typeface="+mn-ea"/>
              </a:rPr>
              <a:t>② 모델 최적화</a:t>
            </a:r>
            <a:endParaRPr lang="en-US" altLang="ko-KR" b="1" dirty="0">
              <a:solidFill>
                <a:srgbClr val="002060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>
                <a:solidFill>
                  <a:srgbClr val="002060"/>
                </a:solidFill>
                <a:latin typeface="+mn-ea"/>
              </a:rPr>
              <a:t>스태킹</a:t>
            </a:r>
            <a:r>
              <a:rPr lang="ko-KR" altLang="en-US" sz="1400" dirty="0">
                <a:solidFill>
                  <a:srgbClr val="002060"/>
                </a:solidFill>
                <a:latin typeface="+mn-ea"/>
              </a:rPr>
              <a:t> 앙상블 기법 활용</a:t>
            </a:r>
            <a:endParaRPr lang="en-US" altLang="ko-KR" sz="1400" dirty="0">
              <a:solidFill>
                <a:srgbClr val="002060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002060"/>
                </a:solidFill>
                <a:latin typeface="+mn-ea"/>
              </a:rPr>
              <a:t>여과 모델로 </a:t>
            </a:r>
            <a:r>
              <a:rPr lang="en-US" altLang="ko-KR" sz="1400" dirty="0" err="1">
                <a:solidFill>
                  <a:srgbClr val="002060"/>
                </a:solidFill>
                <a:latin typeface="+mn-ea"/>
              </a:rPr>
              <a:t>LightGBM</a:t>
            </a:r>
            <a:r>
              <a:rPr lang="en-US" altLang="ko-KR" sz="14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</a:rPr>
              <a:t>활용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7B1BD20-D1B0-46AB-9A59-3122242ACF80}"/>
              </a:ext>
            </a:extLst>
          </p:cNvPr>
          <p:cNvSpPr/>
          <p:nvPr/>
        </p:nvSpPr>
        <p:spPr>
          <a:xfrm>
            <a:off x="7896220" y="2735580"/>
            <a:ext cx="3125754" cy="3576132"/>
          </a:xfrm>
          <a:prstGeom prst="roundRect">
            <a:avLst/>
          </a:prstGeom>
          <a:noFill/>
          <a:ln w="28575">
            <a:solidFill>
              <a:srgbClr val="04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002060"/>
                </a:solidFill>
                <a:latin typeface="+mn-ea"/>
              </a:rPr>
              <a:t>① 모델 해석</a:t>
            </a:r>
            <a:endParaRPr lang="en-US" altLang="ko-KR" b="1" dirty="0">
              <a:solidFill>
                <a:srgbClr val="002060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rgbClr val="002060"/>
                </a:solidFill>
                <a:latin typeface="+mn-ea"/>
              </a:rPr>
              <a:t>Shapley Value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rgbClr val="002060"/>
                </a:solidFill>
                <a:latin typeface="+mn-ea"/>
              </a:rPr>
              <a:t>Global Surrogate Model</a:t>
            </a:r>
          </a:p>
          <a:p>
            <a:endParaRPr lang="en-US" altLang="ko-KR" b="1" dirty="0">
              <a:solidFill>
                <a:srgbClr val="002060"/>
              </a:solidFill>
              <a:latin typeface="+mn-ea"/>
            </a:endParaRPr>
          </a:p>
          <a:p>
            <a:r>
              <a:rPr lang="ko-KR" altLang="en-US" b="1" dirty="0">
                <a:solidFill>
                  <a:srgbClr val="002060"/>
                </a:solidFill>
              </a:rPr>
              <a:t>② </a:t>
            </a:r>
            <a:r>
              <a:rPr lang="en-US" altLang="ko-KR" b="1" dirty="0">
                <a:solidFill>
                  <a:srgbClr val="002060"/>
                </a:solidFill>
                <a:latin typeface="+mn-ea"/>
              </a:rPr>
              <a:t>BI </a:t>
            </a:r>
            <a:r>
              <a:rPr lang="ko-KR" altLang="en-US" b="1" dirty="0">
                <a:solidFill>
                  <a:srgbClr val="002060"/>
                </a:solidFill>
                <a:latin typeface="+mn-ea"/>
              </a:rPr>
              <a:t>도출</a:t>
            </a:r>
            <a:endParaRPr lang="en-US" altLang="ko-KR" b="1" dirty="0">
              <a:solidFill>
                <a:srgbClr val="002060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rgbClr val="002060"/>
                </a:solidFill>
                <a:latin typeface="+mn-ea"/>
              </a:rPr>
              <a:t>(B2B)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</a:rPr>
              <a:t>비즈니스 솔루션</a:t>
            </a:r>
            <a:endParaRPr lang="en-US" altLang="ko-KR" sz="1400" dirty="0">
              <a:solidFill>
                <a:srgbClr val="002060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rgbClr val="002060"/>
                </a:solidFill>
                <a:latin typeface="+mn-ea"/>
              </a:rPr>
              <a:t>(B2C)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</a:rPr>
              <a:t>고객 맞춤형 카드 추천</a:t>
            </a:r>
            <a:endParaRPr lang="ko-KR" altLang="en-US" dirty="0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5E72016B-3473-4FED-B959-873E890B5ABB}"/>
              </a:ext>
            </a:extLst>
          </p:cNvPr>
          <p:cNvSpPr/>
          <p:nvPr/>
        </p:nvSpPr>
        <p:spPr>
          <a:xfrm>
            <a:off x="1138801" y="2067522"/>
            <a:ext cx="3156974" cy="572929"/>
          </a:xfrm>
          <a:prstGeom prst="homePlate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데이터 </a:t>
            </a:r>
            <a:r>
              <a:rPr lang="ko-KR" altLang="en-US" b="1" dirty="0" err="1"/>
              <a:t>전처리</a:t>
            </a:r>
            <a:endParaRPr lang="ko-KR" altLang="en-US" b="1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A513302D-8CF3-49B3-9F21-A931482932D5}"/>
              </a:ext>
            </a:extLst>
          </p:cNvPr>
          <p:cNvSpPr/>
          <p:nvPr/>
        </p:nvSpPr>
        <p:spPr>
          <a:xfrm>
            <a:off x="4533120" y="2072640"/>
            <a:ext cx="3156974" cy="572929"/>
          </a:xfrm>
          <a:prstGeom prst="homePlate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모델링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29502B-DA47-4877-A1EC-528CA1E1CA13}"/>
              </a:ext>
            </a:extLst>
          </p:cNvPr>
          <p:cNvSpPr/>
          <p:nvPr/>
        </p:nvSpPr>
        <p:spPr>
          <a:xfrm>
            <a:off x="7896220" y="2066204"/>
            <a:ext cx="3125755" cy="572929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결과 해석</a:t>
            </a:r>
          </a:p>
        </p:txBody>
      </p:sp>
    </p:spTree>
    <p:extLst>
      <p:ext uri="{BB962C8B-B14F-4D97-AF65-F5344CB8AC3E}">
        <p14:creationId xmlns:p14="http://schemas.microsoft.com/office/powerpoint/2010/main" val="4108766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9A71B767-6390-44D0-8890-A5794F81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154546"/>
            <a:ext cx="11160124" cy="432825"/>
          </a:xfrm>
        </p:spPr>
        <p:txBody>
          <a:bodyPr anchor="ctr">
            <a:no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</a:rPr>
              <a:t>데이터 </a:t>
            </a:r>
            <a:r>
              <a:rPr lang="ko-KR" altLang="en-US" sz="2400" b="1" dirty="0" err="1">
                <a:solidFill>
                  <a:srgbClr val="002060"/>
                </a:solidFill>
              </a:rPr>
              <a:t>전처리</a:t>
            </a:r>
            <a:endParaRPr lang="ko-KR" altLang="en-US" sz="2400" b="1" dirty="0">
              <a:solidFill>
                <a:srgbClr val="00206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46C5D5-40D6-40B2-A720-8B655A919615}"/>
              </a:ext>
            </a:extLst>
          </p:cNvPr>
          <p:cNvSpPr/>
          <p:nvPr/>
        </p:nvSpPr>
        <p:spPr>
          <a:xfrm flipV="1">
            <a:off x="515937" y="587370"/>
            <a:ext cx="11160125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601608-74E6-45F8-A527-F37F510CC4F5}"/>
              </a:ext>
            </a:extLst>
          </p:cNvPr>
          <p:cNvSpPr/>
          <p:nvPr/>
        </p:nvSpPr>
        <p:spPr>
          <a:xfrm flipV="1">
            <a:off x="515936" y="6517369"/>
            <a:ext cx="10644187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그리기, 플레이트이(가) 표시된 사진&#10;&#10;자동 생성된 설명">
            <a:extLst>
              <a:ext uri="{FF2B5EF4-FFF2-40B4-BE49-F238E27FC236}">
                <a16:creationId xmlns:a16="http://schemas.microsoft.com/office/drawing/2014/main" id="{3A24CC0F-5232-4DF8-BCBA-7BD6592FF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74" y="6517369"/>
            <a:ext cx="734376" cy="281290"/>
          </a:xfrm>
          <a:prstGeom prst="rect">
            <a:avLst/>
          </a:prstGeom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A4D84743-DA31-497B-AE86-F0DA75048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713" y="2247590"/>
            <a:ext cx="2552959" cy="178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2A7C9867-A98B-4564-9F31-688E2F70B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228" y="2261184"/>
            <a:ext cx="1343020" cy="178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55BC5F29-7852-4EF4-AD7A-A3C73C90906B}"/>
              </a:ext>
            </a:extLst>
          </p:cNvPr>
          <p:cNvSpPr/>
          <p:nvPr/>
        </p:nvSpPr>
        <p:spPr>
          <a:xfrm>
            <a:off x="5601112" y="2792843"/>
            <a:ext cx="589561" cy="684560"/>
          </a:xfrm>
          <a:prstGeom prst="rightArrow">
            <a:avLst>
              <a:gd name="adj1" fmla="val 55658"/>
              <a:gd name="adj2" fmla="val 52154"/>
            </a:avLst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3CBC5E-6CFB-496D-9CD7-9744CD256AF6}"/>
              </a:ext>
            </a:extLst>
          </p:cNvPr>
          <p:cNvSpPr txBox="1"/>
          <p:nvPr/>
        </p:nvSpPr>
        <p:spPr>
          <a:xfrm>
            <a:off x="6545817" y="2242651"/>
            <a:ext cx="31696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rgbClr val="002060"/>
                </a:solidFill>
              </a:rPr>
              <a:t>SMOTE(Synthetic Minority Over-Sampling Technique)</a:t>
            </a:r>
            <a:endParaRPr lang="ko-KR" altLang="en-US" sz="900" b="1" dirty="0">
              <a:solidFill>
                <a:srgbClr val="002060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0927D4D-8685-4CB5-A853-7C0FCDBAA73C}"/>
              </a:ext>
            </a:extLst>
          </p:cNvPr>
          <p:cNvGrpSpPr/>
          <p:nvPr/>
        </p:nvGrpSpPr>
        <p:grpSpPr>
          <a:xfrm>
            <a:off x="6563722" y="2661683"/>
            <a:ext cx="1779987" cy="1373838"/>
            <a:chOff x="6483331" y="1794177"/>
            <a:chExt cx="2011494" cy="1373838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DB95ABC-4335-4CDF-9F72-8861DF8E15F1}"/>
                </a:ext>
              </a:extLst>
            </p:cNvPr>
            <p:cNvGrpSpPr/>
            <p:nvPr/>
          </p:nvGrpSpPr>
          <p:grpSpPr>
            <a:xfrm>
              <a:off x="6483331" y="1794177"/>
              <a:ext cx="2011494" cy="1373838"/>
              <a:chOff x="6509577" y="1776114"/>
              <a:chExt cx="2011494" cy="1373838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97DF73D8-ABA2-40B6-8897-7A3F53364CC6}"/>
                  </a:ext>
                </a:extLst>
              </p:cNvPr>
              <p:cNvGrpSpPr/>
              <p:nvPr/>
            </p:nvGrpSpPr>
            <p:grpSpPr>
              <a:xfrm>
                <a:off x="6509577" y="1776114"/>
                <a:ext cx="2011494" cy="1373838"/>
                <a:chOff x="6292386" y="1339848"/>
                <a:chExt cx="3948097" cy="2696528"/>
              </a:xfrm>
            </p:grpSpPr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AF319022-ED67-4838-92D2-1E6FA5FB731F}"/>
                    </a:ext>
                  </a:extLst>
                </p:cNvPr>
                <p:cNvSpPr/>
                <p:nvPr/>
              </p:nvSpPr>
              <p:spPr>
                <a:xfrm>
                  <a:off x="6587614" y="1339848"/>
                  <a:ext cx="530942" cy="2089152"/>
                </a:xfrm>
                <a:prstGeom prst="rect">
                  <a:avLst/>
                </a:prstGeom>
                <a:solidFill>
                  <a:srgbClr val="4A7DA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15C03BB0-F14E-4EFF-989B-7FD6606738C6}"/>
                    </a:ext>
                  </a:extLst>
                </p:cNvPr>
                <p:cNvSpPr/>
                <p:nvPr/>
              </p:nvSpPr>
              <p:spPr>
                <a:xfrm>
                  <a:off x="7282567" y="3205316"/>
                  <a:ext cx="530942" cy="223684"/>
                </a:xfrm>
                <a:prstGeom prst="rect">
                  <a:avLst/>
                </a:prstGeom>
                <a:solidFill>
                  <a:srgbClr val="B846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E3CB7579-8966-41A0-9DA9-92839E49677D}"/>
                    </a:ext>
                  </a:extLst>
                </p:cNvPr>
                <p:cNvSpPr/>
                <p:nvPr/>
              </p:nvSpPr>
              <p:spPr>
                <a:xfrm>
                  <a:off x="9363869" y="3205316"/>
                  <a:ext cx="530942" cy="223684"/>
                </a:xfrm>
                <a:prstGeom prst="rect">
                  <a:avLst/>
                </a:prstGeom>
                <a:solidFill>
                  <a:srgbClr val="B846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61A8CE3B-6653-4789-9E1A-ED70F9D7C3B9}"/>
                    </a:ext>
                  </a:extLst>
                </p:cNvPr>
                <p:cNvSpPr/>
                <p:nvPr/>
              </p:nvSpPr>
              <p:spPr>
                <a:xfrm>
                  <a:off x="8672473" y="1339848"/>
                  <a:ext cx="530942" cy="2089152"/>
                </a:xfrm>
                <a:prstGeom prst="rect">
                  <a:avLst/>
                </a:prstGeom>
                <a:solidFill>
                  <a:srgbClr val="4A7DA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CCDFCC2A-055A-4D04-863D-301B2B1D569D}"/>
                    </a:ext>
                  </a:extLst>
                </p:cNvPr>
                <p:cNvSpPr/>
                <p:nvPr/>
              </p:nvSpPr>
              <p:spPr>
                <a:xfrm>
                  <a:off x="9363869" y="2952136"/>
                  <a:ext cx="530942" cy="223684"/>
                </a:xfrm>
                <a:prstGeom prst="rect">
                  <a:avLst/>
                </a:prstGeom>
                <a:solidFill>
                  <a:srgbClr val="B846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19C07BA5-246D-485F-AF55-0F9155C410ED}"/>
                    </a:ext>
                  </a:extLst>
                </p:cNvPr>
                <p:cNvSpPr/>
                <p:nvPr/>
              </p:nvSpPr>
              <p:spPr>
                <a:xfrm>
                  <a:off x="9363869" y="2689124"/>
                  <a:ext cx="530942" cy="223684"/>
                </a:xfrm>
                <a:prstGeom prst="rect">
                  <a:avLst/>
                </a:prstGeom>
                <a:solidFill>
                  <a:srgbClr val="B846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7EDA3A3D-2AC0-40C8-B7EC-5672AEE97E2A}"/>
                    </a:ext>
                  </a:extLst>
                </p:cNvPr>
                <p:cNvSpPr/>
                <p:nvPr/>
              </p:nvSpPr>
              <p:spPr>
                <a:xfrm>
                  <a:off x="9363869" y="2426112"/>
                  <a:ext cx="530942" cy="223684"/>
                </a:xfrm>
                <a:prstGeom prst="rect">
                  <a:avLst/>
                </a:prstGeom>
                <a:solidFill>
                  <a:srgbClr val="B846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1FFA310D-D4E8-4715-B995-EAA7D6AD0FF3}"/>
                    </a:ext>
                  </a:extLst>
                </p:cNvPr>
                <p:cNvSpPr/>
                <p:nvPr/>
              </p:nvSpPr>
              <p:spPr>
                <a:xfrm>
                  <a:off x="9363869" y="2163100"/>
                  <a:ext cx="530942" cy="223684"/>
                </a:xfrm>
                <a:prstGeom prst="rect">
                  <a:avLst/>
                </a:prstGeom>
                <a:solidFill>
                  <a:srgbClr val="B846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583CEDC1-953E-4F94-A14E-ACE0D8CC3168}"/>
                    </a:ext>
                  </a:extLst>
                </p:cNvPr>
                <p:cNvSpPr/>
                <p:nvPr/>
              </p:nvSpPr>
              <p:spPr>
                <a:xfrm>
                  <a:off x="9363869" y="1900088"/>
                  <a:ext cx="530942" cy="223684"/>
                </a:xfrm>
                <a:prstGeom prst="rect">
                  <a:avLst/>
                </a:prstGeom>
                <a:solidFill>
                  <a:srgbClr val="B846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3A5A7641-3AC2-41B0-AADB-00142BC80604}"/>
                    </a:ext>
                  </a:extLst>
                </p:cNvPr>
                <p:cNvSpPr/>
                <p:nvPr/>
              </p:nvSpPr>
              <p:spPr>
                <a:xfrm>
                  <a:off x="9363869" y="1637076"/>
                  <a:ext cx="530942" cy="223684"/>
                </a:xfrm>
                <a:prstGeom prst="rect">
                  <a:avLst/>
                </a:prstGeom>
                <a:solidFill>
                  <a:srgbClr val="B846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F48F81A6-66B3-4C8E-BCCE-A85CF8DA58E4}"/>
                    </a:ext>
                  </a:extLst>
                </p:cNvPr>
                <p:cNvSpPr/>
                <p:nvPr/>
              </p:nvSpPr>
              <p:spPr>
                <a:xfrm>
                  <a:off x="9363869" y="1374064"/>
                  <a:ext cx="530942" cy="223684"/>
                </a:xfrm>
                <a:prstGeom prst="rect">
                  <a:avLst/>
                </a:prstGeom>
                <a:solidFill>
                  <a:srgbClr val="B846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오른쪽 중괄호 51">
                  <a:extLst>
                    <a:ext uri="{FF2B5EF4-FFF2-40B4-BE49-F238E27FC236}">
                      <a16:creationId xmlns:a16="http://schemas.microsoft.com/office/drawing/2014/main" id="{99A3416B-8159-445B-A79D-6023F032DF20}"/>
                    </a:ext>
                  </a:extLst>
                </p:cNvPr>
                <p:cNvSpPr/>
                <p:nvPr/>
              </p:nvSpPr>
              <p:spPr>
                <a:xfrm rot="5400000">
                  <a:off x="7191161" y="2841696"/>
                  <a:ext cx="89736" cy="1307690"/>
                </a:xfrm>
                <a:prstGeom prst="rightBrace">
                  <a:avLst>
                    <a:gd name="adj1" fmla="val 0"/>
                    <a:gd name="adj2" fmla="val 50357"/>
                  </a:avLst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3679563-1E70-4E78-94D0-3EB912DA933C}"/>
                    </a:ext>
                  </a:extLst>
                </p:cNvPr>
                <p:cNvSpPr txBox="1"/>
                <p:nvPr/>
              </p:nvSpPr>
              <p:spPr>
                <a:xfrm>
                  <a:off x="6292386" y="3673919"/>
                  <a:ext cx="1887282" cy="3624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600" dirty="0"/>
                    <a:t>Original Dataset</a:t>
                  </a:r>
                  <a:endParaRPr lang="ko-KR" altLang="en-US" sz="600" dirty="0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DAC576CD-3637-49B3-9CBC-3B638D5EA60D}"/>
                    </a:ext>
                  </a:extLst>
                </p:cNvPr>
                <p:cNvSpPr txBox="1"/>
                <p:nvPr/>
              </p:nvSpPr>
              <p:spPr>
                <a:xfrm>
                  <a:off x="8353201" y="3673919"/>
                  <a:ext cx="1887282" cy="3624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600" dirty="0"/>
                    <a:t>Final Dataset</a:t>
                  </a:r>
                  <a:endParaRPr lang="ko-KR" altLang="en-US" sz="600" dirty="0"/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7FF8417A-A7E4-48BE-8BB8-4FAC98741838}"/>
                  </a:ext>
                </a:extLst>
              </p:cNvPr>
              <p:cNvGrpSpPr/>
              <p:nvPr/>
            </p:nvGrpSpPr>
            <p:grpSpPr>
              <a:xfrm>
                <a:off x="7284566" y="1850529"/>
                <a:ext cx="845225" cy="932994"/>
                <a:chOff x="7284566" y="1850529"/>
                <a:chExt cx="845225" cy="932994"/>
              </a:xfrm>
            </p:grpSpPr>
            <p:cxnSp>
              <p:nvCxnSpPr>
                <p:cNvPr id="27" name="직선 화살표 연결선 26">
                  <a:extLst>
                    <a:ext uri="{FF2B5EF4-FFF2-40B4-BE49-F238E27FC236}">
                      <a16:creationId xmlns:a16="http://schemas.microsoft.com/office/drawing/2014/main" id="{35F7249D-658D-42EF-8243-1087653254AA}"/>
                    </a:ext>
                  </a:extLst>
                </p:cNvPr>
                <p:cNvCxnSpPr>
                  <a:cxnSpLocks/>
                  <a:stCxn id="42" idx="3"/>
                  <a:endCxn id="51" idx="1"/>
                </p:cNvCxnSpPr>
                <p:nvPr/>
              </p:nvCxnSpPr>
              <p:spPr>
                <a:xfrm flipV="1">
                  <a:off x="7284566" y="1850529"/>
                  <a:ext cx="789884" cy="932994"/>
                </a:xfrm>
                <a:prstGeom prst="straightConnector1">
                  <a:avLst/>
                </a:prstGeom>
                <a:ln w="15875">
                  <a:solidFill>
                    <a:srgbClr val="B84659">
                      <a:alpha val="50000"/>
                    </a:srgbClr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화살표 연결선 30">
                  <a:extLst>
                    <a:ext uri="{FF2B5EF4-FFF2-40B4-BE49-F238E27FC236}">
                      <a16:creationId xmlns:a16="http://schemas.microsoft.com/office/drawing/2014/main" id="{DB5931AD-5AE6-41F9-83A8-88EA3E960B4B}"/>
                    </a:ext>
                  </a:extLst>
                </p:cNvPr>
                <p:cNvCxnSpPr>
                  <a:cxnSpLocks/>
                  <a:stCxn id="42" idx="3"/>
                  <a:endCxn id="50" idx="1"/>
                </p:cNvCxnSpPr>
                <p:nvPr/>
              </p:nvCxnSpPr>
              <p:spPr>
                <a:xfrm flipV="1">
                  <a:off x="7284566" y="1984529"/>
                  <a:ext cx="789884" cy="798994"/>
                </a:xfrm>
                <a:prstGeom prst="straightConnector1">
                  <a:avLst/>
                </a:prstGeom>
                <a:ln w="15875">
                  <a:solidFill>
                    <a:srgbClr val="B84659">
                      <a:alpha val="50000"/>
                    </a:srgbClr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화살표 연결선 61">
                  <a:extLst>
                    <a:ext uri="{FF2B5EF4-FFF2-40B4-BE49-F238E27FC236}">
                      <a16:creationId xmlns:a16="http://schemas.microsoft.com/office/drawing/2014/main" id="{B99B1350-CBA1-400E-AA10-95DF50EC5074}"/>
                    </a:ext>
                  </a:extLst>
                </p:cNvPr>
                <p:cNvCxnSpPr>
                  <a:cxnSpLocks/>
                  <a:stCxn id="42" idx="3"/>
                  <a:endCxn id="49" idx="1"/>
                </p:cNvCxnSpPr>
                <p:nvPr/>
              </p:nvCxnSpPr>
              <p:spPr>
                <a:xfrm flipV="1">
                  <a:off x="7284566" y="2118530"/>
                  <a:ext cx="789884" cy="664993"/>
                </a:xfrm>
                <a:prstGeom prst="straightConnector1">
                  <a:avLst/>
                </a:prstGeom>
                <a:ln w="15875">
                  <a:solidFill>
                    <a:srgbClr val="B84659">
                      <a:alpha val="50000"/>
                    </a:srgbClr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화살표 연결선 64">
                  <a:extLst>
                    <a:ext uri="{FF2B5EF4-FFF2-40B4-BE49-F238E27FC236}">
                      <a16:creationId xmlns:a16="http://schemas.microsoft.com/office/drawing/2014/main" id="{CFF4FE2C-ED2F-4480-B8F5-328146C276E9}"/>
                    </a:ext>
                  </a:extLst>
                </p:cNvPr>
                <p:cNvCxnSpPr>
                  <a:cxnSpLocks/>
                  <a:stCxn id="42" idx="3"/>
                </p:cNvCxnSpPr>
                <p:nvPr/>
              </p:nvCxnSpPr>
              <p:spPr>
                <a:xfrm flipV="1">
                  <a:off x="7284566" y="2223371"/>
                  <a:ext cx="845225" cy="560152"/>
                </a:xfrm>
                <a:prstGeom prst="straightConnector1">
                  <a:avLst/>
                </a:prstGeom>
                <a:ln w="15875">
                  <a:solidFill>
                    <a:srgbClr val="B84659">
                      <a:alpha val="50000"/>
                    </a:srgbClr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화살표 연결선 65">
                  <a:extLst>
                    <a:ext uri="{FF2B5EF4-FFF2-40B4-BE49-F238E27FC236}">
                      <a16:creationId xmlns:a16="http://schemas.microsoft.com/office/drawing/2014/main" id="{C922E331-B52D-40F5-8480-55A4A63D7503}"/>
                    </a:ext>
                  </a:extLst>
                </p:cNvPr>
                <p:cNvCxnSpPr>
                  <a:cxnSpLocks/>
                  <a:stCxn id="42" idx="3"/>
                </p:cNvCxnSpPr>
                <p:nvPr/>
              </p:nvCxnSpPr>
              <p:spPr>
                <a:xfrm flipV="1">
                  <a:off x="7284566" y="2370771"/>
                  <a:ext cx="845225" cy="412752"/>
                </a:xfrm>
                <a:prstGeom prst="straightConnector1">
                  <a:avLst/>
                </a:prstGeom>
                <a:ln w="15875">
                  <a:solidFill>
                    <a:srgbClr val="B84659">
                      <a:alpha val="50000"/>
                    </a:srgbClr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직선 화살표 연결선 66">
                  <a:extLst>
                    <a:ext uri="{FF2B5EF4-FFF2-40B4-BE49-F238E27FC236}">
                      <a16:creationId xmlns:a16="http://schemas.microsoft.com/office/drawing/2014/main" id="{ED2096EC-98F3-4892-B48B-AC30C662855E}"/>
                    </a:ext>
                  </a:extLst>
                </p:cNvPr>
                <p:cNvCxnSpPr>
                  <a:cxnSpLocks/>
                  <a:stCxn id="42" idx="3"/>
                </p:cNvCxnSpPr>
                <p:nvPr/>
              </p:nvCxnSpPr>
              <p:spPr>
                <a:xfrm flipV="1">
                  <a:off x="7284566" y="2518173"/>
                  <a:ext cx="845225" cy="265350"/>
                </a:xfrm>
                <a:prstGeom prst="straightConnector1">
                  <a:avLst/>
                </a:prstGeom>
                <a:ln w="15875">
                  <a:solidFill>
                    <a:srgbClr val="B84659">
                      <a:alpha val="50000"/>
                    </a:srgbClr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화살표 연결선 67">
                  <a:extLst>
                    <a:ext uri="{FF2B5EF4-FFF2-40B4-BE49-F238E27FC236}">
                      <a16:creationId xmlns:a16="http://schemas.microsoft.com/office/drawing/2014/main" id="{61A8437C-89B8-4326-BEF6-4B6919AFC7A8}"/>
                    </a:ext>
                  </a:extLst>
                </p:cNvPr>
                <p:cNvCxnSpPr>
                  <a:cxnSpLocks/>
                  <a:stCxn id="42" idx="3"/>
                </p:cNvCxnSpPr>
                <p:nvPr/>
              </p:nvCxnSpPr>
              <p:spPr>
                <a:xfrm flipV="1">
                  <a:off x="7284566" y="2665573"/>
                  <a:ext cx="845225" cy="117950"/>
                </a:xfrm>
                <a:prstGeom prst="straightConnector1">
                  <a:avLst/>
                </a:prstGeom>
                <a:ln w="15875">
                  <a:solidFill>
                    <a:srgbClr val="B84659">
                      <a:alpha val="50000"/>
                    </a:srgbClr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화살표 연결선 72">
                  <a:extLst>
                    <a:ext uri="{FF2B5EF4-FFF2-40B4-BE49-F238E27FC236}">
                      <a16:creationId xmlns:a16="http://schemas.microsoft.com/office/drawing/2014/main" id="{B89D0CB4-F5F5-4D1B-A02A-FF6EF2877A8D}"/>
                    </a:ext>
                  </a:extLst>
                </p:cNvPr>
                <p:cNvCxnSpPr>
                  <a:cxnSpLocks/>
                  <a:stCxn id="42" idx="3"/>
                  <a:endCxn id="43" idx="1"/>
                </p:cNvCxnSpPr>
                <p:nvPr/>
              </p:nvCxnSpPr>
              <p:spPr>
                <a:xfrm>
                  <a:off x="7284566" y="2783523"/>
                  <a:ext cx="789884" cy="0"/>
                </a:xfrm>
                <a:prstGeom prst="straightConnector1">
                  <a:avLst/>
                </a:prstGeom>
                <a:ln w="15875">
                  <a:solidFill>
                    <a:srgbClr val="B84659">
                      <a:alpha val="50000"/>
                    </a:srgbClr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" name="오른쪽 중괄호 24">
              <a:extLst>
                <a:ext uri="{FF2B5EF4-FFF2-40B4-BE49-F238E27FC236}">
                  <a16:creationId xmlns:a16="http://schemas.microsoft.com/office/drawing/2014/main" id="{7427F4AA-7524-4A76-9C05-EF8864119B94}"/>
                </a:ext>
              </a:extLst>
            </p:cNvPr>
            <p:cNvSpPr/>
            <p:nvPr/>
          </p:nvSpPr>
          <p:spPr>
            <a:xfrm rot="5400000">
              <a:off x="7991196" y="2539803"/>
              <a:ext cx="45719" cy="666248"/>
            </a:xfrm>
            <a:prstGeom prst="rightBrace">
              <a:avLst>
                <a:gd name="adj1" fmla="val 0"/>
                <a:gd name="adj2" fmla="val 50357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D6FF2AF4-17E4-4118-88B6-642724EF9AA6}"/>
              </a:ext>
            </a:extLst>
          </p:cNvPr>
          <p:cNvGrpSpPr/>
          <p:nvPr/>
        </p:nvGrpSpPr>
        <p:grpSpPr>
          <a:xfrm>
            <a:off x="8481868" y="2553191"/>
            <a:ext cx="1604897" cy="1495113"/>
            <a:chOff x="8886728" y="2611451"/>
            <a:chExt cx="1604897" cy="1495113"/>
          </a:xfrm>
        </p:grpSpPr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FB2F0E27-F92D-4217-A8D2-6C601051D9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80"/>
            <a:stretch/>
          </p:blipFill>
          <p:spPr bwMode="auto">
            <a:xfrm>
              <a:off x="8886728" y="2611451"/>
              <a:ext cx="1184547" cy="1344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7E815DB-F4A2-4594-80EC-1AE8C4A72163}"/>
                </a:ext>
              </a:extLst>
            </p:cNvPr>
            <p:cNvSpPr/>
            <p:nvPr/>
          </p:nvSpPr>
          <p:spPr>
            <a:xfrm>
              <a:off x="9611807" y="3806003"/>
              <a:ext cx="382474" cy="119810"/>
            </a:xfrm>
            <a:prstGeom prst="rect">
              <a:avLst/>
            </a:prstGeom>
            <a:solidFill>
              <a:srgbClr val="7030A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A6AF167D-13F1-43CF-B1D7-07AC84AA56E2}"/>
                </a:ext>
              </a:extLst>
            </p:cNvPr>
            <p:cNvGrpSpPr/>
            <p:nvPr/>
          </p:nvGrpSpPr>
          <p:grpSpPr>
            <a:xfrm>
              <a:off x="8954713" y="3921897"/>
              <a:ext cx="1536912" cy="184667"/>
              <a:chOff x="1573161" y="5753896"/>
              <a:chExt cx="2997800" cy="395849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2C18399-472E-417E-941C-6FC51E5DED0F}"/>
                  </a:ext>
                </a:extLst>
              </p:cNvPr>
              <p:cNvSpPr txBox="1"/>
              <p:nvPr/>
            </p:nvSpPr>
            <p:spPr>
              <a:xfrm>
                <a:off x="1573161" y="5753896"/>
                <a:ext cx="1524739" cy="395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dirty="0"/>
                  <a:t>가맹점 </a:t>
                </a:r>
                <a:r>
                  <a:rPr lang="en-US" altLang="ko-KR" sz="600" dirty="0"/>
                  <a:t>1 </a:t>
                </a:r>
                <a:r>
                  <a:rPr lang="ko-KR" altLang="en-US" sz="600" dirty="0" err="1"/>
                  <a:t>미이용</a:t>
                </a:r>
                <a:endParaRPr lang="ko-KR" altLang="en-US" sz="600" dirty="0"/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F1022B95-6ED6-4992-8139-36DB8F6CF9D3}"/>
                  </a:ext>
                </a:extLst>
              </p:cNvPr>
              <p:cNvSpPr/>
              <p:nvPr/>
            </p:nvSpPr>
            <p:spPr>
              <a:xfrm>
                <a:off x="1619890" y="5889250"/>
                <a:ext cx="113763" cy="125138"/>
              </a:xfrm>
              <a:prstGeom prst="rect">
                <a:avLst/>
              </a:prstGeom>
              <a:solidFill>
                <a:srgbClr val="88C0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A3AAB87-E3A3-45ED-BF4B-0D0A552D07A6}"/>
                  </a:ext>
                </a:extLst>
              </p:cNvPr>
              <p:cNvSpPr txBox="1"/>
              <p:nvPr/>
            </p:nvSpPr>
            <p:spPr>
              <a:xfrm>
                <a:off x="2891346" y="5753898"/>
                <a:ext cx="1679615" cy="395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dirty="0"/>
                  <a:t>가맹점 </a:t>
                </a:r>
                <a:r>
                  <a:rPr lang="en-US" altLang="ko-KR" sz="600" dirty="0"/>
                  <a:t>1 </a:t>
                </a:r>
                <a:r>
                  <a:rPr lang="ko-KR" altLang="en-US" sz="600" dirty="0"/>
                  <a:t>이용</a:t>
                </a: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A14492A7-D8A0-4EC3-8922-2CAA7BCAA40F}"/>
                  </a:ext>
                </a:extLst>
              </p:cNvPr>
              <p:cNvSpPr/>
              <p:nvPr/>
            </p:nvSpPr>
            <p:spPr>
              <a:xfrm>
                <a:off x="2907477" y="5889253"/>
                <a:ext cx="113763" cy="125138"/>
              </a:xfrm>
              <a:prstGeom prst="rect">
                <a:avLst/>
              </a:prstGeom>
              <a:solidFill>
                <a:srgbClr val="8653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1" name="내용 개체 틀 1">
            <a:extLst>
              <a:ext uri="{FF2B5EF4-FFF2-40B4-BE49-F238E27FC236}">
                <a16:creationId xmlns:a16="http://schemas.microsoft.com/office/drawing/2014/main" id="{D81B8E24-3D94-440A-BAC1-F8300D42E392}"/>
              </a:ext>
            </a:extLst>
          </p:cNvPr>
          <p:cNvSpPr txBox="1">
            <a:spLocks/>
          </p:cNvSpPr>
          <p:nvPr/>
        </p:nvSpPr>
        <p:spPr>
          <a:xfrm>
            <a:off x="515935" y="819150"/>
            <a:ext cx="11160127" cy="1062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b="1" dirty="0">
                <a:solidFill>
                  <a:srgbClr val="002060"/>
                </a:solidFill>
              </a:rPr>
              <a:t>데이터의 분포를 탐색하여 ① </a:t>
            </a:r>
            <a:r>
              <a:rPr lang="ko-KR" altLang="en-US" sz="1800" b="1" u="sng" dirty="0">
                <a:solidFill>
                  <a:srgbClr val="002060"/>
                </a:solidFill>
              </a:rPr>
              <a:t>타겟 변수의 불균형</a:t>
            </a:r>
            <a:r>
              <a:rPr lang="ko-KR" altLang="en-US" sz="1800" b="1" dirty="0">
                <a:solidFill>
                  <a:srgbClr val="002060"/>
                </a:solidFill>
              </a:rPr>
              <a:t> ② </a:t>
            </a:r>
            <a:r>
              <a:rPr lang="ko-KR" altLang="en-US" sz="1800" b="1" u="sng" dirty="0">
                <a:solidFill>
                  <a:srgbClr val="002060"/>
                </a:solidFill>
              </a:rPr>
              <a:t>가맹점 이용에 따른 분포 차이</a:t>
            </a:r>
            <a:r>
              <a:rPr lang="ko-KR" altLang="en-US" sz="1800" b="1" dirty="0">
                <a:solidFill>
                  <a:srgbClr val="002060"/>
                </a:solidFill>
              </a:rPr>
              <a:t> 발견</a:t>
            </a:r>
            <a:endParaRPr lang="en-US" altLang="ko-KR" sz="1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rgbClr val="002060"/>
                </a:solidFill>
              </a:rPr>
              <a:t>① </a:t>
            </a:r>
            <a:r>
              <a:rPr lang="en-US" altLang="ko-KR" sz="1600" b="1" dirty="0">
                <a:solidFill>
                  <a:srgbClr val="002060"/>
                </a:solidFill>
                <a:highlight>
                  <a:srgbClr val="FFD966"/>
                </a:highlight>
              </a:rPr>
              <a:t>SMOTE </a:t>
            </a:r>
            <a:r>
              <a:rPr lang="ko-KR" altLang="en-US" sz="1600" b="1" dirty="0">
                <a:solidFill>
                  <a:srgbClr val="002060"/>
                </a:solidFill>
                <a:highlight>
                  <a:srgbClr val="FFD966"/>
                </a:highlight>
              </a:rPr>
              <a:t>기법을 활용한 </a:t>
            </a:r>
            <a:r>
              <a:rPr lang="ko-KR" altLang="en-US" sz="1600" b="1" dirty="0" err="1">
                <a:solidFill>
                  <a:srgbClr val="002060"/>
                </a:solidFill>
                <a:highlight>
                  <a:srgbClr val="FFD966"/>
                </a:highlight>
              </a:rPr>
              <a:t>오버샘플링</a:t>
            </a:r>
            <a:r>
              <a:rPr lang="ko-KR" altLang="en-US" sz="1600" b="1" dirty="0">
                <a:solidFill>
                  <a:srgbClr val="002060"/>
                </a:solidFill>
              </a:rPr>
              <a:t> ② </a:t>
            </a:r>
            <a:r>
              <a:rPr lang="en-US" altLang="ko-KR" sz="1600" b="1" dirty="0">
                <a:solidFill>
                  <a:srgbClr val="002060"/>
                </a:solidFill>
                <a:highlight>
                  <a:srgbClr val="FFD966"/>
                </a:highlight>
              </a:rPr>
              <a:t>K-Bins &amp; GMM </a:t>
            </a:r>
            <a:r>
              <a:rPr lang="ko-KR" altLang="en-US" sz="1600" b="1" dirty="0">
                <a:solidFill>
                  <a:srgbClr val="002060"/>
                </a:solidFill>
                <a:highlight>
                  <a:srgbClr val="FFD966"/>
                </a:highlight>
              </a:rPr>
              <a:t>군집화</a:t>
            </a:r>
            <a:r>
              <a:rPr lang="ko-KR" altLang="en-US" sz="1600" b="1" dirty="0">
                <a:solidFill>
                  <a:srgbClr val="002060"/>
                </a:solidFill>
              </a:rPr>
              <a:t>를 해결책으로 고안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5391D87-DD57-4932-B2A5-1E311526107B}"/>
              </a:ext>
            </a:extLst>
          </p:cNvPr>
          <p:cNvSpPr/>
          <p:nvPr/>
        </p:nvSpPr>
        <p:spPr>
          <a:xfrm>
            <a:off x="915988" y="1882052"/>
            <a:ext cx="2367068" cy="2944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타겟 변수의 불균형 분포</a:t>
            </a:r>
            <a:endParaRPr lang="ko-KR" altLang="en-US" sz="1400" b="1" dirty="0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5445DDD-20B2-4A44-8DC2-B2C4A4CA2A7B}"/>
              </a:ext>
            </a:extLst>
          </p:cNvPr>
          <p:cNvGrpSpPr/>
          <p:nvPr/>
        </p:nvGrpSpPr>
        <p:grpSpPr>
          <a:xfrm>
            <a:off x="1825945" y="2882503"/>
            <a:ext cx="640496" cy="964675"/>
            <a:chOff x="1494129" y="2892487"/>
            <a:chExt cx="640496" cy="964675"/>
          </a:xfrm>
        </p:grpSpPr>
        <p:sp>
          <p:nvSpPr>
            <p:cNvPr id="64" name="화살표: 위쪽 63">
              <a:extLst>
                <a:ext uri="{FF2B5EF4-FFF2-40B4-BE49-F238E27FC236}">
                  <a16:creationId xmlns:a16="http://schemas.microsoft.com/office/drawing/2014/main" id="{693008D0-E10E-42A9-887A-F928C6386750}"/>
                </a:ext>
              </a:extLst>
            </p:cNvPr>
            <p:cNvSpPr/>
            <p:nvPr/>
          </p:nvSpPr>
          <p:spPr>
            <a:xfrm>
              <a:off x="1494129" y="2892487"/>
              <a:ext cx="640496" cy="964675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F525AE0-76D8-4921-BC1C-9014401D99B3}"/>
                </a:ext>
              </a:extLst>
            </p:cNvPr>
            <p:cNvSpPr txBox="1"/>
            <p:nvPr/>
          </p:nvSpPr>
          <p:spPr>
            <a:xfrm>
              <a:off x="1575901" y="3565345"/>
              <a:ext cx="4958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</a:rPr>
                <a:t>4</a:t>
              </a:r>
              <a:r>
                <a:rPr lang="ko-KR" altLang="en-US" sz="1100" b="1" dirty="0">
                  <a:solidFill>
                    <a:schemeClr val="bg1"/>
                  </a:solidFill>
                </a:rPr>
                <a:t>배</a:t>
              </a: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94340B0-E67A-4739-A384-0DEAEB2E40FC}"/>
              </a:ext>
            </a:extLst>
          </p:cNvPr>
          <p:cNvSpPr/>
          <p:nvPr/>
        </p:nvSpPr>
        <p:spPr>
          <a:xfrm>
            <a:off x="2904069" y="3632557"/>
            <a:ext cx="2026861" cy="2992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화살표: 위쪽 71">
            <a:extLst>
              <a:ext uri="{FF2B5EF4-FFF2-40B4-BE49-F238E27FC236}">
                <a16:creationId xmlns:a16="http://schemas.microsoft.com/office/drawing/2014/main" id="{B37680D5-FC5A-4217-811A-1C129FDB19D1}"/>
              </a:ext>
            </a:extLst>
          </p:cNvPr>
          <p:cNvSpPr/>
          <p:nvPr/>
        </p:nvSpPr>
        <p:spPr>
          <a:xfrm>
            <a:off x="3974758" y="3498456"/>
            <a:ext cx="373192" cy="12679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화살표: 위쪽 92">
            <a:extLst>
              <a:ext uri="{FF2B5EF4-FFF2-40B4-BE49-F238E27FC236}">
                <a16:creationId xmlns:a16="http://schemas.microsoft.com/office/drawing/2014/main" id="{23A850FD-C3A4-40E3-BD72-A886940B2E0E}"/>
              </a:ext>
            </a:extLst>
          </p:cNvPr>
          <p:cNvSpPr/>
          <p:nvPr/>
        </p:nvSpPr>
        <p:spPr>
          <a:xfrm rot="10800000">
            <a:off x="3131399" y="3923475"/>
            <a:ext cx="373192" cy="126797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CDACF08E-71B9-4E30-A10C-1F44B8367144}"/>
              </a:ext>
            </a:extLst>
          </p:cNvPr>
          <p:cNvGrpSpPr/>
          <p:nvPr/>
        </p:nvGrpSpPr>
        <p:grpSpPr>
          <a:xfrm>
            <a:off x="6496998" y="1881348"/>
            <a:ext cx="4784042" cy="2204884"/>
            <a:chOff x="6096948" y="1881348"/>
            <a:chExt cx="4784042" cy="220488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25774F3-1247-4788-814F-64EA7DCD2CA2}"/>
                </a:ext>
              </a:extLst>
            </p:cNvPr>
            <p:cNvSpPr/>
            <p:nvPr/>
          </p:nvSpPr>
          <p:spPr>
            <a:xfrm>
              <a:off x="6101558" y="2172969"/>
              <a:ext cx="4779432" cy="1913263"/>
            </a:xfrm>
            <a:prstGeom prst="rect">
              <a:avLst/>
            </a:prstGeom>
            <a:noFill/>
            <a:ln>
              <a:solidFill>
                <a:srgbClr val="0446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2C275DC8-16DC-46C1-9450-258DF0847899}"/>
                </a:ext>
              </a:extLst>
            </p:cNvPr>
            <p:cNvSpPr/>
            <p:nvPr/>
          </p:nvSpPr>
          <p:spPr>
            <a:xfrm>
              <a:off x="6096948" y="1881348"/>
              <a:ext cx="3040702" cy="294480"/>
            </a:xfrm>
            <a:prstGeom prst="rect">
              <a:avLst/>
            </a:prstGeom>
            <a:solidFill>
              <a:srgbClr val="0446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SMOTE </a:t>
              </a:r>
              <a:r>
                <a:rPr lang="ko-KR" altLang="en-US" sz="1400" dirty="0"/>
                <a:t>기법을 활용한 </a:t>
              </a:r>
              <a:r>
                <a:rPr lang="ko-KR" altLang="en-US" sz="1400" dirty="0" err="1"/>
                <a:t>오버샘플링</a:t>
              </a:r>
              <a:endParaRPr lang="ko-KR" altLang="en-US" sz="1400" b="1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ED47734D-AEDB-4935-A640-BE270ADE3F93}"/>
              </a:ext>
            </a:extLst>
          </p:cNvPr>
          <p:cNvSpPr txBox="1"/>
          <p:nvPr/>
        </p:nvSpPr>
        <p:spPr>
          <a:xfrm>
            <a:off x="9804574" y="2959794"/>
            <a:ext cx="14230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002060"/>
                </a:solidFill>
              </a:rPr>
              <a:t>유사 데이터 생성</a:t>
            </a:r>
            <a:r>
              <a:rPr lang="en-US" altLang="ko-KR" sz="1100" dirty="0">
                <a:solidFill>
                  <a:srgbClr val="002060"/>
                </a:solidFill>
              </a:rPr>
              <a:t>,</a:t>
            </a:r>
            <a:r>
              <a:rPr lang="ko-KR" altLang="en-US" sz="1100" dirty="0">
                <a:solidFill>
                  <a:srgbClr val="002060"/>
                </a:solidFill>
              </a:rPr>
              <a:t>데이터 불균형 해결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D4DD498-17FF-4044-A3F3-59AE7134ADF7}"/>
              </a:ext>
            </a:extLst>
          </p:cNvPr>
          <p:cNvSpPr/>
          <p:nvPr/>
        </p:nvSpPr>
        <p:spPr>
          <a:xfrm>
            <a:off x="922037" y="2172969"/>
            <a:ext cx="4279426" cy="191326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연결선: 구부러짐 38">
            <a:extLst>
              <a:ext uri="{FF2B5EF4-FFF2-40B4-BE49-F238E27FC236}">
                <a16:creationId xmlns:a16="http://schemas.microsoft.com/office/drawing/2014/main" id="{A5006769-3F1B-4606-85A3-A71E53DB85B2}"/>
              </a:ext>
            </a:extLst>
          </p:cNvPr>
          <p:cNvCxnSpPr>
            <a:cxnSpLocks/>
            <a:stCxn id="37" idx="3"/>
            <a:endCxn id="2054" idx="3"/>
          </p:cNvCxnSpPr>
          <p:nvPr/>
        </p:nvCxnSpPr>
        <p:spPr>
          <a:xfrm flipV="1">
            <a:off x="9589421" y="3225271"/>
            <a:ext cx="76994" cy="582377"/>
          </a:xfrm>
          <a:prstGeom prst="curvedConnector3">
            <a:avLst>
              <a:gd name="adj1" fmla="val 396906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1701003-ADEF-4913-9BC3-8B03B70ACACC}"/>
              </a:ext>
            </a:extLst>
          </p:cNvPr>
          <p:cNvSpPr/>
          <p:nvPr/>
        </p:nvSpPr>
        <p:spPr>
          <a:xfrm>
            <a:off x="916456" y="4213706"/>
            <a:ext cx="2627609" cy="293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가맹점 이용에 따른 분포 차이</a:t>
            </a:r>
            <a:endParaRPr lang="ko-KR" altLang="en-US" sz="1400" b="1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7A42882-71B5-482A-91D0-36594755EF33}"/>
              </a:ext>
            </a:extLst>
          </p:cNvPr>
          <p:cNvSpPr/>
          <p:nvPr/>
        </p:nvSpPr>
        <p:spPr>
          <a:xfrm>
            <a:off x="922830" y="4506996"/>
            <a:ext cx="4279426" cy="191326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E0B9B88-F234-4189-ABCA-17E0A16129B0}"/>
              </a:ext>
            </a:extLst>
          </p:cNvPr>
          <p:cNvGrpSpPr/>
          <p:nvPr/>
        </p:nvGrpSpPr>
        <p:grpSpPr>
          <a:xfrm>
            <a:off x="1046997" y="4661716"/>
            <a:ext cx="3948675" cy="1446443"/>
            <a:chOff x="1046997" y="4590273"/>
            <a:chExt cx="3948675" cy="14464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76BC9C-8E1C-4D4C-98C3-3E879995728E}"/>
                </a:ext>
              </a:extLst>
            </p:cNvPr>
            <p:cNvSpPr txBox="1"/>
            <p:nvPr/>
          </p:nvSpPr>
          <p:spPr>
            <a:xfrm>
              <a:off x="1737954" y="5821272"/>
              <a:ext cx="11259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가맹점 이용 고객 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150F88E-1D8C-49C2-80FB-5D9B4A47FDF1}"/>
                </a:ext>
              </a:extLst>
            </p:cNvPr>
            <p:cNvSpPr/>
            <p:nvPr/>
          </p:nvSpPr>
          <p:spPr>
            <a:xfrm>
              <a:off x="1551281" y="5865382"/>
              <a:ext cx="126991" cy="130326"/>
            </a:xfrm>
            <a:prstGeom prst="rect">
              <a:avLst/>
            </a:prstGeom>
            <a:solidFill>
              <a:srgbClr val="9ECA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5885D39-0D46-4893-8CA0-EB92D7600FE1}"/>
                </a:ext>
              </a:extLst>
            </p:cNvPr>
            <p:cNvSpPr/>
            <p:nvPr/>
          </p:nvSpPr>
          <p:spPr>
            <a:xfrm>
              <a:off x="3347751" y="5865382"/>
              <a:ext cx="126991" cy="130326"/>
            </a:xfrm>
            <a:prstGeom prst="rect">
              <a:avLst/>
            </a:prstGeom>
            <a:solidFill>
              <a:srgbClr val="CECE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B9E43B-7CA1-4976-A46A-EE3755454726}"/>
                </a:ext>
              </a:extLst>
            </p:cNvPr>
            <p:cNvSpPr txBox="1"/>
            <p:nvPr/>
          </p:nvSpPr>
          <p:spPr>
            <a:xfrm>
              <a:off x="3521152" y="5821272"/>
              <a:ext cx="13697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가맹점 </a:t>
              </a:r>
              <a:r>
                <a:rPr lang="ko-KR" altLang="en-US" sz="800" dirty="0" err="1"/>
                <a:t>미이용</a:t>
              </a:r>
              <a:r>
                <a:rPr lang="ko-KR" altLang="en-US" sz="800" dirty="0"/>
                <a:t> 고객 </a:t>
              </a:r>
            </a:p>
          </p:txBody>
        </p: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43DF5B54-5874-4FF7-9980-5CA7738A6D96}"/>
                </a:ext>
              </a:extLst>
            </p:cNvPr>
            <p:cNvGrpSpPr/>
            <p:nvPr/>
          </p:nvGrpSpPr>
          <p:grpSpPr>
            <a:xfrm>
              <a:off x="1046997" y="4590273"/>
              <a:ext cx="3948675" cy="1243436"/>
              <a:chOff x="646947" y="4652184"/>
              <a:chExt cx="3948675" cy="1243436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F81D498A-B585-4ACE-87AC-614D554E8501}"/>
                  </a:ext>
                </a:extLst>
              </p:cNvPr>
              <p:cNvGrpSpPr/>
              <p:nvPr/>
            </p:nvGrpSpPr>
            <p:grpSpPr>
              <a:xfrm>
                <a:off x="646947" y="4894458"/>
                <a:ext cx="3948675" cy="1001162"/>
                <a:chOff x="874846" y="4404129"/>
                <a:chExt cx="5158608" cy="1274459"/>
              </a:xfrm>
            </p:grpSpPr>
            <p:pic>
              <p:nvPicPr>
                <p:cNvPr id="18" name="그림 17">
                  <a:extLst>
                    <a:ext uri="{FF2B5EF4-FFF2-40B4-BE49-F238E27FC236}">
                      <a16:creationId xmlns:a16="http://schemas.microsoft.com/office/drawing/2014/main" id="{9DA0D341-3CAB-40B0-9D8A-73E6162185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b="51476"/>
                <a:stretch/>
              </p:blipFill>
              <p:spPr>
                <a:xfrm>
                  <a:off x="874846" y="4404129"/>
                  <a:ext cx="2613934" cy="1274459"/>
                </a:xfrm>
                <a:prstGeom prst="rect">
                  <a:avLst/>
                </a:prstGeom>
              </p:spPr>
            </p:pic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9B2FDA84-989E-4F39-ABAD-85B7BB7F05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t="48304" b="3178"/>
                <a:stretch/>
              </p:blipFill>
              <p:spPr>
                <a:xfrm>
                  <a:off x="3419520" y="4404239"/>
                  <a:ext cx="2613934" cy="1274346"/>
                </a:xfrm>
                <a:prstGeom prst="rect">
                  <a:avLst/>
                </a:prstGeom>
              </p:spPr>
            </p:pic>
          </p:grp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57989340-CF5B-4D63-B4C4-1E24C1DD6E8A}"/>
                  </a:ext>
                </a:extLst>
              </p:cNvPr>
              <p:cNvGrpSpPr/>
              <p:nvPr/>
            </p:nvGrpSpPr>
            <p:grpSpPr>
              <a:xfrm>
                <a:off x="847379" y="4652184"/>
                <a:ext cx="3683156" cy="163548"/>
                <a:chOff x="847379" y="4652184"/>
                <a:chExt cx="3683156" cy="163548"/>
              </a:xfrm>
            </p:grpSpPr>
            <p:sp>
              <p:nvSpPr>
                <p:cNvPr id="95" name="사각형: 둥근 모서리 94">
                  <a:extLst>
                    <a:ext uri="{FF2B5EF4-FFF2-40B4-BE49-F238E27FC236}">
                      <a16:creationId xmlns:a16="http://schemas.microsoft.com/office/drawing/2014/main" id="{65DD1C82-6351-41B5-B0A6-A12AF4E182F0}"/>
                    </a:ext>
                  </a:extLst>
                </p:cNvPr>
                <p:cNvSpPr/>
                <p:nvPr/>
              </p:nvSpPr>
              <p:spPr>
                <a:xfrm>
                  <a:off x="847379" y="4654467"/>
                  <a:ext cx="741064" cy="161265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/>
                    <a:t>3</a:t>
                  </a:r>
                  <a:r>
                    <a:rPr lang="ko-KR" altLang="en-US" sz="900" dirty="0"/>
                    <a:t>번 변수</a:t>
                  </a:r>
                </a:p>
              </p:txBody>
            </p:sp>
            <p:sp>
              <p:nvSpPr>
                <p:cNvPr id="111" name="사각형: 둥근 모서리 110">
                  <a:extLst>
                    <a:ext uri="{FF2B5EF4-FFF2-40B4-BE49-F238E27FC236}">
                      <a16:creationId xmlns:a16="http://schemas.microsoft.com/office/drawing/2014/main" id="{D0452A92-014D-41B6-BE81-DAB425C45C78}"/>
                    </a:ext>
                  </a:extLst>
                </p:cNvPr>
                <p:cNvSpPr/>
                <p:nvPr/>
              </p:nvSpPr>
              <p:spPr>
                <a:xfrm>
                  <a:off x="1845029" y="4652184"/>
                  <a:ext cx="741064" cy="161265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/>
                    <a:t>10</a:t>
                  </a:r>
                  <a:r>
                    <a:rPr lang="ko-KR" altLang="en-US" sz="900" dirty="0"/>
                    <a:t>번 변수</a:t>
                  </a:r>
                </a:p>
              </p:txBody>
            </p:sp>
            <p:sp>
              <p:nvSpPr>
                <p:cNvPr id="113" name="사각형: 둥근 모서리 112">
                  <a:extLst>
                    <a:ext uri="{FF2B5EF4-FFF2-40B4-BE49-F238E27FC236}">
                      <a16:creationId xmlns:a16="http://schemas.microsoft.com/office/drawing/2014/main" id="{C1BFF5B5-C40A-47F2-9FEB-B3EEC0D0175A}"/>
                    </a:ext>
                  </a:extLst>
                </p:cNvPr>
                <p:cNvSpPr/>
                <p:nvPr/>
              </p:nvSpPr>
              <p:spPr>
                <a:xfrm>
                  <a:off x="2817250" y="4652184"/>
                  <a:ext cx="741064" cy="161265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/>
                    <a:t>21</a:t>
                  </a:r>
                  <a:r>
                    <a:rPr lang="ko-KR" altLang="en-US" sz="900" dirty="0"/>
                    <a:t>번 변수</a:t>
                  </a:r>
                </a:p>
              </p:txBody>
            </p:sp>
            <p:sp>
              <p:nvSpPr>
                <p:cNvPr id="114" name="사각형: 둥근 모서리 113">
                  <a:extLst>
                    <a:ext uri="{FF2B5EF4-FFF2-40B4-BE49-F238E27FC236}">
                      <a16:creationId xmlns:a16="http://schemas.microsoft.com/office/drawing/2014/main" id="{8A04BB73-CF2B-43A0-B367-F311C1596DD5}"/>
                    </a:ext>
                  </a:extLst>
                </p:cNvPr>
                <p:cNvSpPr/>
                <p:nvPr/>
              </p:nvSpPr>
              <p:spPr>
                <a:xfrm>
                  <a:off x="3789471" y="4652963"/>
                  <a:ext cx="741064" cy="161265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/>
                    <a:t>25</a:t>
                  </a:r>
                  <a:r>
                    <a:rPr lang="ko-KR" altLang="en-US" sz="900" dirty="0"/>
                    <a:t>번 변수</a:t>
                  </a:r>
                </a:p>
              </p:txBody>
            </p:sp>
          </p:grpSp>
        </p:grpSp>
      </p:grpSp>
      <p:sp>
        <p:nvSpPr>
          <p:cNvPr id="98" name="화살표: 위쪽 97">
            <a:extLst>
              <a:ext uri="{FF2B5EF4-FFF2-40B4-BE49-F238E27FC236}">
                <a16:creationId xmlns:a16="http://schemas.microsoft.com/office/drawing/2014/main" id="{ABC3E68A-1981-4915-99F6-71480C6FF34F}"/>
              </a:ext>
            </a:extLst>
          </p:cNvPr>
          <p:cNvSpPr/>
          <p:nvPr/>
        </p:nvSpPr>
        <p:spPr>
          <a:xfrm rot="19800000">
            <a:off x="1547044" y="5125433"/>
            <a:ext cx="127000" cy="55639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화살표: 위쪽 117">
            <a:extLst>
              <a:ext uri="{FF2B5EF4-FFF2-40B4-BE49-F238E27FC236}">
                <a16:creationId xmlns:a16="http://schemas.microsoft.com/office/drawing/2014/main" id="{3CCE427E-C7D9-467A-9AE2-843899566516}"/>
              </a:ext>
            </a:extLst>
          </p:cNvPr>
          <p:cNvSpPr/>
          <p:nvPr/>
        </p:nvSpPr>
        <p:spPr>
          <a:xfrm rot="1800000">
            <a:off x="2599807" y="5125432"/>
            <a:ext cx="127000" cy="55639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화살표: 위쪽 119">
            <a:extLst>
              <a:ext uri="{FF2B5EF4-FFF2-40B4-BE49-F238E27FC236}">
                <a16:creationId xmlns:a16="http://schemas.microsoft.com/office/drawing/2014/main" id="{858F1624-B4C8-4756-88AB-0CE465F67DC6}"/>
              </a:ext>
            </a:extLst>
          </p:cNvPr>
          <p:cNvSpPr/>
          <p:nvPr/>
        </p:nvSpPr>
        <p:spPr>
          <a:xfrm rot="19800000">
            <a:off x="3461601" y="5154527"/>
            <a:ext cx="127000" cy="55639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화살표: 위쪽 120">
            <a:extLst>
              <a:ext uri="{FF2B5EF4-FFF2-40B4-BE49-F238E27FC236}">
                <a16:creationId xmlns:a16="http://schemas.microsoft.com/office/drawing/2014/main" id="{B10E1387-3FCB-41FF-A43C-7089D7007B68}"/>
              </a:ext>
            </a:extLst>
          </p:cNvPr>
          <p:cNvSpPr/>
          <p:nvPr/>
        </p:nvSpPr>
        <p:spPr>
          <a:xfrm rot="19800000">
            <a:off x="4478541" y="5152586"/>
            <a:ext cx="127000" cy="55639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09EB4ADD-CD80-4926-A255-FE34E8A78DA1}"/>
              </a:ext>
            </a:extLst>
          </p:cNvPr>
          <p:cNvSpPr/>
          <p:nvPr/>
        </p:nvSpPr>
        <p:spPr>
          <a:xfrm>
            <a:off x="6501608" y="4499272"/>
            <a:ext cx="4779432" cy="1920987"/>
          </a:xfrm>
          <a:prstGeom prst="rect">
            <a:avLst/>
          </a:prstGeom>
          <a:noFill/>
          <a:ln>
            <a:solidFill>
              <a:srgbClr val="04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8E08E8E-4BE7-496F-ACCA-6194011385B5}"/>
              </a:ext>
            </a:extLst>
          </p:cNvPr>
          <p:cNvSpPr/>
          <p:nvPr/>
        </p:nvSpPr>
        <p:spPr>
          <a:xfrm>
            <a:off x="6496050" y="4217279"/>
            <a:ext cx="3752446" cy="294480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K-Bins &amp; GMM </a:t>
            </a:r>
            <a:r>
              <a:rPr lang="ko-KR" altLang="en-US" sz="1400" dirty="0"/>
              <a:t>군집화를 이용한 변수 생성</a:t>
            </a:r>
          </a:p>
        </p:txBody>
      </p:sp>
      <p:sp>
        <p:nvSpPr>
          <p:cNvPr id="126" name="화살표: 오른쪽 125">
            <a:extLst>
              <a:ext uri="{FF2B5EF4-FFF2-40B4-BE49-F238E27FC236}">
                <a16:creationId xmlns:a16="http://schemas.microsoft.com/office/drawing/2014/main" id="{C34E8618-D9D9-4D78-B46E-EF4572BB1259}"/>
              </a:ext>
            </a:extLst>
          </p:cNvPr>
          <p:cNvSpPr/>
          <p:nvPr/>
        </p:nvSpPr>
        <p:spPr>
          <a:xfrm>
            <a:off x="5601112" y="5116371"/>
            <a:ext cx="589561" cy="684560"/>
          </a:xfrm>
          <a:prstGeom prst="rightArrow">
            <a:avLst>
              <a:gd name="adj1" fmla="val 55658"/>
              <a:gd name="adj2" fmla="val 52154"/>
            </a:avLst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CE8CD37-F543-4EE8-B203-056DD1E63E91}"/>
              </a:ext>
            </a:extLst>
          </p:cNvPr>
          <p:cNvGrpSpPr/>
          <p:nvPr/>
        </p:nvGrpSpPr>
        <p:grpSpPr>
          <a:xfrm>
            <a:off x="6753459" y="4724400"/>
            <a:ext cx="2135588" cy="1678319"/>
            <a:chOff x="6156559" y="4724400"/>
            <a:chExt cx="2135588" cy="1678319"/>
          </a:xfrm>
        </p:grpSpPr>
        <p:pic>
          <p:nvPicPr>
            <p:cNvPr id="1050" name="Picture 26">
              <a:extLst>
                <a:ext uri="{FF2B5EF4-FFF2-40B4-BE49-F238E27FC236}">
                  <a16:creationId xmlns:a16="http://schemas.microsoft.com/office/drawing/2014/main" id="{54144F7B-00BD-4532-A0A4-8CED21E4CB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19" b="5979"/>
            <a:stretch/>
          </p:blipFill>
          <p:spPr bwMode="auto">
            <a:xfrm>
              <a:off x="6216575" y="4919085"/>
              <a:ext cx="1980199" cy="1142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2D0CEBF-7C46-4569-A768-E6B329948D9D}"/>
                </a:ext>
              </a:extLst>
            </p:cNvPr>
            <p:cNvSpPr txBox="1"/>
            <p:nvPr/>
          </p:nvSpPr>
          <p:spPr>
            <a:xfrm>
              <a:off x="6156559" y="6064165"/>
              <a:ext cx="21355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800"/>
              </a:lvl1pPr>
            </a:lstStyle>
            <a:p>
              <a:r>
                <a:rPr lang="en-US" altLang="ko-KR" dirty="0">
                  <a:solidFill>
                    <a:srgbClr val="002060"/>
                  </a:solidFill>
                </a:rPr>
                <a:t>K-Means </a:t>
              </a:r>
              <a:r>
                <a:rPr lang="ko-KR" altLang="en-US" dirty="0">
                  <a:solidFill>
                    <a:srgbClr val="002060"/>
                  </a:solidFill>
                </a:rPr>
                <a:t>군집을 통해</a:t>
              </a:r>
              <a:endParaRPr lang="en-US" altLang="ko-KR" dirty="0">
                <a:solidFill>
                  <a:srgbClr val="002060"/>
                </a:solidFill>
              </a:endParaRPr>
            </a:p>
            <a:p>
              <a:r>
                <a:rPr lang="en-US" altLang="ko-KR" dirty="0">
                  <a:solidFill>
                    <a:srgbClr val="002060"/>
                  </a:solidFill>
                </a:rPr>
                <a:t>K</a:t>
              </a:r>
              <a:r>
                <a:rPr lang="ko-KR" altLang="en-US" dirty="0">
                  <a:solidFill>
                    <a:srgbClr val="002060"/>
                  </a:solidFill>
                </a:rPr>
                <a:t>개의 구간으로 변수 카테고리화</a:t>
              </a:r>
            </a:p>
          </p:txBody>
        </p:sp>
        <p:sp>
          <p:nvSpPr>
            <p:cNvPr id="136" name="사각형: 둥근 모서리 135">
              <a:extLst>
                <a:ext uri="{FF2B5EF4-FFF2-40B4-BE49-F238E27FC236}">
                  <a16:creationId xmlns:a16="http://schemas.microsoft.com/office/drawing/2014/main" id="{3B211108-22AF-40D6-A2C4-190895E8A2BE}"/>
                </a:ext>
              </a:extLst>
            </p:cNvPr>
            <p:cNvSpPr/>
            <p:nvPr/>
          </p:nvSpPr>
          <p:spPr>
            <a:xfrm>
              <a:off x="6721081" y="4724400"/>
              <a:ext cx="1031292" cy="161265"/>
            </a:xfrm>
            <a:prstGeom prst="roundRect">
              <a:avLst/>
            </a:prstGeom>
            <a:solidFill>
              <a:srgbClr val="0446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9</a:t>
              </a:r>
              <a:r>
                <a:rPr lang="ko-KR" altLang="en-US" sz="900" dirty="0"/>
                <a:t>번 변수 </a:t>
              </a:r>
              <a:r>
                <a:rPr lang="en-US" altLang="ko-KR" sz="900" dirty="0"/>
                <a:t>K-Bins</a:t>
              </a:r>
              <a:endParaRPr lang="ko-KR" altLang="en-US" sz="900" dirty="0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E873E103-38E8-4E2C-B980-C84B26986189}"/>
              </a:ext>
            </a:extLst>
          </p:cNvPr>
          <p:cNvGrpSpPr/>
          <p:nvPr/>
        </p:nvGrpSpPr>
        <p:grpSpPr>
          <a:xfrm>
            <a:off x="9027614" y="4724400"/>
            <a:ext cx="2135588" cy="1678319"/>
            <a:chOff x="8722814" y="4724400"/>
            <a:chExt cx="2135588" cy="167831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73BAACE-BDA7-4CCA-98DA-1AF91D0BBFAD}"/>
                </a:ext>
              </a:extLst>
            </p:cNvPr>
            <p:cNvSpPr txBox="1"/>
            <p:nvPr/>
          </p:nvSpPr>
          <p:spPr>
            <a:xfrm>
              <a:off x="8722814" y="6064165"/>
              <a:ext cx="21355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800"/>
              </a:lvl1pPr>
            </a:lstStyle>
            <a:p>
              <a:r>
                <a:rPr lang="en-US" altLang="ko-KR" dirty="0">
                  <a:solidFill>
                    <a:srgbClr val="002060"/>
                  </a:solidFill>
                </a:rPr>
                <a:t>BIC</a:t>
              </a:r>
              <a:r>
                <a:rPr lang="ko-KR" altLang="en-US" dirty="0">
                  <a:solidFill>
                    <a:srgbClr val="002060"/>
                  </a:solidFill>
                </a:rPr>
                <a:t>를 기준으로 정규분포 적합</a:t>
              </a:r>
              <a:r>
                <a:rPr lang="en-US" altLang="ko-KR" dirty="0">
                  <a:solidFill>
                    <a:srgbClr val="002060"/>
                  </a:solidFill>
                </a:rPr>
                <a:t>,</a:t>
              </a:r>
            </a:p>
            <a:p>
              <a:r>
                <a:rPr lang="en-US" altLang="ko-KR" dirty="0">
                  <a:solidFill>
                    <a:srgbClr val="002060"/>
                  </a:solidFill>
                </a:rPr>
                <a:t>K</a:t>
              </a:r>
              <a:r>
                <a:rPr lang="ko-KR" altLang="en-US" dirty="0">
                  <a:solidFill>
                    <a:srgbClr val="002060"/>
                  </a:solidFill>
                </a:rPr>
                <a:t>개의 구간으로 변수 카테고리화</a:t>
              </a:r>
              <a:endParaRPr lang="ko-KR" altLang="en-US" sz="700" dirty="0">
                <a:solidFill>
                  <a:srgbClr val="002060"/>
                </a:solidFill>
              </a:endParaRPr>
            </a:p>
          </p:txBody>
        </p: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3CC80F76-3462-4179-A291-BB697BF48775}"/>
                </a:ext>
              </a:extLst>
            </p:cNvPr>
            <p:cNvGrpSpPr/>
            <p:nvPr/>
          </p:nvGrpSpPr>
          <p:grpSpPr>
            <a:xfrm>
              <a:off x="8891449" y="4917865"/>
              <a:ext cx="1740453" cy="1209818"/>
              <a:chOff x="8806897" y="4902308"/>
              <a:chExt cx="1799740" cy="1250356"/>
            </a:xfrm>
          </p:grpSpPr>
          <p:pic>
            <p:nvPicPr>
              <p:cNvPr id="1054" name="Picture 30">
                <a:extLst>
                  <a:ext uri="{FF2B5EF4-FFF2-40B4-BE49-F238E27FC236}">
                    <a16:creationId xmlns:a16="http://schemas.microsoft.com/office/drawing/2014/main" id="{37C67962-6B38-4139-817D-06300918EA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949"/>
              <a:stretch/>
            </p:blipFill>
            <p:spPr bwMode="auto">
              <a:xfrm>
                <a:off x="8806897" y="4902308"/>
                <a:ext cx="1799740" cy="12503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EA3A99FB-C896-45F3-9386-E96FB0C6DF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rcRect l="13375" t="12422" r="6692" b="15568"/>
              <a:stretch/>
            </p:blipFill>
            <p:spPr>
              <a:xfrm>
                <a:off x="9077559" y="5267868"/>
                <a:ext cx="773735" cy="696013"/>
              </a:xfrm>
              <a:prstGeom prst="rect">
                <a:avLst/>
              </a:prstGeom>
            </p:spPr>
          </p:pic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79F25449-4A52-492E-9602-C29761A98B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 l="13375" t="12422" r="6692" b="15568"/>
              <a:stretch/>
            </p:blipFill>
            <p:spPr>
              <a:xfrm>
                <a:off x="9355168" y="5479466"/>
                <a:ext cx="823527" cy="474339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D4344DEF-49CB-4069-98DE-96F227F229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rcRect l="13375" t="12422" r="6692" b="15568"/>
              <a:stretch/>
            </p:blipFill>
            <p:spPr>
              <a:xfrm>
                <a:off x="9808699" y="5739447"/>
                <a:ext cx="762357" cy="215444"/>
              </a:xfrm>
              <a:prstGeom prst="rect">
                <a:avLst/>
              </a:prstGeom>
            </p:spPr>
          </p:pic>
        </p:grpSp>
        <p:sp>
          <p:nvSpPr>
            <p:cNvPr id="137" name="사각형: 둥근 모서리 136">
              <a:extLst>
                <a:ext uri="{FF2B5EF4-FFF2-40B4-BE49-F238E27FC236}">
                  <a16:creationId xmlns:a16="http://schemas.microsoft.com/office/drawing/2014/main" id="{A0226A9C-339F-45C7-91AC-AE66943CB04D}"/>
                </a:ext>
              </a:extLst>
            </p:cNvPr>
            <p:cNvSpPr/>
            <p:nvPr/>
          </p:nvSpPr>
          <p:spPr>
            <a:xfrm>
              <a:off x="9293053" y="4724400"/>
              <a:ext cx="1031292" cy="161265"/>
            </a:xfrm>
            <a:prstGeom prst="roundRect">
              <a:avLst/>
            </a:prstGeom>
            <a:solidFill>
              <a:srgbClr val="0446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9</a:t>
              </a:r>
              <a:r>
                <a:rPr lang="ko-KR" altLang="en-US" sz="900" dirty="0"/>
                <a:t>번 변수 </a:t>
              </a:r>
              <a:r>
                <a:rPr lang="en-US" altLang="ko-KR" sz="900" dirty="0"/>
                <a:t>GMM</a:t>
              </a:r>
              <a:endParaRPr lang="ko-KR" altLang="en-US" sz="9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E2AE40B-C35F-4AEA-A27E-AA59D9858D61}"/>
              </a:ext>
            </a:extLst>
          </p:cNvPr>
          <p:cNvSpPr txBox="1"/>
          <p:nvPr/>
        </p:nvSpPr>
        <p:spPr>
          <a:xfrm>
            <a:off x="922037" y="6159180"/>
            <a:ext cx="4279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002060"/>
                </a:solidFill>
              </a:rPr>
              <a:t>구간에 따라 가맹점 이용에 따른 분포 차이가 명확하게 나타나는 변수 발견</a:t>
            </a:r>
          </a:p>
        </p:txBody>
      </p:sp>
    </p:spTree>
    <p:extLst>
      <p:ext uri="{BB962C8B-B14F-4D97-AF65-F5344CB8AC3E}">
        <p14:creationId xmlns:p14="http://schemas.microsoft.com/office/powerpoint/2010/main" val="416299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9A71B767-6390-44D0-8890-A5794F81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154546"/>
            <a:ext cx="11160124" cy="432825"/>
          </a:xfrm>
        </p:spPr>
        <p:txBody>
          <a:bodyPr anchor="ctr">
            <a:no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  <a:latin typeface="+mn-lt"/>
              </a:rPr>
              <a:t>모델링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46C5D5-40D6-40B2-A720-8B655A919615}"/>
              </a:ext>
            </a:extLst>
          </p:cNvPr>
          <p:cNvSpPr/>
          <p:nvPr/>
        </p:nvSpPr>
        <p:spPr>
          <a:xfrm flipV="1">
            <a:off x="515937" y="587370"/>
            <a:ext cx="11160125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601608-74E6-45F8-A527-F37F510CC4F5}"/>
              </a:ext>
            </a:extLst>
          </p:cNvPr>
          <p:cNvSpPr/>
          <p:nvPr/>
        </p:nvSpPr>
        <p:spPr>
          <a:xfrm flipV="1">
            <a:off x="515936" y="6517369"/>
            <a:ext cx="10644187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그리기, 플레이트이(가) 표시된 사진&#10;&#10;자동 생성된 설명">
            <a:extLst>
              <a:ext uri="{FF2B5EF4-FFF2-40B4-BE49-F238E27FC236}">
                <a16:creationId xmlns:a16="http://schemas.microsoft.com/office/drawing/2014/main" id="{3A24CC0F-5232-4DF8-BCBA-7BD6592FF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74" y="6517369"/>
            <a:ext cx="734376" cy="281290"/>
          </a:xfrm>
          <a:prstGeom prst="rect">
            <a:avLst/>
          </a:prstGeom>
        </p:spPr>
      </p:pic>
      <p:sp>
        <p:nvSpPr>
          <p:cNvPr id="63" name="내용 개체 틀 1">
            <a:extLst>
              <a:ext uri="{FF2B5EF4-FFF2-40B4-BE49-F238E27FC236}">
                <a16:creationId xmlns:a16="http://schemas.microsoft.com/office/drawing/2014/main" id="{ACBA2031-A629-4CD3-A840-13F03437B072}"/>
              </a:ext>
            </a:extLst>
          </p:cNvPr>
          <p:cNvSpPr txBox="1">
            <a:spLocks/>
          </p:cNvSpPr>
          <p:nvPr/>
        </p:nvSpPr>
        <p:spPr>
          <a:xfrm>
            <a:off x="515935" y="819150"/>
            <a:ext cx="11160127" cy="1062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12CE5786-297F-4267-B10B-776E5D165AA9}"/>
              </a:ext>
            </a:extLst>
          </p:cNvPr>
          <p:cNvSpPr/>
          <p:nvPr/>
        </p:nvSpPr>
        <p:spPr>
          <a:xfrm>
            <a:off x="675377" y="5967358"/>
            <a:ext cx="5264002" cy="442331"/>
          </a:xfrm>
          <a:prstGeom prst="round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고딕" panose="020D0604000000000000" pitchFamily="50" charset="-127"/>
              </a:rPr>
              <a:t>Funnel Model</a:t>
            </a:r>
            <a:endParaRPr lang="ko-KR" altLang="en-US" sz="1200" dirty="0">
              <a:ea typeface="나눔고딕" panose="020D0604000000000000" pitchFamily="50" charset="-127"/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C6C2E7BD-8BD5-4F6B-B493-10689A0B1F7B}"/>
              </a:ext>
            </a:extLst>
          </p:cNvPr>
          <p:cNvGrpSpPr/>
          <p:nvPr/>
        </p:nvGrpSpPr>
        <p:grpSpPr>
          <a:xfrm>
            <a:off x="675377" y="4200830"/>
            <a:ext cx="5264002" cy="1439294"/>
            <a:chOff x="2224206" y="3224909"/>
            <a:chExt cx="5264002" cy="1439294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B9992C15-E8AE-4BD8-A1E1-EB0807CE2E74}"/>
                </a:ext>
              </a:extLst>
            </p:cNvPr>
            <p:cNvGrpSpPr/>
            <p:nvPr/>
          </p:nvGrpSpPr>
          <p:grpSpPr>
            <a:xfrm>
              <a:off x="2224206" y="3224909"/>
              <a:ext cx="5264002" cy="1439294"/>
              <a:chOff x="2222646" y="3367838"/>
              <a:chExt cx="5264002" cy="1439294"/>
            </a:xfrm>
          </p:grpSpPr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D3465DAF-C5DA-4383-90D2-3A79C0F37779}"/>
                  </a:ext>
                </a:extLst>
              </p:cNvPr>
              <p:cNvGrpSpPr/>
              <p:nvPr/>
            </p:nvGrpSpPr>
            <p:grpSpPr>
              <a:xfrm>
                <a:off x="2222646" y="3367838"/>
                <a:ext cx="5264002" cy="1439294"/>
                <a:chOff x="2222646" y="3306875"/>
                <a:chExt cx="5264002" cy="1439294"/>
              </a:xfrm>
            </p:grpSpPr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0A315FED-AE1D-4D3B-8008-3C3EE293AA3B}"/>
                    </a:ext>
                  </a:extLst>
                </p:cNvPr>
                <p:cNvSpPr/>
                <p:nvPr/>
              </p:nvSpPr>
              <p:spPr>
                <a:xfrm>
                  <a:off x="2270931" y="3350188"/>
                  <a:ext cx="970178" cy="552018"/>
                </a:xfrm>
                <a:prstGeom prst="rect">
                  <a:avLst/>
                </a:prstGeom>
                <a:solidFill>
                  <a:srgbClr val="0446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015BB195-EE4E-4FD6-A652-5E2903BB0689}"/>
                    </a:ext>
                  </a:extLst>
                </p:cNvPr>
                <p:cNvSpPr/>
                <p:nvPr/>
              </p:nvSpPr>
              <p:spPr>
                <a:xfrm>
                  <a:off x="3325017" y="3350188"/>
                  <a:ext cx="970178" cy="552018"/>
                </a:xfrm>
                <a:prstGeom prst="rect">
                  <a:avLst/>
                </a:prstGeom>
                <a:solidFill>
                  <a:srgbClr val="0446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2BA5C013-881A-4A67-B44B-251EECC29FD2}"/>
                    </a:ext>
                  </a:extLst>
                </p:cNvPr>
                <p:cNvSpPr/>
                <p:nvPr/>
              </p:nvSpPr>
              <p:spPr>
                <a:xfrm>
                  <a:off x="4374481" y="3350188"/>
                  <a:ext cx="970178" cy="552018"/>
                </a:xfrm>
                <a:prstGeom prst="rect">
                  <a:avLst/>
                </a:prstGeom>
                <a:solidFill>
                  <a:srgbClr val="0446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1CDBD320-A569-48D9-9BE0-EF4CD0E3F2C7}"/>
                    </a:ext>
                  </a:extLst>
                </p:cNvPr>
                <p:cNvSpPr/>
                <p:nvPr/>
              </p:nvSpPr>
              <p:spPr>
                <a:xfrm>
                  <a:off x="5423945" y="3350188"/>
                  <a:ext cx="970178" cy="552018"/>
                </a:xfrm>
                <a:prstGeom prst="rect">
                  <a:avLst/>
                </a:prstGeom>
                <a:solidFill>
                  <a:srgbClr val="0446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6F51394-FD79-4E46-A6CD-7E00E4B6AD08}"/>
                    </a:ext>
                  </a:extLst>
                </p:cNvPr>
                <p:cNvSpPr/>
                <p:nvPr/>
              </p:nvSpPr>
              <p:spPr>
                <a:xfrm>
                  <a:off x="6473408" y="3350188"/>
                  <a:ext cx="970178" cy="552018"/>
                </a:xfrm>
                <a:prstGeom prst="rect">
                  <a:avLst/>
                </a:prstGeom>
                <a:solidFill>
                  <a:srgbClr val="0446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DCD1288D-769C-4246-BE30-07E8BA74674D}"/>
                    </a:ext>
                  </a:extLst>
                </p:cNvPr>
                <p:cNvSpPr/>
                <p:nvPr/>
              </p:nvSpPr>
              <p:spPr>
                <a:xfrm>
                  <a:off x="2222646" y="3306875"/>
                  <a:ext cx="5264002" cy="1439294"/>
                </a:xfrm>
                <a:prstGeom prst="rect">
                  <a:avLst/>
                </a:prstGeom>
                <a:noFill/>
                <a:ln w="28575">
                  <a:solidFill>
                    <a:srgbClr val="04469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2CC38B6E-538A-46E1-AD0E-EBFF1B16FD0A}"/>
                    </a:ext>
                  </a:extLst>
                </p:cNvPr>
                <p:cNvSpPr txBox="1"/>
                <p:nvPr/>
              </p:nvSpPr>
              <p:spPr>
                <a:xfrm>
                  <a:off x="2307672" y="3395364"/>
                  <a:ext cx="88460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bg1"/>
                      </a:solidFill>
                      <a:ea typeface="나눔고딕" panose="020D0604000000000000" pitchFamily="50" charset="-127"/>
                    </a:rPr>
                    <a:t>Prediction</a:t>
                  </a:r>
                </a:p>
                <a:p>
                  <a:pPr algn="ctr"/>
                  <a:r>
                    <a:rPr lang="en-US" altLang="ko-KR" sz="1200" dirty="0">
                      <a:solidFill>
                        <a:schemeClr val="bg1"/>
                      </a:solidFill>
                      <a:ea typeface="나눔고딕" panose="020D0604000000000000" pitchFamily="50" charset="-127"/>
                    </a:rPr>
                    <a:t>NN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E9253ECC-AD56-41CF-A09A-5FEF3D50B739}"/>
                    </a:ext>
                  </a:extLst>
                </p:cNvPr>
                <p:cNvSpPr txBox="1"/>
                <p:nvPr/>
              </p:nvSpPr>
              <p:spPr>
                <a:xfrm>
                  <a:off x="3362708" y="3389583"/>
                  <a:ext cx="89479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bg1"/>
                      </a:solidFill>
                      <a:ea typeface="나눔고딕" panose="020D0604000000000000" pitchFamily="50" charset="-127"/>
                    </a:rPr>
                    <a:t>Prediction</a:t>
                  </a:r>
                </a:p>
                <a:p>
                  <a:pPr algn="ctr"/>
                  <a:r>
                    <a:rPr lang="en-US" altLang="ko-KR" sz="1200" dirty="0">
                      <a:solidFill>
                        <a:schemeClr val="bg1"/>
                      </a:solidFill>
                      <a:ea typeface="나눔고딕" panose="020D0604000000000000" pitchFamily="50" charset="-127"/>
                    </a:rPr>
                    <a:t>SVM</a:t>
                  </a:r>
                  <a:endParaRPr lang="ko-KR" altLang="en-US" sz="1200" dirty="0">
                    <a:solidFill>
                      <a:schemeClr val="bg1"/>
                    </a:solidFill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14A9F4BF-3572-4B64-9CEB-4310A5F2625F}"/>
                    </a:ext>
                  </a:extLst>
                </p:cNvPr>
                <p:cNvSpPr txBox="1"/>
                <p:nvPr/>
              </p:nvSpPr>
              <p:spPr>
                <a:xfrm>
                  <a:off x="4412172" y="3389583"/>
                  <a:ext cx="89479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bg1"/>
                      </a:solidFill>
                      <a:ea typeface="나눔고딕" panose="020D0604000000000000" pitchFamily="50" charset="-127"/>
                    </a:rPr>
                    <a:t>Prediction</a:t>
                  </a:r>
                </a:p>
                <a:p>
                  <a:pPr algn="ctr"/>
                  <a:r>
                    <a:rPr lang="en-US" altLang="ko-KR" sz="1200" dirty="0">
                      <a:solidFill>
                        <a:schemeClr val="bg1"/>
                      </a:solidFill>
                      <a:ea typeface="나눔고딕" panose="020D0604000000000000" pitchFamily="50" charset="-127"/>
                    </a:rPr>
                    <a:t>LGBM</a:t>
                  </a:r>
                  <a:endParaRPr lang="ko-KR" altLang="en-US" sz="1200" dirty="0">
                    <a:solidFill>
                      <a:schemeClr val="bg1"/>
                    </a:solidFill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8D37D456-0EE8-4B86-87D0-AF9F780BC208}"/>
                    </a:ext>
                  </a:extLst>
                </p:cNvPr>
                <p:cNvSpPr txBox="1"/>
                <p:nvPr/>
              </p:nvSpPr>
              <p:spPr>
                <a:xfrm>
                  <a:off x="5461635" y="3399690"/>
                  <a:ext cx="89479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bg1"/>
                      </a:solidFill>
                      <a:ea typeface="나눔고딕" panose="020D0604000000000000" pitchFamily="50" charset="-127"/>
                    </a:rPr>
                    <a:t>Prediction</a:t>
                  </a:r>
                </a:p>
                <a:p>
                  <a:pPr algn="ctr"/>
                  <a:r>
                    <a:rPr lang="en-US" altLang="ko-KR" sz="1200" dirty="0">
                      <a:solidFill>
                        <a:schemeClr val="bg1"/>
                      </a:solidFill>
                      <a:ea typeface="나눔고딕" panose="020D0604000000000000" pitchFamily="50" charset="-127"/>
                    </a:rPr>
                    <a:t>RF</a:t>
                  </a:r>
                  <a:endParaRPr lang="ko-KR" altLang="en-US" sz="1200" dirty="0">
                    <a:solidFill>
                      <a:schemeClr val="bg1"/>
                    </a:solidFill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48AFD1F-2898-4060-AF14-E0F674C7EA87}"/>
                    </a:ext>
                  </a:extLst>
                </p:cNvPr>
                <p:cNvSpPr txBox="1"/>
                <p:nvPr/>
              </p:nvSpPr>
              <p:spPr>
                <a:xfrm>
                  <a:off x="6511095" y="3394586"/>
                  <a:ext cx="89479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bg1"/>
                      </a:solidFill>
                      <a:ea typeface="나눔고딕" panose="020D0604000000000000" pitchFamily="50" charset="-127"/>
                    </a:rPr>
                    <a:t>Prediction</a:t>
                  </a:r>
                </a:p>
                <a:p>
                  <a:pPr algn="ctr"/>
                  <a:r>
                    <a:rPr lang="en-US" altLang="ko-KR" sz="1200" dirty="0">
                      <a:solidFill>
                        <a:schemeClr val="bg1"/>
                      </a:solidFill>
                      <a:ea typeface="나눔고딕" panose="020D0604000000000000" pitchFamily="50" charset="-127"/>
                    </a:rPr>
                    <a:t>LR</a:t>
                  </a:r>
                  <a:endParaRPr lang="ko-KR" altLang="en-US" sz="1200" dirty="0">
                    <a:solidFill>
                      <a:schemeClr val="bg1"/>
                    </a:solidFill>
                    <a:ea typeface="나눔고딕" panose="020D0604000000000000" pitchFamily="50" charset="-127"/>
                  </a:endParaRPr>
                </a:p>
              </p:txBody>
            </p:sp>
          </p:grp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1949EB9F-5A34-4601-98CA-EC08D5B16494}"/>
                  </a:ext>
                </a:extLst>
              </p:cNvPr>
              <p:cNvCxnSpPr/>
              <p:nvPr/>
            </p:nvCxnSpPr>
            <p:spPr>
              <a:xfrm>
                <a:off x="2270931" y="3994919"/>
                <a:ext cx="5172651" cy="0"/>
              </a:xfrm>
              <a:prstGeom prst="line">
                <a:avLst/>
              </a:prstGeom>
              <a:ln w="19050">
                <a:solidFill>
                  <a:srgbClr val="04469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B5A0F969-E829-421D-BAC8-305254E893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0114" y="4392951"/>
                <a:ext cx="5172651" cy="0"/>
              </a:xfrm>
              <a:prstGeom prst="line">
                <a:avLst/>
              </a:prstGeom>
              <a:ln w="19050">
                <a:solidFill>
                  <a:srgbClr val="04469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이등변 삼각형 110">
              <a:extLst>
                <a:ext uri="{FF2B5EF4-FFF2-40B4-BE49-F238E27FC236}">
                  <a16:creationId xmlns:a16="http://schemas.microsoft.com/office/drawing/2014/main" id="{66644CFB-EE32-4012-A9F2-8960CB8DD2D9}"/>
                </a:ext>
              </a:extLst>
            </p:cNvPr>
            <p:cNvSpPr/>
            <p:nvPr/>
          </p:nvSpPr>
          <p:spPr>
            <a:xfrm>
              <a:off x="2652421" y="3975182"/>
              <a:ext cx="194645" cy="16779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고딕" panose="020D0604000000000000" pitchFamily="50" charset="-127"/>
              </a:endParaRPr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0ED7F9C1-D962-416E-93A6-4D2ABDD29856}"/>
                </a:ext>
              </a:extLst>
            </p:cNvPr>
            <p:cNvSpPr/>
            <p:nvPr/>
          </p:nvSpPr>
          <p:spPr>
            <a:xfrm>
              <a:off x="3714342" y="4373214"/>
              <a:ext cx="194645" cy="167797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고딕" panose="020D0604000000000000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7D705FF7-228A-46BF-8892-3A5F79B26BF0}"/>
                </a:ext>
              </a:extLst>
            </p:cNvPr>
            <p:cNvSpPr/>
            <p:nvPr/>
          </p:nvSpPr>
          <p:spPr>
            <a:xfrm>
              <a:off x="2658624" y="4364177"/>
              <a:ext cx="188442" cy="18844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고딕" panose="020D0604000000000000" pitchFamily="50" charset="-127"/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A1A85C79-F0C9-487B-BFA5-40E7466B6D0D}"/>
                </a:ext>
              </a:extLst>
            </p:cNvPr>
            <p:cNvSpPr/>
            <p:nvPr/>
          </p:nvSpPr>
          <p:spPr>
            <a:xfrm>
              <a:off x="3714343" y="3975182"/>
              <a:ext cx="194645" cy="19464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고딕" panose="020D0604000000000000" pitchFamily="50" charset="-127"/>
              </a:endParaRPr>
            </a:p>
          </p:txBody>
        </p:sp>
        <p:sp>
          <p:nvSpPr>
            <p:cNvPr id="116" name="이등변 삼각형 115">
              <a:extLst>
                <a:ext uri="{FF2B5EF4-FFF2-40B4-BE49-F238E27FC236}">
                  <a16:creationId xmlns:a16="http://schemas.microsoft.com/office/drawing/2014/main" id="{A501787A-76C6-4DDF-ABAC-F2A4815DF707}"/>
                </a:ext>
              </a:extLst>
            </p:cNvPr>
            <p:cNvSpPr/>
            <p:nvPr/>
          </p:nvSpPr>
          <p:spPr>
            <a:xfrm rot="10800000">
              <a:off x="6861172" y="3972331"/>
              <a:ext cx="194645" cy="167797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고딕" panose="020D0604000000000000" pitchFamily="50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B4E0B0BC-3CB3-45DB-8A47-FC6979EA9E0D}"/>
                </a:ext>
              </a:extLst>
            </p:cNvPr>
            <p:cNvSpPr/>
            <p:nvPr/>
          </p:nvSpPr>
          <p:spPr>
            <a:xfrm rot="2669146">
              <a:off x="4784238" y="3989806"/>
              <a:ext cx="153781" cy="1537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고딕" panose="020D0604000000000000" pitchFamily="50" charset="-127"/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C315E030-72CD-438F-999F-28E1D8FE8D32}"/>
                </a:ext>
              </a:extLst>
            </p:cNvPr>
            <p:cNvSpPr/>
            <p:nvPr/>
          </p:nvSpPr>
          <p:spPr>
            <a:xfrm>
              <a:off x="5818195" y="4364177"/>
              <a:ext cx="194645" cy="19464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고딕" panose="020D0604000000000000" pitchFamily="50" charset="-127"/>
              </a:endParaRPr>
            </a:p>
          </p:txBody>
        </p:sp>
        <p:sp>
          <p:nvSpPr>
            <p:cNvPr id="128" name="이등변 삼각형 127">
              <a:extLst>
                <a:ext uri="{FF2B5EF4-FFF2-40B4-BE49-F238E27FC236}">
                  <a16:creationId xmlns:a16="http://schemas.microsoft.com/office/drawing/2014/main" id="{EDC09F79-9C2A-49C9-BD66-B197108A6C99}"/>
                </a:ext>
              </a:extLst>
            </p:cNvPr>
            <p:cNvSpPr/>
            <p:nvPr/>
          </p:nvSpPr>
          <p:spPr>
            <a:xfrm>
              <a:off x="5818195" y="3976539"/>
              <a:ext cx="194645" cy="167797"/>
            </a:xfrm>
            <a:prstGeom prst="triangl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고딕" panose="020D0604000000000000" pitchFamily="50" charset="-127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66AFB904-A089-4ACC-81B5-770974D4B5C5}"/>
                </a:ext>
              </a:extLst>
            </p:cNvPr>
            <p:cNvSpPr/>
            <p:nvPr/>
          </p:nvSpPr>
          <p:spPr>
            <a:xfrm>
              <a:off x="6861171" y="4364177"/>
              <a:ext cx="188442" cy="18844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고딕" panose="020D0604000000000000" pitchFamily="50" charset="-127"/>
              </a:endParaRPr>
            </a:p>
          </p:txBody>
        </p:sp>
        <p:sp>
          <p:nvSpPr>
            <p:cNvPr id="131" name="오각형 130">
              <a:extLst>
                <a:ext uri="{FF2B5EF4-FFF2-40B4-BE49-F238E27FC236}">
                  <a16:creationId xmlns:a16="http://schemas.microsoft.com/office/drawing/2014/main" id="{7A321E93-1151-4150-B2D6-70BF7A6F018F}"/>
                </a:ext>
              </a:extLst>
            </p:cNvPr>
            <p:cNvSpPr/>
            <p:nvPr/>
          </p:nvSpPr>
          <p:spPr>
            <a:xfrm>
              <a:off x="4762248" y="4364669"/>
              <a:ext cx="180229" cy="171647"/>
            </a:xfrm>
            <a:prstGeom prst="pent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고딕" panose="020D0604000000000000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E467E9F-0E43-413B-94A1-976121BF3C71}"/>
              </a:ext>
            </a:extLst>
          </p:cNvPr>
          <p:cNvGrpSpPr/>
          <p:nvPr/>
        </p:nvGrpSpPr>
        <p:grpSpPr>
          <a:xfrm>
            <a:off x="671532" y="2555756"/>
            <a:ext cx="5264001" cy="1045279"/>
            <a:chOff x="767327" y="2555756"/>
            <a:chExt cx="5264001" cy="1045279"/>
          </a:xfrm>
        </p:grpSpPr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20CC10B-283C-49A8-926E-59806740753F}"/>
                </a:ext>
              </a:extLst>
            </p:cNvPr>
            <p:cNvSpPr/>
            <p:nvPr/>
          </p:nvSpPr>
          <p:spPr>
            <a:xfrm rot="10800000">
              <a:off x="1397759" y="2906910"/>
              <a:ext cx="4024409" cy="694125"/>
            </a:xfrm>
            <a:prstGeom prst="triangle">
              <a:avLst/>
            </a:prstGeom>
            <a:solidFill>
              <a:srgbClr val="0446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C38EC64C-FF89-42E2-B3F2-A620ABA76405}"/>
                </a:ext>
              </a:extLst>
            </p:cNvPr>
            <p:cNvGrpSpPr/>
            <p:nvPr/>
          </p:nvGrpSpPr>
          <p:grpSpPr>
            <a:xfrm>
              <a:off x="767327" y="2555756"/>
              <a:ext cx="5264001" cy="694125"/>
              <a:chOff x="771173" y="2389652"/>
              <a:chExt cx="5264001" cy="791486"/>
            </a:xfrm>
          </p:grpSpPr>
          <p:sp>
            <p:nvSpPr>
              <p:cNvPr id="150" name="사각형: 둥근 모서리 149">
                <a:extLst>
                  <a:ext uri="{FF2B5EF4-FFF2-40B4-BE49-F238E27FC236}">
                    <a16:creationId xmlns:a16="http://schemas.microsoft.com/office/drawing/2014/main" id="{DE960445-54E8-4B80-8137-BCA91F812520}"/>
                  </a:ext>
                </a:extLst>
              </p:cNvPr>
              <p:cNvSpPr/>
              <p:nvPr/>
            </p:nvSpPr>
            <p:spPr>
              <a:xfrm>
                <a:off x="771173" y="2389652"/>
                <a:ext cx="5264001" cy="791486"/>
              </a:xfrm>
              <a:prstGeom prst="roundRect">
                <a:avLst/>
              </a:prstGeom>
              <a:solidFill>
                <a:srgbClr val="0446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a typeface="나눔고딕" panose="020D0604000000000000" pitchFamily="50" charset="-127"/>
                </a:endParaRPr>
              </a:p>
            </p:txBody>
          </p:sp>
          <p:sp>
            <p:nvSpPr>
              <p:cNvPr id="152" name="사각형: 둥근 모서리 151">
                <a:extLst>
                  <a:ext uri="{FF2B5EF4-FFF2-40B4-BE49-F238E27FC236}">
                    <a16:creationId xmlns:a16="http://schemas.microsoft.com/office/drawing/2014/main" id="{5FD6A594-9645-42FC-8997-4D5AFCDFA190}"/>
                  </a:ext>
                </a:extLst>
              </p:cNvPr>
              <p:cNvSpPr/>
              <p:nvPr/>
            </p:nvSpPr>
            <p:spPr>
              <a:xfrm>
                <a:off x="894160" y="2504965"/>
                <a:ext cx="2415247" cy="558204"/>
              </a:xfrm>
              <a:prstGeom prst="round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rgbClr val="002060"/>
                    </a:solidFill>
                    <a:latin typeface="+mn-ea"/>
                  </a:rPr>
                  <a:t>Feature Importance Based</a:t>
                </a:r>
              </a:p>
              <a:p>
                <a:pPr algn="ctr"/>
                <a:r>
                  <a:rPr lang="en-US" altLang="ko-KR" sz="1200" dirty="0">
                    <a:solidFill>
                      <a:srgbClr val="002060"/>
                    </a:solidFill>
                    <a:latin typeface="+mn-ea"/>
                  </a:rPr>
                  <a:t>Feature Selection</a:t>
                </a:r>
                <a:endParaRPr lang="ko-KR" altLang="en-US" sz="1200" dirty="0">
                  <a:solidFill>
                    <a:srgbClr val="002060"/>
                  </a:solidFill>
                  <a:latin typeface="+mn-ea"/>
                </a:endParaRPr>
              </a:p>
            </p:txBody>
          </p:sp>
          <p:sp>
            <p:nvSpPr>
              <p:cNvPr id="154" name="사각형: 둥근 모서리 153">
                <a:extLst>
                  <a:ext uri="{FF2B5EF4-FFF2-40B4-BE49-F238E27FC236}">
                    <a16:creationId xmlns:a16="http://schemas.microsoft.com/office/drawing/2014/main" id="{5F520445-7766-4226-A974-23FF35D3BAF4}"/>
                  </a:ext>
                </a:extLst>
              </p:cNvPr>
              <p:cNvSpPr/>
              <p:nvPr/>
            </p:nvSpPr>
            <p:spPr>
              <a:xfrm>
                <a:off x="3469348" y="2497429"/>
                <a:ext cx="2464974" cy="558204"/>
              </a:xfrm>
              <a:prstGeom prst="round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rgbClr val="002060"/>
                    </a:solidFill>
                    <a:latin typeface="+mn-ea"/>
                  </a:rPr>
                  <a:t>Feature P-Value Based</a:t>
                </a:r>
              </a:p>
              <a:p>
                <a:pPr algn="ctr"/>
                <a:r>
                  <a:rPr lang="en-US" altLang="ko-KR" sz="1200" dirty="0">
                    <a:solidFill>
                      <a:srgbClr val="002060"/>
                    </a:solidFill>
                    <a:latin typeface="+mn-ea"/>
                  </a:rPr>
                  <a:t>Feature Selection</a:t>
                </a:r>
                <a:endParaRPr lang="ko-KR" altLang="en-US" sz="1200" dirty="0">
                  <a:solidFill>
                    <a:srgbClr val="002060"/>
                  </a:solidFill>
                  <a:latin typeface="+mn-ea"/>
                </a:endParaRPr>
              </a:p>
            </p:txBody>
          </p:sp>
        </p:grpSp>
      </p:grp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3A6E13C4-85CE-479D-8986-AC86178E1DB1}"/>
              </a:ext>
            </a:extLst>
          </p:cNvPr>
          <p:cNvSpPr/>
          <p:nvPr/>
        </p:nvSpPr>
        <p:spPr>
          <a:xfrm>
            <a:off x="675377" y="1905835"/>
            <a:ext cx="5264001" cy="34830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N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번 가맹점 데이터</a:t>
            </a:r>
          </a:p>
        </p:txBody>
      </p:sp>
      <p:sp>
        <p:nvSpPr>
          <p:cNvPr id="122" name="화살표: 아래쪽 121">
            <a:extLst>
              <a:ext uri="{FF2B5EF4-FFF2-40B4-BE49-F238E27FC236}">
                <a16:creationId xmlns:a16="http://schemas.microsoft.com/office/drawing/2014/main" id="{C8115726-E55C-4AA2-A646-FCBB3258FA81}"/>
              </a:ext>
            </a:extLst>
          </p:cNvPr>
          <p:cNvSpPr/>
          <p:nvPr/>
        </p:nvSpPr>
        <p:spPr>
          <a:xfrm>
            <a:off x="2600232" y="2223862"/>
            <a:ext cx="1433372" cy="273375"/>
          </a:xfrm>
          <a:prstGeom prst="down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고딕" panose="020D0604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5894C2D-5B20-4896-9038-27BAD2B5D707}"/>
              </a:ext>
            </a:extLst>
          </p:cNvPr>
          <p:cNvGrpSpPr/>
          <p:nvPr/>
        </p:nvGrpSpPr>
        <p:grpSpPr>
          <a:xfrm>
            <a:off x="722845" y="3370934"/>
            <a:ext cx="5172621" cy="750974"/>
            <a:chOff x="818640" y="3370934"/>
            <a:chExt cx="5172621" cy="750974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BC06C21-24CB-4162-B16C-E8B8A6315FD5}"/>
                </a:ext>
              </a:extLst>
            </p:cNvPr>
            <p:cNvSpPr/>
            <p:nvPr/>
          </p:nvSpPr>
          <p:spPr>
            <a:xfrm>
              <a:off x="818640" y="3374300"/>
              <a:ext cx="970177" cy="49929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446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002060"/>
                  </a:solidFill>
                  <a:ea typeface="나눔고딕" panose="020D0604000000000000" pitchFamily="50" charset="-127"/>
                </a:rPr>
                <a:t>NN</a:t>
              </a:r>
              <a:endParaRPr lang="ko-KR" altLang="en-US" sz="1200" dirty="0">
                <a:solidFill>
                  <a:srgbClr val="002060"/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0761482-AE63-42CF-8F82-E3124A35383D}"/>
                </a:ext>
              </a:extLst>
            </p:cNvPr>
            <p:cNvSpPr/>
            <p:nvPr/>
          </p:nvSpPr>
          <p:spPr>
            <a:xfrm>
              <a:off x="1872695" y="3370934"/>
              <a:ext cx="970177" cy="4932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446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002060"/>
                  </a:solidFill>
                  <a:ea typeface="나눔고딕" panose="020D0604000000000000" pitchFamily="50" charset="-127"/>
                </a:rPr>
                <a:t>SVM</a:t>
              </a:r>
              <a:endParaRPr lang="ko-KR" altLang="en-US" sz="1200" dirty="0">
                <a:solidFill>
                  <a:srgbClr val="002060"/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D0D8DA0-912A-4BC8-BFAD-31A06370D7D2}"/>
                </a:ext>
              </a:extLst>
            </p:cNvPr>
            <p:cNvSpPr/>
            <p:nvPr/>
          </p:nvSpPr>
          <p:spPr>
            <a:xfrm>
              <a:off x="2926750" y="3370934"/>
              <a:ext cx="970177" cy="4932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446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002060"/>
                  </a:solidFill>
                  <a:ea typeface="나눔고딕" panose="020D0604000000000000" pitchFamily="50" charset="-127"/>
                </a:rPr>
                <a:t>Light</a:t>
              </a:r>
            </a:p>
            <a:p>
              <a:pPr algn="ctr"/>
              <a:r>
                <a:rPr lang="en-US" altLang="ko-KR" sz="1200" dirty="0">
                  <a:solidFill>
                    <a:srgbClr val="002060"/>
                  </a:solidFill>
                  <a:ea typeface="나눔고딕" panose="020D0604000000000000" pitchFamily="50" charset="-127"/>
                </a:rPr>
                <a:t>GBM</a:t>
              </a:r>
              <a:endParaRPr lang="ko-KR" altLang="en-US" sz="1200" dirty="0">
                <a:solidFill>
                  <a:srgbClr val="002060"/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A05C165C-5785-419A-B7F6-EF8C453E6F39}"/>
                </a:ext>
              </a:extLst>
            </p:cNvPr>
            <p:cNvSpPr/>
            <p:nvPr/>
          </p:nvSpPr>
          <p:spPr>
            <a:xfrm>
              <a:off x="3971621" y="3374301"/>
              <a:ext cx="970177" cy="49185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446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002060"/>
                  </a:solidFill>
                  <a:ea typeface="나눔고딕" panose="020D0604000000000000" pitchFamily="50" charset="-127"/>
                </a:rPr>
                <a:t>Random</a:t>
              </a:r>
            </a:p>
            <a:p>
              <a:pPr algn="ctr"/>
              <a:r>
                <a:rPr lang="en-US" altLang="ko-KR" sz="1200" dirty="0">
                  <a:solidFill>
                    <a:srgbClr val="002060"/>
                  </a:solidFill>
                  <a:ea typeface="나눔고딕" panose="020D0604000000000000" pitchFamily="50" charset="-127"/>
                </a:rPr>
                <a:t>Forest</a:t>
              </a:r>
              <a:endParaRPr lang="ko-KR" altLang="en-US" sz="1200" dirty="0">
                <a:solidFill>
                  <a:srgbClr val="002060"/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C326ED77-B309-47D6-B02F-E44C09F39CBB}"/>
                </a:ext>
              </a:extLst>
            </p:cNvPr>
            <p:cNvSpPr/>
            <p:nvPr/>
          </p:nvSpPr>
          <p:spPr>
            <a:xfrm>
              <a:off x="5021084" y="3370934"/>
              <a:ext cx="970177" cy="4932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446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002060"/>
                  </a:solidFill>
                  <a:ea typeface="나눔고딕" panose="020D0604000000000000" pitchFamily="50" charset="-127"/>
                </a:rPr>
                <a:t>Logistic</a:t>
              </a:r>
            </a:p>
            <a:p>
              <a:pPr algn="ctr"/>
              <a:r>
                <a:rPr lang="en-US" altLang="ko-KR" sz="1200" dirty="0">
                  <a:solidFill>
                    <a:srgbClr val="002060"/>
                  </a:solidFill>
                  <a:ea typeface="나눔고딕" panose="020D0604000000000000" pitchFamily="50" charset="-127"/>
                </a:rPr>
                <a:t>Regress.</a:t>
              </a:r>
              <a:endParaRPr lang="ko-KR" altLang="en-US" sz="1200" dirty="0">
                <a:solidFill>
                  <a:srgbClr val="002060"/>
                </a:solidFill>
                <a:ea typeface="나눔고딕" panose="020D0604000000000000" pitchFamily="50" charset="-127"/>
              </a:endParaRPr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07D3B5A6-A428-4558-877D-62569224BFD4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 flipH="1">
              <a:off x="1303699" y="3873595"/>
              <a:ext cx="30" cy="240720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rgbClr val="0446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F34EC04B-1EA0-425E-B42C-FD002CDBAE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1866" y="3853995"/>
              <a:ext cx="1" cy="265176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rgbClr val="0446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73203C78-4E2B-4213-84E1-59D1850F1D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6561" y="3853995"/>
              <a:ext cx="1" cy="265176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rgbClr val="0446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D5D84CE5-0DF4-4A52-8828-B6C4A9059C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6171" y="3856732"/>
              <a:ext cx="1" cy="265176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rgbClr val="0446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11E308AB-AA4B-4D32-A9CC-9A05EAA9A7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2227" y="3851471"/>
              <a:ext cx="1" cy="265176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rgbClr val="0446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7ED4389-850B-43F9-B6AA-353EEF58F886}"/>
              </a:ext>
            </a:extLst>
          </p:cNvPr>
          <p:cNvGrpSpPr/>
          <p:nvPr/>
        </p:nvGrpSpPr>
        <p:grpSpPr>
          <a:xfrm>
            <a:off x="7063533" y="2091024"/>
            <a:ext cx="4599559" cy="1196275"/>
            <a:chOff x="6252624" y="1885284"/>
            <a:chExt cx="5410468" cy="1196275"/>
          </a:xfrm>
        </p:grpSpPr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1CD55FCA-720B-42B8-9181-89A43718DBF7}"/>
                </a:ext>
              </a:extLst>
            </p:cNvPr>
            <p:cNvSpPr txBox="1"/>
            <p:nvPr/>
          </p:nvSpPr>
          <p:spPr>
            <a:xfrm>
              <a:off x="6252624" y="1966245"/>
              <a:ext cx="5410468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002060"/>
                  </a:solidFill>
                  <a:latin typeface="+mn-ea"/>
                </a:rPr>
                <a:t>① </a:t>
              </a:r>
              <a:r>
                <a:rPr lang="ko-KR" altLang="en-US" sz="1400" dirty="0">
                  <a:solidFill>
                    <a:srgbClr val="002060"/>
                  </a:solidFill>
                  <a:latin typeface="+mn-ea"/>
                </a:rPr>
                <a:t>변수 선택</a:t>
              </a:r>
              <a:endParaRPr lang="en-US" altLang="ko-KR" sz="1400" dirty="0">
                <a:solidFill>
                  <a:srgbClr val="002060"/>
                </a:solidFill>
                <a:latin typeface="+mn-ea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rgbClr val="002060"/>
                  </a:solidFill>
                  <a:latin typeface="+mn-ea"/>
                </a:rPr>
                <a:t>가맹점 별로 전처리가 완료된 데이터 입력</a:t>
              </a:r>
              <a:endParaRPr lang="en-US" altLang="ko-KR" sz="1200" dirty="0">
                <a:solidFill>
                  <a:srgbClr val="002060"/>
                </a:solidFill>
                <a:latin typeface="+mn-ea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rgbClr val="002060"/>
                  </a:solidFill>
                  <a:latin typeface="+mn-ea"/>
                </a:rPr>
                <a:t>다음과 같은 기준으로 유의미한 변수 선별</a:t>
              </a:r>
              <a:endParaRPr lang="en-US" altLang="ko-KR" sz="1200" dirty="0">
                <a:solidFill>
                  <a:srgbClr val="002060"/>
                </a:solidFill>
                <a:latin typeface="+mn-ea"/>
              </a:endParaRP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rgbClr val="002060"/>
                  </a:solidFill>
                  <a:latin typeface="+mn-ea"/>
                </a:rPr>
                <a:t>트리 기반 모델에서 추출 가능한 변수 중요도</a:t>
              </a:r>
              <a:endParaRPr lang="en-US" altLang="ko-KR" sz="1200" dirty="0">
                <a:solidFill>
                  <a:srgbClr val="002060"/>
                </a:solidFill>
                <a:latin typeface="+mn-ea"/>
              </a:endParaRP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altLang="ko-KR" sz="1200" dirty="0">
                  <a:solidFill>
                    <a:srgbClr val="002060"/>
                  </a:solidFill>
                  <a:latin typeface="+mn-ea"/>
                </a:rPr>
                <a:t>Lasso </a:t>
              </a:r>
              <a:r>
                <a:rPr lang="ko-KR" altLang="en-US" sz="1200" dirty="0">
                  <a:solidFill>
                    <a:srgbClr val="002060"/>
                  </a:solidFill>
                  <a:latin typeface="+mn-ea"/>
                </a:rPr>
                <a:t>회귀 모델에서 추출 가능한 변수 유의도</a:t>
              </a:r>
              <a:endParaRPr lang="en-US" altLang="ko-KR" sz="1400" dirty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39FCCA41-465F-4397-94B9-C7A29A47ABDA}"/>
                </a:ext>
              </a:extLst>
            </p:cNvPr>
            <p:cNvSpPr/>
            <p:nvPr/>
          </p:nvSpPr>
          <p:spPr>
            <a:xfrm>
              <a:off x="6252624" y="1885284"/>
              <a:ext cx="5410468" cy="1196275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0ADFB1A-B19B-4A70-878C-19EB8B8ED062}"/>
              </a:ext>
            </a:extLst>
          </p:cNvPr>
          <p:cNvCxnSpPr>
            <a:stCxn id="150" idx="3"/>
            <a:endCxn id="18" idx="1"/>
          </p:cNvCxnSpPr>
          <p:nvPr/>
        </p:nvCxnSpPr>
        <p:spPr>
          <a:xfrm flipV="1">
            <a:off x="5935533" y="2689162"/>
            <a:ext cx="1128000" cy="213657"/>
          </a:xfrm>
          <a:prstGeom prst="bentConnector3">
            <a:avLst/>
          </a:prstGeom>
          <a:ln w="28575">
            <a:solidFill>
              <a:srgbClr val="FFD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6C543E3-C05E-4778-9DF7-00987F227ECA}"/>
              </a:ext>
            </a:extLst>
          </p:cNvPr>
          <p:cNvGrpSpPr/>
          <p:nvPr/>
        </p:nvGrpSpPr>
        <p:grpSpPr>
          <a:xfrm>
            <a:off x="7063536" y="3452919"/>
            <a:ext cx="4604866" cy="1196275"/>
            <a:chOff x="6252624" y="1885284"/>
            <a:chExt cx="5416714" cy="1196275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FDB22D0-5B5C-4CB3-917E-D85A6C647EB9}"/>
                </a:ext>
              </a:extLst>
            </p:cNvPr>
            <p:cNvSpPr txBox="1"/>
            <p:nvPr/>
          </p:nvSpPr>
          <p:spPr>
            <a:xfrm>
              <a:off x="6258870" y="1964527"/>
              <a:ext cx="5410468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002060"/>
                  </a:solidFill>
                  <a:latin typeface="+mn-ea"/>
                </a:rPr>
                <a:t>② </a:t>
              </a:r>
              <a:r>
                <a:rPr lang="ko-KR" altLang="en-US" sz="1400" dirty="0">
                  <a:solidFill>
                    <a:srgbClr val="002060"/>
                  </a:solidFill>
                  <a:latin typeface="+mn-ea"/>
                </a:rPr>
                <a:t>모델 최적화</a:t>
              </a:r>
              <a:endParaRPr lang="en-US" altLang="ko-KR" sz="1200" dirty="0">
                <a:solidFill>
                  <a:srgbClr val="002060"/>
                </a:solidFill>
                <a:latin typeface="+mn-ea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1200" dirty="0" err="1">
                  <a:solidFill>
                    <a:srgbClr val="002060"/>
                  </a:solidFill>
                  <a:latin typeface="+mn-ea"/>
                </a:rPr>
                <a:t>스태킹</a:t>
              </a:r>
              <a:r>
                <a:rPr lang="ko-KR" altLang="en-US" sz="1200" dirty="0">
                  <a:solidFill>
                    <a:srgbClr val="002060"/>
                  </a:solidFill>
                  <a:latin typeface="+mn-ea"/>
                </a:rPr>
                <a:t> 앙상블</a:t>
              </a:r>
              <a:r>
                <a:rPr lang="en-US" altLang="ko-KR" sz="1200" dirty="0">
                  <a:solidFill>
                    <a:srgbClr val="002060"/>
                  </a:solidFill>
                  <a:latin typeface="+mn-ea"/>
                </a:rPr>
                <a:t>(Stacking Ensemble)</a:t>
              </a:r>
              <a:r>
                <a:rPr lang="ko-KR" altLang="en-US" sz="1200" dirty="0">
                  <a:solidFill>
                    <a:srgbClr val="002060"/>
                  </a:solidFill>
                  <a:latin typeface="+mn-ea"/>
                </a:rPr>
                <a:t> 활용</a:t>
              </a:r>
              <a:endParaRPr lang="en-US" altLang="ko-KR" sz="1200" dirty="0">
                <a:solidFill>
                  <a:srgbClr val="002060"/>
                </a:solidFill>
                <a:latin typeface="+mn-ea"/>
              </a:endParaRP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rgbClr val="002060"/>
                  </a:solidFill>
                  <a:latin typeface="+mn-ea"/>
                </a:rPr>
                <a:t>여러 모델의 예측 결과를 변수로 </a:t>
              </a:r>
              <a:r>
                <a:rPr lang="ko-KR" altLang="en-US" sz="1200" dirty="0" err="1">
                  <a:solidFill>
                    <a:srgbClr val="002060"/>
                  </a:solidFill>
                  <a:latin typeface="+mn-ea"/>
                </a:rPr>
                <a:t>재학습하는</a:t>
              </a:r>
              <a:r>
                <a:rPr lang="ko-KR" altLang="en-US" sz="1200" dirty="0">
                  <a:solidFill>
                    <a:srgbClr val="002060"/>
                  </a:solidFill>
                  <a:latin typeface="+mn-ea"/>
                </a:rPr>
                <a:t> 기법</a:t>
              </a:r>
              <a:endParaRPr lang="en-US" altLang="ko-KR" sz="1200" dirty="0">
                <a:solidFill>
                  <a:srgbClr val="002060"/>
                </a:solidFill>
                <a:latin typeface="+mn-ea"/>
              </a:endParaRP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rgbClr val="002060"/>
                  </a:solidFill>
                  <a:latin typeface="+mn-ea"/>
                </a:rPr>
                <a:t>선형</a:t>
              </a:r>
              <a:r>
                <a:rPr lang="en-US" altLang="ko-KR" sz="1200" dirty="0">
                  <a:solidFill>
                    <a:srgbClr val="002060"/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rgbClr val="002060"/>
                  </a:solidFill>
                  <a:latin typeface="+mn-ea"/>
                </a:rPr>
                <a:t>비선형 학습법을 반영하여 예측 일반성 확보</a:t>
              </a:r>
              <a:endParaRPr lang="en-US" altLang="ko-KR" sz="1200" dirty="0">
                <a:solidFill>
                  <a:srgbClr val="002060"/>
                </a:solidFill>
                <a:latin typeface="+mn-ea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1200" dirty="0" err="1">
                  <a:solidFill>
                    <a:srgbClr val="002060"/>
                  </a:solidFill>
                  <a:latin typeface="+mn-ea"/>
                </a:rPr>
                <a:t>스태킹</a:t>
              </a:r>
              <a:r>
                <a:rPr lang="ko-KR" altLang="en-US" sz="1200" dirty="0">
                  <a:solidFill>
                    <a:srgbClr val="002060"/>
                  </a:solidFill>
                  <a:latin typeface="+mn-ea"/>
                </a:rPr>
                <a:t> 앙상블 적용을 위한 데이터셋 생성</a:t>
              </a:r>
              <a:endParaRPr lang="en-US" altLang="ko-KR" sz="1200" dirty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6D84E1A7-0557-4159-B559-FD2D811A1A76}"/>
                </a:ext>
              </a:extLst>
            </p:cNvPr>
            <p:cNvSpPr/>
            <p:nvPr/>
          </p:nvSpPr>
          <p:spPr>
            <a:xfrm>
              <a:off x="6252624" y="1885284"/>
              <a:ext cx="5410468" cy="1196275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96E0CD10-0616-40E1-8764-1437BEE6A2DE}"/>
              </a:ext>
            </a:extLst>
          </p:cNvPr>
          <p:cNvGrpSpPr/>
          <p:nvPr/>
        </p:nvGrpSpPr>
        <p:grpSpPr>
          <a:xfrm>
            <a:off x="7592538" y="4825176"/>
            <a:ext cx="4070552" cy="1420910"/>
            <a:chOff x="6252624" y="1885284"/>
            <a:chExt cx="5410468" cy="1645000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40A9859-337A-4821-8EF8-8CC239E3206C}"/>
                </a:ext>
              </a:extLst>
            </p:cNvPr>
            <p:cNvSpPr txBox="1"/>
            <p:nvPr/>
          </p:nvSpPr>
          <p:spPr>
            <a:xfrm>
              <a:off x="6252624" y="2020258"/>
              <a:ext cx="5410468" cy="1425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002060"/>
                  </a:solidFill>
                  <a:latin typeface="+mn-ea"/>
                </a:rPr>
                <a:t>②-</a:t>
              </a:r>
              <a:r>
                <a:rPr lang="en-US" altLang="ko-KR" sz="1200" dirty="0">
                  <a:solidFill>
                    <a:srgbClr val="002060"/>
                  </a:solidFill>
                  <a:latin typeface="+mn-ea"/>
                </a:rPr>
                <a:t>2)</a:t>
              </a:r>
              <a:r>
                <a:rPr lang="en-US" altLang="ko-KR" sz="1400" dirty="0">
                  <a:solidFill>
                    <a:srgbClr val="002060"/>
                  </a:solidFill>
                  <a:latin typeface="+mn-ea"/>
                </a:rPr>
                <a:t> </a:t>
              </a:r>
              <a:r>
                <a:rPr lang="ko-KR" altLang="en-US" sz="1400" dirty="0">
                  <a:solidFill>
                    <a:srgbClr val="002060"/>
                  </a:solidFill>
                  <a:latin typeface="+mn-ea"/>
                </a:rPr>
                <a:t>여과 모델</a:t>
              </a:r>
              <a:endParaRPr lang="en-US" altLang="ko-KR" sz="1400" dirty="0">
                <a:solidFill>
                  <a:srgbClr val="002060"/>
                </a:solidFill>
                <a:latin typeface="+mn-ea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rgbClr val="002060"/>
                  </a:solidFill>
                  <a:latin typeface="+mn-ea"/>
                </a:rPr>
                <a:t>여러 모델의 결과를 종합하여 여과</a:t>
              </a:r>
              <a:r>
                <a:rPr lang="en-US" altLang="ko-KR" sz="1200" dirty="0">
                  <a:solidFill>
                    <a:srgbClr val="002060"/>
                  </a:solidFill>
                  <a:latin typeface="+mn-ea"/>
                </a:rPr>
                <a:t>(Funnel)</a:t>
              </a:r>
              <a:r>
                <a:rPr lang="ko-KR" altLang="en-US" sz="1200" dirty="0">
                  <a:solidFill>
                    <a:srgbClr val="002060"/>
                  </a:solidFill>
                  <a:latin typeface="+mn-ea"/>
                </a:rPr>
                <a:t>하는 모델</a:t>
              </a:r>
              <a:endParaRPr lang="en-US" altLang="ko-KR" sz="1200" dirty="0">
                <a:solidFill>
                  <a:srgbClr val="002060"/>
                </a:solidFill>
                <a:latin typeface="+mn-ea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1200" dirty="0" err="1">
                  <a:solidFill>
                    <a:srgbClr val="002060"/>
                  </a:solidFill>
                  <a:latin typeface="+mn-ea"/>
                </a:rPr>
                <a:t>LightGBM</a:t>
              </a:r>
              <a:r>
                <a:rPr lang="en-US" altLang="ko-KR" sz="1200" dirty="0">
                  <a:solidFill>
                    <a:srgbClr val="002060"/>
                  </a:solidFill>
                  <a:latin typeface="+mn-ea"/>
                </a:rPr>
                <a:t> </a:t>
              </a:r>
              <a:r>
                <a:rPr lang="ko-KR" altLang="en-US" sz="1200" dirty="0">
                  <a:solidFill>
                    <a:srgbClr val="002060"/>
                  </a:solidFill>
                  <a:latin typeface="+mn-ea"/>
                </a:rPr>
                <a:t>알고리즘 사용</a:t>
              </a:r>
              <a:endParaRPr lang="en-US" altLang="ko-KR" sz="1200" dirty="0">
                <a:solidFill>
                  <a:srgbClr val="002060"/>
                </a:solidFill>
                <a:latin typeface="+mn-ea"/>
              </a:endParaRP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rgbClr val="002060"/>
                  </a:solidFill>
                  <a:latin typeface="+mn-ea"/>
                </a:rPr>
                <a:t>각 모델의 중요도 판별 가능</a:t>
              </a:r>
              <a:endParaRPr lang="en-US" altLang="ko-KR" sz="1200" dirty="0">
                <a:solidFill>
                  <a:srgbClr val="002060"/>
                </a:solidFill>
                <a:latin typeface="+mn-ea"/>
              </a:endParaRP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rgbClr val="002060"/>
                  </a:solidFill>
                  <a:latin typeface="+mn-ea"/>
                </a:rPr>
                <a:t>대용량 데이터에서 빠른 학습 속도</a:t>
              </a:r>
              <a:endParaRPr lang="en-US" altLang="ko-KR" sz="1200" dirty="0">
                <a:solidFill>
                  <a:srgbClr val="002060"/>
                </a:solidFill>
                <a:latin typeface="+mn-ea"/>
              </a:endParaRP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rgbClr val="002060"/>
                  </a:solidFill>
                  <a:latin typeface="+mn-ea"/>
                </a:rPr>
                <a:t>정확도가 입증된 </a:t>
              </a:r>
              <a:r>
                <a:rPr lang="ko-KR" altLang="en-US" sz="1200" dirty="0" err="1">
                  <a:solidFill>
                    <a:srgbClr val="002060"/>
                  </a:solidFill>
                  <a:latin typeface="+mn-ea"/>
                </a:rPr>
                <a:t>부스팅</a:t>
              </a:r>
              <a:r>
                <a:rPr lang="ko-KR" altLang="en-US" sz="1200" dirty="0">
                  <a:solidFill>
                    <a:srgbClr val="002060"/>
                  </a:solidFill>
                  <a:latin typeface="+mn-ea"/>
                </a:rPr>
                <a:t> 계열 모델</a:t>
              </a:r>
              <a:endParaRPr lang="en-US" altLang="ko-KR" sz="1200" dirty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FD8454B0-2746-4D00-A2DC-C5320FDC504A}"/>
                </a:ext>
              </a:extLst>
            </p:cNvPr>
            <p:cNvSpPr/>
            <p:nvPr/>
          </p:nvSpPr>
          <p:spPr>
            <a:xfrm>
              <a:off x="6252624" y="1885284"/>
              <a:ext cx="5410468" cy="1645000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B3106848-0C73-49A4-A475-AABEF9ECDB3C}"/>
              </a:ext>
            </a:extLst>
          </p:cNvPr>
          <p:cNvCxnSpPr>
            <a:cxnSpLocks/>
            <a:stCxn id="52" idx="3"/>
            <a:endCxn id="82" idx="1"/>
          </p:cNvCxnSpPr>
          <p:nvPr/>
        </p:nvCxnSpPr>
        <p:spPr>
          <a:xfrm flipV="1">
            <a:off x="5939379" y="4051057"/>
            <a:ext cx="1124157" cy="869420"/>
          </a:xfrm>
          <a:prstGeom prst="bentConnector3">
            <a:avLst/>
          </a:prstGeom>
          <a:ln w="28575">
            <a:solidFill>
              <a:srgbClr val="FFD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D3FD4B98-0606-4DA8-98BD-DFBD3A1C6D26}"/>
              </a:ext>
            </a:extLst>
          </p:cNvPr>
          <p:cNvCxnSpPr>
            <a:cxnSpLocks/>
            <a:stCxn id="77" idx="3"/>
            <a:endCxn id="85" idx="1"/>
          </p:cNvCxnSpPr>
          <p:nvPr/>
        </p:nvCxnSpPr>
        <p:spPr>
          <a:xfrm flipV="1">
            <a:off x="5939379" y="5535631"/>
            <a:ext cx="1653159" cy="652893"/>
          </a:xfrm>
          <a:prstGeom prst="bentConnector3">
            <a:avLst>
              <a:gd name="adj1" fmla="val 50000"/>
            </a:avLst>
          </a:prstGeom>
          <a:ln w="28575">
            <a:solidFill>
              <a:srgbClr val="FFD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80F9915-AAA5-4442-9EC2-D84549839691}"/>
              </a:ext>
            </a:extLst>
          </p:cNvPr>
          <p:cNvGrpSpPr/>
          <p:nvPr/>
        </p:nvGrpSpPr>
        <p:grpSpPr>
          <a:xfrm>
            <a:off x="2966131" y="5703471"/>
            <a:ext cx="687712" cy="232949"/>
            <a:chOff x="3570514" y="932217"/>
            <a:chExt cx="463090" cy="338635"/>
          </a:xfrm>
          <a:solidFill>
            <a:srgbClr val="04469F"/>
          </a:solidFill>
        </p:grpSpPr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132FBF89-30A4-4056-8A88-FBDA4108458C}"/>
                </a:ext>
              </a:extLst>
            </p:cNvPr>
            <p:cNvSpPr/>
            <p:nvPr/>
          </p:nvSpPr>
          <p:spPr>
            <a:xfrm rot="10800000">
              <a:off x="3570514" y="932217"/>
              <a:ext cx="463090" cy="2460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9FA749-609A-43B8-B383-DC17D7CE94A4}"/>
                </a:ext>
              </a:extLst>
            </p:cNvPr>
            <p:cNvSpPr/>
            <p:nvPr/>
          </p:nvSpPr>
          <p:spPr>
            <a:xfrm>
              <a:off x="3775221" y="1081095"/>
              <a:ext cx="52789" cy="1897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내용 개체 틀 1">
            <a:extLst>
              <a:ext uri="{FF2B5EF4-FFF2-40B4-BE49-F238E27FC236}">
                <a16:creationId xmlns:a16="http://schemas.microsoft.com/office/drawing/2014/main" id="{FAA6EC22-6C14-4342-8C7D-7A0505159232}"/>
              </a:ext>
            </a:extLst>
          </p:cNvPr>
          <p:cNvSpPr txBox="1">
            <a:spLocks/>
          </p:cNvSpPr>
          <p:nvPr/>
        </p:nvSpPr>
        <p:spPr>
          <a:xfrm>
            <a:off x="515938" y="814180"/>
            <a:ext cx="11160127" cy="1062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b="1" dirty="0">
                <a:solidFill>
                  <a:srgbClr val="002060"/>
                </a:solidFill>
              </a:rPr>
              <a:t>가맹점 맞춤형 모델을 학습하기 위해 다음과 같은 과정으로 모델링 진행</a:t>
            </a:r>
            <a:endParaRPr lang="en-US" altLang="ko-KR" sz="1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2060"/>
                </a:solidFill>
              </a:rPr>
              <a:t>① </a:t>
            </a:r>
            <a:r>
              <a:rPr lang="ko-KR" altLang="en-US" sz="1600" b="1" dirty="0">
                <a:solidFill>
                  <a:srgbClr val="002060"/>
                </a:solidFill>
              </a:rPr>
              <a:t>유의미한 </a:t>
            </a:r>
            <a:r>
              <a:rPr lang="ko-KR" altLang="en-US" sz="1600" b="1" dirty="0">
                <a:solidFill>
                  <a:srgbClr val="002060"/>
                </a:solidFill>
                <a:highlight>
                  <a:srgbClr val="FFD966"/>
                </a:highlight>
              </a:rPr>
              <a:t>변수 선택</a:t>
            </a:r>
            <a:r>
              <a:rPr lang="ko-KR" altLang="en-US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② </a:t>
            </a:r>
            <a:r>
              <a:rPr lang="ko-KR" altLang="en-US" sz="1600" b="1" dirty="0">
                <a:solidFill>
                  <a:srgbClr val="002060"/>
                </a:solidFill>
              </a:rPr>
              <a:t>성능 향상을 위한 </a:t>
            </a:r>
            <a:r>
              <a:rPr lang="ko-KR" altLang="en-US" sz="1600" b="1" dirty="0">
                <a:solidFill>
                  <a:srgbClr val="002060"/>
                </a:solidFill>
                <a:highlight>
                  <a:srgbClr val="FFD966"/>
                </a:highlight>
              </a:rPr>
              <a:t>모델 최적화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742443CF-F79B-457B-AF47-6F9E99029049}"/>
              </a:ext>
            </a:extLst>
          </p:cNvPr>
          <p:cNvSpPr/>
          <p:nvPr/>
        </p:nvSpPr>
        <p:spPr>
          <a:xfrm>
            <a:off x="9285886" y="4578602"/>
            <a:ext cx="510068" cy="341849"/>
          </a:xfrm>
          <a:prstGeom prst="downArrow">
            <a:avLst>
              <a:gd name="adj1" fmla="val 50000"/>
              <a:gd name="adj2" fmla="val 47852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684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9A71B767-6390-44D0-8890-A5794F81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154546"/>
            <a:ext cx="11160124" cy="432825"/>
          </a:xfrm>
        </p:spPr>
        <p:txBody>
          <a:bodyPr anchor="ctr">
            <a:no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</a:rPr>
              <a:t>결과 해석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D26525-2821-4B44-9E79-7CE890340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2259487"/>
            <a:ext cx="11160127" cy="880473"/>
          </a:xfrm>
        </p:spPr>
        <p:txBody>
          <a:bodyPr>
            <a:normAutofit/>
          </a:bodyPr>
          <a:lstStyle/>
          <a:p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예측 정확도가 우수한 인공지능 모델은 대게 </a:t>
            </a:r>
            <a:r>
              <a:rPr lang="ko-KR" altLang="en-US" sz="1200" u="sng" dirty="0">
                <a:solidFill>
                  <a:srgbClr val="002060"/>
                </a:solidFill>
                <a:latin typeface="+mn-ea"/>
              </a:rPr>
              <a:t>복잡성이 그에 비례하므로 해석이 어려움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 ⇒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다양한 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XAI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방법론이 고안됨</a:t>
            </a:r>
            <a:endParaRPr lang="en-US" altLang="ko-KR" sz="1200" dirty="0">
              <a:solidFill>
                <a:srgbClr val="002060"/>
              </a:solidFill>
              <a:latin typeface="+mn-ea"/>
            </a:endParaRPr>
          </a:p>
          <a:p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학습된 모델과 데이터 샘플을 활용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en-US" altLang="ko-KR" sz="1200" u="sng" dirty="0">
                <a:solidFill>
                  <a:srgbClr val="002060"/>
                </a:solidFill>
                <a:latin typeface="+mn-ea"/>
              </a:rPr>
              <a:t>Shapely Value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와 </a:t>
            </a:r>
            <a:r>
              <a:rPr lang="en-US" altLang="ko-KR" sz="1200" u="sng" dirty="0">
                <a:solidFill>
                  <a:srgbClr val="002060"/>
                </a:solidFill>
                <a:latin typeface="+mn-ea"/>
              </a:rPr>
              <a:t>Global Surrogate Model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을 통해 복잡한 모델을 해석하고자 함</a:t>
            </a:r>
            <a:endParaRPr lang="en-US" altLang="ko-KR" sz="12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46C5D5-40D6-40B2-A720-8B655A919615}"/>
              </a:ext>
            </a:extLst>
          </p:cNvPr>
          <p:cNvSpPr/>
          <p:nvPr/>
        </p:nvSpPr>
        <p:spPr>
          <a:xfrm flipV="1">
            <a:off x="515937" y="587370"/>
            <a:ext cx="11160125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601608-74E6-45F8-A527-F37F510CC4F5}"/>
              </a:ext>
            </a:extLst>
          </p:cNvPr>
          <p:cNvSpPr/>
          <p:nvPr/>
        </p:nvSpPr>
        <p:spPr>
          <a:xfrm flipV="1">
            <a:off x="515936" y="6517369"/>
            <a:ext cx="10644187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그리기, 플레이트이(가) 표시된 사진&#10;&#10;자동 생성된 설명">
            <a:extLst>
              <a:ext uri="{FF2B5EF4-FFF2-40B4-BE49-F238E27FC236}">
                <a16:creationId xmlns:a16="http://schemas.microsoft.com/office/drawing/2014/main" id="{3A24CC0F-5232-4DF8-BCBA-7BD6592FF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74" y="6517369"/>
            <a:ext cx="734376" cy="281290"/>
          </a:xfrm>
          <a:prstGeom prst="rect">
            <a:avLst/>
          </a:prstGeom>
        </p:spPr>
      </p:pic>
      <p:sp>
        <p:nvSpPr>
          <p:cNvPr id="17" name="내용 개체 틀 1">
            <a:extLst>
              <a:ext uri="{FF2B5EF4-FFF2-40B4-BE49-F238E27FC236}">
                <a16:creationId xmlns:a16="http://schemas.microsoft.com/office/drawing/2014/main" id="{C43E4D9B-D0E6-40DA-8D9E-487F4ED438E3}"/>
              </a:ext>
            </a:extLst>
          </p:cNvPr>
          <p:cNvSpPr txBox="1">
            <a:spLocks/>
          </p:cNvSpPr>
          <p:nvPr/>
        </p:nvSpPr>
        <p:spPr>
          <a:xfrm>
            <a:off x="515935" y="819150"/>
            <a:ext cx="11160127" cy="104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b="1" dirty="0">
                <a:solidFill>
                  <a:srgbClr val="002060"/>
                </a:solidFill>
              </a:rPr>
              <a:t>해석 가능한 인공지능 방법론을 활용하여</a:t>
            </a:r>
            <a:r>
              <a:rPr lang="en-US" altLang="ko-KR" sz="1800" b="1" dirty="0">
                <a:solidFill>
                  <a:srgbClr val="002060"/>
                </a:solidFill>
              </a:rPr>
              <a:t> </a:t>
            </a:r>
            <a:r>
              <a:rPr lang="ko-KR" altLang="en-US" sz="1800" b="1" dirty="0">
                <a:solidFill>
                  <a:srgbClr val="002060"/>
                </a:solidFill>
              </a:rPr>
              <a:t>복잡한 모델 해석</a:t>
            </a:r>
            <a:endParaRPr lang="en-US" altLang="ko-KR" sz="1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2060"/>
                </a:solidFill>
              </a:rPr>
              <a:t>① Shapley Value</a:t>
            </a:r>
            <a:r>
              <a:rPr lang="ko-KR" altLang="en-US" sz="1600" b="1" dirty="0">
                <a:solidFill>
                  <a:srgbClr val="002060"/>
                </a:solidFill>
              </a:rPr>
              <a:t>로 </a:t>
            </a:r>
            <a:r>
              <a:rPr lang="ko-KR" altLang="en-US" sz="1600" b="1" dirty="0">
                <a:solidFill>
                  <a:srgbClr val="002060"/>
                </a:solidFill>
                <a:highlight>
                  <a:srgbClr val="FFD966"/>
                </a:highlight>
              </a:rPr>
              <a:t>변수의 중요도 분석</a:t>
            </a:r>
            <a:r>
              <a:rPr lang="en-US" altLang="ko-KR" sz="1600" b="1" dirty="0">
                <a:solidFill>
                  <a:srgbClr val="002060"/>
                </a:solidFill>
              </a:rPr>
              <a:t> ② Global Surrogate Model</a:t>
            </a:r>
            <a:r>
              <a:rPr lang="ko-KR" altLang="en-US" sz="1600" b="1" dirty="0">
                <a:solidFill>
                  <a:srgbClr val="002060"/>
                </a:solidFill>
              </a:rPr>
              <a:t>로 </a:t>
            </a:r>
            <a:r>
              <a:rPr lang="ko-KR" altLang="en-US" sz="1600" b="1" dirty="0">
                <a:solidFill>
                  <a:srgbClr val="002060"/>
                </a:solidFill>
                <a:highlight>
                  <a:srgbClr val="FFD966"/>
                </a:highlight>
              </a:rPr>
              <a:t>변수의 영향력 추론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7A77EF-D211-478A-93B7-B4658EADE958}"/>
              </a:ext>
            </a:extLst>
          </p:cNvPr>
          <p:cNvSpPr/>
          <p:nvPr/>
        </p:nvSpPr>
        <p:spPr>
          <a:xfrm>
            <a:off x="515937" y="1889904"/>
            <a:ext cx="3613151" cy="294480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해석 가능한 인공지능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chemeClr val="bg1"/>
                </a:solidFill>
              </a:rPr>
              <a:t>XAI</a:t>
            </a:r>
            <a:r>
              <a:rPr lang="en-US" altLang="ko-KR" sz="1400" dirty="0"/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eXplainable</a:t>
            </a:r>
            <a:r>
              <a:rPr lang="en-US" altLang="ko-KR" sz="1400" dirty="0">
                <a:solidFill>
                  <a:schemeClr val="bg1"/>
                </a:solidFill>
              </a:rPr>
              <a:t> AI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334B252-DE23-446B-A2F5-4B3DC6916444}"/>
              </a:ext>
            </a:extLst>
          </p:cNvPr>
          <p:cNvSpPr/>
          <p:nvPr/>
        </p:nvSpPr>
        <p:spPr>
          <a:xfrm>
            <a:off x="6254750" y="3141613"/>
            <a:ext cx="2175147" cy="294480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Global Surrogate Model</a:t>
            </a:r>
            <a:endParaRPr lang="ko-KR" altLang="en-US" sz="14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3970B17-E293-4F2B-AC70-4E6ADD79EB72}"/>
              </a:ext>
            </a:extLst>
          </p:cNvPr>
          <p:cNvSpPr/>
          <p:nvPr/>
        </p:nvSpPr>
        <p:spPr>
          <a:xfrm>
            <a:off x="515938" y="3139960"/>
            <a:ext cx="1478325" cy="294480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Shapley Value</a:t>
            </a:r>
            <a:endParaRPr lang="ko-KR" altLang="en-US" sz="1400" b="1" dirty="0"/>
          </a:p>
        </p:txBody>
      </p:sp>
      <p:sp>
        <p:nvSpPr>
          <p:cNvPr id="21" name="내용 개체 틀 1">
            <a:extLst>
              <a:ext uri="{FF2B5EF4-FFF2-40B4-BE49-F238E27FC236}">
                <a16:creationId xmlns:a16="http://schemas.microsoft.com/office/drawing/2014/main" id="{9834DD01-7D3E-4F9F-9D96-D12B880DC938}"/>
              </a:ext>
            </a:extLst>
          </p:cNvPr>
          <p:cNvSpPr txBox="1">
            <a:spLocks/>
          </p:cNvSpPr>
          <p:nvPr/>
        </p:nvSpPr>
        <p:spPr>
          <a:xfrm>
            <a:off x="515938" y="4827341"/>
            <a:ext cx="5580062" cy="1443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200" dirty="0">
              <a:solidFill>
                <a:srgbClr val="002060"/>
              </a:solidFill>
            </a:endParaRPr>
          </a:p>
        </p:txBody>
      </p:sp>
      <p:sp>
        <p:nvSpPr>
          <p:cNvPr id="22" name="내용 개체 틀 1">
            <a:extLst>
              <a:ext uri="{FF2B5EF4-FFF2-40B4-BE49-F238E27FC236}">
                <a16:creationId xmlns:a16="http://schemas.microsoft.com/office/drawing/2014/main" id="{C3CF6AC8-50DE-4837-ACAE-3929213CFAA3}"/>
              </a:ext>
            </a:extLst>
          </p:cNvPr>
          <p:cNvSpPr txBox="1">
            <a:spLocks/>
          </p:cNvSpPr>
          <p:nvPr/>
        </p:nvSpPr>
        <p:spPr>
          <a:xfrm>
            <a:off x="6095998" y="4943476"/>
            <a:ext cx="5580062" cy="675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200" dirty="0">
              <a:solidFill>
                <a:srgbClr val="002060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372860F-E27A-48D4-82DE-0C95F5238AD6}"/>
              </a:ext>
            </a:extLst>
          </p:cNvPr>
          <p:cNvGrpSpPr/>
          <p:nvPr/>
        </p:nvGrpSpPr>
        <p:grpSpPr>
          <a:xfrm>
            <a:off x="600735" y="5025035"/>
            <a:ext cx="5410468" cy="709708"/>
            <a:chOff x="6252624" y="1885284"/>
            <a:chExt cx="5410468" cy="119627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A05B5EE-DE65-4FB2-8E29-8CCB77FE5148}"/>
                </a:ext>
              </a:extLst>
            </p:cNvPr>
            <p:cNvSpPr txBox="1"/>
            <p:nvPr/>
          </p:nvSpPr>
          <p:spPr>
            <a:xfrm>
              <a:off x="6252624" y="1966244"/>
              <a:ext cx="5410468" cy="1089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rgbClr val="002060"/>
                  </a:solidFill>
                  <a:latin typeface="+mn-ea"/>
                </a:rPr>
                <a:t>모든 가능한 변수 조합에서 어떤 변수가 얼마나 기여했는지 측정</a:t>
              </a:r>
              <a:endParaRPr lang="en-US" altLang="ko-KR" sz="1200" dirty="0">
                <a:solidFill>
                  <a:srgbClr val="002060"/>
                </a:solidFill>
                <a:latin typeface="+mn-ea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rgbClr val="002060"/>
                  </a:solidFill>
                  <a:latin typeface="+mn-ea"/>
                </a:rPr>
                <a:t>모델 전반과 데이터 각각의 해석 가능</a:t>
              </a:r>
              <a:endParaRPr lang="en-US" altLang="ko-KR" sz="1200" dirty="0">
                <a:solidFill>
                  <a:srgbClr val="002060"/>
                </a:solidFill>
                <a:latin typeface="+mn-ea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rgbClr val="002060"/>
                  </a:solidFill>
                  <a:latin typeface="+mn-ea"/>
                </a:rPr>
                <a:t>계산 비용이 변수의 수에 비례하기 때문에</a:t>
              </a:r>
              <a:r>
                <a:rPr lang="en-US" altLang="ko-KR" sz="1200" dirty="0">
                  <a:solidFill>
                    <a:srgbClr val="002060"/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rgbClr val="002060"/>
                  </a:solidFill>
                  <a:latin typeface="+mn-ea"/>
                </a:rPr>
                <a:t>적절한 샘플링을 통해 해결</a:t>
              </a:r>
              <a:endParaRPr lang="en-US" altLang="ko-KR" sz="1200" dirty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F26BA766-94BF-4E67-89F4-E9CEE7DE2292}"/>
                </a:ext>
              </a:extLst>
            </p:cNvPr>
            <p:cNvSpPr/>
            <p:nvPr/>
          </p:nvSpPr>
          <p:spPr>
            <a:xfrm>
              <a:off x="6252624" y="1885284"/>
              <a:ext cx="5410468" cy="1196275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6A8190DA-6568-468F-87BB-941BC6C2E8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6969930"/>
              </p:ext>
            </p:extLst>
          </p:nvPr>
        </p:nvGraphicFramePr>
        <p:xfrm>
          <a:off x="3235985" y="3483859"/>
          <a:ext cx="2741365" cy="1427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7" name="그룹 26">
            <a:extLst>
              <a:ext uri="{FF2B5EF4-FFF2-40B4-BE49-F238E27FC236}">
                <a16:creationId xmlns:a16="http://schemas.microsoft.com/office/drawing/2014/main" id="{B3CD8042-B1AA-47F3-98C6-2389C897CA31}"/>
              </a:ext>
            </a:extLst>
          </p:cNvPr>
          <p:cNvGrpSpPr/>
          <p:nvPr/>
        </p:nvGrpSpPr>
        <p:grpSpPr>
          <a:xfrm>
            <a:off x="867798" y="3522775"/>
            <a:ext cx="1905174" cy="1452938"/>
            <a:chOff x="878614" y="3515401"/>
            <a:chExt cx="1994696" cy="1452938"/>
          </a:xfrm>
        </p:grpSpPr>
        <p:pic>
          <p:nvPicPr>
            <p:cNvPr id="25" name="그래픽 24" descr="사용자">
              <a:extLst>
                <a:ext uri="{FF2B5EF4-FFF2-40B4-BE49-F238E27FC236}">
                  <a16:creationId xmlns:a16="http://schemas.microsoft.com/office/drawing/2014/main" id="{B93DF90E-1773-4447-8EE9-BB3275F07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18762" y="3515401"/>
              <a:ext cx="914400" cy="914400"/>
            </a:xfrm>
            <a:prstGeom prst="rect">
              <a:avLst/>
            </a:prstGeom>
          </p:spPr>
        </p:pic>
        <p:sp>
          <p:nvSpPr>
            <p:cNvPr id="26" name="내용 개체 틀 1">
              <a:extLst>
                <a:ext uri="{FF2B5EF4-FFF2-40B4-BE49-F238E27FC236}">
                  <a16:creationId xmlns:a16="http://schemas.microsoft.com/office/drawing/2014/main" id="{8A248D9C-F3E7-4F55-97D4-E9F0C8DB262B}"/>
                </a:ext>
              </a:extLst>
            </p:cNvPr>
            <p:cNvSpPr txBox="1">
              <a:spLocks/>
            </p:cNvSpPr>
            <p:nvPr/>
          </p:nvSpPr>
          <p:spPr>
            <a:xfrm>
              <a:off x="878614" y="4349971"/>
              <a:ext cx="1994696" cy="61836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ko-KR" altLang="en-US" sz="1100" dirty="0">
                  <a:solidFill>
                    <a:srgbClr val="002060"/>
                  </a:solidFill>
                  <a:latin typeface="+mn-ea"/>
                </a:rPr>
                <a:t>고객 </a:t>
              </a:r>
              <a:r>
                <a:rPr lang="en-US" altLang="ko-KR" sz="1100" dirty="0">
                  <a:solidFill>
                    <a:srgbClr val="002060"/>
                  </a:solidFill>
                  <a:latin typeface="+mn-ea"/>
                </a:rPr>
                <a:t>ID 256</a:t>
              </a:r>
            </a:p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ko-KR" altLang="en-US" sz="1100" dirty="0">
                  <a:solidFill>
                    <a:srgbClr val="002060"/>
                  </a:solidFill>
                  <a:latin typeface="+mn-ea"/>
                </a:rPr>
                <a:t>예측 결과</a:t>
              </a:r>
              <a:r>
                <a:rPr lang="en-US" altLang="ko-KR" sz="1100" dirty="0">
                  <a:solidFill>
                    <a:srgbClr val="002060"/>
                  </a:solidFill>
                  <a:latin typeface="+mn-ea"/>
                </a:rPr>
                <a:t>: </a:t>
              </a:r>
              <a:r>
                <a:rPr lang="ko-KR" altLang="en-US" sz="1100" dirty="0">
                  <a:solidFill>
                    <a:srgbClr val="002060"/>
                  </a:solidFill>
                  <a:latin typeface="+mn-ea"/>
                </a:rPr>
                <a:t>가맹점 </a:t>
              </a:r>
              <a:r>
                <a:rPr lang="ko-KR" altLang="en-US" sz="1100" dirty="0" err="1">
                  <a:solidFill>
                    <a:srgbClr val="002060"/>
                  </a:solidFill>
                  <a:latin typeface="+mn-ea"/>
                </a:rPr>
                <a:t>미방문</a:t>
              </a:r>
              <a:endParaRPr lang="en-US" altLang="ko-KR" sz="1100" dirty="0">
                <a:solidFill>
                  <a:srgbClr val="002060"/>
                </a:solidFill>
                <a:latin typeface="+mn-ea"/>
              </a:endParaRPr>
            </a:p>
          </p:txBody>
        </p:sp>
      </p:grp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ED0ABD38-0DC5-4837-9E5F-C59EBD8A647F}"/>
              </a:ext>
            </a:extLst>
          </p:cNvPr>
          <p:cNvSpPr/>
          <p:nvPr/>
        </p:nvSpPr>
        <p:spPr>
          <a:xfrm>
            <a:off x="2673912" y="4198947"/>
            <a:ext cx="445856" cy="142894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내용 개체 틀 1">
            <a:extLst>
              <a:ext uri="{FF2B5EF4-FFF2-40B4-BE49-F238E27FC236}">
                <a16:creationId xmlns:a16="http://schemas.microsoft.com/office/drawing/2014/main" id="{D115FC54-B249-4BB5-A86F-DCEC02F5FF9D}"/>
              </a:ext>
            </a:extLst>
          </p:cNvPr>
          <p:cNvSpPr txBox="1">
            <a:spLocks/>
          </p:cNvSpPr>
          <p:nvPr/>
        </p:nvSpPr>
        <p:spPr>
          <a:xfrm>
            <a:off x="2625889" y="3992675"/>
            <a:ext cx="541902" cy="2324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100" dirty="0">
                <a:solidFill>
                  <a:srgbClr val="002060"/>
                </a:solidFill>
                <a:latin typeface="+mn-ea"/>
              </a:rPr>
              <a:t>why?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28412B3-6BF9-4C94-99C9-50790D0C2373}"/>
              </a:ext>
            </a:extLst>
          </p:cNvPr>
          <p:cNvSpPr/>
          <p:nvPr/>
        </p:nvSpPr>
        <p:spPr>
          <a:xfrm>
            <a:off x="600735" y="5868143"/>
            <a:ext cx="54104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⇒ 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각 변수의 중요도 측정 가능</a:t>
            </a:r>
            <a:endParaRPr lang="en-US" altLang="ko-KR" sz="1600" dirty="0">
              <a:solidFill>
                <a:srgbClr val="002060"/>
              </a:solidFill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F5751FF-0429-4D45-99C0-2C83AE5C114B}"/>
              </a:ext>
            </a:extLst>
          </p:cNvPr>
          <p:cNvGrpSpPr/>
          <p:nvPr/>
        </p:nvGrpSpPr>
        <p:grpSpPr>
          <a:xfrm>
            <a:off x="6180796" y="5010206"/>
            <a:ext cx="5410468" cy="746738"/>
            <a:chOff x="6252624" y="1885286"/>
            <a:chExt cx="5410468" cy="119540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370F209-10A2-4819-BCE2-890FA2AA4DE5}"/>
                </a:ext>
              </a:extLst>
            </p:cNvPr>
            <p:cNvSpPr txBox="1"/>
            <p:nvPr/>
          </p:nvSpPr>
          <p:spPr>
            <a:xfrm>
              <a:off x="6252624" y="1966244"/>
              <a:ext cx="5410468" cy="1089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rgbClr val="002060"/>
                  </a:solidFill>
                  <a:latin typeface="+mn-ea"/>
                </a:rPr>
                <a:t>유사한 모델로 원래 모델을 대신</a:t>
              </a:r>
              <a:r>
                <a:rPr lang="en-US" altLang="ko-KR" sz="1200" dirty="0">
                  <a:solidFill>
                    <a:srgbClr val="002060"/>
                  </a:solidFill>
                  <a:latin typeface="+mn-ea"/>
                </a:rPr>
                <a:t>(Surrogate) </a:t>
              </a:r>
              <a:r>
                <a:rPr lang="ko-KR" altLang="en-US" sz="1200" dirty="0">
                  <a:solidFill>
                    <a:srgbClr val="002060"/>
                  </a:solidFill>
                  <a:latin typeface="+mn-ea"/>
                </a:rPr>
                <a:t>설명</a:t>
              </a:r>
              <a:endParaRPr lang="en-US" altLang="ko-KR" sz="1200" dirty="0">
                <a:solidFill>
                  <a:srgbClr val="002060"/>
                </a:solidFill>
                <a:latin typeface="+mn-ea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rgbClr val="002060"/>
                  </a:solidFill>
                  <a:latin typeface="+mn-ea"/>
                </a:rPr>
                <a:t>선형 모델을 사용한다면 각 변수의 회귀계수 도출 가능</a:t>
              </a:r>
              <a:endParaRPr lang="en-US" altLang="ko-KR" sz="1200" dirty="0">
                <a:solidFill>
                  <a:srgbClr val="002060"/>
                </a:solidFill>
                <a:latin typeface="+mn-ea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rgbClr val="002060"/>
                  </a:solidFill>
                  <a:latin typeface="+mn-ea"/>
                </a:rPr>
                <a:t>설명력이 강한 대리 모델을 탐색하기 위해 다수의 샘플링을 통해 선택</a:t>
              </a:r>
              <a:endParaRPr lang="en-US" altLang="ko-KR" sz="1200" dirty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4267576B-B14E-40F2-8CD7-D963F63EE509}"/>
                </a:ext>
              </a:extLst>
            </p:cNvPr>
            <p:cNvSpPr/>
            <p:nvPr/>
          </p:nvSpPr>
          <p:spPr>
            <a:xfrm>
              <a:off x="6252624" y="1885286"/>
              <a:ext cx="5410468" cy="1195404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BFE21C7-6344-4636-8A4A-F0B918D46849}"/>
              </a:ext>
            </a:extLst>
          </p:cNvPr>
          <p:cNvSpPr/>
          <p:nvPr/>
        </p:nvSpPr>
        <p:spPr>
          <a:xfrm>
            <a:off x="6180796" y="5860792"/>
            <a:ext cx="54104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⇒ 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각 변수의 변화에 따른 방문 확률 증가율 측정 가능</a:t>
            </a:r>
            <a:endParaRPr lang="en-US" altLang="ko-KR" sz="1600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0DCE1AD5-08EF-4DF9-A988-433F8E93D7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308" y="3543739"/>
            <a:ext cx="1036015" cy="1036015"/>
          </a:xfrm>
          <a:prstGeom prst="rect">
            <a:avLst/>
          </a:prstGeom>
        </p:spPr>
      </p:pic>
      <p:pic>
        <p:nvPicPr>
          <p:cNvPr id="38" name="그림 37" descr="건물이(가) 표시된 사진&#10;&#10;자동 생성된 설명">
            <a:extLst>
              <a:ext uri="{FF2B5EF4-FFF2-40B4-BE49-F238E27FC236}">
                <a16:creationId xmlns:a16="http://schemas.microsoft.com/office/drawing/2014/main" id="{9AD64AD7-DFD1-4E47-9A0A-3D8B3965AD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088" y="3538628"/>
            <a:ext cx="1036015" cy="1036015"/>
          </a:xfrm>
          <a:prstGeom prst="rect">
            <a:avLst/>
          </a:prstGeom>
        </p:spPr>
      </p:pic>
      <p:sp>
        <p:nvSpPr>
          <p:cNvPr id="39" name="내용 개체 틀 1">
            <a:extLst>
              <a:ext uri="{FF2B5EF4-FFF2-40B4-BE49-F238E27FC236}">
                <a16:creationId xmlns:a16="http://schemas.microsoft.com/office/drawing/2014/main" id="{EB3089C2-78C0-4F68-A892-AB45615FEB39}"/>
              </a:ext>
            </a:extLst>
          </p:cNvPr>
          <p:cNvSpPr txBox="1">
            <a:spLocks/>
          </p:cNvSpPr>
          <p:nvPr/>
        </p:nvSpPr>
        <p:spPr>
          <a:xfrm>
            <a:off x="9083508" y="4583304"/>
            <a:ext cx="1905174" cy="368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설명이 쉬운</a:t>
            </a:r>
            <a:endParaRPr lang="en-US" altLang="ko-KR" sz="1100" b="1" dirty="0">
              <a:solidFill>
                <a:srgbClr val="002060"/>
              </a:solidFill>
              <a:latin typeface="+mn-ea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선형 모델</a:t>
            </a:r>
            <a:endParaRPr lang="en-US" altLang="ko-KR" sz="11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40" name="내용 개체 틀 1">
            <a:extLst>
              <a:ext uri="{FF2B5EF4-FFF2-40B4-BE49-F238E27FC236}">
                <a16:creationId xmlns:a16="http://schemas.microsoft.com/office/drawing/2014/main" id="{B0BA41A0-7524-4150-AAFA-B5ADE7AE485F}"/>
              </a:ext>
            </a:extLst>
          </p:cNvPr>
          <p:cNvSpPr txBox="1">
            <a:spLocks/>
          </p:cNvSpPr>
          <p:nvPr/>
        </p:nvSpPr>
        <p:spPr>
          <a:xfrm>
            <a:off x="6674437" y="4580885"/>
            <a:ext cx="1905174" cy="368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설명이 어려운</a:t>
            </a:r>
            <a:endParaRPr lang="en-US" altLang="ko-KR" sz="1100" b="1" dirty="0">
              <a:solidFill>
                <a:srgbClr val="002060"/>
              </a:solidFill>
              <a:latin typeface="+mn-ea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복잡한 모델</a:t>
            </a:r>
            <a:endParaRPr lang="en-US" altLang="ko-KR" sz="1100" b="1" dirty="0">
              <a:solidFill>
                <a:srgbClr val="002060"/>
              </a:solidFill>
              <a:latin typeface="+mn-ea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365D117-B6E6-40BE-BB17-C51078461386}"/>
              </a:ext>
            </a:extLst>
          </p:cNvPr>
          <p:cNvGrpSpPr/>
          <p:nvPr/>
        </p:nvGrpSpPr>
        <p:grpSpPr>
          <a:xfrm>
            <a:off x="8361791" y="3927403"/>
            <a:ext cx="863151" cy="684749"/>
            <a:chOff x="8395629" y="3945551"/>
            <a:chExt cx="863151" cy="684749"/>
          </a:xfrm>
        </p:grpSpPr>
        <p:sp>
          <p:nvSpPr>
            <p:cNvPr id="42" name="화살표: 오른쪽 41">
              <a:extLst>
                <a:ext uri="{FF2B5EF4-FFF2-40B4-BE49-F238E27FC236}">
                  <a16:creationId xmlns:a16="http://schemas.microsoft.com/office/drawing/2014/main" id="{9F9FECD0-845F-4AB5-95A2-0CBB53217703}"/>
                </a:ext>
              </a:extLst>
            </p:cNvPr>
            <p:cNvSpPr/>
            <p:nvPr/>
          </p:nvSpPr>
          <p:spPr>
            <a:xfrm>
              <a:off x="8487370" y="3945551"/>
              <a:ext cx="679670" cy="25991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내용 개체 틀 1">
              <a:extLst>
                <a:ext uri="{FF2B5EF4-FFF2-40B4-BE49-F238E27FC236}">
                  <a16:creationId xmlns:a16="http://schemas.microsoft.com/office/drawing/2014/main" id="{650CD85D-62F1-4EAF-841E-7CBCF5A2780E}"/>
                </a:ext>
              </a:extLst>
            </p:cNvPr>
            <p:cNvSpPr txBox="1">
              <a:spLocks/>
            </p:cNvSpPr>
            <p:nvPr/>
          </p:nvSpPr>
          <p:spPr>
            <a:xfrm>
              <a:off x="8395629" y="4224062"/>
              <a:ext cx="863151" cy="4062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100" dirty="0">
                  <a:solidFill>
                    <a:srgbClr val="002060"/>
                  </a:solidFill>
                  <a:latin typeface="+mn-ea"/>
                </a:rPr>
                <a:t>Surrogate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534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9A71B767-6390-44D0-8890-A5794F81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154546"/>
            <a:ext cx="11160124" cy="432825"/>
          </a:xfrm>
        </p:spPr>
        <p:txBody>
          <a:bodyPr anchor="ctr">
            <a:no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</a:rPr>
              <a:t>결과 해석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46C5D5-40D6-40B2-A720-8B655A919615}"/>
              </a:ext>
            </a:extLst>
          </p:cNvPr>
          <p:cNvSpPr/>
          <p:nvPr/>
        </p:nvSpPr>
        <p:spPr>
          <a:xfrm flipV="1">
            <a:off x="515937" y="587370"/>
            <a:ext cx="11160125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601608-74E6-45F8-A527-F37F510CC4F5}"/>
              </a:ext>
            </a:extLst>
          </p:cNvPr>
          <p:cNvSpPr/>
          <p:nvPr/>
        </p:nvSpPr>
        <p:spPr>
          <a:xfrm flipV="1">
            <a:off x="515936" y="6517369"/>
            <a:ext cx="10644187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그리기, 플레이트이(가) 표시된 사진&#10;&#10;자동 생성된 설명">
            <a:extLst>
              <a:ext uri="{FF2B5EF4-FFF2-40B4-BE49-F238E27FC236}">
                <a16:creationId xmlns:a16="http://schemas.microsoft.com/office/drawing/2014/main" id="{3A24CC0F-5232-4DF8-BCBA-7BD6592FF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74" y="6517369"/>
            <a:ext cx="734376" cy="281290"/>
          </a:xfrm>
          <a:prstGeom prst="rect">
            <a:avLst/>
          </a:prstGeom>
        </p:spPr>
      </p:pic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22AFCD0C-5600-43AC-B4F5-01B966F3333C}"/>
              </a:ext>
            </a:extLst>
          </p:cNvPr>
          <p:cNvSpPr txBox="1">
            <a:spLocks/>
          </p:cNvSpPr>
          <p:nvPr/>
        </p:nvSpPr>
        <p:spPr>
          <a:xfrm>
            <a:off x="515935" y="819150"/>
            <a:ext cx="11160127" cy="104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>
                <a:solidFill>
                  <a:srgbClr val="002060"/>
                </a:solidFill>
              </a:rPr>
              <a:t>B2B</a:t>
            </a:r>
            <a:r>
              <a:rPr lang="ko-KR" altLang="en-US" sz="1800" b="1" dirty="0">
                <a:solidFill>
                  <a:srgbClr val="002060"/>
                </a:solidFill>
              </a:rPr>
              <a:t>와 </a:t>
            </a:r>
            <a:r>
              <a:rPr lang="en-US" altLang="ko-KR" sz="1800" b="1" dirty="0">
                <a:solidFill>
                  <a:srgbClr val="002060"/>
                </a:solidFill>
              </a:rPr>
              <a:t>B2C</a:t>
            </a:r>
            <a:r>
              <a:rPr lang="ko-KR" altLang="en-US" sz="1800" b="1" dirty="0">
                <a:solidFill>
                  <a:srgbClr val="002060"/>
                </a:solidFill>
              </a:rPr>
              <a:t> 측면에서 각각 </a:t>
            </a:r>
            <a:r>
              <a:rPr lang="en-US" altLang="ko-KR" sz="1800" b="1" dirty="0">
                <a:solidFill>
                  <a:srgbClr val="002060"/>
                </a:solidFill>
              </a:rPr>
              <a:t>BI</a:t>
            </a:r>
            <a:r>
              <a:rPr lang="ko-KR" altLang="en-US" sz="1800" b="1" dirty="0">
                <a:solidFill>
                  <a:srgbClr val="002060"/>
                </a:solidFill>
              </a:rPr>
              <a:t> 도출 및 아이디어 제시</a:t>
            </a:r>
            <a:endParaRPr lang="en-US" altLang="ko-KR" sz="1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2060"/>
                </a:solidFill>
              </a:rPr>
              <a:t>① </a:t>
            </a:r>
            <a:r>
              <a:rPr lang="ko-KR" altLang="en-US" sz="1600" b="1" dirty="0">
                <a:solidFill>
                  <a:srgbClr val="002060"/>
                </a:solidFill>
              </a:rPr>
              <a:t>변수 해석을 통한 </a:t>
            </a:r>
            <a:r>
              <a:rPr lang="ko-KR" altLang="en-US" sz="1600" b="1" dirty="0">
                <a:solidFill>
                  <a:srgbClr val="002060"/>
                </a:solidFill>
                <a:highlight>
                  <a:srgbClr val="FFD966"/>
                </a:highlight>
              </a:rPr>
              <a:t>비즈니스 솔루션 제안</a:t>
            </a:r>
            <a:r>
              <a:rPr lang="ko-KR" altLang="en-US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② </a:t>
            </a:r>
            <a:r>
              <a:rPr lang="ko-KR" altLang="en-US" sz="1600" b="1" dirty="0">
                <a:solidFill>
                  <a:srgbClr val="002060"/>
                </a:solidFill>
              </a:rPr>
              <a:t>설득력 있는 </a:t>
            </a:r>
            <a:r>
              <a:rPr lang="ko-KR" altLang="en-US" sz="1600" b="1" dirty="0">
                <a:solidFill>
                  <a:srgbClr val="002060"/>
                </a:solidFill>
                <a:highlight>
                  <a:srgbClr val="FFD966"/>
                </a:highlight>
              </a:rPr>
              <a:t>고객 맞춤형 카드 추천</a:t>
            </a:r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id="{8F6158D0-580E-4883-AD2C-F2E4A8432DF4}"/>
              </a:ext>
            </a:extLst>
          </p:cNvPr>
          <p:cNvSpPr txBox="1">
            <a:spLocks/>
          </p:cNvSpPr>
          <p:nvPr/>
        </p:nvSpPr>
        <p:spPr>
          <a:xfrm>
            <a:off x="6456737" y="5421285"/>
            <a:ext cx="5219325" cy="104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200" dirty="0">
              <a:solidFill>
                <a:srgbClr val="00206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8325874-F5C1-4237-AB64-BADEEA804BE7}"/>
              </a:ext>
            </a:extLst>
          </p:cNvPr>
          <p:cNvSpPr/>
          <p:nvPr/>
        </p:nvSpPr>
        <p:spPr>
          <a:xfrm>
            <a:off x="515938" y="1881188"/>
            <a:ext cx="1922465" cy="294480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Case 1. </a:t>
            </a:r>
            <a:r>
              <a:rPr lang="ko-KR" altLang="en-US" sz="1400" b="1" dirty="0"/>
              <a:t>가맹점 </a:t>
            </a:r>
            <a:r>
              <a:rPr lang="en-US" altLang="ko-KR" sz="1400" b="1" dirty="0"/>
              <a:t>A</a:t>
            </a:r>
            <a:endParaRPr lang="ko-KR" altLang="en-US" sz="14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D04390-F3C4-4B14-B562-67684B4CC7B6}"/>
              </a:ext>
            </a:extLst>
          </p:cNvPr>
          <p:cNvSpPr/>
          <p:nvPr/>
        </p:nvSpPr>
        <p:spPr>
          <a:xfrm>
            <a:off x="6096000" y="1881188"/>
            <a:ext cx="1922465" cy="294480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Case 2. </a:t>
            </a:r>
            <a:r>
              <a:rPr lang="ko-KR" altLang="en-US" sz="1400" b="1" dirty="0"/>
              <a:t>고객 </a:t>
            </a:r>
            <a:r>
              <a:rPr lang="en-US" altLang="ko-KR" sz="1400" b="1" dirty="0"/>
              <a:t>B</a:t>
            </a:r>
            <a:endParaRPr lang="ko-KR" altLang="en-US" sz="1400" b="1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3112CFE-0C03-4684-946B-704C124AB5CD}"/>
              </a:ext>
            </a:extLst>
          </p:cNvPr>
          <p:cNvGrpSpPr/>
          <p:nvPr/>
        </p:nvGrpSpPr>
        <p:grpSpPr>
          <a:xfrm>
            <a:off x="1220183" y="2497608"/>
            <a:ext cx="4171565" cy="423199"/>
            <a:chOff x="6252624" y="1885284"/>
            <a:chExt cx="5410468" cy="119627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40AA911-8B91-442B-89D9-2C8931673ECA}"/>
                </a:ext>
              </a:extLst>
            </p:cNvPr>
            <p:cNvSpPr txBox="1"/>
            <p:nvPr/>
          </p:nvSpPr>
          <p:spPr>
            <a:xfrm>
              <a:off x="6252624" y="2163178"/>
              <a:ext cx="5410468" cy="78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002060"/>
                  </a:solidFill>
                  <a:latin typeface="+mn-ea"/>
                </a:rPr>
                <a:t>비즈니스 솔루션 제안</a:t>
              </a:r>
              <a:endParaRPr lang="en-US" altLang="ko-KR" sz="1200" b="1" dirty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E36FE7B-B35F-4890-A9E0-C7A466D15440}"/>
                </a:ext>
              </a:extLst>
            </p:cNvPr>
            <p:cNvSpPr/>
            <p:nvPr/>
          </p:nvSpPr>
          <p:spPr>
            <a:xfrm>
              <a:off x="6252624" y="1885284"/>
              <a:ext cx="5410468" cy="1196275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92C33E0-94C7-4A5D-BB7C-54E302099098}"/>
              </a:ext>
            </a:extLst>
          </p:cNvPr>
          <p:cNvGrpSpPr/>
          <p:nvPr/>
        </p:nvGrpSpPr>
        <p:grpSpPr>
          <a:xfrm>
            <a:off x="6962112" y="2504123"/>
            <a:ext cx="4171565" cy="423199"/>
            <a:chOff x="6252624" y="1885284"/>
            <a:chExt cx="5410468" cy="119627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1CE1066-AE4B-4BD2-BD85-11564AA22AB0}"/>
                </a:ext>
              </a:extLst>
            </p:cNvPr>
            <p:cNvSpPr txBox="1"/>
            <p:nvPr/>
          </p:nvSpPr>
          <p:spPr>
            <a:xfrm>
              <a:off x="6252624" y="2163178"/>
              <a:ext cx="5410468" cy="78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002060"/>
                  </a:solidFill>
                  <a:latin typeface="+mn-ea"/>
                </a:rPr>
                <a:t>설득력 있는 고객 맞춤형 카드 추천</a:t>
              </a:r>
              <a:endParaRPr lang="en-US" altLang="ko-KR" sz="1200" b="1" dirty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94DEAB98-ABC9-4D66-8C56-E2B9CA9E4D00}"/>
                </a:ext>
              </a:extLst>
            </p:cNvPr>
            <p:cNvSpPr/>
            <p:nvPr/>
          </p:nvSpPr>
          <p:spPr>
            <a:xfrm>
              <a:off x="6252624" y="1885284"/>
              <a:ext cx="5410468" cy="1196275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03BB912-A613-4854-AE2F-E555392586CE}"/>
              </a:ext>
            </a:extLst>
          </p:cNvPr>
          <p:cNvGrpSpPr/>
          <p:nvPr/>
        </p:nvGrpSpPr>
        <p:grpSpPr>
          <a:xfrm>
            <a:off x="1175006" y="3081796"/>
            <a:ext cx="4171565" cy="557972"/>
            <a:chOff x="1194056" y="2977021"/>
            <a:chExt cx="4171565" cy="557972"/>
          </a:xfrm>
        </p:grpSpPr>
        <p:pic>
          <p:nvPicPr>
            <p:cNvPr id="5" name="그래픽 4" descr="물음표">
              <a:extLst>
                <a:ext uri="{FF2B5EF4-FFF2-40B4-BE49-F238E27FC236}">
                  <a16:creationId xmlns:a16="http://schemas.microsoft.com/office/drawing/2014/main" id="{0787C13C-AAC9-4897-93B9-F085F329A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94056" y="2977021"/>
              <a:ext cx="557972" cy="557972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5089A3-8E67-4E6D-9291-0221C544AC66}"/>
                </a:ext>
              </a:extLst>
            </p:cNvPr>
            <p:cNvSpPr/>
            <p:nvPr/>
          </p:nvSpPr>
          <p:spPr>
            <a:xfrm>
              <a:off x="1653164" y="3103805"/>
              <a:ext cx="371245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>
                  <a:solidFill>
                    <a:srgbClr val="002060"/>
                  </a:solidFill>
                  <a:latin typeface="+mn-ea"/>
                </a:rPr>
                <a:t>가맹점 </a:t>
              </a:r>
              <a:r>
                <a:rPr lang="en-US" altLang="ko-KR" sz="1400" b="1" dirty="0">
                  <a:solidFill>
                    <a:srgbClr val="002060"/>
                  </a:solidFill>
                  <a:latin typeface="+mn-ea"/>
                </a:rPr>
                <a:t>A</a:t>
              </a:r>
              <a:r>
                <a:rPr lang="ko-KR" altLang="en-US" sz="1400" b="1" dirty="0">
                  <a:solidFill>
                    <a:srgbClr val="002060"/>
                  </a:solidFill>
                  <a:latin typeface="+mn-ea"/>
                </a:rPr>
                <a:t> 이용 고객은 어떤 특징을 보일까요</a:t>
              </a:r>
              <a:r>
                <a:rPr lang="en-US" altLang="ko-KR" sz="1400" b="1" dirty="0">
                  <a:solidFill>
                    <a:srgbClr val="002060"/>
                  </a:solidFill>
                  <a:latin typeface="+mn-ea"/>
                </a:rPr>
                <a:t>?</a:t>
              </a:r>
            </a:p>
          </p:txBody>
        </p:sp>
      </p:grpSp>
      <p:graphicFrame>
        <p:nvGraphicFramePr>
          <p:cNvPr id="30" name="차트 29">
            <a:extLst>
              <a:ext uri="{FF2B5EF4-FFF2-40B4-BE49-F238E27FC236}">
                <a16:creationId xmlns:a16="http://schemas.microsoft.com/office/drawing/2014/main" id="{08712ED4-B117-4AD9-9B3B-1822B45338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0617146"/>
              </p:ext>
            </p:extLst>
          </p:nvPr>
        </p:nvGraphicFramePr>
        <p:xfrm>
          <a:off x="801685" y="3725371"/>
          <a:ext cx="2595352" cy="1345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AC082A9E-F97B-4BD2-8E96-679E3309FA0D}"/>
              </a:ext>
            </a:extLst>
          </p:cNvPr>
          <p:cNvSpPr/>
          <p:nvPr/>
        </p:nvSpPr>
        <p:spPr>
          <a:xfrm>
            <a:off x="1154161" y="4209093"/>
            <a:ext cx="1798590" cy="5353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96F65E5-B8F2-4ED6-82FC-A5B09BEB77B5}"/>
              </a:ext>
            </a:extLst>
          </p:cNvPr>
          <p:cNvSpPr/>
          <p:nvPr/>
        </p:nvSpPr>
        <p:spPr>
          <a:xfrm>
            <a:off x="2952751" y="4503284"/>
            <a:ext cx="29979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2060"/>
                </a:solidFill>
                <a:latin typeface="+mn-ea"/>
              </a:rPr>
              <a:t>① 변수 중요도 기준 상위 </a:t>
            </a:r>
            <a:r>
              <a:rPr lang="en-US" altLang="ko-KR" sz="1200" b="1" dirty="0">
                <a:solidFill>
                  <a:srgbClr val="002060"/>
                </a:solidFill>
                <a:latin typeface="+mn-ea"/>
              </a:rPr>
              <a:t>N</a:t>
            </a:r>
            <a:r>
              <a:rPr lang="ko-KR" altLang="en-US" sz="1200" b="1" dirty="0">
                <a:solidFill>
                  <a:srgbClr val="002060"/>
                </a:solidFill>
                <a:latin typeface="+mn-ea"/>
              </a:rPr>
              <a:t>개 변수 추출</a:t>
            </a:r>
            <a:endParaRPr lang="en-US" altLang="ko-KR" sz="12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40239E7-9362-456A-894C-03057399515B}"/>
              </a:ext>
            </a:extLst>
          </p:cNvPr>
          <p:cNvSpPr/>
          <p:nvPr/>
        </p:nvSpPr>
        <p:spPr>
          <a:xfrm>
            <a:off x="1573024" y="5020729"/>
            <a:ext cx="3254545" cy="646331"/>
          </a:xfrm>
          <a:prstGeom prst="rect">
            <a:avLst/>
          </a:prstGeom>
          <a:ln w="19050"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2060"/>
                </a:solidFill>
                <a:highlight>
                  <a:srgbClr val="FFD966"/>
                </a:highlight>
                <a:latin typeface="+mn-ea"/>
              </a:rPr>
              <a:t>VAR010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이 증가할 때 이용 확률은 </a:t>
            </a:r>
            <a:r>
              <a:rPr lang="en-US" altLang="ko-KR" sz="1200" dirty="0">
                <a:solidFill>
                  <a:srgbClr val="002060"/>
                </a:solidFill>
                <a:highlight>
                  <a:srgbClr val="FFD966"/>
                </a:highlight>
                <a:latin typeface="+mn-ea"/>
              </a:rPr>
              <a:t>10</a:t>
            </a:r>
            <a:r>
              <a:rPr lang="ko-KR" altLang="en-US" sz="1200" dirty="0">
                <a:solidFill>
                  <a:srgbClr val="002060"/>
                </a:solidFill>
                <a:highlight>
                  <a:srgbClr val="FFD966"/>
                </a:highlight>
                <a:latin typeface="+mn-ea"/>
              </a:rPr>
              <a:t>배 증가</a:t>
            </a:r>
            <a:endParaRPr lang="en-US" altLang="ko-KR" sz="1200" dirty="0">
              <a:solidFill>
                <a:srgbClr val="002060"/>
              </a:solidFill>
              <a:highlight>
                <a:srgbClr val="FFD966"/>
              </a:highlight>
              <a:latin typeface="+mn-ea"/>
            </a:endParaRPr>
          </a:p>
          <a:p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VAR090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이 증가할 때 이용 확률은 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1.2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배 증가</a:t>
            </a:r>
            <a:endParaRPr lang="en-US" altLang="ko-KR" sz="1200" dirty="0">
              <a:solidFill>
                <a:srgbClr val="002060"/>
              </a:solidFill>
              <a:latin typeface="+mn-ea"/>
            </a:endParaRPr>
          </a:p>
          <a:p>
            <a:r>
              <a:rPr lang="en-US" altLang="ko-KR" sz="1200" dirty="0">
                <a:solidFill>
                  <a:srgbClr val="002060"/>
                </a:solidFill>
                <a:highlight>
                  <a:srgbClr val="FFD966"/>
                </a:highlight>
                <a:latin typeface="+mn-ea"/>
              </a:rPr>
              <a:t>VAR001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이 증가할 때 이용 확률은 </a:t>
            </a:r>
            <a:r>
              <a:rPr lang="en-US" altLang="ko-KR" sz="1200" dirty="0">
                <a:solidFill>
                  <a:srgbClr val="002060"/>
                </a:solidFill>
                <a:highlight>
                  <a:srgbClr val="FFD966"/>
                </a:highlight>
                <a:latin typeface="+mn-ea"/>
              </a:rPr>
              <a:t>3</a:t>
            </a:r>
            <a:r>
              <a:rPr lang="ko-KR" altLang="en-US" sz="1200" dirty="0">
                <a:solidFill>
                  <a:srgbClr val="002060"/>
                </a:solidFill>
                <a:highlight>
                  <a:srgbClr val="FFD966"/>
                </a:highlight>
                <a:latin typeface="+mn-ea"/>
              </a:rPr>
              <a:t>배 감소</a:t>
            </a:r>
            <a:endParaRPr lang="en-US" altLang="ko-KR" sz="1200" dirty="0">
              <a:solidFill>
                <a:srgbClr val="002060"/>
              </a:solidFill>
              <a:highlight>
                <a:srgbClr val="FFD966"/>
              </a:highlight>
              <a:latin typeface="+mn-ea"/>
            </a:endParaRP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63032B89-22E0-4686-A387-D79D4D8AF621}"/>
              </a:ext>
            </a:extLst>
          </p:cNvPr>
          <p:cNvCxnSpPr>
            <a:cxnSpLocks/>
            <a:stCxn id="31" idx="1"/>
            <a:endCxn id="36" idx="1"/>
          </p:cNvCxnSpPr>
          <p:nvPr/>
        </p:nvCxnSpPr>
        <p:spPr>
          <a:xfrm rot="10800000" flipH="1" flipV="1">
            <a:off x="1154160" y="4476755"/>
            <a:ext cx="418863" cy="867140"/>
          </a:xfrm>
          <a:prstGeom prst="bentConnector3">
            <a:avLst>
              <a:gd name="adj1" fmla="val -5457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D2920E8-8602-4DAD-84EC-3BD5216F9644}"/>
              </a:ext>
            </a:extLst>
          </p:cNvPr>
          <p:cNvSpPr/>
          <p:nvPr/>
        </p:nvSpPr>
        <p:spPr>
          <a:xfrm>
            <a:off x="1573023" y="5685451"/>
            <a:ext cx="41601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2060"/>
                </a:solidFill>
                <a:latin typeface="+mn-ea"/>
              </a:rPr>
              <a:t>② </a:t>
            </a:r>
            <a:r>
              <a:rPr lang="ko-KR" altLang="en-US" sz="1200" b="1" dirty="0">
                <a:solidFill>
                  <a:srgbClr val="002060"/>
                </a:solidFill>
                <a:latin typeface="+mn-ea"/>
              </a:rPr>
              <a:t>영향력이 큰 변수를 </a:t>
            </a:r>
            <a:r>
              <a:rPr lang="ko-KR" altLang="en-US" sz="1200" b="1" dirty="0" err="1">
                <a:solidFill>
                  <a:srgbClr val="002060"/>
                </a:solidFill>
                <a:latin typeface="+mn-ea"/>
              </a:rPr>
              <a:t>타겟팅하는</a:t>
            </a:r>
            <a:r>
              <a:rPr lang="ko-KR" altLang="en-US" sz="1200" b="1" dirty="0">
                <a:solidFill>
                  <a:srgbClr val="002060"/>
                </a:solidFill>
                <a:latin typeface="+mn-ea"/>
              </a:rPr>
              <a:t> 마케팅 기획 방향 수립</a:t>
            </a:r>
            <a:endParaRPr lang="en-US" altLang="ko-KR" sz="12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9E5B928-47D5-4152-BD22-F221594CEA86}"/>
              </a:ext>
            </a:extLst>
          </p:cNvPr>
          <p:cNvSpPr/>
          <p:nvPr/>
        </p:nvSpPr>
        <p:spPr>
          <a:xfrm>
            <a:off x="6096000" y="3628485"/>
            <a:ext cx="5580063" cy="276999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rgbClr val="002060"/>
                </a:solidFill>
                <a:latin typeface="+mn-ea"/>
              </a:rPr>
              <a:t>기존</a:t>
            </a:r>
            <a:r>
              <a:rPr lang="en-US" altLang="ko-KR" sz="1200" b="1" dirty="0">
                <a:solidFill>
                  <a:srgbClr val="002060"/>
                </a:solidFill>
                <a:latin typeface="+mn-ea"/>
              </a:rPr>
              <a:t>) </a:t>
            </a:r>
            <a:r>
              <a:rPr lang="ko-KR" altLang="en-US" sz="1200" b="1" dirty="0">
                <a:solidFill>
                  <a:srgbClr val="002060"/>
                </a:solidFill>
                <a:latin typeface="+mn-ea"/>
              </a:rPr>
              <a:t>고객이 직접 선택한 교통</a:t>
            </a:r>
            <a:r>
              <a:rPr lang="en-US" altLang="ko-KR" sz="1200" b="1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002060"/>
                </a:solidFill>
                <a:latin typeface="+mn-ea"/>
              </a:rPr>
              <a:t>주유</a:t>
            </a:r>
            <a:r>
              <a:rPr lang="en-US" altLang="ko-KR" sz="1200" b="1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002060"/>
                </a:solidFill>
                <a:latin typeface="+mn-ea"/>
              </a:rPr>
              <a:t>음식 등의 혜택을 조합하여 추천</a:t>
            </a:r>
            <a:endParaRPr lang="en-US" altLang="ko-KR" sz="12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CC45D4A-3B21-4F39-BF8C-8A96F837F060}"/>
              </a:ext>
            </a:extLst>
          </p:cNvPr>
          <p:cNvSpPr/>
          <p:nvPr/>
        </p:nvSpPr>
        <p:spPr>
          <a:xfrm>
            <a:off x="6096001" y="4696589"/>
            <a:ext cx="5580062" cy="276999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rgbClr val="002060"/>
                </a:solidFill>
                <a:latin typeface="+mn-ea"/>
              </a:rPr>
              <a:t>개선</a:t>
            </a:r>
            <a:r>
              <a:rPr lang="en-US" altLang="ko-KR" sz="1200" b="1" dirty="0">
                <a:solidFill>
                  <a:srgbClr val="002060"/>
                </a:solidFill>
                <a:latin typeface="+mn-ea"/>
              </a:rPr>
              <a:t>) </a:t>
            </a:r>
            <a:r>
              <a:rPr lang="ko-KR" altLang="en-US" sz="1200" b="1" dirty="0">
                <a:solidFill>
                  <a:srgbClr val="002060"/>
                </a:solidFill>
                <a:latin typeface="+mn-ea"/>
              </a:rPr>
              <a:t>고객의 구매 가능성이 높은 가맹점 위주로 맞춤 카드 추천</a:t>
            </a:r>
            <a:endParaRPr lang="en-US" altLang="ko-KR" sz="1200" b="1" dirty="0">
              <a:solidFill>
                <a:srgbClr val="002060"/>
              </a:solidFill>
              <a:latin typeface="+mn-ea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F4221AA-AF3A-4F72-9A77-0CECB464C213}"/>
              </a:ext>
            </a:extLst>
          </p:cNvPr>
          <p:cNvGrpSpPr/>
          <p:nvPr/>
        </p:nvGrpSpPr>
        <p:grpSpPr>
          <a:xfrm>
            <a:off x="6349915" y="3172077"/>
            <a:ext cx="1357592" cy="490021"/>
            <a:chOff x="8018465" y="3040559"/>
            <a:chExt cx="1357592" cy="490021"/>
          </a:xfrm>
        </p:grpSpPr>
        <p:pic>
          <p:nvPicPr>
            <p:cNvPr id="49" name="그림 48" descr="장난감이(가) 표시된 사진&#10;&#10;자동 생성된 설명">
              <a:extLst>
                <a:ext uri="{FF2B5EF4-FFF2-40B4-BE49-F238E27FC236}">
                  <a16:creationId xmlns:a16="http://schemas.microsoft.com/office/drawing/2014/main" id="{1B77F2F8-1969-4C2B-AAA1-ECF853A97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6036" y="3040559"/>
              <a:ext cx="490021" cy="490021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157B7D15-3CF8-46D1-B544-AC96607EA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5781" y="3122950"/>
              <a:ext cx="390255" cy="390255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3830B58A-918B-4312-A985-9C84EAB69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8465" y="3102296"/>
              <a:ext cx="390255" cy="390255"/>
            </a:xfrm>
            <a:prstGeom prst="rect">
              <a:avLst/>
            </a:prstGeom>
          </p:spPr>
        </p:pic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8361B42-DAA1-4518-A9DA-F713B239619A}"/>
              </a:ext>
            </a:extLst>
          </p:cNvPr>
          <p:cNvGrpSpPr/>
          <p:nvPr/>
        </p:nvGrpSpPr>
        <p:grpSpPr>
          <a:xfrm>
            <a:off x="6545042" y="5305638"/>
            <a:ext cx="1084806" cy="533095"/>
            <a:chOff x="8352941" y="4505979"/>
            <a:chExt cx="1084806" cy="533095"/>
          </a:xfrm>
        </p:grpSpPr>
        <p:pic>
          <p:nvPicPr>
            <p:cNvPr id="56" name="그림 55" descr="표지판, 그리기, 플레이트이(가) 표시된 사진&#10;&#10;자동 생성된 설명">
              <a:extLst>
                <a:ext uri="{FF2B5EF4-FFF2-40B4-BE49-F238E27FC236}">
                  <a16:creationId xmlns:a16="http://schemas.microsoft.com/office/drawing/2014/main" id="{46B9C05D-AD75-4A10-96D7-99BFB9FD9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2941" y="4505979"/>
              <a:ext cx="533095" cy="533095"/>
            </a:xfrm>
            <a:prstGeom prst="rect">
              <a:avLst/>
            </a:prstGeom>
          </p:spPr>
        </p:pic>
        <p:pic>
          <p:nvPicPr>
            <p:cNvPr id="58" name="그림 57" descr="그리기이(가) 표시된 사진&#10;&#10;자동 생성된 설명">
              <a:extLst>
                <a:ext uri="{FF2B5EF4-FFF2-40B4-BE49-F238E27FC236}">
                  <a16:creationId xmlns:a16="http://schemas.microsoft.com/office/drawing/2014/main" id="{00638B41-4743-4B9E-B6CF-7717734BA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9142" y="4510113"/>
              <a:ext cx="468605" cy="468605"/>
            </a:xfrm>
            <a:prstGeom prst="rect">
              <a:avLst/>
            </a:prstGeom>
          </p:spPr>
        </p:pic>
      </p:grp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3B626F2B-7D2E-4F9D-9A14-8F3EC2180B0C}"/>
              </a:ext>
            </a:extLst>
          </p:cNvPr>
          <p:cNvSpPr/>
          <p:nvPr/>
        </p:nvSpPr>
        <p:spPr>
          <a:xfrm rot="5400000">
            <a:off x="9115193" y="4102180"/>
            <a:ext cx="276999" cy="365066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더하기 기호 63">
            <a:extLst>
              <a:ext uri="{FF2B5EF4-FFF2-40B4-BE49-F238E27FC236}">
                <a16:creationId xmlns:a16="http://schemas.microsoft.com/office/drawing/2014/main" id="{A1785B1D-F0F2-4193-8A5F-CEFBF230BE83}"/>
              </a:ext>
            </a:extLst>
          </p:cNvPr>
          <p:cNvSpPr/>
          <p:nvPr/>
        </p:nvSpPr>
        <p:spPr>
          <a:xfrm>
            <a:off x="9054063" y="5128541"/>
            <a:ext cx="399261" cy="399261"/>
          </a:xfrm>
          <a:prstGeom prst="mathPlus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B4CECF1B-7027-4DBF-AA8B-7CCCED45C29D}"/>
              </a:ext>
            </a:extLst>
          </p:cNvPr>
          <p:cNvGrpSpPr/>
          <p:nvPr/>
        </p:nvGrpSpPr>
        <p:grpSpPr>
          <a:xfrm>
            <a:off x="6519399" y="4130479"/>
            <a:ext cx="1005918" cy="559990"/>
            <a:chOff x="6577748" y="4298409"/>
            <a:chExt cx="1005918" cy="559990"/>
          </a:xfrm>
        </p:grpSpPr>
        <p:pic>
          <p:nvPicPr>
            <p:cNvPr id="66" name="그림 65" descr="의자, 보조의자, 그리기이(가) 표시된 사진&#10;&#10;자동 생성된 설명">
              <a:extLst>
                <a:ext uri="{FF2B5EF4-FFF2-40B4-BE49-F238E27FC236}">
                  <a16:creationId xmlns:a16="http://schemas.microsoft.com/office/drawing/2014/main" id="{C9078393-C26C-4015-BE61-F0279EDE5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7748" y="4298409"/>
              <a:ext cx="559990" cy="559990"/>
            </a:xfrm>
            <a:prstGeom prst="rect">
              <a:avLst/>
            </a:prstGeom>
          </p:spPr>
        </p:pic>
        <p:pic>
          <p:nvPicPr>
            <p:cNvPr id="68" name="그림 67" descr="건물, 오토만이(가) 표시된 사진&#10;&#10;자동 생성된 설명">
              <a:extLst>
                <a:ext uri="{FF2B5EF4-FFF2-40B4-BE49-F238E27FC236}">
                  <a16:creationId xmlns:a16="http://schemas.microsoft.com/office/drawing/2014/main" id="{1E4313B5-FA06-43C4-83D1-F7CB0EDC7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800" y="4391533"/>
              <a:ext cx="466866" cy="466866"/>
            </a:xfrm>
            <a:prstGeom prst="rect">
              <a:avLst/>
            </a:prstGeom>
          </p:spPr>
        </p:pic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1FA2FA4-B1F0-4B68-916C-2106761CC821}"/>
              </a:ext>
            </a:extLst>
          </p:cNvPr>
          <p:cNvSpPr/>
          <p:nvPr/>
        </p:nvSpPr>
        <p:spPr>
          <a:xfrm>
            <a:off x="6096001" y="5764693"/>
            <a:ext cx="5580062" cy="276999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200" b="1" dirty="0" err="1">
                <a:solidFill>
                  <a:srgbClr val="002060"/>
                </a:solidFill>
                <a:latin typeface="+mn-ea"/>
              </a:rPr>
              <a:t>차별점</a:t>
            </a:r>
            <a:r>
              <a:rPr lang="en-US" altLang="ko-KR" sz="1200" b="1" dirty="0">
                <a:solidFill>
                  <a:srgbClr val="002060"/>
                </a:solidFill>
                <a:latin typeface="+mn-ea"/>
              </a:rPr>
              <a:t>) </a:t>
            </a:r>
            <a:r>
              <a:rPr lang="ko-KR" altLang="en-US" sz="1200" b="1" dirty="0">
                <a:solidFill>
                  <a:srgbClr val="002060"/>
                </a:solidFill>
                <a:latin typeface="+mn-ea"/>
              </a:rPr>
              <a:t>고객의 주요 행동 패턴을 함께 제시하여 설득</a:t>
            </a:r>
            <a:endParaRPr lang="en-US" altLang="ko-KR" sz="1200" b="1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7351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673</Words>
  <Application>Microsoft Office PowerPoint</Application>
  <PresentationFormat>와이드스크린</PresentationFormat>
  <Paragraphs>139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SCDC 공모전 분석 계획서</vt:lpstr>
      <vt:lpstr>프로세스</vt:lpstr>
      <vt:lpstr>데이터 전처리</vt:lpstr>
      <vt:lpstr>모델링</vt:lpstr>
      <vt:lpstr>결과 해석</vt:lpstr>
      <vt:lpstr>결과 해석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제목은 여기에</dc:title>
  <dc:creator>YI HYEONGSUN</dc:creator>
  <cp:lastModifiedBy>YI HYEONGSUN</cp:lastModifiedBy>
  <cp:revision>252</cp:revision>
  <dcterms:created xsi:type="dcterms:W3CDTF">2020-09-11T05:58:32Z</dcterms:created>
  <dcterms:modified xsi:type="dcterms:W3CDTF">2020-09-24T14:32:49Z</dcterms:modified>
</cp:coreProperties>
</file>