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69F"/>
    <a:srgbClr val="595959"/>
    <a:srgbClr val="FFFFF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25"/>
        <p:guide pos="3940"/>
        <p:guide pos="7355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importance-and-feature-selection-with-xgboost-i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ko-KR" altLang="en-US" sz="4400" b="1" dirty="0">
                <a:solidFill>
                  <a:srgbClr val="002060"/>
                </a:solidFill>
              </a:rPr>
              <a:t>제목은 여기에 들어갑니다</a:t>
            </a:r>
            <a:r>
              <a:rPr lang="en-US" altLang="ko-KR" sz="4400" b="1" dirty="0">
                <a:solidFill>
                  <a:srgbClr val="002060"/>
                </a:solidFill>
              </a:rPr>
              <a:t>.</a:t>
            </a:r>
            <a:endParaRPr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1E3210-6B4D-4D27-AB72-74BAD4944D98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19CC3-5B1B-4555-8356-788C6FA6DB0B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E79AF1-6739-4788-8D8D-0DE4A5A36994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2EB30C-CBB8-4418-A211-C6DD26F38CF9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D8C8D-9E0A-44E7-87BA-6767250DC08E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Feature</a:t>
            </a:r>
            <a:r>
              <a:rPr lang="ko-KR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</a:rPr>
              <a:t>Selection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FD130-2758-4D3C-960B-27A7ADC6BFA4}"/>
              </a:ext>
            </a:extLst>
          </p:cNvPr>
          <p:cNvSpPr txBox="1"/>
          <p:nvPr/>
        </p:nvSpPr>
        <p:spPr>
          <a:xfrm>
            <a:off x="701781" y="934221"/>
            <a:ext cx="5146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변수 선택 방법</a:t>
            </a:r>
            <a:r>
              <a:rPr lang="en-US" altLang="ko-KR" sz="1400" dirty="0"/>
              <a:t>: Feature Importance from tree-based model, </a:t>
            </a:r>
          </a:p>
          <a:p>
            <a:r>
              <a:rPr lang="en-US" altLang="ko-KR" sz="1400" dirty="0">
                <a:hlinkClick r:id="rId3"/>
              </a:rPr>
              <a:t>XGBoost</a:t>
            </a:r>
            <a:r>
              <a:rPr lang="ko-KR" altLang="en-US" sz="1400" dirty="0">
                <a:hlinkClick r:id="rId3"/>
              </a:rPr>
              <a:t> </a:t>
            </a:r>
            <a:r>
              <a:rPr lang="en-US" altLang="ko-KR" sz="1400" dirty="0">
                <a:hlinkClick r:id="rId3"/>
              </a:rPr>
              <a:t>Feature Importance </a:t>
            </a:r>
            <a:r>
              <a:rPr lang="ko-KR" altLang="en-US" sz="1400" dirty="0">
                <a:hlinkClick r:id="rId3"/>
              </a:rPr>
              <a:t>활용 </a:t>
            </a:r>
            <a:r>
              <a:rPr lang="en-US" altLang="ko-KR" sz="1400" dirty="0">
                <a:hlinkClick r:id="rId3"/>
              </a:rPr>
              <a:t>Feature Selection</a:t>
            </a:r>
            <a:endParaRPr lang="en-US" altLang="ko-KR" sz="1400" dirty="0"/>
          </a:p>
          <a:p>
            <a:r>
              <a:rPr lang="en-US" altLang="ko-KR" sz="1400" dirty="0"/>
              <a:t>LASSO Feature Selection, RFE, KS-Test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90563-605F-47A4-8A37-59486A8708F8}"/>
              </a:ext>
            </a:extLst>
          </p:cNvPr>
          <p:cNvSpPr txBox="1"/>
          <p:nvPr/>
        </p:nvSpPr>
        <p:spPr>
          <a:xfrm>
            <a:off x="2135506" y="1758673"/>
            <a:ext cx="6062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시나리오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변수 선택 일괄 진행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모델링으로 넘어가기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현재 선택한 방안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변수 선택 방법별로 모델링을 모두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</a:t>
            </a:r>
            <a:r>
              <a:rPr lang="ko-KR" altLang="en-US" sz="1400" dirty="0"/>
              <a:t>변수 선택 방법별 모델링 진행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성능이 좋은 모델 사용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79A2D-5B5A-4664-934E-7F58C873CCA7}"/>
              </a:ext>
            </a:extLst>
          </p:cNvPr>
          <p:cNvSpPr txBox="1"/>
          <p:nvPr/>
        </p:nvSpPr>
        <p:spPr>
          <a:xfrm>
            <a:off x="701781" y="2890901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고려할 부분들</a:t>
            </a:r>
            <a:r>
              <a:rPr lang="en-US" altLang="ko-KR" sz="1400" dirty="0"/>
              <a:t>: XAI</a:t>
            </a:r>
            <a:r>
              <a:rPr lang="ko-KR" altLang="en-US" sz="1400" dirty="0"/>
              <a:t>로 잘 넘겨줄 수 있느냐</a:t>
            </a:r>
            <a:r>
              <a:rPr lang="en-US" altLang="ko-KR" sz="1400" dirty="0"/>
              <a:t>? =&gt; Feature Selection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설명 불가능한 변수는 무조건 생긴다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250FE-9D8E-48A2-BE27-E5ED873BC485}"/>
              </a:ext>
            </a:extLst>
          </p:cNvPr>
          <p:cNvSpPr txBox="1"/>
          <p:nvPr/>
        </p:nvSpPr>
        <p:spPr>
          <a:xfrm>
            <a:off x="2052952" y="3391137"/>
            <a:ext cx="6227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시나리오</a:t>
            </a:r>
            <a:r>
              <a:rPr lang="en-US" altLang="ko-KR" sz="1400" dirty="0"/>
              <a:t>1. XAI </a:t>
            </a:r>
            <a:r>
              <a:rPr lang="ko-KR" altLang="en-US" sz="1400" dirty="0"/>
              <a:t>적용 가장 쉬움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2. </a:t>
            </a:r>
            <a:r>
              <a:rPr lang="ko-KR" altLang="en-US" sz="1400" dirty="0"/>
              <a:t>방법별로 남아있는 변수는 </a:t>
            </a:r>
            <a:r>
              <a:rPr lang="en-US" altLang="ko-KR" sz="1400" dirty="0"/>
              <a:t>XAI </a:t>
            </a:r>
            <a:r>
              <a:rPr lang="ko-KR" altLang="en-US" sz="1400" dirty="0"/>
              <a:t>적용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불가능</a:t>
            </a:r>
            <a:endParaRPr lang="en-US" altLang="ko-KR" sz="1400" dirty="0"/>
          </a:p>
          <a:p>
            <a:r>
              <a:rPr lang="ko-KR" altLang="en-US" sz="1400" dirty="0"/>
              <a:t>시나리오</a:t>
            </a:r>
            <a:r>
              <a:rPr lang="en-US" altLang="ko-KR" sz="1400" dirty="0"/>
              <a:t>3. XAI </a:t>
            </a:r>
            <a:r>
              <a:rPr lang="ko-KR" altLang="en-US" sz="1400" dirty="0"/>
              <a:t>적용 가능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A31DD-FB1C-4747-BF56-2A2A45AF62C6}"/>
              </a:ext>
            </a:extLst>
          </p:cNvPr>
          <p:cNvSpPr txBox="1"/>
          <p:nvPr/>
        </p:nvSpPr>
        <p:spPr>
          <a:xfrm>
            <a:off x="2052952" y="4846531"/>
            <a:ext cx="2987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XAI</a:t>
            </a:r>
            <a:r>
              <a:rPr lang="ko-KR" altLang="en-US" sz="1400" dirty="0"/>
              <a:t>는 무엇을 이뤄야 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Priority #1: Global Pattern</a:t>
            </a:r>
          </a:p>
          <a:p>
            <a:r>
              <a:rPr lang="en-US" altLang="ko-KR" sz="1400" dirty="0"/>
              <a:t>Priority #2: Segment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r>
              <a:rPr lang="en-US" altLang="ko-KR" sz="1400" dirty="0"/>
              <a:t>Priority #3: Local(Personal) Pattern</a:t>
            </a:r>
          </a:p>
        </p:txBody>
      </p: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Modeling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78F9F0A-0FF5-417E-ABAA-22B6B9A1116F}"/>
              </a:ext>
            </a:extLst>
          </p:cNvPr>
          <p:cNvGrpSpPr/>
          <p:nvPr/>
        </p:nvGrpSpPr>
        <p:grpSpPr>
          <a:xfrm>
            <a:off x="771172" y="1002865"/>
            <a:ext cx="5264002" cy="5029158"/>
            <a:chOff x="2013597" y="940463"/>
            <a:chExt cx="5264002" cy="5029158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51C268A3-E7CE-4D67-A338-7679ED17004F}"/>
                </a:ext>
              </a:extLst>
            </p:cNvPr>
            <p:cNvGrpSpPr/>
            <p:nvPr/>
          </p:nvGrpSpPr>
          <p:grpSpPr>
            <a:xfrm>
              <a:off x="2013597" y="1666215"/>
              <a:ext cx="5264002" cy="4303406"/>
              <a:chOff x="1234319" y="1759386"/>
              <a:chExt cx="5264002" cy="4303406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5F2D3DBD-8089-4B91-9A21-60DBC7BDB033}"/>
                  </a:ext>
                </a:extLst>
              </p:cNvPr>
              <p:cNvGrpSpPr/>
              <p:nvPr/>
            </p:nvGrpSpPr>
            <p:grpSpPr>
              <a:xfrm>
                <a:off x="1234319" y="2758367"/>
                <a:ext cx="5264002" cy="3304425"/>
                <a:chOff x="2229128" y="1983678"/>
                <a:chExt cx="5264002" cy="3304425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1C36A61B-0961-4DDD-8A49-96DA641C1024}"/>
                    </a:ext>
                  </a:extLst>
                </p:cNvPr>
                <p:cNvGrpSpPr/>
                <p:nvPr/>
              </p:nvGrpSpPr>
              <p:grpSpPr>
                <a:xfrm>
                  <a:off x="2229128" y="4720122"/>
                  <a:ext cx="5264002" cy="567981"/>
                  <a:chOff x="2217045" y="4959675"/>
                  <a:chExt cx="5264002" cy="567981"/>
                </a:xfrm>
              </p:grpSpPr>
              <p:sp>
                <p:nvSpPr>
                  <p:cNvPr id="77" name="사각형: 둥근 모서리 76">
                    <a:extLst>
                      <a:ext uri="{FF2B5EF4-FFF2-40B4-BE49-F238E27FC236}">
                        <a16:creationId xmlns:a16="http://schemas.microsoft.com/office/drawing/2014/main" id="{12CE5786-297F-4267-B10B-776E5D165AA9}"/>
                      </a:ext>
                    </a:extLst>
                  </p:cNvPr>
                  <p:cNvSpPr/>
                  <p:nvPr/>
                </p:nvSpPr>
                <p:spPr>
                  <a:xfrm>
                    <a:off x="2217045" y="4959675"/>
                    <a:ext cx="5264002" cy="567981"/>
                  </a:xfrm>
                  <a:prstGeom prst="roundRect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18E6AED-649A-42FC-8B0C-C1B1CFA2E9A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826" y="5089776"/>
                    <a:ext cx="11664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Final Model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grpSp>
              <p:nvGrpSpPr>
                <p:cNvPr id="141" name="그룹 140">
                  <a:extLst>
                    <a:ext uri="{FF2B5EF4-FFF2-40B4-BE49-F238E27FC236}">
                      <a16:creationId xmlns:a16="http://schemas.microsoft.com/office/drawing/2014/main" id="{5024A117-1267-4583-99D9-8A50DBE2A55D}"/>
                    </a:ext>
                  </a:extLst>
                </p:cNvPr>
                <p:cNvGrpSpPr/>
                <p:nvPr/>
              </p:nvGrpSpPr>
              <p:grpSpPr>
                <a:xfrm>
                  <a:off x="2229128" y="3061628"/>
                  <a:ext cx="5264002" cy="1614828"/>
                  <a:chOff x="2229128" y="3070337"/>
                  <a:chExt cx="5264002" cy="1614828"/>
                </a:xfrm>
              </p:grpSpPr>
              <p:sp>
                <p:nvSpPr>
                  <p:cNvPr id="110" name="화살표: 아래쪽 109">
                    <a:extLst>
                      <a:ext uri="{FF2B5EF4-FFF2-40B4-BE49-F238E27FC236}">
                        <a16:creationId xmlns:a16="http://schemas.microsoft.com/office/drawing/2014/main" id="{461F64A7-B5A7-46D4-A6B3-C75F1B82A24E}"/>
                      </a:ext>
                    </a:extLst>
                  </p:cNvPr>
                  <p:cNvSpPr/>
                  <p:nvPr/>
                </p:nvSpPr>
                <p:spPr>
                  <a:xfrm>
                    <a:off x="3774470" y="4518404"/>
                    <a:ext cx="2192399" cy="166761"/>
                  </a:xfrm>
                  <a:prstGeom prst="downArrow">
                    <a:avLst/>
                  </a:prstGeom>
                  <a:solidFill>
                    <a:srgbClr val="0446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grpSp>
                <p:nvGrpSpPr>
                  <p:cNvPr id="132" name="그룹 131">
                    <a:extLst>
                      <a:ext uri="{FF2B5EF4-FFF2-40B4-BE49-F238E27FC236}">
                        <a16:creationId xmlns:a16="http://schemas.microsoft.com/office/drawing/2014/main" id="{C6C2E7BD-8BD5-4F6B-B493-10689A0B1F7B}"/>
                      </a:ext>
                    </a:extLst>
                  </p:cNvPr>
                  <p:cNvGrpSpPr/>
                  <p:nvPr/>
                </p:nvGrpSpPr>
                <p:grpSpPr>
                  <a:xfrm>
                    <a:off x="2229128" y="3070337"/>
                    <a:ext cx="5264002" cy="1439294"/>
                    <a:chOff x="2224206" y="3224909"/>
                    <a:chExt cx="5264002" cy="1439294"/>
                  </a:xfrm>
                </p:grpSpPr>
                <p:grpSp>
                  <p:nvGrpSpPr>
                    <p:cNvPr id="107" name="그룹 106">
                      <a:extLst>
                        <a:ext uri="{FF2B5EF4-FFF2-40B4-BE49-F238E27FC236}">
                          <a16:creationId xmlns:a16="http://schemas.microsoft.com/office/drawing/2014/main" id="{B9992C15-E8AE-4BD8-A1E1-EB0807CE2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24206" y="3224909"/>
                      <a:ext cx="5264002" cy="1439294"/>
                      <a:chOff x="2222646" y="3367838"/>
                      <a:chExt cx="5264002" cy="1439294"/>
                    </a:xfrm>
                  </p:grpSpPr>
                  <p:grpSp>
                    <p:nvGrpSpPr>
                      <p:cNvPr id="60" name="그룹 59">
                        <a:extLst>
                          <a:ext uri="{FF2B5EF4-FFF2-40B4-BE49-F238E27FC236}">
                            <a16:creationId xmlns:a16="http://schemas.microsoft.com/office/drawing/2014/main" id="{D3465DAF-C5DA-4383-90D2-3A79C0F377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22646" y="3367838"/>
                        <a:ext cx="5264002" cy="1439294"/>
                        <a:chOff x="2222646" y="3306875"/>
                        <a:chExt cx="5264002" cy="1439294"/>
                      </a:xfrm>
                    </p:grpSpPr>
                    <p:sp>
                      <p:nvSpPr>
                        <p:cNvPr id="41" name="직사각형 40">
                          <a:extLst>
                            <a:ext uri="{FF2B5EF4-FFF2-40B4-BE49-F238E27FC236}">
                              <a16:creationId xmlns:a16="http://schemas.microsoft.com/office/drawing/2014/main" id="{0A315FED-AE1D-4D3B-8008-3C3EE293AA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0931" y="3350188"/>
                          <a:ext cx="970178" cy="552018"/>
                        </a:xfrm>
                        <a:prstGeom prst="rect">
                          <a:avLst/>
                        </a:prstGeom>
                        <a:solidFill>
                          <a:srgbClr val="04469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46" name="직사각형 45">
                          <a:extLst>
                            <a:ext uri="{FF2B5EF4-FFF2-40B4-BE49-F238E27FC236}">
                              <a16:creationId xmlns:a16="http://schemas.microsoft.com/office/drawing/2014/main" id="{015BB195-EE4E-4FD6-A652-5E2903BB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25017" y="3350188"/>
                          <a:ext cx="970178" cy="552018"/>
                        </a:xfrm>
                        <a:prstGeom prst="rect">
                          <a:avLst/>
                        </a:prstGeom>
                        <a:solidFill>
                          <a:srgbClr val="04469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47" name="직사각형 46">
                          <a:extLst>
                            <a:ext uri="{FF2B5EF4-FFF2-40B4-BE49-F238E27FC236}">
                              <a16:creationId xmlns:a16="http://schemas.microsoft.com/office/drawing/2014/main" id="{2BA5C013-881A-4A67-B44B-251EECC29F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4481" y="3350188"/>
                          <a:ext cx="970178" cy="552018"/>
                        </a:xfrm>
                        <a:prstGeom prst="rect">
                          <a:avLst/>
                        </a:prstGeom>
                        <a:solidFill>
                          <a:srgbClr val="04469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48" name="직사각형 47">
                          <a:extLst>
                            <a:ext uri="{FF2B5EF4-FFF2-40B4-BE49-F238E27FC236}">
                              <a16:creationId xmlns:a16="http://schemas.microsoft.com/office/drawing/2014/main" id="{1CDBD320-A569-48D9-9BE0-EF4CD0E3F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23945" y="3350188"/>
                          <a:ext cx="970178" cy="552018"/>
                        </a:xfrm>
                        <a:prstGeom prst="rect">
                          <a:avLst/>
                        </a:prstGeom>
                        <a:solidFill>
                          <a:srgbClr val="04469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49" name="직사각형 48">
                          <a:extLst>
                            <a:ext uri="{FF2B5EF4-FFF2-40B4-BE49-F238E27FC236}">
                              <a16:creationId xmlns:a16="http://schemas.microsoft.com/office/drawing/2014/main" id="{76F51394-FD79-4E46-A6CD-7E00E4B6A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3408" y="3350188"/>
                          <a:ext cx="970178" cy="552018"/>
                        </a:xfrm>
                        <a:prstGeom prst="rect">
                          <a:avLst/>
                        </a:prstGeom>
                        <a:solidFill>
                          <a:srgbClr val="04469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52" name="직사각형 51">
                          <a:extLst>
                            <a:ext uri="{FF2B5EF4-FFF2-40B4-BE49-F238E27FC236}">
                              <a16:creationId xmlns:a16="http://schemas.microsoft.com/office/drawing/2014/main" id="{DCD1288D-769C-4246-BE30-07E8BA746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2646" y="3306875"/>
                          <a:ext cx="5264002" cy="143929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4469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2CC38B6E-538A-46E1-AD0E-EBFF1B16FD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02573" y="3395364"/>
                          <a:ext cx="89479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Prediction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NN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E9253ECC-AD56-41CF-A09A-5FEF3D50B7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62708" y="3389583"/>
                          <a:ext cx="89479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Prediction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SVM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14A9F4BF-3572-4B64-9CEB-4310A5F2625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12172" y="3389583"/>
                          <a:ext cx="89479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Prediction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LGBM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8D37D456-0EE8-4B86-87D0-AF9F780BC2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61635" y="3399690"/>
                          <a:ext cx="89479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Prediction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RF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948AFD1F-2898-4060-AF14-E0F674C7EA8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11095" y="3394586"/>
                          <a:ext cx="89479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Prediction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LR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p:txBody>
                    </p:sp>
                  </p:grpSp>
                  <p:cxnSp>
                    <p:nvCxnSpPr>
                      <p:cNvPr id="64" name="직선 연결선 63">
                        <a:extLst>
                          <a:ext uri="{FF2B5EF4-FFF2-40B4-BE49-F238E27FC236}">
                            <a16:creationId xmlns:a16="http://schemas.microsoft.com/office/drawing/2014/main" id="{1949EB9F-5A34-4601-98CA-EC08D5B164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270931" y="3994919"/>
                        <a:ext cx="5172651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4469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직선 연결선 68">
                        <a:extLst>
                          <a:ext uri="{FF2B5EF4-FFF2-40B4-BE49-F238E27FC236}">
                            <a16:creationId xmlns:a16="http://schemas.microsoft.com/office/drawing/2014/main" id="{B5A0F969-E829-421D-BAC8-305254E893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0114" y="4392951"/>
                        <a:ext cx="5172651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4469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1" name="이등변 삼각형 110">
                      <a:extLst>
                        <a:ext uri="{FF2B5EF4-FFF2-40B4-BE49-F238E27FC236}">
                          <a16:creationId xmlns:a16="http://schemas.microsoft.com/office/drawing/2014/main" id="{66644CFB-EE32-4012-A9F2-8960CB8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2421" y="3975182"/>
                      <a:ext cx="194645" cy="167797"/>
                    </a:xfrm>
                    <a:prstGeom prst="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12" name="이등변 삼각형 111">
                      <a:extLst>
                        <a:ext uri="{FF2B5EF4-FFF2-40B4-BE49-F238E27FC236}">
                          <a16:creationId xmlns:a16="http://schemas.microsoft.com/office/drawing/2014/main" id="{0ED7F9C1-D962-416E-93A6-4D2ABDD29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4342" y="4373214"/>
                      <a:ext cx="194645" cy="167797"/>
                    </a:xfrm>
                    <a:prstGeom prst="triangl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13" name="직사각형 112">
                      <a:extLst>
                        <a:ext uri="{FF2B5EF4-FFF2-40B4-BE49-F238E27FC236}">
                          <a16:creationId xmlns:a16="http://schemas.microsoft.com/office/drawing/2014/main" id="{7D705FF7-228A-46BF-8892-3A5F79B2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8624" y="4364177"/>
                      <a:ext cx="188442" cy="188442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14" name="타원 113">
                      <a:extLst>
                        <a:ext uri="{FF2B5EF4-FFF2-40B4-BE49-F238E27FC236}">
                          <a16:creationId xmlns:a16="http://schemas.microsoft.com/office/drawing/2014/main" id="{A1A85C79-F0C9-487B-BFA5-40E7466B6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4343" y="3975182"/>
                      <a:ext cx="194645" cy="194645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16" name="이등변 삼각형 115">
                      <a:extLst>
                        <a:ext uri="{FF2B5EF4-FFF2-40B4-BE49-F238E27FC236}">
                          <a16:creationId xmlns:a16="http://schemas.microsoft.com/office/drawing/2014/main" id="{A501787A-76C6-4DDF-ABAC-F2A4815DF70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861172" y="3972331"/>
                      <a:ext cx="194645" cy="167797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B4E0B0BC-3CB3-45DB-8A47-FC6979EA9E0D}"/>
                        </a:ext>
                      </a:extLst>
                    </p:cNvPr>
                    <p:cNvSpPr/>
                    <p:nvPr/>
                  </p:nvSpPr>
                  <p:spPr>
                    <a:xfrm rot="2669146">
                      <a:off x="4784238" y="3989806"/>
                      <a:ext cx="153781" cy="153781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26" name="타원 125">
                      <a:extLst>
                        <a:ext uri="{FF2B5EF4-FFF2-40B4-BE49-F238E27FC236}">
                          <a16:creationId xmlns:a16="http://schemas.microsoft.com/office/drawing/2014/main" id="{C315E030-72CD-438F-999F-28E1D8FE8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8195" y="4364177"/>
                      <a:ext cx="194645" cy="194645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28" name="이등변 삼각형 127">
                      <a:extLst>
                        <a:ext uri="{FF2B5EF4-FFF2-40B4-BE49-F238E27FC236}">
                          <a16:creationId xmlns:a16="http://schemas.microsoft.com/office/drawing/2014/main" id="{EDC09F79-9C2A-49C9-BD66-B197108A6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8195" y="3976539"/>
                      <a:ext cx="194645" cy="167797"/>
                    </a:xfrm>
                    <a:prstGeom prst="triangl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30" name="직사각형 129">
                      <a:extLst>
                        <a:ext uri="{FF2B5EF4-FFF2-40B4-BE49-F238E27FC236}">
                          <a16:creationId xmlns:a16="http://schemas.microsoft.com/office/drawing/2014/main" id="{66AFB904-A089-4ACC-81B5-770974D4B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1171" y="4364177"/>
                      <a:ext cx="188442" cy="18844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31" name="오각형 130">
                      <a:extLst>
                        <a:ext uri="{FF2B5EF4-FFF2-40B4-BE49-F238E27FC236}">
                          <a16:creationId xmlns:a16="http://schemas.microsoft.com/office/drawing/2014/main" id="{7A321E93-1151-4150-B2D6-70BF7A6F0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2248" y="4364669"/>
                      <a:ext cx="180229" cy="171647"/>
                    </a:xfrm>
                    <a:prstGeom prst="pent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D33569AB-E89E-41EF-B82E-1F6F31A353C2}"/>
                    </a:ext>
                  </a:extLst>
                </p:cNvPr>
                <p:cNvGrpSpPr/>
                <p:nvPr/>
              </p:nvGrpSpPr>
              <p:grpSpPr>
                <a:xfrm>
                  <a:off x="2270964" y="1983678"/>
                  <a:ext cx="5172621" cy="1046096"/>
                  <a:chOff x="2270964" y="1983678"/>
                  <a:chExt cx="5172621" cy="1046096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88DCCDA8-D23D-4B4C-BC77-08EE1CD057AB}"/>
                      </a:ext>
                    </a:extLst>
                  </p:cNvPr>
                  <p:cNvGrpSpPr/>
                  <p:nvPr/>
                </p:nvGrpSpPr>
                <p:grpSpPr>
                  <a:xfrm>
                    <a:off x="2270964" y="1983678"/>
                    <a:ext cx="970177" cy="768819"/>
                    <a:chOff x="4760667" y="1309548"/>
                    <a:chExt cx="970177" cy="768819"/>
                  </a:xfrm>
                </p:grpSpPr>
                <p:sp>
                  <p:nvSpPr>
                    <p:cNvPr id="3" name="사각형: 둥근 모서리 2">
                      <a:extLst>
                        <a:ext uri="{FF2B5EF4-FFF2-40B4-BE49-F238E27FC236}">
                          <a16:creationId xmlns:a16="http://schemas.microsoft.com/office/drawing/2014/main" id="{3BC06C21-24CB-4162-B16C-E8B8A6315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667" y="1309548"/>
                      <a:ext cx="970177" cy="76881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04469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763A0311-36E7-4B2A-8D8E-92431CEA1C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5914" y="1509291"/>
                      <a:ext cx="5675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NN</a:t>
                      </a:r>
                      <a:endParaRPr lang="ko-KR" altLang="en-US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2CC06108-F749-45B7-AEF0-FB34F7298914}"/>
                      </a:ext>
                    </a:extLst>
                  </p:cNvPr>
                  <p:cNvGrpSpPr/>
                  <p:nvPr/>
                </p:nvGrpSpPr>
                <p:grpSpPr>
                  <a:xfrm>
                    <a:off x="3325019" y="1996598"/>
                    <a:ext cx="970177" cy="768819"/>
                    <a:chOff x="4760665" y="2494039"/>
                    <a:chExt cx="970177" cy="768819"/>
                  </a:xfrm>
                </p:grpSpPr>
                <p:sp>
                  <p:nvSpPr>
                    <p:cNvPr id="12" name="사각형: 둥근 모서리 11">
                      <a:extLst>
                        <a:ext uri="{FF2B5EF4-FFF2-40B4-BE49-F238E27FC236}">
                          <a16:creationId xmlns:a16="http://schemas.microsoft.com/office/drawing/2014/main" id="{00761482-AE63-42CF-8F82-E3124A353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665" y="2494039"/>
                      <a:ext cx="970177" cy="76881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04469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01DE3316-0041-4DAD-B5E7-C15649ACB4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277" y="2693782"/>
                      <a:ext cx="6969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SVM</a:t>
                      </a:r>
                      <a:endParaRPr lang="ko-KR" altLang="en-US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348B801F-FEA6-47C9-85C6-1828D42553D3}"/>
                      </a:ext>
                    </a:extLst>
                  </p:cNvPr>
                  <p:cNvGrpSpPr/>
                  <p:nvPr/>
                </p:nvGrpSpPr>
                <p:grpSpPr>
                  <a:xfrm>
                    <a:off x="4379074" y="1996598"/>
                    <a:ext cx="970177" cy="768819"/>
                    <a:chOff x="4760665" y="3672315"/>
                    <a:chExt cx="970177" cy="768819"/>
                  </a:xfrm>
                </p:grpSpPr>
                <p:sp>
                  <p:nvSpPr>
                    <p:cNvPr id="13" name="사각형: 둥근 모서리 12">
                      <a:extLst>
                        <a:ext uri="{FF2B5EF4-FFF2-40B4-BE49-F238E27FC236}">
                          <a16:creationId xmlns:a16="http://schemas.microsoft.com/office/drawing/2014/main" id="{4D0D8DA0-912A-4BC8-BFAD-31A06370D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665" y="3672315"/>
                      <a:ext cx="970177" cy="76881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04469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C813AF9B-AE56-4D5A-B6A2-86A9AED6B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5251" y="3795114"/>
                      <a:ext cx="61904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Light</a:t>
                      </a:r>
                    </a:p>
                    <a:p>
                      <a:pPr algn="ctr"/>
                      <a:r>
                        <a:rPr lang="en-US" altLang="ko-KR" sz="14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GBM</a:t>
                      </a:r>
                      <a:endParaRPr lang="ko-KR" altLang="en-US" sz="1400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629841BA-72B2-49E4-B026-1178CD67A2D5}"/>
                      </a:ext>
                    </a:extLst>
                  </p:cNvPr>
                  <p:cNvGrpSpPr/>
                  <p:nvPr/>
                </p:nvGrpSpPr>
                <p:grpSpPr>
                  <a:xfrm>
                    <a:off x="5423945" y="1998536"/>
                    <a:ext cx="970177" cy="768819"/>
                    <a:chOff x="4760665" y="4850591"/>
                    <a:chExt cx="970177" cy="768819"/>
                  </a:xfrm>
                </p:grpSpPr>
                <p:sp>
                  <p:nvSpPr>
                    <p:cNvPr id="14" name="사각형: 둥근 모서리 13">
                      <a:extLst>
                        <a:ext uri="{FF2B5EF4-FFF2-40B4-BE49-F238E27FC236}">
                          <a16:creationId xmlns:a16="http://schemas.microsoft.com/office/drawing/2014/main" id="{A05C165C-5785-419A-B7F6-EF8C453E6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665" y="4850591"/>
                      <a:ext cx="970177" cy="76881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04469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A399977-5310-404D-823D-7D77DD5904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7988" y="5004167"/>
                      <a:ext cx="8335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Forest</a:t>
                      </a:r>
                      <a:endParaRPr lang="ko-KR" altLang="en-US" sz="1200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AD533B4A-2203-4BD4-AA3B-1365C31C1234}"/>
                      </a:ext>
                    </a:extLst>
                  </p:cNvPr>
                  <p:cNvGrpSpPr/>
                  <p:nvPr/>
                </p:nvGrpSpPr>
                <p:grpSpPr>
                  <a:xfrm>
                    <a:off x="6473408" y="1996598"/>
                    <a:ext cx="970177" cy="768819"/>
                    <a:chOff x="4760665" y="4850591"/>
                    <a:chExt cx="970177" cy="768819"/>
                  </a:xfrm>
                </p:grpSpPr>
                <p:sp>
                  <p:nvSpPr>
                    <p:cNvPr id="26" name="사각형: 둥근 모서리 25">
                      <a:extLst>
                        <a:ext uri="{FF2B5EF4-FFF2-40B4-BE49-F238E27FC236}">
                          <a16:creationId xmlns:a16="http://schemas.microsoft.com/office/drawing/2014/main" id="{C326ED77-B309-47D6-B02F-E44C09F3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665" y="4850591"/>
                      <a:ext cx="970177" cy="76881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04469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7AE45F5-3147-4DDB-9596-C3075E9E0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0665" y="5002063"/>
                      <a:ext cx="9701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Regression</a:t>
                      </a:r>
                      <a:endParaRPr lang="ko-KR" altLang="en-US" sz="1200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cxnSp>
                <p:nvCxnSpPr>
                  <p:cNvPr id="106" name="직선 화살표 연결선 105">
                    <a:extLst>
                      <a:ext uri="{FF2B5EF4-FFF2-40B4-BE49-F238E27FC236}">
                        <a16:creationId xmlns:a16="http://schemas.microsoft.com/office/drawing/2014/main" id="{CA6A7F79-C337-4AD3-ABAB-25C218C6E9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49745" y="2758930"/>
                    <a:ext cx="1" cy="265176"/>
                  </a:xfrm>
                  <a:prstGeom prst="straightConnector1">
                    <a:avLst/>
                  </a:prstGeom>
                  <a:ln w="28575">
                    <a:solidFill>
                      <a:srgbClr val="04469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화살표 연결선 135">
                    <a:extLst>
                      <a:ext uri="{FF2B5EF4-FFF2-40B4-BE49-F238E27FC236}">
                        <a16:creationId xmlns:a16="http://schemas.microsoft.com/office/drawing/2014/main" id="{11A582F1-3AC7-4717-A9CA-C05C5008E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10105" y="2754018"/>
                    <a:ext cx="1" cy="265176"/>
                  </a:xfrm>
                  <a:prstGeom prst="straightConnector1">
                    <a:avLst/>
                  </a:prstGeom>
                  <a:ln w="28575">
                    <a:solidFill>
                      <a:srgbClr val="04469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화살표 연결선 136">
                    <a:extLst>
                      <a:ext uri="{FF2B5EF4-FFF2-40B4-BE49-F238E27FC236}">
                        <a16:creationId xmlns:a16="http://schemas.microsoft.com/office/drawing/2014/main" id="{8ADCFC26-530C-41E6-ADB6-879E73C125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66050" y="2764598"/>
                    <a:ext cx="1" cy="265176"/>
                  </a:xfrm>
                  <a:prstGeom prst="straightConnector1">
                    <a:avLst/>
                  </a:prstGeom>
                  <a:ln w="28575">
                    <a:solidFill>
                      <a:srgbClr val="04469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화살표 연결선 137">
                    <a:extLst>
                      <a:ext uri="{FF2B5EF4-FFF2-40B4-BE49-F238E27FC236}">
                        <a16:creationId xmlns:a16="http://schemas.microsoft.com/office/drawing/2014/main" id="{E3499FDC-E805-4DBB-BFDD-4440F60F2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0896" y="2760289"/>
                    <a:ext cx="1" cy="265176"/>
                  </a:xfrm>
                  <a:prstGeom prst="straightConnector1">
                    <a:avLst/>
                  </a:prstGeom>
                  <a:ln w="28575">
                    <a:solidFill>
                      <a:srgbClr val="04469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화살표 연결선 138">
                    <a:extLst>
                      <a:ext uri="{FF2B5EF4-FFF2-40B4-BE49-F238E27FC236}">
                        <a16:creationId xmlns:a16="http://schemas.microsoft.com/office/drawing/2014/main" id="{3B90EDAF-C1E6-48BE-AC97-7AC202E1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62420" y="2760448"/>
                    <a:ext cx="1" cy="265176"/>
                  </a:xfrm>
                  <a:prstGeom prst="straightConnector1">
                    <a:avLst/>
                  </a:prstGeom>
                  <a:ln w="28575">
                    <a:solidFill>
                      <a:srgbClr val="04469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FB183DFC-FDE5-4869-8A1B-4D6C58C9FE4F}"/>
                  </a:ext>
                </a:extLst>
              </p:cNvPr>
              <p:cNvGrpSpPr/>
              <p:nvPr/>
            </p:nvGrpSpPr>
            <p:grpSpPr>
              <a:xfrm>
                <a:off x="1234320" y="1759386"/>
                <a:ext cx="5264001" cy="967671"/>
                <a:chOff x="1234320" y="1750155"/>
                <a:chExt cx="5264001" cy="967671"/>
              </a:xfrm>
            </p:grpSpPr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616C1764-8C24-4B48-AB02-E825F884FB91}"/>
                    </a:ext>
                  </a:extLst>
                </p:cNvPr>
                <p:cNvGrpSpPr/>
                <p:nvPr/>
              </p:nvGrpSpPr>
              <p:grpSpPr>
                <a:xfrm>
                  <a:off x="1234320" y="1750155"/>
                  <a:ext cx="5264001" cy="791486"/>
                  <a:chOff x="1234319" y="1781198"/>
                  <a:chExt cx="5264001" cy="791486"/>
                </a:xfrm>
              </p:grpSpPr>
              <p:sp>
                <p:nvSpPr>
                  <p:cNvPr id="150" name="사각형: 둥근 모서리 149">
                    <a:extLst>
                      <a:ext uri="{FF2B5EF4-FFF2-40B4-BE49-F238E27FC236}">
                        <a16:creationId xmlns:a16="http://schemas.microsoft.com/office/drawing/2014/main" id="{DE960445-54E8-4B80-8137-BCA91F812520}"/>
                      </a:ext>
                    </a:extLst>
                  </p:cNvPr>
                  <p:cNvSpPr/>
                  <p:nvPr/>
                </p:nvSpPr>
                <p:spPr>
                  <a:xfrm>
                    <a:off x="1234319" y="1781198"/>
                    <a:ext cx="5264001" cy="791486"/>
                  </a:xfrm>
                  <a:prstGeom prst="roundRect">
                    <a:avLst/>
                  </a:prstGeom>
                  <a:solidFill>
                    <a:srgbClr val="04469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52" name="사각형: 둥근 모서리 151">
                    <a:extLst>
                      <a:ext uri="{FF2B5EF4-FFF2-40B4-BE49-F238E27FC236}">
                        <a16:creationId xmlns:a16="http://schemas.microsoft.com/office/drawing/2014/main" id="{5FD6A594-9645-42FC-8997-4D5AFCDFA190}"/>
                      </a:ext>
                    </a:extLst>
                  </p:cNvPr>
                  <p:cNvSpPr/>
                  <p:nvPr/>
                </p:nvSpPr>
                <p:spPr>
                  <a:xfrm>
                    <a:off x="1357306" y="1896511"/>
                    <a:ext cx="2415247" cy="558204"/>
                  </a:xfrm>
                  <a:prstGeom prst="round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482DFC61-7DEB-4DF7-ABEC-2432F25969D1}"/>
                      </a:ext>
                    </a:extLst>
                  </p:cNvPr>
                  <p:cNvSpPr txBox="1"/>
                  <p:nvPr/>
                </p:nvSpPr>
                <p:spPr>
                  <a:xfrm>
                    <a:off x="1749529" y="1937244"/>
                    <a:ext cx="1630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Feature Importance Feature Selection</a:t>
                    </a:r>
                    <a:endParaRPr lang="ko-KR" altLang="en-US" sz="1200" dirty="0">
                      <a:solidFill>
                        <a:srgbClr val="04469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8953F97E-A6D1-4943-8AEE-EECDCF4CB6F7}"/>
                      </a:ext>
                    </a:extLst>
                  </p:cNvPr>
                  <p:cNvGrpSpPr/>
                  <p:nvPr/>
                </p:nvGrpSpPr>
                <p:grpSpPr>
                  <a:xfrm>
                    <a:off x="3932494" y="1888975"/>
                    <a:ext cx="2464974" cy="558204"/>
                    <a:chOff x="4408744" y="1861454"/>
                    <a:chExt cx="2464974" cy="558204"/>
                  </a:xfrm>
                </p:grpSpPr>
                <p:sp>
                  <p:nvSpPr>
                    <p:cNvPr id="154" name="사각형: 둥근 모서리 153">
                      <a:extLst>
                        <a:ext uri="{FF2B5EF4-FFF2-40B4-BE49-F238E27FC236}">
                          <a16:creationId xmlns:a16="http://schemas.microsoft.com/office/drawing/2014/main" id="{5F520445-7766-4226-A974-23FF35D3B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8744" y="1861454"/>
                      <a:ext cx="2464974" cy="558204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159" name="TextBox 158">
                      <a:extLst>
                        <a:ext uri="{FF2B5EF4-FFF2-40B4-BE49-F238E27FC236}">
                          <a16:creationId xmlns:a16="http://schemas.microsoft.com/office/drawing/2014/main" id="{6A079C30-02E4-4DE0-9569-0A98102C40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0404" y="1909723"/>
                      <a:ext cx="14595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LASSO Regression</a:t>
                      </a:r>
                      <a:b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rgbClr val="04469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 Selection</a:t>
                      </a:r>
                      <a:endParaRPr lang="ko-KR" altLang="en-US" sz="1200" dirty="0">
                        <a:solidFill>
                          <a:srgbClr val="04469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</p:grpSp>
            <p:cxnSp>
              <p:nvCxnSpPr>
                <p:cNvPr id="164" name="직선 화살표 연결선 163">
                  <a:extLst>
                    <a:ext uri="{FF2B5EF4-FFF2-40B4-BE49-F238E27FC236}">
                      <a16:creationId xmlns:a16="http://schemas.microsoft.com/office/drawing/2014/main" id="{C47D72E0-ED4D-47A4-9D36-E87C2DA7C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7693" y="2445057"/>
                  <a:ext cx="1" cy="265176"/>
                </a:xfrm>
                <a:prstGeom prst="straightConnector1">
                  <a:avLst/>
                </a:prstGeom>
                <a:ln w="28575">
                  <a:solidFill>
                    <a:srgbClr val="04469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화살표 연결선 166">
                  <a:extLst>
                    <a:ext uri="{FF2B5EF4-FFF2-40B4-BE49-F238E27FC236}">
                      <a16:creationId xmlns:a16="http://schemas.microsoft.com/office/drawing/2014/main" id="{6C0ACC4F-666A-400C-9ADC-3D857DF6F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21777" y="2435565"/>
                  <a:ext cx="1" cy="265176"/>
                </a:xfrm>
                <a:prstGeom prst="straightConnector1">
                  <a:avLst/>
                </a:prstGeom>
                <a:ln w="28575">
                  <a:solidFill>
                    <a:srgbClr val="04469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화살표 연결선 167">
                  <a:extLst>
                    <a:ext uri="{FF2B5EF4-FFF2-40B4-BE49-F238E27FC236}">
                      <a16:creationId xmlns:a16="http://schemas.microsoft.com/office/drawing/2014/main" id="{B4E09152-0A8F-4D60-B5A8-C92A3DA3B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21777" y="2445057"/>
                  <a:ext cx="1" cy="265176"/>
                </a:xfrm>
                <a:prstGeom prst="straightConnector1">
                  <a:avLst/>
                </a:prstGeom>
                <a:ln w="28575">
                  <a:solidFill>
                    <a:srgbClr val="04469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화살표 연결선 168">
                  <a:extLst>
                    <a:ext uri="{FF2B5EF4-FFF2-40B4-BE49-F238E27FC236}">
                      <a16:creationId xmlns:a16="http://schemas.microsoft.com/office/drawing/2014/main" id="{6FD7B731-6D5F-4D14-A41E-335881816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75861" y="2449913"/>
                  <a:ext cx="1" cy="265176"/>
                </a:xfrm>
                <a:prstGeom prst="straightConnector1">
                  <a:avLst/>
                </a:prstGeom>
                <a:ln w="28575">
                  <a:solidFill>
                    <a:srgbClr val="04469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화살표 연결선 169">
                  <a:extLst>
                    <a:ext uri="{FF2B5EF4-FFF2-40B4-BE49-F238E27FC236}">
                      <a16:creationId xmlns:a16="http://schemas.microsoft.com/office/drawing/2014/main" id="{21726293-E51E-44BD-B20A-EB2028268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20556" y="2449913"/>
                  <a:ext cx="1" cy="265176"/>
                </a:xfrm>
                <a:prstGeom prst="straightConnector1">
                  <a:avLst/>
                </a:prstGeom>
                <a:ln w="28575">
                  <a:solidFill>
                    <a:srgbClr val="04469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0DABE880-3B70-47DB-9A6E-1BB9089B9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70166" y="2452650"/>
                  <a:ext cx="1" cy="265176"/>
                </a:xfrm>
                <a:prstGeom prst="straightConnector1">
                  <a:avLst/>
                </a:prstGeom>
                <a:ln w="28575">
                  <a:solidFill>
                    <a:srgbClr val="04469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AACDBA67-E6F2-4492-A082-8FC9A3E99B87}"/>
                </a:ext>
              </a:extLst>
            </p:cNvPr>
            <p:cNvGrpSpPr/>
            <p:nvPr/>
          </p:nvGrpSpPr>
          <p:grpSpPr>
            <a:xfrm>
              <a:off x="2013597" y="940463"/>
              <a:ext cx="5264001" cy="648303"/>
              <a:chOff x="2013597" y="896503"/>
              <a:chExt cx="5264001" cy="648303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BD5BBF8C-0549-40E0-9750-A1B1730536F4}"/>
                  </a:ext>
                </a:extLst>
              </p:cNvPr>
              <p:cNvGrpSpPr/>
              <p:nvPr/>
            </p:nvGrpSpPr>
            <p:grpSpPr>
              <a:xfrm>
                <a:off x="2013597" y="896503"/>
                <a:ext cx="5264001" cy="505352"/>
                <a:chOff x="2217045" y="4959675"/>
                <a:chExt cx="5264002" cy="424339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3A6E13C4-85CE-479D-8986-AC86178E1DB1}"/>
                    </a:ext>
                  </a:extLst>
                </p:cNvPr>
                <p:cNvSpPr/>
                <p:nvPr/>
              </p:nvSpPr>
              <p:spPr>
                <a:xfrm>
                  <a:off x="2217045" y="4959675"/>
                  <a:ext cx="5264002" cy="424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1DCA205-0D18-4742-89CE-469903261E7A}"/>
                    </a:ext>
                  </a:extLst>
                </p:cNvPr>
                <p:cNvSpPr txBox="1"/>
                <p:nvPr/>
              </p:nvSpPr>
              <p:spPr>
                <a:xfrm>
                  <a:off x="4265826" y="5040850"/>
                  <a:ext cx="1232937" cy="25843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Franchise 9</a:t>
                  </a:r>
                  <a:endParaRPr lang="ko-KR" altLang="en-US" sz="1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78" name="화살표: 아래쪽 177">
                <a:extLst>
                  <a:ext uri="{FF2B5EF4-FFF2-40B4-BE49-F238E27FC236}">
                    <a16:creationId xmlns:a16="http://schemas.microsoft.com/office/drawing/2014/main" id="{6989EF3C-B845-491A-B20E-85C639FC753E}"/>
                  </a:ext>
                </a:extLst>
              </p:cNvPr>
              <p:cNvSpPr/>
              <p:nvPr/>
            </p:nvSpPr>
            <p:spPr>
              <a:xfrm>
                <a:off x="3549397" y="1378045"/>
                <a:ext cx="2192399" cy="166761"/>
              </a:xfrm>
              <a:prstGeom prst="downArrow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0ECFEFAF-CDE0-40FA-A289-85335B5F1AC6}"/>
              </a:ext>
            </a:extLst>
          </p:cNvPr>
          <p:cNvSpPr txBox="1"/>
          <p:nvPr/>
        </p:nvSpPr>
        <p:spPr>
          <a:xfrm>
            <a:off x="6505982" y="1826720"/>
            <a:ext cx="456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Feature Importance </a:t>
            </a:r>
            <a:r>
              <a:rPr lang="ko-KR" altLang="en-US" sz="1400" dirty="0"/>
              <a:t>기반</a:t>
            </a:r>
            <a:r>
              <a:rPr lang="en-US" altLang="ko-KR" sz="1400" dirty="0"/>
              <a:t> </a:t>
            </a:r>
            <a:r>
              <a:rPr lang="ko-KR" altLang="en-US" sz="1400" dirty="0"/>
              <a:t>변수선택 </a:t>
            </a:r>
            <a:r>
              <a:rPr lang="en-US" altLang="ko-KR" sz="1400" dirty="0"/>
              <a:t>&amp;</a:t>
            </a:r>
          </a:p>
          <a:p>
            <a:r>
              <a:rPr lang="en-US" altLang="ko-KR" sz="1400" dirty="0"/>
              <a:t>LASSO Regression </a:t>
            </a:r>
            <a:r>
              <a:rPr lang="ko-KR" altLang="en-US" sz="1400" dirty="0"/>
              <a:t>기반 변수선택</a:t>
            </a:r>
            <a:endParaRPr lang="en-US" altLang="ko-KR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D55FCA-720B-42B8-9181-89A43718DBF7}"/>
              </a:ext>
            </a:extLst>
          </p:cNvPr>
          <p:cNvSpPr txBox="1"/>
          <p:nvPr/>
        </p:nvSpPr>
        <p:spPr>
          <a:xfrm>
            <a:off x="6505982" y="2988896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변수선택이 된 데이터를 모델에 학습</a:t>
            </a:r>
            <a:endParaRPr lang="en-US" altLang="ko-KR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3D7F616-A8E2-4076-B4AB-C766FA2993C5}"/>
              </a:ext>
            </a:extLst>
          </p:cNvPr>
          <p:cNvSpPr txBox="1"/>
          <p:nvPr/>
        </p:nvSpPr>
        <p:spPr>
          <a:xfrm>
            <a:off x="6560700" y="3975749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스태킹</a:t>
            </a:r>
            <a:r>
              <a:rPr lang="ko-KR" altLang="en-US" sz="1400" dirty="0"/>
              <a:t> 앙상블을 위한 데이터셋 생성</a:t>
            </a:r>
            <a:endParaRPr lang="en-US" altLang="ko-KR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C68791-87C4-4F13-A6B5-B5907C601F78}"/>
              </a:ext>
            </a:extLst>
          </p:cNvPr>
          <p:cNvSpPr txBox="1"/>
          <p:nvPr/>
        </p:nvSpPr>
        <p:spPr>
          <a:xfrm>
            <a:off x="6557694" y="5101079"/>
            <a:ext cx="4566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Model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LightGBM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Prediction</a:t>
            </a:r>
            <a:r>
              <a:rPr lang="ko-KR" altLang="en-US" sz="1400" dirty="0"/>
              <a:t>컬럼에 대한 중요도 탐색으로 이전 모델들의 개별 중요도 판별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대용량 데이터 빠른 학습 속도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부스팅</a:t>
            </a:r>
            <a:r>
              <a:rPr lang="ko-KR" altLang="en-US" sz="1400" dirty="0"/>
              <a:t> 계열 입증된 정확성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87D19-8B66-430F-8E8A-301F65DC0B12}"/>
              </a:ext>
            </a:extLst>
          </p:cNvPr>
          <p:cNvSpPr txBox="1"/>
          <p:nvPr/>
        </p:nvSpPr>
        <p:spPr>
          <a:xfrm>
            <a:off x="6505982" y="1099538"/>
            <a:ext cx="45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재우 전처리를 거친</a:t>
            </a:r>
            <a:r>
              <a:rPr lang="en-US" altLang="ko-KR" sz="1400" dirty="0"/>
              <a:t>) </a:t>
            </a:r>
            <a:r>
              <a:rPr lang="ko-KR" altLang="en-US" sz="1400" dirty="0"/>
              <a:t>가맹점별 바이너리 타겟 데이터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568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Modeling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9557C0E3-38EE-4A19-BEF4-31FFE40D9B23}"/>
              </a:ext>
            </a:extLst>
          </p:cNvPr>
          <p:cNvGrpSpPr/>
          <p:nvPr/>
        </p:nvGrpSpPr>
        <p:grpSpPr>
          <a:xfrm>
            <a:off x="6203197" y="1002865"/>
            <a:ext cx="5264003" cy="5029158"/>
            <a:chOff x="6203197" y="1002865"/>
            <a:chExt cx="5264003" cy="5029158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31AE049-3904-43D3-8675-9C3680ACDB78}"/>
                </a:ext>
              </a:extLst>
            </p:cNvPr>
            <p:cNvGrpSpPr/>
            <p:nvPr/>
          </p:nvGrpSpPr>
          <p:grpSpPr>
            <a:xfrm>
              <a:off x="6203198" y="5464042"/>
              <a:ext cx="5264002" cy="567981"/>
              <a:chOff x="2217045" y="4959675"/>
              <a:chExt cx="5264002" cy="567981"/>
            </a:xfrm>
          </p:grpSpPr>
          <p:sp>
            <p:nvSpPr>
              <p:cNvPr id="253" name="사각형: 둥근 모서리 252">
                <a:extLst>
                  <a:ext uri="{FF2B5EF4-FFF2-40B4-BE49-F238E27FC236}">
                    <a16:creationId xmlns:a16="http://schemas.microsoft.com/office/drawing/2014/main" id="{D6E54BFC-E834-4C39-88AC-5500C7F06E91}"/>
                  </a:ext>
                </a:extLst>
              </p:cNvPr>
              <p:cNvSpPr/>
              <p:nvPr/>
            </p:nvSpPr>
            <p:spPr>
              <a:xfrm>
                <a:off x="2217045" y="4959675"/>
                <a:ext cx="5264002" cy="567981"/>
              </a:xfrm>
              <a:prstGeom prst="roundRect">
                <a:avLst/>
              </a:prstGeom>
              <a:solidFill>
                <a:srgbClr val="0446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86FA470-016A-485B-B926-3249CFEC77A8}"/>
                  </a:ext>
                </a:extLst>
              </p:cNvPr>
              <p:cNvSpPr txBox="1"/>
              <p:nvPr/>
            </p:nvSpPr>
            <p:spPr>
              <a:xfrm>
                <a:off x="4265826" y="5089776"/>
                <a:ext cx="11664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Final Model</a:t>
                </a:r>
                <a:endParaRPr lang="ko-KR" altLang="en-US" sz="1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26" name="화살표: 아래쪽 225">
              <a:extLst>
                <a:ext uri="{FF2B5EF4-FFF2-40B4-BE49-F238E27FC236}">
                  <a16:creationId xmlns:a16="http://schemas.microsoft.com/office/drawing/2014/main" id="{C827B666-DD41-4C99-9186-8084E88709D9}"/>
                </a:ext>
              </a:extLst>
            </p:cNvPr>
            <p:cNvSpPr/>
            <p:nvPr/>
          </p:nvSpPr>
          <p:spPr>
            <a:xfrm>
              <a:off x="7805173" y="5253615"/>
              <a:ext cx="2192399" cy="166761"/>
            </a:xfrm>
            <a:prstGeom prst="downArrow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F18EB1A2-8213-4C72-B29A-45B1EDC54AB7}"/>
                </a:ext>
              </a:extLst>
            </p:cNvPr>
            <p:cNvGrpSpPr/>
            <p:nvPr/>
          </p:nvGrpSpPr>
          <p:grpSpPr>
            <a:xfrm>
              <a:off x="6203198" y="1002865"/>
              <a:ext cx="5264001" cy="648303"/>
              <a:chOff x="2013597" y="896503"/>
              <a:chExt cx="5264001" cy="648303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F9A6659C-A5F9-4154-9540-2F011066DAEE}"/>
                  </a:ext>
                </a:extLst>
              </p:cNvPr>
              <p:cNvGrpSpPr/>
              <p:nvPr/>
            </p:nvGrpSpPr>
            <p:grpSpPr>
              <a:xfrm>
                <a:off x="2013597" y="896503"/>
                <a:ext cx="5264001" cy="505352"/>
                <a:chOff x="2217045" y="4959675"/>
                <a:chExt cx="5264002" cy="424339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86" name="사각형: 둥근 모서리 185">
                  <a:extLst>
                    <a:ext uri="{FF2B5EF4-FFF2-40B4-BE49-F238E27FC236}">
                      <a16:creationId xmlns:a16="http://schemas.microsoft.com/office/drawing/2014/main" id="{E8A995FD-DC6C-4A1A-BC82-00B17C3059AC}"/>
                    </a:ext>
                  </a:extLst>
                </p:cNvPr>
                <p:cNvSpPr/>
                <p:nvPr/>
              </p:nvSpPr>
              <p:spPr>
                <a:xfrm>
                  <a:off x="2217045" y="4959675"/>
                  <a:ext cx="5264002" cy="424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8771B1FE-7229-444D-9BAE-8AAA4DECAF1D}"/>
                    </a:ext>
                  </a:extLst>
                </p:cNvPr>
                <p:cNvSpPr txBox="1"/>
                <p:nvPr/>
              </p:nvSpPr>
              <p:spPr>
                <a:xfrm>
                  <a:off x="4200824" y="5042625"/>
                  <a:ext cx="1296432" cy="25843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Franchise 2</a:t>
                  </a:r>
                  <a:endParaRPr lang="ko-KR" altLang="en-US" sz="14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85" name="화살표: 아래쪽 184">
                <a:extLst>
                  <a:ext uri="{FF2B5EF4-FFF2-40B4-BE49-F238E27FC236}">
                    <a16:creationId xmlns:a16="http://schemas.microsoft.com/office/drawing/2014/main" id="{CDEDC385-33C6-4638-89C0-1C1B4CBF0FCB}"/>
                  </a:ext>
                </a:extLst>
              </p:cNvPr>
              <p:cNvSpPr/>
              <p:nvPr/>
            </p:nvSpPr>
            <p:spPr>
              <a:xfrm>
                <a:off x="3549397" y="1378045"/>
                <a:ext cx="2192399" cy="166761"/>
              </a:xfrm>
              <a:prstGeom prst="downArrow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C57B6385-BC4F-4514-868E-BE96ADB2A679}"/>
                </a:ext>
              </a:extLst>
            </p:cNvPr>
            <p:cNvSpPr/>
            <p:nvPr/>
          </p:nvSpPr>
          <p:spPr>
            <a:xfrm>
              <a:off x="6203197" y="1719844"/>
              <a:ext cx="5263993" cy="3524998"/>
            </a:xfrm>
            <a:prstGeom prst="rect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Feature Selection</a:t>
              </a:r>
            </a:p>
            <a:p>
              <a:pPr algn="ctr"/>
              <a:r>
                <a:rPr lang="en-US" altLang="ko-KR" sz="3000" dirty="0"/>
                <a:t>Feature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5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Modeling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813A7-832A-4B4A-A4F4-7DCC8D746A07}"/>
              </a:ext>
            </a:extLst>
          </p:cNvPr>
          <p:cNvSpPr txBox="1"/>
          <p:nvPr/>
        </p:nvSpPr>
        <p:spPr>
          <a:xfrm>
            <a:off x="5838029" y="319816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446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400" dirty="0">
              <a:solidFill>
                <a:srgbClr val="04469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5648D07-7E75-4786-9DC5-139EB223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43" y="2316329"/>
            <a:ext cx="2289346" cy="219240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D6D44F3-705E-4994-A979-B838B6576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670" y="2316329"/>
            <a:ext cx="2304187" cy="218860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395C586-1990-4045-B3DC-1477BA55C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660" y="2316329"/>
            <a:ext cx="2304188" cy="21957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9D02678A-93D0-4292-9F8A-43D51BD30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311" y="2312338"/>
            <a:ext cx="2289346" cy="21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4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240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제목은 여기에 들어갑니다.</vt:lpstr>
      <vt:lpstr>Feature Selection</vt:lpstr>
      <vt:lpstr>Modeling</vt:lpstr>
      <vt:lpstr>Modeling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silkstaff@office.uos.ac.kr</cp:lastModifiedBy>
  <cp:revision>20</cp:revision>
  <dcterms:created xsi:type="dcterms:W3CDTF">2020-09-11T05:58:32Z</dcterms:created>
  <dcterms:modified xsi:type="dcterms:W3CDTF">2020-09-19T02:35:33Z</dcterms:modified>
</cp:coreProperties>
</file>