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94A99F1C-DBF4-4EA3-9A2F-211EF72698F0}">
          <p14:sldIdLst>
            <p14:sldId id="256"/>
          </p14:sldIdLst>
        </p14:section>
        <p14:section name="내용" id="{2771B248-8D59-4E66-A699-EC305AE240DB}">
          <p14:sldIdLst>
            <p14:sldId id="259"/>
            <p14:sldId id="261"/>
            <p14:sldId id="262"/>
            <p14:sldId id="260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orient="horz" pos="1185" userDrawn="1">
          <p15:clr>
            <a:srgbClr val="A4A3A4"/>
          </p15:clr>
        </p15:guide>
        <p15:guide id="7" orient="horz" pos="1234" userDrawn="1">
          <p15:clr>
            <a:srgbClr val="A4A3A4"/>
          </p15:clr>
        </p15:guide>
        <p15:guide id="8" pos="5246" userDrawn="1">
          <p15:clr>
            <a:srgbClr val="A4A3A4"/>
          </p15:clr>
        </p15:guide>
        <p15:guide id="9" pos="24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69F"/>
    <a:srgbClr val="00206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0" y="67"/>
      </p:cViewPr>
      <p:guideLst>
        <p:guide orient="horz" pos="2160"/>
        <p:guide pos="325"/>
        <p:guide pos="3840"/>
        <p:guide pos="7355"/>
        <p:guide orient="horz" pos="414"/>
        <p:guide orient="horz" pos="1185"/>
        <p:guide orient="horz" pos="1234"/>
        <p:guide pos="5246"/>
        <p:guide pos="24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55C92-7CD1-4CE2-BD60-F84DB1ACC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C98E1-68CC-431B-BBE3-256D63D4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F42E1-DF5C-466A-B642-C06E5DB1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FC458-B3ED-4279-A546-19C8D492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D68DE-5496-439F-9B03-4160FB88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B316-F595-43AF-8CCD-84A972A7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5E8E0-6F70-4F4B-A539-D800B10C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73E76-D90E-4807-8D32-38A74701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98D9-3FCF-48F5-B807-584E8E7F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C9702-EA82-4130-8CB6-F7CD9C3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2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CB2BE8-4037-4E16-A797-09298FB03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6F62E-6499-4C0A-910B-56757DC7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B70E8-F62D-418B-AE5E-A5460B0D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5BEB0-6237-4E9F-BE1B-2D65C031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02DA3-545E-4BB5-8BC0-B45CDB10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C206-0646-43B2-A77C-6012A652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3B86-3EA9-4882-AEE5-4164417F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17F7-B3F5-467D-BB26-93E5AD83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9B706-F15B-49F3-A0AE-FB3882D6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82F63-C159-40C0-93F5-EE6A5BEE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4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81E7F-EA06-4E32-AD6F-A0405B99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9E85C-F62B-4D4A-A44F-A146889C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8A225-9125-49B7-85DB-86289A7A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EEC8-374D-454D-8C38-B824562F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F360D-2948-41BF-A7B6-1062DF66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2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E4A82-DD49-4D85-8403-D2B45722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619CC-A087-494F-897D-F5F48684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43801-9C31-4581-9DE7-D6545B41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63127-4C51-4C8D-90CC-6D511308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A1FB6-1FB5-4176-B38D-B1708EB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FE155-9DC9-4FA0-B797-2870229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E3434-6392-452B-8674-2678104A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9508E-13C8-4AF5-8D0E-12DE1C8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4F874-52C6-40B7-AEA4-699A5195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0AE88-FC2A-478F-8CF5-074584AD7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741DA-9031-444E-A8B1-73536B796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FFCECF-0437-4501-A3FB-EBBEF629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3DA51-9B4A-46B7-AD20-D28D735C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B1AD2-58D3-494F-A538-C1240ECB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F723-B39D-4EFF-B347-27FF6DAD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A59EAE-D28C-4EB2-9880-EA3E514F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D7C10-118E-43A8-8DF4-7F6B618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94145-801A-4B50-91F8-879F1FAE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7CF29-394E-4889-ADFB-545362D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00D2F7-CE3F-414D-8924-70019ACD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03D56-1849-47B3-B41E-9FDB7DAA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26476-DC89-4576-B06E-99035C1B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F3848-29C4-4F20-B63F-11B0F4E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23FEF-6AD0-4FD3-A652-45CE9A15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ED259-4201-4912-A399-90FA667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B3FA1-1CC9-4AB0-9B27-BA4D4C7B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E1352-15DC-4B1A-89AC-D2908003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C4953-D591-4893-9314-6DFE26EF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B75783-D838-4813-B164-BD3D4471A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CE12C-59F1-44F3-AF70-62869E9D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A9A2D-8EBC-43EF-8A1B-40E6F15C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36A9C-4CFF-4CA8-B695-E568C5A4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A348B-C979-4D25-BA24-F22DDD9E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CCACCC-E2E3-4FAD-A953-B9EF8C5F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A365C-578A-46FE-AB88-21C38949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EEA2C-F1AA-4618-B488-279031F8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4942-4189-4C26-AC68-B7AA4D826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F2A0F-EC36-44D2-A249-9259B682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feature-importance-and-feature-selection-with-xgboost-in-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feature-importance-and-feature-selection-with-xgboost-in-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129" y="1709737"/>
            <a:ext cx="9144000" cy="1719263"/>
          </a:xfrm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rgbClr val="002060"/>
                </a:solidFill>
              </a:rPr>
              <a:t>SCDC </a:t>
            </a:r>
            <a:r>
              <a:rPr lang="ko-KR" altLang="en-US" sz="4400" b="1" dirty="0">
                <a:solidFill>
                  <a:srgbClr val="002060"/>
                </a:solidFill>
              </a:rPr>
              <a:t>과제 계획서</a:t>
            </a:r>
            <a:br>
              <a:rPr lang="en-US" altLang="ko-KR" sz="4400" b="1" dirty="0">
                <a:solidFill>
                  <a:srgbClr val="002060"/>
                </a:solidFill>
              </a:rPr>
            </a:br>
            <a:r>
              <a:rPr lang="en-US" altLang="ko-KR" sz="4400" b="1" dirty="0">
                <a:solidFill>
                  <a:srgbClr val="002060"/>
                </a:solidFill>
              </a:rPr>
              <a:t>Track</a:t>
            </a:r>
            <a:r>
              <a:rPr lang="ko-KR" altLang="en-US" sz="4400" b="1" dirty="0">
                <a:solidFill>
                  <a:srgbClr val="002060"/>
                </a:solidFill>
              </a:rPr>
              <a:t> </a:t>
            </a:r>
            <a:r>
              <a:rPr lang="en-US" altLang="ko-KR" sz="4400" b="1" dirty="0">
                <a:solidFill>
                  <a:srgbClr val="002060"/>
                </a:solidFill>
              </a:rPr>
              <a:t>1</a:t>
            </a:r>
            <a:endParaRPr lang="ko-KR" altLang="en-US" sz="4400" b="1" dirty="0">
              <a:solidFill>
                <a:srgbClr val="002060"/>
              </a:solidFill>
            </a:endParaRPr>
          </a:p>
        </p:txBody>
      </p:sp>
      <p:pic>
        <p:nvPicPr>
          <p:cNvPr id="6" name="그림 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9BC15341-0114-466A-AAD5-622B7552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29" y="6284686"/>
            <a:ext cx="1231522" cy="4717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5A31B3-4334-4723-9C16-AE74620A609B}"/>
              </a:ext>
            </a:extLst>
          </p:cNvPr>
          <p:cNvGrpSpPr/>
          <p:nvPr/>
        </p:nvGrpSpPr>
        <p:grpSpPr>
          <a:xfrm>
            <a:off x="0" y="4467226"/>
            <a:ext cx="12192000" cy="1314450"/>
            <a:chOff x="0" y="5045291"/>
            <a:chExt cx="12192000" cy="63160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46C5D5-40D6-40B2-A720-8B655A919615}"/>
                </a:ext>
              </a:extLst>
            </p:cNvPr>
            <p:cNvSpPr/>
            <p:nvPr/>
          </p:nvSpPr>
          <p:spPr>
            <a:xfrm>
              <a:off x="0" y="5045291"/>
              <a:ext cx="12192000" cy="315916"/>
            </a:xfrm>
            <a:prstGeom prst="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762758-6905-40BD-B6F2-F585ED05ECCA}"/>
                </a:ext>
              </a:extLst>
            </p:cNvPr>
            <p:cNvSpPr/>
            <p:nvPr/>
          </p:nvSpPr>
          <p:spPr>
            <a:xfrm>
              <a:off x="0" y="5360984"/>
              <a:ext cx="12192000" cy="3159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5D479259-CCE0-4054-8BE7-4873FA90B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49" y="44450"/>
            <a:ext cx="657225" cy="24367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1E3210-6B4D-4D27-AB72-74BAD4944D98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219CC3-5B1B-4555-8356-788C6FA6DB0B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9E79AF1-6739-4788-8D8D-0DE4A5A36994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C2EB30C-CBB8-4418-A211-C6DD26F38CF9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3BD8C8D-9E0A-44E7-87BA-6767250DC08E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8A56CD-8E31-4BF1-BCD3-618340AAB8CC}"/>
              </a:ext>
            </a:extLst>
          </p:cNvPr>
          <p:cNvSpPr txBox="1"/>
          <p:nvPr/>
        </p:nvSpPr>
        <p:spPr>
          <a:xfrm>
            <a:off x="9056914" y="5242560"/>
            <a:ext cx="313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고지형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박재우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이형선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00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프로세스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3E344F-946A-4413-8903-207A8F89D510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002060"/>
                </a:solidFill>
              </a:rPr>
              <a:t>Track 1 </a:t>
            </a:r>
            <a:r>
              <a:rPr lang="ko-KR" altLang="en-US" sz="1800" b="1" dirty="0">
                <a:solidFill>
                  <a:srgbClr val="002060"/>
                </a:solidFill>
              </a:rPr>
              <a:t>과제는 크게 아래의 세 파트로 나누어 진행됨</a:t>
            </a:r>
            <a:r>
              <a:rPr lang="en-US" altLang="ko-KR" sz="1800" b="1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① 데이터 </a:t>
            </a:r>
            <a:r>
              <a:rPr lang="ko-KR" altLang="en-US" sz="1800" b="1" dirty="0" err="1">
                <a:solidFill>
                  <a:srgbClr val="002060"/>
                </a:solidFill>
              </a:rPr>
              <a:t>전처리</a:t>
            </a:r>
            <a:r>
              <a:rPr lang="ko-KR" altLang="en-US" sz="1800" b="1" dirty="0">
                <a:solidFill>
                  <a:srgbClr val="002060"/>
                </a:solidFill>
              </a:rPr>
              <a:t> ② 모델링 ③ 결과 해석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290C4B-3720-41C3-AFEC-26361766C142}"/>
              </a:ext>
            </a:extLst>
          </p:cNvPr>
          <p:cNvSpPr/>
          <p:nvPr/>
        </p:nvSpPr>
        <p:spPr>
          <a:xfrm>
            <a:off x="701710" y="2735580"/>
            <a:ext cx="3125753" cy="3576132"/>
          </a:xfrm>
          <a:prstGeom prst="roundRect">
            <a:avLst/>
          </a:prstGeom>
          <a:noFill/>
          <a:ln w="28575">
            <a:solidFill>
              <a:srgbClr val="04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B01836-C3DE-466E-BA28-02E8BAD6DD15}"/>
              </a:ext>
            </a:extLst>
          </p:cNvPr>
          <p:cNvSpPr/>
          <p:nvPr/>
        </p:nvSpPr>
        <p:spPr>
          <a:xfrm>
            <a:off x="4533120" y="2735580"/>
            <a:ext cx="3125755" cy="3576132"/>
          </a:xfrm>
          <a:prstGeom prst="roundRect">
            <a:avLst/>
          </a:prstGeom>
          <a:noFill/>
          <a:ln w="28575">
            <a:solidFill>
              <a:srgbClr val="04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7B1BD20-D1B0-46AB-9A59-3122242ACF80}"/>
              </a:ext>
            </a:extLst>
          </p:cNvPr>
          <p:cNvSpPr/>
          <p:nvPr/>
        </p:nvSpPr>
        <p:spPr>
          <a:xfrm>
            <a:off x="8364538" y="2735580"/>
            <a:ext cx="3125754" cy="3576132"/>
          </a:xfrm>
          <a:prstGeom prst="roundRect">
            <a:avLst/>
          </a:prstGeom>
          <a:noFill/>
          <a:ln w="28575">
            <a:solidFill>
              <a:srgbClr val="04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386CED-3ABC-4FED-85A3-E7A44FBC9CCD}"/>
              </a:ext>
            </a:extLst>
          </p:cNvPr>
          <p:cNvSpPr/>
          <p:nvPr/>
        </p:nvSpPr>
        <p:spPr>
          <a:xfrm>
            <a:off x="701710" y="1991720"/>
            <a:ext cx="3125753" cy="64103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데이터 </a:t>
            </a:r>
            <a:r>
              <a:rPr lang="ko-KR" altLang="en-US" sz="1600" b="1" dirty="0" err="1"/>
              <a:t>전처리</a:t>
            </a:r>
            <a:endParaRPr lang="ko-KR" altLang="en-US" sz="16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EF0BFE-6B11-4E8D-9D93-B886DF2BF56A}"/>
              </a:ext>
            </a:extLst>
          </p:cNvPr>
          <p:cNvSpPr/>
          <p:nvPr/>
        </p:nvSpPr>
        <p:spPr>
          <a:xfrm>
            <a:off x="4533123" y="1991720"/>
            <a:ext cx="3125753" cy="653849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모델링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D7A623-34B9-4E8F-9F9F-E3B978914896}"/>
              </a:ext>
            </a:extLst>
          </p:cNvPr>
          <p:cNvSpPr/>
          <p:nvPr/>
        </p:nvSpPr>
        <p:spPr>
          <a:xfrm>
            <a:off x="8364536" y="1991720"/>
            <a:ext cx="3125753" cy="653849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결과 해석</a:t>
            </a: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id="{8FDFDEDE-198A-42A8-ABDF-E9E0A095E939}"/>
              </a:ext>
            </a:extLst>
          </p:cNvPr>
          <p:cNvSpPr/>
          <p:nvPr/>
        </p:nvSpPr>
        <p:spPr>
          <a:xfrm>
            <a:off x="3893819" y="3918745"/>
            <a:ext cx="571501" cy="1194275"/>
          </a:xfrm>
          <a:prstGeom prst="chevron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ACCE6526-2797-41EF-875E-B271A5EEBFBB}"/>
              </a:ext>
            </a:extLst>
          </p:cNvPr>
          <p:cNvSpPr/>
          <p:nvPr/>
        </p:nvSpPr>
        <p:spPr>
          <a:xfrm>
            <a:off x="7722144" y="3918745"/>
            <a:ext cx="579125" cy="1194275"/>
          </a:xfrm>
          <a:prstGeom prst="chevron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588E9-8736-4D96-9F1E-5379F1F1B4AC}"/>
              </a:ext>
            </a:extLst>
          </p:cNvPr>
          <p:cNvSpPr txBox="1"/>
          <p:nvPr/>
        </p:nvSpPr>
        <p:spPr>
          <a:xfrm>
            <a:off x="1138800" y="3429000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SMOTE </a:t>
            </a:r>
            <a:r>
              <a:rPr lang="ko-KR" altLang="en-US" b="1" dirty="0" err="1">
                <a:solidFill>
                  <a:srgbClr val="002060"/>
                </a:solidFill>
              </a:rPr>
              <a:t>오버샘플링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54C2FC-6F11-47DE-89C3-803B396DF339}"/>
              </a:ext>
            </a:extLst>
          </p:cNvPr>
          <p:cNvSpPr txBox="1"/>
          <p:nvPr/>
        </p:nvSpPr>
        <p:spPr>
          <a:xfrm>
            <a:off x="780660" y="4461648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K-Bins &amp; GMM </a:t>
            </a:r>
            <a:r>
              <a:rPr lang="ko-KR" altLang="en-US" b="1" dirty="0">
                <a:solidFill>
                  <a:srgbClr val="002060"/>
                </a:solidFill>
              </a:rPr>
              <a:t>변수 생성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D9C104-4E97-4179-AB59-18D400A5C060}"/>
              </a:ext>
            </a:extLst>
          </p:cNvPr>
          <p:cNvSpPr txBox="1"/>
          <p:nvPr/>
        </p:nvSpPr>
        <p:spPr>
          <a:xfrm>
            <a:off x="780660" y="5494296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모델 최적 변수 변환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368DFD-BF09-4A2C-9134-A827D9C9BF03}"/>
              </a:ext>
            </a:extLst>
          </p:cNvPr>
          <p:cNvSpPr txBox="1"/>
          <p:nvPr/>
        </p:nvSpPr>
        <p:spPr>
          <a:xfrm>
            <a:off x="4975860" y="3734079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변수 선택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2ABBBF-125E-40E6-9AE8-05DC37FEFCE2}"/>
              </a:ext>
            </a:extLst>
          </p:cNvPr>
          <p:cNvSpPr txBox="1"/>
          <p:nvPr/>
        </p:nvSpPr>
        <p:spPr>
          <a:xfrm>
            <a:off x="4972484" y="4793778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모델 최적화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C18F2C-6E99-4F3D-A8FE-3A4AFA23D124}"/>
              </a:ext>
            </a:extLst>
          </p:cNvPr>
          <p:cNvSpPr txBox="1"/>
          <p:nvPr/>
        </p:nvSpPr>
        <p:spPr>
          <a:xfrm>
            <a:off x="8919843" y="3566222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</a:rPr>
              <a:t>모델 해석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EA2E63-5A29-4E16-ADE2-DD92A7C2C47C}"/>
              </a:ext>
            </a:extLst>
          </p:cNvPr>
          <p:cNvSpPr txBox="1"/>
          <p:nvPr/>
        </p:nvSpPr>
        <p:spPr>
          <a:xfrm>
            <a:off x="8919843" y="4874861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BI </a:t>
            </a:r>
            <a:r>
              <a:rPr lang="ko-KR" altLang="en-US" b="1" dirty="0">
                <a:solidFill>
                  <a:srgbClr val="002060"/>
                </a:solidFill>
              </a:rPr>
              <a:t>도출</a:t>
            </a:r>
          </a:p>
        </p:txBody>
      </p:sp>
    </p:spTree>
    <p:extLst>
      <p:ext uri="{BB962C8B-B14F-4D97-AF65-F5344CB8AC3E}">
        <p14:creationId xmlns:p14="http://schemas.microsoft.com/office/powerpoint/2010/main" val="410876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변수 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FD130-2758-4D3C-960B-27A7ADC6BFA4}"/>
              </a:ext>
            </a:extLst>
          </p:cNvPr>
          <p:cNvSpPr txBox="1"/>
          <p:nvPr/>
        </p:nvSpPr>
        <p:spPr>
          <a:xfrm>
            <a:off x="701781" y="934221"/>
            <a:ext cx="5146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변수 선택 방법</a:t>
            </a:r>
            <a:r>
              <a:rPr lang="en-US" altLang="ko-KR" sz="1400" dirty="0"/>
              <a:t>: Feature Importance from tree-based model, </a:t>
            </a:r>
          </a:p>
          <a:p>
            <a:r>
              <a:rPr lang="en-US" altLang="ko-KR" sz="1400" dirty="0">
                <a:hlinkClick r:id="rId3"/>
              </a:rPr>
              <a:t>XGBoost</a:t>
            </a:r>
            <a:r>
              <a:rPr lang="ko-KR" altLang="en-US" sz="1400" dirty="0">
                <a:hlinkClick r:id="rId3"/>
              </a:rPr>
              <a:t> </a:t>
            </a:r>
            <a:r>
              <a:rPr lang="en-US" altLang="ko-KR" sz="1400" dirty="0">
                <a:hlinkClick r:id="rId3"/>
              </a:rPr>
              <a:t>Feature Importance </a:t>
            </a:r>
            <a:r>
              <a:rPr lang="ko-KR" altLang="en-US" sz="1400" dirty="0">
                <a:hlinkClick r:id="rId3"/>
              </a:rPr>
              <a:t>활용 </a:t>
            </a:r>
            <a:r>
              <a:rPr lang="en-US" altLang="ko-KR" sz="1400" dirty="0">
                <a:hlinkClick r:id="rId3"/>
              </a:rPr>
              <a:t>Feature Selection</a:t>
            </a:r>
            <a:endParaRPr lang="en-US" altLang="ko-KR" sz="1400" dirty="0"/>
          </a:p>
          <a:p>
            <a:r>
              <a:rPr lang="en-US" altLang="ko-KR" sz="1400" dirty="0"/>
              <a:t>LASSO Feature Selection, RFE, KS-Test </a:t>
            </a:r>
            <a:r>
              <a:rPr lang="ko-KR" altLang="en-US" sz="1400" dirty="0"/>
              <a:t>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90563-605F-47A4-8A37-59486A8708F8}"/>
              </a:ext>
            </a:extLst>
          </p:cNvPr>
          <p:cNvSpPr txBox="1"/>
          <p:nvPr/>
        </p:nvSpPr>
        <p:spPr>
          <a:xfrm>
            <a:off x="2135506" y="1758673"/>
            <a:ext cx="6062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시나리오</a:t>
            </a:r>
            <a:r>
              <a:rPr lang="en-US" altLang="ko-KR" sz="1400" dirty="0">
                <a:solidFill>
                  <a:srgbClr val="FF0000"/>
                </a:solidFill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</a:rPr>
              <a:t>변수 선택 일괄 진행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모델링으로 넘어가기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현재 선택한 방안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2. </a:t>
            </a:r>
            <a:r>
              <a:rPr lang="ko-KR" altLang="en-US" sz="1400" dirty="0"/>
              <a:t>변수 선택 방법별로 모델링을 모두 진행</a:t>
            </a:r>
            <a:r>
              <a:rPr lang="en-US" altLang="ko-KR" sz="1400" dirty="0"/>
              <a:t>, </a:t>
            </a:r>
            <a:r>
              <a:rPr lang="ko-KR" altLang="en-US" sz="1400" dirty="0"/>
              <a:t>앙상블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3. </a:t>
            </a:r>
            <a:r>
              <a:rPr lang="ko-KR" altLang="en-US" sz="1400" dirty="0"/>
              <a:t>변수 선택 방법별 모델링 진행</a:t>
            </a:r>
            <a:r>
              <a:rPr lang="en-US" altLang="ko-KR" sz="1400" dirty="0"/>
              <a:t>, </a:t>
            </a:r>
            <a:r>
              <a:rPr lang="ko-KR" altLang="en-US" sz="1400" dirty="0"/>
              <a:t>가장 성능이 좋은 모델 사용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79A2D-5B5A-4664-934E-7F58C873CCA7}"/>
              </a:ext>
            </a:extLst>
          </p:cNvPr>
          <p:cNvSpPr txBox="1"/>
          <p:nvPr/>
        </p:nvSpPr>
        <p:spPr>
          <a:xfrm>
            <a:off x="701781" y="2890901"/>
            <a:ext cx="907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고려할 부분들</a:t>
            </a:r>
            <a:r>
              <a:rPr lang="en-US" altLang="ko-KR" sz="1400" dirty="0"/>
              <a:t>: XAI</a:t>
            </a:r>
            <a:r>
              <a:rPr lang="ko-KR" altLang="en-US" sz="1400" dirty="0"/>
              <a:t>로 잘 넘겨줄 수 있느냐</a:t>
            </a:r>
            <a:r>
              <a:rPr lang="en-US" altLang="ko-KR" sz="1400" dirty="0"/>
              <a:t>? =&gt; Feature Selection</a:t>
            </a:r>
            <a:r>
              <a:rPr lang="ko-KR" altLang="en-US" sz="1400" dirty="0"/>
              <a:t>을 하면</a:t>
            </a:r>
            <a:r>
              <a:rPr lang="en-US" altLang="ko-KR" sz="1400" dirty="0"/>
              <a:t>, </a:t>
            </a:r>
            <a:r>
              <a:rPr lang="ko-KR" altLang="en-US" sz="1400" dirty="0"/>
              <a:t>설명 불가능한 변수는 무조건 생긴다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250FE-9D8E-48A2-BE27-E5ED873BC485}"/>
              </a:ext>
            </a:extLst>
          </p:cNvPr>
          <p:cNvSpPr txBox="1"/>
          <p:nvPr/>
        </p:nvSpPr>
        <p:spPr>
          <a:xfrm>
            <a:off x="2052952" y="3391137"/>
            <a:ext cx="62279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시나리오</a:t>
            </a:r>
            <a:r>
              <a:rPr lang="en-US" altLang="ko-KR" sz="1400" dirty="0"/>
              <a:t>1. XAI </a:t>
            </a:r>
            <a:r>
              <a:rPr lang="ko-KR" altLang="en-US" sz="1400" dirty="0"/>
              <a:t>적용 가장 쉬움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2. </a:t>
            </a:r>
            <a:r>
              <a:rPr lang="ko-KR" altLang="en-US" sz="1400" dirty="0"/>
              <a:t>방법별로 남아있는 변수는 </a:t>
            </a:r>
            <a:r>
              <a:rPr lang="en-US" altLang="ko-KR" sz="1400" dirty="0"/>
              <a:t>XAI </a:t>
            </a:r>
            <a:r>
              <a:rPr lang="ko-KR" altLang="en-US" sz="1400" dirty="0"/>
              <a:t>적용 가능</a:t>
            </a:r>
            <a:r>
              <a:rPr lang="en-US" altLang="ko-KR" sz="1400" dirty="0"/>
              <a:t>, </a:t>
            </a:r>
            <a:r>
              <a:rPr lang="ko-KR" altLang="en-US" sz="1400" dirty="0"/>
              <a:t>그렇지 않으면 불가능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3. XAI </a:t>
            </a:r>
            <a:r>
              <a:rPr lang="ko-KR" altLang="en-US" sz="1400" dirty="0"/>
              <a:t>적용 가능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FA31DD-FB1C-4747-BF56-2A2A45AF62C6}"/>
              </a:ext>
            </a:extLst>
          </p:cNvPr>
          <p:cNvSpPr txBox="1"/>
          <p:nvPr/>
        </p:nvSpPr>
        <p:spPr>
          <a:xfrm>
            <a:off x="2052952" y="4846531"/>
            <a:ext cx="2987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XAI</a:t>
            </a:r>
            <a:r>
              <a:rPr lang="ko-KR" altLang="en-US" sz="1400" dirty="0"/>
              <a:t>는 무엇을 이뤄야 하는가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Priority #1: Global Pattern</a:t>
            </a:r>
          </a:p>
          <a:p>
            <a:r>
              <a:rPr lang="en-US" altLang="ko-KR" sz="1400" dirty="0"/>
              <a:t>Priority #2: Segment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</a:p>
          <a:p>
            <a:r>
              <a:rPr lang="en-US" altLang="ko-KR" sz="1400" dirty="0"/>
              <a:t>Priority #3: Local(Personal) Pattern</a:t>
            </a:r>
          </a:p>
        </p:txBody>
      </p:sp>
    </p:spTree>
    <p:extLst>
      <p:ext uri="{BB962C8B-B14F-4D97-AF65-F5344CB8AC3E}">
        <p14:creationId xmlns:p14="http://schemas.microsoft.com/office/powerpoint/2010/main" val="378699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변수 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FD130-2758-4D3C-960B-27A7ADC6BFA4}"/>
              </a:ext>
            </a:extLst>
          </p:cNvPr>
          <p:cNvSpPr txBox="1"/>
          <p:nvPr/>
        </p:nvSpPr>
        <p:spPr>
          <a:xfrm>
            <a:off x="701781" y="934221"/>
            <a:ext cx="5146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변수 선택 방법</a:t>
            </a:r>
            <a:r>
              <a:rPr lang="en-US" altLang="ko-KR" sz="1400" dirty="0"/>
              <a:t>: Feature Importance from tree-based model, </a:t>
            </a:r>
          </a:p>
          <a:p>
            <a:r>
              <a:rPr lang="en-US" altLang="ko-KR" sz="1400" dirty="0">
                <a:hlinkClick r:id="rId3"/>
              </a:rPr>
              <a:t>XGBoost</a:t>
            </a:r>
            <a:r>
              <a:rPr lang="ko-KR" altLang="en-US" sz="1400" dirty="0">
                <a:hlinkClick r:id="rId3"/>
              </a:rPr>
              <a:t> </a:t>
            </a:r>
            <a:r>
              <a:rPr lang="en-US" altLang="ko-KR" sz="1400" dirty="0">
                <a:hlinkClick r:id="rId3"/>
              </a:rPr>
              <a:t>Feature Importance </a:t>
            </a:r>
            <a:r>
              <a:rPr lang="ko-KR" altLang="en-US" sz="1400" dirty="0">
                <a:hlinkClick r:id="rId3"/>
              </a:rPr>
              <a:t>활용 </a:t>
            </a:r>
            <a:r>
              <a:rPr lang="en-US" altLang="ko-KR" sz="1400" dirty="0">
                <a:hlinkClick r:id="rId3"/>
              </a:rPr>
              <a:t>Feature Selection</a:t>
            </a:r>
            <a:endParaRPr lang="en-US" altLang="ko-KR" sz="1400" dirty="0"/>
          </a:p>
          <a:p>
            <a:r>
              <a:rPr lang="en-US" altLang="ko-KR" sz="1400" dirty="0"/>
              <a:t>LASSO Feature Selection, RFE, KS-Test </a:t>
            </a:r>
            <a:r>
              <a:rPr lang="ko-KR" altLang="en-US" sz="1400" dirty="0"/>
              <a:t>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90563-605F-47A4-8A37-59486A8708F8}"/>
              </a:ext>
            </a:extLst>
          </p:cNvPr>
          <p:cNvSpPr txBox="1"/>
          <p:nvPr/>
        </p:nvSpPr>
        <p:spPr>
          <a:xfrm>
            <a:off x="2135506" y="1758673"/>
            <a:ext cx="6062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시나리오</a:t>
            </a:r>
            <a:r>
              <a:rPr lang="en-US" altLang="ko-KR" sz="1400" dirty="0">
                <a:solidFill>
                  <a:srgbClr val="FF0000"/>
                </a:solidFill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</a:rPr>
              <a:t>변수 선택 일괄 진행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모델링으로 넘어가기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현재 선택한 방안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2. </a:t>
            </a:r>
            <a:r>
              <a:rPr lang="ko-KR" altLang="en-US" sz="1400" dirty="0"/>
              <a:t>변수 선택 방법별로 모델링을 모두 진행</a:t>
            </a:r>
            <a:r>
              <a:rPr lang="en-US" altLang="ko-KR" sz="1400" dirty="0"/>
              <a:t>, </a:t>
            </a:r>
            <a:r>
              <a:rPr lang="ko-KR" altLang="en-US" sz="1400" dirty="0"/>
              <a:t>앙상블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3. </a:t>
            </a:r>
            <a:r>
              <a:rPr lang="ko-KR" altLang="en-US" sz="1400" dirty="0"/>
              <a:t>변수 선택 방법별 모델링 진행</a:t>
            </a:r>
            <a:r>
              <a:rPr lang="en-US" altLang="ko-KR" sz="1400" dirty="0"/>
              <a:t>, </a:t>
            </a:r>
            <a:r>
              <a:rPr lang="ko-KR" altLang="en-US" sz="1400" dirty="0"/>
              <a:t>가장 성능이 좋은 모델 사용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79A2D-5B5A-4664-934E-7F58C873CCA7}"/>
              </a:ext>
            </a:extLst>
          </p:cNvPr>
          <p:cNvSpPr txBox="1"/>
          <p:nvPr/>
        </p:nvSpPr>
        <p:spPr>
          <a:xfrm>
            <a:off x="701781" y="2890901"/>
            <a:ext cx="907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고려할 부분들</a:t>
            </a:r>
            <a:r>
              <a:rPr lang="en-US" altLang="ko-KR" sz="1400" dirty="0"/>
              <a:t>: XAI</a:t>
            </a:r>
            <a:r>
              <a:rPr lang="ko-KR" altLang="en-US" sz="1400" dirty="0"/>
              <a:t>로 잘 넘겨줄 수 있느냐</a:t>
            </a:r>
            <a:r>
              <a:rPr lang="en-US" altLang="ko-KR" sz="1400" dirty="0"/>
              <a:t>? =&gt; Feature Selection</a:t>
            </a:r>
            <a:r>
              <a:rPr lang="ko-KR" altLang="en-US" sz="1400" dirty="0"/>
              <a:t>을 하면</a:t>
            </a:r>
            <a:r>
              <a:rPr lang="en-US" altLang="ko-KR" sz="1400" dirty="0"/>
              <a:t>, </a:t>
            </a:r>
            <a:r>
              <a:rPr lang="ko-KR" altLang="en-US" sz="1400" dirty="0"/>
              <a:t>설명 불가능한 변수는 무조건 생긴다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250FE-9D8E-48A2-BE27-E5ED873BC485}"/>
              </a:ext>
            </a:extLst>
          </p:cNvPr>
          <p:cNvSpPr txBox="1"/>
          <p:nvPr/>
        </p:nvSpPr>
        <p:spPr>
          <a:xfrm>
            <a:off x="2052952" y="3391137"/>
            <a:ext cx="62279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시나리오</a:t>
            </a:r>
            <a:r>
              <a:rPr lang="en-US" altLang="ko-KR" sz="1400" dirty="0"/>
              <a:t>1. XAI </a:t>
            </a:r>
            <a:r>
              <a:rPr lang="ko-KR" altLang="en-US" sz="1400" dirty="0"/>
              <a:t>적용 가장 쉬움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2. </a:t>
            </a:r>
            <a:r>
              <a:rPr lang="ko-KR" altLang="en-US" sz="1400" dirty="0"/>
              <a:t>방법별로 남아있는 변수는 </a:t>
            </a:r>
            <a:r>
              <a:rPr lang="en-US" altLang="ko-KR" sz="1400" dirty="0"/>
              <a:t>XAI </a:t>
            </a:r>
            <a:r>
              <a:rPr lang="ko-KR" altLang="en-US" sz="1400" dirty="0"/>
              <a:t>적용 가능</a:t>
            </a:r>
            <a:r>
              <a:rPr lang="en-US" altLang="ko-KR" sz="1400" dirty="0"/>
              <a:t>, </a:t>
            </a:r>
            <a:r>
              <a:rPr lang="ko-KR" altLang="en-US" sz="1400" dirty="0"/>
              <a:t>그렇지 않으면 불가능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3. XAI </a:t>
            </a:r>
            <a:r>
              <a:rPr lang="ko-KR" altLang="en-US" sz="1400" dirty="0"/>
              <a:t>적용 가능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FA31DD-FB1C-4747-BF56-2A2A45AF62C6}"/>
              </a:ext>
            </a:extLst>
          </p:cNvPr>
          <p:cNvSpPr txBox="1"/>
          <p:nvPr/>
        </p:nvSpPr>
        <p:spPr>
          <a:xfrm>
            <a:off x="2052952" y="4846531"/>
            <a:ext cx="2987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XAI</a:t>
            </a:r>
            <a:r>
              <a:rPr lang="ko-KR" altLang="en-US" sz="1400" dirty="0"/>
              <a:t>는 무엇을 이뤄야 하는가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Priority #1: Global Pattern</a:t>
            </a:r>
          </a:p>
          <a:p>
            <a:r>
              <a:rPr lang="en-US" altLang="ko-KR" sz="1400" dirty="0"/>
              <a:t>Priority #2: Segment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</a:p>
          <a:p>
            <a:r>
              <a:rPr lang="en-US" altLang="ko-KR" sz="1400" dirty="0"/>
              <a:t>Priority #3: Local(Personal) Pattern</a:t>
            </a:r>
          </a:p>
        </p:txBody>
      </p:sp>
    </p:spTree>
    <p:extLst>
      <p:ext uri="{BB962C8B-B14F-4D97-AF65-F5344CB8AC3E}">
        <p14:creationId xmlns:p14="http://schemas.microsoft.com/office/powerpoint/2010/main" val="26935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+mn-lt"/>
              </a:rPr>
              <a:t>모델링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C36A61B-0961-4DDD-8A49-96DA641C1024}"/>
              </a:ext>
            </a:extLst>
          </p:cNvPr>
          <p:cNvGrpSpPr/>
          <p:nvPr/>
        </p:nvGrpSpPr>
        <p:grpSpPr>
          <a:xfrm>
            <a:off x="771172" y="5789638"/>
            <a:ext cx="5264002" cy="567981"/>
            <a:chOff x="2217045" y="4959675"/>
            <a:chExt cx="5264002" cy="567981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2CE5786-297F-4267-B10B-776E5D165AA9}"/>
                </a:ext>
              </a:extLst>
            </p:cNvPr>
            <p:cNvSpPr/>
            <p:nvPr/>
          </p:nvSpPr>
          <p:spPr>
            <a:xfrm>
              <a:off x="2217045" y="4959675"/>
              <a:ext cx="5264002" cy="567981"/>
            </a:xfrm>
            <a:prstGeom prst="round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18E6AED-649A-42FC-8B0C-C1B1CFA2E9A5}"/>
                </a:ext>
              </a:extLst>
            </p:cNvPr>
            <p:cNvSpPr txBox="1"/>
            <p:nvPr/>
          </p:nvSpPr>
          <p:spPr>
            <a:xfrm>
              <a:off x="4265826" y="5089776"/>
              <a:ext cx="11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Final Model</a:t>
              </a:r>
              <a:endParaRPr lang="ko-KR" altLang="en-US" sz="1400" dirty="0">
                <a:solidFill>
                  <a:schemeClr val="bg1"/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024A117-1267-4583-99D9-8A50DBE2A55D}"/>
              </a:ext>
            </a:extLst>
          </p:cNvPr>
          <p:cNvGrpSpPr/>
          <p:nvPr/>
        </p:nvGrpSpPr>
        <p:grpSpPr>
          <a:xfrm>
            <a:off x="771172" y="4077963"/>
            <a:ext cx="5264002" cy="1614828"/>
            <a:chOff x="2229128" y="3070337"/>
            <a:chExt cx="5264002" cy="1614828"/>
          </a:xfrm>
        </p:grpSpPr>
        <p:sp>
          <p:nvSpPr>
            <p:cNvPr id="110" name="화살표: 아래쪽 109">
              <a:extLst>
                <a:ext uri="{FF2B5EF4-FFF2-40B4-BE49-F238E27FC236}">
                  <a16:creationId xmlns:a16="http://schemas.microsoft.com/office/drawing/2014/main" id="{461F64A7-B5A7-46D4-A6B3-C75F1B82A24E}"/>
                </a:ext>
              </a:extLst>
            </p:cNvPr>
            <p:cNvSpPr/>
            <p:nvPr/>
          </p:nvSpPr>
          <p:spPr>
            <a:xfrm>
              <a:off x="3774470" y="4518404"/>
              <a:ext cx="2192399" cy="166761"/>
            </a:xfrm>
            <a:prstGeom prst="downArrow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6C2E7BD-8BD5-4F6B-B493-10689A0B1F7B}"/>
                </a:ext>
              </a:extLst>
            </p:cNvPr>
            <p:cNvGrpSpPr/>
            <p:nvPr/>
          </p:nvGrpSpPr>
          <p:grpSpPr>
            <a:xfrm>
              <a:off x="2229128" y="3070337"/>
              <a:ext cx="5264002" cy="1439294"/>
              <a:chOff x="2224206" y="3224909"/>
              <a:chExt cx="5264002" cy="1439294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B9992C15-E8AE-4BD8-A1E1-EB0807CE2E74}"/>
                  </a:ext>
                </a:extLst>
              </p:cNvPr>
              <p:cNvGrpSpPr/>
              <p:nvPr/>
            </p:nvGrpSpPr>
            <p:grpSpPr>
              <a:xfrm>
                <a:off x="2224206" y="3224909"/>
                <a:ext cx="5264002" cy="1439294"/>
                <a:chOff x="2222646" y="3367838"/>
                <a:chExt cx="5264002" cy="1439294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D3465DAF-C5DA-4383-90D2-3A79C0F37779}"/>
                    </a:ext>
                  </a:extLst>
                </p:cNvPr>
                <p:cNvGrpSpPr/>
                <p:nvPr/>
              </p:nvGrpSpPr>
              <p:grpSpPr>
                <a:xfrm>
                  <a:off x="2222646" y="3367838"/>
                  <a:ext cx="5264002" cy="1439294"/>
                  <a:chOff x="2222646" y="3306875"/>
                  <a:chExt cx="5264002" cy="1439294"/>
                </a:xfrm>
              </p:grpSpPr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0A315FED-AE1D-4D3B-8008-3C3EE293AA3B}"/>
                      </a:ext>
                    </a:extLst>
                  </p:cNvPr>
                  <p:cNvSpPr/>
                  <p:nvPr/>
                </p:nvSpPr>
                <p:spPr>
                  <a:xfrm>
                    <a:off x="2270931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015BB195-EE4E-4FD6-A652-5E2903BB0689}"/>
                      </a:ext>
                    </a:extLst>
                  </p:cNvPr>
                  <p:cNvSpPr/>
                  <p:nvPr/>
                </p:nvSpPr>
                <p:spPr>
                  <a:xfrm>
                    <a:off x="3325017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2BA5C013-881A-4A67-B44B-251EECC29FD2}"/>
                      </a:ext>
                    </a:extLst>
                  </p:cNvPr>
                  <p:cNvSpPr/>
                  <p:nvPr/>
                </p:nvSpPr>
                <p:spPr>
                  <a:xfrm>
                    <a:off x="4374481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1CDBD320-A569-48D9-9BE0-EF4CD0E3F2C7}"/>
                      </a:ext>
                    </a:extLst>
                  </p:cNvPr>
                  <p:cNvSpPr/>
                  <p:nvPr/>
                </p:nvSpPr>
                <p:spPr>
                  <a:xfrm>
                    <a:off x="5423945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76F51394-FD79-4E46-A6CD-7E00E4B6AD08}"/>
                      </a:ext>
                    </a:extLst>
                  </p:cNvPr>
                  <p:cNvSpPr/>
                  <p:nvPr/>
                </p:nvSpPr>
                <p:spPr>
                  <a:xfrm>
                    <a:off x="6473408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DCD1288D-769C-4246-BE30-07E8BA74674D}"/>
                      </a:ext>
                    </a:extLst>
                  </p:cNvPr>
                  <p:cNvSpPr/>
                  <p:nvPr/>
                </p:nvSpPr>
                <p:spPr>
                  <a:xfrm>
                    <a:off x="2222646" y="3306875"/>
                    <a:ext cx="5264002" cy="1439294"/>
                  </a:xfrm>
                  <a:prstGeom prst="rect">
                    <a:avLst/>
                  </a:prstGeom>
                  <a:noFill/>
                  <a:ln w="28575">
                    <a:solidFill>
                      <a:srgbClr val="04469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CC38B6E-538A-46E1-AD0E-EBFF1B16FD0A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573" y="3395364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NN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9253ECC-AD56-41CF-A09A-5FEF3D50B73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2708" y="3389583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SVM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14A9F4BF-3572-4B64-9CEB-4310A5F2625F}"/>
                      </a:ext>
                    </a:extLst>
                  </p:cNvPr>
                  <p:cNvSpPr txBox="1"/>
                  <p:nvPr/>
                </p:nvSpPr>
                <p:spPr>
                  <a:xfrm>
                    <a:off x="4412172" y="3389583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LGBM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D37D456-0EE8-4B86-87D0-AF9F780BC2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635" y="3399690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RF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948AFD1F-2898-4060-AF14-E0F674C7EA87}"/>
                      </a:ext>
                    </a:extLst>
                  </p:cNvPr>
                  <p:cNvSpPr txBox="1"/>
                  <p:nvPr/>
                </p:nvSpPr>
                <p:spPr>
                  <a:xfrm>
                    <a:off x="6511095" y="3394586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LR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</p:grp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1949EB9F-5A34-4601-98CA-EC08D5B16494}"/>
                    </a:ext>
                  </a:extLst>
                </p:cNvPr>
                <p:cNvCxnSpPr/>
                <p:nvPr/>
              </p:nvCxnSpPr>
              <p:spPr>
                <a:xfrm>
                  <a:off x="2270931" y="3994919"/>
                  <a:ext cx="5172651" cy="0"/>
                </a:xfrm>
                <a:prstGeom prst="line">
                  <a:avLst/>
                </a:prstGeom>
                <a:ln w="19050">
                  <a:solidFill>
                    <a:srgbClr val="0446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B5A0F969-E829-421D-BAC8-305254E893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0114" y="4392951"/>
                  <a:ext cx="5172651" cy="0"/>
                </a:xfrm>
                <a:prstGeom prst="line">
                  <a:avLst/>
                </a:prstGeom>
                <a:ln w="19050">
                  <a:solidFill>
                    <a:srgbClr val="0446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66644CFB-EE32-4012-A9F2-8960CB8DD2D9}"/>
                  </a:ext>
                </a:extLst>
              </p:cNvPr>
              <p:cNvSpPr/>
              <p:nvPr/>
            </p:nvSpPr>
            <p:spPr>
              <a:xfrm>
                <a:off x="2652421" y="3975182"/>
                <a:ext cx="194645" cy="16779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0ED7F9C1-D962-416E-93A6-4D2ABDD29856}"/>
                  </a:ext>
                </a:extLst>
              </p:cNvPr>
              <p:cNvSpPr/>
              <p:nvPr/>
            </p:nvSpPr>
            <p:spPr>
              <a:xfrm>
                <a:off x="3714342" y="4373214"/>
                <a:ext cx="194645" cy="16779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7D705FF7-228A-46BF-8892-3A5F79B26BF0}"/>
                  </a:ext>
                </a:extLst>
              </p:cNvPr>
              <p:cNvSpPr/>
              <p:nvPr/>
            </p:nvSpPr>
            <p:spPr>
              <a:xfrm>
                <a:off x="2658624" y="4364177"/>
                <a:ext cx="188442" cy="18844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A1A85C79-F0C9-487B-BFA5-40E7466B6D0D}"/>
                  </a:ext>
                </a:extLst>
              </p:cNvPr>
              <p:cNvSpPr/>
              <p:nvPr/>
            </p:nvSpPr>
            <p:spPr>
              <a:xfrm>
                <a:off x="3714343" y="3975182"/>
                <a:ext cx="194645" cy="19464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16" name="이등변 삼각형 115">
                <a:extLst>
                  <a:ext uri="{FF2B5EF4-FFF2-40B4-BE49-F238E27FC236}">
                    <a16:creationId xmlns:a16="http://schemas.microsoft.com/office/drawing/2014/main" id="{A501787A-76C6-4DDF-ABAC-F2A4815DF707}"/>
                  </a:ext>
                </a:extLst>
              </p:cNvPr>
              <p:cNvSpPr/>
              <p:nvPr/>
            </p:nvSpPr>
            <p:spPr>
              <a:xfrm rot="10800000">
                <a:off x="6861172" y="3972331"/>
                <a:ext cx="194645" cy="167797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B4E0B0BC-3CB3-45DB-8A47-FC6979EA9E0D}"/>
                  </a:ext>
                </a:extLst>
              </p:cNvPr>
              <p:cNvSpPr/>
              <p:nvPr/>
            </p:nvSpPr>
            <p:spPr>
              <a:xfrm rot="2669146">
                <a:off x="4784238" y="3989806"/>
                <a:ext cx="153781" cy="15378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C315E030-72CD-438F-999F-28E1D8FE8D32}"/>
                  </a:ext>
                </a:extLst>
              </p:cNvPr>
              <p:cNvSpPr/>
              <p:nvPr/>
            </p:nvSpPr>
            <p:spPr>
              <a:xfrm>
                <a:off x="5818195" y="4364177"/>
                <a:ext cx="194645" cy="19464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28" name="이등변 삼각형 127">
                <a:extLst>
                  <a:ext uri="{FF2B5EF4-FFF2-40B4-BE49-F238E27FC236}">
                    <a16:creationId xmlns:a16="http://schemas.microsoft.com/office/drawing/2014/main" id="{EDC09F79-9C2A-49C9-BD66-B197108A6C99}"/>
                  </a:ext>
                </a:extLst>
              </p:cNvPr>
              <p:cNvSpPr/>
              <p:nvPr/>
            </p:nvSpPr>
            <p:spPr>
              <a:xfrm>
                <a:off x="5818195" y="3976539"/>
                <a:ext cx="194645" cy="167797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6AFB904-A089-4ACC-81B5-770974D4B5C5}"/>
                  </a:ext>
                </a:extLst>
              </p:cNvPr>
              <p:cNvSpPr/>
              <p:nvPr/>
            </p:nvSpPr>
            <p:spPr>
              <a:xfrm>
                <a:off x="6861171" y="4364177"/>
                <a:ext cx="188442" cy="18844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31" name="오각형 130">
                <a:extLst>
                  <a:ext uri="{FF2B5EF4-FFF2-40B4-BE49-F238E27FC236}">
                    <a16:creationId xmlns:a16="http://schemas.microsoft.com/office/drawing/2014/main" id="{7A321E93-1151-4150-B2D6-70BF7A6F018F}"/>
                  </a:ext>
                </a:extLst>
              </p:cNvPr>
              <p:cNvSpPr/>
              <p:nvPr/>
            </p:nvSpPr>
            <p:spPr>
              <a:xfrm>
                <a:off x="4762248" y="4364669"/>
                <a:ext cx="180229" cy="171647"/>
              </a:xfrm>
              <a:prstGeom prst="pentag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16C1764-8C24-4B48-AB02-E825F884FB91}"/>
              </a:ext>
            </a:extLst>
          </p:cNvPr>
          <p:cNvGrpSpPr/>
          <p:nvPr/>
        </p:nvGrpSpPr>
        <p:grpSpPr>
          <a:xfrm>
            <a:off x="771173" y="2389652"/>
            <a:ext cx="5264001" cy="791486"/>
            <a:chOff x="1234319" y="1781198"/>
            <a:chExt cx="5264001" cy="791486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DE960445-54E8-4B80-8137-BCA91F812520}"/>
                </a:ext>
              </a:extLst>
            </p:cNvPr>
            <p:cNvSpPr/>
            <p:nvPr/>
          </p:nvSpPr>
          <p:spPr>
            <a:xfrm>
              <a:off x="1234319" y="1781198"/>
              <a:ext cx="5264001" cy="791486"/>
            </a:xfrm>
            <a:prstGeom prst="roundRect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5FD6A594-9645-42FC-8997-4D5AFCDFA190}"/>
                </a:ext>
              </a:extLst>
            </p:cNvPr>
            <p:cNvSpPr/>
            <p:nvPr/>
          </p:nvSpPr>
          <p:spPr>
            <a:xfrm>
              <a:off x="1357306" y="1896511"/>
              <a:ext cx="2415247" cy="558204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82DFC61-7DEB-4DF7-ABEC-2432F25969D1}"/>
                </a:ext>
              </a:extLst>
            </p:cNvPr>
            <p:cNvSpPr txBox="1"/>
            <p:nvPr/>
          </p:nvSpPr>
          <p:spPr>
            <a:xfrm>
              <a:off x="1749529" y="1937244"/>
              <a:ext cx="163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Feature Importance Feature Selection</a:t>
              </a:r>
              <a:endParaRPr lang="ko-KR" altLang="en-US" sz="12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953F97E-A6D1-4943-8AEE-EECDCF4CB6F7}"/>
                </a:ext>
              </a:extLst>
            </p:cNvPr>
            <p:cNvGrpSpPr/>
            <p:nvPr/>
          </p:nvGrpSpPr>
          <p:grpSpPr>
            <a:xfrm>
              <a:off x="3932494" y="1888975"/>
              <a:ext cx="2464974" cy="558204"/>
              <a:chOff x="4408744" y="1861454"/>
              <a:chExt cx="2464974" cy="558204"/>
            </a:xfrm>
          </p:grpSpPr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5F520445-7766-4226-A974-23FF35D3BAF4}"/>
                  </a:ext>
                </a:extLst>
              </p:cNvPr>
              <p:cNvSpPr/>
              <p:nvPr/>
            </p:nvSpPr>
            <p:spPr>
              <a:xfrm>
                <a:off x="4408744" y="1861454"/>
                <a:ext cx="2464974" cy="558204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A079C30-02E4-4DE0-9569-0A98102C407A}"/>
                  </a:ext>
                </a:extLst>
              </p:cNvPr>
              <p:cNvSpPr txBox="1"/>
              <p:nvPr/>
            </p:nvSpPr>
            <p:spPr>
              <a:xfrm>
                <a:off x="4980404" y="1909723"/>
                <a:ext cx="1459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04469F"/>
                    </a:solidFill>
                    <a:ea typeface="나눔고딕" panose="020D0604000000000000" pitchFamily="50" charset="-127"/>
                  </a:rPr>
                  <a:t>LASSO Regression</a:t>
                </a:r>
                <a:br>
                  <a:rPr lang="en-US" altLang="ko-KR" sz="1200" dirty="0">
                    <a:solidFill>
                      <a:srgbClr val="04469F"/>
                    </a:solidFill>
                    <a:ea typeface="나눔고딕" panose="020D0604000000000000" pitchFamily="50" charset="-127"/>
                  </a:rPr>
                </a:br>
                <a:r>
                  <a:rPr lang="en-US" altLang="ko-KR" sz="1200" dirty="0">
                    <a:solidFill>
                      <a:srgbClr val="04469F"/>
                    </a:solidFill>
                    <a:ea typeface="나눔고딕" panose="020D0604000000000000" pitchFamily="50" charset="-127"/>
                  </a:rPr>
                  <a:t>Feature Selection</a:t>
                </a:r>
                <a:endParaRPr lang="ko-KR" altLang="en-US" sz="1200" dirty="0">
                  <a:solidFill>
                    <a:srgbClr val="04469F"/>
                  </a:solidFill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3A6E13C4-85CE-479D-8986-AC86178E1DB1}"/>
              </a:ext>
            </a:extLst>
          </p:cNvPr>
          <p:cNvSpPr/>
          <p:nvPr/>
        </p:nvSpPr>
        <p:spPr>
          <a:xfrm>
            <a:off x="771172" y="1686760"/>
            <a:ext cx="5264001" cy="5053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나눔고딕" panose="020D0604000000000000" pitchFamily="50" charset="-127"/>
              </a:rPr>
              <a:t>N</a:t>
            </a:r>
            <a:r>
              <a:rPr lang="ko-KR" altLang="en-US" sz="1400" b="1" dirty="0">
                <a:solidFill>
                  <a:schemeClr val="bg1"/>
                </a:solidFill>
                <a:ea typeface="나눔고딕" panose="020D0604000000000000" pitchFamily="50" charset="-127"/>
              </a:rPr>
              <a:t>번 가맹점 데이터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CFEFAF-CDE0-40FA-A289-85335B5F1AC6}"/>
              </a:ext>
            </a:extLst>
          </p:cNvPr>
          <p:cNvSpPr txBox="1"/>
          <p:nvPr/>
        </p:nvSpPr>
        <p:spPr>
          <a:xfrm>
            <a:off x="6505982" y="1826720"/>
            <a:ext cx="456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Feature Importance </a:t>
            </a:r>
            <a:r>
              <a:rPr lang="ko-KR" altLang="en-US" sz="1400" dirty="0"/>
              <a:t>기반</a:t>
            </a:r>
            <a:r>
              <a:rPr lang="en-US" altLang="ko-KR" sz="1400" dirty="0"/>
              <a:t> </a:t>
            </a:r>
            <a:r>
              <a:rPr lang="ko-KR" altLang="en-US" sz="1400" dirty="0"/>
              <a:t>변수선택 </a:t>
            </a:r>
            <a:r>
              <a:rPr lang="en-US" altLang="ko-KR" sz="1400" dirty="0"/>
              <a:t>&amp;</a:t>
            </a:r>
          </a:p>
          <a:p>
            <a:r>
              <a:rPr lang="en-US" altLang="ko-KR" sz="1400" dirty="0"/>
              <a:t>LASSO Regression </a:t>
            </a:r>
            <a:r>
              <a:rPr lang="ko-KR" altLang="en-US" sz="1400" dirty="0"/>
              <a:t>기반 변수선택</a:t>
            </a:r>
            <a:endParaRPr lang="en-US" altLang="ko-KR" sz="14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CD55FCA-720B-42B8-9181-89A43718DBF7}"/>
              </a:ext>
            </a:extLst>
          </p:cNvPr>
          <p:cNvSpPr txBox="1"/>
          <p:nvPr/>
        </p:nvSpPr>
        <p:spPr>
          <a:xfrm>
            <a:off x="6505982" y="2988896"/>
            <a:ext cx="456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변수선택이 된 데이터를 모델에 학습</a:t>
            </a:r>
            <a:endParaRPr lang="en-US" altLang="ko-KR" sz="14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3D7F616-A8E2-4076-B4AB-C766FA2993C5}"/>
              </a:ext>
            </a:extLst>
          </p:cNvPr>
          <p:cNvSpPr txBox="1"/>
          <p:nvPr/>
        </p:nvSpPr>
        <p:spPr>
          <a:xfrm>
            <a:off x="6560700" y="3975749"/>
            <a:ext cx="456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스태킹</a:t>
            </a:r>
            <a:r>
              <a:rPr lang="ko-KR" altLang="en-US" sz="1400" dirty="0"/>
              <a:t> 앙상블을 위한 데이터셋 생성</a:t>
            </a:r>
            <a:endParaRPr lang="en-US" altLang="ko-KR" sz="14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4C68791-87C4-4F13-A6B5-B5907C601F78}"/>
              </a:ext>
            </a:extLst>
          </p:cNvPr>
          <p:cNvSpPr txBox="1"/>
          <p:nvPr/>
        </p:nvSpPr>
        <p:spPr>
          <a:xfrm>
            <a:off x="6557694" y="5101079"/>
            <a:ext cx="4566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Final Model</a:t>
            </a:r>
            <a:r>
              <a:rPr lang="ko-KR" altLang="en-US" sz="1400" dirty="0"/>
              <a:t>에는 </a:t>
            </a:r>
            <a:r>
              <a:rPr lang="en-US" altLang="ko-KR" sz="1400" dirty="0" err="1"/>
              <a:t>LightGBM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Prediction</a:t>
            </a:r>
            <a:r>
              <a:rPr lang="ko-KR" altLang="en-US" sz="1400" dirty="0"/>
              <a:t>컬럼에 대한 중요도 탐색으로 이전 모델들의 개별 중요도 판별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대용량 데이터 빠른 학습 속도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부스팅</a:t>
            </a:r>
            <a:r>
              <a:rPr lang="ko-KR" altLang="en-US" sz="1400" dirty="0"/>
              <a:t> 계열 입증된 정확성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87D19-8B66-430F-8E8A-301F65DC0B12}"/>
              </a:ext>
            </a:extLst>
          </p:cNvPr>
          <p:cNvSpPr txBox="1"/>
          <p:nvPr/>
        </p:nvSpPr>
        <p:spPr>
          <a:xfrm>
            <a:off x="6505982" y="1099538"/>
            <a:ext cx="456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가맹점별 바이너리 타겟 데이터</a:t>
            </a:r>
            <a:endParaRPr lang="en-US" altLang="ko-KR" sz="1400" dirty="0"/>
          </a:p>
        </p:txBody>
      </p:sp>
      <p:sp>
        <p:nvSpPr>
          <p:cNvPr id="122" name="화살표: 아래쪽 121">
            <a:extLst>
              <a:ext uri="{FF2B5EF4-FFF2-40B4-BE49-F238E27FC236}">
                <a16:creationId xmlns:a16="http://schemas.microsoft.com/office/drawing/2014/main" id="{C8115726-E55C-4AA2-A646-FCBB3258FA81}"/>
              </a:ext>
            </a:extLst>
          </p:cNvPr>
          <p:cNvSpPr/>
          <p:nvPr/>
        </p:nvSpPr>
        <p:spPr>
          <a:xfrm>
            <a:off x="2931789" y="2180632"/>
            <a:ext cx="915177" cy="421841"/>
          </a:xfrm>
          <a:prstGeom prst="down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78BB5-C6B4-4CDA-8507-96CCE1CA8797}"/>
              </a:ext>
            </a:extLst>
          </p:cNvPr>
          <p:cNvGrpSpPr/>
          <p:nvPr/>
        </p:nvGrpSpPr>
        <p:grpSpPr>
          <a:xfrm>
            <a:off x="781796" y="3310359"/>
            <a:ext cx="5172621" cy="750974"/>
            <a:chOff x="813008" y="3387533"/>
            <a:chExt cx="5172621" cy="7509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BC06C21-24CB-4162-B16C-E8B8A6315FD5}"/>
                </a:ext>
              </a:extLst>
            </p:cNvPr>
            <p:cNvSpPr/>
            <p:nvPr/>
          </p:nvSpPr>
          <p:spPr>
            <a:xfrm>
              <a:off x="813008" y="3390900"/>
              <a:ext cx="970177" cy="476992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NN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761482-AE63-42CF-8F82-E3124A35383D}"/>
                </a:ext>
              </a:extLst>
            </p:cNvPr>
            <p:cNvSpPr/>
            <p:nvPr/>
          </p:nvSpPr>
          <p:spPr>
            <a:xfrm>
              <a:off x="1867063" y="3387533"/>
              <a:ext cx="970177" cy="493279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SVM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D0D8DA0-912A-4BC8-BFAD-31A06370D7D2}"/>
                </a:ext>
              </a:extLst>
            </p:cNvPr>
            <p:cNvSpPr/>
            <p:nvPr/>
          </p:nvSpPr>
          <p:spPr>
            <a:xfrm>
              <a:off x="2921118" y="3387533"/>
              <a:ext cx="970177" cy="493279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Light</a:t>
              </a:r>
            </a:p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GBM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05C165C-5785-419A-B7F6-EF8C453E6F39}"/>
                </a:ext>
              </a:extLst>
            </p:cNvPr>
            <p:cNvSpPr/>
            <p:nvPr/>
          </p:nvSpPr>
          <p:spPr>
            <a:xfrm>
              <a:off x="3965989" y="3390900"/>
              <a:ext cx="970177" cy="491850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Random</a:t>
              </a:r>
            </a:p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Forest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326ED77-B309-47D6-B02F-E44C09F39CBB}"/>
                </a:ext>
              </a:extLst>
            </p:cNvPr>
            <p:cNvSpPr/>
            <p:nvPr/>
          </p:nvSpPr>
          <p:spPr>
            <a:xfrm>
              <a:off x="5015452" y="3387533"/>
              <a:ext cx="970177" cy="493279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Logistic</a:t>
              </a:r>
            </a:p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Reg.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07D3B5A6-A428-4558-877D-62569224B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8066" y="3865738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A53AD190-4CEE-4FAF-9D42-84ED20A7C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150" y="3856246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BE0641F3-B9A5-4EE4-ACCD-A63B1B8A3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150" y="3865738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F34EC04B-1EA0-425E-B42C-FD002CDBA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6234" y="3870594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73203C78-4E2B-4213-84E1-59D1850F1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0929" y="3870594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D5D84CE5-0DF4-4A52-8828-B6C4A9059C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0539" y="3873331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68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모델 해석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D26525-2821-4B44-9E79-7CE89034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2259487"/>
            <a:ext cx="11160127" cy="880473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solidFill>
                  <a:srgbClr val="002060"/>
                </a:solidFill>
              </a:rPr>
              <a:t>예측 정확도가 우수한 인공지능 모델은 대게 </a:t>
            </a:r>
            <a:r>
              <a:rPr lang="ko-KR" altLang="en-US" sz="1200" u="sng" dirty="0">
                <a:solidFill>
                  <a:srgbClr val="002060"/>
                </a:solidFill>
              </a:rPr>
              <a:t>복잡성이 그에 비례하므로 해석이 어려움</a:t>
            </a:r>
            <a:r>
              <a:rPr lang="en-US" altLang="ko-KR" sz="1200" dirty="0">
                <a:solidFill>
                  <a:srgbClr val="002060"/>
                </a:solidFill>
              </a:rPr>
              <a:t> ⇒</a:t>
            </a:r>
            <a:r>
              <a:rPr lang="ko-KR" altLang="en-US" sz="1200" dirty="0">
                <a:solidFill>
                  <a:srgbClr val="002060"/>
                </a:solidFill>
              </a:rPr>
              <a:t> 다양한 </a:t>
            </a:r>
            <a:r>
              <a:rPr lang="en-US" altLang="ko-KR" sz="1200" dirty="0">
                <a:solidFill>
                  <a:srgbClr val="002060"/>
                </a:solidFill>
              </a:rPr>
              <a:t>XAI</a:t>
            </a:r>
            <a:r>
              <a:rPr lang="ko-KR" altLang="en-US" sz="1200" dirty="0">
                <a:solidFill>
                  <a:srgbClr val="002060"/>
                </a:solidFill>
              </a:rPr>
              <a:t> 방법론이 고안됨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학습된 모델과 데이터 샘플을 활용</a:t>
            </a:r>
            <a:r>
              <a:rPr lang="en-US" altLang="ko-KR" sz="1200" dirty="0">
                <a:solidFill>
                  <a:srgbClr val="002060"/>
                </a:solidFill>
              </a:rPr>
              <a:t>, </a:t>
            </a:r>
            <a:r>
              <a:rPr lang="en-US" altLang="ko-KR" sz="1200" u="sng" dirty="0">
                <a:solidFill>
                  <a:srgbClr val="002060"/>
                </a:solidFill>
              </a:rPr>
              <a:t>Shapely Value</a:t>
            </a:r>
            <a:r>
              <a:rPr lang="ko-KR" altLang="en-US" sz="1200" dirty="0">
                <a:solidFill>
                  <a:srgbClr val="002060"/>
                </a:solidFill>
              </a:rPr>
              <a:t>와 </a:t>
            </a:r>
            <a:r>
              <a:rPr lang="en-US" altLang="ko-KR" sz="1200" u="sng" dirty="0">
                <a:solidFill>
                  <a:srgbClr val="002060"/>
                </a:solidFill>
              </a:rPr>
              <a:t>Global Surrogate Model</a:t>
            </a:r>
            <a:r>
              <a:rPr lang="ko-KR" altLang="en-US" sz="1200" dirty="0">
                <a:solidFill>
                  <a:srgbClr val="002060"/>
                </a:solidFill>
              </a:rPr>
              <a:t>을 통해 복잡한 모델을 해석하고자 함</a:t>
            </a:r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43E4D9B-D0E6-40DA-8D9E-487F4ED438E3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해석 가능한 인공지능 방법론을 활용하여</a:t>
            </a: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복잡한 모델 해석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2060"/>
                </a:solidFill>
              </a:rPr>
              <a:t>① Shapley Value</a:t>
            </a:r>
            <a:r>
              <a:rPr lang="ko-KR" altLang="en-US" sz="1600" b="1" dirty="0">
                <a:solidFill>
                  <a:srgbClr val="002060"/>
                </a:solidFill>
              </a:rPr>
              <a:t>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변수의 중요도 분석</a:t>
            </a:r>
            <a:r>
              <a:rPr lang="en-US" altLang="ko-KR" sz="1600" b="1" dirty="0">
                <a:solidFill>
                  <a:srgbClr val="002060"/>
                </a:solidFill>
              </a:rPr>
              <a:t> ② Global Surrogate Model</a:t>
            </a:r>
            <a:r>
              <a:rPr lang="ko-KR" altLang="en-US" sz="1600" b="1" dirty="0">
                <a:solidFill>
                  <a:srgbClr val="002060"/>
                </a:solidFill>
              </a:rPr>
              <a:t>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변수의 영향력 추론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C41D5B9-4888-4AA4-81BB-9F43CC92F3C7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C1DCAD-5B8C-4708-9FFB-0758D7F5804A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490EB5-7996-401E-A0AD-0017BDA52160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3C15E1-D34C-4E30-A6E8-6EAB6A5F663F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9743F98-9C14-42CB-A35A-B11D522925F2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7A77EF-D211-478A-93B7-B4658EADE958}"/>
              </a:ext>
            </a:extLst>
          </p:cNvPr>
          <p:cNvSpPr/>
          <p:nvPr/>
        </p:nvSpPr>
        <p:spPr>
          <a:xfrm>
            <a:off x="515937" y="1889904"/>
            <a:ext cx="3237457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해석 가능한 인공지능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</a:t>
            </a:r>
            <a:r>
              <a:rPr lang="en-US" altLang="ko-KR" sz="1400" b="1" dirty="0" err="1">
                <a:solidFill>
                  <a:srgbClr val="FFD966"/>
                </a:solidFill>
              </a:rPr>
              <a:t>X</a:t>
            </a:r>
            <a:r>
              <a:rPr lang="en-US" altLang="ko-KR" sz="1400" dirty="0" err="1"/>
              <a:t>plainable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D966"/>
                </a:solidFill>
              </a:rPr>
              <a:t>AI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34B252-DE23-446B-A2F5-4B3DC6916444}"/>
              </a:ext>
            </a:extLst>
          </p:cNvPr>
          <p:cNvSpPr/>
          <p:nvPr/>
        </p:nvSpPr>
        <p:spPr>
          <a:xfrm>
            <a:off x="6254750" y="3141613"/>
            <a:ext cx="2175147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Global Surrogate Model</a:t>
            </a:r>
            <a:endParaRPr lang="ko-KR" altLang="en-US" sz="1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970B17-E293-4F2B-AC70-4E6ADD79EB72}"/>
              </a:ext>
            </a:extLst>
          </p:cNvPr>
          <p:cNvSpPr/>
          <p:nvPr/>
        </p:nvSpPr>
        <p:spPr>
          <a:xfrm>
            <a:off x="515938" y="3139960"/>
            <a:ext cx="1478325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Shapley Value</a:t>
            </a:r>
            <a:endParaRPr lang="ko-KR" altLang="en-US" sz="1400" b="1" dirty="0"/>
          </a:p>
        </p:txBody>
      </p:sp>
      <p:sp>
        <p:nvSpPr>
          <p:cNvPr id="21" name="내용 개체 틀 1">
            <a:extLst>
              <a:ext uri="{FF2B5EF4-FFF2-40B4-BE49-F238E27FC236}">
                <a16:creationId xmlns:a16="http://schemas.microsoft.com/office/drawing/2014/main" id="{9834DD01-7D3E-4F9F-9D96-D12B880DC938}"/>
              </a:ext>
            </a:extLst>
          </p:cNvPr>
          <p:cNvSpPr txBox="1">
            <a:spLocks/>
          </p:cNvSpPr>
          <p:nvPr/>
        </p:nvSpPr>
        <p:spPr>
          <a:xfrm>
            <a:off x="515938" y="4827341"/>
            <a:ext cx="5580062" cy="144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002060"/>
                </a:solidFill>
              </a:rPr>
              <a:t>모든 가능한 변수 조합에서 어떤 변수가 얼마나 기여했는지 측정하는 방법론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모델 전반과 데이터 각각의 해석이 동시에 가능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계산 비용이 변수의 수에 비례하기 때문에</a:t>
            </a:r>
            <a:r>
              <a:rPr lang="en-US" altLang="ko-KR" sz="1200" dirty="0">
                <a:solidFill>
                  <a:srgbClr val="002060"/>
                </a:solidFill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</a:rPr>
              <a:t>적절한 샘플링을 통해 해결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복잡한 모델에서 각 변수의 중요도를 알 수 있음</a:t>
            </a:r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3CF6AC8-50DE-4837-ACAE-3929213CFAA3}"/>
              </a:ext>
            </a:extLst>
          </p:cNvPr>
          <p:cNvSpPr txBox="1">
            <a:spLocks/>
          </p:cNvSpPr>
          <p:nvPr/>
        </p:nvSpPr>
        <p:spPr>
          <a:xfrm>
            <a:off x="6095998" y="4827341"/>
            <a:ext cx="5580062" cy="1443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002060"/>
                </a:solidFill>
              </a:rPr>
              <a:t>유사한 기능을 흉내내는 모델로 원래 모델을 대신하여</a:t>
            </a:r>
            <a:r>
              <a:rPr lang="en-US" altLang="ko-KR" sz="1200" dirty="0">
                <a:solidFill>
                  <a:srgbClr val="002060"/>
                </a:solidFill>
              </a:rPr>
              <a:t>(Surrogate) </a:t>
            </a:r>
            <a:r>
              <a:rPr lang="ko-KR" altLang="en-US" sz="1200" dirty="0">
                <a:solidFill>
                  <a:srgbClr val="002060"/>
                </a:solidFill>
              </a:rPr>
              <a:t>설명하는 방법론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선형 모델을 사용한다면 각 변수의 회귀계수를 도출할 수 있음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대리 모델의 설명력이 약하면 결과를 신뢰할 수 없으므로</a:t>
            </a:r>
            <a:r>
              <a:rPr lang="en-US" altLang="ko-KR" sz="1200" dirty="0">
                <a:solidFill>
                  <a:srgbClr val="002060"/>
                </a:solidFill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</a:rPr>
              <a:t>다수의 샘플링을 통해 선택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복잡한 모델에서 각 변수의 증가에 따른 방문 확률 증가를 측정할 수 있음</a:t>
            </a:r>
            <a:endParaRPr lang="en-US" altLang="ko-KR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4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비즈니스 인사이트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C41D5B9-4888-4AA4-81BB-9F43CC92F3C7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C1DCAD-5B8C-4708-9FFB-0758D7F5804A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490EB5-7996-401E-A0AD-0017BDA52160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3C15E1-D34C-4E30-A6E8-6EAB6A5F663F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9743F98-9C14-42CB-A35A-B11D522925F2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22AFCD0C-5600-43AC-B4F5-01B966F3333C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해석 가능한 인공지능 방법론을 활용하여</a:t>
            </a: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복잡한 모델 해석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2060"/>
                </a:solidFill>
              </a:rPr>
              <a:t>① Shapley Value</a:t>
            </a:r>
            <a:r>
              <a:rPr lang="ko-KR" altLang="en-US" sz="1600" b="1" dirty="0">
                <a:solidFill>
                  <a:srgbClr val="002060"/>
                </a:solidFill>
              </a:rPr>
              <a:t>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변수의 중요도 분석</a:t>
            </a:r>
            <a:r>
              <a:rPr lang="en-US" altLang="ko-KR" sz="1600" b="1" dirty="0">
                <a:solidFill>
                  <a:srgbClr val="002060"/>
                </a:solidFill>
              </a:rPr>
              <a:t> ② Global Surrogate Model</a:t>
            </a:r>
            <a:r>
              <a:rPr lang="ko-KR" altLang="en-US" sz="1600" b="1" dirty="0">
                <a:solidFill>
                  <a:srgbClr val="002060"/>
                </a:solidFill>
              </a:rPr>
              <a:t>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변수의 영향력 추론</a:t>
            </a: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533F7131-39B8-43F9-8E04-9276E3B8ABA9}"/>
              </a:ext>
            </a:extLst>
          </p:cNvPr>
          <p:cNvSpPr txBox="1">
            <a:spLocks/>
          </p:cNvSpPr>
          <p:nvPr/>
        </p:nvSpPr>
        <p:spPr>
          <a:xfrm>
            <a:off x="515938" y="2050255"/>
            <a:ext cx="5580062" cy="144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002060"/>
                </a:solidFill>
              </a:rPr>
              <a:t>Case 1. </a:t>
            </a:r>
            <a:r>
              <a:rPr lang="ko-KR" altLang="en-US" sz="1200" dirty="0">
                <a:solidFill>
                  <a:srgbClr val="002060"/>
                </a:solidFill>
              </a:rPr>
              <a:t>가맹점 </a:t>
            </a:r>
            <a:r>
              <a:rPr lang="en-US" altLang="ko-KR" sz="1200" dirty="0">
                <a:solidFill>
                  <a:srgbClr val="002060"/>
                </a:solidFill>
              </a:rPr>
              <a:t>A </a:t>
            </a:r>
            <a:r>
              <a:rPr lang="ko-KR" altLang="en-US" sz="1200" dirty="0">
                <a:solidFill>
                  <a:srgbClr val="002060"/>
                </a:solidFill>
              </a:rPr>
              <a:t>에게 비즈니스 솔루션 제안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어떤 변수가 중요한 지 </a:t>
            </a:r>
            <a:r>
              <a:rPr lang="ko-KR" altLang="en-US" sz="1200" dirty="0" err="1">
                <a:solidFill>
                  <a:srgbClr val="002060"/>
                </a:solidFill>
              </a:rPr>
              <a:t>뽑아냄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Top 10</a:t>
            </a:r>
          </a:p>
          <a:p>
            <a:r>
              <a:rPr lang="ko-KR" altLang="en-US" sz="1200" dirty="0">
                <a:solidFill>
                  <a:srgbClr val="002060"/>
                </a:solidFill>
              </a:rPr>
              <a:t>그 변수의 영향력 측정 </a:t>
            </a:r>
            <a:r>
              <a:rPr lang="en-US" altLang="ko-KR" sz="1200" dirty="0">
                <a:solidFill>
                  <a:srgbClr val="002060"/>
                </a:solidFill>
              </a:rPr>
              <a:t>=&gt; </a:t>
            </a:r>
            <a:r>
              <a:rPr lang="ko-KR" altLang="en-US" sz="1200" dirty="0">
                <a:solidFill>
                  <a:srgbClr val="002060"/>
                </a:solidFill>
              </a:rPr>
              <a:t>어떤 변수를 </a:t>
            </a:r>
            <a:r>
              <a:rPr lang="ko-KR" altLang="en-US" sz="1200" dirty="0" err="1">
                <a:solidFill>
                  <a:srgbClr val="002060"/>
                </a:solidFill>
              </a:rPr>
              <a:t>타겟팅한</a:t>
            </a:r>
            <a:r>
              <a:rPr lang="ko-KR" altLang="en-US" sz="1200" dirty="0">
                <a:solidFill>
                  <a:srgbClr val="002060"/>
                </a:solidFill>
              </a:rPr>
              <a:t> 기획 방향 수립</a:t>
            </a:r>
            <a:endParaRPr lang="en-US" altLang="ko-KR" sz="1200" dirty="0">
              <a:solidFill>
                <a:srgbClr val="002060"/>
              </a:solidFill>
            </a:endParaRPr>
          </a:p>
          <a:p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8F6158D0-580E-4883-AD2C-F2E4A8432DF4}"/>
              </a:ext>
            </a:extLst>
          </p:cNvPr>
          <p:cNvSpPr txBox="1">
            <a:spLocks/>
          </p:cNvSpPr>
          <p:nvPr/>
        </p:nvSpPr>
        <p:spPr>
          <a:xfrm>
            <a:off x="6095998" y="1965826"/>
            <a:ext cx="5580062" cy="144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002060"/>
                </a:solidFill>
              </a:rPr>
              <a:t>Case 2. </a:t>
            </a:r>
            <a:r>
              <a:rPr lang="ko-KR" altLang="en-US" sz="1200" dirty="0">
                <a:solidFill>
                  <a:srgbClr val="002060"/>
                </a:solidFill>
              </a:rPr>
              <a:t>고객 </a:t>
            </a:r>
            <a:r>
              <a:rPr lang="en-US" altLang="ko-KR" sz="1200" dirty="0">
                <a:solidFill>
                  <a:srgbClr val="002060"/>
                </a:solidFill>
              </a:rPr>
              <a:t>B</a:t>
            </a:r>
          </a:p>
          <a:p>
            <a:r>
              <a:rPr lang="ko-KR" altLang="en-US" sz="1200" dirty="0">
                <a:solidFill>
                  <a:srgbClr val="002060"/>
                </a:solidFill>
              </a:rPr>
              <a:t>설득력 있는 카드 추천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en-US" altLang="ko-KR" sz="1200" dirty="0">
                <a:solidFill>
                  <a:srgbClr val="002060"/>
                </a:solidFill>
              </a:rPr>
              <a:t>(</a:t>
            </a:r>
            <a:r>
              <a:rPr lang="ko-KR" altLang="en-US" sz="1200" dirty="0">
                <a:solidFill>
                  <a:srgbClr val="002060"/>
                </a:solidFill>
              </a:rPr>
              <a:t>기존</a:t>
            </a:r>
            <a:r>
              <a:rPr lang="en-US" altLang="ko-KR" sz="1200" dirty="0">
                <a:solidFill>
                  <a:srgbClr val="002060"/>
                </a:solidFill>
              </a:rPr>
              <a:t>) </a:t>
            </a:r>
            <a:r>
              <a:rPr lang="ko-KR" altLang="en-US" sz="1200" dirty="0">
                <a:solidFill>
                  <a:srgbClr val="002060"/>
                </a:solidFill>
              </a:rPr>
              <a:t>가맹점 </a:t>
            </a:r>
            <a:r>
              <a:rPr lang="en-US" altLang="ko-KR" sz="1200" dirty="0">
                <a:solidFill>
                  <a:srgbClr val="002060"/>
                </a:solidFill>
              </a:rPr>
              <a:t>C</a:t>
            </a:r>
            <a:r>
              <a:rPr lang="ko-KR" altLang="en-US" sz="1200" dirty="0">
                <a:solidFill>
                  <a:srgbClr val="002060"/>
                </a:solidFill>
              </a:rPr>
              <a:t>와 </a:t>
            </a:r>
            <a:r>
              <a:rPr lang="en-US" altLang="ko-KR" sz="1200" dirty="0">
                <a:solidFill>
                  <a:srgbClr val="002060"/>
                </a:solidFill>
              </a:rPr>
              <a:t>D</a:t>
            </a:r>
            <a:r>
              <a:rPr lang="ko-KR" altLang="en-US" sz="1200" dirty="0">
                <a:solidFill>
                  <a:srgbClr val="002060"/>
                </a:solidFill>
              </a:rPr>
              <a:t>를 사용할 확률이 크다 </a:t>
            </a:r>
            <a:r>
              <a:rPr lang="en-US" altLang="ko-KR" sz="1200" dirty="0">
                <a:solidFill>
                  <a:srgbClr val="002060"/>
                </a:solidFill>
              </a:rPr>
              <a:t>-&gt; </a:t>
            </a:r>
            <a:r>
              <a:rPr lang="ko-KR" altLang="en-US" sz="1200" dirty="0">
                <a:solidFill>
                  <a:srgbClr val="002060"/>
                </a:solidFill>
              </a:rPr>
              <a:t>추천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당신의 행동 패턴을 설명 </a:t>
            </a:r>
            <a:r>
              <a:rPr lang="en-US" altLang="ko-KR" sz="1200" dirty="0">
                <a:solidFill>
                  <a:srgbClr val="002060"/>
                </a:solidFill>
              </a:rPr>
              <a:t>=&gt; </a:t>
            </a:r>
            <a:r>
              <a:rPr lang="ko-KR" altLang="en-US" sz="1200" dirty="0">
                <a:solidFill>
                  <a:srgbClr val="002060"/>
                </a:solidFill>
              </a:rPr>
              <a:t>설득력 있는 추천</a:t>
            </a:r>
            <a:r>
              <a:rPr lang="en-US" altLang="ko-KR" sz="12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3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650</Words>
  <Application>Microsoft Office PowerPoint</Application>
  <PresentationFormat>와이드스크린</PresentationFormat>
  <Paragraphs>103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SCDC 과제 계획서 Track 1</vt:lpstr>
      <vt:lpstr>프로세스</vt:lpstr>
      <vt:lpstr>변수 선택</vt:lpstr>
      <vt:lpstr>변수 선택</vt:lpstr>
      <vt:lpstr>모델링</vt:lpstr>
      <vt:lpstr>모델 해석</vt:lpstr>
      <vt:lpstr>비즈니스 인사이트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제목은 여기에</dc:title>
  <dc:creator>YI HYEONGSUN</dc:creator>
  <cp:lastModifiedBy>YI HYEONGSUN</cp:lastModifiedBy>
  <cp:revision>58</cp:revision>
  <dcterms:created xsi:type="dcterms:W3CDTF">2020-09-11T05:58:32Z</dcterms:created>
  <dcterms:modified xsi:type="dcterms:W3CDTF">2020-09-21T08:14:17Z</dcterms:modified>
</cp:coreProperties>
</file>