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695E14-DB71-43D1-912D-29F4D2DEAC7E}">
          <p14:sldIdLst>
            <p14:sldId id="256"/>
          </p14:sldIdLst>
        </p14:section>
        <p14:section name="제목 없는 구역" id="{86252DE0-AAD0-4B6A-A126-4C1D5E97F61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088"/>
    <a:srgbClr val="8653AD"/>
    <a:srgbClr val="BFB3CF"/>
    <a:srgbClr val="B84659"/>
    <a:srgbClr val="4A7DA8"/>
    <a:srgbClr val="04469F"/>
    <a:srgbClr val="CDDAEC"/>
    <a:srgbClr val="8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552"/>
      </p:cViewPr>
      <p:guideLst>
        <p:guide orient="horz" pos="686"/>
        <p:guide pos="325"/>
        <p:guide pos="3840"/>
        <p:guide pos="7355"/>
        <p:guide orient="horz" pos="414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ko-KR" altLang="en-US" sz="4400" b="1" dirty="0">
                <a:solidFill>
                  <a:srgbClr val="002060"/>
                </a:solidFill>
              </a:rPr>
              <a:t>데이터</a:t>
            </a:r>
            <a:r>
              <a:rPr lang="en-US" altLang="ko-KR" sz="4400" b="1" dirty="0">
                <a:solidFill>
                  <a:srgbClr val="002060"/>
                </a:solidFill>
              </a:rPr>
              <a:t> </a:t>
            </a:r>
            <a:r>
              <a:rPr lang="ko-KR" altLang="en-US" sz="4400" b="1" dirty="0" err="1">
                <a:solidFill>
                  <a:srgbClr val="002060"/>
                </a:solidFill>
              </a:rPr>
              <a:t>전처리</a:t>
            </a:r>
            <a:r>
              <a:rPr lang="ko-KR" altLang="en-US" sz="4400" b="1" dirty="0">
                <a:solidFill>
                  <a:srgbClr val="002060"/>
                </a:solidFill>
              </a:rPr>
              <a:t> 및 변수 변환</a:t>
            </a: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741319-816C-468A-A111-C51EA78440BD}"/>
              </a:ext>
            </a:extLst>
          </p:cNvPr>
          <p:cNvSpPr/>
          <p:nvPr/>
        </p:nvSpPr>
        <p:spPr>
          <a:xfrm>
            <a:off x="6340487" y="1391756"/>
            <a:ext cx="4814746" cy="1968264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데이터</a:t>
            </a: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</a:rPr>
              <a:t>분포 탐색 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0" y="3746956"/>
            <a:ext cx="5580065" cy="327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400" b="1" dirty="0"/>
              <a:t>가맹점 이용 따른 분포 차이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1099239"/>
            <a:ext cx="5738815" cy="2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/>
              <a:t>타겟 변수의 불균형 분포</a:t>
            </a: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F568931F-F06C-421B-9BBB-79D0AD3CAD7C}"/>
              </a:ext>
            </a:extLst>
          </p:cNvPr>
          <p:cNvSpPr txBox="1">
            <a:spLocks/>
          </p:cNvSpPr>
          <p:nvPr/>
        </p:nvSpPr>
        <p:spPr>
          <a:xfrm>
            <a:off x="6095999" y="1091711"/>
            <a:ext cx="5738815" cy="32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SMOTE </a:t>
            </a:r>
            <a:r>
              <a:rPr lang="ko-KR" altLang="en-US" sz="1400" b="1" dirty="0"/>
              <a:t>기법을 이용한 </a:t>
            </a:r>
            <a:r>
              <a:rPr lang="ko-KR" altLang="en-US" sz="1400" b="1" dirty="0" err="1"/>
              <a:t>오버샘플링</a:t>
            </a:r>
            <a:endParaRPr lang="ko-KR" altLang="en-US" sz="14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E825C9-691E-4777-88DB-39A6F6C07610}"/>
              </a:ext>
            </a:extLst>
          </p:cNvPr>
          <p:cNvGrpSpPr/>
          <p:nvPr/>
        </p:nvGrpSpPr>
        <p:grpSpPr>
          <a:xfrm>
            <a:off x="580016" y="1391759"/>
            <a:ext cx="4845346" cy="1968264"/>
            <a:chOff x="580016" y="1424708"/>
            <a:chExt cx="4845346" cy="19682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5774F3-1247-4788-814F-64EA7DCD2CA2}"/>
                </a:ext>
              </a:extLst>
            </p:cNvPr>
            <p:cNvSpPr/>
            <p:nvPr/>
          </p:nvSpPr>
          <p:spPr>
            <a:xfrm>
              <a:off x="580016" y="1424708"/>
              <a:ext cx="4845346" cy="1968264"/>
            </a:xfrm>
            <a:prstGeom prst="rect">
              <a:avLst/>
            </a:prstGeom>
            <a:solidFill>
              <a:srgbClr val="04469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A4D84743-DA31-497B-AE86-F0DA75048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166" y="1570187"/>
              <a:ext cx="2480265" cy="173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2A7C9867-A98B-4564-9F31-688E2F70B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493" y="1583204"/>
              <a:ext cx="1302605" cy="173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273502-496D-4A14-9C0B-C89DB26D04B9}"/>
              </a:ext>
            </a:extLst>
          </p:cNvPr>
          <p:cNvGrpSpPr/>
          <p:nvPr/>
        </p:nvGrpSpPr>
        <p:grpSpPr>
          <a:xfrm>
            <a:off x="1378764" y="5732163"/>
            <a:ext cx="3290873" cy="230832"/>
            <a:chOff x="1454121" y="5965836"/>
            <a:chExt cx="3290873" cy="230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76BC9C-8E1C-4D4C-98C3-3E879995728E}"/>
                </a:ext>
              </a:extLst>
            </p:cNvPr>
            <p:cNvSpPr txBox="1"/>
            <p:nvPr/>
          </p:nvSpPr>
          <p:spPr>
            <a:xfrm>
              <a:off x="1638070" y="5965836"/>
              <a:ext cx="1109529" cy="20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가맹점 이용 고객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50F88E-1D8C-49C2-80FB-5D9B4A47FDF1}"/>
                </a:ext>
              </a:extLst>
            </p:cNvPr>
            <p:cNvSpPr/>
            <p:nvPr/>
          </p:nvSpPr>
          <p:spPr>
            <a:xfrm>
              <a:off x="1454121" y="6008190"/>
              <a:ext cx="125138" cy="125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885D39-0D46-4893-8CA0-EB92D7600FE1}"/>
                </a:ext>
              </a:extLst>
            </p:cNvPr>
            <p:cNvSpPr/>
            <p:nvPr/>
          </p:nvSpPr>
          <p:spPr>
            <a:xfrm>
              <a:off x="3224379" y="6008190"/>
              <a:ext cx="125138" cy="1251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B9E43B-7CA1-4976-A46A-EE3755454726}"/>
                </a:ext>
              </a:extLst>
            </p:cNvPr>
            <p:cNvSpPr txBox="1"/>
            <p:nvPr/>
          </p:nvSpPr>
          <p:spPr>
            <a:xfrm>
              <a:off x="3395250" y="5965836"/>
              <a:ext cx="1349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가맹점 </a:t>
              </a:r>
              <a:r>
                <a:rPr lang="ko-KR" altLang="en-US" sz="900" dirty="0" err="1"/>
                <a:t>미이용</a:t>
              </a:r>
              <a:r>
                <a:rPr lang="ko-KR" altLang="en-US" sz="900" dirty="0"/>
                <a:t> 고객 </a:t>
              </a: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BC5F29-7852-4EF4-AD7A-A3C73C90906B}"/>
              </a:ext>
            </a:extLst>
          </p:cNvPr>
          <p:cNvSpPr/>
          <p:nvPr/>
        </p:nvSpPr>
        <p:spPr>
          <a:xfrm>
            <a:off x="5691915" y="1881819"/>
            <a:ext cx="424995" cy="1042601"/>
          </a:xfrm>
          <a:prstGeom prst="rightArrow">
            <a:avLst>
              <a:gd name="adj1" fmla="val 55658"/>
              <a:gd name="adj2" fmla="val 50000"/>
            </a:avLst>
          </a:prstGeom>
          <a:solidFill>
            <a:srgbClr val="CDD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CBC5E-6CFB-496D-9CD7-9744CD256AF6}"/>
              </a:ext>
            </a:extLst>
          </p:cNvPr>
          <p:cNvSpPr txBox="1"/>
          <p:nvPr/>
        </p:nvSpPr>
        <p:spPr>
          <a:xfrm>
            <a:off x="6339549" y="1450049"/>
            <a:ext cx="4815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Synthetic Minority Over-Sampling Technique</a:t>
            </a:r>
            <a:endParaRPr lang="ko-KR" altLang="en-US" sz="900" dirty="0"/>
          </a:p>
        </p:txBody>
      </p:sp>
      <p:sp>
        <p:nvSpPr>
          <p:cNvPr id="60" name="내용 개체 틀 1">
            <a:extLst>
              <a:ext uri="{FF2B5EF4-FFF2-40B4-BE49-F238E27FC236}">
                <a16:creationId xmlns:a16="http://schemas.microsoft.com/office/drawing/2014/main" id="{74F4E66F-DA31-4DAD-B1DB-360DD32AE7FF}"/>
              </a:ext>
            </a:extLst>
          </p:cNvPr>
          <p:cNvSpPr txBox="1">
            <a:spLocks/>
          </p:cNvSpPr>
          <p:nvPr/>
        </p:nvSpPr>
        <p:spPr>
          <a:xfrm>
            <a:off x="6113125" y="3754657"/>
            <a:ext cx="5738815" cy="30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K-Bins &amp; GMM-</a:t>
            </a:r>
            <a:r>
              <a:rPr lang="ko-KR" altLang="en-US" sz="1400" b="1" dirty="0"/>
              <a:t>군집화를 이용한 변수 생성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653437-C10F-4FEB-8290-D22D47EDEE5D}"/>
              </a:ext>
            </a:extLst>
          </p:cNvPr>
          <p:cNvSpPr/>
          <p:nvPr/>
        </p:nvSpPr>
        <p:spPr>
          <a:xfrm>
            <a:off x="6339549" y="4111271"/>
            <a:ext cx="4814746" cy="1968264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AEBF1FF1-0CBB-4703-9219-4013DF858F2B}"/>
              </a:ext>
            </a:extLst>
          </p:cNvPr>
          <p:cNvSpPr/>
          <p:nvPr/>
        </p:nvSpPr>
        <p:spPr>
          <a:xfrm>
            <a:off x="5705699" y="4615321"/>
            <a:ext cx="424995" cy="1042601"/>
          </a:xfrm>
          <a:prstGeom prst="rightArrow">
            <a:avLst>
              <a:gd name="adj1" fmla="val 55658"/>
              <a:gd name="adj2" fmla="val 50000"/>
            </a:avLst>
          </a:prstGeom>
          <a:solidFill>
            <a:srgbClr val="CDD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54144F7B-00BD-4532-A0A4-8CED21E4C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 b="5979"/>
          <a:stretch/>
        </p:blipFill>
        <p:spPr bwMode="auto">
          <a:xfrm>
            <a:off x="6630978" y="4498999"/>
            <a:ext cx="2076546" cy="11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37C67962-6B38-4139-817D-06300918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 bwMode="auto">
          <a:xfrm>
            <a:off x="9157256" y="4511444"/>
            <a:ext cx="1799740" cy="12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2D0CEBF-7C46-4569-A768-E6B329948D9D}"/>
              </a:ext>
            </a:extLst>
          </p:cNvPr>
          <p:cNvSpPr txBox="1"/>
          <p:nvPr/>
        </p:nvSpPr>
        <p:spPr>
          <a:xfrm>
            <a:off x="6669388" y="5727763"/>
            <a:ext cx="2135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900" dirty="0"/>
              <a:t>K-Bins </a:t>
            </a:r>
            <a:r>
              <a:rPr lang="en-US" altLang="ko-KR" sz="900" dirty="0" err="1"/>
              <a:t>Descritizer</a:t>
            </a:r>
            <a:r>
              <a:rPr lang="en-US" altLang="ko-KR" sz="900" dirty="0"/>
              <a:t> :</a:t>
            </a:r>
          </a:p>
          <a:p>
            <a:r>
              <a:rPr lang="en-US" altLang="ko-KR" dirty="0"/>
              <a:t>Using K-Means Strategy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534FF2-9F5B-4725-9DCD-29575A9B022F}"/>
              </a:ext>
            </a:extLst>
          </p:cNvPr>
          <p:cNvGrpSpPr/>
          <p:nvPr/>
        </p:nvGrpSpPr>
        <p:grpSpPr>
          <a:xfrm>
            <a:off x="596111" y="4100425"/>
            <a:ext cx="4845346" cy="1968264"/>
            <a:chOff x="563159" y="4388755"/>
            <a:chExt cx="4845346" cy="19682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3B25A1-6A4C-448A-A9EA-979EB6657247}"/>
                </a:ext>
              </a:extLst>
            </p:cNvPr>
            <p:cNvSpPr/>
            <p:nvPr/>
          </p:nvSpPr>
          <p:spPr>
            <a:xfrm>
              <a:off x="563159" y="4388755"/>
              <a:ext cx="4845346" cy="1968264"/>
            </a:xfrm>
            <a:prstGeom prst="rect">
              <a:avLst/>
            </a:prstGeom>
            <a:solidFill>
              <a:srgbClr val="04469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1D498A-B585-4ACE-87AC-614D554E8501}"/>
                </a:ext>
              </a:extLst>
            </p:cNvPr>
            <p:cNvGrpSpPr/>
            <p:nvPr/>
          </p:nvGrpSpPr>
          <p:grpSpPr>
            <a:xfrm>
              <a:off x="649627" y="4746218"/>
              <a:ext cx="4689644" cy="1158599"/>
              <a:chOff x="874846" y="4404129"/>
              <a:chExt cx="5158608" cy="127445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DA0D341-3CAB-40B0-9D8A-73E6162185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51476"/>
              <a:stretch/>
            </p:blipFill>
            <p:spPr>
              <a:xfrm>
                <a:off x="874846" y="4404129"/>
                <a:ext cx="2613934" cy="127445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B2FDA84-989E-4F39-ABAD-85B7BB7F05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8304" b="3178"/>
              <a:stretch/>
            </p:blipFill>
            <p:spPr>
              <a:xfrm>
                <a:off x="3419520" y="4404239"/>
                <a:ext cx="2613934" cy="127434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3AEEE8-9EFC-4731-AA62-C4FB7D99B6F3}"/>
                </a:ext>
              </a:extLst>
            </p:cNvPr>
            <p:cNvSpPr txBox="1"/>
            <p:nvPr/>
          </p:nvSpPr>
          <p:spPr>
            <a:xfrm>
              <a:off x="2052940" y="4473407"/>
              <a:ext cx="18637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가맹점 이용 여부에 따른 분포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927D4D-8685-4CB5-A853-7C0FCDBAA73C}"/>
              </a:ext>
            </a:extLst>
          </p:cNvPr>
          <p:cNvGrpSpPr/>
          <p:nvPr/>
        </p:nvGrpSpPr>
        <p:grpSpPr>
          <a:xfrm>
            <a:off x="6573949" y="1965627"/>
            <a:ext cx="2011494" cy="1373838"/>
            <a:chOff x="6483331" y="1794177"/>
            <a:chExt cx="2011494" cy="13738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B95ABC-4335-4CDF-9F72-8861DF8E15F1}"/>
                </a:ext>
              </a:extLst>
            </p:cNvPr>
            <p:cNvGrpSpPr/>
            <p:nvPr/>
          </p:nvGrpSpPr>
          <p:grpSpPr>
            <a:xfrm>
              <a:off x="6483331" y="1794177"/>
              <a:ext cx="2011494" cy="1373838"/>
              <a:chOff x="6509577" y="1776114"/>
              <a:chExt cx="2011494" cy="1373838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7DF73D8-ABA2-40B6-8897-7A3F53364CC6}"/>
                  </a:ext>
                </a:extLst>
              </p:cNvPr>
              <p:cNvGrpSpPr/>
              <p:nvPr/>
            </p:nvGrpSpPr>
            <p:grpSpPr>
              <a:xfrm>
                <a:off x="6509577" y="1776114"/>
                <a:ext cx="2011494" cy="1373838"/>
                <a:chOff x="6292386" y="1339848"/>
                <a:chExt cx="3948097" cy="2696528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F319022-ED67-4838-92D2-1E6FA5FB731F}"/>
                    </a:ext>
                  </a:extLst>
                </p:cNvPr>
                <p:cNvSpPr/>
                <p:nvPr/>
              </p:nvSpPr>
              <p:spPr>
                <a:xfrm>
                  <a:off x="6587614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5C03BB0-F14E-4EFF-989B-7FD6606738C6}"/>
                    </a:ext>
                  </a:extLst>
                </p:cNvPr>
                <p:cNvSpPr/>
                <p:nvPr/>
              </p:nvSpPr>
              <p:spPr>
                <a:xfrm>
                  <a:off x="7282567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3CB7579-8966-41A0-9DA9-92839E49677D}"/>
                    </a:ext>
                  </a:extLst>
                </p:cNvPr>
                <p:cNvSpPr/>
                <p:nvPr/>
              </p:nvSpPr>
              <p:spPr>
                <a:xfrm>
                  <a:off x="9363869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1A8CE3B-6653-4789-9E1A-ED70F9D7C3B9}"/>
                    </a:ext>
                  </a:extLst>
                </p:cNvPr>
                <p:cNvSpPr/>
                <p:nvPr/>
              </p:nvSpPr>
              <p:spPr>
                <a:xfrm>
                  <a:off x="8672473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CDFCC2A-055A-4D04-863D-301B2B1D569D}"/>
                    </a:ext>
                  </a:extLst>
                </p:cNvPr>
                <p:cNvSpPr/>
                <p:nvPr/>
              </p:nvSpPr>
              <p:spPr>
                <a:xfrm>
                  <a:off x="9363869" y="295213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9C07BA5-246D-485F-AF55-0F9155C410ED}"/>
                    </a:ext>
                  </a:extLst>
                </p:cNvPr>
                <p:cNvSpPr/>
                <p:nvPr/>
              </p:nvSpPr>
              <p:spPr>
                <a:xfrm>
                  <a:off x="9363869" y="268912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EDA3A3D-2AC0-40C8-B7EC-5672AEE97E2A}"/>
                    </a:ext>
                  </a:extLst>
                </p:cNvPr>
                <p:cNvSpPr/>
                <p:nvPr/>
              </p:nvSpPr>
              <p:spPr>
                <a:xfrm>
                  <a:off x="9363869" y="2426112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FFA310D-D4E8-4715-B995-EAA7D6AD0FF3}"/>
                    </a:ext>
                  </a:extLst>
                </p:cNvPr>
                <p:cNvSpPr/>
                <p:nvPr/>
              </p:nvSpPr>
              <p:spPr>
                <a:xfrm>
                  <a:off x="9363869" y="2163100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83CEDC1-953E-4F94-A14E-ACE0D8CC3168}"/>
                    </a:ext>
                  </a:extLst>
                </p:cNvPr>
                <p:cNvSpPr/>
                <p:nvPr/>
              </p:nvSpPr>
              <p:spPr>
                <a:xfrm>
                  <a:off x="9363869" y="1900088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A5A7641-3AC2-41B0-AADB-00142BC80604}"/>
                    </a:ext>
                  </a:extLst>
                </p:cNvPr>
                <p:cNvSpPr/>
                <p:nvPr/>
              </p:nvSpPr>
              <p:spPr>
                <a:xfrm>
                  <a:off x="9363869" y="163707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48F81A6-66B3-4C8E-BCCE-A85CF8DA58E4}"/>
                    </a:ext>
                  </a:extLst>
                </p:cNvPr>
                <p:cNvSpPr/>
                <p:nvPr/>
              </p:nvSpPr>
              <p:spPr>
                <a:xfrm>
                  <a:off x="9363869" y="137406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오른쪽 중괄호 51">
                  <a:extLst>
                    <a:ext uri="{FF2B5EF4-FFF2-40B4-BE49-F238E27FC236}">
                      <a16:creationId xmlns:a16="http://schemas.microsoft.com/office/drawing/2014/main" id="{99A3416B-8159-445B-A79D-6023F032DF20}"/>
                    </a:ext>
                  </a:extLst>
                </p:cNvPr>
                <p:cNvSpPr/>
                <p:nvPr/>
              </p:nvSpPr>
              <p:spPr>
                <a:xfrm rot="5400000">
                  <a:off x="7191161" y="2841696"/>
                  <a:ext cx="89736" cy="1307690"/>
                </a:xfrm>
                <a:prstGeom prst="rightBrace">
                  <a:avLst>
                    <a:gd name="adj1" fmla="val 0"/>
                    <a:gd name="adj2" fmla="val 50357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679563-1E70-4E78-94D0-3EB912DA933C}"/>
                    </a:ext>
                  </a:extLst>
                </p:cNvPr>
                <p:cNvSpPr txBox="1"/>
                <p:nvPr/>
              </p:nvSpPr>
              <p:spPr>
                <a:xfrm>
                  <a:off x="6292386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Original Dataset</a:t>
                  </a:r>
                  <a:endParaRPr lang="ko-KR" altLang="en-US" sz="6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AC576CD-3637-49B3-9CBC-3B638D5EA60D}"/>
                    </a:ext>
                  </a:extLst>
                </p:cNvPr>
                <p:cNvSpPr txBox="1"/>
                <p:nvPr/>
              </p:nvSpPr>
              <p:spPr>
                <a:xfrm>
                  <a:off x="8353201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Final Dataset</a:t>
                  </a:r>
                  <a:endParaRPr lang="ko-KR" altLang="en-US" sz="600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FF8417A-A7E4-48BE-8BB8-4FAC98741838}"/>
                  </a:ext>
                </a:extLst>
              </p:cNvPr>
              <p:cNvGrpSpPr/>
              <p:nvPr/>
            </p:nvGrpSpPr>
            <p:grpSpPr>
              <a:xfrm>
                <a:off x="7284566" y="1850529"/>
                <a:ext cx="845225" cy="932994"/>
                <a:chOff x="7284566" y="1850529"/>
                <a:chExt cx="845225" cy="932994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35F7249D-658D-42EF-8243-1087653254AA}"/>
                    </a:ext>
                  </a:extLst>
                </p:cNvPr>
                <p:cNvCxnSpPr>
                  <a:cxnSpLocks/>
                  <a:stCxn id="42" idx="3"/>
                  <a:endCxn id="51" idx="1"/>
                </p:cNvCxnSpPr>
                <p:nvPr/>
              </p:nvCxnSpPr>
              <p:spPr>
                <a:xfrm flipV="1">
                  <a:off x="7284566" y="1850529"/>
                  <a:ext cx="789884" cy="932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B5931AD-5AE6-41F9-83A8-88EA3E960B4B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 flipV="1">
                  <a:off x="7284566" y="1984529"/>
                  <a:ext cx="789884" cy="798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99B1350-CBA1-400E-AA10-95DF50EC5074}"/>
                    </a:ext>
                  </a:extLst>
                </p:cNvPr>
                <p:cNvCxnSpPr>
                  <a:cxnSpLocks/>
                  <a:stCxn id="42" idx="3"/>
                  <a:endCxn id="49" idx="1"/>
                </p:cNvCxnSpPr>
                <p:nvPr/>
              </p:nvCxnSpPr>
              <p:spPr>
                <a:xfrm flipV="1">
                  <a:off x="7284566" y="2118530"/>
                  <a:ext cx="789884" cy="664993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CFF4FE2C-ED2F-4480-B8F5-328146C276E9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223371"/>
                  <a:ext cx="845225" cy="5601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922E331-B52D-40F5-8480-55A4A63D7503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370771"/>
                  <a:ext cx="845225" cy="4127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ED2096EC-98F3-4892-B48B-AC30C662855E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518173"/>
                  <a:ext cx="845225" cy="2653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61A8437C-89B8-4326-BEF6-4B6919AFC7A8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665573"/>
                  <a:ext cx="845225" cy="1179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B89D0CB4-F5F5-4D1B-A02A-FF6EF2877A8D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7284566" y="2783523"/>
                  <a:ext cx="789884" cy="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오른쪽 중괄호 24">
              <a:extLst>
                <a:ext uri="{FF2B5EF4-FFF2-40B4-BE49-F238E27FC236}">
                  <a16:creationId xmlns:a16="http://schemas.microsoft.com/office/drawing/2014/main" id="{7427F4AA-7524-4A76-9C05-EF8864119B94}"/>
                </a:ext>
              </a:extLst>
            </p:cNvPr>
            <p:cNvSpPr/>
            <p:nvPr/>
          </p:nvSpPr>
          <p:spPr>
            <a:xfrm rot="5400000">
              <a:off x="7991196" y="2539803"/>
              <a:ext cx="45719" cy="666248"/>
            </a:xfrm>
            <a:prstGeom prst="rightBrace">
              <a:avLst>
                <a:gd name="adj1" fmla="val 0"/>
                <a:gd name="adj2" fmla="val 5035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4AC6F2-4C42-4EDC-BE40-C46D3626B97D}"/>
              </a:ext>
            </a:extLst>
          </p:cNvPr>
          <p:cNvSpPr txBox="1"/>
          <p:nvPr/>
        </p:nvSpPr>
        <p:spPr>
          <a:xfrm>
            <a:off x="6819522" y="4177041"/>
            <a:ext cx="411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비지도 학습을 통한 데이터 카테고리화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BAACE-BDA7-4CCA-98DA-1AF91D0BBFAD}"/>
              </a:ext>
            </a:extLst>
          </p:cNvPr>
          <p:cNvSpPr txBox="1"/>
          <p:nvPr/>
        </p:nvSpPr>
        <p:spPr>
          <a:xfrm>
            <a:off x="9049496" y="5729638"/>
            <a:ext cx="2135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900" dirty="0"/>
              <a:t>GMM Clustering :</a:t>
            </a:r>
          </a:p>
          <a:p>
            <a:r>
              <a:rPr lang="en-US" altLang="ko-KR" dirty="0"/>
              <a:t>Best K with BIC Score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3A99FB-C896-45F3-9386-E96FB0C6DF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9427918" y="4877004"/>
            <a:ext cx="773735" cy="6960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9F25449-4A52-492E-9602-C29761A98B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9705527" y="5088602"/>
            <a:ext cx="823527" cy="47433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4344DEF-49CB-4069-98DE-96F227F229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10159058" y="5348583"/>
            <a:ext cx="762357" cy="2154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F375AE-B82D-4B0D-B0BA-473CBC1619C2}"/>
              </a:ext>
            </a:extLst>
          </p:cNvPr>
          <p:cNvSpPr txBox="1"/>
          <p:nvPr/>
        </p:nvSpPr>
        <p:spPr>
          <a:xfrm>
            <a:off x="7297976" y="4357115"/>
            <a:ext cx="9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[Var 9] K-Bins</a:t>
            </a:r>
            <a:endParaRPr lang="ko-KR" alt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40B8C-A952-4568-ABCD-F0631DEBF5F8}"/>
              </a:ext>
            </a:extLst>
          </p:cNvPr>
          <p:cNvSpPr txBox="1"/>
          <p:nvPr/>
        </p:nvSpPr>
        <p:spPr>
          <a:xfrm>
            <a:off x="9720497" y="4352323"/>
            <a:ext cx="9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[Var 9] GMM</a:t>
            </a:r>
            <a:endParaRPr lang="ko-KR" altLang="en-US" sz="800" b="1" dirty="0"/>
          </a:p>
        </p:txBody>
      </p:sp>
      <p:sp>
        <p:nvSpPr>
          <p:cNvPr id="80" name="제목 8">
            <a:extLst>
              <a:ext uri="{FF2B5EF4-FFF2-40B4-BE49-F238E27FC236}">
                <a16:creationId xmlns:a16="http://schemas.microsoft.com/office/drawing/2014/main" id="{A8625397-9AD6-4E01-BBC1-E88C4F49C8AC}"/>
              </a:ext>
            </a:extLst>
          </p:cNvPr>
          <p:cNvSpPr txBox="1">
            <a:spLocks/>
          </p:cNvSpPr>
          <p:nvPr/>
        </p:nvSpPr>
        <p:spPr>
          <a:xfrm>
            <a:off x="515935" y="685657"/>
            <a:ext cx="11160124" cy="41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2060"/>
                </a:solidFill>
              </a:rPr>
              <a:t>EDA</a:t>
            </a:r>
            <a:r>
              <a:rPr lang="ko-KR" altLang="en-US" sz="2000" dirty="0">
                <a:solidFill>
                  <a:srgbClr val="002060"/>
                </a:solidFill>
              </a:rPr>
              <a:t>를 통한 </a:t>
            </a:r>
            <a:r>
              <a:rPr lang="en-US" altLang="ko-KR" sz="2000" dirty="0">
                <a:solidFill>
                  <a:srgbClr val="002060"/>
                </a:solidFill>
              </a:rPr>
              <a:t>Feature Engineering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EB75B7-BDD2-4CAB-BFB2-F71E5137AF1A}"/>
              </a:ext>
            </a:extLst>
          </p:cNvPr>
          <p:cNvSpPr/>
          <p:nvPr/>
        </p:nvSpPr>
        <p:spPr>
          <a:xfrm>
            <a:off x="8804976" y="1784452"/>
            <a:ext cx="2092556" cy="1487302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2F0E27-F92D-4217-A8D2-6C601051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0"/>
          <a:stretch/>
        </p:blipFill>
        <p:spPr bwMode="auto">
          <a:xfrm>
            <a:off x="8886725" y="1810165"/>
            <a:ext cx="1184547" cy="1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E815DB-F4A2-4594-80EC-1AE8C4A72163}"/>
              </a:ext>
            </a:extLst>
          </p:cNvPr>
          <p:cNvSpPr/>
          <p:nvPr/>
        </p:nvSpPr>
        <p:spPr>
          <a:xfrm>
            <a:off x="9611804" y="3004717"/>
            <a:ext cx="382474" cy="119810"/>
          </a:xfrm>
          <a:prstGeom prst="rect">
            <a:avLst/>
          </a:prstGeom>
          <a:solidFill>
            <a:srgbClr val="7030A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A5006769-3F1B-4606-85A3-A71E53DB85B2}"/>
              </a:ext>
            </a:extLst>
          </p:cNvPr>
          <p:cNvCxnSpPr>
            <a:cxnSpLocks/>
            <a:stCxn id="37" idx="3"/>
            <a:endCxn id="2054" idx="3"/>
          </p:cNvCxnSpPr>
          <p:nvPr/>
        </p:nvCxnSpPr>
        <p:spPr>
          <a:xfrm flipV="1">
            <a:off x="9994278" y="2482245"/>
            <a:ext cx="76994" cy="582377"/>
          </a:xfrm>
          <a:prstGeom prst="curvedConnector3">
            <a:avLst>
              <a:gd name="adj1" fmla="val 3969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4FD725-ABBD-4151-8EB8-263B30483360}"/>
              </a:ext>
            </a:extLst>
          </p:cNvPr>
          <p:cNvSpPr txBox="1"/>
          <p:nvPr/>
        </p:nvSpPr>
        <p:spPr>
          <a:xfrm>
            <a:off x="9982107" y="1998863"/>
            <a:ext cx="9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ko-KR" altLang="en-US" dirty="0"/>
              <a:t>가맹점 </a:t>
            </a:r>
            <a:r>
              <a:rPr lang="en-US" altLang="ko-KR" dirty="0"/>
              <a:t>1 </a:t>
            </a:r>
          </a:p>
          <a:p>
            <a:r>
              <a:rPr lang="ko-KR" altLang="en-US" dirty="0"/>
              <a:t>이용 데이터 </a:t>
            </a:r>
            <a:r>
              <a:rPr lang="en-US" altLang="ko-KR" dirty="0"/>
              <a:t>Oversampling</a:t>
            </a:r>
            <a:r>
              <a:rPr lang="ko-KR" altLang="en-US" dirty="0"/>
              <a:t> </a:t>
            </a:r>
            <a:endParaRPr lang="ko-KR" altLang="en-US" sz="7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6AF167D-13F1-43CF-B1D7-07AC84AA56E2}"/>
              </a:ext>
            </a:extLst>
          </p:cNvPr>
          <p:cNvGrpSpPr/>
          <p:nvPr/>
        </p:nvGrpSpPr>
        <p:grpSpPr>
          <a:xfrm>
            <a:off x="8954710" y="3120611"/>
            <a:ext cx="1536912" cy="184667"/>
            <a:chOff x="1573161" y="5753896"/>
            <a:chExt cx="2997800" cy="39584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C18399-472E-417E-941C-6FC51E5DED0F}"/>
                </a:ext>
              </a:extLst>
            </p:cNvPr>
            <p:cNvSpPr txBox="1"/>
            <p:nvPr/>
          </p:nvSpPr>
          <p:spPr>
            <a:xfrm>
              <a:off x="1573161" y="5753896"/>
              <a:ext cx="1524739" cy="39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가맹점 </a:t>
              </a:r>
              <a:r>
                <a:rPr lang="en-US" altLang="ko-KR" sz="600" dirty="0"/>
                <a:t>1 </a:t>
              </a:r>
              <a:r>
                <a:rPr lang="ko-KR" altLang="en-US" sz="600" dirty="0" err="1"/>
                <a:t>미이용</a:t>
              </a:r>
              <a:endParaRPr lang="ko-KR" altLang="en-US" sz="6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1022B95-6ED6-4992-8139-36DB8F6CF9D3}"/>
                </a:ext>
              </a:extLst>
            </p:cNvPr>
            <p:cNvSpPr/>
            <p:nvPr/>
          </p:nvSpPr>
          <p:spPr>
            <a:xfrm>
              <a:off x="1619890" y="5889250"/>
              <a:ext cx="113763" cy="125138"/>
            </a:xfrm>
            <a:prstGeom prst="rect">
              <a:avLst/>
            </a:prstGeom>
            <a:solidFill>
              <a:srgbClr val="88C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3AAB87-E3A3-45ED-BF4B-0D0A552D07A6}"/>
                </a:ext>
              </a:extLst>
            </p:cNvPr>
            <p:cNvSpPr txBox="1"/>
            <p:nvPr/>
          </p:nvSpPr>
          <p:spPr>
            <a:xfrm>
              <a:off x="2891346" y="5753898"/>
              <a:ext cx="1679615" cy="39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가맹점 </a:t>
              </a:r>
              <a:r>
                <a:rPr lang="en-US" altLang="ko-KR" sz="600" dirty="0"/>
                <a:t>1 </a:t>
              </a:r>
              <a:r>
                <a:rPr lang="ko-KR" altLang="en-US" sz="600" dirty="0"/>
                <a:t>이용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14492A7-D8A0-4EC3-8922-2CAA7BCAA40F}"/>
                </a:ext>
              </a:extLst>
            </p:cNvPr>
            <p:cNvSpPr/>
            <p:nvPr/>
          </p:nvSpPr>
          <p:spPr>
            <a:xfrm>
              <a:off x="2907477" y="5889253"/>
              <a:ext cx="113763" cy="125138"/>
            </a:xfrm>
            <a:prstGeom prst="rect">
              <a:avLst/>
            </a:prstGeom>
            <a:solidFill>
              <a:srgbClr val="865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92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 전처리 및 변수 변환</vt:lpstr>
      <vt:lpstr>데이터 분포 탐색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park jaewoo</cp:lastModifiedBy>
  <cp:revision>37</cp:revision>
  <dcterms:created xsi:type="dcterms:W3CDTF">2020-09-11T05:58:32Z</dcterms:created>
  <dcterms:modified xsi:type="dcterms:W3CDTF">2020-09-23T02:44:28Z</dcterms:modified>
</cp:coreProperties>
</file>