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160"/>
            <a:ext cx="4984920" cy="39769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160"/>
            <a:ext cx="498492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728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520" cy="53082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728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160"/>
            <a:ext cx="4984920" cy="397692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160"/>
            <a:ext cx="498492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520" cy="53082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s-E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s-E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s-E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s-E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s-E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s-E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s-E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s-ES"/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800"/>
          </a:xfrm>
          <a:prstGeom prst="rect">
            <a:avLst/>
          </a:prstGeom>
        </p:spPr>
        <p:txBody>
          <a:bodyPr wrap="none" lIns="0" rIns="0" tIns="0" bIns="0" anchor="ctr"/>
          <a:p>
            <a:r>
              <a:rPr lang="es-ES"/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s-E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s-E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s-E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s-E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s-E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s-E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s-ES"/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130480"/>
            <a:ext cx="7769880" cy="146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  <a:ea typeface="DejaVu Sans"/>
              </a:rPr>
              <a:t>IntroductiontoEV3</a:t>
            </a:r>
            <a:endParaRPr/>
          </a:p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  <a:ea typeface="DejaVu Sans"/>
              </a:rPr>
              <a:t>Programming with Lego Mindstorms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1371600" y="3886200"/>
            <a:ext cx="6398280" cy="174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s-ES" sz="3200">
                <a:solidFill>
                  <a:srgbClr val="8b8b8b"/>
                </a:solidFill>
                <a:latin typeface="Calibri"/>
                <a:ea typeface="DejaVu Sans"/>
              </a:rPr>
              <a:t>I Love Neutrinos</a:t>
            </a:r>
            <a:endParaRPr/>
          </a:p>
          <a:p>
            <a:pPr algn="ctr">
              <a:lnSpc>
                <a:spcPct val="100000"/>
              </a:lnSpc>
            </a:pPr>
            <a:r>
              <a:rPr lang="es-ES" sz="3200">
                <a:solidFill>
                  <a:srgbClr val="8b8b8b"/>
                </a:solidFill>
                <a:latin typeface="Calibri"/>
                <a:ea typeface="DejaVu Sans"/>
              </a:rPr>
              <a:t>Juan Antonio Breña Moral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457200" y="273600"/>
            <a:ext cx="8228520" cy="11448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s-ES"/>
              <a:t>Some questions</a:t>
            </a:r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648000" y="1800000"/>
            <a:ext cx="7920000" cy="314892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s-ES" sz="2400"/>
              <a:t>What is your problem to solve?</a:t>
            </a:r>
            <a:endParaRPr/>
          </a:p>
          <a:p>
            <a:endParaRPr/>
          </a:p>
          <a:p>
            <a:pPr>
              <a:buSzPct val="25000"/>
              <a:buFont typeface="StarSymbol"/>
              <a:buChar char=""/>
            </a:pPr>
            <a:r>
              <a:rPr lang="es-ES" sz="2400"/>
              <a:t>Describe in 2 lines the problem.</a:t>
            </a:r>
            <a:endParaRPr/>
          </a:p>
          <a:p>
            <a:pPr lvl="1">
              <a:buSzPct val="25000"/>
              <a:buFont typeface="StarSymbol"/>
              <a:buChar char=""/>
            </a:pPr>
            <a:r>
              <a:rPr lang="es-ES" sz="2400"/>
              <a:t>What kind of elements you have to handle?</a:t>
            </a:r>
            <a:endParaRPr/>
          </a:p>
          <a:p>
            <a:pPr lvl="1">
              <a:buSzPct val="25000"/>
              <a:buFont typeface="StarSymbol"/>
              <a:buChar char=""/>
            </a:pPr>
            <a:r>
              <a:rPr lang="es-ES" sz="2400"/>
              <a:t>Try to identify elements in the problem.</a:t>
            </a:r>
            <a:endParaRPr/>
          </a:p>
          <a:p>
            <a:pPr lvl="1">
              <a:buSzPct val="25000"/>
              <a:buFont typeface="StarSymbol"/>
              <a:buChar char=""/>
            </a:pPr>
            <a:r>
              <a:rPr lang="es-ES" sz="2400"/>
              <a:t>Where is the blocks in EV3 Programming environment?</a:t>
            </a:r>
            <a:endParaRPr/>
          </a:p>
          <a:p>
            <a:pPr lvl="1">
              <a:buSzPct val="25000"/>
              <a:buFont typeface="StarSymbol"/>
              <a:buChar char=""/>
            </a:pPr>
            <a:r>
              <a:rPr lang="es-ES" sz="2400"/>
              <a:t>Do these elements require configuration?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s-ES" sz="2400"/>
              <a:t>Is it possible to divide the problem in parts?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457200" y="273600"/>
            <a:ext cx="8228520" cy="11448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s-ES"/>
              <a:t>Exercise 1</a:t>
            </a:r>
            <a:endParaRPr/>
          </a:p>
        </p:txBody>
      </p:sp>
      <p:sp>
        <p:nvSpPr>
          <p:cNvPr id="77" name="TextShape 2"/>
          <p:cNvSpPr txBox="1"/>
          <p:nvPr/>
        </p:nvSpPr>
        <p:spPr>
          <a:xfrm>
            <a:off x="648000" y="1800000"/>
            <a:ext cx="7920000" cy="43020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s-ES" sz="2400"/>
              <a:t>Navigate in straight 2 seconds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457200" y="273600"/>
            <a:ext cx="8228520" cy="11448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s-ES"/>
              <a:t>Stop Motors</a:t>
            </a:r>
            <a:endParaRPr/>
          </a:p>
        </p:txBody>
      </p:sp>
      <p:pic>
        <p:nvPicPr>
          <p:cNvPr id="7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513600" y="2894400"/>
            <a:ext cx="2197440" cy="1082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73600"/>
            <a:ext cx="8228520" cy="11448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s-ES"/>
              <a:t>Turn using a Gyro Sensor</a:t>
            </a:r>
            <a:endParaRPr/>
          </a:p>
        </p:txBody>
      </p:sp>
      <p:pic>
        <p:nvPicPr>
          <p:cNvPr id="8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0" y="2664000"/>
            <a:ext cx="9143640" cy="1661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273600"/>
            <a:ext cx="8228520" cy="11448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s-ES"/>
              <a:t>Exercise 2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648000" y="1800000"/>
            <a:ext cx="7920000" cy="43020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s-ES" sz="2400"/>
              <a:t>Navigate in straight 4 rotations and turn 90 degrees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3600"/>
            <a:ext cx="8228520" cy="11448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s-ES"/>
              <a:t>Exercise 3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648000" y="1800000"/>
            <a:ext cx="7920000" cy="2809080"/>
          </a:xfrm>
          <a:prstGeom prst="rect">
            <a:avLst/>
          </a:prstGeom>
        </p:spPr>
        <p:txBody>
          <a:bodyPr wrap="none" lIns="90000" rIns="90000" tIns="45000" bIns="45000"/>
          <a:p>
            <a:r>
              <a:rPr lang="es-ES" sz="2400"/>
              <a:t>Navigate in straight 2 rotations</a:t>
            </a:r>
            <a:endParaRPr/>
          </a:p>
          <a:p>
            <a:r>
              <a:rPr lang="es-ES" sz="2400"/>
              <a:t>turn 90 degrees</a:t>
            </a:r>
            <a:endParaRPr/>
          </a:p>
          <a:p>
            <a:r>
              <a:rPr lang="es-ES" sz="2400"/>
              <a:t>Navigate in straight 2 rotations</a:t>
            </a:r>
            <a:endParaRPr/>
          </a:p>
          <a:p>
            <a:r>
              <a:rPr lang="es-ES" sz="2400"/>
              <a:t>turn 90 degrees</a:t>
            </a:r>
            <a:endParaRPr/>
          </a:p>
          <a:p>
            <a:r>
              <a:rPr lang="es-ES" sz="2400"/>
              <a:t>Navigate in straight 2 rotations</a:t>
            </a:r>
            <a:endParaRPr/>
          </a:p>
          <a:p>
            <a:r>
              <a:rPr lang="es-ES" sz="2400"/>
              <a:t>turn 90 degrees</a:t>
            </a:r>
            <a:endParaRPr/>
          </a:p>
          <a:p>
            <a:r>
              <a:rPr lang="es-ES" sz="2400"/>
              <a:t>Navigate in straight 2 rotations</a:t>
            </a:r>
            <a:endParaRPr/>
          </a:p>
          <a:p>
            <a:r>
              <a:rPr lang="es-ES" sz="2400"/>
              <a:t>turn 90 degrees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