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760-811E-4DE1-B996-623B0439950D}" type="datetimeFigureOut">
              <a:rPr lang="es-ES" smtClean="0"/>
              <a:t>04/10/2015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BBE-455C-4493-9113-5B39678007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760-811E-4DE1-B996-623B0439950D}" type="datetimeFigureOut">
              <a:rPr lang="es-ES" smtClean="0"/>
              <a:t>04/10/2015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BBE-455C-4493-9113-5B39678007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760-811E-4DE1-B996-623B0439950D}" type="datetimeFigureOut">
              <a:rPr lang="es-ES" smtClean="0"/>
              <a:t>04/10/2015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BBE-455C-4493-9113-5B39678007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760-811E-4DE1-B996-623B0439950D}" type="datetimeFigureOut">
              <a:rPr lang="es-ES" smtClean="0"/>
              <a:t>04/10/2015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BBE-455C-4493-9113-5B39678007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760-811E-4DE1-B996-623B0439950D}" type="datetimeFigureOut">
              <a:rPr lang="es-ES" smtClean="0"/>
              <a:t>04/10/2015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BBE-455C-4493-9113-5B39678007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760-811E-4DE1-B996-623B0439950D}" type="datetimeFigureOut">
              <a:rPr lang="es-ES" smtClean="0"/>
              <a:t>04/10/2015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BBE-455C-4493-9113-5B39678007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760-811E-4DE1-B996-623B0439950D}" type="datetimeFigureOut">
              <a:rPr lang="es-ES" smtClean="0"/>
              <a:t>04/10/2015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BBE-455C-4493-9113-5B39678007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760-811E-4DE1-B996-623B0439950D}" type="datetimeFigureOut">
              <a:rPr lang="es-ES" smtClean="0"/>
              <a:t>04/10/2015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BBE-455C-4493-9113-5B39678007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760-811E-4DE1-B996-623B0439950D}" type="datetimeFigureOut">
              <a:rPr lang="es-ES" smtClean="0"/>
              <a:t>04/10/2015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BBE-455C-4493-9113-5B39678007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760-811E-4DE1-B996-623B0439950D}" type="datetimeFigureOut">
              <a:rPr lang="es-ES" smtClean="0"/>
              <a:t>04/10/2015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BBE-455C-4493-9113-5B39678007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D760-811E-4DE1-B996-623B0439950D}" type="datetimeFigureOut">
              <a:rPr lang="es-ES" smtClean="0"/>
              <a:t>04/10/2015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BBE-455C-4493-9113-5B39678007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D760-811E-4DE1-B996-623B0439950D}" type="datetimeFigureOut">
              <a:rPr lang="es-ES" smtClean="0"/>
              <a:t>04/10/2015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9BBE-455C-4493-9113-5B39678007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Introduction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Electricity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Lego </a:t>
            </a:r>
            <a:r>
              <a:rPr lang="es-ES" dirty="0" err="1" smtClean="0"/>
              <a:t>Mindstorms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Juan Antonio Breña Moral, I </a:t>
            </a:r>
            <a:r>
              <a:rPr lang="es-ES" dirty="0" err="1" smtClean="0"/>
              <a:t>Love</a:t>
            </a:r>
            <a:r>
              <a:rPr lang="es-ES" dirty="0" smtClean="0"/>
              <a:t> Neutrinos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Exercise</a:t>
            </a:r>
            <a:r>
              <a:rPr lang="es-ES" dirty="0" smtClean="0"/>
              <a:t> 1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many</a:t>
            </a:r>
            <a:r>
              <a:rPr lang="es-ES" dirty="0" smtClean="0"/>
              <a:t> Watts </a:t>
            </a:r>
            <a:r>
              <a:rPr lang="es-ES" dirty="0" err="1" smtClean="0"/>
              <a:t>generates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err="1" smtClean="0"/>
              <a:t>plant</a:t>
            </a:r>
            <a:r>
              <a:rPr lang="es-ES" dirty="0" smtClean="0"/>
              <a:t>?</a:t>
            </a:r>
          </a:p>
        </p:txBody>
      </p:sp>
      <p:grpSp>
        <p:nvGrpSpPr>
          <p:cNvPr id="4" name="Group 358"/>
          <p:cNvGrpSpPr>
            <a:grpSpLocks/>
          </p:cNvGrpSpPr>
          <p:nvPr/>
        </p:nvGrpSpPr>
        <p:grpSpPr bwMode="auto">
          <a:xfrm>
            <a:off x="2267744" y="3789040"/>
            <a:ext cx="549275" cy="914400"/>
            <a:chOff x="2476" y="3197"/>
            <a:chExt cx="346" cy="576"/>
          </a:xfrm>
        </p:grpSpPr>
        <p:grpSp>
          <p:nvGrpSpPr>
            <p:cNvPr id="5" name="Group 267"/>
            <p:cNvGrpSpPr>
              <a:grpSpLocks/>
            </p:cNvGrpSpPr>
            <p:nvPr/>
          </p:nvGrpSpPr>
          <p:grpSpPr bwMode="auto">
            <a:xfrm>
              <a:off x="2476" y="3197"/>
              <a:ext cx="346" cy="576"/>
              <a:chOff x="576" y="835"/>
              <a:chExt cx="346" cy="576"/>
            </a:xfrm>
          </p:grpSpPr>
          <p:sp>
            <p:nvSpPr>
              <p:cNvPr id="7" name="Oval 268"/>
              <p:cNvSpPr>
                <a:spLocks noChangeArrowheads="1"/>
              </p:cNvSpPr>
              <p:nvPr/>
            </p:nvSpPr>
            <p:spPr bwMode="auto">
              <a:xfrm>
                <a:off x="576" y="950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" name="Line 269"/>
              <p:cNvSpPr>
                <a:spLocks noChangeShapeType="1"/>
              </p:cNvSpPr>
              <p:nvPr/>
            </p:nvSpPr>
            <p:spPr bwMode="auto">
              <a:xfrm>
                <a:off x="749" y="83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" name="Line 270"/>
              <p:cNvSpPr>
                <a:spLocks noChangeShapeType="1"/>
              </p:cNvSpPr>
              <p:nvPr/>
            </p:nvSpPr>
            <p:spPr bwMode="auto">
              <a:xfrm>
                <a:off x="749" y="1296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0" name="Group 271"/>
              <p:cNvGrpSpPr>
                <a:grpSpLocks/>
              </p:cNvGrpSpPr>
              <p:nvPr/>
            </p:nvGrpSpPr>
            <p:grpSpPr bwMode="auto">
              <a:xfrm>
                <a:off x="600" y="1026"/>
                <a:ext cx="288" cy="191"/>
                <a:chOff x="1094" y="1066"/>
                <a:chExt cx="346" cy="230"/>
              </a:xfrm>
            </p:grpSpPr>
            <p:grpSp>
              <p:nvGrpSpPr>
                <p:cNvPr id="11" name="Group 272"/>
                <p:cNvGrpSpPr>
                  <a:grpSpLocks/>
                </p:cNvGrpSpPr>
                <p:nvPr/>
              </p:nvGrpSpPr>
              <p:grpSpPr bwMode="auto">
                <a:xfrm>
                  <a:off x="1152" y="1066"/>
                  <a:ext cx="230" cy="230"/>
                  <a:chOff x="1152" y="1008"/>
                  <a:chExt cx="230" cy="230"/>
                </a:xfrm>
              </p:grpSpPr>
              <p:sp>
                <p:nvSpPr>
                  <p:cNvPr id="13" name="Freeform 273"/>
                  <p:cNvSpPr>
                    <a:spLocks/>
                  </p:cNvSpPr>
                  <p:nvPr/>
                </p:nvSpPr>
                <p:spPr bwMode="auto">
                  <a:xfrm>
                    <a:off x="1152" y="1008"/>
                    <a:ext cx="115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58" y="0"/>
                      </a:cxn>
                      <a:cxn ang="0">
                        <a:pos x="115" y="115"/>
                      </a:cxn>
                    </a:cxnLst>
                    <a:rect l="0" t="0" r="r" b="b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14" name="Freeform 274"/>
                  <p:cNvSpPr>
                    <a:spLocks/>
                  </p:cNvSpPr>
                  <p:nvPr/>
                </p:nvSpPr>
                <p:spPr bwMode="auto">
                  <a:xfrm flipV="1">
                    <a:off x="1267" y="1123"/>
                    <a:ext cx="115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58" y="0"/>
                      </a:cxn>
                      <a:cxn ang="0">
                        <a:pos x="115" y="115"/>
                      </a:cxn>
                    </a:cxnLst>
                    <a:rect l="0" t="0" r="r" b="b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2" name="Line 275"/>
                <p:cNvSpPr>
                  <a:spLocks noChangeShapeType="1"/>
                </p:cNvSpPr>
                <p:nvPr/>
              </p:nvSpPr>
              <p:spPr bwMode="auto">
                <a:xfrm>
                  <a:off x="1094" y="1181"/>
                  <a:ext cx="34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  <p:sp>
          <p:nvSpPr>
            <p:cNvPr id="6" name="Freeform 357"/>
            <p:cNvSpPr>
              <a:spLocks/>
            </p:cNvSpPr>
            <p:nvPr/>
          </p:nvSpPr>
          <p:spPr bwMode="auto">
            <a:xfrm>
              <a:off x="2592" y="3197"/>
              <a:ext cx="115" cy="576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115"/>
                </a:cxn>
                <a:cxn ang="0">
                  <a:pos x="58" y="576"/>
                </a:cxn>
                <a:cxn ang="0">
                  <a:pos x="115" y="115"/>
                </a:cxn>
                <a:cxn ang="0">
                  <a:pos x="58" y="0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pic>
        <p:nvPicPr>
          <p:cNvPr id="7170" name="Picture 2" descr="http://i.stack.imgur.com/RkUJm.png"/>
          <p:cNvPicPr>
            <a:picLocks noChangeAspect="1" noChangeArrowheads="1"/>
          </p:cNvPicPr>
          <p:nvPr/>
        </p:nvPicPr>
        <p:blipFill>
          <a:blip r:embed="rId2" cstate="print"/>
          <a:srcRect r="67938"/>
          <a:stretch>
            <a:fillRect/>
          </a:stretch>
        </p:blipFill>
        <p:spPr bwMode="auto">
          <a:xfrm>
            <a:off x="3131840" y="3789040"/>
            <a:ext cx="552934" cy="781448"/>
          </a:xfrm>
          <a:prstGeom prst="rect">
            <a:avLst/>
          </a:prstGeom>
          <a:noFill/>
        </p:spPr>
      </p:pic>
      <p:grpSp>
        <p:nvGrpSpPr>
          <p:cNvPr id="16" name="Group 499"/>
          <p:cNvGrpSpPr>
            <a:grpSpLocks/>
          </p:cNvGrpSpPr>
          <p:nvPr/>
        </p:nvGrpSpPr>
        <p:grpSpPr bwMode="auto">
          <a:xfrm>
            <a:off x="2267744" y="2492896"/>
            <a:ext cx="549275" cy="1096962"/>
            <a:chOff x="2707" y="1987"/>
            <a:chExt cx="346" cy="691"/>
          </a:xfrm>
        </p:grpSpPr>
        <p:grpSp>
          <p:nvGrpSpPr>
            <p:cNvPr id="17" name="Group 497"/>
            <p:cNvGrpSpPr>
              <a:grpSpLocks/>
            </p:cNvGrpSpPr>
            <p:nvPr/>
          </p:nvGrpSpPr>
          <p:grpSpPr bwMode="auto">
            <a:xfrm>
              <a:off x="2707" y="1987"/>
              <a:ext cx="346" cy="691"/>
              <a:chOff x="2707" y="1987"/>
              <a:chExt cx="346" cy="691"/>
            </a:xfrm>
          </p:grpSpPr>
          <p:sp>
            <p:nvSpPr>
              <p:cNvPr id="19" name="Rectangle 495"/>
              <p:cNvSpPr>
                <a:spLocks noChangeArrowheads="1"/>
              </p:cNvSpPr>
              <p:nvPr/>
            </p:nvSpPr>
            <p:spPr bwMode="auto">
              <a:xfrm>
                <a:off x="2765" y="2102"/>
                <a:ext cx="230" cy="461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0" name="Oval 490"/>
              <p:cNvSpPr>
                <a:spLocks noChangeArrowheads="1"/>
              </p:cNvSpPr>
              <p:nvPr/>
            </p:nvSpPr>
            <p:spPr bwMode="auto">
              <a:xfrm>
                <a:off x="2707" y="2160"/>
                <a:ext cx="346" cy="34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1" name="Line 491"/>
              <p:cNvSpPr>
                <a:spLocks noChangeShapeType="1"/>
              </p:cNvSpPr>
              <p:nvPr/>
            </p:nvSpPr>
            <p:spPr bwMode="auto">
              <a:xfrm>
                <a:off x="2880" y="1987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Line 492"/>
              <p:cNvSpPr>
                <a:spLocks noChangeShapeType="1"/>
              </p:cNvSpPr>
              <p:nvPr/>
            </p:nvSpPr>
            <p:spPr bwMode="auto">
              <a:xfrm>
                <a:off x="2880" y="2563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496"/>
              <p:cNvSpPr>
                <a:spLocks/>
              </p:cNvSpPr>
              <p:nvPr/>
            </p:nvSpPr>
            <p:spPr bwMode="auto">
              <a:xfrm>
                <a:off x="2822" y="1987"/>
                <a:ext cx="116" cy="691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346"/>
                  </a:cxn>
                  <a:cxn ang="0">
                    <a:pos x="58" y="691"/>
                  </a:cxn>
                  <a:cxn ang="0">
                    <a:pos x="116" y="346"/>
                  </a:cxn>
                  <a:cxn ang="0">
                    <a:pos x="58" y="0"/>
                  </a:cxn>
                </a:cxnLst>
                <a:rect l="0" t="0" r="r" b="b"/>
                <a:pathLst>
                  <a:path w="116" h="691">
                    <a:moveTo>
                      <a:pt x="58" y="0"/>
                    </a:moveTo>
                    <a:lnTo>
                      <a:pt x="0" y="346"/>
                    </a:lnTo>
                    <a:lnTo>
                      <a:pt x="58" y="691"/>
                    </a:lnTo>
                    <a:lnTo>
                      <a:pt x="116" y="346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19050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8" name="Text Box 498"/>
            <p:cNvSpPr txBox="1">
              <a:spLocks noChangeArrowheads="1"/>
            </p:cNvSpPr>
            <p:nvPr/>
          </p:nvSpPr>
          <p:spPr bwMode="auto">
            <a:xfrm>
              <a:off x="2738" y="2260"/>
              <a:ext cx="280" cy="13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800" dirty="0"/>
                <a:t>motor</a:t>
              </a:r>
            </a:p>
          </p:txBody>
        </p:sp>
      </p:grpSp>
      <p:grpSp>
        <p:nvGrpSpPr>
          <p:cNvPr id="24" name="Group 346"/>
          <p:cNvGrpSpPr>
            <a:grpSpLocks/>
          </p:cNvGrpSpPr>
          <p:nvPr/>
        </p:nvGrpSpPr>
        <p:grpSpPr bwMode="auto">
          <a:xfrm rot="16200000">
            <a:off x="4394523" y="5322794"/>
            <a:ext cx="549275" cy="914400"/>
            <a:chOff x="5012" y="1930"/>
            <a:chExt cx="346" cy="576"/>
          </a:xfrm>
        </p:grpSpPr>
        <p:grpSp>
          <p:nvGrpSpPr>
            <p:cNvPr id="25" name="Group 134"/>
            <p:cNvGrpSpPr>
              <a:grpSpLocks/>
            </p:cNvGrpSpPr>
            <p:nvPr/>
          </p:nvGrpSpPr>
          <p:grpSpPr bwMode="auto">
            <a:xfrm>
              <a:off x="5012" y="1930"/>
              <a:ext cx="346" cy="576"/>
              <a:chOff x="2707" y="2160"/>
              <a:chExt cx="346" cy="576"/>
            </a:xfrm>
          </p:grpSpPr>
          <p:grpSp>
            <p:nvGrpSpPr>
              <p:cNvPr id="27" name="Group 135"/>
              <p:cNvGrpSpPr>
                <a:grpSpLocks/>
              </p:cNvGrpSpPr>
              <p:nvPr/>
            </p:nvGrpSpPr>
            <p:grpSpPr bwMode="auto">
              <a:xfrm>
                <a:off x="2707" y="2160"/>
                <a:ext cx="346" cy="576"/>
                <a:chOff x="2707" y="2736"/>
                <a:chExt cx="346" cy="576"/>
              </a:xfrm>
            </p:grpSpPr>
            <p:sp>
              <p:nvSpPr>
                <p:cNvPr id="29" name="Line 136"/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0" name="Line 137"/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1" name="Line 138"/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2" name="Line 139"/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28" name="Text Box 140"/>
              <p:cNvSpPr txBox="1">
                <a:spLocks noChangeArrowheads="1"/>
              </p:cNvSpPr>
              <p:nvPr/>
            </p:nvSpPr>
            <p:spPr bwMode="auto">
              <a:xfrm>
                <a:off x="2856" y="2472"/>
                <a:ext cx="162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800"/>
                  <a:t>C</a:t>
                </a:r>
              </a:p>
            </p:txBody>
          </p:sp>
        </p:grpSp>
        <p:sp>
          <p:nvSpPr>
            <p:cNvPr id="26" name="Freeform 345"/>
            <p:cNvSpPr>
              <a:spLocks/>
            </p:cNvSpPr>
            <p:nvPr/>
          </p:nvSpPr>
          <p:spPr bwMode="auto">
            <a:xfrm>
              <a:off x="5069" y="1930"/>
              <a:ext cx="230" cy="57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0" y="230"/>
                </a:cxn>
                <a:cxn ang="0">
                  <a:pos x="115" y="576"/>
                </a:cxn>
                <a:cxn ang="0">
                  <a:pos x="230" y="230"/>
                </a:cxn>
                <a:cxn ang="0">
                  <a:pos x="115" y="0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3" name="Group 356"/>
          <p:cNvGrpSpPr>
            <a:grpSpLocks/>
          </p:cNvGrpSpPr>
          <p:nvPr/>
        </p:nvGrpSpPr>
        <p:grpSpPr bwMode="auto">
          <a:xfrm rot="5400000">
            <a:off x="4430960" y="2075699"/>
            <a:ext cx="314325" cy="831850"/>
            <a:chOff x="2944" y="3306"/>
            <a:chExt cx="198" cy="524"/>
          </a:xfrm>
        </p:grpSpPr>
        <p:grpSp>
          <p:nvGrpSpPr>
            <p:cNvPr id="34" name="Group 298"/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36" name="Group 294"/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39" name="Group 292"/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42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47" name="Line 2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48" name="Line 2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49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43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44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45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46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</p:grpSp>
            </p:grpSp>
            <p:sp>
              <p:nvSpPr>
                <p:cNvPr id="40" name="Line 291"/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41" name="Line 293"/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37" name="Text Box 296"/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13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800"/>
                  <a:t>+</a:t>
                </a:r>
              </a:p>
            </p:txBody>
          </p:sp>
          <p:sp>
            <p:nvSpPr>
              <p:cNvPr id="38" name="Text Box 297"/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13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800"/>
                  <a:t>-</a:t>
                </a:r>
              </a:p>
            </p:txBody>
          </p:sp>
        </p:grpSp>
        <p:sp>
          <p:nvSpPr>
            <p:cNvPr id="35" name="Freeform 355"/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173"/>
                </a:cxn>
                <a:cxn ang="0">
                  <a:pos x="58" y="518"/>
                </a:cxn>
                <a:cxn ang="0">
                  <a:pos x="115" y="173"/>
                </a:cxn>
                <a:cxn ang="0">
                  <a:pos x="58" y="0"/>
                </a:cxn>
              </a:cxnLst>
              <a:rect l="0" t="0" r="r" b="b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cxnSp>
        <p:nvCxnSpPr>
          <p:cNvPr id="54" name="53 Conector recto"/>
          <p:cNvCxnSpPr/>
          <p:nvPr/>
        </p:nvCxnSpPr>
        <p:spPr>
          <a:xfrm flipV="1">
            <a:off x="2546181" y="2492896"/>
            <a:ext cx="1665779" cy="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54 Llamada rectangular redondeada"/>
          <p:cNvSpPr/>
          <p:nvPr/>
        </p:nvSpPr>
        <p:spPr>
          <a:xfrm>
            <a:off x="5004048" y="2924944"/>
            <a:ext cx="2664296" cy="1224136"/>
          </a:xfrm>
          <a:prstGeom prst="wedgeRoundRectCallout">
            <a:avLst>
              <a:gd name="adj1" fmla="val -124826"/>
              <a:gd name="adj2" fmla="val -43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Simulating</a:t>
            </a:r>
            <a:r>
              <a:rPr lang="es-ES" dirty="0" smtClean="0"/>
              <a:t> </a:t>
            </a:r>
            <a:r>
              <a:rPr lang="es-ES" dirty="0" err="1" smtClean="0"/>
              <a:t>wind</a:t>
            </a:r>
            <a:r>
              <a:rPr lang="es-ES" dirty="0" smtClean="0"/>
              <a:t> </a:t>
            </a:r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Motor </a:t>
            </a:r>
            <a:r>
              <a:rPr lang="es-ES" dirty="0" err="1" smtClean="0"/>
              <a:t>connected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EVE</a:t>
            </a:r>
            <a:endParaRPr lang="es-ES" dirty="0"/>
          </a:p>
        </p:txBody>
      </p:sp>
      <p:pic>
        <p:nvPicPr>
          <p:cNvPr id="56" name="55 Imagen" descr="https://upload.wikimedia.org/wikipedia/commons/5/59/Voltmeter_symbol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6797" y="5478693"/>
            <a:ext cx="1239365" cy="61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56 Conector recto"/>
          <p:cNvCxnSpPr/>
          <p:nvPr/>
        </p:nvCxnSpPr>
        <p:spPr>
          <a:xfrm>
            <a:off x="3563888" y="5780756"/>
            <a:ext cx="969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>
            <a:stCxn id="67" idx="2"/>
            <a:endCxn id="56" idx="1"/>
          </p:cNvCxnSpPr>
          <p:nvPr/>
        </p:nvCxnSpPr>
        <p:spPr>
          <a:xfrm flipH="1">
            <a:off x="2516797" y="5522541"/>
            <a:ext cx="2596" cy="263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63 Imagen" descr="http://www.robotix.es/300/energy-storage.jpg"/>
          <p:cNvPicPr/>
          <p:nvPr/>
        </p:nvPicPr>
        <p:blipFill>
          <a:blip r:embed="rId4" cstate="print"/>
          <a:srcRect l="11967" t="18895" r="12597" b="18895"/>
          <a:stretch>
            <a:fillRect/>
          </a:stretch>
        </p:blipFill>
        <p:spPr bwMode="auto">
          <a:xfrm>
            <a:off x="4283968" y="6280006"/>
            <a:ext cx="646765" cy="533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64 Imagen" descr="https://a248.e.akamai.net/cache.lego.com/r/education/-/media/lego%20education/home/images/products/machinesmechanisms/9668_718x380_mainproduct.png?l.r2=1649623231"/>
          <p:cNvPicPr/>
          <p:nvPr/>
        </p:nvPicPr>
        <p:blipFill>
          <a:blip r:embed="rId5" cstate="print"/>
          <a:srcRect l="23062" t="3730" r="23857" b="8207"/>
          <a:stretch>
            <a:fillRect/>
          </a:stretch>
        </p:blipFill>
        <p:spPr bwMode="auto">
          <a:xfrm>
            <a:off x="2771800" y="6165304"/>
            <a:ext cx="720891" cy="63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65 Imagen" descr="http://cache.lego.com/r/education/-/media/lego%20education/home/images/products/machinesmechanisms/9670_713x380_mainproduct.png?l.r2=149306119"/>
          <p:cNvPicPr/>
          <p:nvPr/>
        </p:nvPicPr>
        <p:blipFill>
          <a:blip r:embed="rId6" cstate="print"/>
          <a:srcRect l="19881" t="14921" r="19881" b="14921"/>
          <a:stretch>
            <a:fillRect/>
          </a:stretch>
        </p:blipFill>
        <p:spPr bwMode="auto">
          <a:xfrm>
            <a:off x="827584" y="3933056"/>
            <a:ext cx="1090786" cy="67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66 Imagen" descr="rsamurti_RSA_IEC_Transformer_Symbol-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03369" y="4869160"/>
            <a:ext cx="432048" cy="653381"/>
          </a:xfrm>
          <a:prstGeom prst="rect">
            <a:avLst/>
          </a:prstGeom>
        </p:spPr>
      </p:pic>
      <p:cxnSp>
        <p:nvCxnSpPr>
          <p:cNvPr id="74" name="73 Conector recto"/>
          <p:cNvCxnSpPr/>
          <p:nvPr/>
        </p:nvCxnSpPr>
        <p:spPr>
          <a:xfrm flipH="1">
            <a:off x="2529430" y="4640503"/>
            <a:ext cx="2596" cy="2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74 Imagen" descr="http://cache.lego.com/e/dynamic/is/image/LEGO/45502?$main$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2636912"/>
            <a:ext cx="1142857" cy="8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>
                <a:latin typeface="Georgia" pitchFamily="18" charset="0"/>
              </a:rPr>
              <a:t>EE HomePage.com Powerpoint Symbol Collection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http://www.eehomepage.com/symbols.ppt</a:t>
            </a:r>
          </a:p>
          <a:p>
            <a:r>
              <a:rPr lang="en-US" sz="1000"/>
              <a:t>Copyright 2008 by EE HomePage.com</a:t>
            </a:r>
          </a:p>
          <a:p>
            <a:r>
              <a:rPr lang="en-US" sz="1000"/>
              <a:t>These symbols may be freely reused.</a:t>
            </a:r>
          </a:p>
        </p:txBody>
      </p:sp>
      <p:sp>
        <p:nvSpPr>
          <p:cNvPr id="5244" name="Text Box 124"/>
          <p:cNvSpPr txBox="1">
            <a:spLocks noChangeArrowheads="1"/>
          </p:cNvSpPr>
          <p:nvPr/>
        </p:nvSpPr>
        <p:spPr bwMode="auto">
          <a:xfrm>
            <a:off x="7864475" y="2149475"/>
            <a:ext cx="598488" cy="214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inductors</a:t>
            </a:r>
          </a:p>
        </p:txBody>
      </p:sp>
      <p:grpSp>
        <p:nvGrpSpPr>
          <p:cNvPr id="2" name="Group 307"/>
          <p:cNvGrpSpPr>
            <a:grpSpLocks/>
          </p:cNvGrpSpPr>
          <p:nvPr/>
        </p:nvGrpSpPr>
        <p:grpSpPr bwMode="auto">
          <a:xfrm>
            <a:off x="3990975" y="868363"/>
            <a:ext cx="461963" cy="914400"/>
            <a:chOff x="2514" y="547"/>
            <a:chExt cx="291" cy="576"/>
          </a:xfrm>
        </p:grpSpPr>
        <p:sp>
          <p:nvSpPr>
            <p:cNvPr id="5252" name="Freeform 132"/>
            <p:cNvSpPr>
              <a:spLocks/>
            </p:cNvSpPr>
            <p:nvPr/>
          </p:nvSpPr>
          <p:spPr bwMode="auto">
            <a:xfrm>
              <a:off x="2540" y="547"/>
              <a:ext cx="232" cy="576"/>
            </a:xfrm>
            <a:custGeom>
              <a:avLst/>
              <a:gdLst/>
              <a:ahLst/>
              <a:cxnLst>
                <a:cxn ang="0">
                  <a:pos x="232" y="576"/>
                </a:cxn>
                <a:cxn ang="0">
                  <a:pos x="232" y="0"/>
                </a:cxn>
                <a:cxn ang="0">
                  <a:pos x="116" y="173"/>
                </a:cxn>
                <a:cxn ang="0">
                  <a:pos x="1" y="173"/>
                </a:cxn>
                <a:cxn ang="0">
                  <a:pos x="1" y="230"/>
                </a:cxn>
                <a:cxn ang="0">
                  <a:pos x="0" y="347"/>
                </a:cxn>
                <a:cxn ang="0">
                  <a:pos x="1" y="403"/>
                </a:cxn>
                <a:cxn ang="0">
                  <a:pos x="116" y="403"/>
                </a:cxn>
                <a:cxn ang="0">
                  <a:pos x="232" y="576"/>
                </a:cxn>
              </a:cxnLst>
              <a:rect l="0" t="0" r="r" b="b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253" name="Text Box 133"/>
            <p:cNvSpPr txBox="1">
              <a:spLocks noChangeArrowheads="1"/>
            </p:cNvSpPr>
            <p:nvPr/>
          </p:nvSpPr>
          <p:spPr bwMode="auto">
            <a:xfrm>
              <a:off x="2514" y="762"/>
              <a:ext cx="29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800"/>
                <a:t>SPKR</a:t>
              </a:r>
            </a:p>
          </p:txBody>
        </p:sp>
      </p:grpSp>
      <p:grpSp>
        <p:nvGrpSpPr>
          <p:cNvPr id="3" name="Group 157"/>
          <p:cNvGrpSpPr>
            <a:grpSpLocks/>
          </p:cNvGrpSpPr>
          <p:nvPr/>
        </p:nvGrpSpPr>
        <p:grpSpPr bwMode="auto">
          <a:xfrm>
            <a:off x="4678363" y="955675"/>
            <a:ext cx="803275" cy="731838"/>
            <a:chOff x="1049" y="778"/>
            <a:chExt cx="506" cy="461"/>
          </a:xfrm>
        </p:grpSpPr>
        <p:sp>
          <p:nvSpPr>
            <p:cNvPr id="5278" name="Freeform 158"/>
            <p:cNvSpPr>
              <a:spLocks/>
            </p:cNvSpPr>
            <p:nvPr/>
          </p:nvSpPr>
          <p:spPr bwMode="auto">
            <a:xfrm>
              <a:off x="1440" y="1066"/>
              <a:ext cx="115" cy="1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0"/>
                </a:cxn>
                <a:cxn ang="0">
                  <a:pos x="115" y="231"/>
                </a:cxn>
              </a:cxnLst>
              <a:rect l="0" t="0" r="r" b="b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79" name="Freeform 159"/>
            <p:cNvSpPr>
              <a:spLocks/>
            </p:cNvSpPr>
            <p:nvPr/>
          </p:nvSpPr>
          <p:spPr bwMode="auto">
            <a:xfrm flipV="1">
              <a:off x="1440" y="778"/>
              <a:ext cx="115" cy="1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0"/>
                </a:cxn>
                <a:cxn ang="0">
                  <a:pos x="115" y="231"/>
                </a:cxn>
              </a:cxnLst>
              <a:rect l="0" t="0" r="r" b="b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80" name="Oval 160"/>
            <p:cNvSpPr>
              <a:spLocks noChangeArrowheads="1"/>
            </p:cNvSpPr>
            <p:nvPr/>
          </p:nvSpPr>
          <p:spPr bwMode="auto">
            <a:xfrm>
              <a:off x="1107" y="835"/>
              <a:ext cx="346" cy="3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81" name="Rectangle 161"/>
            <p:cNvSpPr>
              <a:spLocks noChangeArrowheads="1"/>
            </p:cNvSpPr>
            <p:nvPr/>
          </p:nvSpPr>
          <p:spPr bwMode="auto">
            <a:xfrm>
              <a:off x="1049" y="778"/>
              <a:ext cx="230" cy="461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82" name="Line 162"/>
            <p:cNvSpPr>
              <a:spLocks noChangeShapeType="1"/>
            </p:cNvSpPr>
            <p:nvPr/>
          </p:nvSpPr>
          <p:spPr bwMode="auto">
            <a:xfrm>
              <a:off x="1280" y="835"/>
              <a:ext cx="0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300" name="Text Box 180"/>
          <p:cNvSpPr txBox="1">
            <a:spLocks noChangeArrowheads="1"/>
          </p:cNvSpPr>
          <p:nvPr/>
        </p:nvSpPr>
        <p:spPr bwMode="auto">
          <a:xfrm>
            <a:off x="5486400" y="6080125"/>
            <a:ext cx="598488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polarized</a:t>
            </a:r>
          </a:p>
          <a:p>
            <a:r>
              <a:rPr lang="en-US" sz="800"/>
              <a:t>capacitor</a:t>
            </a:r>
          </a:p>
        </p:txBody>
      </p:sp>
      <p:sp>
        <p:nvSpPr>
          <p:cNvPr id="5301" name="Text Box 181"/>
          <p:cNvSpPr txBox="1">
            <a:spLocks noChangeArrowheads="1"/>
          </p:cNvSpPr>
          <p:nvPr/>
        </p:nvSpPr>
        <p:spPr bwMode="auto">
          <a:xfrm>
            <a:off x="6765925" y="5897563"/>
            <a:ext cx="712788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unpolarized</a:t>
            </a:r>
          </a:p>
          <a:p>
            <a:r>
              <a:rPr lang="en-US" sz="800"/>
              <a:t>capacitor</a:t>
            </a:r>
          </a:p>
        </p:txBody>
      </p:sp>
      <p:sp>
        <p:nvSpPr>
          <p:cNvPr id="5302" name="Text Box 182"/>
          <p:cNvSpPr txBox="1">
            <a:spLocks noChangeArrowheads="1"/>
          </p:cNvSpPr>
          <p:nvPr/>
        </p:nvSpPr>
        <p:spPr bwMode="auto">
          <a:xfrm>
            <a:off x="1084263" y="2879725"/>
            <a:ext cx="1308100" cy="214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power &amp; ground symbols</a:t>
            </a:r>
          </a:p>
        </p:txBody>
      </p:sp>
      <p:sp>
        <p:nvSpPr>
          <p:cNvPr id="5303" name="Oval 183"/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324" name="Text Box 204"/>
          <p:cNvSpPr txBox="1">
            <a:spLocks noChangeArrowheads="1"/>
          </p:cNvSpPr>
          <p:nvPr/>
        </p:nvSpPr>
        <p:spPr bwMode="auto">
          <a:xfrm>
            <a:off x="1371600" y="2514600"/>
            <a:ext cx="574675" cy="214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switches</a:t>
            </a:r>
          </a:p>
        </p:txBody>
      </p:sp>
      <p:sp>
        <p:nvSpPr>
          <p:cNvPr id="5325" name="Text Box 205"/>
          <p:cNvSpPr txBox="1">
            <a:spLocks noChangeArrowheads="1"/>
          </p:cNvSpPr>
          <p:nvPr/>
        </p:nvSpPr>
        <p:spPr bwMode="auto">
          <a:xfrm>
            <a:off x="2468563" y="3886200"/>
            <a:ext cx="930275" cy="214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connection point</a:t>
            </a:r>
          </a:p>
        </p:txBody>
      </p:sp>
      <p:grpSp>
        <p:nvGrpSpPr>
          <p:cNvPr id="4" name="Group 228"/>
          <p:cNvGrpSpPr>
            <a:grpSpLocks/>
          </p:cNvGrpSpPr>
          <p:nvPr/>
        </p:nvGrpSpPr>
        <p:grpSpPr bwMode="auto">
          <a:xfrm>
            <a:off x="6954838" y="960438"/>
            <a:ext cx="914400" cy="214312"/>
            <a:chOff x="2419" y="1172"/>
            <a:chExt cx="576" cy="135"/>
          </a:xfrm>
        </p:grpSpPr>
        <p:sp>
          <p:nvSpPr>
            <p:cNvPr id="5349" name="Freeform 229"/>
            <p:cNvSpPr>
              <a:spLocks/>
            </p:cNvSpPr>
            <p:nvPr/>
          </p:nvSpPr>
          <p:spPr bwMode="auto">
            <a:xfrm>
              <a:off x="2707" y="1181"/>
              <a:ext cx="288" cy="1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5"/>
                </a:cxn>
                <a:cxn ang="0">
                  <a:pos x="230" y="115"/>
                </a:cxn>
                <a:cxn ang="0">
                  <a:pos x="288" y="57"/>
                </a:cxn>
                <a:cxn ang="0">
                  <a:pos x="230" y="0"/>
                </a:cxn>
                <a:cxn ang="0">
                  <a:pos x="0" y="0"/>
                </a:cxn>
              </a:cxnLst>
              <a:rect l="0" t="0" r="r" b="b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50" name="Text Box 230"/>
            <p:cNvSpPr txBox="1">
              <a:spLocks noChangeArrowheads="1"/>
            </p:cNvSpPr>
            <p:nvPr/>
          </p:nvSpPr>
          <p:spPr bwMode="auto">
            <a:xfrm>
              <a:off x="2419" y="1172"/>
              <a:ext cx="260" cy="13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rIns="0"/>
            <a:lstStyle/>
            <a:p>
              <a:pPr algn="r"/>
              <a:r>
                <a:rPr lang="en-US" sz="800"/>
                <a:t>Input</a:t>
              </a:r>
            </a:p>
          </p:txBody>
        </p:sp>
      </p:grpSp>
      <p:grpSp>
        <p:nvGrpSpPr>
          <p:cNvPr id="5" name="Group 231"/>
          <p:cNvGrpSpPr>
            <a:grpSpLocks/>
          </p:cNvGrpSpPr>
          <p:nvPr/>
        </p:nvGrpSpPr>
        <p:grpSpPr bwMode="auto">
          <a:xfrm>
            <a:off x="7137400" y="1211263"/>
            <a:ext cx="898525" cy="214312"/>
            <a:chOff x="2765" y="705"/>
            <a:chExt cx="566" cy="135"/>
          </a:xfrm>
        </p:grpSpPr>
        <p:sp>
          <p:nvSpPr>
            <p:cNvPr id="5352" name="Freeform 232"/>
            <p:cNvSpPr>
              <a:spLocks/>
            </p:cNvSpPr>
            <p:nvPr/>
          </p:nvSpPr>
          <p:spPr bwMode="auto">
            <a:xfrm>
              <a:off x="2765" y="720"/>
              <a:ext cx="288" cy="1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5"/>
                </a:cxn>
                <a:cxn ang="0">
                  <a:pos x="230" y="115"/>
                </a:cxn>
                <a:cxn ang="0">
                  <a:pos x="288" y="57"/>
                </a:cxn>
                <a:cxn ang="0">
                  <a:pos x="230" y="0"/>
                </a:cxn>
                <a:cxn ang="0">
                  <a:pos x="0" y="0"/>
                </a:cxn>
              </a:cxnLst>
              <a:rect l="0" t="0" r="r" b="b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353" name="Text Box 233"/>
            <p:cNvSpPr txBox="1">
              <a:spLocks noChangeArrowheads="1"/>
            </p:cNvSpPr>
            <p:nvPr/>
          </p:nvSpPr>
          <p:spPr bwMode="auto">
            <a:xfrm>
              <a:off x="3071" y="705"/>
              <a:ext cx="260" cy="13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0" rIns="0"/>
            <a:lstStyle/>
            <a:p>
              <a:pPr algn="l"/>
              <a:r>
                <a:rPr lang="en-US" sz="800"/>
                <a:t>Output</a:t>
              </a:r>
            </a:p>
          </p:txBody>
        </p:sp>
      </p:grpSp>
      <p:grpSp>
        <p:nvGrpSpPr>
          <p:cNvPr id="6" name="Group 234"/>
          <p:cNvGrpSpPr>
            <a:grpSpLocks/>
          </p:cNvGrpSpPr>
          <p:nvPr/>
        </p:nvGrpSpPr>
        <p:grpSpPr bwMode="auto">
          <a:xfrm>
            <a:off x="7137400" y="1509713"/>
            <a:ext cx="1000125" cy="214312"/>
            <a:chOff x="2707" y="1166"/>
            <a:chExt cx="630" cy="135"/>
          </a:xfrm>
        </p:grpSpPr>
        <p:sp>
          <p:nvSpPr>
            <p:cNvPr id="5355" name="Text Box 235"/>
            <p:cNvSpPr txBox="1">
              <a:spLocks noChangeArrowheads="1"/>
            </p:cNvSpPr>
            <p:nvPr/>
          </p:nvSpPr>
          <p:spPr bwMode="auto">
            <a:xfrm>
              <a:off x="3077" y="1166"/>
              <a:ext cx="260" cy="13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0" rIns="0"/>
            <a:lstStyle/>
            <a:p>
              <a:pPr algn="l"/>
              <a:r>
                <a:rPr lang="en-US" sz="800"/>
                <a:t>BiDi</a:t>
              </a:r>
            </a:p>
          </p:txBody>
        </p:sp>
        <p:sp>
          <p:nvSpPr>
            <p:cNvPr id="5356" name="Freeform 236"/>
            <p:cNvSpPr>
              <a:spLocks/>
            </p:cNvSpPr>
            <p:nvPr/>
          </p:nvSpPr>
          <p:spPr bwMode="auto">
            <a:xfrm>
              <a:off x="2707" y="1181"/>
              <a:ext cx="346" cy="115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288" y="0"/>
                </a:cxn>
                <a:cxn ang="0">
                  <a:pos x="346" y="58"/>
                </a:cxn>
                <a:cxn ang="0">
                  <a:pos x="288" y="115"/>
                </a:cxn>
                <a:cxn ang="0">
                  <a:pos x="58" y="115"/>
                </a:cxn>
                <a:cxn ang="0">
                  <a:pos x="0" y="58"/>
                </a:cxn>
                <a:cxn ang="0">
                  <a:pos x="58" y="0"/>
                </a:cxn>
              </a:cxnLst>
              <a:rect l="0" t="0" r="r" b="b"/>
              <a:pathLst>
                <a:path w="346" h="115">
                  <a:moveTo>
                    <a:pt x="58" y="0"/>
                  </a:moveTo>
                  <a:lnTo>
                    <a:pt x="288" y="0"/>
                  </a:lnTo>
                  <a:lnTo>
                    <a:pt x="346" y="58"/>
                  </a:lnTo>
                  <a:lnTo>
                    <a:pt x="288" y="115"/>
                  </a:lnTo>
                  <a:lnTo>
                    <a:pt x="58" y="115"/>
                  </a:lnTo>
                  <a:lnTo>
                    <a:pt x="0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361" name="Text Box 241"/>
          <p:cNvSpPr txBox="1">
            <a:spLocks noChangeArrowheads="1"/>
          </p:cNvSpPr>
          <p:nvPr/>
        </p:nvSpPr>
        <p:spPr bwMode="auto">
          <a:xfrm>
            <a:off x="7256463" y="1874838"/>
            <a:ext cx="684212" cy="214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connectors</a:t>
            </a:r>
          </a:p>
        </p:txBody>
      </p:sp>
      <p:sp>
        <p:nvSpPr>
          <p:cNvPr id="5362" name="Text Box 242"/>
          <p:cNvSpPr txBox="1">
            <a:spLocks noChangeArrowheads="1"/>
          </p:cNvSpPr>
          <p:nvPr/>
        </p:nvSpPr>
        <p:spPr bwMode="auto">
          <a:xfrm>
            <a:off x="6354763" y="2057400"/>
            <a:ext cx="477837" cy="214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crystal</a:t>
            </a:r>
          </a:p>
        </p:txBody>
      </p:sp>
      <p:sp>
        <p:nvSpPr>
          <p:cNvPr id="5396" name="Text Box 276"/>
          <p:cNvSpPr txBox="1">
            <a:spLocks noChangeArrowheads="1"/>
          </p:cNvSpPr>
          <p:nvPr/>
        </p:nvSpPr>
        <p:spPr bwMode="auto">
          <a:xfrm>
            <a:off x="620713" y="685800"/>
            <a:ext cx="2168525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>
                <a:latin typeface="Georgia" pitchFamily="18" charset="0"/>
              </a:rPr>
              <a:t>Discrete</a:t>
            </a:r>
          </a:p>
          <a:p>
            <a:pPr algn="l"/>
            <a:r>
              <a:rPr lang="en-US" sz="2400" b="1">
                <a:latin typeface="Georgia" pitchFamily="18" charset="0"/>
              </a:rPr>
              <a:t>Components</a:t>
            </a:r>
          </a:p>
        </p:txBody>
      </p:sp>
      <p:sp>
        <p:nvSpPr>
          <p:cNvPr id="5397" name="Text Box 277"/>
          <p:cNvSpPr txBox="1">
            <a:spLocks noChangeArrowheads="1"/>
          </p:cNvSpPr>
          <p:nvPr/>
        </p:nvSpPr>
        <p:spPr bwMode="auto">
          <a:xfrm>
            <a:off x="2516188" y="4708525"/>
            <a:ext cx="50165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current</a:t>
            </a:r>
          </a:p>
          <a:p>
            <a:r>
              <a:rPr lang="en-US" sz="800"/>
              <a:t>source</a:t>
            </a:r>
          </a:p>
        </p:txBody>
      </p:sp>
      <p:sp>
        <p:nvSpPr>
          <p:cNvPr id="5398" name="Text Box 278"/>
          <p:cNvSpPr txBox="1">
            <a:spLocks noChangeArrowheads="1"/>
          </p:cNvSpPr>
          <p:nvPr/>
        </p:nvSpPr>
        <p:spPr bwMode="auto">
          <a:xfrm>
            <a:off x="3200400" y="4708525"/>
            <a:ext cx="51435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voltage</a:t>
            </a:r>
          </a:p>
          <a:p>
            <a:r>
              <a:rPr lang="en-US" sz="800"/>
              <a:t>source</a:t>
            </a:r>
          </a:p>
        </p:txBody>
      </p:sp>
      <p:sp>
        <p:nvSpPr>
          <p:cNvPr id="5399" name="Text Box 279"/>
          <p:cNvSpPr txBox="1">
            <a:spLocks noChangeArrowheads="1"/>
          </p:cNvSpPr>
          <p:nvPr/>
        </p:nvSpPr>
        <p:spPr bwMode="auto">
          <a:xfrm>
            <a:off x="3989388" y="4738688"/>
            <a:ext cx="490537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signal</a:t>
            </a:r>
          </a:p>
          <a:p>
            <a:r>
              <a:rPr lang="en-US" sz="800"/>
              <a:t>source</a:t>
            </a:r>
          </a:p>
        </p:txBody>
      </p:sp>
      <p:sp>
        <p:nvSpPr>
          <p:cNvPr id="5400" name="Text Box 280"/>
          <p:cNvSpPr txBox="1">
            <a:spLocks noChangeArrowheads="1"/>
          </p:cNvSpPr>
          <p:nvPr/>
        </p:nvSpPr>
        <p:spPr bwMode="auto">
          <a:xfrm>
            <a:off x="1554163" y="6080125"/>
            <a:ext cx="541337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variable</a:t>
            </a:r>
          </a:p>
          <a:p>
            <a:r>
              <a:rPr lang="en-US" sz="800"/>
              <a:t>resistor</a:t>
            </a:r>
          </a:p>
        </p:txBody>
      </p:sp>
      <p:sp>
        <p:nvSpPr>
          <p:cNvPr id="5401" name="Text Box 281"/>
          <p:cNvSpPr txBox="1">
            <a:spLocks noChangeArrowheads="1"/>
          </p:cNvSpPr>
          <p:nvPr/>
        </p:nvSpPr>
        <p:spPr bwMode="auto">
          <a:xfrm>
            <a:off x="914400" y="6080125"/>
            <a:ext cx="517525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fixed</a:t>
            </a:r>
          </a:p>
          <a:p>
            <a:r>
              <a:rPr lang="en-US" sz="800"/>
              <a:t>resistor</a:t>
            </a:r>
          </a:p>
        </p:txBody>
      </p:sp>
      <p:sp>
        <p:nvSpPr>
          <p:cNvPr id="5402" name="Text Box 282"/>
          <p:cNvSpPr txBox="1">
            <a:spLocks noChangeArrowheads="1"/>
          </p:cNvSpPr>
          <p:nvPr/>
        </p:nvSpPr>
        <p:spPr bwMode="auto">
          <a:xfrm>
            <a:off x="182563" y="6080125"/>
            <a:ext cx="809625" cy="214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potentiometer</a:t>
            </a:r>
          </a:p>
        </p:txBody>
      </p:sp>
      <p:sp>
        <p:nvSpPr>
          <p:cNvPr id="5415" name="Text Box 295"/>
          <p:cNvSpPr txBox="1">
            <a:spLocks noChangeArrowheads="1"/>
          </p:cNvSpPr>
          <p:nvPr/>
        </p:nvSpPr>
        <p:spPr bwMode="auto">
          <a:xfrm>
            <a:off x="4846638" y="5715000"/>
            <a:ext cx="496887" cy="214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battery</a:t>
            </a:r>
          </a:p>
        </p:txBody>
      </p:sp>
      <p:sp>
        <p:nvSpPr>
          <p:cNvPr id="5426" name="Text Box 306"/>
          <p:cNvSpPr txBox="1">
            <a:spLocks noChangeArrowheads="1"/>
          </p:cNvSpPr>
          <p:nvPr/>
        </p:nvSpPr>
        <p:spPr bwMode="auto">
          <a:xfrm>
            <a:off x="579438" y="4586288"/>
            <a:ext cx="517525" cy="2143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varistor</a:t>
            </a:r>
          </a:p>
        </p:txBody>
      </p:sp>
      <p:grpSp>
        <p:nvGrpSpPr>
          <p:cNvPr id="7" name="Group 313"/>
          <p:cNvGrpSpPr>
            <a:grpSpLocks/>
          </p:cNvGrpSpPr>
          <p:nvPr/>
        </p:nvGrpSpPr>
        <p:grpSpPr bwMode="auto">
          <a:xfrm>
            <a:off x="457200" y="1692275"/>
            <a:ext cx="971550" cy="309563"/>
            <a:chOff x="288" y="1066"/>
            <a:chExt cx="612" cy="195"/>
          </a:xfrm>
        </p:grpSpPr>
        <p:grpSp>
          <p:nvGrpSpPr>
            <p:cNvPr id="8" name="Group 184"/>
            <p:cNvGrpSpPr>
              <a:grpSpLocks/>
            </p:cNvGrpSpPr>
            <p:nvPr/>
          </p:nvGrpSpPr>
          <p:grpSpPr bwMode="auto">
            <a:xfrm>
              <a:off x="288" y="1066"/>
              <a:ext cx="612" cy="195"/>
              <a:chOff x="403" y="667"/>
              <a:chExt cx="612" cy="195"/>
            </a:xfrm>
          </p:grpSpPr>
          <p:grpSp>
            <p:nvGrpSpPr>
              <p:cNvPr id="9" name="Group 185"/>
              <p:cNvGrpSpPr>
                <a:grpSpLocks/>
              </p:cNvGrpSpPr>
              <p:nvPr/>
            </p:nvGrpSpPr>
            <p:grpSpPr bwMode="auto">
              <a:xfrm>
                <a:off x="403" y="720"/>
                <a:ext cx="576" cy="142"/>
                <a:chOff x="1152" y="893"/>
                <a:chExt cx="576" cy="142"/>
              </a:xfrm>
            </p:grpSpPr>
            <p:sp>
              <p:nvSpPr>
                <p:cNvPr id="5306" name="Oval 186"/>
                <p:cNvSpPr>
                  <a:spLocks noChangeArrowheads="1"/>
                </p:cNvSpPr>
                <p:nvPr/>
              </p:nvSpPr>
              <p:spPr bwMode="auto">
                <a:xfrm>
                  <a:off x="1267" y="977"/>
                  <a:ext cx="58" cy="5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307" name="Line 187"/>
                <p:cNvSpPr>
                  <a:spLocks noChangeShapeType="1"/>
                </p:cNvSpPr>
                <p:nvPr/>
              </p:nvSpPr>
              <p:spPr bwMode="auto">
                <a:xfrm>
                  <a:off x="1613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08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1152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09" name="Line 189"/>
                <p:cNvSpPr>
                  <a:spLocks noChangeShapeType="1"/>
                </p:cNvSpPr>
                <p:nvPr/>
              </p:nvSpPr>
              <p:spPr bwMode="auto">
                <a:xfrm flipH="1" flipV="1">
                  <a:off x="1353" y="893"/>
                  <a:ext cx="23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10" name="Oval 190"/>
                <p:cNvSpPr>
                  <a:spLocks noChangeArrowheads="1"/>
                </p:cNvSpPr>
                <p:nvPr/>
              </p:nvSpPr>
              <p:spPr bwMode="auto">
                <a:xfrm>
                  <a:off x="1555" y="97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5311" name="Text Box 191"/>
              <p:cNvSpPr txBox="1">
                <a:spLocks noChangeArrowheads="1"/>
              </p:cNvSpPr>
              <p:nvPr/>
            </p:nvSpPr>
            <p:spPr bwMode="auto">
              <a:xfrm>
                <a:off x="691" y="667"/>
                <a:ext cx="324" cy="154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SPST</a:t>
                </a:r>
              </a:p>
            </p:txBody>
          </p:sp>
        </p:grpSp>
        <p:sp>
          <p:nvSpPr>
            <p:cNvPr id="5431" name="Freeform 311"/>
            <p:cNvSpPr>
              <a:spLocks/>
            </p:cNvSpPr>
            <p:nvPr/>
          </p:nvSpPr>
          <p:spPr bwMode="auto">
            <a:xfrm>
              <a:off x="288" y="1123"/>
              <a:ext cx="576" cy="115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230" y="0"/>
                </a:cxn>
                <a:cxn ang="0">
                  <a:pos x="576" y="115"/>
                </a:cxn>
                <a:cxn ang="0">
                  <a:pos x="0" y="115"/>
                </a:cxn>
              </a:cxnLst>
              <a:rect l="0" t="0" r="r" b="b"/>
              <a:pathLst>
                <a:path w="576" h="115">
                  <a:moveTo>
                    <a:pt x="0" y="115"/>
                  </a:moveTo>
                  <a:lnTo>
                    <a:pt x="230" y="0"/>
                  </a:lnTo>
                  <a:lnTo>
                    <a:pt x="576" y="115"/>
                  </a:lnTo>
                  <a:lnTo>
                    <a:pt x="0" y="115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0" name="Group 316"/>
          <p:cNvGrpSpPr>
            <a:grpSpLocks/>
          </p:cNvGrpSpPr>
          <p:nvPr/>
        </p:nvGrpSpPr>
        <p:grpSpPr bwMode="auto">
          <a:xfrm>
            <a:off x="457200" y="2149475"/>
            <a:ext cx="923925" cy="457200"/>
            <a:chOff x="570" y="1896"/>
            <a:chExt cx="582" cy="288"/>
          </a:xfrm>
        </p:grpSpPr>
        <p:sp>
          <p:nvSpPr>
            <p:cNvPr id="5434" name="Line 314"/>
            <p:cNvSpPr>
              <a:spLocks noChangeShapeType="1"/>
            </p:cNvSpPr>
            <p:nvPr/>
          </p:nvSpPr>
          <p:spPr bwMode="auto">
            <a:xfrm flipH="1">
              <a:off x="979" y="210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1" name="Group 195"/>
            <p:cNvGrpSpPr>
              <a:grpSpLocks/>
            </p:cNvGrpSpPr>
            <p:nvPr/>
          </p:nvGrpSpPr>
          <p:grpSpPr bwMode="auto">
            <a:xfrm>
              <a:off x="570" y="2011"/>
              <a:ext cx="173" cy="58"/>
              <a:chOff x="427" y="1066"/>
              <a:chExt cx="173" cy="58"/>
            </a:xfrm>
          </p:grpSpPr>
          <p:sp>
            <p:nvSpPr>
              <p:cNvPr id="5316" name="Oval 196"/>
              <p:cNvSpPr>
                <a:spLocks noChangeArrowheads="1"/>
              </p:cNvSpPr>
              <p:nvPr/>
            </p:nvSpPr>
            <p:spPr bwMode="auto">
              <a:xfrm>
                <a:off x="542" y="1066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17" name="Line 197"/>
              <p:cNvSpPr>
                <a:spLocks noChangeShapeType="1"/>
              </p:cNvSpPr>
              <p:nvPr/>
            </p:nvSpPr>
            <p:spPr bwMode="auto">
              <a:xfrm flipH="1">
                <a:off x="427" y="10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318" name="Line 198"/>
            <p:cNvSpPr>
              <a:spLocks noChangeShapeType="1"/>
            </p:cNvSpPr>
            <p:nvPr/>
          </p:nvSpPr>
          <p:spPr bwMode="auto">
            <a:xfrm flipH="1" flipV="1">
              <a:off x="716" y="210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319" name="Oval 199"/>
            <p:cNvSpPr>
              <a:spLocks noChangeArrowheads="1"/>
            </p:cNvSpPr>
            <p:nvPr/>
          </p:nvSpPr>
          <p:spPr bwMode="auto">
            <a:xfrm>
              <a:off x="946" y="2071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" name="Group 200"/>
            <p:cNvGrpSpPr>
              <a:grpSpLocks/>
            </p:cNvGrpSpPr>
            <p:nvPr/>
          </p:nvGrpSpPr>
          <p:grpSpPr bwMode="auto">
            <a:xfrm>
              <a:off x="570" y="2126"/>
              <a:ext cx="173" cy="58"/>
              <a:chOff x="430" y="1223"/>
              <a:chExt cx="173" cy="58"/>
            </a:xfrm>
          </p:grpSpPr>
          <p:sp>
            <p:nvSpPr>
              <p:cNvPr id="5321" name="Oval 201"/>
              <p:cNvSpPr>
                <a:spLocks noChangeArrowheads="1"/>
              </p:cNvSpPr>
              <p:nvPr/>
            </p:nvSpPr>
            <p:spPr bwMode="auto">
              <a:xfrm>
                <a:off x="545" y="1223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22" name="Line 202"/>
              <p:cNvSpPr>
                <a:spLocks noChangeShapeType="1"/>
              </p:cNvSpPr>
              <p:nvPr/>
            </p:nvSpPr>
            <p:spPr bwMode="auto">
              <a:xfrm flipH="1">
                <a:off x="430" y="125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323" name="Text Box 203"/>
            <p:cNvSpPr txBox="1">
              <a:spLocks noChangeArrowheads="1"/>
            </p:cNvSpPr>
            <p:nvPr/>
          </p:nvSpPr>
          <p:spPr bwMode="auto">
            <a:xfrm>
              <a:off x="716" y="1896"/>
              <a:ext cx="329" cy="1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SPDT</a:t>
              </a:r>
            </a:p>
          </p:txBody>
        </p:sp>
        <p:sp>
          <p:nvSpPr>
            <p:cNvPr id="5435" name="Freeform 315"/>
            <p:cNvSpPr>
              <a:spLocks/>
            </p:cNvSpPr>
            <p:nvPr/>
          </p:nvSpPr>
          <p:spPr bwMode="auto">
            <a:xfrm>
              <a:off x="576" y="2045"/>
              <a:ext cx="576" cy="1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5"/>
                </a:cxn>
                <a:cxn ang="0">
                  <a:pos x="576" y="57"/>
                </a:cxn>
                <a:cxn ang="0">
                  <a:pos x="0" y="0"/>
                </a:cxn>
              </a:cxnLst>
              <a:rect l="0" t="0" r="r" b="b"/>
              <a:pathLst>
                <a:path w="576" h="115">
                  <a:moveTo>
                    <a:pt x="0" y="0"/>
                  </a:moveTo>
                  <a:lnTo>
                    <a:pt x="0" y="115"/>
                  </a:lnTo>
                  <a:lnTo>
                    <a:pt x="576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3" name="Group 319"/>
          <p:cNvGrpSpPr>
            <a:grpSpLocks/>
          </p:cNvGrpSpPr>
          <p:nvPr/>
        </p:nvGrpSpPr>
        <p:grpSpPr bwMode="auto">
          <a:xfrm>
            <a:off x="1828800" y="1782763"/>
            <a:ext cx="914400" cy="639762"/>
            <a:chOff x="1152" y="1123"/>
            <a:chExt cx="576" cy="403"/>
          </a:xfrm>
        </p:grpSpPr>
        <p:grpSp>
          <p:nvGrpSpPr>
            <p:cNvPr id="14" name="Group 208"/>
            <p:cNvGrpSpPr>
              <a:grpSpLocks/>
            </p:cNvGrpSpPr>
            <p:nvPr/>
          </p:nvGrpSpPr>
          <p:grpSpPr bwMode="auto">
            <a:xfrm>
              <a:off x="1152" y="1123"/>
              <a:ext cx="576" cy="142"/>
              <a:chOff x="1152" y="893"/>
              <a:chExt cx="576" cy="142"/>
            </a:xfrm>
          </p:grpSpPr>
          <p:sp>
            <p:nvSpPr>
              <p:cNvPr id="5329" name="Oval 209"/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30" name="Line 210"/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31" name="Line 211"/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32" name="Line 212"/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33" name="Oval 213"/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5" name="Group 214"/>
            <p:cNvGrpSpPr>
              <a:grpSpLocks/>
            </p:cNvGrpSpPr>
            <p:nvPr/>
          </p:nvGrpSpPr>
          <p:grpSpPr bwMode="auto">
            <a:xfrm>
              <a:off x="1152" y="1236"/>
              <a:ext cx="576" cy="142"/>
              <a:chOff x="1152" y="893"/>
              <a:chExt cx="576" cy="142"/>
            </a:xfrm>
          </p:grpSpPr>
          <p:sp>
            <p:nvSpPr>
              <p:cNvPr id="5335" name="Oval 215"/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36" name="Line 216"/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37" name="Line 217"/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38" name="Line 218"/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39" name="Oval 219"/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340" name="Text Box 220"/>
            <p:cNvSpPr txBox="1">
              <a:spLocks noChangeArrowheads="1"/>
            </p:cNvSpPr>
            <p:nvPr/>
          </p:nvSpPr>
          <p:spPr bwMode="auto">
            <a:xfrm>
              <a:off x="1276" y="1372"/>
              <a:ext cx="329" cy="1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DPST</a:t>
              </a:r>
            </a:p>
          </p:txBody>
        </p:sp>
        <p:sp>
          <p:nvSpPr>
            <p:cNvPr id="5438" name="Freeform 318"/>
            <p:cNvSpPr>
              <a:spLocks/>
            </p:cNvSpPr>
            <p:nvPr/>
          </p:nvSpPr>
          <p:spPr bwMode="auto">
            <a:xfrm>
              <a:off x="1152" y="1238"/>
              <a:ext cx="576" cy="1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6"/>
                </a:cxn>
                <a:cxn ang="0">
                  <a:pos x="576" y="116"/>
                </a:cxn>
                <a:cxn ang="0">
                  <a:pos x="576" y="0"/>
                </a:cxn>
                <a:cxn ang="0">
                  <a:pos x="0" y="0"/>
                </a:cxn>
              </a:cxnLst>
              <a:rect l="0" t="0" r="r" b="b"/>
              <a:pathLst>
                <a:path w="576" h="116">
                  <a:moveTo>
                    <a:pt x="0" y="0"/>
                  </a:moveTo>
                  <a:lnTo>
                    <a:pt x="0" y="116"/>
                  </a:lnTo>
                  <a:lnTo>
                    <a:pt x="576" y="116"/>
                  </a:ln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6" name="Group 322"/>
          <p:cNvGrpSpPr>
            <a:grpSpLocks/>
          </p:cNvGrpSpPr>
          <p:nvPr/>
        </p:nvGrpSpPr>
        <p:grpSpPr bwMode="auto">
          <a:xfrm>
            <a:off x="457200" y="3154363"/>
            <a:ext cx="822325" cy="477837"/>
            <a:chOff x="1325" y="1744"/>
            <a:chExt cx="518" cy="301"/>
          </a:xfrm>
        </p:grpSpPr>
        <p:sp>
          <p:nvSpPr>
            <p:cNvPr id="5292" name="Text Box 172"/>
            <p:cNvSpPr txBox="1">
              <a:spLocks noChangeArrowheads="1"/>
            </p:cNvSpPr>
            <p:nvPr/>
          </p:nvSpPr>
          <p:spPr bwMode="auto">
            <a:xfrm>
              <a:off x="1325" y="1744"/>
              <a:ext cx="441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800"/>
                <a:t>mechanical</a:t>
              </a:r>
            </a:p>
            <a:p>
              <a:pPr algn="r"/>
              <a:r>
                <a:rPr lang="en-US" sz="800"/>
                <a:t>ground</a:t>
              </a:r>
            </a:p>
          </p:txBody>
        </p:sp>
        <p:grpSp>
          <p:nvGrpSpPr>
            <p:cNvPr id="17" name="Group 321"/>
            <p:cNvGrpSpPr>
              <a:grpSpLocks/>
            </p:cNvGrpSpPr>
            <p:nvPr/>
          </p:nvGrpSpPr>
          <p:grpSpPr bwMode="auto">
            <a:xfrm>
              <a:off x="1551" y="1757"/>
              <a:ext cx="292" cy="288"/>
              <a:chOff x="1551" y="1757"/>
              <a:chExt cx="292" cy="288"/>
            </a:xfrm>
          </p:grpSpPr>
          <p:grpSp>
            <p:nvGrpSpPr>
              <p:cNvPr id="18" name="Group 164"/>
              <p:cNvGrpSpPr>
                <a:grpSpLocks/>
              </p:cNvGrpSpPr>
              <p:nvPr/>
            </p:nvGrpSpPr>
            <p:grpSpPr bwMode="auto">
              <a:xfrm>
                <a:off x="1551" y="1757"/>
                <a:ext cx="288" cy="288"/>
                <a:chOff x="403" y="1584"/>
                <a:chExt cx="288" cy="288"/>
              </a:xfrm>
            </p:grpSpPr>
            <p:sp>
              <p:nvSpPr>
                <p:cNvPr id="5285" name="Line 165"/>
                <p:cNvSpPr>
                  <a:spLocks noChangeShapeType="1"/>
                </p:cNvSpPr>
                <p:nvPr/>
              </p:nvSpPr>
              <p:spPr bwMode="auto">
                <a:xfrm>
                  <a:off x="459" y="1757"/>
                  <a:ext cx="2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86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403" y="1757"/>
                  <a:ext cx="57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87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460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88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518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89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575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90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633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91" name="Line 171"/>
                <p:cNvSpPr>
                  <a:spLocks noChangeShapeType="1"/>
                </p:cNvSpPr>
                <p:nvPr/>
              </p:nvSpPr>
              <p:spPr bwMode="auto">
                <a:xfrm>
                  <a:off x="57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5440" name="Freeform 320"/>
              <p:cNvSpPr>
                <a:spLocks/>
              </p:cNvSpPr>
              <p:nvPr/>
            </p:nvSpPr>
            <p:spPr bwMode="auto">
              <a:xfrm>
                <a:off x="1613" y="1757"/>
                <a:ext cx="230" cy="173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0" y="173"/>
                  </a:cxn>
                  <a:cxn ang="0">
                    <a:pos x="230" y="173"/>
                  </a:cxn>
                  <a:cxn ang="0">
                    <a:pos x="115" y="0"/>
                  </a:cxn>
                </a:cxnLst>
                <a:rect l="0" t="0" r="r" b="b"/>
                <a:pathLst>
                  <a:path w="230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 w="19050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9" name="Group 324"/>
          <p:cNvGrpSpPr>
            <a:grpSpLocks/>
          </p:cNvGrpSpPr>
          <p:nvPr/>
        </p:nvGrpSpPr>
        <p:grpSpPr bwMode="auto">
          <a:xfrm>
            <a:off x="1463675" y="3154363"/>
            <a:ext cx="490538" cy="457200"/>
            <a:chOff x="2110" y="1699"/>
            <a:chExt cx="309" cy="288"/>
          </a:xfrm>
        </p:grpSpPr>
        <p:grpSp>
          <p:nvGrpSpPr>
            <p:cNvPr id="20" name="Group 125"/>
            <p:cNvGrpSpPr>
              <a:grpSpLocks/>
            </p:cNvGrpSpPr>
            <p:nvPr/>
          </p:nvGrpSpPr>
          <p:grpSpPr bwMode="auto">
            <a:xfrm>
              <a:off x="2110" y="1699"/>
              <a:ext cx="288" cy="288"/>
              <a:chOff x="1585" y="1987"/>
              <a:chExt cx="288" cy="288"/>
            </a:xfrm>
          </p:grpSpPr>
          <p:grpSp>
            <p:nvGrpSpPr>
              <p:cNvPr id="21" name="Group 126"/>
              <p:cNvGrpSpPr>
                <a:grpSpLocks/>
              </p:cNvGrpSpPr>
              <p:nvPr/>
            </p:nvGrpSpPr>
            <p:grpSpPr bwMode="auto">
              <a:xfrm>
                <a:off x="1585" y="2160"/>
                <a:ext cx="288" cy="115"/>
                <a:chOff x="1152" y="2160"/>
                <a:chExt cx="288" cy="115"/>
              </a:xfrm>
            </p:grpSpPr>
            <p:sp>
              <p:nvSpPr>
                <p:cNvPr id="5247" name="Line 127"/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48" name="Line 128"/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49" name="Line 129"/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5250" name="Line 130"/>
              <p:cNvSpPr>
                <a:spLocks noChangeShapeType="1"/>
              </p:cNvSpPr>
              <p:nvPr/>
            </p:nvSpPr>
            <p:spPr bwMode="auto">
              <a:xfrm flipV="1">
                <a:off x="1728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443" name="Freeform 323"/>
            <p:cNvSpPr>
              <a:spLocks/>
            </p:cNvSpPr>
            <p:nvPr/>
          </p:nvSpPr>
          <p:spPr bwMode="auto">
            <a:xfrm>
              <a:off x="2131" y="1699"/>
              <a:ext cx="288" cy="173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0" y="173"/>
                </a:cxn>
                <a:cxn ang="0">
                  <a:pos x="288" y="173"/>
                </a:cxn>
                <a:cxn ang="0">
                  <a:pos x="115" y="0"/>
                </a:cxn>
              </a:cxnLst>
              <a:rect l="0" t="0" r="r" b="b"/>
              <a:pathLst>
                <a:path w="288" h="173">
                  <a:moveTo>
                    <a:pt x="115" y="0"/>
                  </a:moveTo>
                  <a:lnTo>
                    <a:pt x="0" y="173"/>
                  </a:lnTo>
                  <a:lnTo>
                    <a:pt x="288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2" name="Group 328"/>
          <p:cNvGrpSpPr>
            <a:grpSpLocks/>
          </p:cNvGrpSpPr>
          <p:nvPr/>
        </p:nvGrpSpPr>
        <p:grpSpPr bwMode="auto">
          <a:xfrm>
            <a:off x="2560638" y="2606675"/>
            <a:ext cx="660400" cy="841375"/>
            <a:chOff x="2637" y="1169"/>
            <a:chExt cx="416" cy="530"/>
          </a:xfrm>
        </p:grpSpPr>
        <p:grpSp>
          <p:nvGrpSpPr>
            <p:cNvPr id="23" name="Group 173"/>
            <p:cNvGrpSpPr>
              <a:grpSpLocks/>
            </p:cNvGrpSpPr>
            <p:nvPr/>
          </p:nvGrpSpPr>
          <p:grpSpPr bwMode="auto">
            <a:xfrm>
              <a:off x="2637" y="1169"/>
              <a:ext cx="416" cy="530"/>
              <a:chOff x="1958" y="766"/>
              <a:chExt cx="416" cy="530"/>
            </a:xfrm>
          </p:grpSpPr>
          <p:grpSp>
            <p:nvGrpSpPr>
              <p:cNvPr id="24" name="Group 174"/>
              <p:cNvGrpSpPr>
                <a:grpSpLocks/>
              </p:cNvGrpSpPr>
              <p:nvPr/>
            </p:nvGrpSpPr>
            <p:grpSpPr bwMode="auto">
              <a:xfrm>
                <a:off x="2028" y="1066"/>
                <a:ext cx="346" cy="230"/>
                <a:chOff x="1555" y="1584"/>
                <a:chExt cx="346" cy="230"/>
              </a:xfrm>
            </p:grpSpPr>
            <p:sp>
              <p:nvSpPr>
                <p:cNvPr id="5295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96" name="Line 176"/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5297" name="Text Box 177"/>
              <p:cNvSpPr txBox="1">
                <a:spLocks noChangeArrowheads="1"/>
              </p:cNvSpPr>
              <p:nvPr/>
            </p:nvSpPr>
            <p:spPr bwMode="auto">
              <a:xfrm>
                <a:off x="1958" y="766"/>
                <a:ext cx="294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800"/>
                  <a:t>VDDA</a:t>
                </a:r>
              </a:p>
            </p:txBody>
          </p:sp>
          <p:sp>
            <p:nvSpPr>
              <p:cNvPr id="5298" name="Freeform 178"/>
              <p:cNvSpPr>
                <a:spLocks/>
              </p:cNvSpPr>
              <p:nvPr/>
            </p:nvSpPr>
            <p:spPr bwMode="auto">
              <a:xfrm>
                <a:off x="2016" y="893"/>
                <a:ext cx="346" cy="173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346" y="173"/>
                  </a:cxn>
                  <a:cxn ang="0">
                    <a:pos x="173" y="0"/>
                  </a:cxn>
                  <a:cxn ang="0">
                    <a:pos x="0" y="173"/>
                  </a:cxn>
                </a:cxnLst>
                <a:rect l="0" t="0" r="r" b="b"/>
                <a:pathLst>
                  <a:path w="346" h="173">
                    <a:moveTo>
                      <a:pt x="0" y="173"/>
                    </a:moveTo>
                    <a:lnTo>
                      <a:pt x="346" y="173"/>
                    </a:lnTo>
                    <a:lnTo>
                      <a:pt x="173" y="0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447" name="Freeform 327"/>
            <p:cNvSpPr>
              <a:spLocks/>
            </p:cNvSpPr>
            <p:nvPr/>
          </p:nvSpPr>
          <p:spPr bwMode="auto">
            <a:xfrm>
              <a:off x="2707" y="1469"/>
              <a:ext cx="346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" y="230"/>
                </a:cxn>
                <a:cxn ang="0">
                  <a:pos x="346" y="0"/>
                </a:cxn>
                <a:cxn ang="0">
                  <a:pos x="0" y="0"/>
                </a:cxn>
              </a:cxnLst>
              <a:rect l="0" t="0" r="r" b="b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5" name="Group 330"/>
          <p:cNvGrpSpPr>
            <a:grpSpLocks/>
          </p:cNvGrpSpPr>
          <p:nvPr/>
        </p:nvGrpSpPr>
        <p:grpSpPr bwMode="auto">
          <a:xfrm>
            <a:off x="2011363" y="3154363"/>
            <a:ext cx="571500" cy="566737"/>
            <a:chOff x="2693" y="1803"/>
            <a:chExt cx="360" cy="357"/>
          </a:xfrm>
        </p:grpSpPr>
        <p:grpSp>
          <p:nvGrpSpPr>
            <p:cNvPr id="26" name="Group 152"/>
            <p:cNvGrpSpPr>
              <a:grpSpLocks/>
            </p:cNvGrpSpPr>
            <p:nvPr/>
          </p:nvGrpSpPr>
          <p:grpSpPr bwMode="auto">
            <a:xfrm>
              <a:off x="2693" y="1803"/>
              <a:ext cx="358" cy="357"/>
              <a:chOff x="1543" y="1457"/>
              <a:chExt cx="358" cy="357"/>
            </a:xfrm>
          </p:grpSpPr>
          <p:grpSp>
            <p:nvGrpSpPr>
              <p:cNvPr id="27" name="Group 153"/>
              <p:cNvGrpSpPr>
                <a:grpSpLocks/>
              </p:cNvGrpSpPr>
              <p:nvPr/>
            </p:nvGrpSpPr>
            <p:grpSpPr bwMode="auto">
              <a:xfrm>
                <a:off x="1555" y="1584"/>
                <a:ext cx="346" cy="230"/>
                <a:chOff x="1555" y="1584"/>
                <a:chExt cx="346" cy="230"/>
              </a:xfrm>
            </p:grpSpPr>
            <p:sp>
              <p:nvSpPr>
                <p:cNvPr id="5274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75" name="Line 155"/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5276" name="Text Box 156"/>
              <p:cNvSpPr txBox="1">
                <a:spLocks noChangeArrowheads="1"/>
              </p:cNvSpPr>
              <p:nvPr/>
            </p:nvSpPr>
            <p:spPr bwMode="auto">
              <a:xfrm>
                <a:off x="1543" y="1457"/>
                <a:ext cx="251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800"/>
                  <a:t>VDD</a:t>
                </a:r>
              </a:p>
            </p:txBody>
          </p:sp>
        </p:grpSp>
        <p:sp>
          <p:nvSpPr>
            <p:cNvPr id="5449" name="Freeform 329"/>
            <p:cNvSpPr>
              <a:spLocks/>
            </p:cNvSpPr>
            <p:nvPr/>
          </p:nvSpPr>
          <p:spPr bwMode="auto">
            <a:xfrm>
              <a:off x="2707" y="1930"/>
              <a:ext cx="346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" y="230"/>
                </a:cxn>
                <a:cxn ang="0">
                  <a:pos x="346" y="0"/>
                </a:cxn>
                <a:cxn ang="0">
                  <a:pos x="0" y="0"/>
                </a:cxn>
              </a:cxnLst>
              <a:rect l="0" t="0" r="r" b="b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8" name="Group 333"/>
          <p:cNvGrpSpPr>
            <a:grpSpLocks/>
          </p:cNvGrpSpPr>
          <p:nvPr/>
        </p:nvGrpSpPr>
        <p:grpSpPr bwMode="auto">
          <a:xfrm>
            <a:off x="3200400" y="1143000"/>
            <a:ext cx="688975" cy="365125"/>
            <a:chOff x="3341" y="1296"/>
            <a:chExt cx="434" cy="230"/>
          </a:xfrm>
        </p:grpSpPr>
        <p:grpSp>
          <p:nvGrpSpPr>
            <p:cNvPr id="29" name="Group 237"/>
            <p:cNvGrpSpPr>
              <a:grpSpLocks/>
            </p:cNvGrpSpPr>
            <p:nvPr/>
          </p:nvGrpSpPr>
          <p:grpSpPr bwMode="auto">
            <a:xfrm>
              <a:off x="3341" y="1296"/>
              <a:ext cx="230" cy="230"/>
              <a:chOff x="4608" y="2045"/>
              <a:chExt cx="230" cy="230"/>
            </a:xfrm>
          </p:grpSpPr>
          <p:sp>
            <p:nvSpPr>
              <p:cNvPr id="5358" name="Freeform 238"/>
              <p:cNvSpPr>
                <a:spLocks/>
              </p:cNvSpPr>
              <p:nvPr/>
            </p:nvSpPr>
            <p:spPr bwMode="auto">
              <a:xfrm>
                <a:off x="4608" y="2045"/>
                <a:ext cx="230" cy="1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115"/>
                  </a:cxn>
                  <a:cxn ang="0">
                    <a:pos x="230" y="0"/>
                  </a:cxn>
                  <a:cxn ang="0">
                    <a:pos x="0" y="0"/>
                  </a:cxn>
                </a:cxnLst>
                <a:rect l="0" t="0" r="r" b="b"/>
                <a:pathLst>
                  <a:path w="230" h="115">
                    <a:moveTo>
                      <a:pt x="0" y="0"/>
                    </a:moveTo>
                    <a:lnTo>
                      <a:pt x="115" y="115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59" name="Line 239"/>
              <p:cNvSpPr>
                <a:spLocks noChangeShapeType="1"/>
              </p:cNvSpPr>
              <p:nvPr/>
            </p:nvSpPr>
            <p:spPr bwMode="auto">
              <a:xfrm>
                <a:off x="4723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360" name="Text Box 240"/>
            <p:cNvSpPr txBox="1">
              <a:spLocks noChangeArrowheads="1"/>
            </p:cNvSpPr>
            <p:nvPr/>
          </p:nvSpPr>
          <p:spPr bwMode="auto">
            <a:xfrm>
              <a:off x="3425" y="1354"/>
              <a:ext cx="350" cy="13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800"/>
                <a:t>antenna</a:t>
              </a:r>
            </a:p>
          </p:txBody>
        </p:sp>
        <p:sp>
          <p:nvSpPr>
            <p:cNvPr id="5452" name="Freeform 332"/>
            <p:cNvSpPr>
              <a:spLocks/>
            </p:cNvSpPr>
            <p:nvPr/>
          </p:nvSpPr>
          <p:spPr bwMode="auto">
            <a:xfrm>
              <a:off x="3341" y="1296"/>
              <a:ext cx="23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230"/>
                </a:cxn>
                <a:cxn ang="0">
                  <a:pos x="230" y="0"/>
                </a:cxn>
                <a:cxn ang="0">
                  <a:pos x="0" y="0"/>
                </a:cxn>
              </a:cxnLst>
              <a:rect l="0" t="0" r="r" b="b"/>
              <a:pathLst>
                <a:path w="230" h="230">
                  <a:moveTo>
                    <a:pt x="0" y="0"/>
                  </a:moveTo>
                  <a:lnTo>
                    <a:pt x="115" y="23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0" name="Group 335"/>
          <p:cNvGrpSpPr>
            <a:grpSpLocks/>
          </p:cNvGrpSpPr>
          <p:nvPr/>
        </p:nvGrpSpPr>
        <p:grpSpPr bwMode="auto">
          <a:xfrm>
            <a:off x="5029200" y="960438"/>
            <a:ext cx="1006475" cy="731837"/>
            <a:chOff x="3168" y="605"/>
            <a:chExt cx="634" cy="461"/>
          </a:xfrm>
        </p:grpSpPr>
        <p:sp>
          <p:nvSpPr>
            <p:cNvPr id="5299" name="Text Box 179"/>
            <p:cNvSpPr txBox="1">
              <a:spLocks noChangeArrowheads="1"/>
            </p:cNvSpPr>
            <p:nvPr/>
          </p:nvSpPr>
          <p:spPr bwMode="auto">
            <a:xfrm>
              <a:off x="3350" y="777"/>
              <a:ext cx="452" cy="13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800"/>
                <a:t>microphone</a:t>
              </a:r>
            </a:p>
          </p:txBody>
        </p:sp>
        <p:sp>
          <p:nvSpPr>
            <p:cNvPr id="5454" name="Freeform 334"/>
            <p:cNvSpPr>
              <a:spLocks/>
            </p:cNvSpPr>
            <p:nvPr/>
          </p:nvSpPr>
          <p:spPr bwMode="auto">
            <a:xfrm>
              <a:off x="3168" y="605"/>
              <a:ext cx="288" cy="461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0" y="230"/>
                </a:cxn>
                <a:cxn ang="0">
                  <a:pos x="288" y="461"/>
                </a:cxn>
                <a:cxn ang="0">
                  <a:pos x="288" y="0"/>
                </a:cxn>
              </a:cxnLst>
              <a:rect l="0" t="0" r="r" b="b"/>
              <a:pathLst>
                <a:path w="288" h="461">
                  <a:moveTo>
                    <a:pt x="288" y="0"/>
                  </a:moveTo>
                  <a:lnTo>
                    <a:pt x="0" y="230"/>
                  </a:lnTo>
                  <a:lnTo>
                    <a:pt x="288" y="461"/>
                  </a:lnTo>
                  <a:lnTo>
                    <a:pt x="28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1" name="Group 338"/>
          <p:cNvGrpSpPr>
            <a:grpSpLocks/>
          </p:cNvGrpSpPr>
          <p:nvPr/>
        </p:nvGrpSpPr>
        <p:grpSpPr bwMode="auto">
          <a:xfrm>
            <a:off x="6765925" y="2514600"/>
            <a:ext cx="401638" cy="822325"/>
            <a:chOff x="3398" y="1757"/>
            <a:chExt cx="253" cy="518"/>
          </a:xfrm>
        </p:grpSpPr>
        <p:grpSp>
          <p:nvGrpSpPr>
            <p:cNvPr id="5157" name="Group 53"/>
            <p:cNvGrpSpPr>
              <a:grpSpLocks/>
            </p:cNvGrpSpPr>
            <p:nvPr/>
          </p:nvGrpSpPr>
          <p:grpSpPr bwMode="auto">
            <a:xfrm>
              <a:off x="3398" y="1757"/>
              <a:ext cx="253" cy="518"/>
              <a:chOff x="3448" y="490"/>
              <a:chExt cx="253" cy="518"/>
            </a:xfrm>
          </p:grpSpPr>
          <p:grpSp>
            <p:nvGrpSpPr>
              <p:cNvPr id="5173" name="Group 54"/>
              <p:cNvGrpSpPr>
                <a:grpSpLocks/>
              </p:cNvGrpSpPr>
              <p:nvPr/>
            </p:nvGrpSpPr>
            <p:grpSpPr bwMode="auto">
              <a:xfrm>
                <a:off x="3448" y="490"/>
                <a:ext cx="128" cy="518"/>
                <a:chOff x="451" y="2160"/>
                <a:chExt cx="298" cy="1209"/>
              </a:xfrm>
            </p:grpSpPr>
            <p:grpSp>
              <p:nvGrpSpPr>
                <p:cNvPr id="5174" name="Group 55"/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5176" name="Freeform 56"/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177" name="Freeform 57"/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5175" name="Group 58"/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5179" name="Freeform 59"/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180" name="Freeform 60"/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181" name="Freeform 61"/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/>
                  <a:ahLst/>
                  <a:cxnLst>
                    <a:cxn ang="0">
                      <a:pos x="0" y="172"/>
                    </a:cxn>
                    <a:cxn ang="0">
                      <a:pos x="58" y="115"/>
                    </a:cxn>
                    <a:cxn ang="0">
                      <a:pos x="58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82" name="Freeform 62"/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/>
                  <a:ahLst/>
                  <a:cxnLst>
                    <a:cxn ang="0">
                      <a:pos x="0" y="172"/>
                    </a:cxn>
                    <a:cxn ang="0">
                      <a:pos x="58" y="115"/>
                    </a:cxn>
                    <a:cxn ang="0">
                      <a:pos x="58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grpSp>
              <p:nvGrpSpPr>
                <p:cNvPr id="5178" name="Group 63"/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5184" name="Freeform 64"/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185" name="Freeform 65"/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5183" name="Group 66"/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5187" name="Freeform 67"/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188" name="Freeform 68"/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189" name="Freeform 69"/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/>
                  <a:ahLst/>
                  <a:cxnLst>
                    <a:cxn ang="0">
                      <a:pos x="0" y="172"/>
                    </a:cxn>
                    <a:cxn ang="0">
                      <a:pos x="58" y="115"/>
                    </a:cxn>
                    <a:cxn ang="0">
                      <a:pos x="58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grpSp>
              <p:nvGrpSpPr>
                <p:cNvPr id="5186" name="Group 70"/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5191" name="Freeform 71"/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5" y="57"/>
                      </a:cxn>
                      <a:cxn ang="0">
                        <a:pos x="99" y="172"/>
                      </a:cxn>
                    </a:cxnLst>
                    <a:rect l="0" t="0" r="r" b="b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192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5190" name="Group 73"/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5194" name="Freeform 74"/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5" y="57"/>
                      </a:cxn>
                      <a:cxn ang="0">
                        <a:pos x="99" y="172"/>
                      </a:cxn>
                    </a:cxnLst>
                    <a:rect l="0" t="0" r="r" b="b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195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5196" name="Text Box 76"/>
              <p:cNvSpPr txBox="1">
                <a:spLocks noChangeArrowheads="1"/>
              </p:cNvSpPr>
              <p:nvPr/>
            </p:nvSpPr>
            <p:spPr bwMode="auto">
              <a:xfrm>
                <a:off x="3523" y="701"/>
                <a:ext cx="178" cy="19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L</a:t>
                </a:r>
              </a:p>
            </p:txBody>
          </p:sp>
        </p:grpSp>
        <p:sp>
          <p:nvSpPr>
            <p:cNvPr id="5457" name="Freeform 337"/>
            <p:cNvSpPr>
              <a:spLocks/>
            </p:cNvSpPr>
            <p:nvPr/>
          </p:nvSpPr>
          <p:spPr bwMode="auto">
            <a:xfrm>
              <a:off x="3398" y="1757"/>
              <a:ext cx="116" cy="518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230"/>
                </a:cxn>
                <a:cxn ang="0">
                  <a:pos x="58" y="518"/>
                </a:cxn>
                <a:cxn ang="0">
                  <a:pos x="116" y="230"/>
                </a:cxn>
                <a:cxn ang="0">
                  <a:pos x="58" y="0"/>
                </a:cxn>
              </a:cxnLst>
              <a:rect l="0" t="0" r="r" b="b"/>
              <a:pathLst>
                <a:path w="116" h="518">
                  <a:moveTo>
                    <a:pt x="58" y="0"/>
                  </a:moveTo>
                  <a:lnTo>
                    <a:pt x="0" y="230"/>
                  </a:lnTo>
                  <a:lnTo>
                    <a:pt x="58" y="518"/>
                  </a:lnTo>
                  <a:lnTo>
                    <a:pt x="116" y="230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193" name="Group 340"/>
          <p:cNvGrpSpPr>
            <a:grpSpLocks/>
          </p:cNvGrpSpPr>
          <p:nvPr/>
        </p:nvGrpSpPr>
        <p:grpSpPr bwMode="auto">
          <a:xfrm>
            <a:off x="8412163" y="2514600"/>
            <a:ext cx="457200" cy="831850"/>
            <a:chOff x="3811" y="1642"/>
            <a:chExt cx="288" cy="524"/>
          </a:xfrm>
        </p:grpSpPr>
        <p:grpSp>
          <p:nvGrpSpPr>
            <p:cNvPr id="5197" name="Group 77"/>
            <p:cNvGrpSpPr>
              <a:grpSpLocks/>
            </p:cNvGrpSpPr>
            <p:nvPr/>
          </p:nvGrpSpPr>
          <p:grpSpPr bwMode="auto">
            <a:xfrm>
              <a:off x="3811" y="1648"/>
              <a:ext cx="288" cy="518"/>
              <a:chOff x="1142" y="2160"/>
              <a:chExt cx="759" cy="1209"/>
            </a:xfrm>
          </p:grpSpPr>
          <p:grpSp>
            <p:nvGrpSpPr>
              <p:cNvPr id="5198" name="Group 78"/>
              <p:cNvGrpSpPr>
                <a:grpSpLocks/>
              </p:cNvGrpSpPr>
              <p:nvPr/>
            </p:nvGrpSpPr>
            <p:grpSpPr bwMode="auto">
              <a:xfrm>
                <a:off x="1603" y="2160"/>
                <a:ext cx="298" cy="1209"/>
                <a:chOff x="451" y="2160"/>
                <a:chExt cx="298" cy="1209"/>
              </a:xfrm>
            </p:grpSpPr>
            <p:grpSp>
              <p:nvGrpSpPr>
                <p:cNvPr id="5199" name="Group 79"/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5200" name="Freeform 80"/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01" name="Freeform 81"/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5202" name="Group 82"/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5203" name="Freeform 83"/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04" name="Freeform 84"/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205" name="Freeform 85"/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/>
                  <a:ahLst/>
                  <a:cxnLst>
                    <a:cxn ang="0">
                      <a:pos x="0" y="172"/>
                    </a:cxn>
                    <a:cxn ang="0">
                      <a:pos x="58" y="115"/>
                    </a:cxn>
                    <a:cxn ang="0">
                      <a:pos x="58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206" name="Freeform 86"/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/>
                  <a:ahLst/>
                  <a:cxnLst>
                    <a:cxn ang="0">
                      <a:pos x="0" y="172"/>
                    </a:cxn>
                    <a:cxn ang="0">
                      <a:pos x="58" y="115"/>
                    </a:cxn>
                    <a:cxn ang="0">
                      <a:pos x="58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grpSp>
              <p:nvGrpSpPr>
                <p:cNvPr id="5207" name="Group 87"/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5208" name="Freeform 88"/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09" name="Freeform 89"/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5210" name="Group 90"/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5211" name="Freeform 91"/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12" name="Freeform 92"/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213" name="Freeform 93"/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/>
                  <a:ahLst/>
                  <a:cxnLst>
                    <a:cxn ang="0">
                      <a:pos x="0" y="172"/>
                    </a:cxn>
                    <a:cxn ang="0">
                      <a:pos x="58" y="115"/>
                    </a:cxn>
                    <a:cxn ang="0">
                      <a:pos x="58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grpSp>
              <p:nvGrpSpPr>
                <p:cNvPr id="5214" name="Group 94"/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5215" name="Freeform 95"/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5" y="57"/>
                      </a:cxn>
                      <a:cxn ang="0">
                        <a:pos x="99" y="172"/>
                      </a:cxn>
                    </a:cxnLst>
                    <a:rect l="0" t="0" r="r" b="b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16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5217" name="Group 97"/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5218" name="Freeform 98"/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5" y="57"/>
                      </a:cxn>
                      <a:cxn ang="0">
                        <a:pos x="99" y="172"/>
                      </a:cxn>
                    </a:cxnLst>
                    <a:rect l="0" t="0" r="r" b="b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19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5220" name="Group 100"/>
              <p:cNvGrpSpPr>
                <a:grpSpLocks/>
              </p:cNvGrpSpPr>
              <p:nvPr/>
            </p:nvGrpSpPr>
            <p:grpSpPr bwMode="auto">
              <a:xfrm>
                <a:off x="1142" y="2160"/>
                <a:ext cx="298" cy="1209"/>
                <a:chOff x="451" y="2160"/>
                <a:chExt cx="298" cy="1209"/>
              </a:xfrm>
            </p:grpSpPr>
            <p:grpSp>
              <p:nvGrpSpPr>
                <p:cNvPr id="5221" name="Group 101"/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5222" name="Freeform 102"/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23" name="Freeform 103"/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5224" name="Group 104"/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5225" name="Freeform 105"/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26" name="Freeform 106"/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227" name="Freeform 107"/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/>
                  <a:ahLst/>
                  <a:cxnLst>
                    <a:cxn ang="0">
                      <a:pos x="0" y="172"/>
                    </a:cxn>
                    <a:cxn ang="0">
                      <a:pos x="58" y="115"/>
                    </a:cxn>
                    <a:cxn ang="0">
                      <a:pos x="58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228" name="Freeform 108"/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/>
                  <a:ahLst/>
                  <a:cxnLst>
                    <a:cxn ang="0">
                      <a:pos x="0" y="172"/>
                    </a:cxn>
                    <a:cxn ang="0">
                      <a:pos x="58" y="115"/>
                    </a:cxn>
                    <a:cxn ang="0">
                      <a:pos x="58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grpSp>
              <p:nvGrpSpPr>
                <p:cNvPr id="5229" name="Group 109"/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5230" name="Freeform 110"/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31" name="Freeform 111"/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5232" name="Group 112"/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5233" name="Freeform 113"/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34" name="Freeform 114"/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115" y="0"/>
                      </a:cxn>
                      <a:cxn ang="0">
                        <a:pos x="230" y="115"/>
                      </a:cxn>
                    </a:cxnLst>
                    <a:rect l="0" t="0" r="r" b="b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235" name="Freeform 115"/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/>
                  <a:ahLst/>
                  <a:cxnLst>
                    <a:cxn ang="0">
                      <a:pos x="0" y="172"/>
                    </a:cxn>
                    <a:cxn ang="0">
                      <a:pos x="58" y="115"/>
                    </a:cxn>
                    <a:cxn ang="0">
                      <a:pos x="58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grpSp>
              <p:nvGrpSpPr>
                <p:cNvPr id="5236" name="Group 116"/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5237" name="Freeform 117"/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5" y="57"/>
                      </a:cxn>
                      <a:cxn ang="0">
                        <a:pos x="99" y="172"/>
                      </a:cxn>
                    </a:cxnLst>
                    <a:rect l="0" t="0" r="r" b="b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38" name="Line 1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5239" name="Group 119"/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5240" name="Freeform 120"/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15" y="57"/>
                      </a:cxn>
                      <a:cxn ang="0">
                        <a:pos x="99" y="172"/>
                      </a:cxn>
                    </a:cxnLst>
                    <a:rect l="0" t="0" r="r" b="b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41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5242" name="Line 122"/>
              <p:cNvSpPr>
                <a:spLocks noChangeShapeType="1"/>
              </p:cNvSpPr>
              <p:nvPr/>
            </p:nvSpPr>
            <p:spPr bwMode="auto">
              <a:xfrm flipV="1">
                <a:off x="1498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243" name="Line 123"/>
              <p:cNvSpPr>
                <a:spLocks noChangeShapeType="1"/>
              </p:cNvSpPr>
              <p:nvPr/>
            </p:nvSpPr>
            <p:spPr bwMode="auto">
              <a:xfrm flipV="1">
                <a:off x="1555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459" name="Freeform 339"/>
            <p:cNvSpPr>
              <a:spLocks/>
            </p:cNvSpPr>
            <p:nvPr/>
          </p:nvSpPr>
          <p:spPr bwMode="auto">
            <a:xfrm>
              <a:off x="3859" y="1642"/>
              <a:ext cx="173" cy="5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" y="0"/>
                </a:cxn>
                <a:cxn ang="0">
                  <a:pos x="173" y="518"/>
                </a:cxn>
                <a:cxn ang="0">
                  <a:pos x="0" y="518"/>
                </a:cxn>
                <a:cxn ang="0">
                  <a:pos x="0" y="0"/>
                </a:cxn>
              </a:cxnLst>
              <a:rect l="0" t="0" r="r" b="b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245" name="Group 342"/>
          <p:cNvGrpSpPr>
            <a:grpSpLocks/>
          </p:cNvGrpSpPr>
          <p:nvPr/>
        </p:nvGrpSpPr>
        <p:grpSpPr bwMode="auto">
          <a:xfrm>
            <a:off x="6218238" y="960438"/>
            <a:ext cx="673100" cy="1004887"/>
            <a:chOff x="3917" y="605"/>
            <a:chExt cx="424" cy="633"/>
          </a:xfrm>
        </p:grpSpPr>
        <p:grpSp>
          <p:nvGrpSpPr>
            <p:cNvPr id="5246" name="Group 221"/>
            <p:cNvGrpSpPr>
              <a:grpSpLocks/>
            </p:cNvGrpSpPr>
            <p:nvPr/>
          </p:nvGrpSpPr>
          <p:grpSpPr bwMode="auto">
            <a:xfrm>
              <a:off x="3920" y="605"/>
              <a:ext cx="421" cy="633"/>
              <a:chOff x="2189" y="1066"/>
              <a:chExt cx="421" cy="633"/>
            </a:xfrm>
          </p:grpSpPr>
          <p:sp>
            <p:nvSpPr>
              <p:cNvPr id="5342" name="Line 222"/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43" name="Line 223"/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44" name="Line 224"/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45" name="Line 225"/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46" name="Text Box 226"/>
              <p:cNvSpPr txBox="1">
                <a:spLocks noChangeArrowheads="1"/>
              </p:cNvSpPr>
              <p:nvPr/>
            </p:nvSpPr>
            <p:spPr bwMode="auto">
              <a:xfrm>
                <a:off x="2320" y="1436"/>
                <a:ext cx="290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xtal</a:t>
                </a:r>
              </a:p>
            </p:txBody>
          </p:sp>
          <p:sp>
            <p:nvSpPr>
              <p:cNvPr id="5347" name="Rectangle 227"/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461" name="Freeform 341"/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230"/>
                </a:cxn>
                <a:cxn ang="0">
                  <a:pos x="173" y="633"/>
                </a:cxn>
                <a:cxn ang="0">
                  <a:pos x="345" y="230"/>
                </a:cxn>
                <a:cxn ang="0">
                  <a:pos x="173" y="0"/>
                </a:cxn>
              </a:cxnLst>
              <a:rect l="0" t="0" r="r" b="b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251" name="Group 344"/>
          <p:cNvGrpSpPr>
            <a:grpSpLocks/>
          </p:cNvGrpSpPr>
          <p:nvPr/>
        </p:nvGrpSpPr>
        <p:grpSpPr bwMode="auto">
          <a:xfrm>
            <a:off x="5486400" y="5165725"/>
            <a:ext cx="549275" cy="914400"/>
            <a:chOff x="4435" y="1930"/>
            <a:chExt cx="346" cy="576"/>
          </a:xfrm>
        </p:grpSpPr>
        <p:grpSp>
          <p:nvGrpSpPr>
            <p:cNvPr id="5254" name="Group 141"/>
            <p:cNvGrpSpPr>
              <a:grpSpLocks/>
            </p:cNvGrpSpPr>
            <p:nvPr/>
          </p:nvGrpSpPr>
          <p:grpSpPr bwMode="auto">
            <a:xfrm>
              <a:off x="4435" y="1930"/>
              <a:ext cx="346" cy="576"/>
              <a:chOff x="3283" y="2160"/>
              <a:chExt cx="346" cy="576"/>
            </a:xfrm>
          </p:grpSpPr>
          <p:grpSp>
            <p:nvGrpSpPr>
              <p:cNvPr id="5255" name="Group 142"/>
              <p:cNvGrpSpPr>
                <a:grpSpLocks/>
              </p:cNvGrpSpPr>
              <p:nvPr/>
            </p:nvGrpSpPr>
            <p:grpSpPr bwMode="auto">
              <a:xfrm>
                <a:off x="3283" y="2160"/>
                <a:ext cx="346" cy="576"/>
                <a:chOff x="3283" y="2160"/>
                <a:chExt cx="346" cy="576"/>
              </a:xfrm>
            </p:grpSpPr>
            <p:grpSp>
              <p:nvGrpSpPr>
                <p:cNvPr id="5261" name="Group 143"/>
                <p:cNvGrpSpPr>
                  <a:grpSpLocks/>
                </p:cNvGrpSpPr>
                <p:nvPr/>
              </p:nvGrpSpPr>
              <p:grpSpPr bwMode="auto">
                <a:xfrm>
                  <a:off x="3283" y="2390"/>
                  <a:ext cx="346" cy="115"/>
                  <a:chOff x="3283" y="2621"/>
                  <a:chExt cx="346" cy="115"/>
                </a:xfrm>
              </p:grpSpPr>
              <p:sp>
                <p:nvSpPr>
                  <p:cNvPr id="5264" name="Arc 144"/>
                  <p:cNvSpPr>
                    <a:spLocks/>
                  </p:cNvSpPr>
                  <p:nvPr/>
                </p:nvSpPr>
                <p:spPr bwMode="auto">
                  <a:xfrm rot="-5400000">
                    <a:off x="3341" y="2620"/>
                    <a:ext cx="58" cy="173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65" name="Arc 145"/>
                  <p:cNvSpPr>
                    <a:spLocks/>
                  </p:cNvSpPr>
                  <p:nvPr/>
                </p:nvSpPr>
                <p:spPr bwMode="auto">
                  <a:xfrm rot="5400000" flipH="1">
                    <a:off x="3514" y="2620"/>
                    <a:ext cx="58" cy="173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266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3283" y="2621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267" name="Line 147"/>
                <p:cNvSpPr>
                  <a:spLocks noChangeShapeType="1"/>
                </p:cNvSpPr>
                <p:nvPr/>
              </p:nvSpPr>
              <p:spPr bwMode="auto">
                <a:xfrm>
                  <a:off x="3456" y="2160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68" name="Line 148"/>
                <p:cNvSpPr>
                  <a:spLocks noChangeShapeType="1"/>
                </p:cNvSpPr>
                <p:nvPr/>
              </p:nvSpPr>
              <p:spPr bwMode="auto">
                <a:xfrm>
                  <a:off x="3456" y="244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5269" name="Text Box 149"/>
              <p:cNvSpPr txBox="1">
                <a:spLocks noChangeArrowheads="1"/>
              </p:cNvSpPr>
              <p:nvPr/>
            </p:nvSpPr>
            <p:spPr bwMode="auto">
              <a:xfrm>
                <a:off x="3416" y="2532"/>
                <a:ext cx="162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800"/>
                  <a:t>C</a:t>
                </a:r>
              </a:p>
            </p:txBody>
          </p:sp>
          <p:sp>
            <p:nvSpPr>
              <p:cNvPr id="5270" name="Text Box 150"/>
              <p:cNvSpPr txBox="1">
                <a:spLocks noChangeArrowheads="1"/>
              </p:cNvSpPr>
              <p:nvPr/>
            </p:nvSpPr>
            <p:spPr bwMode="auto">
              <a:xfrm>
                <a:off x="3325" y="2260"/>
                <a:ext cx="172" cy="17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200"/>
                  <a:t>+</a:t>
                </a:r>
              </a:p>
            </p:txBody>
          </p:sp>
          <p:sp>
            <p:nvSpPr>
              <p:cNvPr id="5271" name="Text Box 151"/>
              <p:cNvSpPr txBox="1">
                <a:spLocks noChangeArrowheads="1"/>
              </p:cNvSpPr>
              <p:nvPr/>
            </p:nvSpPr>
            <p:spPr bwMode="auto">
              <a:xfrm>
                <a:off x="3337" y="2375"/>
                <a:ext cx="148" cy="17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200"/>
                  <a:t>-</a:t>
                </a:r>
              </a:p>
            </p:txBody>
          </p:sp>
        </p:grpSp>
        <p:sp>
          <p:nvSpPr>
            <p:cNvPr id="5463" name="Freeform 343"/>
            <p:cNvSpPr>
              <a:spLocks/>
            </p:cNvSpPr>
            <p:nvPr/>
          </p:nvSpPr>
          <p:spPr bwMode="auto">
            <a:xfrm>
              <a:off x="4493" y="1930"/>
              <a:ext cx="230" cy="57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0" y="230"/>
                </a:cxn>
                <a:cxn ang="0">
                  <a:pos x="115" y="576"/>
                </a:cxn>
                <a:cxn ang="0">
                  <a:pos x="230" y="230"/>
                </a:cxn>
                <a:cxn ang="0">
                  <a:pos x="115" y="0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262" name="Group 346"/>
          <p:cNvGrpSpPr>
            <a:grpSpLocks/>
          </p:cNvGrpSpPr>
          <p:nvPr/>
        </p:nvGrpSpPr>
        <p:grpSpPr bwMode="auto">
          <a:xfrm>
            <a:off x="6400800" y="5165725"/>
            <a:ext cx="549275" cy="914400"/>
            <a:chOff x="5012" y="1930"/>
            <a:chExt cx="346" cy="576"/>
          </a:xfrm>
        </p:grpSpPr>
        <p:grpSp>
          <p:nvGrpSpPr>
            <p:cNvPr id="5263" name="Group 134"/>
            <p:cNvGrpSpPr>
              <a:grpSpLocks/>
            </p:cNvGrpSpPr>
            <p:nvPr/>
          </p:nvGrpSpPr>
          <p:grpSpPr bwMode="auto">
            <a:xfrm>
              <a:off x="5012" y="1930"/>
              <a:ext cx="346" cy="576"/>
              <a:chOff x="2707" y="2160"/>
              <a:chExt cx="346" cy="576"/>
            </a:xfrm>
          </p:grpSpPr>
          <p:grpSp>
            <p:nvGrpSpPr>
              <p:cNvPr id="5272" name="Group 135"/>
              <p:cNvGrpSpPr>
                <a:grpSpLocks/>
              </p:cNvGrpSpPr>
              <p:nvPr/>
            </p:nvGrpSpPr>
            <p:grpSpPr bwMode="auto">
              <a:xfrm>
                <a:off x="2707" y="2160"/>
                <a:ext cx="346" cy="576"/>
                <a:chOff x="2707" y="2736"/>
                <a:chExt cx="346" cy="576"/>
              </a:xfrm>
            </p:grpSpPr>
            <p:sp>
              <p:nvSpPr>
                <p:cNvPr id="5256" name="Line 136"/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57" name="Line 137"/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58" name="Line 138"/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259" name="Line 139"/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5260" name="Text Box 140"/>
              <p:cNvSpPr txBox="1">
                <a:spLocks noChangeArrowheads="1"/>
              </p:cNvSpPr>
              <p:nvPr/>
            </p:nvSpPr>
            <p:spPr bwMode="auto">
              <a:xfrm>
                <a:off x="2856" y="2472"/>
                <a:ext cx="162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800"/>
                  <a:t>C</a:t>
                </a:r>
              </a:p>
            </p:txBody>
          </p:sp>
        </p:grpSp>
        <p:sp>
          <p:nvSpPr>
            <p:cNvPr id="5465" name="Freeform 345"/>
            <p:cNvSpPr>
              <a:spLocks/>
            </p:cNvSpPr>
            <p:nvPr/>
          </p:nvSpPr>
          <p:spPr bwMode="auto">
            <a:xfrm>
              <a:off x="5069" y="1930"/>
              <a:ext cx="230" cy="57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0" y="230"/>
                </a:cxn>
                <a:cxn ang="0">
                  <a:pos x="115" y="576"/>
                </a:cxn>
                <a:cxn ang="0">
                  <a:pos x="230" y="230"/>
                </a:cxn>
                <a:cxn ang="0">
                  <a:pos x="115" y="0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273" name="Group 349"/>
          <p:cNvGrpSpPr>
            <a:grpSpLocks/>
          </p:cNvGrpSpPr>
          <p:nvPr/>
        </p:nvGrpSpPr>
        <p:grpSpPr bwMode="auto">
          <a:xfrm>
            <a:off x="7040563" y="3521075"/>
            <a:ext cx="590550" cy="914400"/>
            <a:chOff x="3718" y="2448"/>
            <a:chExt cx="372" cy="576"/>
          </a:xfrm>
        </p:grpSpPr>
        <p:grpSp>
          <p:nvGrpSpPr>
            <p:cNvPr id="5277" name="Group 22"/>
            <p:cNvGrpSpPr>
              <a:grpSpLocks/>
            </p:cNvGrpSpPr>
            <p:nvPr/>
          </p:nvGrpSpPr>
          <p:grpSpPr bwMode="auto">
            <a:xfrm>
              <a:off x="3718" y="2448"/>
              <a:ext cx="372" cy="576"/>
              <a:chOff x="3514" y="1238"/>
              <a:chExt cx="372" cy="576"/>
            </a:xfrm>
          </p:grpSpPr>
          <p:grpSp>
            <p:nvGrpSpPr>
              <p:cNvPr id="5283" name="Group 23"/>
              <p:cNvGrpSpPr>
                <a:grpSpLocks/>
              </p:cNvGrpSpPr>
              <p:nvPr/>
            </p:nvGrpSpPr>
            <p:grpSpPr bwMode="auto">
              <a:xfrm>
                <a:off x="3514" y="1238"/>
                <a:ext cx="142" cy="576"/>
                <a:chOff x="3948" y="317"/>
                <a:chExt cx="142" cy="864"/>
              </a:xfrm>
            </p:grpSpPr>
            <p:sp>
              <p:nvSpPr>
                <p:cNvPr id="5144" name="Oval 24"/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45" name="Oval 25"/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46" name="Oval 26"/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47" name="Oval 27"/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48" name="Oval 28"/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49" name="Oval 29"/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5284" name="Group 37"/>
              <p:cNvGrpSpPr>
                <a:grpSpLocks/>
              </p:cNvGrpSpPr>
              <p:nvPr/>
            </p:nvGrpSpPr>
            <p:grpSpPr bwMode="auto">
              <a:xfrm>
                <a:off x="3744" y="1238"/>
                <a:ext cx="142" cy="576"/>
                <a:chOff x="3948" y="317"/>
                <a:chExt cx="142" cy="864"/>
              </a:xfrm>
            </p:grpSpPr>
            <p:sp>
              <p:nvSpPr>
                <p:cNvPr id="5158" name="Oval 38"/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59" name="Oval 39"/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60" name="Oval 40"/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61" name="Oval 41"/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62" name="Oval 42"/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63" name="Oval 43"/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5171" name="Line 51"/>
              <p:cNvSpPr>
                <a:spLocks noChangeShapeType="1"/>
              </p:cNvSpPr>
              <p:nvPr/>
            </p:nvSpPr>
            <p:spPr bwMode="auto">
              <a:xfrm>
                <a:off x="3686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/>
            </p:nvSpPr>
            <p:spPr bwMode="auto">
              <a:xfrm>
                <a:off x="3744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468" name="Freeform 348"/>
            <p:cNvSpPr>
              <a:spLocks/>
            </p:cNvSpPr>
            <p:nvPr/>
          </p:nvSpPr>
          <p:spPr bwMode="auto">
            <a:xfrm>
              <a:off x="3802" y="2448"/>
              <a:ext cx="230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0" y="0"/>
                </a:cxn>
                <a:cxn ang="0">
                  <a:pos x="230" y="576"/>
                </a:cxn>
                <a:cxn ang="0">
                  <a:pos x="0" y="576"/>
                </a:cxn>
                <a:cxn ang="0">
                  <a:pos x="0" y="0"/>
                </a:cxn>
              </a:cxnLst>
              <a:rect l="0" t="0" r="r" b="b"/>
              <a:pathLst>
                <a:path w="230" h="576">
                  <a:moveTo>
                    <a:pt x="0" y="0"/>
                  </a:moveTo>
                  <a:lnTo>
                    <a:pt x="230" y="0"/>
                  </a:lnTo>
                  <a:lnTo>
                    <a:pt x="230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293" name="Group 351"/>
          <p:cNvGrpSpPr>
            <a:grpSpLocks/>
          </p:cNvGrpSpPr>
          <p:nvPr/>
        </p:nvGrpSpPr>
        <p:grpSpPr bwMode="auto">
          <a:xfrm>
            <a:off x="7864475" y="3521075"/>
            <a:ext cx="423863" cy="919163"/>
            <a:chOff x="3369" y="2445"/>
            <a:chExt cx="267" cy="579"/>
          </a:xfrm>
        </p:grpSpPr>
        <p:grpSp>
          <p:nvGrpSpPr>
            <p:cNvPr id="5294" name="Group 6"/>
            <p:cNvGrpSpPr>
              <a:grpSpLocks/>
            </p:cNvGrpSpPr>
            <p:nvPr/>
          </p:nvGrpSpPr>
          <p:grpSpPr bwMode="auto">
            <a:xfrm>
              <a:off x="3369" y="2445"/>
              <a:ext cx="267" cy="576"/>
              <a:chOff x="3571" y="317"/>
              <a:chExt cx="267" cy="576"/>
            </a:xfrm>
          </p:grpSpPr>
          <p:grpSp>
            <p:nvGrpSpPr>
              <p:cNvPr id="5304" name="Group 7"/>
              <p:cNvGrpSpPr>
                <a:grpSpLocks/>
              </p:cNvGrpSpPr>
              <p:nvPr/>
            </p:nvGrpSpPr>
            <p:grpSpPr bwMode="auto">
              <a:xfrm>
                <a:off x="3571" y="317"/>
                <a:ext cx="142" cy="576"/>
                <a:chOff x="3948" y="317"/>
                <a:chExt cx="142" cy="864"/>
              </a:xfrm>
            </p:grpSpPr>
            <p:sp>
              <p:nvSpPr>
                <p:cNvPr id="5128" name="Oval 8"/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29" name="Oval 9"/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30" name="Oval 10"/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31" name="Oval 11"/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32" name="Oval 12"/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33" name="Oval 13"/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5141" name="Text Box 21"/>
              <p:cNvSpPr txBox="1">
                <a:spLocks noChangeArrowheads="1"/>
              </p:cNvSpPr>
              <p:nvPr/>
            </p:nvSpPr>
            <p:spPr bwMode="auto">
              <a:xfrm>
                <a:off x="3686" y="568"/>
                <a:ext cx="152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800"/>
                  <a:t>L</a:t>
                </a:r>
              </a:p>
            </p:txBody>
          </p:sp>
        </p:grpSp>
        <p:sp>
          <p:nvSpPr>
            <p:cNvPr id="5470" name="Freeform 350"/>
            <p:cNvSpPr>
              <a:spLocks/>
            </p:cNvSpPr>
            <p:nvPr/>
          </p:nvSpPr>
          <p:spPr bwMode="auto">
            <a:xfrm>
              <a:off x="3395" y="2448"/>
              <a:ext cx="116" cy="576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173"/>
                </a:cxn>
                <a:cxn ang="0">
                  <a:pos x="58" y="576"/>
                </a:cxn>
                <a:cxn ang="0">
                  <a:pos x="116" y="173"/>
                </a:cxn>
                <a:cxn ang="0">
                  <a:pos x="58" y="0"/>
                </a:cxn>
              </a:cxnLst>
              <a:rect l="0" t="0" r="r" b="b"/>
              <a:pathLst>
                <a:path w="116" h="576">
                  <a:moveTo>
                    <a:pt x="58" y="0"/>
                  </a:moveTo>
                  <a:lnTo>
                    <a:pt x="0" y="173"/>
                  </a:lnTo>
                  <a:lnTo>
                    <a:pt x="58" y="576"/>
                  </a:lnTo>
                  <a:lnTo>
                    <a:pt x="116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305" name="Group 356"/>
          <p:cNvGrpSpPr>
            <a:grpSpLocks/>
          </p:cNvGrpSpPr>
          <p:nvPr/>
        </p:nvGrpSpPr>
        <p:grpSpPr bwMode="auto">
          <a:xfrm>
            <a:off x="4673600" y="5248275"/>
            <a:ext cx="314325" cy="831850"/>
            <a:chOff x="2944" y="3306"/>
            <a:chExt cx="198" cy="524"/>
          </a:xfrm>
        </p:grpSpPr>
        <p:grpSp>
          <p:nvGrpSpPr>
            <p:cNvPr id="5312" name="Group 298"/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5313" name="Group 294"/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5314" name="Group 292"/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5315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5403" name="Line 2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04" name="Line 2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05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5320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5408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09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5410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</p:grpSp>
            </p:grpSp>
            <p:sp>
              <p:nvSpPr>
                <p:cNvPr id="5411" name="Line 291"/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413" name="Line 293"/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5416" name="Text Box 296"/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13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800"/>
                  <a:t>+</a:t>
                </a:r>
              </a:p>
            </p:txBody>
          </p:sp>
          <p:sp>
            <p:nvSpPr>
              <p:cNvPr id="5417" name="Text Box 297"/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13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800"/>
                  <a:t>-</a:t>
                </a:r>
              </a:p>
            </p:txBody>
          </p:sp>
        </p:grpSp>
        <p:sp>
          <p:nvSpPr>
            <p:cNvPr id="5475" name="Freeform 355"/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173"/>
                </a:cxn>
                <a:cxn ang="0">
                  <a:pos x="58" y="518"/>
                </a:cxn>
                <a:cxn ang="0">
                  <a:pos x="115" y="173"/>
                </a:cxn>
                <a:cxn ang="0">
                  <a:pos x="58" y="0"/>
                </a:cxn>
              </a:cxnLst>
              <a:rect l="0" t="0" r="r" b="b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326" name="Group 358"/>
          <p:cNvGrpSpPr>
            <a:grpSpLocks/>
          </p:cNvGrpSpPr>
          <p:nvPr/>
        </p:nvGrpSpPr>
        <p:grpSpPr bwMode="auto">
          <a:xfrm>
            <a:off x="3930650" y="5075238"/>
            <a:ext cx="549275" cy="914400"/>
            <a:chOff x="2476" y="3197"/>
            <a:chExt cx="346" cy="576"/>
          </a:xfrm>
        </p:grpSpPr>
        <p:grpSp>
          <p:nvGrpSpPr>
            <p:cNvPr id="5327" name="Group 267"/>
            <p:cNvGrpSpPr>
              <a:grpSpLocks/>
            </p:cNvGrpSpPr>
            <p:nvPr/>
          </p:nvGrpSpPr>
          <p:grpSpPr bwMode="auto">
            <a:xfrm>
              <a:off x="2476" y="3197"/>
              <a:ext cx="346" cy="576"/>
              <a:chOff x="576" y="835"/>
              <a:chExt cx="346" cy="576"/>
            </a:xfrm>
          </p:grpSpPr>
          <p:sp>
            <p:nvSpPr>
              <p:cNvPr id="5388" name="Oval 268"/>
              <p:cNvSpPr>
                <a:spLocks noChangeArrowheads="1"/>
              </p:cNvSpPr>
              <p:nvPr/>
            </p:nvSpPr>
            <p:spPr bwMode="auto">
              <a:xfrm>
                <a:off x="576" y="950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89" name="Line 269"/>
              <p:cNvSpPr>
                <a:spLocks noChangeShapeType="1"/>
              </p:cNvSpPr>
              <p:nvPr/>
            </p:nvSpPr>
            <p:spPr bwMode="auto">
              <a:xfrm>
                <a:off x="749" y="83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90" name="Line 270"/>
              <p:cNvSpPr>
                <a:spLocks noChangeShapeType="1"/>
              </p:cNvSpPr>
              <p:nvPr/>
            </p:nvSpPr>
            <p:spPr bwMode="auto">
              <a:xfrm>
                <a:off x="749" y="1296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328" name="Group 271"/>
              <p:cNvGrpSpPr>
                <a:grpSpLocks/>
              </p:cNvGrpSpPr>
              <p:nvPr/>
            </p:nvGrpSpPr>
            <p:grpSpPr bwMode="auto">
              <a:xfrm>
                <a:off x="600" y="1026"/>
                <a:ext cx="288" cy="191"/>
                <a:chOff x="1094" y="1066"/>
                <a:chExt cx="346" cy="230"/>
              </a:xfrm>
            </p:grpSpPr>
            <p:grpSp>
              <p:nvGrpSpPr>
                <p:cNvPr id="5334" name="Group 272"/>
                <p:cNvGrpSpPr>
                  <a:grpSpLocks/>
                </p:cNvGrpSpPr>
                <p:nvPr/>
              </p:nvGrpSpPr>
              <p:grpSpPr bwMode="auto">
                <a:xfrm>
                  <a:off x="1152" y="1066"/>
                  <a:ext cx="230" cy="230"/>
                  <a:chOff x="1152" y="1008"/>
                  <a:chExt cx="230" cy="230"/>
                </a:xfrm>
              </p:grpSpPr>
              <p:sp>
                <p:nvSpPr>
                  <p:cNvPr id="5393" name="Freeform 273"/>
                  <p:cNvSpPr>
                    <a:spLocks/>
                  </p:cNvSpPr>
                  <p:nvPr/>
                </p:nvSpPr>
                <p:spPr bwMode="auto">
                  <a:xfrm>
                    <a:off x="1152" y="1008"/>
                    <a:ext cx="115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58" y="0"/>
                      </a:cxn>
                      <a:cxn ang="0">
                        <a:pos x="115" y="115"/>
                      </a:cxn>
                    </a:cxnLst>
                    <a:rect l="0" t="0" r="r" b="b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5394" name="Freeform 274"/>
                  <p:cNvSpPr>
                    <a:spLocks/>
                  </p:cNvSpPr>
                  <p:nvPr/>
                </p:nvSpPr>
                <p:spPr bwMode="auto">
                  <a:xfrm flipV="1">
                    <a:off x="1267" y="1123"/>
                    <a:ext cx="115" cy="115"/>
                  </a:xfrm>
                  <a:custGeom>
                    <a:avLst/>
                    <a:gdLst/>
                    <a:ahLst/>
                    <a:cxnLst>
                      <a:cxn ang="0">
                        <a:pos x="0" y="115"/>
                      </a:cxn>
                      <a:cxn ang="0">
                        <a:pos x="58" y="0"/>
                      </a:cxn>
                      <a:cxn ang="0">
                        <a:pos x="115" y="115"/>
                      </a:cxn>
                    </a:cxnLst>
                    <a:rect l="0" t="0" r="r" b="b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395" name="Line 275"/>
                <p:cNvSpPr>
                  <a:spLocks noChangeShapeType="1"/>
                </p:cNvSpPr>
                <p:nvPr/>
              </p:nvSpPr>
              <p:spPr bwMode="auto">
                <a:xfrm>
                  <a:off x="1094" y="1181"/>
                  <a:ext cx="34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  <p:sp>
          <p:nvSpPr>
            <p:cNvPr id="5477" name="Freeform 357"/>
            <p:cNvSpPr>
              <a:spLocks/>
            </p:cNvSpPr>
            <p:nvPr/>
          </p:nvSpPr>
          <p:spPr bwMode="auto">
            <a:xfrm>
              <a:off x="2592" y="3197"/>
              <a:ext cx="115" cy="576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115"/>
                </a:cxn>
                <a:cxn ang="0">
                  <a:pos x="58" y="576"/>
                </a:cxn>
                <a:cxn ang="0">
                  <a:pos x="115" y="115"/>
                </a:cxn>
                <a:cxn ang="0">
                  <a:pos x="58" y="0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341" name="Group 360"/>
          <p:cNvGrpSpPr>
            <a:grpSpLocks/>
          </p:cNvGrpSpPr>
          <p:nvPr/>
        </p:nvGrpSpPr>
        <p:grpSpPr bwMode="auto">
          <a:xfrm>
            <a:off x="3200400" y="5075238"/>
            <a:ext cx="549275" cy="914400"/>
            <a:chOff x="2016" y="3197"/>
            <a:chExt cx="346" cy="576"/>
          </a:xfrm>
        </p:grpSpPr>
        <p:grpSp>
          <p:nvGrpSpPr>
            <p:cNvPr id="5348" name="Group 260"/>
            <p:cNvGrpSpPr>
              <a:grpSpLocks/>
            </p:cNvGrpSpPr>
            <p:nvPr/>
          </p:nvGrpSpPr>
          <p:grpSpPr bwMode="auto">
            <a:xfrm>
              <a:off x="2016" y="3197"/>
              <a:ext cx="346" cy="576"/>
              <a:chOff x="58" y="1008"/>
              <a:chExt cx="346" cy="576"/>
            </a:xfrm>
          </p:grpSpPr>
          <p:sp>
            <p:nvSpPr>
              <p:cNvPr id="5381" name="Oval 261"/>
              <p:cNvSpPr>
                <a:spLocks noChangeArrowheads="1"/>
              </p:cNvSpPr>
              <p:nvPr/>
            </p:nvSpPr>
            <p:spPr bwMode="auto">
              <a:xfrm>
                <a:off x="58" y="1123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82" name="Line 262"/>
              <p:cNvSpPr>
                <a:spLocks noChangeShapeType="1"/>
              </p:cNvSpPr>
              <p:nvPr/>
            </p:nvSpPr>
            <p:spPr bwMode="auto">
              <a:xfrm>
                <a:off x="231" y="1008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83" name="Line 263"/>
              <p:cNvSpPr>
                <a:spLocks noChangeShapeType="1"/>
              </p:cNvSpPr>
              <p:nvPr/>
            </p:nvSpPr>
            <p:spPr bwMode="auto">
              <a:xfrm>
                <a:off x="231" y="1469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84" name="Text Box 264"/>
              <p:cNvSpPr txBox="1">
                <a:spLocks noChangeArrowheads="1"/>
              </p:cNvSpPr>
              <p:nvPr/>
            </p:nvSpPr>
            <p:spPr bwMode="auto">
              <a:xfrm>
                <a:off x="115" y="1181"/>
                <a:ext cx="212" cy="23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</a:p>
            </p:txBody>
          </p:sp>
          <p:sp>
            <p:nvSpPr>
              <p:cNvPr id="5385" name="Text Box 265"/>
              <p:cNvSpPr txBox="1">
                <a:spLocks noChangeArrowheads="1"/>
              </p:cNvSpPr>
              <p:nvPr/>
            </p:nvSpPr>
            <p:spPr bwMode="auto">
              <a:xfrm>
                <a:off x="143" y="1084"/>
                <a:ext cx="172" cy="17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+</a:t>
                </a:r>
              </a:p>
            </p:txBody>
          </p:sp>
          <p:sp>
            <p:nvSpPr>
              <p:cNvPr id="5386" name="Text Box 266"/>
              <p:cNvSpPr txBox="1">
                <a:spLocks noChangeArrowheads="1"/>
              </p:cNvSpPr>
              <p:nvPr/>
            </p:nvSpPr>
            <p:spPr bwMode="auto">
              <a:xfrm>
                <a:off x="158" y="1336"/>
                <a:ext cx="148" cy="17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-</a:t>
                </a:r>
              </a:p>
            </p:txBody>
          </p:sp>
        </p:grpSp>
        <p:sp>
          <p:nvSpPr>
            <p:cNvPr id="5479" name="Freeform 359"/>
            <p:cNvSpPr>
              <a:spLocks/>
            </p:cNvSpPr>
            <p:nvPr/>
          </p:nvSpPr>
          <p:spPr bwMode="auto">
            <a:xfrm>
              <a:off x="2131" y="3197"/>
              <a:ext cx="115" cy="576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115"/>
                </a:cxn>
                <a:cxn ang="0">
                  <a:pos x="58" y="576"/>
                </a:cxn>
                <a:cxn ang="0">
                  <a:pos x="115" y="115"/>
                </a:cxn>
                <a:cxn ang="0">
                  <a:pos x="58" y="0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351" name="Group 363"/>
          <p:cNvGrpSpPr>
            <a:grpSpLocks/>
          </p:cNvGrpSpPr>
          <p:nvPr/>
        </p:nvGrpSpPr>
        <p:grpSpPr bwMode="auto">
          <a:xfrm>
            <a:off x="2468563" y="5075238"/>
            <a:ext cx="549275" cy="914400"/>
            <a:chOff x="1555" y="3197"/>
            <a:chExt cx="346" cy="576"/>
          </a:xfrm>
        </p:grpSpPr>
        <p:grpSp>
          <p:nvGrpSpPr>
            <p:cNvPr id="5354" name="Group 255"/>
            <p:cNvGrpSpPr>
              <a:grpSpLocks/>
            </p:cNvGrpSpPr>
            <p:nvPr/>
          </p:nvGrpSpPr>
          <p:grpSpPr bwMode="auto">
            <a:xfrm>
              <a:off x="1555" y="3197"/>
              <a:ext cx="346" cy="576"/>
              <a:chOff x="691" y="1584"/>
              <a:chExt cx="346" cy="576"/>
            </a:xfrm>
          </p:grpSpPr>
          <p:sp>
            <p:nvSpPr>
              <p:cNvPr id="5376" name="Oval 256"/>
              <p:cNvSpPr>
                <a:spLocks noChangeArrowheads="1"/>
              </p:cNvSpPr>
              <p:nvPr/>
            </p:nvSpPr>
            <p:spPr bwMode="auto">
              <a:xfrm>
                <a:off x="691" y="1699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377" name="Line 257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78" name="Line 258"/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79" name="Line 259"/>
              <p:cNvSpPr>
                <a:spLocks noChangeShapeType="1"/>
              </p:cNvSpPr>
              <p:nvPr/>
            </p:nvSpPr>
            <p:spPr bwMode="auto">
              <a:xfrm>
                <a:off x="864" y="175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482" name="Freeform 362"/>
            <p:cNvSpPr>
              <a:spLocks/>
            </p:cNvSpPr>
            <p:nvPr/>
          </p:nvSpPr>
          <p:spPr bwMode="auto">
            <a:xfrm>
              <a:off x="1670" y="3197"/>
              <a:ext cx="116" cy="576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116" y="115"/>
                </a:cxn>
                <a:cxn ang="0">
                  <a:pos x="58" y="576"/>
                </a:cxn>
                <a:cxn ang="0">
                  <a:pos x="0" y="115"/>
                </a:cxn>
                <a:cxn ang="0">
                  <a:pos x="58" y="0"/>
                </a:cxn>
              </a:cxnLst>
              <a:rect l="0" t="0" r="r" b="b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357" name="Group 365"/>
          <p:cNvGrpSpPr>
            <a:grpSpLocks/>
          </p:cNvGrpSpPr>
          <p:nvPr/>
        </p:nvGrpSpPr>
        <p:grpSpPr bwMode="auto">
          <a:xfrm>
            <a:off x="1646238" y="5075238"/>
            <a:ext cx="457200" cy="914400"/>
            <a:chOff x="1037" y="3197"/>
            <a:chExt cx="288" cy="576"/>
          </a:xfrm>
        </p:grpSpPr>
        <p:sp>
          <p:nvSpPr>
            <p:cNvPr id="5371" name="Text Box 251"/>
            <p:cNvSpPr txBox="1">
              <a:spLocks noChangeArrowheads="1"/>
            </p:cNvSpPr>
            <p:nvPr/>
          </p:nvSpPr>
          <p:spPr bwMode="auto">
            <a:xfrm>
              <a:off x="1128" y="3569"/>
              <a:ext cx="162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800"/>
                <a:t>R</a:t>
              </a:r>
            </a:p>
          </p:txBody>
        </p:sp>
        <p:grpSp>
          <p:nvGrpSpPr>
            <p:cNvPr id="5363" name="Group 252"/>
            <p:cNvGrpSpPr>
              <a:grpSpLocks/>
            </p:cNvGrpSpPr>
            <p:nvPr/>
          </p:nvGrpSpPr>
          <p:grpSpPr bwMode="auto">
            <a:xfrm>
              <a:off x="1037" y="3197"/>
              <a:ext cx="288" cy="576"/>
              <a:chOff x="1786" y="2160"/>
              <a:chExt cx="288" cy="576"/>
            </a:xfrm>
          </p:grpSpPr>
          <p:sp>
            <p:nvSpPr>
              <p:cNvPr id="5373" name="Freeform 253"/>
              <p:cNvSpPr>
                <a:spLocks/>
              </p:cNvSpPr>
              <p:nvPr/>
            </p:nvSpPr>
            <p:spPr bwMode="auto">
              <a:xfrm>
                <a:off x="1843" y="2160"/>
                <a:ext cx="116" cy="576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58" y="230"/>
                  </a:cxn>
                  <a:cxn ang="0">
                    <a:pos x="116" y="288"/>
                  </a:cxn>
                  <a:cxn ang="0">
                    <a:pos x="0" y="403"/>
                  </a:cxn>
                  <a:cxn ang="0">
                    <a:pos x="116" y="518"/>
                  </a:cxn>
                  <a:cxn ang="0">
                    <a:pos x="0" y="634"/>
                  </a:cxn>
                  <a:cxn ang="0">
                    <a:pos x="116" y="749"/>
                  </a:cxn>
                  <a:cxn ang="0">
                    <a:pos x="0" y="864"/>
                  </a:cxn>
                  <a:cxn ang="0">
                    <a:pos x="58" y="922"/>
                  </a:cxn>
                  <a:cxn ang="0">
                    <a:pos x="58" y="1152"/>
                  </a:cxn>
                </a:cxnLst>
                <a:rect l="0" t="0" r="r" b="b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74" name="Line 254"/>
              <p:cNvSpPr>
                <a:spLocks noChangeShapeType="1"/>
              </p:cNvSpPr>
              <p:nvPr/>
            </p:nvSpPr>
            <p:spPr bwMode="auto">
              <a:xfrm flipV="1">
                <a:off x="1786" y="2390"/>
                <a:ext cx="288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484" name="Freeform 364"/>
            <p:cNvSpPr>
              <a:spLocks/>
            </p:cNvSpPr>
            <p:nvPr/>
          </p:nvSpPr>
          <p:spPr bwMode="auto">
            <a:xfrm>
              <a:off x="1094" y="3197"/>
              <a:ext cx="116" cy="576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116" y="115"/>
                </a:cxn>
                <a:cxn ang="0">
                  <a:pos x="58" y="576"/>
                </a:cxn>
                <a:cxn ang="0">
                  <a:pos x="0" y="115"/>
                </a:cxn>
                <a:cxn ang="0">
                  <a:pos x="58" y="0"/>
                </a:cxn>
              </a:cxnLst>
              <a:rect l="0" t="0" r="r" b="b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366" name="Group 367"/>
          <p:cNvGrpSpPr>
            <a:grpSpLocks/>
          </p:cNvGrpSpPr>
          <p:nvPr/>
        </p:nvGrpSpPr>
        <p:grpSpPr bwMode="auto">
          <a:xfrm>
            <a:off x="1096963" y="5075238"/>
            <a:ext cx="401637" cy="914400"/>
            <a:chOff x="691" y="3197"/>
            <a:chExt cx="253" cy="576"/>
          </a:xfrm>
        </p:grpSpPr>
        <p:grpSp>
          <p:nvGrpSpPr>
            <p:cNvPr id="5367" name="Group 243"/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5364" name="Freeform 244"/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58" y="230"/>
                  </a:cxn>
                  <a:cxn ang="0">
                    <a:pos x="116" y="288"/>
                  </a:cxn>
                  <a:cxn ang="0">
                    <a:pos x="0" y="403"/>
                  </a:cxn>
                  <a:cxn ang="0">
                    <a:pos x="116" y="518"/>
                  </a:cxn>
                  <a:cxn ang="0">
                    <a:pos x="0" y="634"/>
                  </a:cxn>
                  <a:cxn ang="0">
                    <a:pos x="116" y="749"/>
                  </a:cxn>
                  <a:cxn ang="0">
                    <a:pos x="0" y="864"/>
                  </a:cxn>
                  <a:cxn ang="0">
                    <a:pos x="58" y="922"/>
                  </a:cxn>
                  <a:cxn ang="0">
                    <a:pos x="58" y="1152"/>
                  </a:cxn>
                </a:cxnLst>
                <a:rect l="0" t="0" r="r" b="b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365" name="Text Box 245"/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800"/>
                  <a:t>R</a:t>
                </a:r>
              </a:p>
            </p:txBody>
          </p:sp>
        </p:grpSp>
        <p:sp>
          <p:nvSpPr>
            <p:cNvPr id="5486" name="Freeform 366"/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115"/>
                </a:cxn>
                <a:cxn ang="0">
                  <a:pos x="58" y="576"/>
                </a:cxn>
                <a:cxn ang="0">
                  <a:pos x="115" y="115"/>
                </a:cxn>
                <a:cxn ang="0">
                  <a:pos x="58" y="0"/>
                </a:cxn>
              </a:cxnLst>
              <a:rect l="0" t="0" r="r" b="b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372" name="Group 369"/>
          <p:cNvGrpSpPr>
            <a:grpSpLocks/>
          </p:cNvGrpSpPr>
          <p:nvPr/>
        </p:nvGrpSpPr>
        <p:grpSpPr bwMode="auto">
          <a:xfrm>
            <a:off x="274638" y="5075238"/>
            <a:ext cx="584200" cy="914400"/>
            <a:chOff x="173" y="3197"/>
            <a:chExt cx="368" cy="576"/>
          </a:xfrm>
        </p:grpSpPr>
        <p:grpSp>
          <p:nvGrpSpPr>
            <p:cNvPr id="5375" name="Group 246"/>
            <p:cNvGrpSpPr>
              <a:grpSpLocks/>
            </p:cNvGrpSpPr>
            <p:nvPr/>
          </p:nvGrpSpPr>
          <p:grpSpPr bwMode="auto">
            <a:xfrm>
              <a:off x="173" y="3197"/>
              <a:ext cx="368" cy="576"/>
              <a:chOff x="1728" y="2160"/>
              <a:chExt cx="368" cy="576"/>
            </a:xfrm>
          </p:grpSpPr>
          <p:grpSp>
            <p:nvGrpSpPr>
              <p:cNvPr id="5380" name="Group 247"/>
              <p:cNvGrpSpPr>
                <a:grpSpLocks/>
              </p:cNvGrpSpPr>
              <p:nvPr/>
            </p:nvGrpSpPr>
            <p:grpSpPr bwMode="auto">
              <a:xfrm>
                <a:off x="1843" y="2160"/>
                <a:ext cx="253" cy="576"/>
                <a:chOff x="1958" y="2160"/>
                <a:chExt cx="253" cy="576"/>
              </a:xfrm>
            </p:grpSpPr>
            <p:sp>
              <p:nvSpPr>
                <p:cNvPr id="5368" name="Freeform 248"/>
                <p:cNvSpPr>
                  <a:spLocks/>
                </p:cNvSpPr>
                <p:nvPr/>
              </p:nvSpPr>
              <p:spPr bwMode="auto">
                <a:xfrm>
                  <a:off x="1958" y="2160"/>
                  <a:ext cx="116" cy="576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58" y="230"/>
                    </a:cxn>
                    <a:cxn ang="0">
                      <a:pos x="116" y="288"/>
                    </a:cxn>
                    <a:cxn ang="0">
                      <a:pos x="0" y="403"/>
                    </a:cxn>
                    <a:cxn ang="0">
                      <a:pos x="116" y="518"/>
                    </a:cxn>
                    <a:cxn ang="0">
                      <a:pos x="0" y="634"/>
                    </a:cxn>
                    <a:cxn ang="0">
                      <a:pos x="116" y="749"/>
                    </a:cxn>
                    <a:cxn ang="0">
                      <a:pos x="0" y="864"/>
                    </a:cxn>
                    <a:cxn ang="0">
                      <a:pos x="58" y="922"/>
                    </a:cxn>
                    <a:cxn ang="0">
                      <a:pos x="58" y="1152"/>
                    </a:cxn>
                  </a:cxnLst>
                  <a:rect l="0" t="0" r="r" b="b"/>
                  <a:pathLst>
                    <a:path w="116" h="1152">
                      <a:moveTo>
                        <a:pt x="58" y="0"/>
                      </a:moveTo>
                      <a:lnTo>
                        <a:pt x="58" y="230"/>
                      </a:lnTo>
                      <a:lnTo>
                        <a:pt x="116" y="288"/>
                      </a:lnTo>
                      <a:lnTo>
                        <a:pt x="0" y="403"/>
                      </a:lnTo>
                      <a:lnTo>
                        <a:pt x="116" y="518"/>
                      </a:lnTo>
                      <a:lnTo>
                        <a:pt x="0" y="634"/>
                      </a:lnTo>
                      <a:lnTo>
                        <a:pt x="116" y="749"/>
                      </a:lnTo>
                      <a:lnTo>
                        <a:pt x="0" y="864"/>
                      </a:lnTo>
                      <a:lnTo>
                        <a:pt x="58" y="922"/>
                      </a:lnTo>
                      <a:lnTo>
                        <a:pt x="58" y="1152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69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2049" y="2403"/>
                  <a:ext cx="162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800"/>
                    <a:t>R</a:t>
                  </a:r>
                </a:p>
              </p:txBody>
            </p:sp>
          </p:grpSp>
          <p:sp>
            <p:nvSpPr>
              <p:cNvPr id="5370" name="Line 250"/>
              <p:cNvSpPr>
                <a:spLocks noChangeShapeType="1"/>
              </p:cNvSpPr>
              <p:nvPr/>
            </p:nvSpPr>
            <p:spPr bwMode="auto">
              <a:xfrm>
                <a:off x="1728" y="250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488" name="Freeform 368"/>
            <p:cNvSpPr>
              <a:spLocks/>
            </p:cNvSpPr>
            <p:nvPr/>
          </p:nvSpPr>
          <p:spPr bwMode="auto">
            <a:xfrm>
              <a:off x="173" y="3197"/>
              <a:ext cx="173" cy="576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0" y="345"/>
                </a:cxn>
                <a:cxn ang="0">
                  <a:pos x="173" y="576"/>
                </a:cxn>
                <a:cxn ang="0">
                  <a:pos x="173" y="0"/>
                </a:cxn>
              </a:cxnLst>
              <a:rect l="0" t="0" r="r" b="b"/>
              <a:pathLst>
                <a:path w="173" h="576">
                  <a:moveTo>
                    <a:pt x="173" y="0"/>
                  </a:moveTo>
                  <a:lnTo>
                    <a:pt x="0" y="345"/>
                  </a:lnTo>
                  <a:lnTo>
                    <a:pt x="173" y="576"/>
                  </a:lnTo>
                  <a:lnTo>
                    <a:pt x="173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387" name="Group 373"/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5391" name="Group 299"/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5420" name="AutoShape 300"/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421" name="AutoShape 301"/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422" name="Line 302"/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423" name="Line 303"/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424" name="Line 304"/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425" name="Line 305"/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492" name="Freeform 372"/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58"/>
                </a:cxn>
                <a:cxn ang="0">
                  <a:pos x="58" y="288"/>
                </a:cxn>
                <a:cxn ang="0">
                  <a:pos x="116" y="58"/>
                </a:cxn>
                <a:cxn ang="0">
                  <a:pos x="58" y="0"/>
                </a:cxn>
              </a:cxnLst>
              <a:rect l="0" t="0" r="r" b="b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392" name="Group 426"/>
          <p:cNvGrpSpPr>
            <a:grpSpLocks/>
          </p:cNvGrpSpPr>
          <p:nvPr/>
        </p:nvGrpSpPr>
        <p:grpSpPr bwMode="auto">
          <a:xfrm>
            <a:off x="7407275" y="2514600"/>
            <a:ext cx="727075" cy="914400"/>
            <a:chOff x="3344" y="2160"/>
            <a:chExt cx="458" cy="576"/>
          </a:xfrm>
        </p:grpSpPr>
        <p:grpSp>
          <p:nvGrpSpPr>
            <p:cNvPr id="5406" name="Group 376"/>
            <p:cNvGrpSpPr>
              <a:grpSpLocks/>
            </p:cNvGrpSpPr>
            <p:nvPr/>
          </p:nvGrpSpPr>
          <p:grpSpPr bwMode="auto">
            <a:xfrm>
              <a:off x="3519" y="2161"/>
              <a:ext cx="113" cy="575"/>
              <a:chOff x="451" y="2160"/>
              <a:chExt cx="298" cy="1209"/>
            </a:xfrm>
          </p:grpSpPr>
          <p:grpSp>
            <p:nvGrpSpPr>
              <p:cNvPr id="5407" name="Group 377"/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5498" name="Freeform 378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499" name="Freeform 379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5412" name="Group 380"/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5501" name="Freeform 381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02" name="Freeform 382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5503" name="Freeform 383"/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58" y="115"/>
                  </a:cxn>
                  <a:cxn ang="0">
                    <a:pos x="58" y="57"/>
                  </a:cxn>
                  <a:cxn ang="0">
                    <a:pos x="0" y="0"/>
                  </a:cxn>
                </a:cxnLst>
                <a:rect l="0" t="0" r="r" b="b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504" name="Freeform 384"/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58" y="115"/>
                  </a:cxn>
                  <a:cxn ang="0">
                    <a:pos x="58" y="57"/>
                  </a:cxn>
                  <a:cxn ang="0">
                    <a:pos x="0" y="0"/>
                  </a:cxn>
                </a:cxnLst>
                <a:rect l="0" t="0" r="r" b="b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5414" name="Group 385"/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5506" name="Freeform 386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07" name="Freeform 387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5418" name="Group 388"/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5509" name="Freeform 389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10" name="Freeform 390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5511" name="Freeform 391"/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58" y="115"/>
                  </a:cxn>
                  <a:cxn ang="0">
                    <a:pos x="58" y="57"/>
                  </a:cxn>
                  <a:cxn ang="0">
                    <a:pos x="0" y="0"/>
                  </a:cxn>
                </a:cxnLst>
                <a:rect l="0" t="0" r="r" b="b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5419" name="Group 392"/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5513" name="Freeform 393"/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5" y="57"/>
                    </a:cxn>
                    <a:cxn ang="0">
                      <a:pos x="99" y="172"/>
                    </a:cxn>
                  </a:cxnLst>
                  <a:rect l="0" t="0" r="r" b="b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14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5427" name="Group 395"/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5516" name="Freeform 396"/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5" y="57"/>
                    </a:cxn>
                    <a:cxn ang="0">
                      <a:pos x="99" y="172"/>
                    </a:cxn>
                  </a:cxnLst>
                  <a:rect l="0" t="0" r="r" b="b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17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  <p:grpSp>
          <p:nvGrpSpPr>
            <p:cNvPr id="5428" name="Group 398"/>
            <p:cNvGrpSpPr>
              <a:grpSpLocks/>
            </p:cNvGrpSpPr>
            <p:nvPr/>
          </p:nvGrpSpPr>
          <p:grpSpPr bwMode="auto">
            <a:xfrm>
              <a:off x="3344" y="2161"/>
              <a:ext cx="113" cy="575"/>
              <a:chOff x="451" y="2160"/>
              <a:chExt cx="298" cy="1209"/>
            </a:xfrm>
          </p:grpSpPr>
          <p:grpSp>
            <p:nvGrpSpPr>
              <p:cNvPr id="5429" name="Group 399"/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5520" name="Freeform 400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21" name="Freeform 401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5430" name="Group 402"/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5523" name="Freeform 403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24" name="Freeform 404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5525" name="Freeform 405"/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58" y="115"/>
                  </a:cxn>
                  <a:cxn ang="0">
                    <a:pos x="58" y="57"/>
                  </a:cxn>
                  <a:cxn ang="0">
                    <a:pos x="0" y="0"/>
                  </a:cxn>
                </a:cxnLst>
                <a:rect l="0" t="0" r="r" b="b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526" name="Freeform 406"/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58" y="115"/>
                  </a:cxn>
                  <a:cxn ang="0">
                    <a:pos x="58" y="57"/>
                  </a:cxn>
                  <a:cxn ang="0">
                    <a:pos x="0" y="0"/>
                  </a:cxn>
                </a:cxnLst>
                <a:rect l="0" t="0" r="r" b="b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5432" name="Group 407"/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5528" name="Freeform 408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29" name="Freeform 409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5433" name="Group 410"/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5531" name="Freeform 411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32" name="Freeform 412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5533" name="Freeform 413"/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58" y="115"/>
                  </a:cxn>
                  <a:cxn ang="0">
                    <a:pos x="58" y="57"/>
                  </a:cxn>
                  <a:cxn ang="0">
                    <a:pos x="0" y="0"/>
                  </a:cxn>
                </a:cxnLst>
                <a:rect l="0" t="0" r="r" b="b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5436" name="Group 414"/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5535" name="Freeform 415"/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5" y="57"/>
                    </a:cxn>
                    <a:cxn ang="0">
                      <a:pos x="99" y="172"/>
                    </a:cxn>
                  </a:cxnLst>
                  <a:rect l="0" t="0" r="r" b="b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36" name="Line 416"/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5437" name="Group 417"/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5538" name="Freeform 418"/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5" y="57"/>
                    </a:cxn>
                    <a:cxn ang="0">
                      <a:pos x="99" y="172"/>
                    </a:cxn>
                  </a:cxnLst>
                  <a:rect l="0" t="0" r="r" b="b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39" name="Line 419"/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  <p:sp>
          <p:nvSpPr>
            <p:cNvPr id="5540" name="Line 420"/>
            <p:cNvSpPr>
              <a:spLocks noChangeShapeType="1"/>
            </p:cNvSpPr>
            <p:nvPr/>
          </p:nvSpPr>
          <p:spPr bwMode="auto">
            <a:xfrm flipV="1">
              <a:off x="3479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1" name="Line 421"/>
            <p:cNvSpPr>
              <a:spLocks noChangeShapeType="1"/>
            </p:cNvSpPr>
            <p:nvPr/>
          </p:nvSpPr>
          <p:spPr bwMode="auto">
            <a:xfrm flipV="1">
              <a:off x="3501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3" name="Oval 423"/>
            <p:cNvSpPr>
              <a:spLocks noChangeArrowheads="1"/>
            </p:cNvSpPr>
            <p:nvPr/>
          </p:nvSpPr>
          <p:spPr bwMode="auto">
            <a:xfrm>
              <a:off x="3602" y="2421"/>
              <a:ext cx="58" cy="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4" name="Line 424"/>
            <p:cNvSpPr>
              <a:spLocks noChangeShapeType="1"/>
            </p:cNvSpPr>
            <p:nvPr/>
          </p:nvSpPr>
          <p:spPr bwMode="auto">
            <a:xfrm>
              <a:off x="3629" y="2448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545" name="Freeform 425"/>
            <p:cNvSpPr>
              <a:spLocks/>
            </p:cNvSpPr>
            <p:nvPr/>
          </p:nvSpPr>
          <p:spPr bwMode="auto">
            <a:xfrm>
              <a:off x="3398" y="2160"/>
              <a:ext cx="40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" y="0"/>
                </a:cxn>
                <a:cxn ang="0">
                  <a:pos x="404" y="288"/>
                </a:cxn>
                <a:cxn ang="0">
                  <a:pos x="173" y="576"/>
                </a:cxn>
                <a:cxn ang="0">
                  <a:pos x="0" y="576"/>
                </a:cxn>
                <a:cxn ang="0">
                  <a:pos x="0" y="0"/>
                </a:cxn>
              </a:cxnLst>
              <a:rect l="0" t="0" r="r" b="b"/>
              <a:pathLst>
                <a:path w="404" h="576">
                  <a:moveTo>
                    <a:pt x="0" y="0"/>
                  </a:moveTo>
                  <a:lnTo>
                    <a:pt x="173" y="0"/>
                  </a:lnTo>
                  <a:lnTo>
                    <a:pt x="404" y="288"/>
                  </a:lnTo>
                  <a:lnTo>
                    <a:pt x="173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439" name="Group 437"/>
          <p:cNvGrpSpPr>
            <a:grpSpLocks/>
          </p:cNvGrpSpPr>
          <p:nvPr/>
        </p:nvGrpSpPr>
        <p:grpSpPr bwMode="auto">
          <a:xfrm>
            <a:off x="7589838" y="5165725"/>
            <a:ext cx="549275" cy="914400"/>
            <a:chOff x="4781" y="3254"/>
            <a:chExt cx="346" cy="576"/>
          </a:xfrm>
        </p:grpSpPr>
        <p:grpSp>
          <p:nvGrpSpPr>
            <p:cNvPr id="5441" name="Group 427"/>
            <p:cNvGrpSpPr>
              <a:grpSpLocks/>
            </p:cNvGrpSpPr>
            <p:nvPr/>
          </p:nvGrpSpPr>
          <p:grpSpPr bwMode="auto">
            <a:xfrm>
              <a:off x="4781" y="3254"/>
              <a:ext cx="346" cy="576"/>
              <a:chOff x="5012" y="1930"/>
              <a:chExt cx="346" cy="576"/>
            </a:xfrm>
          </p:grpSpPr>
          <p:grpSp>
            <p:nvGrpSpPr>
              <p:cNvPr id="5442" name="Group 428"/>
              <p:cNvGrpSpPr>
                <a:grpSpLocks/>
              </p:cNvGrpSpPr>
              <p:nvPr/>
            </p:nvGrpSpPr>
            <p:grpSpPr bwMode="auto">
              <a:xfrm>
                <a:off x="5012" y="1930"/>
                <a:ext cx="346" cy="576"/>
                <a:chOff x="2707" y="2160"/>
                <a:chExt cx="346" cy="576"/>
              </a:xfrm>
            </p:grpSpPr>
            <p:grpSp>
              <p:nvGrpSpPr>
                <p:cNvPr id="5444" name="Group 429"/>
                <p:cNvGrpSpPr>
                  <a:grpSpLocks/>
                </p:cNvGrpSpPr>
                <p:nvPr/>
              </p:nvGrpSpPr>
              <p:grpSpPr bwMode="auto">
                <a:xfrm>
                  <a:off x="2707" y="2160"/>
                  <a:ext cx="346" cy="576"/>
                  <a:chOff x="2707" y="2736"/>
                  <a:chExt cx="346" cy="576"/>
                </a:xfrm>
              </p:grpSpPr>
              <p:sp>
                <p:nvSpPr>
                  <p:cNvPr id="5550" name="Line 430"/>
                  <p:cNvSpPr>
                    <a:spLocks noChangeShapeType="1"/>
                  </p:cNvSpPr>
                  <p:nvPr/>
                </p:nvSpPr>
                <p:spPr bwMode="auto">
                  <a:xfrm>
                    <a:off x="2707" y="2966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551" name="Line 43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23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552" name="Line 43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024"/>
                    <a:ext cx="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553" name="Line 433"/>
                  <p:cNvSpPr>
                    <a:spLocks noChangeShapeType="1"/>
                  </p:cNvSpPr>
                  <p:nvPr/>
                </p:nvSpPr>
                <p:spPr bwMode="auto">
                  <a:xfrm>
                    <a:off x="2707" y="3024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554" name="Text Box 434"/>
                <p:cNvSpPr txBox="1">
                  <a:spLocks noChangeArrowheads="1"/>
                </p:cNvSpPr>
                <p:nvPr/>
              </p:nvSpPr>
              <p:spPr bwMode="auto">
                <a:xfrm>
                  <a:off x="2856" y="2472"/>
                  <a:ext cx="162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800"/>
                    <a:t>C</a:t>
                  </a:r>
                </a:p>
              </p:txBody>
            </p:sp>
          </p:grpSp>
          <p:sp>
            <p:nvSpPr>
              <p:cNvPr id="5555" name="Freeform 435"/>
              <p:cNvSpPr>
                <a:spLocks/>
              </p:cNvSpPr>
              <p:nvPr/>
            </p:nvSpPr>
            <p:spPr bwMode="auto">
              <a:xfrm>
                <a:off x="5069" y="1930"/>
                <a:ext cx="230" cy="576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0" y="230"/>
                  </a:cxn>
                  <a:cxn ang="0">
                    <a:pos x="115" y="576"/>
                  </a:cxn>
                  <a:cxn ang="0">
                    <a:pos x="230" y="230"/>
                  </a:cxn>
                  <a:cxn ang="0">
                    <a:pos x="115" y="0"/>
                  </a:cxn>
                </a:cxnLst>
                <a:rect l="0" t="0" r="r" b="b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 w="19050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556" name="Line 436"/>
            <p:cNvSpPr>
              <a:spLocks noChangeShapeType="1"/>
            </p:cNvSpPr>
            <p:nvPr/>
          </p:nvSpPr>
          <p:spPr bwMode="auto">
            <a:xfrm flipV="1">
              <a:off x="4838" y="3370"/>
              <a:ext cx="23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445" name="Group 487"/>
          <p:cNvGrpSpPr>
            <a:grpSpLocks/>
          </p:cNvGrpSpPr>
          <p:nvPr/>
        </p:nvGrpSpPr>
        <p:grpSpPr bwMode="auto">
          <a:xfrm>
            <a:off x="8412163" y="3521075"/>
            <a:ext cx="457200" cy="831850"/>
            <a:chOff x="3859" y="1584"/>
            <a:chExt cx="288" cy="524"/>
          </a:xfrm>
        </p:grpSpPr>
        <p:grpSp>
          <p:nvGrpSpPr>
            <p:cNvPr id="5446" name="Group 440"/>
            <p:cNvGrpSpPr>
              <a:grpSpLocks/>
            </p:cNvGrpSpPr>
            <p:nvPr/>
          </p:nvGrpSpPr>
          <p:grpSpPr bwMode="auto">
            <a:xfrm>
              <a:off x="4034" y="1590"/>
              <a:ext cx="113" cy="518"/>
              <a:chOff x="451" y="2160"/>
              <a:chExt cx="298" cy="1209"/>
            </a:xfrm>
          </p:grpSpPr>
          <p:grpSp>
            <p:nvGrpSpPr>
              <p:cNvPr id="5448" name="Group 441"/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5562" name="Freeform 442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63" name="Freeform 443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5450" name="Group 444"/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5565" name="Freeform 445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66" name="Freeform 446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5567" name="Freeform 447"/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58" y="115"/>
                  </a:cxn>
                  <a:cxn ang="0">
                    <a:pos x="58" y="57"/>
                  </a:cxn>
                  <a:cxn ang="0">
                    <a:pos x="0" y="0"/>
                  </a:cxn>
                </a:cxnLst>
                <a:rect l="0" t="0" r="r" b="b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568" name="Freeform 448"/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58" y="115"/>
                  </a:cxn>
                  <a:cxn ang="0">
                    <a:pos x="58" y="57"/>
                  </a:cxn>
                  <a:cxn ang="0">
                    <a:pos x="0" y="0"/>
                  </a:cxn>
                </a:cxnLst>
                <a:rect l="0" t="0" r="r" b="b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5451" name="Group 449"/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5570" name="Freeform 450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71" name="Freeform 451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5453" name="Group 452"/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5573" name="Freeform 453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74" name="Freeform 454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5575" name="Freeform 455"/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58" y="115"/>
                  </a:cxn>
                  <a:cxn ang="0">
                    <a:pos x="58" y="57"/>
                  </a:cxn>
                  <a:cxn ang="0">
                    <a:pos x="0" y="0"/>
                  </a:cxn>
                </a:cxnLst>
                <a:rect l="0" t="0" r="r" b="b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5455" name="Group 456"/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5577" name="Freeform 457"/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5" y="57"/>
                    </a:cxn>
                    <a:cxn ang="0">
                      <a:pos x="99" y="172"/>
                    </a:cxn>
                  </a:cxnLst>
                  <a:rect l="0" t="0" r="r" b="b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78" name="Line 458"/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5456" name="Group 459"/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5580" name="Freeform 460"/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5" y="57"/>
                    </a:cxn>
                    <a:cxn ang="0">
                      <a:pos x="99" y="172"/>
                    </a:cxn>
                  </a:cxnLst>
                  <a:rect l="0" t="0" r="r" b="b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81" name="Line 461"/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  <p:grpSp>
          <p:nvGrpSpPr>
            <p:cNvPr id="5458" name="Group 462"/>
            <p:cNvGrpSpPr>
              <a:grpSpLocks/>
            </p:cNvGrpSpPr>
            <p:nvPr/>
          </p:nvGrpSpPr>
          <p:grpSpPr bwMode="auto">
            <a:xfrm>
              <a:off x="3859" y="1590"/>
              <a:ext cx="113" cy="518"/>
              <a:chOff x="451" y="2160"/>
              <a:chExt cx="298" cy="1209"/>
            </a:xfrm>
          </p:grpSpPr>
          <p:grpSp>
            <p:nvGrpSpPr>
              <p:cNvPr id="5460" name="Group 463"/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5584" name="Freeform 464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85" name="Freeform 465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5462" name="Group 466"/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5587" name="Freeform 467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88" name="Freeform 468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5589" name="Freeform 469"/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58" y="115"/>
                  </a:cxn>
                  <a:cxn ang="0">
                    <a:pos x="58" y="57"/>
                  </a:cxn>
                  <a:cxn ang="0">
                    <a:pos x="0" y="0"/>
                  </a:cxn>
                </a:cxnLst>
                <a:rect l="0" t="0" r="r" b="b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590" name="Freeform 470"/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58" y="115"/>
                  </a:cxn>
                  <a:cxn ang="0">
                    <a:pos x="58" y="57"/>
                  </a:cxn>
                  <a:cxn ang="0">
                    <a:pos x="0" y="0"/>
                  </a:cxn>
                </a:cxnLst>
                <a:rect l="0" t="0" r="r" b="b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5464" name="Group 471"/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5592" name="Freeform 472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93" name="Freeform 473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5466" name="Group 474"/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5595" name="Freeform 475"/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596" name="Freeform 476"/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/>
                  <a:ahLst/>
                  <a:cxnLst>
                    <a:cxn ang="0">
                      <a:pos x="0" y="115"/>
                    </a:cxn>
                    <a:cxn ang="0">
                      <a:pos x="115" y="0"/>
                    </a:cxn>
                    <a:cxn ang="0">
                      <a:pos x="230" y="115"/>
                    </a:cxn>
                  </a:cxnLst>
                  <a:rect l="0" t="0" r="r" b="b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5597" name="Freeform 477"/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58" y="115"/>
                  </a:cxn>
                  <a:cxn ang="0">
                    <a:pos x="58" y="57"/>
                  </a:cxn>
                  <a:cxn ang="0">
                    <a:pos x="0" y="0"/>
                  </a:cxn>
                </a:cxnLst>
                <a:rect l="0" t="0" r="r" b="b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5467" name="Group 478"/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5599" name="Freeform 479"/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5" y="57"/>
                    </a:cxn>
                    <a:cxn ang="0">
                      <a:pos x="99" y="172"/>
                    </a:cxn>
                  </a:cxnLst>
                  <a:rect l="0" t="0" r="r" b="b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600" name="Line 480"/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grpSp>
            <p:nvGrpSpPr>
              <p:cNvPr id="5469" name="Group 481"/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5602" name="Freeform 482"/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5" y="57"/>
                    </a:cxn>
                    <a:cxn ang="0">
                      <a:pos x="99" y="172"/>
                    </a:cxn>
                  </a:cxnLst>
                  <a:rect l="0" t="0" r="r" b="b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603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  <p:sp>
          <p:nvSpPr>
            <p:cNvPr id="5606" name="Freeform 486"/>
            <p:cNvSpPr>
              <a:spLocks/>
            </p:cNvSpPr>
            <p:nvPr/>
          </p:nvSpPr>
          <p:spPr bwMode="auto">
            <a:xfrm>
              <a:off x="3907" y="1584"/>
              <a:ext cx="173" cy="5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" y="0"/>
                </a:cxn>
                <a:cxn ang="0">
                  <a:pos x="173" y="518"/>
                </a:cxn>
                <a:cxn ang="0">
                  <a:pos x="0" y="518"/>
                </a:cxn>
                <a:cxn ang="0">
                  <a:pos x="0" y="0"/>
                </a:cxn>
              </a:cxnLst>
              <a:rect l="0" t="0" r="r" b="b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471" name="Group 499"/>
          <p:cNvGrpSpPr>
            <a:grpSpLocks/>
          </p:cNvGrpSpPr>
          <p:nvPr/>
        </p:nvGrpSpPr>
        <p:grpSpPr bwMode="auto">
          <a:xfrm>
            <a:off x="5943600" y="3703638"/>
            <a:ext cx="549275" cy="1096962"/>
            <a:chOff x="2707" y="1987"/>
            <a:chExt cx="346" cy="691"/>
          </a:xfrm>
        </p:grpSpPr>
        <p:grpSp>
          <p:nvGrpSpPr>
            <p:cNvPr id="5472" name="Group 497"/>
            <p:cNvGrpSpPr>
              <a:grpSpLocks/>
            </p:cNvGrpSpPr>
            <p:nvPr/>
          </p:nvGrpSpPr>
          <p:grpSpPr bwMode="auto">
            <a:xfrm>
              <a:off x="2707" y="1987"/>
              <a:ext cx="346" cy="691"/>
              <a:chOff x="2707" y="1987"/>
              <a:chExt cx="346" cy="691"/>
            </a:xfrm>
          </p:grpSpPr>
          <p:sp>
            <p:nvSpPr>
              <p:cNvPr id="5615" name="Rectangle 495"/>
              <p:cNvSpPr>
                <a:spLocks noChangeArrowheads="1"/>
              </p:cNvSpPr>
              <p:nvPr/>
            </p:nvSpPr>
            <p:spPr bwMode="auto">
              <a:xfrm>
                <a:off x="2765" y="2102"/>
                <a:ext cx="230" cy="461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610" name="Oval 490"/>
              <p:cNvSpPr>
                <a:spLocks noChangeArrowheads="1"/>
              </p:cNvSpPr>
              <p:nvPr/>
            </p:nvSpPr>
            <p:spPr bwMode="auto">
              <a:xfrm>
                <a:off x="2707" y="2160"/>
                <a:ext cx="346" cy="34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611" name="Line 491"/>
              <p:cNvSpPr>
                <a:spLocks noChangeShapeType="1"/>
              </p:cNvSpPr>
              <p:nvPr/>
            </p:nvSpPr>
            <p:spPr bwMode="auto">
              <a:xfrm>
                <a:off x="2880" y="1987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612" name="Line 492"/>
              <p:cNvSpPr>
                <a:spLocks noChangeShapeType="1"/>
              </p:cNvSpPr>
              <p:nvPr/>
            </p:nvSpPr>
            <p:spPr bwMode="auto">
              <a:xfrm>
                <a:off x="2880" y="2563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616" name="Freeform 496"/>
              <p:cNvSpPr>
                <a:spLocks/>
              </p:cNvSpPr>
              <p:nvPr/>
            </p:nvSpPr>
            <p:spPr bwMode="auto">
              <a:xfrm>
                <a:off x="2822" y="1987"/>
                <a:ext cx="116" cy="691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346"/>
                  </a:cxn>
                  <a:cxn ang="0">
                    <a:pos x="58" y="691"/>
                  </a:cxn>
                  <a:cxn ang="0">
                    <a:pos x="116" y="346"/>
                  </a:cxn>
                  <a:cxn ang="0">
                    <a:pos x="58" y="0"/>
                  </a:cxn>
                </a:cxnLst>
                <a:rect l="0" t="0" r="r" b="b"/>
                <a:pathLst>
                  <a:path w="116" h="691">
                    <a:moveTo>
                      <a:pt x="58" y="0"/>
                    </a:moveTo>
                    <a:lnTo>
                      <a:pt x="0" y="346"/>
                    </a:lnTo>
                    <a:lnTo>
                      <a:pt x="58" y="691"/>
                    </a:lnTo>
                    <a:lnTo>
                      <a:pt x="116" y="346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 w="19050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618" name="Text Box 498"/>
            <p:cNvSpPr txBox="1">
              <a:spLocks noChangeArrowheads="1"/>
            </p:cNvSpPr>
            <p:nvPr/>
          </p:nvSpPr>
          <p:spPr bwMode="auto">
            <a:xfrm>
              <a:off x="2738" y="2260"/>
              <a:ext cx="280" cy="13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800"/>
                <a:t>motor</a:t>
              </a:r>
            </a:p>
          </p:txBody>
        </p:sp>
      </p:grpSp>
      <p:grpSp>
        <p:nvGrpSpPr>
          <p:cNvPr id="5473" name="Group 500"/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5474" name="Group 501"/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5622" name="AutoShape 502"/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623" name="AutoShape 503"/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5624" name="Line 504"/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625" name="Line 505"/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626" name="Line 506"/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627" name="Line 507"/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628" name="Freeform 508"/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58"/>
                </a:cxn>
                <a:cxn ang="0">
                  <a:pos x="58" y="288"/>
                </a:cxn>
                <a:cxn ang="0">
                  <a:pos x="116" y="58"/>
                </a:cxn>
                <a:cxn ang="0">
                  <a:pos x="58" y="0"/>
                </a:cxn>
              </a:cxnLst>
              <a:rect l="0" t="0" r="r" b="b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5476" name="Group 655"/>
          <p:cNvGrpSpPr>
            <a:grpSpLocks/>
          </p:cNvGrpSpPr>
          <p:nvPr/>
        </p:nvGrpSpPr>
        <p:grpSpPr bwMode="auto">
          <a:xfrm>
            <a:off x="4102100" y="2879725"/>
            <a:ext cx="1109663" cy="1201738"/>
            <a:chOff x="2532" y="1983"/>
            <a:chExt cx="699" cy="757"/>
          </a:xfrm>
        </p:grpSpPr>
        <p:grpSp>
          <p:nvGrpSpPr>
            <p:cNvPr id="5478" name="Group 653"/>
            <p:cNvGrpSpPr>
              <a:grpSpLocks/>
            </p:cNvGrpSpPr>
            <p:nvPr/>
          </p:nvGrpSpPr>
          <p:grpSpPr bwMode="auto">
            <a:xfrm>
              <a:off x="2532" y="1983"/>
              <a:ext cx="699" cy="757"/>
              <a:chOff x="2532" y="1983"/>
              <a:chExt cx="699" cy="757"/>
            </a:xfrm>
          </p:grpSpPr>
          <p:grpSp>
            <p:nvGrpSpPr>
              <p:cNvPr id="5480" name="Group 649"/>
              <p:cNvGrpSpPr>
                <a:grpSpLocks/>
              </p:cNvGrpSpPr>
              <p:nvPr/>
            </p:nvGrpSpPr>
            <p:grpSpPr bwMode="auto">
              <a:xfrm>
                <a:off x="2532" y="1983"/>
                <a:ext cx="699" cy="757"/>
                <a:chOff x="2528" y="1985"/>
                <a:chExt cx="699" cy="757"/>
              </a:xfrm>
            </p:grpSpPr>
            <p:grpSp>
              <p:nvGrpSpPr>
                <p:cNvPr id="5481" name="Group 641"/>
                <p:cNvGrpSpPr>
                  <a:grpSpLocks/>
                </p:cNvGrpSpPr>
                <p:nvPr/>
              </p:nvGrpSpPr>
              <p:grpSpPr bwMode="auto">
                <a:xfrm>
                  <a:off x="2528" y="1985"/>
                  <a:ext cx="670" cy="757"/>
                  <a:chOff x="2532" y="2094"/>
                  <a:chExt cx="670" cy="757"/>
                </a:xfrm>
              </p:grpSpPr>
              <p:grpSp>
                <p:nvGrpSpPr>
                  <p:cNvPr id="5483" name="Group 639"/>
                  <p:cNvGrpSpPr>
                    <a:grpSpLocks/>
                  </p:cNvGrpSpPr>
                  <p:nvPr/>
                </p:nvGrpSpPr>
                <p:grpSpPr bwMode="auto">
                  <a:xfrm rot="7200000">
                    <a:off x="2550" y="2076"/>
                    <a:ext cx="633" cy="670"/>
                    <a:chOff x="2513" y="2181"/>
                    <a:chExt cx="633" cy="670"/>
                  </a:xfrm>
                </p:grpSpPr>
                <p:grpSp>
                  <p:nvGrpSpPr>
                    <p:cNvPr id="5485" name="Group 637"/>
                    <p:cNvGrpSpPr>
                      <a:grpSpLocks/>
                    </p:cNvGrpSpPr>
                    <p:nvPr/>
                  </p:nvGrpSpPr>
                  <p:grpSpPr bwMode="auto">
                    <a:xfrm rot="7200000">
                      <a:off x="2571" y="2123"/>
                      <a:ext cx="518" cy="633"/>
                      <a:chOff x="2619" y="2218"/>
                      <a:chExt cx="518" cy="633"/>
                    </a:xfrm>
                  </p:grpSpPr>
                  <p:grpSp>
                    <p:nvGrpSpPr>
                      <p:cNvPr id="5487" name="Group 6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9" y="2218"/>
                        <a:ext cx="518" cy="518"/>
                        <a:chOff x="2362" y="1642"/>
                        <a:chExt cx="1036" cy="1036"/>
                      </a:xfrm>
                    </p:grpSpPr>
                    <p:grpSp>
                      <p:nvGrpSpPr>
                        <p:cNvPr id="5489" name="Group 6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92" y="1959"/>
                          <a:ext cx="970" cy="719"/>
                          <a:chOff x="2392" y="1959"/>
                          <a:chExt cx="970" cy="719"/>
                        </a:xfrm>
                      </p:grpSpPr>
                      <p:grpSp>
                        <p:nvGrpSpPr>
                          <p:cNvPr id="5490" name="Group 5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22" y="2160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5491" name="Group 51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5633" name="Freeform 513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634" name="Freeform 514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grpSp>
                          <p:nvGrpSpPr>
                            <p:cNvPr id="5493" name="Group 51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5636" name="Freeform 516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637" name="Freeform 517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sp>
                          <p:nvSpPr>
                            <p:cNvPr id="5638" name="Freeform 51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72"/>
                                </a:cxn>
                                <a:cxn ang="0">
                                  <a:pos x="58" y="115"/>
                                </a:cxn>
                                <a:cxn ang="0">
                                  <a:pos x="58" y="57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 cap="flat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639" name="Freeform 5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72"/>
                                </a:cxn>
                                <a:cxn ang="0">
                                  <a:pos x="58" y="115"/>
                                </a:cxn>
                                <a:cxn ang="0">
                                  <a:pos x="58" y="57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 cap="flat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s-ES"/>
                            </a:p>
                          </p:txBody>
                        </p:sp>
                        <p:grpSp>
                          <p:nvGrpSpPr>
                            <p:cNvPr id="5494" name="Group 52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5641" name="Freeform 521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642" name="Freeform 522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grpSp>
                          <p:nvGrpSpPr>
                            <p:cNvPr id="5495" name="Group 52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5644" name="Freeform 524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645" name="Freeform 525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sp>
                          <p:nvSpPr>
                            <p:cNvPr id="5646" name="Freeform 526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72"/>
                                </a:cxn>
                                <a:cxn ang="0">
                                  <a:pos x="58" y="115"/>
                                </a:cxn>
                                <a:cxn ang="0">
                                  <a:pos x="58" y="57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 cap="flat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s-ES"/>
                            </a:p>
                          </p:txBody>
                        </p:sp>
                        <p:grpSp>
                          <p:nvGrpSpPr>
                            <p:cNvPr id="5496" name="Group 52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5648" name="Freeform 528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0"/>
                                  </a:cxn>
                                  <a:cxn ang="0">
                                    <a:pos x="115" y="57"/>
                                  </a:cxn>
                                  <a:cxn ang="0">
                                    <a:pos x="99" y="172"/>
                                  </a:cxn>
                                </a:cxnLst>
                                <a:rect l="0" t="0" r="r" b="b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649" name="Line 52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grpSp>
                          <p:nvGrpSpPr>
                            <p:cNvPr id="5497" name="Group 53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5651" name="Freeform 531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0"/>
                                  </a:cxn>
                                  <a:cxn ang="0">
                                    <a:pos x="115" y="57"/>
                                  </a:cxn>
                                  <a:cxn ang="0">
                                    <a:pos x="99" y="172"/>
                                  </a:cxn>
                                </a:cxnLst>
                                <a:rect l="0" t="0" r="r" b="b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652" name="Line 53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500" name="Group 58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7200000">
                            <a:off x="2587" y="1776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5505" name="Group 58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5704" name="Freeform 584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705" name="Freeform 585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grpSp>
                          <p:nvGrpSpPr>
                            <p:cNvPr id="5508" name="Group 5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5707" name="Freeform 587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708" name="Freeform 588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sp>
                          <p:nvSpPr>
                            <p:cNvPr id="5709" name="Freeform 58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72"/>
                                </a:cxn>
                                <a:cxn ang="0">
                                  <a:pos x="58" y="115"/>
                                </a:cxn>
                                <a:cxn ang="0">
                                  <a:pos x="58" y="57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 cap="flat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710" name="Freeform 59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72"/>
                                </a:cxn>
                                <a:cxn ang="0">
                                  <a:pos x="58" y="115"/>
                                </a:cxn>
                                <a:cxn ang="0">
                                  <a:pos x="58" y="57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 cap="flat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s-ES"/>
                            </a:p>
                          </p:txBody>
                        </p:sp>
                        <p:grpSp>
                          <p:nvGrpSpPr>
                            <p:cNvPr id="5512" name="Group 59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5712" name="Freeform 592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713" name="Freeform 593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grpSp>
                          <p:nvGrpSpPr>
                            <p:cNvPr id="5515" name="Group 59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5715" name="Freeform 595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716" name="Freeform 596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sp>
                          <p:nvSpPr>
                            <p:cNvPr id="5717" name="Freeform 59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72"/>
                                </a:cxn>
                                <a:cxn ang="0">
                                  <a:pos x="58" y="115"/>
                                </a:cxn>
                                <a:cxn ang="0">
                                  <a:pos x="58" y="57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 cap="flat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s-ES"/>
                            </a:p>
                          </p:txBody>
                        </p:sp>
                        <p:grpSp>
                          <p:nvGrpSpPr>
                            <p:cNvPr id="5518" name="Group 59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5719" name="Freeform 599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0"/>
                                  </a:cxn>
                                  <a:cxn ang="0">
                                    <a:pos x="115" y="57"/>
                                  </a:cxn>
                                  <a:cxn ang="0">
                                    <a:pos x="99" y="172"/>
                                  </a:cxn>
                                </a:cxnLst>
                                <a:rect l="0" t="0" r="r" b="b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720" name="Line 6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grpSp>
                          <p:nvGrpSpPr>
                            <p:cNvPr id="5519" name="Group 60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5722" name="Freeform 602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0"/>
                                  </a:cxn>
                                  <a:cxn ang="0">
                                    <a:pos x="115" y="57"/>
                                  </a:cxn>
                                  <a:cxn ang="0">
                                    <a:pos x="99" y="172"/>
                                  </a:cxn>
                                </a:cxnLst>
                                <a:rect l="0" t="0" r="r" b="b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723" name="Line 60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5522" name="Group 60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14400000">
                            <a:off x="3039" y="1764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5527" name="Group 60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5729" name="Freeform 609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730" name="Freeform 610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grpSp>
                          <p:nvGrpSpPr>
                            <p:cNvPr id="5530" name="Group 61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5732" name="Freeform 612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733" name="Freeform 613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sp>
                          <p:nvSpPr>
                            <p:cNvPr id="5734" name="Freeform 614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72"/>
                                </a:cxn>
                                <a:cxn ang="0">
                                  <a:pos x="58" y="115"/>
                                </a:cxn>
                                <a:cxn ang="0">
                                  <a:pos x="58" y="57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 cap="flat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s-ES"/>
                            </a:p>
                          </p:txBody>
                        </p:sp>
                        <p:sp>
                          <p:nvSpPr>
                            <p:cNvPr id="5735" name="Freeform 615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72"/>
                                </a:cxn>
                                <a:cxn ang="0">
                                  <a:pos x="58" y="115"/>
                                </a:cxn>
                                <a:cxn ang="0">
                                  <a:pos x="58" y="57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 cap="flat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s-ES"/>
                            </a:p>
                          </p:txBody>
                        </p:sp>
                        <p:grpSp>
                          <p:nvGrpSpPr>
                            <p:cNvPr id="5534" name="Group 61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5737" name="Freeform 617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738" name="Freeform 618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grpSp>
                          <p:nvGrpSpPr>
                            <p:cNvPr id="5537" name="Group 61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5740" name="Freeform 620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741" name="Freeform 621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115"/>
                                  </a:cxn>
                                  <a:cxn ang="0">
                                    <a:pos x="115" y="0"/>
                                  </a:cxn>
                                  <a:cxn ang="0">
                                    <a:pos x="230" y="115"/>
                                  </a:cxn>
                                </a:cxnLst>
                                <a:rect l="0" t="0" r="r" b="b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sp>
                          <p:nvSpPr>
                            <p:cNvPr id="5742" name="Freeform 6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172"/>
                                </a:cxn>
                                <a:cxn ang="0">
                                  <a:pos x="58" y="115"/>
                                </a:cxn>
                                <a:cxn ang="0">
                                  <a:pos x="58" y="57"/>
                                </a:cxn>
                                <a:cxn ang="0">
                                  <a:pos x="0" y="0"/>
                                </a:cxn>
                              </a:cxnLst>
                              <a:rect l="0" t="0" r="r" b="b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 cap="flat" cmpd="sng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s-ES"/>
                            </a:p>
                          </p:txBody>
                        </p:sp>
                        <p:grpSp>
                          <p:nvGrpSpPr>
                            <p:cNvPr id="5542" name="Group 62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5744" name="Freeform 624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0"/>
                                  </a:cxn>
                                  <a:cxn ang="0">
                                    <a:pos x="115" y="57"/>
                                  </a:cxn>
                                  <a:cxn ang="0">
                                    <a:pos x="99" y="172"/>
                                  </a:cxn>
                                </a:cxnLst>
                                <a:rect l="0" t="0" r="r" b="b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745" name="Line 62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  <p:grpSp>
                          <p:nvGrpSpPr>
                            <p:cNvPr id="5546" name="Group 6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5747" name="Freeform 627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0"/>
                                  </a:cxn>
                                  <a:cxn ang="0">
                                    <a:pos x="115" y="57"/>
                                  </a:cxn>
                                  <a:cxn ang="0">
                                    <a:pos x="99" y="172"/>
                                  </a:cxn>
                                </a:cxnLst>
                                <a:rect l="0" t="0" r="r" b="b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 cap="flat" cmpd="sng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5748" name="Line 62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 wrap="none" anchor="ctr"/>
                              <a:lstStyle/>
                              <a:p>
                                <a:endParaRPr lang="es-ES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5751" name="Oval 6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62" y="1642"/>
                          <a:ext cx="1036" cy="1036"/>
                        </a:xfrm>
                        <a:prstGeom prst="ellipse">
                          <a:avLst/>
                        </a:prstGeom>
                        <a:noFill/>
                        <a:ln w="19050" algn="ctr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s-ES"/>
                        </a:p>
                      </p:txBody>
                    </p:sp>
                  </p:grpSp>
                  <p:sp>
                    <p:nvSpPr>
                      <p:cNvPr id="5756" name="Line 63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80" y="2736"/>
                        <a:ext cx="0" cy="11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s-ES"/>
                      </a:p>
                    </p:txBody>
                  </p:sp>
                </p:grpSp>
                <p:sp>
                  <p:nvSpPr>
                    <p:cNvPr id="5758" name="Line 6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2736"/>
                      <a:ext cx="0" cy="11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5760" name="Line 64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765" name="Line 645"/>
                <p:cNvSpPr>
                  <a:spLocks noChangeShapeType="1"/>
                </p:cNvSpPr>
                <p:nvPr/>
              </p:nvSpPr>
              <p:spPr bwMode="auto">
                <a:xfrm>
                  <a:off x="3226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766" name="Line 646"/>
                <p:cNvSpPr>
                  <a:spLocks noChangeShapeType="1"/>
                </p:cNvSpPr>
                <p:nvPr/>
              </p:nvSpPr>
              <p:spPr bwMode="auto">
                <a:xfrm>
                  <a:off x="2534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767" name="Line 647"/>
                <p:cNvSpPr>
                  <a:spLocks noChangeShapeType="1"/>
                </p:cNvSpPr>
                <p:nvPr/>
              </p:nvSpPr>
              <p:spPr bwMode="auto">
                <a:xfrm>
                  <a:off x="2534" y="2160"/>
                  <a:ext cx="18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5768" name="Line 648"/>
                <p:cNvSpPr>
                  <a:spLocks noChangeShapeType="1"/>
                </p:cNvSpPr>
                <p:nvPr/>
              </p:nvSpPr>
              <p:spPr bwMode="auto">
                <a:xfrm flipH="1">
                  <a:off x="3198" y="2159"/>
                  <a:ext cx="29" cy="2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5772" name="Freeform 652"/>
              <p:cNvSpPr>
                <a:spLocks/>
              </p:cNvSpPr>
              <p:nvPr/>
            </p:nvSpPr>
            <p:spPr bwMode="auto">
              <a:xfrm>
                <a:off x="2534" y="2045"/>
                <a:ext cx="692" cy="6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2" y="0"/>
                  </a:cxn>
                  <a:cxn ang="0">
                    <a:pos x="346" y="691"/>
                  </a:cxn>
                  <a:cxn ang="0">
                    <a:pos x="0" y="0"/>
                  </a:cxn>
                </a:cxnLst>
                <a:rect l="0" t="0" r="r" b="b"/>
                <a:pathLst>
                  <a:path w="692" h="691">
                    <a:moveTo>
                      <a:pt x="0" y="0"/>
                    </a:moveTo>
                    <a:lnTo>
                      <a:pt x="692" y="0"/>
                    </a:lnTo>
                    <a:lnTo>
                      <a:pt x="346" y="6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5774" name="Text Box 654"/>
            <p:cNvSpPr txBox="1">
              <a:spLocks noChangeArrowheads="1"/>
            </p:cNvSpPr>
            <p:nvPr/>
          </p:nvSpPr>
          <p:spPr bwMode="auto">
            <a:xfrm>
              <a:off x="2682" y="2136"/>
              <a:ext cx="383" cy="13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800"/>
                <a:t>3</a:t>
              </a:r>
              <a:r>
                <a:rPr lang="en-US" sz="800">
                  <a:latin typeface="Symbol" pitchFamily="18" charset="2"/>
                </a:rPr>
                <a:t>F</a:t>
              </a:r>
              <a:r>
                <a:rPr lang="en-US" sz="800"/>
                <a:t> motor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119</Words>
  <Application>Microsoft Office PowerPoint</Application>
  <PresentationFormat>Presentación en pantalla 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Introduction to Electricity with Lego Mindstorms</vt:lpstr>
      <vt:lpstr>Exercise 1</vt:lpstr>
      <vt:lpstr>Diapositiva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Electricity with Lego Mindstorms</dc:title>
  <dc:creator>Silvia</dc:creator>
  <cp:lastModifiedBy>Silvia</cp:lastModifiedBy>
  <cp:revision>4</cp:revision>
  <dcterms:created xsi:type="dcterms:W3CDTF">2015-10-04T12:38:51Z</dcterms:created>
  <dcterms:modified xsi:type="dcterms:W3CDTF">2015-10-04T13:53:21Z</dcterms:modified>
</cp:coreProperties>
</file>