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fntdata" ContentType="application/x-fontdata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144000" cy="5143500"/>
  <p:notesSz cx="5143500" cy="9144000"/>
  <p:embeddedFontLst>
    <p:embeddedFont>
      <p:font typeface="Inter"/>
      <p:regular r:id="rId21"/>
      <p:bold r:id="rId22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Relationship Id="rId21" Type="http://schemas.openxmlformats.org/officeDocument/2006/relationships/font" Target="fonts/Inter-regular.fntdata"/><Relationship Id="rId22" Type="http://schemas.openxmlformats.org/officeDocument/2006/relationships/font" Target="fonts/Inter-bold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hyperlink" Target="https://github.com/ilovepear/BTS.jb/blob/main/E5/PPE4.%20Formation%20des%20utilisateurs%20%40%20Electra.md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ilovepear/BTS.jb/blob/main/E5/PPE5.%20Configuration%20d&amp;#39;un%20MDM%20WS1%20%40%20Electra.md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ovepear/BTS.jb/blob/main/E5/PPE4.%20Formation%20des%20utilisateurs%20%40%20Electra.md" TargetMode="External"/><Relationship Id="rId1" Type="http://schemas.openxmlformats.org/officeDocument/2006/relationships/image" Target="../media/image-7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hyperlink" Target="https://github.com/ilovepear/BTS.jb/blob/main/E5/PPE4.%20Formation%20des%20utilisateurs%20%40%20Electra.md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lovepear/BTS.jb/blob/main/E5/PPE3.%20Maintenance%20d&amp;#39;un%20VPN%20interne%20%40%20Oodrive.md#maintenance-dun-vpn-interne--oodrive" TargetMode="External"/><Relationship Id="rId1" Type="http://schemas.openxmlformats.org/officeDocument/2006/relationships/image" Target="../media/image-9-1.png"/><Relationship Id="rId3" Type="http://schemas.openxmlformats.org/officeDocument/2006/relationships/image" Target="../media/image-9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0F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20385" y="222756"/>
            <a:ext cx="6859265" cy="114300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4500"/>
              </a:lnSpc>
            </a:pPr>
            <a:r>
              <a:rPr lang="en-US" sz="4500" b="0" spc="-30" kern="0" dirty="0">
                <a:solidFill>
                  <a:srgbClr val="184E77"/>
                </a:solidFill>
                <a:latin typeface="Aeonik" pitchFamily="34" charset="0"/>
                <a:ea typeface="Aeonik" pitchFamily="34" charset="-122"/>
                <a:cs typeface="Aeonik" pitchFamily="34" charset="-120"/>
              </a:rPr>
              <a:t>Mon parcours de professionnalisation</a:t>
            </a:r>
            <a:endParaRPr lang="en-US" sz="4500" dirty="0"/>
          </a:p>
        </p:txBody>
      </p:sp>
      <p:sp>
        <p:nvSpPr>
          <p:cNvPr id="4" name="Shape 1"/>
          <p:cNvSpPr/>
          <p:nvPr/>
        </p:nvSpPr>
        <p:spPr>
          <a:xfrm>
            <a:off x="733639" y="4278704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168AAD"/>
          </a:solidFill>
          <a:ln/>
        </p:spPr>
      </p:sp>
      <p:sp>
        <p:nvSpPr>
          <p:cNvPr id="5" name="Shape 2"/>
          <p:cNvSpPr/>
          <p:nvPr/>
        </p:nvSpPr>
        <p:spPr>
          <a:xfrm>
            <a:off x="7472075" y="4278704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168AAD"/>
          </a:solidFill>
          <a:ln/>
        </p:spPr>
      </p:sp>
      <p:sp>
        <p:nvSpPr>
          <p:cNvPr id="6" name="Shape 3"/>
          <p:cNvSpPr/>
          <p:nvPr/>
        </p:nvSpPr>
        <p:spPr>
          <a:xfrm>
            <a:off x="-6005265" y="4278704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168AAD"/>
          </a:solidFill>
          <a:ln/>
        </p:spPr>
      </p:sp>
      <p:sp>
        <p:nvSpPr>
          <p:cNvPr id="7" name="Shape 4"/>
          <p:cNvSpPr/>
          <p:nvPr/>
        </p:nvSpPr>
        <p:spPr>
          <a:xfrm>
            <a:off x="2137642" y="3420219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99D98C"/>
          </a:solidFill>
          <a:ln/>
        </p:spPr>
      </p:sp>
      <p:sp>
        <p:nvSpPr>
          <p:cNvPr id="8" name="Shape 5"/>
          <p:cNvSpPr/>
          <p:nvPr/>
        </p:nvSpPr>
        <p:spPr>
          <a:xfrm>
            <a:off x="8876078" y="3420219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99D98C"/>
          </a:solidFill>
          <a:ln/>
        </p:spPr>
      </p:sp>
      <p:sp>
        <p:nvSpPr>
          <p:cNvPr id="9" name="Shape 6"/>
          <p:cNvSpPr/>
          <p:nvPr/>
        </p:nvSpPr>
        <p:spPr>
          <a:xfrm>
            <a:off x="-4601262" y="3420219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99D98C"/>
          </a:solidFill>
          <a:ln/>
        </p:spPr>
      </p:sp>
      <p:sp>
        <p:nvSpPr>
          <p:cNvPr id="10" name="Shape 7"/>
          <p:cNvSpPr/>
          <p:nvPr/>
        </p:nvSpPr>
        <p:spPr>
          <a:xfrm>
            <a:off x="4107027" y="2558993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B5E48C"/>
          </a:solidFill>
          <a:ln/>
        </p:spPr>
      </p:sp>
      <p:sp>
        <p:nvSpPr>
          <p:cNvPr id="11" name="Shape 8"/>
          <p:cNvSpPr/>
          <p:nvPr/>
        </p:nvSpPr>
        <p:spPr>
          <a:xfrm>
            <a:off x="-2636640" y="2558993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B5E48C"/>
          </a:solidFill>
          <a:ln/>
        </p:spPr>
      </p:sp>
      <p:sp>
        <p:nvSpPr>
          <p:cNvPr id="12" name="Text 9"/>
          <p:cNvSpPr/>
          <p:nvPr/>
        </p:nvSpPr>
        <p:spPr>
          <a:xfrm>
            <a:off x="5084716" y="2025760"/>
            <a:ext cx="4061222" cy="535781"/>
          </a:xfrm>
          <a:prstGeom prst="rect">
            <a:avLst/>
          </a:prstGeom>
          <a:noFill/>
          <a:ln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4219"/>
              </a:lnSpc>
            </a:pPr>
            <a:r>
              <a:rPr lang="en-US" sz="3400" b="0" dirty="0">
                <a:solidFill>
                  <a:srgbClr val="184E77"/>
                </a:solidFill>
                <a:latin typeface="Aeonik" pitchFamily="34" charset="0"/>
                <a:ea typeface="Aeonik" pitchFamily="34" charset="-122"/>
                <a:cs typeface="Aeonik" pitchFamily="34" charset="-120"/>
              </a:rPr>
              <a:t>D'Oodrive à ELECTRA</a:t>
            </a:r>
            <a:endParaRPr lang="en-US" sz="337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0F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-3831525" y="3990180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168AAD"/>
          </a:solidFill>
          <a:ln/>
        </p:spPr>
      </p:sp>
      <p:sp>
        <p:nvSpPr>
          <p:cNvPr id="4" name="Shape 1"/>
          <p:cNvSpPr/>
          <p:nvPr/>
        </p:nvSpPr>
        <p:spPr>
          <a:xfrm>
            <a:off x="-5617710" y="3122690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99D98C"/>
          </a:solidFill>
          <a:ln/>
        </p:spPr>
      </p:sp>
      <p:sp>
        <p:nvSpPr>
          <p:cNvPr id="5" name="Shape 2"/>
          <p:cNvSpPr/>
          <p:nvPr/>
        </p:nvSpPr>
        <p:spPr>
          <a:xfrm>
            <a:off x="476250" y="1999012"/>
            <a:ext cx="2476500" cy="2667000"/>
          </a:xfrm>
          <a:prstGeom prst="roundRect">
            <a:avLst>
              <a:gd name="adj" fmla="val 7650"/>
            </a:avLst>
          </a:prstGeom>
          <a:solidFill>
            <a:srgbClr val="FAFAFD"/>
          </a:solidFill>
          <a:ln/>
        </p:spPr>
      </p:sp>
      <p:sp>
        <p:nvSpPr>
          <p:cNvPr id="6" name="Shape 3"/>
          <p:cNvSpPr/>
          <p:nvPr/>
        </p:nvSpPr>
        <p:spPr>
          <a:xfrm>
            <a:off x="3338101" y="1999012"/>
            <a:ext cx="2476500" cy="2667000"/>
          </a:xfrm>
          <a:prstGeom prst="roundRect">
            <a:avLst>
              <a:gd name="adj" fmla="val 7650"/>
            </a:avLst>
          </a:prstGeom>
          <a:solidFill>
            <a:srgbClr val="FAFAFD"/>
          </a:solidFill>
          <a:ln/>
        </p:spPr>
      </p:sp>
      <p:sp>
        <p:nvSpPr>
          <p:cNvPr id="7" name="Text 4"/>
          <p:cNvSpPr/>
          <p:nvPr/>
        </p:nvSpPr>
        <p:spPr>
          <a:xfrm>
            <a:off x="6190631" y="1999012"/>
            <a:ext cx="2476500" cy="2667000"/>
          </a:xfrm>
          <a:prstGeom prst="roundRect">
            <a:avLst>
              <a:gd name="adj" fmla="val 7650"/>
            </a:avLst>
          </a:prstGeom>
          <a:solidFill>
            <a:srgbClr val="FAFAFD"/>
          </a:solidFill>
          <a:ln/>
        </p:spPr>
        <p:txBody>
          <a:bodyPr wrap="square" lIns="137583" tIns="314854" rIns="137583" bIns="314854" rtlCol="0" anchor="ctr"/>
          <a:lstStyle/>
          <a:p>
            <a:pPr algn="ctr">
              <a:lnSpc>
                <a:spcPts val="1575"/>
              </a:lnSpc>
            </a:pP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5720993" y="190500"/>
            <a:ext cx="3137257" cy="1190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938"/>
              </a:lnSpc>
            </a:pPr>
            <a:r>
              <a:rPr lang="en-US" sz="800" b="0" spc="60" kern="0" dirty="0">
                <a:solidFill>
                  <a:srgbClr val="000000">
                    <a:alpha val="40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30 APRIL 2025</a:t>
            </a:r>
            <a:endParaRPr lang="en-US" sz="750" dirty="0"/>
          </a:p>
        </p:txBody>
      </p:sp>
      <p:sp>
        <p:nvSpPr>
          <p:cNvPr id="9" name="Text 6"/>
          <p:cNvSpPr/>
          <p:nvPr/>
        </p:nvSpPr>
        <p:spPr>
          <a:xfrm>
            <a:off x="666771" y="3309778"/>
            <a:ext cx="209542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575"/>
              </a:lnSpc>
            </a:pPr>
            <a:r>
              <a:rPr lang="en-US" sz="11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Envoi de faux phishing, campagne de formation cybersécu orientée utilisateur.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666771" y="4137180"/>
            <a:ext cx="2095421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2625"/>
              </a:lnSpc>
            </a:pPr>
            <a:r>
              <a:rPr lang="en-US" sz="2100" b="0" dirty="0">
                <a:solidFill>
                  <a:srgbClr val="168AA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Try Riot</a:t>
            </a:r>
            <a:endParaRPr lang="en-US" sz="2100" dirty="0"/>
          </a:p>
        </p:txBody>
      </p:sp>
      <p:pic>
        <p:nvPicPr>
          <p:cNvPr id="11" name="Image 0" descr="https://pitch-assets-ccb95893-de3f-4266-973c-20049231b248.s3.eu-west-1.amazonaws.com/e8441e43-21e9-40a4-b985-2bc6b2fe5b4c?pitch-bytes=370641&amp;pitch-content-type=image%2Fpng">    </p:cNvPr>
          <p:cNvPicPr>
            <a:picLocks noChangeAspect="1"/>
          </p:cNvPicPr>
          <p:nvPr/>
        </p:nvPicPr>
        <p:blipFill>
          <a:blip r:embed="rId1"/>
          <a:srcRect l="49803" r="197" t="0" b="0"/>
          <a:stretch/>
        </p:blipFill>
        <p:spPr>
          <a:xfrm>
            <a:off x="843866" y="1292109"/>
            <a:ext cx="1685538" cy="1685538"/>
          </a:xfrm>
          <a:prstGeom prst="ellipse">
            <a:avLst/>
          </a:prstGeom>
        </p:spPr>
      </p:pic>
      <p:pic>
        <p:nvPicPr>
          <p:cNvPr id="12" name="Image 1" descr="https://pitch-assets-ccb95893-de3f-4266-973c-20049231b248.s3.eu-west-1.amazonaws.com/5ccde818-dc95-4220-82bb-9cc8aa587e42?pitch-bytes=5192&amp;pitch-content-type=image%2F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3732430" y="1292109"/>
            <a:ext cx="1685538" cy="1685538"/>
          </a:xfrm>
          <a:prstGeom prst="ellipse">
            <a:avLst/>
          </a:prstGeom>
        </p:spPr>
      </p:pic>
      <p:pic>
        <p:nvPicPr>
          <p:cNvPr id="13" name="Image 2" descr="https://images.unsplash.com/photo-1460925895917-afdab827c52f?crop=entropy&amp;cs=tinysrgb&amp;fit=max&amp;fm=jpg&amp;ixid=M3wyMTIyMnwwfDF8c2VhcmNofDF8fERhdGF8ZW58MHx8fHwxNzQ2MDY3NDU4fDA&amp;ixlib=rb-4.0.3&amp;q=80&amp;w=1080">    </p:cNvPr>
          <p:cNvPicPr>
            <a:picLocks noChangeAspect="1"/>
          </p:cNvPicPr>
          <p:nvPr/>
        </p:nvPicPr>
        <p:blipFill>
          <a:blip r:embed="rId3"/>
          <a:srcRect l="2200" r="26571" t="0" b="0"/>
          <a:stretch/>
        </p:blipFill>
        <p:spPr>
          <a:xfrm>
            <a:off x="6585038" y="1292109"/>
            <a:ext cx="1685538" cy="1685538"/>
          </a:xfrm>
          <a:prstGeom prst="ellipse">
            <a:avLst/>
          </a:prstGeom>
        </p:spPr>
      </p:pic>
      <p:sp>
        <p:nvSpPr>
          <p:cNvPr id="14" name="Text 8"/>
          <p:cNvSpPr/>
          <p:nvPr/>
        </p:nvSpPr>
        <p:spPr>
          <a:xfrm>
            <a:off x="3519378" y="3509803"/>
            <a:ext cx="209542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575"/>
              </a:lnSpc>
            </a:pPr>
            <a:r>
              <a:rPr lang="en-US" sz="11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Gestionnaire de mots de passe</a:t>
            </a:r>
            <a:endParaRPr lang="en-US" sz="1050" dirty="0"/>
          </a:p>
        </p:txBody>
      </p:sp>
      <p:sp>
        <p:nvSpPr>
          <p:cNvPr id="15" name="Text 9"/>
          <p:cNvSpPr/>
          <p:nvPr/>
        </p:nvSpPr>
        <p:spPr>
          <a:xfrm>
            <a:off x="3519378" y="4137180"/>
            <a:ext cx="2095421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2625"/>
              </a:lnSpc>
            </a:pPr>
            <a:r>
              <a:rPr lang="en-US" sz="2100" b="0" dirty="0">
                <a:solidFill>
                  <a:srgbClr val="168AA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Dashlane</a:t>
            </a:r>
            <a:endParaRPr lang="en-US" sz="2100" dirty="0"/>
          </a:p>
        </p:txBody>
      </p:sp>
      <p:sp>
        <p:nvSpPr>
          <p:cNvPr id="16" name="Text 10"/>
          <p:cNvSpPr/>
          <p:nvPr/>
        </p:nvSpPr>
        <p:spPr>
          <a:xfrm>
            <a:off x="6383971" y="3409791"/>
            <a:ext cx="2095421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1575"/>
              </a:lnSpc>
            </a:pPr>
            <a:r>
              <a:rPr lang="en-US" sz="11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Verrouillage laptop, filtre de confidentialité, etc.</a:t>
            </a:r>
            <a:endParaRPr lang="en-US" sz="1050" dirty="0"/>
          </a:p>
        </p:txBody>
      </p:sp>
      <p:sp>
        <p:nvSpPr>
          <p:cNvPr id="17" name="Text 11"/>
          <p:cNvSpPr/>
          <p:nvPr/>
        </p:nvSpPr>
        <p:spPr>
          <a:xfrm>
            <a:off x="6383971" y="3803805"/>
            <a:ext cx="2095421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ctr">
              <a:lnSpc>
                <a:spcPts val="2625"/>
              </a:lnSpc>
            </a:pPr>
            <a:r>
              <a:rPr lang="en-US" sz="2100" b="0" dirty="0">
                <a:solidFill>
                  <a:srgbClr val="168AA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Bonnes pratiques</a:t>
            </a:r>
            <a:endParaRPr lang="en-US" sz="2100" dirty="0"/>
          </a:p>
        </p:txBody>
      </p:sp>
      <p:sp>
        <p:nvSpPr>
          <p:cNvPr id="18" name="Text 12"/>
          <p:cNvSpPr/>
          <p:nvPr/>
        </p:nvSpPr>
        <p:spPr>
          <a:xfrm>
            <a:off x="475035" y="477940"/>
            <a:ext cx="8193446" cy="5357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219"/>
              </a:lnSpc>
            </a:pPr>
            <a:r>
              <a:rPr lang="en-US" sz="34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PPE4: Formation utilisateurs</a:t>
            </a:r>
            <a:endParaRPr lang="en-US" sz="3375" dirty="0"/>
          </a:p>
        </p:txBody>
      </p:sp>
      <p:sp>
        <p:nvSpPr>
          <p:cNvPr id="19" name="Text 13"/>
          <p:cNvSpPr/>
          <p:nvPr/>
        </p:nvSpPr>
        <p:spPr>
          <a:xfrm>
            <a:off x="474280" y="1006578"/>
            <a:ext cx="352425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0" u="sng" dirty="0">
                <a:solidFill>
                  <a:srgbClr val="168AAD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PPE4. Formation des utilisateurs @ Electra.md</a:t>
            </a:r>
            <a:endParaRPr lang="en-US" sz="10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0F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-5617710" y="3122690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99D98C"/>
          </a:solidFill>
          <a:ln/>
        </p:spPr>
      </p:sp>
      <p:sp>
        <p:nvSpPr>
          <p:cNvPr id="4" name="Shape 1"/>
          <p:cNvSpPr/>
          <p:nvPr/>
        </p:nvSpPr>
        <p:spPr>
          <a:xfrm>
            <a:off x="-3831525" y="3990180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168AAD"/>
          </a:solidFill>
          <a:ln/>
        </p:spPr>
      </p:sp>
      <p:sp>
        <p:nvSpPr>
          <p:cNvPr id="5" name="Text 2"/>
          <p:cNvSpPr/>
          <p:nvPr/>
        </p:nvSpPr>
        <p:spPr>
          <a:xfrm>
            <a:off x="475035" y="666750"/>
            <a:ext cx="8193445" cy="5357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219"/>
              </a:lnSpc>
            </a:pPr>
            <a:r>
              <a:rPr lang="en-US" sz="34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PPE5: MDM Configuration</a:t>
            </a:r>
            <a:endParaRPr lang="en-US" sz="3375" dirty="0"/>
          </a:p>
        </p:txBody>
      </p:sp>
      <p:sp>
        <p:nvSpPr>
          <p:cNvPr id="6" name="Text 3"/>
          <p:cNvSpPr/>
          <p:nvPr/>
        </p:nvSpPr>
        <p:spPr>
          <a:xfrm>
            <a:off x="474280" y="1195388"/>
            <a:ext cx="352425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0" u="sng" dirty="0">
                <a:solidFill>
                  <a:srgbClr val="168AAD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PPE5. Configuration d'un MDM WS1 @ Electra.md</a:t>
            </a:r>
            <a:endParaRPr lang="en-US" sz="1050" dirty="0"/>
          </a:p>
        </p:txBody>
      </p:sp>
      <p:sp>
        <p:nvSpPr>
          <p:cNvPr id="7" name="Text 4"/>
          <p:cNvSpPr/>
          <p:nvPr/>
        </p:nvSpPr>
        <p:spPr>
          <a:xfrm>
            <a:off x="2572845" y="1980398"/>
            <a:ext cx="4000500" cy="1800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_ Création des profils afin d'avoir une visibilité complète sur leur application (bitlocker, screen lock, etc.)</a:t>
            </a:r>
            <a:endParaRPr lang="en-US" sz="1050" dirty="0"/>
          </a:p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_ Déterminer la bibliothèque logiciel</a:t>
            </a:r>
            <a:endParaRPr lang="en-US" sz="1050" dirty="0"/>
          </a:p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_ S'assurer du rattachement des comptes utilisateur au MDM afin d'assurer une authentification + déploiement 0 friction</a:t>
            </a:r>
            <a:endParaRPr lang="en-US" sz="1050" dirty="0"/>
          </a:p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_ Maintenir le MDM</a:t>
            </a:r>
            <a:endParaRPr lang="en-US" sz="1050" dirty="0"/>
          </a:p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_ Wipe/lock les PC à distance en cas de problème</a:t>
            </a:r>
            <a:endParaRPr lang="en-US" sz="1050" dirty="0"/>
          </a:p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_ Intégrations Intune, Apple BM, Vanta</a:t>
            </a:r>
            <a:endParaRPr lang="en-US" sz="1050" dirty="0"/>
          </a:p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​</a:t>
            </a:r>
            <a:endParaRPr lang="en-US" sz="10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0F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6631" y="476055"/>
            <a:ext cx="3618756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625"/>
              </a:lnSpc>
            </a:pPr>
            <a:r>
              <a:rPr lang="en-US" sz="2100" b="0" dirty="0">
                <a:solidFill>
                  <a:srgbClr val="168AA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IT Expertise</a:t>
            </a:r>
            <a:endParaRPr lang="en-US" sz="2100" dirty="0"/>
          </a:p>
        </p:txBody>
      </p:sp>
      <p:sp>
        <p:nvSpPr>
          <p:cNvPr id="4" name="Text 1"/>
          <p:cNvSpPr/>
          <p:nvPr/>
        </p:nvSpPr>
        <p:spPr>
          <a:xfrm>
            <a:off x="476347" y="1660150"/>
            <a:ext cx="361905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1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Oodrive Experience</a:t>
            </a:r>
            <a:endParaRPr lang="en-US" sz="1050" dirty="0"/>
          </a:p>
        </p:txBody>
      </p:sp>
      <p:pic>
        <p:nvPicPr>
          <p:cNvPr id="5" name="Image 0" descr="https://images.unsplash.com/photo-1542903660-eedba2cda473?crop=entropy&amp;cs=tinysrgb&amp;fit=max&amp;fm=jpg&amp;ixid=M3wyMTIyMnwwfDF8c2VhcmNofDN8fERhdGF8ZW58MHx8fHwxNzQ1OTQ3NzE1fDA&amp;ixlib=rb-4.0.3&amp;q=80&amp;w=1080">    </p:cNvPr>
          <p:cNvPicPr>
            <a:picLocks noChangeAspect="1"/>
          </p:cNvPicPr>
          <p:nvPr/>
        </p:nvPicPr>
        <p:blipFill>
          <a:blip r:embed="rId1"/>
          <a:srcRect l="0" r="0" t="24473" b="3119"/>
          <a:stretch/>
        </p:blipFill>
        <p:spPr>
          <a:xfrm>
            <a:off x="4572650" y="476055"/>
            <a:ext cx="4094352" cy="1976437"/>
          </a:xfrm>
          <a:prstGeom prst="rect">
            <a:avLst/>
          </a:prstGeom>
        </p:spPr>
      </p:pic>
      <p:pic>
        <p:nvPicPr>
          <p:cNvPr id="6" name="Image 1" descr="https://images.unsplash.com/photo-1593941707874-ef25b8b4a92b?crop=entropy&amp;cs=tinysrgb&amp;fit=max&amp;fm=jpg&amp;ixid=M3wyMTIyMnwwfDF8c2VhcmNofDF8fGNhciUyMGNoYXJnZXJ8ZW58MHx8fHwxNzQ2MDIyOTQwfDA&amp;ixlib=rb-4.0.3&amp;q=80&amp;w=1080">    </p:cNvPr>
          <p:cNvPicPr>
            <a:picLocks noChangeAspect="1"/>
          </p:cNvPicPr>
          <p:nvPr/>
        </p:nvPicPr>
        <p:blipFill>
          <a:blip r:embed="rId2"/>
          <a:srcRect l="0" r="0" t="15439" b="12035"/>
          <a:stretch/>
        </p:blipFill>
        <p:spPr>
          <a:xfrm>
            <a:off x="4572650" y="2693242"/>
            <a:ext cx="4095862" cy="1976438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76347" y="1857338"/>
            <a:ext cx="3619054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 an à Oodrive, une expérience très proche de mes cours théoriques, et un plongeon tête la première dans l'informatique.</a:t>
            </a:r>
            <a:endParaRPr lang="en-US" sz="1050" dirty="0"/>
          </a:p>
        </p:txBody>
      </p:sp>
      <p:sp>
        <p:nvSpPr>
          <p:cNvPr id="8" name="Text 3"/>
          <p:cNvSpPr/>
          <p:nvPr/>
        </p:nvSpPr>
        <p:spPr>
          <a:xfrm>
            <a:off x="476347" y="3874890"/>
            <a:ext cx="361905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1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Electra Journey</a:t>
            </a:r>
            <a:endParaRPr lang="en-US" sz="1050" dirty="0"/>
          </a:p>
        </p:txBody>
      </p:sp>
      <p:sp>
        <p:nvSpPr>
          <p:cNvPr id="9" name="Text 4"/>
          <p:cNvSpPr/>
          <p:nvPr/>
        </p:nvSpPr>
        <p:spPr>
          <a:xfrm>
            <a:off x="476347" y="4072078"/>
            <a:ext cx="3619054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Adaptation à un environnement full SaaS/Cloud, me montrant ainsi des nouvelles méthodes de travail et un cadre anglophone.</a:t>
            </a:r>
            <a:endParaRPr lang="en-US" sz="1050" dirty="0"/>
          </a:p>
        </p:txBody>
      </p:sp>
      <p:sp>
        <p:nvSpPr>
          <p:cNvPr id="10" name="Shape 5"/>
          <p:cNvSpPr/>
          <p:nvPr/>
        </p:nvSpPr>
        <p:spPr>
          <a:xfrm>
            <a:off x="-4047181" y="2457525"/>
            <a:ext cx="5028927" cy="644482"/>
          </a:xfrm>
          <a:prstGeom prst="roundRect">
            <a:avLst>
              <a:gd name="adj" fmla="val 80000"/>
            </a:avLst>
          </a:prstGeom>
          <a:solidFill>
            <a:srgbClr val="99D98C"/>
          </a:solidFill>
          <a:ln/>
        </p:spPr>
      </p:sp>
      <p:sp>
        <p:nvSpPr>
          <p:cNvPr id="11" name="Shape 6"/>
          <p:cNvSpPr/>
          <p:nvPr/>
        </p:nvSpPr>
        <p:spPr>
          <a:xfrm>
            <a:off x="-2713727" y="3105139"/>
            <a:ext cx="5028927" cy="644482"/>
          </a:xfrm>
          <a:prstGeom prst="roundRect">
            <a:avLst>
              <a:gd name="adj" fmla="val 80000"/>
            </a:avLst>
          </a:prstGeom>
          <a:solidFill>
            <a:srgbClr val="168AAD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0F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6665543" y="-2481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D3EEDC"/>
          </a:solidFill>
          <a:ln/>
        </p:spPr>
      </p:sp>
      <p:sp>
        <p:nvSpPr>
          <p:cNvPr id="4" name="Shape 1"/>
          <p:cNvSpPr/>
          <p:nvPr/>
        </p:nvSpPr>
        <p:spPr>
          <a:xfrm>
            <a:off x="8262231" y="857763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184E77">
              <a:alpha val="1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309563" y="5312569"/>
            <a:ext cx="9024937" cy="0"/>
          </a:xfrm>
          <a:prstGeom prst="line">
            <a:avLst/>
          </a:prstGeom>
          <a:solidFill>
            <a:srgbClr val="168AAD"/>
          </a:solidFill>
          <a:ln w="5292">
            <a:solidFill>
              <a:srgbClr val="184E77"/>
            </a:solidFill>
            <a:prstDash val="solid"/>
            <a:headEnd type="none"/>
            <a:tailEnd type="none"/>
          </a:ln>
        </p:spPr>
      </p:sp>
      <p:sp>
        <p:nvSpPr>
          <p:cNvPr id="6" name="Text 3"/>
          <p:cNvSpPr/>
          <p:nvPr/>
        </p:nvSpPr>
        <p:spPr>
          <a:xfrm>
            <a:off x="474003" y="476055"/>
            <a:ext cx="3619858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625"/>
              </a:lnSpc>
            </a:pPr>
            <a:r>
              <a:rPr lang="en-US" sz="2100" b="0" dirty="0">
                <a:solidFill>
                  <a:srgbClr val="168AA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Et après ?</a:t>
            </a:r>
            <a:endParaRPr lang="en-US" sz="2100" dirty="0"/>
          </a:p>
        </p:txBody>
      </p:sp>
      <p:sp>
        <p:nvSpPr>
          <p:cNvPr id="7" name="Text 4"/>
          <p:cNvSpPr/>
          <p:nvPr/>
        </p:nvSpPr>
        <p:spPr>
          <a:xfrm>
            <a:off x="476347" y="1050558"/>
            <a:ext cx="361747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1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Aspiration scolaire</a:t>
            </a: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476347" y="1248902"/>
            <a:ext cx="3617476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Obtenir une formation pour aller plus loin (LP ASSR, ou passerelle master Informatique)</a:t>
            </a: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476347" y="3371421"/>
            <a:ext cx="361747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1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Aspiration professionnelle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476347" y="3577805"/>
            <a:ext cx="3617476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Devenir responsable informatique, continuer à opérer sur le parc et le rendre plus moderne et sécuritaire.</a:t>
            </a:r>
            <a:endParaRPr lang="en-US" sz="10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68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4003" y="476055"/>
            <a:ext cx="5715001" cy="5357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219"/>
              </a:lnSpc>
            </a:pPr>
            <a:r>
              <a:rPr lang="en-US" sz="3400" b="0" dirty="0">
                <a:solidFill>
                  <a:srgbClr val="F0F9F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Avez-vous des questions ?</a:t>
            </a:r>
            <a:endParaRPr lang="en-US" sz="3375" dirty="0"/>
          </a:p>
        </p:txBody>
      </p:sp>
      <p:sp>
        <p:nvSpPr>
          <p:cNvPr id="4" name="Shape 1"/>
          <p:cNvSpPr/>
          <p:nvPr/>
        </p:nvSpPr>
        <p:spPr>
          <a:xfrm>
            <a:off x="7067536" y="2558993"/>
            <a:ext cx="1194523" cy="863295"/>
          </a:xfrm>
          <a:prstGeom prst="roundRect">
            <a:avLst>
              <a:gd name="adj" fmla="val 62266"/>
            </a:avLst>
          </a:prstGeom>
          <a:solidFill>
            <a:srgbClr val="B5E48C"/>
          </a:solidFill>
          <a:ln/>
        </p:spPr>
      </p:sp>
      <p:sp>
        <p:nvSpPr>
          <p:cNvPr id="5" name="Shape 2"/>
          <p:cNvSpPr/>
          <p:nvPr/>
        </p:nvSpPr>
        <p:spPr>
          <a:xfrm>
            <a:off x="6665543" y="4278704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F0F9F1"/>
          </a:solidFill>
          <a:ln/>
        </p:spPr>
      </p:sp>
      <p:sp>
        <p:nvSpPr>
          <p:cNvPr id="6" name="Shape 3"/>
          <p:cNvSpPr/>
          <p:nvPr/>
        </p:nvSpPr>
        <p:spPr>
          <a:xfrm>
            <a:off x="8262231" y="3420219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99D98C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0F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5851522" y="2558993"/>
            <a:ext cx="4444761" cy="863295"/>
          </a:xfrm>
          <a:prstGeom prst="roundRect">
            <a:avLst>
              <a:gd name="adj" fmla="val 80000"/>
            </a:avLst>
          </a:prstGeom>
          <a:solidFill>
            <a:srgbClr val="B5E48C"/>
          </a:solidFill>
          <a:ln/>
        </p:spPr>
      </p:sp>
      <p:pic>
        <p:nvPicPr>
          <p:cNvPr id="4" name="Image 0" descr="https://images.unsplash.com/photo-1528716321680-815a8cdb8cbe?crop=entropy&amp;cs=tinysrgb&amp;fit=max&amp;fm=jpg&amp;ixid=M3wyMTIyMnwwfDF8c2VhcmNofDF8fGNhcmVlciUyMGdyb3d0aHxlbnwxfDF8fHwxNzQ0NzA4NTgzfDA&amp;ixlib=rb-4.0.3&amp;q=80&amp;w=1080">    </p:cNvPr>
          <p:cNvPicPr>
            <a:picLocks noChangeAspect="1"/>
          </p:cNvPicPr>
          <p:nvPr/>
        </p:nvPicPr>
        <p:blipFill>
          <a:blip r:embed="rId1"/>
          <a:srcRect l="3005" r="22039" t="0" b="0"/>
          <a:stretch/>
        </p:blipFill>
        <p:spPr>
          <a:xfrm>
            <a:off x="6093806" y="476055"/>
            <a:ext cx="2574706" cy="419195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4003" y="476055"/>
            <a:ext cx="5146328" cy="16073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219"/>
              </a:lnSpc>
            </a:pPr>
            <a:r>
              <a:rPr lang="en-US" sz="34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Deux entreprises différentes dans leur transformation digitale.</a:t>
            </a:r>
            <a:endParaRPr lang="en-US" sz="3375" dirty="0"/>
          </a:p>
        </p:txBody>
      </p:sp>
      <p:sp>
        <p:nvSpPr>
          <p:cNvPr id="6" name="Shape 2"/>
          <p:cNvSpPr/>
          <p:nvPr/>
        </p:nvSpPr>
        <p:spPr>
          <a:xfrm>
            <a:off x="7472075" y="4278704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168AAD"/>
          </a:solidFill>
          <a:ln/>
        </p:spPr>
      </p:sp>
      <p:sp>
        <p:nvSpPr>
          <p:cNvPr id="7" name="Shape 3"/>
          <p:cNvSpPr/>
          <p:nvPr/>
        </p:nvSpPr>
        <p:spPr>
          <a:xfrm>
            <a:off x="8876078" y="3420219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99D98C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0F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4334676" y="2558993"/>
            <a:ext cx="6270561" cy="863295"/>
          </a:xfrm>
          <a:prstGeom prst="roundRect">
            <a:avLst>
              <a:gd name="adj" fmla="val 80000"/>
            </a:avLst>
          </a:prstGeom>
          <a:solidFill>
            <a:srgbClr val="B5E48C"/>
          </a:solidFill>
          <a:ln/>
        </p:spPr>
      </p:sp>
      <p:pic>
        <p:nvPicPr>
          <p:cNvPr id="4" name="Image 0" descr="https://asset.brandfetch.io/idU6ZNe4ln/id4XZgN4nb.jpeg">    </p:cNvPr>
          <p:cNvPicPr>
            <a:picLocks noChangeAspect="1"/>
          </p:cNvPicPr>
          <p:nvPr/>
        </p:nvPicPr>
        <p:blipFill>
          <a:blip r:embed="rId1"/>
          <a:srcRect l="1148" r="1148" t="0" b="0"/>
          <a:stretch/>
        </p:blipFill>
        <p:spPr>
          <a:xfrm>
            <a:off x="6863934" y="469110"/>
            <a:ext cx="1219145" cy="124779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6631" y="476055"/>
            <a:ext cx="3618756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625"/>
              </a:lnSpc>
            </a:pPr>
            <a:r>
              <a:rPr lang="en-US" sz="2100" b="0" dirty="0">
                <a:solidFill>
                  <a:srgbClr val="168AA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 contexte chez Oodrive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476347" y="945190"/>
            <a:ext cx="3619054" cy="3971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_ Entreprise créée en 2000, en phase de maturité</a:t>
            </a:r>
            <a:endParaRPr lang="en-US" sz="1050" dirty="0"/>
          </a:p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_ Une infrastructure on-prem 80% Windows</a:t>
            </a:r>
            <a:endParaRPr lang="en-US" sz="1050" dirty="0"/>
          </a:p>
          <a:p>
            <a:pPr algn="l">
              <a:lnSpc>
                <a:spcPts val="1575"/>
              </a:lnSpc>
            </a:pPr>
            <a:endParaRPr lang="en-US" sz="1050" dirty="0"/>
          </a:p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_ Des technologies vieillissantes</a:t>
            </a:r>
            <a:endParaRPr lang="en-US" sz="1050" dirty="0"/>
          </a:p>
          <a:p>
            <a:pPr algn="l">
              <a:lnSpc>
                <a:spcPts val="1575"/>
              </a:lnSpc>
            </a:pPr>
            <a:endParaRPr lang="en-US" sz="1050" dirty="0"/>
          </a:p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_ Un siège sociale à Paris, des filiales disséminés en France, et une antenne à Tunis</a:t>
            </a:r>
            <a:endParaRPr lang="en-US" sz="1050" dirty="0"/>
          </a:p>
          <a:p>
            <a:pPr algn="l">
              <a:lnSpc>
                <a:spcPts val="1575"/>
              </a:lnSpc>
            </a:pPr>
            <a:endParaRPr lang="en-US" sz="1050" dirty="0"/>
          </a:p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_ Vrai enjeu cybersécurité dû au positionnement de l'entreprise</a:t>
            </a:r>
            <a:endParaRPr lang="en-US" sz="1050" dirty="0"/>
          </a:p>
          <a:p>
            <a:pPr algn="l">
              <a:lnSpc>
                <a:spcPts val="1575"/>
              </a:lnSpc>
            </a:pPr>
            <a:endParaRPr lang="en-US" sz="1050" dirty="0"/>
          </a:p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_ Bascule de certains services internes vers le service IT Prod pour une meilleure isolation des services vitaux.</a:t>
            </a:r>
            <a:endParaRPr lang="en-US" sz="1050" dirty="0"/>
          </a:p>
          <a:p>
            <a:pPr algn="l">
              <a:lnSpc>
                <a:spcPts val="1575"/>
              </a:lnSpc>
            </a:pPr>
            <a:endParaRPr lang="en-US" sz="1050" dirty="0"/>
          </a:p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_ Enjeux réseaux importants au vu de la disposition géographique de l'entreprise </a:t>
            </a:r>
            <a:endParaRPr lang="en-US" sz="1050" dirty="0"/>
          </a:p>
        </p:txBody>
      </p:sp>
      <p:sp>
        <p:nvSpPr>
          <p:cNvPr id="7" name="Shape 3"/>
          <p:cNvSpPr/>
          <p:nvPr/>
        </p:nvSpPr>
        <p:spPr>
          <a:xfrm>
            <a:off x="7472075" y="4278704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168AAD"/>
          </a:solidFill>
          <a:ln/>
        </p:spPr>
      </p:sp>
      <p:sp>
        <p:nvSpPr>
          <p:cNvPr id="8" name="Shape 4"/>
          <p:cNvSpPr/>
          <p:nvPr/>
        </p:nvSpPr>
        <p:spPr>
          <a:xfrm>
            <a:off x="8876078" y="3420219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99D98C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0F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4334676" y="2558993"/>
            <a:ext cx="6270561" cy="863295"/>
          </a:xfrm>
          <a:prstGeom prst="roundRect">
            <a:avLst>
              <a:gd name="adj" fmla="val 80000"/>
            </a:avLst>
          </a:prstGeom>
          <a:solidFill>
            <a:srgbClr val="B5E48C"/>
          </a:solidFill>
          <a:ln/>
        </p:spPr>
      </p:sp>
      <p:pic>
        <p:nvPicPr>
          <p:cNvPr id="4" name="Image 0" descr="https://asset.brandfetch.io/id2sLJ8QJS/idLpBKyobH.png">    </p:cNvPr>
          <p:cNvPicPr>
            <a:picLocks noChangeAspect="1"/>
          </p:cNvPicPr>
          <p:nvPr/>
        </p:nvPicPr>
        <p:blipFill>
          <a:blip r:embed="rId1"/>
          <a:srcRect l="1148" r="1148" t="0" b="0"/>
          <a:stretch/>
        </p:blipFill>
        <p:spPr>
          <a:xfrm>
            <a:off x="6876805" y="471850"/>
            <a:ext cx="1196437" cy="122455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76631" y="476055"/>
            <a:ext cx="3618756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625"/>
              </a:lnSpc>
            </a:pPr>
            <a:r>
              <a:rPr lang="en-US" sz="2100" b="0" dirty="0">
                <a:solidFill>
                  <a:srgbClr val="168AA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 contexte chez Electra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476347" y="945190"/>
            <a:ext cx="3619054" cy="3771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_ Entreprise créée en 2021, en phase de scale-up.</a:t>
            </a:r>
            <a:endParaRPr lang="en-US" sz="1050" dirty="0"/>
          </a:p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_ Une infrastructure Full-cloud, très en avance sur les outils utilisés.</a:t>
            </a:r>
            <a:endParaRPr lang="en-US" sz="1050" dirty="0"/>
          </a:p>
          <a:p>
            <a:pPr algn="l">
              <a:lnSpc>
                <a:spcPts val="1575"/>
              </a:lnSpc>
            </a:pPr>
            <a:endParaRPr lang="en-US" sz="1050" dirty="0"/>
          </a:p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_ Un siège sociale à Paris, des filiales disséminées à travers l'Europe de l'Ouest.</a:t>
            </a:r>
            <a:endParaRPr lang="en-US" sz="1050" dirty="0"/>
          </a:p>
          <a:p>
            <a:pPr algn="l">
              <a:lnSpc>
                <a:spcPts val="1575"/>
              </a:lnSpc>
            </a:pPr>
            <a:endParaRPr lang="en-US" sz="1050" dirty="0"/>
          </a:p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_ L'enjeu IT principal ici est la scalabilité des outils utilisés.</a:t>
            </a:r>
            <a:endParaRPr lang="en-US" sz="1050" dirty="0"/>
          </a:p>
          <a:p>
            <a:pPr algn="l">
              <a:lnSpc>
                <a:spcPts val="1575"/>
              </a:lnSpc>
            </a:pPr>
            <a:endParaRPr lang="en-US" sz="1050" dirty="0"/>
          </a:p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_ Service Desk de deux personnes, opérant l'IT interne, au sein d'un département Data. Projets transverses avec Team Station et Team Conformité.</a:t>
            </a:r>
            <a:endParaRPr lang="en-US" sz="1050" dirty="0"/>
          </a:p>
          <a:p>
            <a:pPr algn="l">
              <a:lnSpc>
                <a:spcPts val="1575"/>
              </a:lnSpc>
            </a:pPr>
            <a:endParaRPr lang="en-US" sz="1050" dirty="0"/>
          </a:p>
          <a:p>
            <a:pPr algn="l">
              <a:lnSpc>
                <a:spcPts val="1800"/>
              </a:lnSpc>
            </a:pPr>
            <a:r>
              <a:rPr lang="en-US" sz="12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_ Enjeux réseaux importants sur les stations.</a:t>
            </a:r>
            <a:endParaRPr lang="en-US" sz="1050" dirty="0"/>
          </a:p>
        </p:txBody>
      </p:sp>
      <p:sp>
        <p:nvSpPr>
          <p:cNvPr id="7" name="Shape 3"/>
          <p:cNvSpPr/>
          <p:nvPr/>
        </p:nvSpPr>
        <p:spPr>
          <a:xfrm>
            <a:off x="7472075" y="4278704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168AAD"/>
          </a:solidFill>
          <a:ln/>
        </p:spPr>
      </p:sp>
      <p:sp>
        <p:nvSpPr>
          <p:cNvPr id="8" name="Shape 4"/>
          <p:cNvSpPr/>
          <p:nvPr/>
        </p:nvSpPr>
        <p:spPr>
          <a:xfrm>
            <a:off x="8876078" y="3420219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99D98C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68A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6665543" y="-2481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F0F9F1"/>
          </a:solidFill>
          <a:ln/>
        </p:spPr>
      </p:sp>
      <p:sp>
        <p:nvSpPr>
          <p:cNvPr id="4" name="Shape 1"/>
          <p:cNvSpPr/>
          <p:nvPr/>
        </p:nvSpPr>
        <p:spPr>
          <a:xfrm>
            <a:off x="8262231" y="857763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B5E48C"/>
          </a:solidFill>
          <a:ln/>
        </p:spPr>
      </p:sp>
      <p:sp>
        <p:nvSpPr>
          <p:cNvPr id="5" name="Text 2"/>
          <p:cNvSpPr/>
          <p:nvPr/>
        </p:nvSpPr>
        <p:spPr>
          <a:xfrm>
            <a:off x="476347" y="4264800"/>
            <a:ext cx="2571750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F0F9F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Maintenir un niveau de service sur des outils anciens chez Oodrive, et assurer la scalabilité IT chez Electra</a:t>
            </a:r>
            <a:endParaRPr lang="en-US" sz="1050" dirty="0"/>
          </a:p>
        </p:txBody>
      </p:sp>
      <p:pic>
        <p:nvPicPr>
          <p:cNvPr id="6" name="Image 0" descr="https://images.unsplash.com/photo-1552664730-d307ca884978?crop=entropy&amp;cs=tinysrgb&amp;fit=max&amp;fm=jpg&amp;ixid=M3wyMTIyMnwwfDF8c2VhcmNofDV8fHNraWxscyUyMGRldmVsb3BtZW50fGVufDF8MHx8fDE3NDQ2ODgxOTh8MA&amp;ixlib=rb-4.0.3&amp;q=80&amp;w=1080">    </p:cNvPr>
          <p:cNvPicPr>
            <a:picLocks noChangeAspect="1"/>
          </p:cNvPicPr>
          <p:nvPr/>
        </p:nvPicPr>
        <p:blipFill>
          <a:blip r:embed="rId1"/>
          <a:srcRect l="2007" r="16234" t="0" b="0"/>
          <a:stretch/>
        </p:blipFill>
        <p:spPr>
          <a:xfrm>
            <a:off x="3285369" y="1727099"/>
            <a:ext cx="2571750" cy="2097012"/>
          </a:xfrm>
          <a:prstGeom prst="rect">
            <a:avLst/>
          </a:prstGeom>
        </p:spPr>
      </p:pic>
      <p:pic>
        <p:nvPicPr>
          <p:cNvPr id="7" name="Image 1" descr="https://images.unsplash.com/photo-1454165804606-c3d57bc86b40?crop=entropy&amp;cs=tinysrgb&amp;fit=max&amp;fm=jpg&amp;ixid=M3wyMTIyMnwwfDF8c2VhcmNofDF8fHNraWxscyUyMGRldmVsb3BtZW50fGVufDF8MHx8fDE3NDQ2ODgxOTh8MA&amp;ixlib=rb-4.0.3&amp;q=80&amp;w=1080">    </p:cNvPr>
          <p:cNvPicPr>
            <a:picLocks noChangeAspect="1"/>
          </p:cNvPicPr>
          <p:nvPr/>
        </p:nvPicPr>
        <p:blipFill>
          <a:blip r:embed="rId2"/>
          <a:srcRect l="4099" r="14028" t="0" b="0"/>
          <a:stretch/>
        </p:blipFill>
        <p:spPr>
          <a:xfrm>
            <a:off x="476347" y="1726367"/>
            <a:ext cx="2571750" cy="209701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6347" y="4065622"/>
            <a:ext cx="257175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1" dirty="0">
                <a:solidFill>
                  <a:srgbClr val="F0F9F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Challenges</a:t>
            </a:r>
            <a:endParaRPr lang="en-US" sz="1050" dirty="0"/>
          </a:p>
        </p:txBody>
      </p:sp>
      <p:sp>
        <p:nvSpPr>
          <p:cNvPr id="9" name="Text 4"/>
          <p:cNvSpPr/>
          <p:nvPr/>
        </p:nvSpPr>
        <p:spPr>
          <a:xfrm>
            <a:off x="3286779" y="4264800"/>
            <a:ext cx="2571751" cy="80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F0F9F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Prendre rapidement ses marques dans un service en place chez Oodrive, créer une relation de confiance dans un service naissant chez Electra    </a:t>
            </a:r>
            <a:endParaRPr lang="en-US" sz="1050" dirty="0"/>
          </a:p>
        </p:txBody>
      </p:sp>
      <p:sp>
        <p:nvSpPr>
          <p:cNvPr id="10" name="Text 5"/>
          <p:cNvSpPr/>
          <p:nvPr/>
        </p:nvSpPr>
        <p:spPr>
          <a:xfrm>
            <a:off x="3286779" y="4065622"/>
            <a:ext cx="257175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1" dirty="0">
                <a:solidFill>
                  <a:srgbClr val="F0F9F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Relationnel</a:t>
            </a:r>
            <a:endParaRPr lang="en-US" sz="1050" dirty="0"/>
          </a:p>
        </p:txBody>
      </p:sp>
      <p:pic>
        <p:nvPicPr>
          <p:cNvPr id="11" name="Image 2" descr="https://images.unsplash.com/photo-1483058712412-4245e9b90334?crop=entropy&amp;cs=tinysrgb&amp;fit=max&amp;fm=jpg&amp;ixid=M3wyMTIyMnwwfDF8c2VhcmNofDN8fHNraWxscyUyMGRldmVsb3BtZW50fGVufDF8MHx8fDE3NDQ2ODgxOTh8MA&amp;ixlib=rb-4.0.3&amp;q=80&amp;w=1080">    </p:cNvPr>
          <p:cNvPicPr>
            <a:picLocks noChangeAspect="1"/>
          </p:cNvPicPr>
          <p:nvPr/>
        </p:nvPicPr>
        <p:blipFill>
          <a:blip r:embed="rId3"/>
          <a:srcRect l="14367" r="3935" t="0" b="0"/>
          <a:stretch/>
        </p:blipFill>
        <p:spPr>
          <a:xfrm>
            <a:off x="6096080" y="1724600"/>
            <a:ext cx="2572881" cy="209951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6097210" y="4264800"/>
            <a:ext cx="2571751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F0F9F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Noter tout ce que l'on fait, suivre l'avancement des projets et réfléchir à l'avenir</a:t>
            </a:r>
            <a:endParaRPr lang="en-US" sz="1050" dirty="0"/>
          </a:p>
        </p:txBody>
      </p:sp>
      <p:sp>
        <p:nvSpPr>
          <p:cNvPr id="13" name="Text 7"/>
          <p:cNvSpPr/>
          <p:nvPr/>
        </p:nvSpPr>
        <p:spPr>
          <a:xfrm>
            <a:off x="6097210" y="4065622"/>
            <a:ext cx="257175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1" dirty="0">
                <a:solidFill>
                  <a:srgbClr val="F0F9F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Traçabilité</a:t>
            </a:r>
            <a:endParaRPr lang="en-US" sz="1050" dirty="0"/>
          </a:p>
        </p:txBody>
      </p:sp>
      <p:sp>
        <p:nvSpPr>
          <p:cNvPr id="14" name="Text 8"/>
          <p:cNvSpPr/>
          <p:nvPr/>
        </p:nvSpPr>
        <p:spPr>
          <a:xfrm>
            <a:off x="474003" y="476055"/>
            <a:ext cx="5881609" cy="1071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219"/>
              </a:lnSpc>
            </a:pPr>
            <a:r>
              <a:rPr lang="en-US" sz="3400" b="0" dirty="0">
                <a:solidFill>
                  <a:srgbClr val="F0F9F1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Enrichissement des compétences</a:t>
            </a:r>
            <a:endParaRPr lang="en-US" sz="337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D3EE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4003" y="476055"/>
            <a:ext cx="8194834" cy="1071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219"/>
              </a:lnSpc>
            </a:pPr>
            <a:r>
              <a:rPr lang="en-US" sz="34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Adaptation aux nouvelles façons de travailler</a:t>
            </a:r>
            <a:endParaRPr lang="en-US" sz="3375" dirty="0"/>
          </a:p>
        </p:txBody>
      </p:sp>
      <p:sp>
        <p:nvSpPr>
          <p:cNvPr id="4" name="Text 1"/>
          <p:cNvSpPr/>
          <p:nvPr/>
        </p:nvSpPr>
        <p:spPr>
          <a:xfrm>
            <a:off x="476347" y="4264800"/>
            <a:ext cx="3049984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 tant qu'entreprise, nous nous devons d'économiser les ressources.</a:t>
            </a:r>
            <a:endParaRPr lang="en-US" sz="1050" dirty="0"/>
          </a:p>
        </p:txBody>
      </p:sp>
      <p:pic>
        <p:nvPicPr>
          <p:cNvPr id="5" name="Image 0" descr="https://images.unsplash.com/photo-1627923146543-3edf1a746c01?crop=entropy&amp;cs=tinysrgb&amp;fit=max&amp;fm=jpg&amp;ixid=M3wyMTIyMnwwfDF8c2VhcmNofDE0fHxkaWdpdGFsJTIwbm9tYWR8ZW58MHx8fHwxNzQ2MTgwOTQ3fDA&amp;ixlib=rb-4.0.3&amp;q=80&amp;w=1080">    </p:cNvPr>
          <p:cNvPicPr>
            <a:picLocks noChangeAspect="1"/>
          </p:cNvPicPr>
          <p:nvPr/>
        </p:nvPicPr>
        <p:blipFill>
          <a:blip r:embed="rId1"/>
          <a:srcRect l="0" r="0" t="3065" b="27702"/>
          <a:stretch/>
        </p:blipFill>
        <p:spPr>
          <a:xfrm>
            <a:off x="4687537" y="1727099"/>
            <a:ext cx="4038583" cy="2097012"/>
          </a:xfrm>
          <a:prstGeom prst="rect">
            <a:avLst/>
          </a:prstGeom>
        </p:spPr>
      </p:pic>
      <p:pic>
        <p:nvPicPr>
          <p:cNvPr id="6" name="Image 1" descr="https://images.unsplash.com/photo-1609084589729-8218b232cfb6?crop=entropy&amp;cs=tinysrgb&amp;fit=max&amp;fm=jpg&amp;ixid=M3wyMTIyMnwwfDF8c2VhcmNofDF8fGVjb2xvfGVufDB8fHx8MTc0NjA5MjMyOXww&amp;ixlib=rb-4.0.3&amp;q=80&amp;w=1080">    </p:cNvPr>
          <p:cNvPicPr>
            <a:picLocks noChangeAspect="1"/>
          </p:cNvPicPr>
          <p:nvPr/>
        </p:nvPicPr>
        <p:blipFill>
          <a:blip r:embed="rId2"/>
          <a:srcRect l="0" r="0" t="15344" b="5558"/>
          <a:stretch/>
        </p:blipFill>
        <p:spPr>
          <a:xfrm>
            <a:off x="476347" y="1727099"/>
            <a:ext cx="3976687" cy="2097012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76347" y="4065622"/>
            <a:ext cx="30480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1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Responsabilité écologique</a:t>
            </a:r>
            <a:endParaRPr lang="en-US" sz="1050" dirty="0"/>
          </a:p>
        </p:txBody>
      </p:sp>
      <p:sp>
        <p:nvSpPr>
          <p:cNvPr id="8" name="Text 3"/>
          <p:cNvSpPr/>
          <p:nvPr/>
        </p:nvSpPr>
        <p:spPr>
          <a:xfrm>
            <a:off x="4688946" y="4264800"/>
            <a:ext cx="3049985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Gérer l'accès aux ressources et la cybersécurité dans un environnement décentralisé.</a:t>
            </a:r>
            <a:endParaRPr lang="en-US" sz="1050" dirty="0"/>
          </a:p>
        </p:txBody>
      </p:sp>
      <p:sp>
        <p:nvSpPr>
          <p:cNvPr id="9" name="Text 4"/>
          <p:cNvSpPr/>
          <p:nvPr/>
        </p:nvSpPr>
        <p:spPr>
          <a:xfrm>
            <a:off x="4688946" y="4065622"/>
            <a:ext cx="30480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1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Télétravail</a:t>
            </a:r>
            <a:endParaRPr lang="en-US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0F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-5617710" y="3122690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99D98C"/>
          </a:solidFill>
          <a:ln/>
        </p:spPr>
      </p:sp>
      <p:pic>
        <p:nvPicPr>
          <p:cNvPr id="4" name="Image 0" descr="https://images.unsplash.com/photo-1582565530588-31b1da755711?crop=entropy&amp;cs=tinysrgb&amp;fit=max&amp;fm=jpg&amp;ixid=M3wyMTIyMnwwfDF8c2VhcmNofDF8fE9vZHJpdmUlMjBNYXN0ZXIlMjBkZXBsb3ltZW50fGVufDF8MXx8fDE3NDYwMjE5Njh8MA&amp;ixlib=rb-4.0.3&amp;q=80&amp;w=1080">    </p:cNvPr>
          <p:cNvPicPr>
            <a:picLocks noChangeAspect="1"/>
          </p:cNvPicPr>
          <p:nvPr/>
        </p:nvPicPr>
        <p:blipFill>
          <a:blip r:embed="rId1"/>
          <a:srcRect l="0" r="0" t="1555" b="2067"/>
          <a:stretch/>
        </p:blipFill>
        <p:spPr>
          <a:xfrm>
            <a:off x="6331837" y="666750"/>
            <a:ext cx="2336045" cy="4000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59866" y="2571656"/>
            <a:ext cx="4000500" cy="1200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_ Montage du master avec logiciels, GPO, updates</a:t>
            </a:r>
            <a:endParaRPr lang="en-US" sz="1050" dirty="0"/>
          </a:p>
          <a:p>
            <a:pPr algn="l">
              <a:lnSpc>
                <a:spcPts val="1575"/>
              </a:lnSpc>
            </a:pPr>
            <a:endParaRPr lang="en-US" sz="1050" dirty="0"/>
          </a:p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_ Transmission au WDS</a:t>
            </a:r>
            <a:endParaRPr lang="en-US" sz="1050" dirty="0"/>
          </a:p>
          <a:p>
            <a:pPr algn="l">
              <a:lnSpc>
                <a:spcPts val="1575"/>
              </a:lnSpc>
            </a:pPr>
            <a:endParaRPr lang="en-US" sz="1050" dirty="0"/>
          </a:p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_ Déploiement via MDT</a:t>
            </a:r>
            <a:endParaRPr lang="en-US" sz="1050" dirty="0"/>
          </a:p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​</a:t>
            </a:r>
            <a:endParaRPr lang="en-US" sz="1050" dirty="0"/>
          </a:p>
        </p:txBody>
      </p:sp>
      <p:sp>
        <p:nvSpPr>
          <p:cNvPr id="6" name="Text 2"/>
          <p:cNvSpPr/>
          <p:nvPr/>
        </p:nvSpPr>
        <p:spPr>
          <a:xfrm>
            <a:off x="6114891" y="190500"/>
            <a:ext cx="2743359" cy="1190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938"/>
              </a:lnSpc>
            </a:pPr>
            <a:r>
              <a:rPr lang="en-US" sz="800" b="0" spc="60" kern="0" dirty="0">
                <a:solidFill>
                  <a:srgbClr val="000000">
                    <a:alpha val="40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30 APRIL 2025</a:t>
            </a:r>
            <a:endParaRPr lang="en-US" sz="750" dirty="0"/>
          </a:p>
        </p:txBody>
      </p:sp>
      <p:sp>
        <p:nvSpPr>
          <p:cNvPr id="7" name="Shape 3"/>
          <p:cNvSpPr/>
          <p:nvPr/>
        </p:nvSpPr>
        <p:spPr>
          <a:xfrm>
            <a:off x="-3831525" y="3990180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168AAD"/>
          </a:solidFill>
          <a:ln/>
        </p:spPr>
      </p:sp>
      <p:sp>
        <p:nvSpPr>
          <p:cNvPr id="8" name="Text 4"/>
          <p:cNvSpPr/>
          <p:nvPr/>
        </p:nvSpPr>
        <p:spPr>
          <a:xfrm>
            <a:off x="308743" y="662708"/>
            <a:ext cx="8193446" cy="1071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219"/>
              </a:lnSpc>
            </a:pPr>
            <a:r>
              <a:rPr lang="en-US" sz="34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PPE1: Configuration d'un</a:t>
            </a:r>
            <a:endParaRPr lang="en-US" sz="3375" dirty="0"/>
          </a:p>
          <a:p>
            <a:pPr algn="l">
              <a:lnSpc>
                <a:spcPts val="4219"/>
              </a:lnSpc>
            </a:pPr>
            <a:r>
              <a:rPr lang="en-US" sz="34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​Master et MDT @ Oodrive</a:t>
            </a:r>
            <a:endParaRPr lang="en-US" sz="3375" dirty="0"/>
          </a:p>
        </p:txBody>
      </p:sp>
      <p:sp>
        <p:nvSpPr>
          <p:cNvPr id="9" name="Text 5"/>
          <p:cNvSpPr/>
          <p:nvPr/>
        </p:nvSpPr>
        <p:spPr>
          <a:xfrm>
            <a:off x="307989" y="1727173"/>
            <a:ext cx="457739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0" u="sng" dirty="0">
                <a:solidFill>
                  <a:srgbClr val="168AAD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PPE1. Montage, mise à jour et déploiement du Master @ Oodrive.md</a:t>
            </a:r>
            <a:endParaRPr lang="en-US" sz="10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0F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-3831525" y="3990180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168AAD"/>
          </a:solidFill>
          <a:ln/>
        </p:spPr>
      </p:sp>
      <p:sp>
        <p:nvSpPr>
          <p:cNvPr id="4" name="Shape 1"/>
          <p:cNvSpPr/>
          <p:nvPr/>
        </p:nvSpPr>
        <p:spPr>
          <a:xfrm>
            <a:off x="-5617710" y="3122690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99D98C"/>
          </a:solidFill>
          <a:ln/>
        </p:spPr>
      </p:sp>
      <p:sp>
        <p:nvSpPr>
          <p:cNvPr id="5" name="Shape 2"/>
          <p:cNvSpPr/>
          <p:nvPr/>
        </p:nvSpPr>
        <p:spPr>
          <a:xfrm>
            <a:off x="476250" y="1999012"/>
            <a:ext cx="2476500" cy="2667000"/>
          </a:xfrm>
          <a:prstGeom prst="roundRect">
            <a:avLst>
              <a:gd name="adj" fmla="val 7650"/>
            </a:avLst>
          </a:prstGeom>
          <a:solidFill>
            <a:srgbClr val="FAFAFD"/>
          </a:solidFill>
          <a:ln/>
        </p:spPr>
      </p:sp>
      <p:sp>
        <p:nvSpPr>
          <p:cNvPr id="6" name="Text 3"/>
          <p:cNvSpPr/>
          <p:nvPr/>
        </p:nvSpPr>
        <p:spPr>
          <a:xfrm>
            <a:off x="666750" y="4068506"/>
            <a:ext cx="2095501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 demande, via la gestion des stocks.    </a:t>
            </a:r>
            <a:endParaRPr lang="en-US" sz="1050" dirty="0"/>
          </a:p>
        </p:txBody>
      </p:sp>
      <p:sp>
        <p:nvSpPr>
          <p:cNvPr id="7" name="Text 4"/>
          <p:cNvSpPr/>
          <p:nvPr/>
        </p:nvSpPr>
        <p:spPr>
          <a:xfrm>
            <a:off x="666750" y="3605395"/>
            <a:ext cx="2095501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2625"/>
              </a:lnSpc>
            </a:pPr>
            <a:r>
              <a:rPr lang="en-US" sz="2100" b="0" dirty="0">
                <a:solidFill>
                  <a:srgbClr val="168AA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Anticiper</a:t>
            </a:r>
            <a:endParaRPr lang="en-US" sz="2100" dirty="0"/>
          </a:p>
        </p:txBody>
      </p:sp>
      <p:sp>
        <p:nvSpPr>
          <p:cNvPr id="8" name="Shape 5"/>
          <p:cNvSpPr/>
          <p:nvPr/>
        </p:nvSpPr>
        <p:spPr>
          <a:xfrm>
            <a:off x="3338101" y="1999012"/>
            <a:ext cx="2476500" cy="2667000"/>
          </a:xfrm>
          <a:prstGeom prst="roundRect">
            <a:avLst>
              <a:gd name="adj" fmla="val 7650"/>
            </a:avLst>
          </a:prstGeom>
          <a:solidFill>
            <a:srgbClr val="FAFAFD"/>
          </a:solidFill>
          <a:ln/>
        </p:spPr>
      </p:sp>
      <p:sp>
        <p:nvSpPr>
          <p:cNvPr id="9" name="Text 6"/>
          <p:cNvSpPr/>
          <p:nvPr/>
        </p:nvSpPr>
        <p:spPr>
          <a:xfrm>
            <a:off x="6190631" y="1999012"/>
            <a:ext cx="2476500" cy="2667000"/>
          </a:xfrm>
          <a:prstGeom prst="roundRect">
            <a:avLst>
              <a:gd name="adj" fmla="val 7650"/>
            </a:avLst>
          </a:prstGeom>
          <a:solidFill>
            <a:srgbClr val="FAFAFD"/>
          </a:solidFill>
          <a:ln/>
        </p:spPr>
        <p:txBody>
          <a:bodyPr wrap="square" lIns="137583" tIns="314854" rIns="137583" bIns="314854" rtlCol="0" anchor="ctr"/>
          <a:lstStyle/>
          <a:p>
            <a:pPr algn="ctr">
              <a:lnSpc>
                <a:spcPts val="1575"/>
              </a:lnSpc>
            </a:pP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3521448" y="4068506"/>
            <a:ext cx="2095501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 machine, s'assurer de la bonne configuration.</a:t>
            </a:r>
            <a:endParaRPr lang="en-US" sz="1050" dirty="0"/>
          </a:p>
        </p:txBody>
      </p:sp>
      <p:sp>
        <p:nvSpPr>
          <p:cNvPr id="11" name="Text 8"/>
          <p:cNvSpPr/>
          <p:nvPr/>
        </p:nvSpPr>
        <p:spPr>
          <a:xfrm>
            <a:off x="3521448" y="3605395"/>
            <a:ext cx="2095501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2625"/>
              </a:lnSpc>
            </a:pPr>
            <a:r>
              <a:rPr lang="en-US" sz="2100" b="0" dirty="0">
                <a:solidFill>
                  <a:srgbClr val="168AA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Préparer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6378038" y="4065268"/>
            <a:ext cx="209538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avec rapidité et organisation.</a:t>
            </a:r>
            <a:endParaRPr lang="en-US" sz="1050" dirty="0"/>
          </a:p>
        </p:txBody>
      </p:sp>
      <p:sp>
        <p:nvSpPr>
          <p:cNvPr id="13" name="Text 10"/>
          <p:cNvSpPr/>
          <p:nvPr/>
        </p:nvSpPr>
        <p:spPr>
          <a:xfrm>
            <a:off x="6378038" y="3609807"/>
            <a:ext cx="2095381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2625"/>
              </a:lnSpc>
            </a:pPr>
            <a:r>
              <a:rPr lang="en-US" sz="2100" b="0" dirty="0">
                <a:solidFill>
                  <a:srgbClr val="168AA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Délivrer</a:t>
            </a:r>
            <a:endParaRPr lang="en-US" sz="2100" dirty="0"/>
          </a:p>
        </p:txBody>
      </p:sp>
      <p:pic>
        <p:nvPicPr>
          <p:cNvPr id="14" name="Image 0" descr="https://images.unsplash.com/photo-1603969409447-ba86143a03f6?crop=entropy&amp;cs=tinysrgb&amp;fit=max&amp;fm=jpg&amp;ixid=M3wyMTIyMnwwfDF8c2VhcmNofDJ8fFBDfGVufDB8fHx8MTc0NjYwNzMzMXww&amp;ixlib=rb-4.1.0&amp;q=80&amp;w=1080">    </p:cNvPr>
          <p:cNvPicPr>
            <a:picLocks noChangeAspect="1"/>
          </p:cNvPicPr>
          <p:nvPr/>
        </p:nvPicPr>
        <p:blipFill>
          <a:blip r:embed="rId1"/>
          <a:srcRect l="2033" r="34559" t="0" b="0"/>
          <a:stretch/>
        </p:blipFill>
        <p:spPr>
          <a:xfrm>
            <a:off x="665006" y="1289254"/>
            <a:ext cx="2097244" cy="2205038"/>
          </a:xfrm>
          <a:prstGeom prst="rect">
            <a:avLst/>
          </a:prstGeom>
        </p:spPr>
      </p:pic>
      <p:pic>
        <p:nvPicPr>
          <p:cNvPr id="15" name="Image 1" descr="https://images.unsplash.com/photo-1593720217529-01f0a5d09aed?crop=entropy&amp;cs=tinysrgb&amp;fit=max&amp;fm=jpg&amp;ixid=M3wyMTIyMnwwfDF8c2VhcmNofDN8fGNvbmZpZ3xlbnwwfHx8fDE3NDY2MDczNDZ8MA&amp;ixlib=rb-4.1.0&amp;q=80&amp;w=1080">    </p:cNvPr>
          <p:cNvPicPr>
            <a:picLocks noChangeAspect="1"/>
          </p:cNvPicPr>
          <p:nvPr/>
        </p:nvPicPr>
        <p:blipFill>
          <a:blip r:embed="rId2"/>
          <a:srcRect l="6525" r="26269" t="0" b="0"/>
          <a:stretch/>
        </p:blipFill>
        <p:spPr>
          <a:xfrm>
            <a:off x="3517536" y="1289254"/>
            <a:ext cx="2097244" cy="2205038"/>
          </a:xfrm>
          <a:prstGeom prst="rect">
            <a:avLst/>
          </a:prstGeom>
        </p:spPr>
      </p:pic>
      <p:pic>
        <p:nvPicPr>
          <p:cNvPr id="16" name="Image 2" descr="https://images.unsplash.com/photo-1566576721346-d4a3b4eaeb55?crop=entropy&amp;cs=tinysrgb&amp;fit=max&amp;fm=jpg&amp;ixid=M3wyMTIyMnwwfDF8c2VhcmNofDJ8fGRlbGl2ZXJ5fGVufDB8fHx8MTc0NjU4MDI0MHww&amp;ixlib=rb-4.1.0&amp;q=80&amp;w=1080">    </p:cNvPr>
          <p:cNvPicPr>
            <a:picLocks noChangeAspect="1"/>
          </p:cNvPicPr>
          <p:nvPr/>
        </p:nvPicPr>
        <p:blipFill>
          <a:blip r:embed="rId3"/>
          <a:srcRect l="0" r="0" t="14572" b="1309"/>
          <a:stretch/>
        </p:blipFill>
        <p:spPr>
          <a:xfrm>
            <a:off x="6379387" y="1289254"/>
            <a:ext cx="2097244" cy="2205038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475035" y="477940"/>
            <a:ext cx="8193446" cy="5357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4219"/>
              </a:lnSpc>
            </a:pPr>
            <a:r>
              <a:rPr lang="en-US" sz="34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PPE2: Master des postes @ Oodrive</a:t>
            </a:r>
            <a:endParaRPr lang="en-US" sz="3375" dirty="0"/>
          </a:p>
        </p:txBody>
      </p:sp>
      <p:sp>
        <p:nvSpPr>
          <p:cNvPr id="18" name="Text 12"/>
          <p:cNvSpPr/>
          <p:nvPr/>
        </p:nvSpPr>
        <p:spPr>
          <a:xfrm>
            <a:off x="474280" y="1006578"/>
            <a:ext cx="352425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0" u="sng" dirty="0">
                <a:solidFill>
                  <a:srgbClr val="168AAD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PPE2. Master des postes @ Oodrive.md</a:t>
            </a:r>
            <a:endParaRPr lang="en-US" sz="1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0F9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-3831525" y="3990180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168AAD"/>
          </a:solidFill>
          <a:ln/>
        </p:spPr>
      </p:sp>
      <p:sp>
        <p:nvSpPr>
          <p:cNvPr id="4" name="Shape 1"/>
          <p:cNvSpPr/>
          <p:nvPr/>
        </p:nvSpPr>
        <p:spPr>
          <a:xfrm>
            <a:off x="-5617710" y="3122690"/>
            <a:ext cx="6736335" cy="863295"/>
          </a:xfrm>
          <a:prstGeom prst="roundRect">
            <a:avLst>
              <a:gd name="adj" fmla="val 80000"/>
            </a:avLst>
          </a:prstGeom>
          <a:solidFill>
            <a:srgbClr val="99D98C"/>
          </a:solidFill>
          <a:ln/>
        </p:spPr>
      </p:sp>
      <p:sp>
        <p:nvSpPr>
          <p:cNvPr id="5" name="Shape 2"/>
          <p:cNvSpPr/>
          <p:nvPr/>
        </p:nvSpPr>
        <p:spPr>
          <a:xfrm>
            <a:off x="4758941" y="1211357"/>
            <a:ext cx="3905250" cy="3077168"/>
          </a:xfrm>
          <a:prstGeom prst="roundRect">
            <a:avLst>
              <a:gd name="adj" fmla="val 7424"/>
            </a:avLst>
          </a:prstGeom>
          <a:solidFill>
            <a:srgbClr val="FAFAFD"/>
          </a:solidFill>
          <a:ln/>
        </p:spPr>
      </p:sp>
      <p:sp>
        <p:nvSpPr>
          <p:cNvPr id="6" name="Text 3"/>
          <p:cNvSpPr/>
          <p:nvPr/>
        </p:nvSpPr>
        <p:spPr>
          <a:xfrm>
            <a:off x="476250" y="1211357"/>
            <a:ext cx="3905250" cy="3077168"/>
          </a:xfrm>
          <a:prstGeom prst="roundRect">
            <a:avLst>
              <a:gd name="adj" fmla="val 7424"/>
            </a:avLst>
          </a:prstGeom>
          <a:solidFill>
            <a:srgbClr val="FAFAFD"/>
          </a:solidFill>
          <a:ln/>
        </p:spPr>
        <p:txBody>
          <a:bodyPr wrap="square" lIns="216958" tIns="363277" rIns="216958" bIns="363277" rtlCol="0" anchor="ctr"/>
          <a:lstStyle/>
          <a:p>
            <a:pPr algn="ctr">
              <a:lnSpc>
                <a:spcPts val="1575"/>
              </a:lnSpc>
            </a:pPr>
            <a:endParaRPr lang="en-US" sz="1050" dirty="0"/>
          </a:p>
        </p:txBody>
      </p:sp>
      <p:sp>
        <p:nvSpPr>
          <p:cNvPr id="7" name="Text 4"/>
          <p:cNvSpPr/>
          <p:nvPr/>
        </p:nvSpPr>
        <p:spPr>
          <a:xfrm>
            <a:off x="666750" y="4007193"/>
            <a:ext cx="352425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Update, agent</a:t>
            </a: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666750" y="3335358"/>
            <a:ext cx="3524250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2625"/>
              </a:lnSpc>
            </a:pPr>
            <a:r>
              <a:rPr lang="en-US" sz="2100" b="0" dirty="0">
                <a:solidFill>
                  <a:srgbClr val="168AA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Maintenir le serveur fonctionnel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6364605" y="190500"/>
            <a:ext cx="2493645" cy="1190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>
              <a:lnSpc>
                <a:spcPts val="938"/>
              </a:lnSpc>
            </a:pPr>
            <a:r>
              <a:rPr lang="en-US" sz="800" b="0" spc="60" kern="0" dirty="0">
                <a:solidFill>
                  <a:srgbClr val="000000">
                    <a:alpha val="40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30 APRIL 2025</a:t>
            </a:r>
            <a:endParaRPr lang="en-US" sz="750" dirty="0"/>
          </a:p>
        </p:txBody>
      </p:sp>
      <p:sp>
        <p:nvSpPr>
          <p:cNvPr id="10" name="Text 7"/>
          <p:cNvSpPr/>
          <p:nvPr/>
        </p:nvSpPr>
        <p:spPr>
          <a:xfrm>
            <a:off x="4954866" y="4007193"/>
            <a:ext cx="352425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1575"/>
              </a:lnSpc>
            </a:pPr>
            <a:r>
              <a:rPr lang="en-US" sz="11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S'assurer des ressources accessibles par chaque profil.</a:t>
            </a:r>
            <a:endParaRPr lang="en-US" sz="1050" dirty="0"/>
          </a:p>
        </p:txBody>
      </p:sp>
      <p:sp>
        <p:nvSpPr>
          <p:cNvPr id="11" name="Text 8"/>
          <p:cNvSpPr/>
          <p:nvPr/>
        </p:nvSpPr>
        <p:spPr>
          <a:xfrm>
            <a:off x="4954866" y="3668732"/>
            <a:ext cx="3524250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algn="l">
              <a:lnSpc>
                <a:spcPts val="2625"/>
              </a:lnSpc>
            </a:pPr>
            <a:r>
              <a:rPr lang="en-US" sz="2100" b="0" dirty="0">
                <a:solidFill>
                  <a:srgbClr val="168AAD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Différents niveaux d'accès</a:t>
            </a:r>
            <a:endParaRPr lang="en-US" sz="2100" dirty="0"/>
          </a:p>
        </p:txBody>
      </p:sp>
      <p:pic>
        <p:nvPicPr>
          <p:cNvPr id="12" name="Image 0" descr="https://images.unsplash.com/photo-1615522310480-a76fc24ee5da?crop=entropy&amp;cs=tinysrgb&amp;fit=max&amp;fm=jpg&amp;ixid=M3wyMTIyMnwwfDF8c2VhcmNofDZ8fGFjY2Vzc3xlbnwwfHx8fDE3NDYxODI2Mjh8MA&amp;ixlib=rb-4.0.3&amp;q=80&amp;w=1080">    </p:cNvPr>
          <p:cNvPicPr>
            <a:picLocks noChangeAspect="1"/>
          </p:cNvPicPr>
          <p:nvPr/>
        </p:nvPicPr>
        <p:blipFill>
          <a:blip r:embed="rId1"/>
          <a:srcRect l="0" r="0" t="20701" b="37587"/>
          <a:stretch/>
        </p:blipFill>
        <p:spPr>
          <a:xfrm>
            <a:off x="4953122" y="1463479"/>
            <a:ext cx="3524250" cy="2205038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475035" y="477940"/>
            <a:ext cx="8193445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3000"/>
              </a:lnSpc>
            </a:pPr>
            <a:r>
              <a:rPr lang="en-US" sz="2400" b="0" dirty="0">
                <a:solidFill>
                  <a:srgbClr val="184E7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PPE3: Gestion d'un VPN interne @ Oodrive</a:t>
            </a:r>
            <a:endParaRPr lang="en-US" sz="2400" dirty="0"/>
          </a:p>
        </p:txBody>
      </p:sp>
      <p:sp>
        <p:nvSpPr>
          <p:cNvPr id="14" name="Text 10"/>
          <p:cNvSpPr/>
          <p:nvPr/>
        </p:nvSpPr>
        <p:spPr>
          <a:xfrm>
            <a:off x="474280" y="1006578"/>
            <a:ext cx="352425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575"/>
              </a:lnSpc>
            </a:pPr>
            <a:r>
              <a:rPr lang="en-US" sz="1100" b="0" u="sng" dirty="0">
                <a:solidFill>
                  <a:srgbClr val="168AAD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PPE3. Maintenance d'un VPN interne @ Oodrive.md</a:t>
            </a:r>
            <a:endParaRPr lang="en-US" sz="1050" dirty="0"/>
          </a:p>
        </p:txBody>
      </p:sp>
      <p:pic>
        <p:nvPicPr>
          <p:cNvPr id="15" name="Image 1" descr="https://images.unsplash.com/photo-1516031190212-da133013de50?crop=entropy&amp;cs=tinysrgb&amp;fit=max&amp;fm=jpg&amp;ixid=M3wyMTIyMnwwfDF8c2VhcmNofDF8fGNsaXxlbnwwfHx8fDE3NDYxNjkzOTh8MA&amp;ixlib=rb-4.0.3&amp;q=80&amp;w=1080">    </p:cNvPr>
          <p:cNvPicPr>
            <a:picLocks noChangeAspect="1"/>
          </p:cNvPicPr>
          <p:nvPr/>
        </p:nvPicPr>
        <p:blipFill>
          <a:blip r:embed="rId3"/>
          <a:srcRect l="0" r="0" t="3014" b="3135"/>
          <a:stretch/>
        </p:blipFill>
        <p:spPr>
          <a:xfrm>
            <a:off x="1155030" y="1469304"/>
            <a:ext cx="2843184" cy="17789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Path: Oodrive to Electra</dc:title>
  <dc:subject>PptxGenJS Presentation</dc:subject>
  <dc:creator>Pitch Software GmbH</dc:creator>
  <cp:lastModifiedBy>Pitch Software GmbH</cp:lastModifiedBy>
  <cp:revision>1</cp:revision>
  <dcterms:created xsi:type="dcterms:W3CDTF">2025-05-07T09:18:17Z</dcterms:created>
  <dcterms:modified xsi:type="dcterms:W3CDTF">2025-05-07T09:18:17Z</dcterms:modified>
</cp:coreProperties>
</file>