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0" r:id="rId3"/>
    <p:sldId id="295" r:id="rId4"/>
    <p:sldId id="296" r:id="rId5"/>
    <p:sldId id="297" r:id="rId6"/>
    <p:sldId id="298" r:id="rId7"/>
    <p:sldId id="299" r:id="rId8"/>
    <p:sldId id="301" r:id="rId9"/>
    <p:sldId id="284" r:id="rId10"/>
    <p:sldId id="293" r:id="rId11"/>
    <p:sldId id="294" r:id="rId12"/>
    <p:sldId id="292" r:id="rId13"/>
    <p:sldId id="261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83F48-EC9F-44BA-B19E-FEEA3781FB79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5F89-E874-4C02-91B1-36D7762BD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1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5F89-E874-4C02-91B1-36D7762BDC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0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920853"/>
            <a:ext cx="9144000" cy="222647"/>
          </a:xfrm>
          <a:prstGeom prst="rect">
            <a:avLst/>
          </a:prstGeom>
          <a:gradFill>
            <a:gsLst>
              <a:gs pos="0">
                <a:srgbClr val="9A494F"/>
              </a:gs>
              <a:gs pos="100000">
                <a:srgbClr val="801D2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5529397" y="4920854"/>
            <a:ext cx="37914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SHANGHAI UNIVERSITY OF FINANCE AND ECONOMICS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87584" y="4922192"/>
            <a:ext cx="1630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spc="225" baseline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厚德博学  经济匡时</a:t>
            </a:r>
            <a:endParaRPr lang="zh-CN" altLang="en-US" sz="1050" spc="225" baseline="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32185" y="627460"/>
            <a:ext cx="8479631" cy="0"/>
          </a:xfrm>
          <a:prstGeom prst="line">
            <a:avLst/>
          </a:prstGeom>
          <a:ln w="6350">
            <a:solidFill>
              <a:srgbClr val="801D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57199" y="222649"/>
            <a:ext cx="7886700" cy="404810"/>
          </a:xfrm>
          <a:prstGeom prst="rect">
            <a:avLst/>
          </a:prstGeom>
        </p:spPr>
        <p:txBody>
          <a:bodyPr/>
          <a:lstStyle>
            <a:lvl1pPr>
              <a:defRPr sz="2700" spc="75" baseline="0">
                <a:solidFill>
                  <a:srgbClr val="801D2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32185" y="213506"/>
            <a:ext cx="125015" cy="414339"/>
          </a:xfrm>
          <a:prstGeom prst="rect">
            <a:avLst/>
          </a:prstGeom>
          <a:solidFill>
            <a:srgbClr val="801D20"/>
          </a:solidFill>
          <a:ln>
            <a:solidFill>
              <a:srgbClr val="801D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14" y="172365"/>
            <a:ext cx="2188361" cy="5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9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9" b="34697"/>
          <a:stretch>
            <a:fillRect/>
          </a:stretch>
        </p:blipFill>
        <p:spPr>
          <a:xfrm>
            <a:off x="1" y="0"/>
            <a:ext cx="9143999" cy="3570685"/>
          </a:xfrm>
          <a:custGeom>
            <a:avLst/>
            <a:gdLst>
              <a:gd name="connsiteX0" fmla="*/ 0 w 12191999"/>
              <a:gd name="connsiteY0" fmla="*/ 0 h 4760913"/>
              <a:gd name="connsiteX1" fmla="*/ 12191999 w 12191999"/>
              <a:gd name="connsiteY1" fmla="*/ 0 h 4760913"/>
              <a:gd name="connsiteX2" fmla="*/ 12191999 w 12191999"/>
              <a:gd name="connsiteY2" fmla="*/ 919660 h 4760913"/>
              <a:gd name="connsiteX3" fmla="*/ 12191999 w 12191999"/>
              <a:gd name="connsiteY3" fmla="*/ 925033 h 4760913"/>
              <a:gd name="connsiteX4" fmla="*/ 12191999 w 12191999"/>
              <a:gd name="connsiteY4" fmla="*/ 3866802 h 4760913"/>
              <a:gd name="connsiteX5" fmla="*/ 11883765 w 12191999"/>
              <a:gd name="connsiteY5" fmla="*/ 3970060 h 4760913"/>
              <a:gd name="connsiteX6" fmla="*/ 6387830 w 12191999"/>
              <a:gd name="connsiteY6" fmla="*/ 4760913 h 4760913"/>
              <a:gd name="connsiteX7" fmla="*/ 135164 w 12191999"/>
              <a:gd name="connsiteY7" fmla="*/ 3703484 h 4760913"/>
              <a:gd name="connsiteX8" fmla="*/ 0 w 12191999"/>
              <a:gd name="connsiteY8" fmla="*/ 3648328 h 476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4760913">
                <a:moveTo>
                  <a:pt x="0" y="0"/>
                </a:moveTo>
                <a:lnTo>
                  <a:pt x="12191999" y="0"/>
                </a:lnTo>
                <a:lnTo>
                  <a:pt x="12191999" y="919660"/>
                </a:lnTo>
                <a:lnTo>
                  <a:pt x="12191999" y="925033"/>
                </a:lnTo>
                <a:lnTo>
                  <a:pt x="12191999" y="3866802"/>
                </a:lnTo>
                <a:lnTo>
                  <a:pt x="11883765" y="3970060"/>
                </a:lnTo>
                <a:cubicBezTo>
                  <a:pt x="10314919" y="4469364"/>
                  <a:pt x="8423648" y="4760913"/>
                  <a:pt x="6387830" y="4760913"/>
                </a:cubicBezTo>
                <a:cubicBezTo>
                  <a:pt x="4012709" y="4760913"/>
                  <a:pt x="1834333" y="4364082"/>
                  <a:pt x="135164" y="3703484"/>
                </a:cubicBezTo>
                <a:lnTo>
                  <a:pt x="0" y="3648328"/>
                </a:lnTo>
                <a:close/>
              </a:path>
            </a:pathLst>
          </a:custGeom>
        </p:spPr>
      </p:pic>
      <p:sp>
        <p:nvSpPr>
          <p:cNvPr id="12" name="任意多边形: 形状 11"/>
          <p:cNvSpPr/>
          <p:nvPr userDrawn="1"/>
        </p:nvSpPr>
        <p:spPr>
          <a:xfrm>
            <a:off x="0" y="0"/>
            <a:ext cx="9144000" cy="3570685"/>
          </a:xfrm>
          <a:custGeom>
            <a:avLst/>
            <a:gdLst>
              <a:gd name="connsiteX0" fmla="*/ 0 w 12192000"/>
              <a:gd name="connsiteY0" fmla="*/ 0 h 4760913"/>
              <a:gd name="connsiteX1" fmla="*/ 12192000 w 12192000"/>
              <a:gd name="connsiteY1" fmla="*/ 0 h 4760913"/>
              <a:gd name="connsiteX2" fmla="*/ 12192000 w 12192000"/>
              <a:gd name="connsiteY2" fmla="*/ 919660 h 4760913"/>
              <a:gd name="connsiteX3" fmla="*/ 12192000 w 12192000"/>
              <a:gd name="connsiteY3" fmla="*/ 925033 h 4760913"/>
              <a:gd name="connsiteX4" fmla="*/ 12192000 w 12192000"/>
              <a:gd name="connsiteY4" fmla="*/ 3866802 h 4760913"/>
              <a:gd name="connsiteX5" fmla="*/ 11883766 w 12192000"/>
              <a:gd name="connsiteY5" fmla="*/ 3970060 h 4760913"/>
              <a:gd name="connsiteX6" fmla="*/ 6387831 w 12192000"/>
              <a:gd name="connsiteY6" fmla="*/ 4760913 h 4760913"/>
              <a:gd name="connsiteX7" fmla="*/ 135165 w 12192000"/>
              <a:gd name="connsiteY7" fmla="*/ 3703484 h 4760913"/>
              <a:gd name="connsiteX8" fmla="*/ 0 w 12192000"/>
              <a:gd name="connsiteY8" fmla="*/ 3648327 h 4760913"/>
              <a:gd name="connsiteX9" fmla="*/ 0 w 12192000"/>
              <a:gd name="connsiteY9" fmla="*/ 925033 h 4760913"/>
              <a:gd name="connsiteX10" fmla="*/ 0 w 12192000"/>
              <a:gd name="connsiteY10" fmla="*/ 919660 h 476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60913">
                <a:moveTo>
                  <a:pt x="0" y="0"/>
                </a:moveTo>
                <a:lnTo>
                  <a:pt x="12192000" y="0"/>
                </a:lnTo>
                <a:lnTo>
                  <a:pt x="12192000" y="919660"/>
                </a:lnTo>
                <a:lnTo>
                  <a:pt x="12192000" y="925033"/>
                </a:lnTo>
                <a:lnTo>
                  <a:pt x="12192000" y="3866802"/>
                </a:lnTo>
                <a:lnTo>
                  <a:pt x="11883766" y="3970060"/>
                </a:lnTo>
                <a:cubicBezTo>
                  <a:pt x="10314920" y="4469364"/>
                  <a:pt x="8423649" y="4760913"/>
                  <a:pt x="6387831" y="4760913"/>
                </a:cubicBezTo>
                <a:cubicBezTo>
                  <a:pt x="4012710" y="4760913"/>
                  <a:pt x="1834334" y="4364082"/>
                  <a:pt x="135165" y="3703484"/>
                </a:cubicBezTo>
                <a:lnTo>
                  <a:pt x="0" y="3648327"/>
                </a:lnTo>
                <a:lnTo>
                  <a:pt x="0" y="925033"/>
                </a:lnTo>
                <a:lnTo>
                  <a:pt x="0" y="919660"/>
                </a:lnTo>
                <a:close/>
              </a:path>
            </a:pathLst>
          </a:custGeom>
          <a:gradFill>
            <a:gsLst>
              <a:gs pos="0">
                <a:srgbClr val="9A494F">
                  <a:alpha val="80000"/>
                </a:srgbClr>
              </a:gs>
              <a:gs pos="100000">
                <a:srgbClr val="811C20">
                  <a:alpha val="75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34" y="596410"/>
            <a:ext cx="3476927" cy="818100"/>
          </a:xfrm>
          <a:prstGeom prst="rect">
            <a:avLst/>
          </a:prstGeom>
        </p:spPr>
      </p:pic>
      <p:sp>
        <p:nvSpPr>
          <p:cNvPr id="18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3768229"/>
            <a:ext cx="6858000" cy="627194"/>
          </a:xfrm>
          <a:prstGeom prst="rect">
            <a:avLst/>
          </a:prstGeom>
        </p:spPr>
        <p:txBody>
          <a:bodyPr anchor="b"/>
          <a:lstStyle>
            <a:lvl1pPr algn="ctr">
              <a:defRPr sz="3000" spc="225" baseline="0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上海财经大学学术汇报模板</a:t>
            </a:r>
          </a:p>
        </p:txBody>
      </p:sp>
      <p:sp>
        <p:nvSpPr>
          <p:cNvPr id="1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2599" y="4398213"/>
            <a:ext cx="6858000" cy="2179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TEMPLATE FOR SHANGHAI UNIVERSITY OF FINANCE AND ECONOMICS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0" name="矩形: 圆角 19"/>
          <p:cNvSpPr/>
          <p:nvPr userDrawn="1"/>
        </p:nvSpPr>
        <p:spPr>
          <a:xfrm>
            <a:off x="3916529" y="2884355"/>
            <a:ext cx="1310943" cy="2648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solidFill>
                <a:schemeClr val="accent1"/>
              </a:solidFill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3619313" y="2928920"/>
            <a:ext cx="165123" cy="1651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2" name="椭圆 21"/>
          <p:cNvSpPr/>
          <p:nvPr userDrawn="1"/>
        </p:nvSpPr>
        <p:spPr>
          <a:xfrm>
            <a:off x="5359564" y="2928920"/>
            <a:ext cx="165123" cy="1651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3970333" y="2929795"/>
            <a:ext cx="1202531" cy="1739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rgbClr val="801D2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汇报人：鼠疫</a:t>
            </a:r>
          </a:p>
        </p:txBody>
      </p:sp>
      <p:sp>
        <p:nvSpPr>
          <p:cNvPr id="24" name="文本占位符 32"/>
          <p:cNvSpPr>
            <a:spLocks noGrp="1"/>
          </p:cNvSpPr>
          <p:nvPr>
            <p:ph type="body" sz="quarter" idx="11" hasCustomPrompt="1"/>
          </p:nvPr>
        </p:nvSpPr>
        <p:spPr>
          <a:xfrm>
            <a:off x="617616" y="1655922"/>
            <a:ext cx="7907965" cy="7456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Thanks for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63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0539"/>
            <a:ext cx="9143999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477"/>
            <a:ext cx="2688114" cy="541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1610" y="976112"/>
            <a:ext cx="7020780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  <a:t>Python for Accounting</a:t>
            </a:r>
            <a:b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  <a:t>订货决策</a:t>
            </a:r>
            <a:endParaRPr lang="en-US" altLang="zh-CN" sz="4400" b="1" dirty="0">
              <a:solidFill>
                <a:srgbClr val="74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9F9695-2A3E-40F7-B8C3-06A525AA5C2B}"/>
              </a:ext>
            </a:extLst>
          </p:cNvPr>
          <p:cNvGrpSpPr/>
          <p:nvPr/>
        </p:nvGrpSpPr>
        <p:grpSpPr>
          <a:xfrm>
            <a:off x="6300192" y="2980121"/>
            <a:ext cx="2772295" cy="1738938"/>
            <a:chOff x="827584" y="2940571"/>
            <a:chExt cx="2772295" cy="1689364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27584" y="2940571"/>
              <a:ext cx="1152625" cy="1689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汪淑沁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王海慧越 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李紫昕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500" b="1" spc="3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300" b="1" spc="30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500" b="1" spc="300" dirty="0">
                  <a:solidFill>
                    <a:schemeClr val="bg1"/>
                  </a:solidFill>
                  <a:latin typeface="+mn-ea"/>
                </a:rPr>
                <a:t> </a:t>
              </a:r>
              <a:endParaRPr lang="en-US" altLang="zh-CN" sz="500" b="1" spc="300" dirty="0">
                <a:solidFill>
                  <a:schemeClr val="bg1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李雨欣   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何晨媛   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陈怡聪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spc="3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DB6AA1-D2A1-4EAB-948E-15602B429A49}"/>
                </a:ext>
              </a:extLst>
            </p:cNvPr>
            <p:cNvSpPr txBox="1"/>
            <p:nvPr/>
          </p:nvSpPr>
          <p:spPr>
            <a:xfrm>
              <a:off x="2015703" y="2940571"/>
              <a:ext cx="1584176" cy="14651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2020213525</a:t>
              </a:r>
            </a:p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2020213528</a:t>
              </a:r>
            </a:p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2020213505</a:t>
              </a:r>
            </a:p>
            <a:p>
              <a:r>
                <a:rPr lang="zh-CN" altLang="en-US" sz="500" b="1" spc="3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500" b="1" spc="30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500" b="1" spc="300" dirty="0">
                  <a:solidFill>
                    <a:schemeClr val="bg1"/>
                  </a:solidFill>
                  <a:latin typeface="+mn-ea"/>
                </a:rPr>
                <a:t> </a:t>
              </a:r>
              <a:endParaRPr lang="en-US" altLang="zh-CN" sz="1000" b="1" spc="300" dirty="0">
                <a:solidFill>
                  <a:srgbClr val="000000"/>
                </a:solidFill>
                <a:latin typeface="+mn-ea"/>
              </a:endParaRPr>
            </a:p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2020213440</a:t>
              </a:r>
            </a:p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2020213436</a:t>
              </a:r>
            </a:p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2020213429</a:t>
              </a:r>
              <a:endParaRPr lang="zh-CN" altLang="en-US" sz="1400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E293F28-52F3-48CA-96B0-E760AC497928}"/>
              </a:ext>
            </a:extLst>
          </p:cNvPr>
          <p:cNvSpPr txBox="1"/>
          <p:nvPr/>
        </p:nvSpPr>
        <p:spPr>
          <a:xfrm>
            <a:off x="5653521" y="2980122"/>
            <a:ext cx="575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Part1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D01DC0-9DAC-49C0-BDB7-6DAED6564C55}"/>
              </a:ext>
            </a:extLst>
          </p:cNvPr>
          <p:cNvSpPr txBox="1"/>
          <p:nvPr/>
        </p:nvSpPr>
        <p:spPr>
          <a:xfrm>
            <a:off x="5653520" y="3734173"/>
            <a:ext cx="575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Part2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045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4F76C-4149-4B8F-B087-74E0C8B9090C}"/>
              </a:ext>
            </a:extLst>
          </p:cNvPr>
          <p:cNvSpPr txBox="1"/>
          <p:nvPr/>
        </p:nvSpPr>
        <p:spPr>
          <a:xfrm>
            <a:off x="422644" y="843558"/>
            <a:ext cx="84698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天累计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件产品所付出的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最小成本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可以由所有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F[i-1,k](0&lt;=k&lt;=j)+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当日新增成本计算得到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trace[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用于记录当前最优的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是由哪个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更新得到的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正向逐日推算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天期间内最小的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，再用最小的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倒推出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天每日订货数量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434292-66C0-454B-A3F1-0CCF2E4B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83718"/>
            <a:ext cx="59340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4DA717-7A40-419B-A026-AE12B5F6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4"/>
            <a:ext cx="9144000" cy="51381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B69109F-62D7-42B3-AB69-F58EC5B6A0ED}"/>
              </a:ext>
            </a:extLst>
          </p:cNvPr>
          <p:cNvSpPr/>
          <p:nvPr/>
        </p:nvSpPr>
        <p:spPr>
          <a:xfrm>
            <a:off x="1475656" y="2355726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2745E1-EA6E-4685-B37D-8EC2BE9D10E2}"/>
              </a:ext>
            </a:extLst>
          </p:cNvPr>
          <p:cNvSpPr/>
          <p:nvPr/>
        </p:nvSpPr>
        <p:spPr>
          <a:xfrm>
            <a:off x="2267744" y="2355726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C5CDD1-96E3-45AB-831E-D30F1CEA8CB8}"/>
              </a:ext>
            </a:extLst>
          </p:cNvPr>
          <p:cNvSpPr/>
          <p:nvPr/>
        </p:nvSpPr>
        <p:spPr>
          <a:xfrm>
            <a:off x="5004048" y="2364110"/>
            <a:ext cx="4139952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CB781B-750F-408F-BDC9-E8061F226A12}"/>
              </a:ext>
            </a:extLst>
          </p:cNvPr>
          <p:cNvSpPr/>
          <p:nvPr/>
        </p:nvSpPr>
        <p:spPr>
          <a:xfrm>
            <a:off x="3347864" y="2355726"/>
            <a:ext cx="1584176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864A9E-74EC-4B3C-964A-E513B2D68EA9}"/>
              </a:ext>
            </a:extLst>
          </p:cNvPr>
          <p:cNvSpPr txBox="1"/>
          <p:nvPr/>
        </p:nvSpPr>
        <p:spPr>
          <a:xfrm>
            <a:off x="1819695" y="3065933"/>
            <a:ext cx="8960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运输成本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D01EFA-0EBA-4D61-A2B2-74E319A20422}"/>
              </a:ext>
            </a:extLst>
          </p:cNvPr>
          <p:cNvSpPr txBox="1"/>
          <p:nvPr/>
        </p:nvSpPr>
        <p:spPr>
          <a:xfrm>
            <a:off x="2595783" y="2778442"/>
            <a:ext cx="8960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进货成本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E572EB-51D7-4C2A-B108-ADF9C54EC7E7}"/>
              </a:ext>
            </a:extLst>
          </p:cNvPr>
          <p:cNvSpPr txBox="1"/>
          <p:nvPr/>
        </p:nvSpPr>
        <p:spPr>
          <a:xfrm>
            <a:off x="3691903" y="2635375"/>
            <a:ext cx="8960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缺货成本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6C0AB5-EC47-4C09-A1C0-199D3BA672FC}"/>
              </a:ext>
            </a:extLst>
          </p:cNvPr>
          <p:cNvSpPr txBox="1"/>
          <p:nvPr/>
        </p:nvSpPr>
        <p:spPr>
          <a:xfrm>
            <a:off x="6037908" y="2571750"/>
            <a:ext cx="16561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当日用掉库存成本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923902-58BC-4BBB-9F9E-12977FB2CE34}"/>
              </a:ext>
            </a:extLst>
          </p:cNvPr>
          <p:cNvSpPr/>
          <p:nvPr/>
        </p:nvSpPr>
        <p:spPr>
          <a:xfrm>
            <a:off x="2815091" y="3389674"/>
            <a:ext cx="55446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在确定最小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时所用的方法是在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最后一天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附近寻找，由于题目允许缺货，因此循环起点设置为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[50]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（因为缺货过久也会带来过大的缺货成本不可能最优，所以这里放宽到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[50]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已经是充分的），若不允许缺货则用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[59]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B00B57-8D3D-4983-A610-581CC8C76239}"/>
              </a:ext>
            </a:extLst>
          </p:cNvPr>
          <p:cNvSpPr/>
          <p:nvPr/>
        </p:nvSpPr>
        <p:spPr>
          <a:xfrm>
            <a:off x="1259632" y="3435846"/>
            <a:ext cx="504056" cy="19018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76DB2DB-F049-48FC-B6D9-D0A0025E0593}"/>
              </a:ext>
            </a:extLst>
          </p:cNvPr>
          <p:cNvCxnSpPr>
            <a:endCxn id="3" idx="1"/>
          </p:cNvCxnSpPr>
          <p:nvPr/>
        </p:nvCxnSpPr>
        <p:spPr>
          <a:xfrm>
            <a:off x="1763688" y="3530940"/>
            <a:ext cx="1051403" cy="1472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2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一些探讨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082E7D-1F9F-486C-B134-8F0D31C21787}"/>
              </a:ext>
            </a:extLst>
          </p:cNvPr>
          <p:cNvSpPr txBox="1"/>
          <p:nvPr/>
        </p:nvSpPr>
        <p:spPr>
          <a:xfrm>
            <a:off x="473007" y="843558"/>
            <a:ext cx="80594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占用资源及运行速度：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时间代价：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Days*sumd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空间代价：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Days*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 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 List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一个问题：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天累计购买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件产品所付出的最小成本，为什么要使用累计的订货量作为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而非第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天的订货量？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否则缺货成本难以计算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47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17541" y="1871762"/>
            <a:ext cx="7907965" cy="7456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9" name="文本占位符 1"/>
          <p:cNvSpPr/>
          <p:nvPr/>
        </p:nvSpPr>
        <p:spPr>
          <a:xfrm>
            <a:off x="3777615" y="4377214"/>
            <a:ext cx="1587818" cy="149543"/>
          </a:xfrm>
          <a:prstGeom prst="rect">
            <a:avLst/>
          </a:prstGeom>
          <a:noFill/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50">
              <a:solidFill>
                <a:srgbClr val="A35D5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9143999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477"/>
            <a:ext cx="2688114" cy="541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1610" y="1635646"/>
            <a:ext cx="7020780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  <a:t>Part1 </a:t>
            </a:r>
            <a:b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4400" b="1" dirty="0">
              <a:solidFill>
                <a:srgbClr val="74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63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</a:rPr>
              <a:t>1.1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自定义策略</a:t>
            </a: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2170" y="861695"/>
            <a:ext cx="743902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</a:rPr>
              <a:t>1.2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局部优化</a:t>
            </a:r>
          </a:p>
        </p:txBody>
      </p:sp>
      <p:pic>
        <p:nvPicPr>
          <p:cNvPr id="3" name="图片 2" descr="D:\python\2.png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852170" y="1295718"/>
            <a:ext cx="7439025" cy="2551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</a:rPr>
              <a:t>1.3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模拟退火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退火1次</a:t>
            </a:r>
          </a:p>
        </p:txBody>
      </p:sp>
      <p:pic>
        <p:nvPicPr>
          <p:cNvPr id="3" name="图片 2" descr="D:\python\3.png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852170" y="1343978"/>
            <a:ext cx="7439025" cy="2454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1.3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模拟退火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退火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次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 descr="D:\python\4.png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852170" y="863283"/>
            <a:ext cx="7439025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1.3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模拟退火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退火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次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 descr="D:\python\5.png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852170" y="2261236"/>
            <a:ext cx="7439025" cy="620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9143999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477"/>
            <a:ext cx="2688114" cy="541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1610" y="1635646"/>
            <a:ext cx="7020780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  <a:t>Part2 </a:t>
            </a:r>
            <a:b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4400" b="1" dirty="0">
              <a:solidFill>
                <a:srgbClr val="74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70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简化例子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DE5394-89E9-4E83-B5EA-0ED234CBD22F}"/>
              </a:ext>
            </a:extLst>
          </p:cNvPr>
          <p:cNvSpPr txBox="1"/>
          <p:nvPr/>
        </p:nvSpPr>
        <p:spPr>
          <a:xfrm>
            <a:off x="323529" y="836469"/>
            <a:ext cx="4320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第一天需求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，第二天需求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第一天价格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，第二天价格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缺货成本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，固定成本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，不考虑库存成本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8DA6135-9EAD-415B-997E-DB8BAADCA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08508"/>
              </p:ext>
            </p:extLst>
          </p:nvPr>
        </p:nvGraphicFramePr>
        <p:xfrm>
          <a:off x="323529" y="1919782"/>
          <a:ext cx="4414272" cy="2039867"/>
        </p:xfrm>
        <a:graphic>
          <a:graphicData uri="http://schemas.openxmlformats.org/drawingml/2006/table">
            <a:tbl>
              <a:tblPr/>
              <a:tblGrid>
                <a:gridCol w="381152">
                  <a:extLst>
                    <a:ext uri="{9D8B030D-6E8A-4147-A177-3AD203B41FA5}">
                      <a16:colId xmlns:a16="http://schemas.microsoft.com/office/drawing/2014/main" val="1155743094"/>
                    </a:ext>
                  </a:extLst>
                </a:gridCol>
                <a:gridCol w="1444832">
                  <a:extLst>
                    <a:ext uri="{9D8B030D-6E8A-4147-A177-3AD203B41FA5}">
                      <a16:colId xmlns:a16="http://schemas.microsoft.com/office/drawing/2014/main" val="335785456"/>
                    </a:ext>
                  </a:extLst>
                </a:gridCol>
                <a:gridCol w="460928">
                  <a:extLst>
                    <a:ext uri="{9D8B030D-6E8A-4147-A177-3AD203B41FA5}">
                      <a16:colId xmlns:a16="http://schemas.microsoft.com/office/drawing/2014/main" val="79219816"/>
                    </a:ext>
                  </a:extLst>
                </a:gridCol>
                <a:gridCol w="2127360">
                  <a:extLst>
                    <a:ext uri="{9D8B030D-6E8A-4147-A177-3AD203B41FA5}">
                      <a16:colId xmlns:a16="http://schemas.microsoft.com/office/drawing/2014/main" val="1013460147"/>
                    </a:ext>
                  </a:extLst>
                </a:gridCol>
              </a:tblGrid>
              <a:tr h="24102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Day1 </a:t>
                      </a:r>
                    </a:p>
                  </a:txBody>
                  <a:tcPr marL="86055" marR="86055" marT="43027" marB="430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Day2</a:t>
                      </a:r>
                    </a:p>
                  </a:txBody>
                  <a:tcPr marL="86055" marR="86055" marT="43027" marB="43027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958502"/>
                  </a:ext>
                </a:extLst>
              </a:tr>
              <a:tr h="2958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订货</a:t>
                      </a:r>
                    </a:p>
                  </a:txBody>
                  <a:tcPr marL="5918" marR="5918" marT="5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成本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=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固定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变动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缺货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订货 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成本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=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前一天成本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固定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变动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缺货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56276"/>
                  </a:ext>
                </a:extLst>
              </a:tr>
              <a:tr h="1656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6055" marR="86055" marT="43027" marB="430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0+0+3=3</a:t>
                      </a:r>
                    </a:p>
                  </a:txBody>
                  <a:tcPr marL="86055" marR="86055" marT="43027" marB="43027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3+0+0+6=9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19126"/>
                  </a:ext>
                </a:extLst>
              </a:tr>
              <a:tr h="171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3+2+5*1+3=13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78135"/>
                  </a:ext>
                </a:extLst>
              </a:tr>
              <a:tr h="165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3+2+5*2+0=15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68506"/>
                  </a:ext>
                </a:extLst>
              </a:tr>
              <a:tr h="1656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6055" marR="86055" marT="43027" marB="430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2+4*1+0=6</a:t>
                      </a:r>
                    </a:p>
                  </a:txBody>
                  <a:tcPr marL="86055" marR="86055" marT="43027" marB="43027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6+0+0+3=9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01873"/>
                  </a:ext>
                </a:extLst>
              </a:tr>
              <a:tr h="165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6+2+5*1+0=13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948880"/>
                  </a:ext>
                </a:extLst>
              </a:tr>
              <a:tr h="165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sng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6+2+5*2+0=18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8031"/>
                  </a:ext>
                </a:extLst>
              </a:tr>
              <a:tr h="1656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6055" marR="86055" marT="43027" marB="430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2+4*2+0=10</a:t>
                      </a:r>
                    </a:p>
                  </a:txBody>
                  <a:tcPr marL="86055" marR="86055" marT="43027" marB="43027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10+0+0+0=10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66792"/>
                  </a:ext>
                </a:extLst>
              </a:tr>
              <a:tr h="165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sng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10+2+5*1+0=17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3527"/>
                  </a:ext>
                </a:extLst>
              </a:tr>
              <a:tr h="171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sng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10+2+5*2+0=22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11518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8D26367-6F4B-4EF1-B728-BC704E0A8409}"/>
              </a:ext>
            </a:extLst>
          </p:cNvPr>
          <p:cNvSpPr txBox="1"/>
          <p:nvPr/>
        </p:nvSpPr>
        <p:spPr>
          <a:xfrm>
            <a:off x="1403648" y="4218061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这三种情况不会被枚举到，因为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296C11-A2FE-460E-98E5-9DF19552EBC1}"/>
              </a:ext>
            </a:extLst>
          </p:cNvPr>
          <p:cNvSpPr txBox="1"/>
          <p:nvPr/>
        </p:nvSpPr>
        <p:spPr>
          <a:xfrm>
            <a:off x="5615608" y="4002618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min{9,9,9,10,13,15}=9</a:t>
            </a:r>
          </a:p>
          <a:p>
            <a:pPr algn="ctr"/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两天共买</a:t>
            </a:r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</a:t>
            </a:r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</a:t>
            </a:r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Day2</a:t>
            </a:r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</a:t>
            </a:r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400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D7EE1B3-DC3B-421F-BD59-35ECA426F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21097"/>
              </p:ext>
            </p:extLst>
          </p:nvPr>
        </p:nvGraphicFramePr>
        <p:xfrm>
          <a:off x="5581971" y="1919782"/>
          <a:ext cx="3238500" cy="1516065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314576188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821348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82832307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33723712"/>
                    </a:ext>
                  </a:extLst>
                </a:gridCol>
              </a:tblGrid>
              <a:tr h="708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1400" b="1" i="0" u="none" strike="noStrike" baseline="300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sumd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71386"/>
                  </a:ext>
                </a:extLst>
              </a:tr>
              <a:tr h="396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min{9}=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min{13}=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min{15}=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847303"/>
                  </a:ext>
                </a:extLst>
              </a:tr>
              <a:tr h="410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min{9}=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min{13,9}=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min{15,13,10}=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887611"/>
                  </a:ext>
                </a:extLst>
              </a:tr>
            </a:tbl>
          </a:graphicData>
        </a:graphic>
      </p:graphicFrame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A73A1C-3BC5-457C-96F5-4325F5103AB3}"/>
              </a:ext>
            </a:extLst>
          </p:cNvPr>
          <p:cNvCxnSpPr/>
          <p:nvPr/>
        </p:nvCxnSpPr>
        <p:spPr>
          <a:xfrm>
            <a:off x="5148064" y="843558"/>
            <a:ext cx="0" cy="39604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2245972-DBA9-4C08-86D3-09E0E80EA42F}"/>
              </a:ext>
            </a:extLst>
          </p:cNvPr>
          <p:cNvSpPr txBox="1"/>
          <p:nvPr/>
        </p:nvSpPr>
        <p:spPr>
          <a:xfrm>
            <a:off x="5508104" y="157176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二维列表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F5FB9B-A3A1-4410-A30E-953578056D9F}"/>
              </a:ext>
            </a:extLst>
          </p:cNvPr>
          <p:cNvSpPr/>
          <p:nvPr/>
        </p:nvSpPr>
        <p:spPr>
          <a:xfrm>
            <a:off x="6097368" y="2571750"/>
            <a:ext cx="2795102" cy="904334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32973C59-FD86-42D1-9372-F3933DB2ABAC}"/>
              </a:ext>
            </a:extLst>
          </p:cNvPr>
          <p:cNvSpPr/>
          <p:nvPr/>
        </p:nvSpPr>
        <p:spPr>
          <a:xfrm>
            <a:off x="7386918" y="3602340"/>
            <a:ext cx="216002" cy="400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5,&quot;width&quot;:117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5,&quot;width&quot;:1171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5,&quot;width&quot;:1171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5,&quot;width&quot;:1171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5,&quot;width&quot;:1171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479</Words>
  <Application>Microsoft Office PowerPoint</Application>
  <PresentationFormat>全屏显示(16:9)</PresentationFormat>
  <Paragraphs>104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黑体</vt:lpstr>
      <vt:lpstr>思源黑体 CN Bold</vt:lpstr>
      <vt:lpstr>思源黑体 CN Heavy</vt:lpstr>
      <vt:lpstr>思源黑体 CN Light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1.1自定义策略</vt:lpstr>
      <vt:lpstr>1.2局部优化</vt:lpstr>
      <vt:lpstr>1.3模拟退火-退火1次</vt:lpstr>
      <vt:lpstr>1.3模拟退火-退火3次</vt:lpstr>
      <vt:lpstr>1.3模拟退火-退火3次</vt:lpstr>
      <vt:lpstr>PowerPoint 演示文稿</vt:lpstr>
      <vt:lpstr>2.1简化例子</vt:lpstr>
      <vt:lpstr>2.2代码</vt:lpstr>
      <vt:lpstr>2.代码</vt:lpstr>
      <vt:lpstr>2.3一些探讨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Helena</cp:lastModifiedBy>
  <cp:revision>37</cp:revision>
  <dcterms:created xsi:type="dcterms:W3CDTF">2014-06-18T05:07:57Z</dcterms:created>
  <dcterms:modified xsi:type="dcterms:W3CDTF">2021-05-09T13:44:29Z</dcterms:modified>
</cp:coreProperties>
</file>