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heme/theme2.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9.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0.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1.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4.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15.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6.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7.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8.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9.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0.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2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22.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23.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4.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25.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6.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27.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28.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9.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30.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31.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2.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33.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34.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5" autoAdjust="0"/>
  </p:normalViewPr>
  <p:slideViewPr>
    <p:cSldViewPr>
      <p:cViewPr>
        <p:scale>
          <a:sx n="90" d="100"/>
          <a:sy n="90" d="100"/>
        </p:scale>
        <p:origin x="-804" y="9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B3F49-5028-46AB-A7B6-4C5D23A07457}" type="datetimeFigureOut">
              <a:rPr lang="en-US" smtClean="0"/>
              <a:t>14/4/2015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AF2873-E8E6-430E-AC71-978F40548248}" type="slidenum">
              <a:rPr lang="en-US" smtClean="0"/>
              <a:t>‹#›</a:t>
            </a:fld>
            <a:endParaRPr lang="en-US"/>
          </a:p>
        </p:txBody>
      </p:sp>
    </p:spTree>
    <p:extLst>
      <p:ext uri="{BB962C8B-B14F-4D97-AF65-F5344CB8AC3E}">
        <p14:creationId xmlns:p14="http://schemas.microsoft.com/office/powerpoint/2010/main" val="236036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Chuyên</a:t>
            </a:r>
            <a:r>
              <a:rPr lang="en-US" baseline="0" smtClean="0"/>
              <a:t> đề tiếp theo và cũng là chuyên đề cuối cùng ta xem xét trong giáo trình là bài toán tìm kiếm trong tin học. Cùng với bài toán sắp xếp, tìm kiếm là công việc đòi hỏi rất thường xuyên trong các ứng dụng tin học. Trong bài học này, ta se xem xét một số thuật toán tìm kiếm cơ bản để hình dung được công việc tìm kiếm dưới góc độ của người lập trình, phân tích ưu nhược điểm của từng thuật toán để sinh viên có thể có lựa chọn phù hợp với bài toán cụ thể.</a:t>
            </a:r>
            <a:endParaRPr lang="en-US"/>
          </a:p>
        </p:txBody>
      </p:sp>
      <p:sp>
        <p:nvSpPr>
          <p:cNvPr id="4" name="Slide Number Placeholder 3"/>
          <p:cNvSpPr>
            <a:spLocks noGrp="1"/>
          </p:cNvSpPr>
          <p:nvPr>
            <p:ph type="sldNum" sz="quarter" idx="10"/>
          </p:nvPr>
        </p:nvSpPr>
        <p:spPr/>
        <p:txBody>
          <a:bodyPr/>
          <a:lstStyle/>
          <a:p>
            <a:fld id="{4FAF2873-E8E6-430E-AC71-978F40548248}" type="slidenum">
              <a:rPr lang="en-US" smtClean="0"/>
              <a:t>1</a:t>
            </a:fld>
            <a:endParaRPr lang="en-US"/>
          </a:p>
        </p:txBody>
      </p:sp>
    </p:spTree>
    <p:extLst>
      <p:ext uri="{BB962C8B-B14F-4D97-AF65-F5344CB8AC3E}">
        <p14:creationId xmlns:p14="http://schemas.microsoft.com/office/powerpoint/2010/main" val="3781451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latin typeface="Corbel" pitchFamily="34" charset="0"/>
                <a:cs typeface="Courier New" pitchFamily="49" charset="0"/>
              </a:rPr>
              <a:t>Danh sách phải được sắp xếp</a:t>
            </a:r>
            <a:r>
              <a:rPr lang="en-US" baseline="0" smtClean="0">
                <a:latin typeface="Corbel" pitchFamily="34" charset="0"/>
                <a:cs typeface="Courier New" pitchFamily="49" charset="0"/>
              </a:rPr>
              <a:t> </a:t>
            </a:r>
            <a:r>
              <a:rPr lang="en-US" baseline="0" smtClean="0">
                <a:latin typeface="Corbel" pitchFamily="34" charset="0"/>
                <a:cs typeface="Courier New" pitchFamily="49" charset="0"/>
                <a:sym typeface="Wingdings" pitchFamily="2" charset="2"/>
              </a:rPr>
              <a:t> nên chi phí của thuật toán sắp xếp phải đc tính vào đây. </a:t>
            </a:r>
            <a:r>
              <a:rPr lang="en-US" sz="1200" kern="1200" smtClean="0">
                <a:solidFill>
                  <a:schemeClr val="tx1"/>
                </a:solidFill>
                <a:effectLst/>
                <a:latin typeface="+mn-lt"/>
                <a:ea typeface="+mn-ea"/>
                <a:cs typeface="+mn-cs"/>
              </a:rPr>
              <a:t>Nếu dãy khoá luôn luôn biến động bởi phép bổ sung hay loại bớt đi thì lúc đó chi phí cho sắp xếp lại nổi lên rất rõ làm bộc lộ nhược điểm của phương pháp này.</a:t>
            </a:r>
            <a:endParaRPr lang="en-US" smtClean="0">
              <a:latin typeface="Corbel" pitchFamily="34" charset="0"/>
              <a:cs typeface="Courier New" pitchFamily="49" charset="0"/>
            </a:endParaRPr>
          </a:p>
        </p:txBody>
      </p:sp>
      <p:sp>
        <p:nvSpPr>
          <p:cNvPr id="4" name="Slide Number Placeholder 3"/>
          <p:cNvSpPr>
            <a:spLocks noGrp="1"/>
          </p:cNvSpPr>
          <p:nvPr>
            <p:ph type="sldNum" sz="quarter" idx="10"/>
          </p:nvPr>
        </p:nvSpPr>
        <p:spPr/>
        <p:txBody>
          <a:bodyPr/>
          <a:lstStyle/>
          <a:p>
            <a:fld id="{4FAF2873-E8E6-430E-AC71-978F40548248}" type="slidenum">
              <a:rPr lang="en-US" smtClean="0"/>
              <a:t>10</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latin typeface="Corbel" pitchFamily="34" charset="0"/>
                <a:cs typeface="Courier New" pitchFamily="49" charset="0"/>
              </a:rPr>
              <a:t>Ta</a:t>
            </a:r>
            <a:r>
              <a:rPr lang="en-US" baseline="0" smtClean="0">
                <a:latin typeface="Corbel" pitchFamily="34" charset="0"/>
                <a:cs typeface="Courier New" pitchFamily="49" charset="0"/>
              </a:rPr>
              <a:t> tiếp tục tìm hiểu một giải thuật tìm kiếm hiệu quả khác, dựa trên cấu trúc dữ liệu cây nhị phân, gọi là cây nhị phân tìm kiếm</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smtClean="0">
                <a:latin typeface="Corbel" pitchFamily="34" charset="0"/>
                <a:cs typeface="Courier New" pitchFamily="49" charset="0"/>
              </a:rPr>
              <a:t>Trước hết ta định nghĩa loại cấu trúc này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orbel" pitchFamily="34" charset="0"/>
              <a:cs typeface="Courier New" pitchFamily="49"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trên các khoá có quan hệ thứ tự toàn phần, , hai giá trị chứa trong hai nút bất kỳ là khác nhau.</a:t>
            </a:r>
            <a:endParaRPr lang="en-US" smtClean="0">
              <a:latin typeface="Corbel" pitchFamily="34" charset="0"/>
              <a:cs typeface="Courier New" pitchFamily="49" charset="0"/>
            </a:endParaRPr>
          </a:p>
        </p:txBody>
      </p:sp>
      <p:sp>
        <p:nvSpPr>
          <p:cNvPr id="4" name="Slide Number Placeholder 3"/>
          <p:cNvSpPr>
            <a:spLocks noGrp="1"/>
          </p:cNvSpPr>
          <p:nvPr>
            <p:ph type="sldNum" sz="quarter" idx="10"/>
          </p:nvPr>
        </p:nvSpPr>
        <p:spPr/>
        <p:txBody>
          <a:bodyPr/>
          <a:lstStyle/>
          <a:p>
            <a:fld id="{4FAF2873-E8E6-430E-AC71-978F40548248}" type="slidenum">
              <a:rPr lang="en-US" smtClean="0"/>
              <a:t>11</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latin typeface="Corbel" pitchFamily="34" charset="0"/>
                <a:cs typeface="Courier New" pitchFamily="49" charset="0"/>
              </a:rPr>
              <a:t>Trên</a:t>
            </a:r>
            <a:r>
              <a:rPr lang="en-US" baseline="0" smtClean="0">
                <a:latin typeface="Corbel" pitchFamily="34" charset="0"/>
                <a:cs typeface="Courier New" pitchFamily="49" charset="0"/>
              </a:rPr>
              <a:t> màn hình là ví dụ về một cây nhị phân tìm kiếm</a:t>
            </a:r>
            <a:endParaRPr lang="en-US" smtClean="0">
              <a:latin typeface="Corbel" pitchFamily="34" charset="0"/>
              <a:cs typeface="Courier New" pitchFamily="49"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latin typeface="Corbel" pitchFamily="34" charset="0"/>
              <a:cs typeface="Courier New" pitchFamily="49"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latin typeface="Corbel" pitchFamily="34" charset="0"/>
                <a:cs typeface="Courier New" pitchFamily="49" charset="0"/>
              </a:rPr>
              <a:t>Thao tác</a:t>
            </a:r>
            <a:r>
              <a:rPr lang="en-US" baseline="0" smtClean="0">
                <a:latin typeface="Corbel" pitchFamily="34" charset="0"/>
                <a:cs typeface="Courier New" pitchFamily="49" charset="0"/>
              </a:rPr>
              <a:t> thêm nút và loại bỏ nút phải đảm bảo tính chất của cây nhị phân tìm kiếm</a:t>
            </a:r>
            <a:endParaRPr lang="en-US" smtClean="0">
              <a:latin typeface="Corbel" pitchFamily="34" charset="0"/>
              <a:cs typeface="Courier New" pitchFamily="49" charset="0"/>
            </a:endParaRPr>
          </a:p>
        </p:txBody>
      </p:sp>
      <p:sp>
        <p:nvSpPr>
          <p:cNvPr id="4" name="Slide Number Placeholder 3"/>
          <p:cNvSpPr>
            <a:spLocks noGrp="1"/>
          </p:cNvSpPr>
          <p:nvPr>
            <p:ph type="sldNum" sz="quarter" idx="10"/>
          </p:nvPr>
        </p:nvSpPr>
        <p:spPr/>
        <p:txBody>
          <a:bodyPr/>
          <a:lstStyle/>
          <a:p>
            <a:fld id="{4FAF2873-E8E6-430E-AC71-978F40548248}" type="slidenum">
              <a:rPr lang="en-US" smtClean="0"/>
              <a:t>12</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Thuật toán tìm kiếm trên cây nhị phân tìm kiếm như sau:</a:t>
            </a:r>
          </a:p>
        </p:txBody>
      </p:sp>
      <p:sp>
        <p:nvSpPr>
          <p:cNvPr id="4" name="Slide Number Placeholder 3"/>
          <p:cNvSpPr>
            <a:spLocks noGrp="1"/>
          </p:cNvSpPr>
          <p:nvPr>
            <p:ph type="sldNum" sz="quarter" idx="10"/>
          </p:nvPr>
        </p:nvSpPr>
        <p:spPr/>
        <p:txBody>
          <a:bodyPr/>
          <a:lstStyle/>
          <a:p>
            <a:fld id="{4FAF2873-E8E6-430E-AC71-978F40548248}" type="slidenum">
              <a:rPr lang="en-US" smtClean="0"/>
              <a:t>13</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smtClean="0">
                <a:solidFill>
                  <a:schemeClr val="tx1"/>
                </a:solidFill>
                <a:effectLst/>
                <a:latin typeface="+mn-lt"/>
                <a:ea typeface="+mn-ea"/>
                <a:cs typeface="+mn-cs"/>
              </a:rPr>
              <a:t>Hàm tìm kiếm trên BST, nó trả về nút chứa khoá tìm kiếm X nếu tìm thấy, trả về NULL nếu không tìm thấy</a:t>
            </a:r>
          </a:p>
          <a:p>
            <a:r>
              <a:rPr lang="en-US" sz="1200" b="0" i="0" u="none" strike="noStrike" kern="1200" smtClean="0">
                <a:solidFill>
                  <a:schemeClr val="tx1"/>
                </a:solidFill>
                <a:effectLst/>
                <a:latin typeface="+mn-lt"/>
                <a:ea typeface="+mn-ea"/>
                <a:cs typeface="+mn-cs"/>
              </a:rPr>
              <a:t>Cài</a:t>
            </a:r>
            <a:r>
              <a:rPr lang="en-US" sz="1200" b="0" i="0" u="none" strike="noStrike" kern="1200" baseline="0" smtClean="0">
                <a:solidFill>
                  <a:schemeClr val="tx1"/>
                </a:solidFill>
                <a:effectLst/>
                <a:latin typeface="+mn-lt"/>
                <a:ea typeface="+mn-ea"/>
                <a:cs typeface="+mn-cs"/>
              </a:rPr>
              <a:t> đặt thuật toán khá là đơn giản, </a:t>
            </a:r>
            <a:r>
              <a:rPr lang="en-US" sz="1200" b="0" i="0" u="none" strike="noStrike" kern="1200" smtClean="0">
                <a:solidFill>
                  <a:schemeClr val="tx1"/>
                </a:solidFill>
                <a:effectLst/>
                <a:latin typeface="+mn-lt"/>
                <a:ea typeface="+mn-ea"/>
                <a:cs typeface="+mn-cs"/>
              </a:rPr>
              <a:t>t</a:t>
            </a:r>
            <a:r>
              <a:rPr lang="vi-VN" sz="1200" b="0" i="0" u="none" strike="noStrike" kern="1200" smtClean="0">
                <a:solidFill>
                  <a:schemeClr val="tx1"/>
                </a:solidFill>
                <a:effectLst/>
                <a:latin typeface="+mn-lt"/>
                <a:ea typeface="+mn-ea"/>
                <a:cs typeface="+mn-cs"/>
              </a:rPr>
              <a:t>uy nhiên, trước khi có thể thực hiện tìm kiếm trên cây nhị phân tìm kiếm, ta cần dựng cây này trước. </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14</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Thuật toán tìm kiếm trên cây nhị phân tìm kiếm như sau:</a:t>
            </a:r>
          </a:p>
        </p:txBody>
      </p:sp>
      <p:sp>
        <p:nvSpPr>
          <p:cNvPr id="4" name="Slide Number Placeholder 3"/>
          <p:cNvSpPr>
            <a:spLocks noGrp="1"/>
          </p:cNvSpPr>
          <p:nvPr>
            <p:ph type="sldNum" sz="quarter" idx="10"/>
          </p:nvPr>
        </p:nvSpPr>
        <p:spPr/>
        <p:txBody>
          <a:bodyPr/>
          <a:lstStyle/>
          <a:p>
            <a:fld id="{4FAF2873-E8E6-430E-AC71-978F40548248}" type="slidenum">
              <a:rPr lang="en-US" smtClean="0"/>
              <a:t>15</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872" indent="0">
              <a:buNone/>
            </a:pPr>
            <a:r>
              <a:rPr lang="en-US" smtClean="0">
                <a:latin typeface="Courier New" pitchFamily="49" charset="0"/>
                <a:cs typeface="Courier New" pitchFamily="49" charset="0"/>
              </a:rPr>
              <a:t>Việc</a:t>
            </a:r>
            <a:r>
              <a:rPr lang="en-US" baseline="0" smtClean="0">
                <a:latin typeface="Courier New" pitchFamily="49" charset="0"/>
                <a:cs typeface="Courier New" pitchFamily="49" charset="0"/>
              </a:rPr>
              <a:t> dựng cây nhị phân tìm kiếm chính là việc chèn lần lượt n phần tử của dãy khóa vào cây, bắt đầu từ cây rỗng, hàm chèn khóa X vào cây như sau</a:t>
            </a:r>
            <a:endParaRPr lang="en-US" smtClean="0">
              <a:latin typeface="Courier New" pitchFamily="49" charset="0"/>
              <a:cs typeface="Courier New" pitchFamily="49" charset="0"/>
            </a:endParaRPr>
          </a:p>
          <a:p>
            <a:pPr marL="118872" indent="0">
              <a:buNone/>
            </a:pPr>
            <a:r>
              <a:rPr lang="vi-VN" smtClean="0">
                <a:latin typeface="Courier New" pitchFamily="49" charset="0"/>
                <a:cs typeface="Courier New" pitchFamily="49" charset="0"/>
              </a:rPr>
              <a:t> </a:t>
            </a:r>
            <a:r>
              <a:rPr lang="en-US" smtClean="0">
                <a:latin typeface="Courier New" pitchFamily="49" charset="0"/>
                <a:cs typeface="Courier New" pitchFamily="49" charset="0"/>
              </a:rPr>
              <a:t>&lt;cấp phát nút mới, giá trị X&gt; -&gt; P = </a:t>
            </a:r>
            <a:r>
              <a:rPr lang="vi-VN" smtClean="0">
                <a:latin typeface="Courier New" pitchFamily="49" charset="0"/>
                <a:cs typeface="Courier New" pitchFamily="49" charset="0"/>
              </a:rPr>
              <a:t>(TNode*) malloc(sizeof(TNode)); </a:t>
            </a:r>
          </a:p>
          <a:p>
            <a:pPr marL="118872" indent="0">
              <a:buNone/>
            </a:pPr>
            <a:r>
              <a:rPr lang="vi-VN" smtClean="0">
                <a:latin typeface="Courier New" pitchFamily="49" charset="0"/>
                <a:cs typeface="Courier New" pitchFamily="49" charset="0"/>
              </a:rPr>
              <a:t>p-&gt;Info = X; // Đưa giá trị X vào nút mới tạo ra</a:t>
            </a:r>
          </a:p>
          <a:p>
            <a:pPr marL="118872" indent="0">
              <a:buNone/>
            </a:pPr>
            <a:r>
              <a:rPr lang="vi-VN" smtClean="0">
                <a:latin typeface="Courier New" pitchFamily="49" charset="0"/>
                <a:cs typeface="Courier New" pitchFamily="49" charset="0"/>
              </a:rPr>
              <a:t>p-&gt;Left = p-&gt;Right = NULL;  // Nút mới khi chèn vào BST sẽ trở thành nút lá</a:t>
            </a:r>
            <a:endParaRPr lang="en-US" smtClean="0">
              <a:latin typeface="Courier New" pitchFamily="49" charset="0"/>
              <a:cs typeface="Courier New" pitchFamily="49" charset="0"/>
            </a:endParaRPr>
          </a:p>
          <a:p>
            <a:pPr marL="118872" indent="0">
              <a:buNone/>
            </a:pPr>
            <a:endParaRPr lang="en-US" smtClean="0">
              <a:latin typeface="Courier New" pitchFamily="49" charset="0"/>
              <a:cs typeface="Courier New" pitchFamily="49" charset="0"/>
            </a:endParaRPr>
          </a:p>
          <a:p>
            <a:pPr marL="118872" indent="0">
              <a:buNone/>
            </a:pPr>
            <a:r>
              <a:rPr lang="en-US" smtClean="0">
                <a:latin typeface="Courier New" pitchFamily="49" charset="0"/>
                <a:cs typeface="Courier New" pitchFamily="49" charset="0"/>
              </a:rPr>
              <a:t>Nút</a:t>
            </a:r>
            <a:r>
              <a:rPr lang="en-US" baseline="0" smtClean="0">
                <a:latin typeface="Courier New" pitchFamily="49" charset="0"/>
                <a:cs typeface="Courier New" pitchFamily="49" charset="0"/>
              </a:rPr>
              <a:t> p mới chèn vào luôn là nút lá</a:t>
            </a:r>
            <a:endParaRPr lang="vi-VN">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4FAF2873-E8E6-430E-AC71-978F40548248}" type="slidenum">
              <a:rPr lang="en-US" smtClean="0"/>
              <a:t>16</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Phép loại bỏ khóa</a:t>
            </a:r>
            <a:r>
              <a:rPr lang="en-US" sz="1200" kern="1200" baseline="0" smtClean="0">
                <a:solidFill>
                  <a:schemeClr val="tx1"/>
                </a:solidFill>
                <a:effectLst/>
                <a:latin typeface="+mn-lt"/>
                <a:ea typeface="+mn-ea"/>
                <a:cs typeface="+mn-cs"/>
              </a:rPr>
              <a:t> X </a:t>
            </a:r>
            <a:r>
              <a:rPr lang="en-US" sz="1200" kern="1200" smtClean="0">
                <a:solidFill>
                  <a:schemeClr val="tx1"/>
                </a:solidFill>
                <a:effectLst/>
                <a:latin typeface="+mn-lt"/>
                <a:ea typeface="+mn-ea"/>
                <a:cs typeface="+mn-cs"/>
              </a:rPr>
              <a:t>trên cây nhị phân tìm kiếm không đơn giản như phép bổ sung hay phép tìm kiếm</a:t>
            </a:r>
          </a:p>
          <a:p>
            <a:endParaRPr lang="en-US" sz="1200" kern="120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Hoặc tìm nút chứa khoá nhỏ nhất trong cây con phải, đưa giá trị chứa trong đó sang nút D, rồi xoá nút này. Do tính chất của cây BST, nút chứa khoá nhỏ nhất trong cây con phải chính là nút cực trái của cây con phải nên nó không thể có hai con được, việc xoá đưa về hai trường hợp trên (Hình 33). </a:t>
            </a:r>
          </a:p>
          <a:p>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17</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Thuật toán</a:t>
            </a:r>
            <a:r>
              <a:rPr lang="en-US" sz="1200" kern="1200" baseline="0" smtClean="0">
                <a:solidFill>
                  <a:schemeClr val="tx1"/>
                </a:solidFill>
                <a:effectLst/>
                <a:latin typeface="+mn-lt"/>
                <a:ea typeface="+mn-ea"/>
                <a:cs typeface="+mn-cs"/>
              </a:rPr>
              <a:t> trên được minh họa bằng hình như trên màn hình</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18</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Ta cài</a:t>
            </a:r>
            <a:r>
              <a:rPr lang="en-US" sz="1200" kern="1200" baseline="0" smtClean="0">
                <a:solidFill>
                  <a:schemeClr val="tx1"/>
                </a:solidFill>
                <a:effectLst/>
                <a:latin typeface="+mn-lt"/>
                <a:ea typeface="+mn-ea"/>
                <a:cs typeface="+mn-cs"/>
              </a:rPr>
              <a:t> đặt thuật toán xóa khóa X khỏi cây theo các bước mô tả ở trên</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19</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Trước</a:t>
            </a:r>
            <a:r>
              <a:rPr lang="en-US" baseline="0" smtClean="0"/>
              <a:t> tiên ta xem xét bài toán tìm kiếm trong ứng dụng tin học</a:t>
            </a:r>
          </a:p>
          <a:p>
            <a:r>
              <a:rPr lang="en-US" smtClean="0"/>
              <a:t>(0 ≤ i &lt; n) </a:t>
            </a:r>
          </a:p>
          <a:p>
            <a:endParaRPr lang="en-US" smtClean="0"/>
          </a:p>
          <a:p>
            <a:r>
              <a:rPr lang="en-US" smtClean="0"/>
              <a:t>Công việc tìm kiếm sẽ hoàn thành nếu như có một trong hai tình huống sau xảy ra:</a:t>
            </a:r>
            <a:endParaRPr lang="en-US"/>
          </a:p>
        </p:txBody>
      </p:sp>
      <p:sp>
        <p:nvSpPr>
          <p:cNvPr id="4" name="Slide Number Placeholder 3"/>
          <p:cNvSpPr>
            <a:spLocks noGrp="1"/>
          </p:cNvSpPr>
          <p:nvPr>
            <p:ph type="sldNum" sz="quarter" idx="10"/>
          </p:nvPr>
        </p:nvSpPr>
        <p:spPr/>
        <p:txBody>
          <a:bodyPr/>
          <a:lstStyle/>
          <a:p>
            <a:fld id="{4FAF2873-E8E6-430E-AC71-978F40548248}" type="slidenum">
              <a:rPr lang="en-US" smtClean="0"/>
              <a:t>2</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a:t>
            </a:r>
            <a:r>
              <a:rPr lang="en-US" sz="1200" kern="1200" baseline="0" smtClean="0">
                <a:solidFill>
                  <a:schemeClr val="tx1"/>
                </a:solidFill>
                <a:effectLst/>
                <a:latin typeface="+mn-lt"/>
                <a:ea typeface="+mn-ea"/>
                <a:cs typeface="+mn-cs"/>
              </a:rPr>
              <a:t> cấu trúc cây này nằm ngoài phạm vi của giáo trình, có thể tham khảo ở các tài liệu khác</a:t>
            </a:r>
          </a:p>
          <a:p>
            <a:r>
              <a:rPr lang="en-US" sz="1200" kern="1200" baseline="0" smtClean="0">
                <a:solidFill>
                  <a:schemeClr val="tx1"/>
                </a:solidFill>
                <a:effectLst/>
                <a:latin typeface="+mn-lt"/>
                <a:ea typeface="+mn-ea"/>
                <a:cs typeface="+mn-cs"/>
              </a:rPr>
              <a:t>Ưu điểm của cây nhị phân tìm kiếm so với tìm kiếm nhị phân trên mảng đã sắp xếp là các thao tác chèn và xóa trên vây nhị phân tìm kiếm có độ phức tạp trung bình là O(logn), trong khi với mảng sắp thứ tự là O(n), do phải dồn toàn bộ phần tử phía sau vị trí chèn/xóa</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20</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smtClean="0">
                <a:solidFill>
                  <a:schemeClr val="tx1"/>
                </a:solidFill>
                <a:effectLst/>
                <a:latin typeface="+mn-lt"/>
                <a:ea typeface="+mn-ea"/>
                <a:cs typeface="+mn-cs"/>
              </a:rPr>
              <a:t>Ví</a:t>
            </a:r>
            <a:r>
              <a:rPr lang="en-US" sz="1200" b="0" i="0" u="none" strike="noStrike" kern="1200" baseline="0" smtClean="0">
                <a:solidFill>
                  <a:schemeClr val="tx1"/>
                </a:solidFill>
                <a:effectLst/>
                <a:latin typeface="+mn-lt"/>
                <a:ea typeface="+mn-ea"/>
                <a:cs typeface="+mn-cs"/>
              </a:rPr>
              <a:t> dụ </a:t>
            </a:r>
            <a:r>
              <a:rPr lang="vi-VN" sz="1200" b="0" i="0" u="none" strike="noStrike" kern="1200" smtClean="0">
                <a:solidFill>
                  <a:schemeClr val="tx1"/>
                </a:solidFill>
                <a:effectLst/>
                <a:latin typeface="+mn-lt"/>
                <a:ea typeface="+mn-ea"/>
                <a:cs typeface="+mn-cs"/>
              </a:rPr>
              <a:t>ta cần tra nghĩa một từ trong cuốn từ điển, ví dụ từ School, khi đó</a:t>
            </a:r>
            <a:r>
              <a:rPr lang="en-US" sz="1200" b="0" i="0" u="none" strike="noStrike" kern="1200" baseline="0" smtClean="0">
                <a:solidFill>
                  <a:schemeClr val="tx1"/>
                </a:solidFill>
                <a:effectLst/>
                <a:latin typeface="+mn-lt"/>
                <a:ea typeface="+mn-ea"/>
                <a:cs typeface="+mn-cs"/>
              </a:rPr>
              <a:t> ta sẽ tìm ngay đến phần của từ diển chứa nghĩa của các từ bắt đầu bằng chữ S, thay vì tìm kiếm tuần tự hay nhị phân</a:t>
            </a: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21</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22</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Phép</a:t>
            </a:r>
            <a:r>
              <a:rPr lang="en-US" baseline="0" smtClean="0"/>
              <a:t> băm là đề tài rất lớn trong tin học, có rất nhiều vấn đề liên quan, trong phạm vi của giáo trình, ta chỉ giới thiệu sơ bộ để nắm được ý nghĩa của phép băm, phần cài đặt và các xử chi tiết có thể tham khảo ở tài liệu khác</a:t>
            </a:r>
          </a:p>
          <a:p>
            <a:endParaRPr lang="en-US" baseline="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smtClean="0"/>
              <a:t>Với cách 2 </a:t>
            </a:r>
            <a:r>
              <a:rPr lang="en-US" smtClean="0"/>
              <a:t>việc bổ sung cũng như loại bỏ một giá trị khỏi tập hợp khoá dễ dàng hơn rất nhiều phương pháp trên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Cách</a:t>
            </a:r>
            <a:r>
              <a:rPr lang="en-US" sz="1200" kern="1200" baseline="0" smtClean="0">
                <a:solidFill>
                  <a:schemeClr val="tx1"/>
                </a:solidFill>
                <a:effectLst/>
                <a:latin typeface="+mn-lt"/>
                <a:ea typeface="+mn-ea"/>
                <a:cs typeface="+mn-cs"/>
              </a:rPr>
              <a:t> 3 - </a:t>
            </a:r>
            <a:r>
              <a:rPr lang="en-US" sz="1200" kern="1200" smtClean="0">
                <a:solidFill>
                  <a:schemeClr val="tx1"/>
                </a:solidFill>
                <a:effectLst/>
                <a:latin typeface="+mn-lt"/>
                <a:ea typeface="+mn-ea"/>
                <a:cs typeface="+mn-cs"/>
              </a:rPr>
              <a:t>phương pháp này có thể nói là tốt hơn hai phương pháp trên, tuy nhiên dãy khoá phải có quan hệ thứ tự toàn phần thì mới làm được.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i="1" smtClean="0"/>
          </a:p>
          <a:p>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23</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Đối với bài toán sắp xếp, quan hệ thứ tự trên các con số đc</a:t>
            </a:r>
            <a:r>
              <a:rPr lang="en-US" sz="1200" kern="1200" baseline="0" smtClean="0">
                <a:solidFill>
                  <a:schemeClr val="tx1"/>
                </a:solidFill>
                <a:effectLst/>
                <a:latin typeface="+mn-lt"/>
                <a:ea typeface="+mn-ea"/>
                <a:cs typeface="+mn-cs"/>
              </a:rPr>
              <a:t> mã hóa </a:t>
            </a:r>
            <a:r>
              <a:rPr lang="en-US" sz="1200" kern="1200" smtClean="0">
                <a:solidFill>
                  <a:schemeClr val="tx1"/>
                </a:solidFill>
                <a:effectLst/>
                <a:latin typeface="+mn-lt"/>
                <a:ea typeface="+mn-ea"/>
                <a:cs typeface="+mn-cs"/>
              </a:rPr>
              <a:t>có thể khác với thứ tự cần sắp của các khoá.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Nhưng đối với bài toán tìm kiếm thì khác, với một khoá tìm kiếm, câu trả lời hoặc là “Không tìm thấy” hoặc là “Có tìm thấy và ở chỗ …” nên ta hoàn toàn có thể thay các khoá bằng các mã số của nó mà không bị sai lầm do hai khoá khác nhau dc</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mã hóa</a:t>
            </a:r>
            <a:r>
              <a:rPr lang="en-US" sz="1200" kern="1200" baseline="0" smtClean="0">
                <a:solidFill>
                  <a:schemeClr val="tx1"/>
                </a:solidFill>
                <a:effectLst/>
                <a:latin typeface="+mn-lt"/>
                <a:ea typeface="+mn-ea"/>
                <a:cs typeface="+mn-cs"/>
              </a:rPr>
              <a:t> thành 2 </a:t>
            </a:r>
            <a:r>
              <a:rPr lang="en-US" sz="1200" kern="1200" smtClean="0">
                <a:solidFill>
                  <a:schemeClr val="tx1"/>
                </a:solidFill>
                <a:effectLst/>
                <a:latin typeface="+mn-lt"/>
                <a:ea typeface="+mn-ea"/>
                <a:cs typeface="+mn-cs"/>
              </a:rPr>
              <a:t>số khác nhau</a:t>
            </a:r>
          </a:p>
          <a:p>
            <a:endParaRPr lang="en-US" smtClean="0"/>
          </a:p>
          <a:p>
            <a:r>
              <a:rPr lang="en-US" smtClean="0"/>
              <a:t>Ta sẽ</a:t>
            </a:r>
            <a:r>
              <a:rPr lang="en-US" baseline="0" smtClean="0"/>
              <a:t> xem xét một phương pháp tìm kiếm trên dãy khóa số là cây tìm kiếm số học</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24</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Nút gốc có tối đa nhánh cây con, ngoài giá trị khoá chứa ở nút gốc, tất</a:t>
            </a:r>
          </a:p>
        </p:txBody>
      </p:sp>
      <p:sp>
        <p:nvSpPr>
          <p:cNvPr id="4" name="Slide Number Placeholder 3"/>
          <p:cNvSpPr>
            <a:spLocks noGrp="1"/>
          </p:cNvSpPr>
          <p:nvPr>
            <p:ph type="sldNum" sz="quarter" idx="10"/>
          </p:nvPr>
        </p:nvSpPr>
        <p:spPr/>
        <p:txBody>
          <a:bodyPr/>
          <a:lstStyle/>
          <a:p>
            <a:fld id="{4FAF2873-E8E6-430E-AC71-978F40548248}" type="slidenum">
              <a:rPr lang="en-US" smtClean="0"/>
              <a:t>25</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26</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Đối với cây nhị phân tìm kiếm, việc chia này được thực hiện bằng cách so sánh với khoá nằm ở nút gốc, còn đối với cây tìm kiếm số học, nếu nút gốc có mức là d thì việc chia cây con được thực hiện theo bit thứ d tính từ trái sang (bit z - d) của mỗi khoá</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Do những khoá bắt đầu bằng bit 0 chắc chắn nhỏ hơn những khoá bắt đầu bằng bit 1</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27</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28</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smtClean="0">
                <a:latin typeface="Courier New" pitchFamily="49" charset="0"/>
                <a:cs typeface="Courier New" pitchFamily="49" charset="0"/>
              </a:rPr>
              <a:t>while ((p!=</a:t>
            </a:r>
            <a:r>
              <a:rPr lang="en-US" sz="1200" smtClean="0">
                <a:latin typeface="Courier New" pitchFamily="49" charset="0"/>
                <a:cs typeface="Courier New" pitchFamily="49" charset="0"/>
              </a:rPr>
              <a:t>NULL</a:t>
            </a:r>
            <a:r>
              <a:rPr lang="vi-VN" sz="1200" smtClean="0">
                <a:latin typeface="Courier New" pitchFamily="49" charset="0"/>
                <a:cs typeface="Courier New" pitchFamily="49" charset="0"/>
              </a:rPr>
              <a:t>) &amp;&amp; (p-&gt;Info!=X)) { </a:t>
            </a:r>
            <a:r>
              <a:rPr lang="vi-VN" sz="1200" smtClean="0">
                <a:latin typeface="Corbel" pitchFamily="34" charset="0"/>
                <a:cs typeface="Courier New" pitchFamily="49" charset="0"/>
              </a:rPr>
              <a:t>// Chưa gặp phải một trong 2 tình huống trên</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29</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latin typeface="Corbel" pitchFamily="34" charset="0"/>
              </a:rPr>
              <a:t>Tương tự như sắp xếp, </a:t>
            </a:r>
            <a:endParaRPr lang="en-US" smtClean="0">
              <a:latin typeface="Corbel" pitchFamily="34" charset="0"/>
            </a:endParaRPr>
          </a:p>
          <a:p>
            <a:r>
              <a:rPr lang="vi-VN" smtClean="0">
                <a:latin typeface="Corbel" pitchFamily="34" charset="0"/>
              </a:rPr>
              <a:t>Và trong một số thuật toán sẽ trình bày dưới đây, ta coi kiểu dữ liệu cho mỗi khoá cũng có tên gọi là Tkey</a:t>
            </a:r>
            <a:endParaRPr lang="en-US" smtClean="0">
              <a:latin typeface="Corbel" pitchFamily="34" charset="0"/>
            </a:endParaRPr>
          </a:p>
          <a:p>
            <a:endParaRPr lang="en-US" smtClean="0">
              <a:latin typeface="Corbe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Courier New" pitchFamily="49" charset="0"/>
                <a:cs typeface="Courier New" pitchFamily="49" charset="0"/>
              </a:rPr>
              <a:t>#define </a:t>
            </a:r>
            <a:r>
              <a:rPr lang="vi-VN" sz="1200" b="1" smtClean="0">
                <a:latin typeface="Courier New" pitchFamily="49" charset="0"/>
                <a:cs typeface="Courier New" pitchFamily="49" charset="0"/>
              </a:rPr>
              <a:t>n</a:t>
            </a:r>
            <a:r>
              <a:rPr lang="vi-VN" sz="1200" smtClean="0">
                <a:latin typeface="Courier New" pitchFamily="49" charset="0"/>
                <a:cs typeface="Courier New" pitchFamily="49" charset="0"/>
              </a:rPr>
              <a:t> = … </a:t>
            </a:r>
            <a:r>
              <a:rPr lang="vi-VN" sz="1200" smtClean="0">
                <a:latin typeface="Corbel" pitchFamily="34" charset="0"/>
                <a:cs typeface="Courier New" pitchFamily="49" charset="0"/>
              </a:rPr>
              <a:t>// Số khoá trong dãy khoá</a:t>
            </a:r>
            <a:r>
              <a:rPr lang="vi-VN" sz="1200" smtClean="0">
                <a:latin typeface="Courier New" pitchFamily="49" charset="0"/>
                <a:cs typeface="Courier New" pitchFamily="49" charset="0"/>
              </a:rPr>
              <a:t/>
            </a:r>
            <a:br>
              <a:rPr lang="vi-VN" sz="1200" smtClean="0">
                <a:latin typeface="Courier New" pitchFamily="49" charset="0"/>
                <a:cs typeface="Courier New" pitchFamily="49" charset="0"/>
              </a:rPr>
            </a:br>
            <a:r>
              <a:rPr lang="vi-VN" sz="1200" smtClean="0">
                <a:latin typeface="Courier New" pitchFamily="49" charset="0"/>
                <a:cs typeface="Courier New" pitchFamily="49" charset="0"/>
              </a:rPr>
              <a:t>typedef … </a:t>
            </a:r>
            <a:r>
              <a:rPr lang="vi-VN" sz="1200" b="1" smtClean="0">
                <a:latin typeface="Courier New" pitchFamily="49" charset="0"/>
                <a:cs typeface="Courier New" pitchFamily="49" charset="0"/>
              </a:rPr>
              <a:t>TKey</a:t>
            </a:r>
            <a:r>
              <a:rPr lang="vi-VN" sz="1200" smtClean="0">
                <a:latin typeface="Courier New" pitchFamily="49" charset="0"/>
                <a:cs typeface="Courier New" pitchFamily="49" charset="0"/>
              </a:rPr>
              <a:t> </a:t>
            </a:r>
            <a:r>
              <a:rPr lang="vi-VN" sz="1200" smtClean="0">
                <a:latin typeface="Corbel" pitchFamily="34" charset="0"/>
                <a:cs typeface="Courier New" pitchFamily="49" charset="0"/>
              </a:rPr>
              <a:t>// Kiểu dữ liệu một khoá</a:t>
            </a:r>
            <a:br>
              <a:rPr lang="vi-VN" sz="1200" smtClean="0">
                <a:latin typeface="Corbel" pitchFamily="34" charset="0"/>
                <a:cs typeface="Courier New" pitchFamily="49" charset="0"/>
              </a:rPr>
            </a:br>
            <a:r>
              <a:rPr lang="vi-VN" sz="1200" smtClean="0">
                <a:latin typeface="Courier New" pitchFamily="49" charset="0"/>
                <a:cs typeface="Courier New" pitchFamily="49" charset="0"/>
              </a:rPr>
              <a:t>typedef TKey[n+1] </a:t>
            </a:r>
            <a:r>
              <a:rPr lang="vi-VN" sz="1200" b="1" smtClean="0">
                <a:latin typeface="Courier New" pitchFamily="49" charset="0"/>
                <a:cs typeface="Courier New" pitchFamily="49" charset="0"/>
              </a:rPr>
              <a:t>TArray</a:t>
            </a:r>
            <a:r>
              <a:rPr lang="vi-VN" sz="1200" smtClean="0">
                <a:latin typeface="Courier New" pitchFamily="49" charset="0"/>
                <a:cs typeface="Courier New" pitchFamily="49" charset="0"/>
              </a:rPr>
              <a:t>;</a:t>
            </a:r>
            <a:br>
              <a:rPr lang="vi-VN" sz="1200" smtClean="0">
                <a:latin typeface="Courier New" pitchFamily="49" charset="0"/>
                <a:cs typeface="Courier New" pitchFamily="49" charset="0"/>
              </a:rPr>
            </a:br>
            <a:r>
              <a:rPr lang="vi-VN" sz="1200" b="1" smtClean="0">
                <a:latin typeface="Courier New" pitchFamily="49" charset="0"/>
                <a:cs typeface="Courier New" pitchFamily="49" charset="0"/>
              </a:rPr>
              <a:t>TArray</a:t>
            </a:r>
            <a:r>
              <a:rPr lang="vi-VN" sz="1200" smtClean="0">
                <a:latin typeface="Courier New" pitchFamily="49" charset="0"/>
                <a:cs typeface="Courier New" pitchFamily="49" charset="0"/>
              </a:rPr>
              <a:t> </a:t>
            </a:r>
            <a:r>
              <a:rPr lang="vi-VN" sz="1200" b="1" smtClean="0">
                <a:latin typeface="Courier New" pitchFamily="49" charset="0"/>
                <a:cs typeface="Courier New" pitchFamily="49" charset="0"/>
              </a:rPr>
              <a:t>k</a:t>
            </a:r>
            <a:r>
              <a:rPr lang="vi-VN" sz="1200" smtClean="0">
                <a:latin typeface="Courier New" pitchFamily="49" charset="0"/>
                <a:cs typeface="Courier New" pitchFamily="49" charset="0"/>
              </a:rPr>
              <a:t>; </a:t>
            </a:r>
            <a:r>
              <a:rPr lang="vi-VN" sz="1200" smtClean="0">
                <a:latin typeface="Corbel" pitchFamily="34" charset="0"/>
                <a:cs typeface="Courier New" pitchFamily="49" charset="0"/>
              </a:rPr>
              <a:t>// Dãy khoá</a:t>
            </a:r>
            <a:endParaRPr lang="en-US" sz="1200" smtClean="0">
              <a:latin typeface="Corbel" pitchFamily="34" charset="0"/>
              <a:cs typeface="Courier New" pitchFamily="49" charset="0"/>
            </a:endParaRPr>
          </a:p>
          <a:p>
            <a:endParaRPr lang="en-US"/>
          </a:p>
        </p:txBody>
      </p:sp>
      <p:sp>
        <p:nvSpPr>
          <p:cNvPr id="4" name="Slide Number Placeholder 3"/>
          <p:cNvSpPr>
            <a:spLocks noGrp="1"/>
          </p:cNvSpPr>
          <p:nvPr>
            <p:ph type="sldNum" sz="quarter" idx="10"/>
          </p:nvPr>
        </p:nvSpPr>
        <p:spPr/>
        <p:txBody>
          <a:bodyPr/>
          <a:lstStyle/>
          <a:p>
            <a:fld id="{4FAF2873-E8E6-430E-AC71-978F40548248}" type="slidenum">
              <a:rPr lang="en-US" smtClean="0"/>
              <a:t>3</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30</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Courier New" pitchFamily="49" charset="0"/>
                <a:cs typeface="Courier New" pitchFamily="49" charset="0"/>
              </a:rPr>
              <a:t>Tạo</a:t>
            </a:r>
            <a:r>
              <a:rPr lang="en-US" baseline="0" smtClean="0">
                <a:latin typeface="Courier New" pitchFamily="49" charset="0"/>
                <a:cs typeface="Courier New" pitchFamily="49" charset="0"/>
              </a:rPr>
              <a:t> nút mới</a:t>
            </a:r>
            <a:endParaRPr lang="en-US" smtClean="0">
              <a:latin typeface="Courier New" pitchFamily="49" charset="0"/>
              <a:cs typeface="Courier New" pitchFamily="49" charset="0"/>
            </a:endParaRPr>
          </a:p>
          <a:p>
            <a:r>
              <a:rPr lang="vi-VN" smtClean="0">
                <a:latin typeface="Courier New" pitchFamily="49" charset="0"/>
                <a:cs typeface="Courier New" pitchFamily="49" charset="0"/>
              </a:rPr>
              <a:t>p = (TNode*) malloc(sizeof(TNode)); // Tạo ra một nút mới p</a:t>
            </a:r>
            <a:br>
              <a:rPr lang="vi-VN" smtClean="0">
                <a:latin typeface="Courier New" pitchFamily="49" charset="0"/>
                <a:cs typeface="Courier New" pitchFamily="49" charset="0"/>
              </a:rPr>
            </a:br>
            <a:r>
              <a:rPr lang="vi-VN" smtClean="0">
                <a:latin typeface="Courier New" pitchFamily="49" charset="0"/>
                <a:cs typeface="Courier New" pitchFamily="49" charset="0"/>
              </a:rPr>
              <a:t>p-&gt;Info = X; // Nút mới tạo ra sẽ chứa khoá X</a:t>
            </a:r>
            <a:br>
              <a:rPr lang="vi-VN" smtClean="0">
                <a:latin typeface="Courier New" pitchFamily="49" charset="0"/>
                <a:cs typeface="Courier New" pitchFamily="49" charset="0"/>
              </a:rPr>
            </a:br>
            <a:r>
              <a:rPr lang="vi-VN" smtClean="0">
                <a:latin typeface="Courier New" pitchFamily="49" charset="0"/>
                <a:cs typeface="Courier New" pitchFamily="49" charset="0"/>
              </a:rPr>
              <a:t>p-&gt;Left = p-&gt;Right = NULL; // Nút mới đó sẽ trở thành một lá của cây</a:t>
            </a:r>
            <a:br>
              <a:rPr lang="vi-VN" smtClean="0">
                <a:latin typeface="Courier New" pitchFamily="49" charset="0"/>
                <a:cs typeface="Courier New" pitchFamily="49" charset="0"/>
              </a:rPr>
            </a:b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31</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Do dối</a:t>
            </a:r>
            <a:r>
              <a:rPr lang="en-US" baseline="0" smtClean="0"/>
              <a:t> với cây tìm kiếm số học, chỉ cần đảm bảo các nút thuộc nhánh con bên trái đều nhỏ hơn các nút của nhánh con bên phải, chứ ko có ràng buộc gì với nút gốc (nút gốc ko cần phải hơn hơn các nút bên trái hay nhỏ hơn các nút bên phải), nên khi xóa nút gốc của một nhánh, ta có thể chọn nút lá bất kỳ để thay vào vị trí của nút này</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32</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latin typeface="Courier New" pitchFamily="49" charset="0"/>
                <a:cs typeface="Courier New" pitchFamily="49" charset="0"/>
              </a:rPr>
              <a:t>while ((p-&gt;Left != NULL) || (p-&gt;Right != NULL) { </a:t>
            </a:r>
            <a:r>
              <a:rPr lang="vi-VN" smtClean="0">
                <a:latin typeface="Corbel" pitchFamily="34" charset="0"/>
                <a:cs typeface="Courier New" pitchFamily="49" charset="0"/>
              </a:rPr>
              <a:t>// chừng nào p</a:t>
            </a:r>
            <a:r>
              <a:rPr lang="en-US" smtClean="0">
                <a:latin typeface="Corbel" pitchFamily="34" charset="0"/>
                <a:cs typeface="Courier New" pitchFamily="49" charset="0"/>
              </a:rPr>
              <a:t> </a:t>
            </a:r>
            <a:r>
              <a:rPr lang="vi-VN" smtClean="0">
                <a:latin typeface="Corbel" pitchFamily="34" charset="0"/>
                <a:cs typeface="Courier New" pitchFamily="49" charset="0"/>
              </a:rPr>
              <a:t>chưa phải là lá</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33</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34</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 toán tìm kiếm trong thực tế rất đa dạng: Để</a:t>
            </a:r>
            <a:r>
              <a:rPr lang="en-US" baseline="0" smtClean="0"/>
              <a:t> cài đặt các bài toán kiểu này, cần sự mềm dẻo nhất định và có những thuật toán đặc thù riêng</a:t>
            </a:r>
          </a:p>
          <a:p>
            <a:endParaRPr lang="en-US" baseline="0" smtClean="0"/>
          </a:p>
          <a:p>
            <a:r>
              <a:rPr lang="en-US" baseline="0" smtClean="0"/>
              <a:t>Các giải thuật này có thể tham khảo ở các tài liệu khác</a:t>
            </a:r>
          </a:p>
          <a:p>
            <a:endParaRPr lang="en-US" smtClean="0"/>
          </a:p>
          <a:p>
            <a:r>
              <a:rPr lang="en-US" smtClean="0"/>
              <a:t>Ta kết</a:t>
            </a:r>
            <a:r>
              <a:rPr lang="en-US" baseline="0" smtClean="0"/>
              <a:t> thúc giáo trình về cấu trúc dữ liệu và giải thuật ở đây. </a:t>
            </a:r>
            <a:r>
              <a:rPr lang="en-US" smtClean="0"/>
              <a:t>Ngoài</a:t>
            </a:r>
            <a:r>
              <a:rPr lang="en-US" baseline="0" smtClean="0"/>
              <a:t> các cấu trúc dữ liệu và giải thuật ta xem xét trong toàn bộ giáo trình vừa qua, cấu trúc đồ thị và các giải thuật đồ thị là mảng rất lớn trong tin học và đc ứng dụng rất nhiều trong thực tế. Tuy nhiên do phạm vi giáo trình có hạn, phần lý thuyết đồ thị được đặt riêng ra trong những bài học khác.</a:t>
            </a:r>
            <a:endParaRPr lang="en-US" smtClean="0"/>
          </a:p>
        </p:txBody>
      </p:sp>
      <p:sp>
        <p:nvSpPr>
          <p:cNvPr id="4" name="Slide Number Placeholder 3"/>
          <p:cNvSpPr>
            <a:spLocks noGrp="1"/>
          </p:cNvSpPr>
          <p:nvPr>
            <p:ph type="sldNum" sz="quarter" idx="10"/>
          </p:nvPr>
        </p:nvSpPr>
        <p:spPr/>
        <p:txBody>
          <a:bodyPr/>
          <a:lstStyle/>
          <a:p>
            <a:fld id="{4FAF2873-E8E6-430E-AC71-978F40548248}" type="slidenum">
              <a:rPr lang="en-US" smtClean="0"/>
              <a:t>35</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Corbel" pitchFamily="34" charset="0"/>
              </a:rPr>
              <a:t>Thuật toán</a:t>
            </a:r>
            <a:r>
              <a:rPr lang="en-US" baseline="0" smtClean="0">
                <a:latin typeface="Corbel" pitchFamily="34" charset="0"/>
              </a:rPr>
              <a:t> đầu tiên cũng là thuật toán đơn giản nhất ta xem xét ở đây là thuật toán tìm kiếm tuần tự. Tư tưởng của thuật toán rất tự nhiên: để tìm một đối tượng A trong một danh sách, ta duyệt lần lượt các phần tử của danh sách, cho đến khi tìm thấy, hoặc danh sách đã hêt</a:t>
            </a:r>
          </a:p>
          <a:p>
            <a:endParaRPr lang="en-US" baseline="0" smtClean="0">
              <a:latin typeface="Corbel" pitchFamily="34" charset="0"/>
            </a:endParaRPr>
          </a:p>
          <a:p>
            <a:r>
              <a:rPr lang="en-US" sz="1200" b="0" i="0" u="none" strike="noStrike" kern="1200" smtClean="0">
                <a:solidFill>
                  <a:schemeClr val="tx1"/>
                </a:solidFill>
                <a:effectLst/>
                <a:latin typeface="+mn-lt"/>
                <a:ea typeface="+mn-ea"/>
                <a:cs typeface="+mn-cs"/>
              </a:rPr>
              <a:t>hàm này thử tìm xem trong dãy có khoá nào = X không, nếu thấy nó trả về chỉ số của khoá ấy, nếu không thấy nó trả về -1</a:t>
            </a:r>
            <a:endParaRPr lang="en-US"/>
          </a:p>
        </p:txBody>
      </p:sp>
      <p:sp>
        <p:nvSpPr>
          <p:cNvPr id="4" name="Slide Number Placeholder 3"/>
          <p:cNvSpPr>
            <a:spLocks noGrp="1"/>
          </p:cNvSpPr>
          <p:nvPr>
            <p:ph type="sldNum" sz="quarter" idx="10"/>
          </p:nvPr>
        </p:nvSpPr>
        <p:spPr/>
        <p:txBody>
          <a:bodyPr/>
          <a:lstStyle/>
          <a:p>
            <a:fld id="{4FAF2873-E8E6-430E-AC71-978F40548248}" type="slidenum">
              <a:rPr lang="en-US" smtClean="0"/>
              <a:t>4</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Corbel" pitchFamily="34" charset="0"/>
              </a:rPr>
              <a:t> thêm phần tử có giá trị = X vào cuối dãy, để đảm bảo tìm kiếm luôn thành công: khi đó</a:t>
            </a:r>
            <a:r>
              <a:rPr lang="en-US" baseline="0" smtClean="0">
                <a:latin typeface="Corbel" pitchFamily="34" charset="0"/>
              </a:rPr>
              <a:t> ta có thể bỏ qua lệnh kiểm tra tràn danh sách.</a:t>
            </a:r>
          </a:p>
          <a:p>
            <a:endParaRPr lang="en-US" baseline="0" smtClean="0">
              <a:latin typeface="Corbel" pitchFamily="34" charset="0"/>
            </a:endParaRPr>
          </a:p>
          <a:p>
            <a:r>
              <a:rPr lang="en-US" baseline="0" smtClean="0">
                <a:latin typeface="Corbel" pitchFamily="34" charset="0"/>
              </a:rPr>
              <a:t>Kỹ thuật lính cầm canh giúp giảm đáng kể các phép so sánh (giảm 1 nửa các phep so sánh)</a:t>
            </a:r>
            <a:endParaRPr lang="en-US"/>
          </a:p>
        </p:txBody>
      </p:sp>
      <p:sp>
        <p:nvSpPr>
          <p:cNvPr id="4" name="Slide Number Placeholder 3"/>
          <p:cNvSpPr>
            <a:spLocks noGrp="1"/>
          </p:cNvSpPr>
          <p:nvPr>
            <p:ph type="sldNum" sz="quarter" idx="10"/>
          </p:nvPr>
        </p:nvSpPr>
        <p:spPr/>
        <p:txBody>
          <a:bodyPr/>
          <a:lstStyle/>
          <a:p>
            <a:fld id="{4FAF2873-E8E6-430E-AC71-978F40548248}" type="slidenum">
              <a:rPr lang="en-US" smtClean="0"/>
              <a:t>5</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Corbel" pitchFamily="34" charset="0"/>
                <a:cs typeface="Courier New" pitchFamily="49" charset="0"/>
              </a:rPr>
              <a:t>Thử</a:t>
            </a:r>
            <a:r>
              <a:rPr lang="en-US" baseline="0" smtClean="0">
                <a:latin typeface="Corbel" pitchFamily="34" charset="0"/>
                <a:cs typeface="Courier New" pitchFamily="49" charset="0"/>
              </a:rPr>
              <a:t> tưởng tượng một công việc cụ thể trong đời thường, </a:t>
            </a:r>
            <a:r>
              <a:rPr lang="en-US" smtClean="0">
                <a:latin typeface="Corbel" pitchFamily="34" charset="0"/>
                <a:cs typeface="Courier New" pitchFamily="49" charset="0"/>
              </a:rPr>
              <a:t>có</a:t>
            </a:r>
            <a:r>
              <a:rPr lang="en-US" baseline="0" smtClean="0">
                <a:latin typeface="Corbel" pitchFamily="34" charset="0"/>
                <a:cs typeface="Courier New" pitchFamily="49" charset="0"/>
              </a:rPr>
              <a:t> </a:t>
            </a:r>
            <a:r>
              <a:rPr lang="vi-VN" smtClean="0">
                <a:latin typeface="Corbel" pitchFamily="34" charset="0"/>
                <a:cs typeface="Courier New" pitchFamily="49" charset="0"/>
              </a:rPr>
              <a:t>danh sách </a:t>
            </a:r>
            <a:r>
              <a:rPr lang="en-US" smtClean="0">
                <a:latin typeface="Corbel" pitchFamily="34" charset="0"/>
                <a:cs typeface="Courier New" pitchFamily="49" charset="0"/>
              </a:rPr>
              <a:t>dài</a:t>
            </a:r>
            <a:r>
              <a:rPr lang="en-US" baseline="0" smtClean="0">
                <a:latin typeface="Corbel" pitchFamily="34" charset="0"/>
                <a:cs typeface="Courier New" pitchFamily="49" charset="0"/>
              </a:rPr>
              <a:t> </a:t>
            </a:r>
            <a:r>
              <a:rPr lang="vi-VN" smtClean="0">
                <a:latin typeface="Corbel" pitchFamily="34" charset="0"/>
                <a:cs typeface="Courier New" pitchFamily="49" charset="0"/>
              </a:rPr>
              <a:t>kết quả điểm thi của sinh viên được sắp xếp theo chiều giảm dần của điểm thi bao gồm 10 trang A4, ta cần tìm số báo danh của một sinh viên có điểm bằng 550 (/1000). ...</a:t>
            </a:r>
            <a:endParaRPr lang="en-US" smtClean="0">
              <a:latin typeface="Corbel" pitchFamily="34" charset="0"/>
              <a:cs typeface="Courier New" pitchFamily="49" charset="0"/>
            </a:endParaRPr>
          </a:p>
          <a:p>
            <a:r>
              <a:rPr lang="en-US" smtClean="0">
                <a:latin typeface="Corbel" pitchFamily="34" charset="0"/>
                <a:cs typeface="Courier New" pitchFamily="49" charset="0"/>
              </a:rPr>
              <a:t>Hay khi tìm</a:t>
            </a:r>
            <a:r>
              <a:rPr lang="en-US" baseline="0" smtClean="0">
                <a:latin typeface="Corbel" pitchFamily="34" charset="0"/>
                <a:cs typeface="Courier New" pitchFamily="49" charset="0"/>
              </a:rPr>
              <a:t> kiếm số đt của 1 ng trong cuốn danh bạ đã đc sx theo tên, muốn tìm ng tên Hai chang han, ta se ko bat dau tim tu dau, ma lat ngay nua cuon danh ba, neu thay ten o trang do bat dau bang chu cai sau chu H, thi tim o nua truoc, va nguoc lai</a:t>
            </a:r>
            <a:endParaRPr lang="en-US"/>
          </a:p>
        </p:txBody>
      </p:sp>
      <p:sp>
        <p:nvSpPr>
          <p:cNvPr id="4" name="Slide Number Placeholder 3"/>
          <p:cNvSpPr>
            <a:spLocks noGrp="1"/>
          </p:cNvSpPr>
          <p:nvPr>
            <p:ph type="sldNum" sz="quarter" idx="10"/>
          </p:nvPr>
        </p:nvSpPr>
        <p:spPr/>
        <p:txBody>
          <a:bodyPr/>
          <a:lstStyle/>
          <a:p>
            <a:fld id="{4FAF2873-E8E6-430E-AC71-978F40548248}" type="slidenum">
              <a:rPr lang="en-US" smtClean="0"/>
              <a:t>6</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Do</a:t>
            </a:r>
            <a:r>
              <a:rPr lang="en-US" baseline="0" smtClean="0"/>
              <a:t> sau mỗi bước lặp, phạm vi tìm kiếm giảm đi một nửa, tức là sau bước 1, còn ½, sau bước 2, còn ¼, sau bước 3 còn 1/8… như vậy tồi nhất sau logn bước chưa tìm thấy thì phạm vi tìm kiếm cũng trở thành rỗng</a:t>
            </a:r>
            <a:endParaRPr lang="en-US"/>
          </a:p>
        </p:txBody>
      </p:sp>
      <p:sp>
        <p:nvSpPr>
          <p:cNvPr id="4" name="Slide Number Placeholder 3"/>
          <p:cNvSpPr>
            <a:spLocks noGrp="1"/>
          </p:cNvSpPr>
          <p:nvPr>
            <p:ph type="sldNum" sz="quarter" idx="10"/>
          </p:nvPr>
        </p:nvSpPr>
        <p:spPr/>
        <p:txBody>
          <a:bodyPr/>
          <a:lstStyle/>
          <a:p>
            <a:fld id="{4FAF2873-E8E6-430E-AC71-978F40548248}" type="slidenum">
              <a:rPr lang="en-US" smtClean="0"/>
              <a:t>7</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Corbel" pitchFamily="34" charset="0"/>
                <a:cs typeface="Courier New" pitchFamily="49" charset="0"/>
              </a:rPr>
              <a:t>Ở đây</a:t>
            </a:r>
            <a:r>
              <a:rPr lang="en-US" baseline="0" smtClean="0">
                <a:latin typeface="Corbel" pitchFamily="34" charset="0"/>
                <a:cs typeface="Courier New" pitchFamily="49" charset="0"/>
              </a:rPr>
              <a:t> ta loại bỏ phép so sánh k[m]=X ra khỏi vòng lặp và thêm phân tử m vào một trong 2 đoạn (trên ví dụ là đoan đầu), điều kiện dừng vòng lặp lúc này là khi dãy tìm kiếm còn lại ko quá 1 phần tử thay vì rỗng. Khi còn lại đúng 1 phần tử và phần tử đó = X thì phép tìm kiếm thành công, nếu ko thì thất bại</a:t>
            </a:r>
          </a:p>
          <a:p>
            <a:endParaRPr lang="en-US" baseline="0" smtClean="0">
              <a:latin typeface="Corbel" pitchFamily="34" charset="0"/>
              <a:cs typeface="Courier New" pitchFamily="49" charset="0"/>
            </a:endParaRPr>
          </a:p>
          <a:p>
            <a:r>
              <a:rPr lang="en-US" baseline="0" smtClean="0">
                <a:latin typeface="Corbel" pitchFamily="34" charset="0"/>
                <a:cs typeface="Courier New" pitchFamily="49" charset="0"/>
              </a:rPr>
              <a:t>Một lưu ý khác là phép toán L+H có thể gây tràn số khi L và H lớn, để giảm bớt khả năng này, có thể thay bằng: m = (H-L)/2 + L</a:t>
            </a:r>
            <a:endParaRPr lang="en-US" smtClean="0">
              <a:latin typeface="Corbel" pitchFamily="34" charset="0"/>
              <a:cs typeface="Courier New" pitchFamily="49" charset="0"/>
            </a:endParaRPr>
          </a:p>
        </p:txBody>
      </p:sp>
      <p:sp>
        <p:nvSpPr>
          <p:cNvPr id="4" name="Slide Number Placeholder 3"/>
          <p:cNvSpPr>
            <a:spLocks noGrp="1"/>
          </p:cNvSpPr>
          <p:nvPr>
            <p:ph type="sldNum" sz="quarter" idx="10"/>
          </p:nvPr>
        </p:nvSpPr>
        <p:spPr/>
        <p:txBody>
          <a:bodyPr/>
          <a:lstStyle/>
          <a:p>
            <a:fld id="{4FAF2873-E8E6-430E-AC71-978F40548248}" type="slidenum">
              <a:rPr lang="en-US" smtClean="0"/>
              <a:t>8</a:t>
            </a:fld>
            <a:endParaRPr lang="en-US"/>
          </a:p>
        </p:txBody>
      </p:sp>
    </p:spTree>
    <p:extLst>
      <p:ext uri="{BB962C8B-B14F-4D97-AF65-F5344CB8AC3E}">
        <p14:creationId xmlns:p14="http://schemas.microsoft.com/office/powerpoint/2010/main" val="3425616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Corbel" pitchFamily="34" charset="0"/>
                <a:cs typeface="Courier New" pitchFamily="49" charset="0"/>
              </a:rPr>
              <a:t>Để</a:t>
            </a:r>
            <a:r>
              <a:rPr lang="en-US" baseline="0" smtClean="0">
                <a:latin typeface="Corbel" pitchFamily="34" charset="0"/>
                <a:cs typeface="Courier New" pitchFamily="49" charset="0"/>
              </a:rPr>
              <a:t> minh họa cho phép tìm kiếm nhị phân, </a:t>
            </a:r>
            <a:r>
              <a:rPr lang="en-US" smtClean="0">
                <a:latin typeface="Corbel" pitchFamily="34" charset="0"/>
                <a:cs typeface="Courier New" pitchFamily="49" charset="0"/>
              </a:rPr>
              <a:t>ta xem xét</a:t>
            </a:r>
            <a:r>
              <a:rPr lang="en-US" baseline="0" smtClean="0">
                <a:latin typeface="Corbel" pitchFamily="34" charset="0"/>
                <a:cs typeface="Courier New" pitchFamily="49" charset="0"/>
              </a:rPr>
              <a:t> một trò chơi đơn giản như sau:</a:t>
            </a:r>
          </a:p>
          <a:p>
            <a:endParaRPr lang="en-US" baseline="0" smtClean="0">
              <a:latin typeface="Corbel" pitchFamily="34" charset="0"/>
              <a:cs typeface="Courier New" pitchFamily="49" charset="0"/>
            </a:endParaRPr>
          </a:p>
          <a:p>
            <a:r>
              <a:rPr lang="en-US" baseline="0" smtClean="0">
                <a:latin typeface="Corbel" pitchFamily="34" charset="0"/>
                <a:cs typeface="Courier New" pitchFamily="49" charset="0"/>
              </a:rPr>
              <a:t>Trò chơi có thể đc mở rộng với việc đoán số từ n đến m bất kỳ</a:t>
            </a:r>
          </a:p>
        </p:txBody>
      </p:sp>
      <p:sp>
        <p:nvSpPr>
          <p:cNvPr id="4" name="Slide Number Placeholder 3"/>
          <p:cNvSpPr>
            <a:spLocks noGrp="1"/>
          </p:cNvSpPr>
          <p:nvPr>
            <p:ph type="sldNum" sz="quarter" idx="10"/>
          </p:nvPr>
        </p:nvSpPr>
        <p:spPr/>
        <p:txBody>
          <a:bodyPr/>
          <a:lstStyle/>
          <a:p>
            <a:fld id="{4FAF2873-E8E6-430E-AC71-978F40548248}" type="slidenum">
              <a:rPr lang="en-US" smtClean="0"/>
              <a:t>9</a:t>
            </a:fld>
            <a:endParaRPr lang="en-US"/>
          </a:p>
        </p:txBody>
      </p:sp>
    </p:spTree>
    <p:extLst>
      <p:ext uri="{BB962C8B-B14F-4D97-AF65-F5344CB8AC3E}">
        <p14:creationId xmlns:p14="http://schemas.microsoft.com/office/powerpoint/2010/main" val="342561621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Master" Target="../slideMasters/slideMaster1.xml"/><Relationship Id="rId5" Type="http://schemas.openxmlformats.org/officeDocument/2006/relationships/tags" Target="../tags/tag68.xml"/><Relationship Id="rId4" Type="http://schemas.openxmlformats.org/officeDocument/2006/relationships/tags" Target="../tags/tag67.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custDataLst>
              <p:tags r:id="rId1"/>
            </p:custDataLst>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custDataLst>
              <p:tags r:id="rId2"/>
            </p:custDataLst>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custDataLst>
              <p:tags r:id="rId3"/>
            </p:custDataLst>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custDataLst>
              <p:tags r:id="rId4"/>
            </p:custDataLst>
          </p:nvPr>
        </p:nvSpPr>
        <p:spPr/>
        <p:txBody>
          <a:bodyPr/>
          <a:lstStyle/>
          <a:p>
            <a:fld id="{E1B0144C-7CB1-485E-8C11-38A753053778}" type="datetime1">
              <a:rPr lang="en-US" smtClean="0"/>
              <a:t>14/4/2015</a:t>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958410BE-A17E-4C24-AF28-9073CE594336}" type="slidenum">
              <a:rPr lang="en-US" smtClean="0"/>
              <a:t>‹#›</a:t>
            </a:fld>
            <a:endParaRPr lang="en-US"/>
          </a:p>
        </p:txBody>
      </p:sp>
      <p:sp>
        <p:nvSpPr>
          <p:cNvPr id="10" name="Rectangle 9"/>
          <p:cNvSpPr/>
          <p:nvPr>
            <p:custDataLst>
              <p:tags r:id="rId7"/>
            </p:custDataLst>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custDataLst>
              <p:tags r:id="rId2"/>
            </p:custDataLst>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custDataLst>
              <p:tags r:id="rId3"/>
            </p:custDataLst>
          </p:nvPr>
        </p:nvSpPr>
        <p:spPr/>
        <p:txBody>
          <a:bodyPr/>
          <a:lstStyle/>
          <a:p>
            <a:fld id="{F5D9540E-C939-423C-B156-BD66AC387FC5}" type="datetime1">
              <a:rPr lang="en-US" smtClean="0"/>
              <a:t>14/4/2015</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958410BE-A17E-4C24-AF28-9073CE5943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custDataLst>
              <p:tags r:id="rId1"/>
            </p:custDataLst>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custDataLst>
              <p:tags r:id="rId2"/>
            </p:custDataLst>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custDataLst>
              <p:tags r:id="rId3"/>
            </p:custDataLs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custDataLst>
              <p:tags r:id="rId4"/>
            </p:custDataLst>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custDataLst>
              <p:tags r:id="rId5"/>
            </p:custDataLst>
          </p:nvPr>
        </p:nvSpPr>
        <p:spPr/>
        <p:txBody>
          <a:bodyPr/>
          <a:lstStyle/>
          <a:p>
            <a:fld id="{81E132B1-1343-4D14-A477-5B18DECB2962}" type="datetime1">
              <a:rPr lang="en-US" smtClean="0"/>
              <a:t>14/4/2015</a:t>
            </a:fld>
            <a:endParaRPr lang="en-US"/>
          </a:p>
        </p:txBody>
      </p:sp>
      <p:sp>
        <p:nvSpPr>
          <p:cNvPr id="5" name="Footer Placeholder 4"/>
          <p:cNvSpPr>
            <a:spLocks noGrp="1"/>
          </p:cNvSpPr>
          <p:nvPr>
            <p:ph type="ftr" sz="quarter" idx="11"/>
            <p:custDataLst>
              <p:tags r:id="rId6"/>
            </p:custDataLst>
          </p:nvPr>
        </p:nvSpPr>
        <p:spPr>
          <a:xfrm>
            <a:off x="2640597" y="6377459"/>
            <a:ext cx="3836404" cy="365125"/>
          </a:xfrm>
        </p:spPr>
        <p:txBody>
          <a:bodyPr/>
          <a:lstStyle/>
          <a:p>
            <a:endParaRPr lang="en-US"/>
          </a:p>
        </p:txBody>
      </p:sp>
      <p:sp>
        <p:nvSpPr>
          <p:cNvPr id="6" name="Slide Number Placeholder 5"/>
          <p:cNvSpPr>
            <a:spLocks noGrp="1"/>
          </p:cNvSpPr>
          <p:nvPr>
            <p:ph type="sldNum" sz="quarter" idx="12"/>
            <p:custDataLst>
              <p:tags r:id="rId7"/>
            </p:custDataLst>
          </p:nvPr>
        </p:nvSpPr>
        <p:spPr/>
        <p:txBody>
          <a:bodyPr/>
          <a:lstStyle/>
          <a:p>
            <a:fld id="{958410BE-A17E-4C24-AF28-9073CE5943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custDataLst>
              <p:tags r:id="rId2"/>
            </p:custDataLst>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custDataLst>
              <p:tags r:id="rId3"/>
            </p:custDataLst>
          </p:nvPr>
        </p:nvSpPr>
        <p:spPr/>
        <p:txBody>
          <a:bodyPr/>
          <a:lstStyle/>
          <a:p>
            <a:fld id="{18C3A3A4-A438-4CE9-8C76-D0F11E5E4CC8}" type="datetime1">
              <a:rPr lang="en-US" smtClean="0"/>
              <a:t>14/4/2015</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958410BE-A17E-4C24-AF28-9073CE5943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custDataLst>
              <p:tags r:id="rId1"/>
            </p:custDataLst>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custDataLst>
              <p:tags r:id="rId2"/>
            </p:custDataLst>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custDataLst>
              <p:tags r:id="rId3"/>
            </p:custDataLst>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custDataLst>
              <p:tags r:id="rId4"/>
            </p:custDataLst>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custDataLst>
              <p:tags r:id="rId5"/>
            </p:custDataLst>
          </p:nvPr>
        </p:nvSpPr>
        <p:spPr/>
        <p:txBody>
          <a:bodyPr/>
          <a:lstStyle/>
          <a:p>
            <a:fld id="{1F2E7779-4BD1-432B-A06F-BF9A543B1E65}" type="datetime1">
              <a:rPr lang="en-US" smtClean="0"/>
              <a:t>14/4/2015</a:t>
            </a:fld>
            <a:endParaRPr lang="en-US"/>
          </a:p>
        </p:txBody>
      </p:sp>
      <p:sp>
        <p:nvSpPr>
          <p:cNvPr id="5" name="Footer Placeholder 4"/>
          <p:cNvSpPr>
            <a:spLocks noGrp="1"/>
          </p:cNvSpPr>
          <p:nvPr>
            <p:ph type="ftr" sz="quarter" idx="11"/>
            <p:custDataLst>
              <p:tags r:id="rId6"/>
            </p:custDataLst>
          </p:nvPr>
        </p:nvSpPr>
        <p:spPr/>
        <p:txBody>
          <a:bodyPr/>
          <a:lstStyle/>
          <a:p>
            <a:endParaRPr lang="en-US"/>
          </a:p>
        </p:txBody>
      </p:sp>
      <p:sp>
        <p:nvSpPr>
          <p:cNvPr id="6" name="Slide Number Placeholder 5"/>
          <p:cNvSpPr>
            <a:spLocks noGrp="1"/>
          </p:cNvSpPr>
          <p:nvPr>
            <p:ph type="sldNum" sz="quarter" idx="12"/>
            <p:custDataLst>
              <p:tags r:id="rId7"/>
            </p:custDataLst>
          </p:nvPr>
        </p:nvSpPr>
        <p:spPr/>
        <p:txBody>
          <a:bodyPr/>
          <a:lstStyle/>
          <a:p>
            <a:fld id="{958410BE-A17E-4C24-AF28-9073CE59433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custDataLst>
              <p:tags r:id="rId2"/>
            </p:custDataLst>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custDataLst>
              <p:tags r:id="rId3"/>
            </p:custDataLst>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custDataLst>
              <p:tags r:id="rId4"/>
            </p:custDataLst>
          </p:nvPr>
        </p:nvSpPr>
        <p:spPr/>
        <p:txBody>
          <a:bodyPr/>
          <a:lstStyle/>
          <a:p>
            <a:fld id="{30EEA65C-6D35-49FD-9E29-D2A113ACD749}" type="datetime1">
              <a:rPr lang="en-US" smtClean="0"/>
              <a:t>14/4/2015</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958410BE-A17E-4C24-AF28-9073CE5943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custDataLst>
              <p:tags r:id="rId2"/>
            </p:custDataLst>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custDataLst>
              <p:tags r:id="rId3"/>
            </p:custDataLst>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custDataLst>
              <p:tags r:id="rId4"/>
            </p:custDataLst>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custDataLst>
              <p:tags r:id="rId5"/>
            </p:custDataLst>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custDataLst>
              <p:tags r:id="rId6"/>
            </p:custDataLst>
          </p:nvPr>
        </p:nvSpPr>
        <p:spPr/>
        <p:txBody>
          <a:bodyPr/>
          <a:lstStyle/>
          <a:p>
            <a:fld id="{CC9DAD61-D5A9-4A3F-8B5C-7810D47744C5}" type="datetime1">
              <a:rPr lang="en-US" smtClean="0"/>
              <a:t>14/4/2015</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958410BE-A17E-4C24-AF28-9073CE5943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custDataLst>
              <p:tags r:id="rId2"/>
            </p:custDataLst>
          </p:nvPr>
        </p:nvSpPr>
        <p:spPr/>
        <p:txBody>
          <a:bodyPr/>
          <a:lstStyle/>
          <a:p>
            <a:fld id="{FB63D31A-A9C3-4121-A446-E7701AB0BE79}" type="datetime1">
              <a:rPr lang="en-US" smtClean="0"/>
              <a:t>14/4/2015</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958410BE-A17E-4C24-AF28-9073CE5943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115988CA-E529-42A6-9EA5-A61671F01AB1}" type="datetime1">
              <a:rPr lang="en-US" smtClean="0"/>
              <a:t>14/4/2015</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958410BE-A17E-4C24-AF28-9073CE5943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custDataLst>
              <p:tags r:id="rId2"/>
            </p:custDataLst>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custDataLst>
              <p:tags r:id="rId3"/>
            </p:custDataLst>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915BF14E-0CD5-4823-9008-1F3A348E3CBD}" type="datetime1">
              <a:rPr lang="en-US" smtClean="0"/>
              <a:t>14/4/2015</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958410BE-A17E-4C24-AF28-9073CE594336}" type="slidenum">
              <a:rPr lang="en-US" smtClean="0"/>
              <a:t>‹#›</a:t>
            </a:fld>
            <a:endParaRPr lang="en-US"/>
          </a:p>
        </p:txBody>
      </p:sp>
      <p:sp>
        <p:nvSpPr>
          <p:cNvPr id="12" name="Rectangle 11"/>
          <p:cNvSpPr/>
          <p:nvPr>
            <p:custDataLst>
              <p:tags r:id="rId7"/>
            </p:custDataLst>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custDataLst>
              <p:tags r:id="rId8"/>
            </p:custDataLst>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custDataLst>
              <p:tags r:id="rId2"/>
            </p:custDataLst>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custDataLst>
              <p:tags r:id="rId3"/>
            </p:custDataLst>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custDataLst>
              <p:tags r:id="rId4"/>
            </p:custDataLst>
          </p:nvPr>
        </p:nvSpPr>
        <p:spPr>
          <a:xfrm>
            <a:off x="164592" y="1170432"/>
            <a:ext cx="2523744" cy="201168"/>
          </a:xfrm>
        </p:spPr>
        <p:txBody>
          <a:bodyPr/>
          <a:lstStyle/>
          <a:p>
            <a:fld id="{753B3EC1-CBB3-49B6-A254-78504D4F7F7D}" type="datetime1">
              <a:rPr lang="en-US" smtClean="0"/>
              <a:t>14/4/2015</a:t>
            </a:fld>
            <a:endParaRPr lang="en-US"/>
          </a:p>
        </p:txBody>
      </p:sp>
      <p:sp>
        <p:nvSpPr>
          <p:cNvPr id="11" name="Rectangle 10"/>
          <p:cNvSpPr/>
          <p:nvPr>
            <p:custDataLst>
              <p:tags r:id="rId5"/>
            </p:custDataLst>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custDataLst>
              <p:tags r:id="rId6"/>
            </p:custDataLst>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custDataLst>
              <p:tags r:id="rId7"/>
            </p:custDataLst>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custDataLst>
              <p:tags r:id="rId8"/>
            </p:custDataLst>
          </p:nvPr>
        </p:nvSpPr>
        <p:spPr>
          <a:xfrm>
            <a:off x="8339328" y="1170432"/>
            <a:ext cx="733864" cy="201168"/>
          </a:xfrm>
        </p:spPr>
        <p:txBody>
          <a:bodyPr/>
          <a:lstStyle/>
          <a:p>
            <a:fld id="{958410BE-A17E-4C24-AF28-9073CE59433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custDataLst>
              <p:tags r:id="rId13"/>
            </p:custDataLst>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custDataLst>
              <p:tags r:id="rId14"/>
            </p:custDataLst>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custDataLst>
              <p:tags r:id="rId15"/>
            </p:custDataLst>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custDataLst>
              <p:tags r:id="rId16"/>
            </p:custDataLst>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custDataLst>
              <p:tags r:id="rId17"/>
            </p:custDataLst>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C87ABB0-3556-4F09-B4E1-03C45C7E5EF9}" type="datetime1">
              <a:rPr lang="en-US" smtClean="0"/>
              <a:t>14/4/2015</a:t>
            </a:fld>
            <a:endParaRPr lang="en-US"/>
          </a:p>
        </p:txBody>
      </p:sp>
      <p:sp>
        <p:nvSpPr>
          <p:cNvPr id="5" name="Footer Placeholder 4"/>
          <p:cNvSpPr>
            <a:spLocks noGrp="1"/>
          </p:cNvSpPr>
          <p:nvPr>
            <p:ph type="ftr" sz="quarter" idx="3"/>
            <p:custDataLst>
              <p:tags r:id="rId18"/>
            </p:custDataLst>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custDataLst>
              <p:tags r:id="rId19"/>
            </p:custDataLst>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58410BE-A17E-4C24-AF28-9073CE5943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14.xml"/></Relationships>
</file>

<file path=ppt/slides/_rels/slide11.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118.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21.xml"/><Relationship Id="rId7" Type="http://schemas.openxmlformats.org/officeDocument/2006/relationships/notesSlide" Target="../notesSlides/notesSlide12.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slideLayout" Target="../slideLayouts/slideLayout2.xml"/><Relationship Id="rId5" Type="http://schemas.openxmlformats.org/officeDocument/2006/relationships/tags" Target="../tags/tag123.xml"/><Relationship Id="rId4" Type="http://schemas.openxmlformats.org/officeDocument/2006/relationships/tags" Target="../tags/tag122.xml"/></Relationships>
</file>

<file path=ppt/slides/_rels/slide13.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27.xml"/></Relationships>
</file>

<file path=ppt/slides/_rels/slide14.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31.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134.xml"/><Relationship Id="rId7"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41.xml"/></Relationships>
</file>

<file path=ppt/slides/_rels/slide17.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45.xml"/></Relationships>
</file>

<file path=ppt/slides/_rels/slide18.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image" Target="../media/image4.png"/><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image" Target="../media/image3.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notesSlide" Target="../notesSlides/notesSlide18.xml"/><Relationship Id="rId5" Type="http://schemas.openxmlformats.org/officeDocument/2006/relationships/tags" Target="../tags/tag150.xml"/><Relationship Id="rId10" Type="http://schemas.openxmlformats.org/officeDocument/2006/relationships/slideLayout" Target="../slideLayouts/slideLayout2.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0.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62.xml"/></Relationships>
</file>

<file path=ppt/slides/_rels/slide21.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66.xml"/></Relationships>
</file>

<file path=ppt/slides/_rels/slide22.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70.xml"/></Relationships>
</file>

<file path=ppt/slides/_rels/slide2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174.xml"/></Relationships>
</file>

<file path=ppt/slides/_rels/slide24.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78.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81.xml"/><Relationship Id="rId7" Type="http://schemas.openxmlformats.org/officeDocument/2006/relationships/notesSlide" Target="../notesSlides/notesSlide25.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slideLayout" Target="../slideLayouts/slideLayout2.xml"/><Relationship Id="rId5" Type="http://schemas.openxmlformats.org/officeDocument/2006/relationships/tags" Target="../tags/tag183.xml"/><Relationship Id="rId4" Type="http://schemas.openxmlformats.org/officeDocument/2006/relationships/tags" Target="../tags/tag18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86.xml"/><Relationship Id="rId7" Type="http://schemas.openxmlformats.org/officeDocument/2006/relationships/notesSlide" Target="../notesSlides/notesSlide26.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slideLayout" Target="../slideLayouts/slideLayout2.xml"/><Relationship Id="rId5" Type="http://schemas.openxmlformats.org/officeDocument/2006/relationships/tags" Target="../tags/tag188.xml"/><Relationship Id="rId4" Type="http://schemas.openxmlformats.org/officeDocument/2006/relationships/tags" Target="../tags/tag187.xml"/></Relationships>
</file>

<file path=ppt/slides/_rels/slide27.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192.xml"/></Relationships>
</file>

<file path=ppt/slides/_rels/slide28.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196.xml"/></Relationships>
</file>

<file path=ppt/slides/_rels/slide29.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200.xml"/></Relationships>
</file>

<file path=ppt/slides/_rels/slide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30.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204.xml"/></Relationships>
</file>

<file path=ppt/slides/_rels/slide31.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208.xml"/></Relationships>
</file>

<file path=ppt/slides/_rels/slide32.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33.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216.xml"/></Relationships>
</file>

<file path=ppt/slides/_rels/slide34.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220.xml"/></Relationships>
</file>

<file path=ppt/slides/_rels/slide35.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224.xml"/></Relationships>
</file>

<file path=ppt/slides/_rels/slide4.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90.xml"/></Relationships>
</file>

<file path=ppt/slides/_rels/slide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94.xml"/></Relationships>
</file>

<file path=ppt/slides/_rels/slide6.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98.xml"/></Relationships>
</file>

<file path=ppt/slides/_rels/slide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02.xml"/></Relationships>
</file>

<file path=ppt/slides/_rels/slide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06.xml"/></Relationships>
</file>

<file path=ppt/slides/_rels/slide9.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err="1" smtClean="0"/>
              <a:t>Bài</a:t>
            </a:r>
            <a:r>
              <a:rPr lang="en-US" dirty="0" smtClean="0"/>
              <a:t> 8. </a:t>
            </a:r>
            <a:r>
              <a:rPr lang="en-US" dirty="0" err="1" smtClean="0"/>
              <a:t>Các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endParaRPr lang="en-US" dirty="0"/>
          </a:p>
        </p:txBody>
      </p:sp>
      <p:sp>
        <p:nvSpPr>
          <p:cNvPr id="3" name="Subtitle 2"/>
          <p:cNvSpPr>
            <a:spLocks noGrp="1"/>
          </p:cNvSpPr>
          <p:nvPr>
            <p:ph type="subTitle" idx="1"/>
            <p:custDataLst>
              <p:tags r:id="rId3"/>
            </p:custDataLst>
          </p:nvPr>
        </p:nvSpPr>
        <p:spPr/>
        <p:txBody>
          <a:bodyPr/>
          <a:lstStyle/>
          <a:p>
            <a:endParaRPr lang="en-US" dirty="0"/>
          </a:p>
        </p:txBody>
      </p:sp>
    </p:spTree>
    <p:custDataLst>
      <p:tags r:id="rId1"/>
    </p:custDataLst>
    <p:extLst>
      <p:ext uri="{BB962C8B-B14F-4D97-AF65-F5344CB8AC3E}">
        <p14:creationId xmlns:p14="http://schemas.microsoft.com/office/powerpoint/2010/main" val="298708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8.3. Tìm kiếm tuần tự vs tìm kiếm nhị phân</a:t>
            </a:r>
            <a:endParaRPr lang="en-US"/>
          </a:p>
        </p:txBody>
      </p:sp>
      <p:sp>
        <p:nvSpPr>
          <p:cNvPr id="3" name="Content Placeholder 2"/>
          <p:cNvSpPr>
            <a:spLocks noGrp="1"/>
          </p:cNvSpPr>
          <p:nvPr>
            <p:ph idx="1"/>
            <p:custDataLst>
              <p:tags r:id="rId3"/>
            </p:custDataLst>
          </p:nvPr>
        </p:nvSpPr>
        <p:spPr>
          <a:xfrm>
            <a:off x="228600" y="1600201"/>
            <a:ext cx="8686800" cy="5029200"/>
          </a:xfrm>
        </p:spPr>
        <p:txBody>
          <a:bodyPr>
            <a:normAutofit lnSpcReduction="10000"/>
          </a:bodyPr>
          <a:lstStyle/>
          <a:p>
            <a:r>
              <a:rPr lang="en-US" smtClean="0">
                <a:latin typeface="Corbel" pitchFamily="34" charset="0"/>
                <a:cs typeface="Courier New" pitchFamily="49" charset="0"/>
              </a:rPr>
              <a:t>Tìm kiếm tuần tự</a:t>
            </a:r>
          </a:p>
          <a:p>
            <a:pPr lvl="1"/>
            <a:r>
              <a:rPr lang="en-US" smtClean="0">
                <a:latin typeface="Corbel" pitchFamily="34" charset="0"/>
                <a:cs typeface="Courier New" pitchFamily="49" charset="0"/>
              </a:rPr>
              <a:t>Chậm hơn</a:t>
            </a:r>
          </a:p>
          <a:p>
            <a:pPr lvl="1"/>
            <a:r>
              <a:rPr lang="en-US" smtClean="0">
                <a:latin typeface="Corbel" pitchFamily="34" charset="0"/>
                <a:cs typeface="Courier New" pitchFamily="49" charset="0"/>
              </a:rPr>
              <a:t>Làm việc được trên dãy bất kỳ (chưa sắp xếp)</a:t>
            </a:r>
          </a:p>
          <a:p>
            <a:pPr lvl="1"/>
            <a:r>
              <a:rPr lang="en-US" smtClean="0">
                <a:latin typeface="Corbel" pitchFamily="34" charset="0"/>
                <a:cs typeface="Courier New" pitchFamily="49" charset="0"/>
              </a:rPr>
              <a:t>Làm việc được trên danh sách liên kết (không có thao tác truy cập ngẫu nhiên)</a:t>
            </a:r>
          </a:p>
          <a:p>
            <a:r>
              <a:rPr lang="en-US" smtClean="0">
                <a:latin typeface="Corbel" pitchFamily="34" charset="0"/>
                <a:cs typeface="Courier New" pitchFamily="49" charset="0"/>
              </a:rPr>
              <a:t>Tìm kiếm nhị phân</a:t>
            </a:r>
          </a:p>
          <a:p>
            <a:pPr lvl="1"/>
            <a:r>
              <a:rPr lang="en-US" smtClean="0">
                <a:latin typeface="Corbel" pitchFamily="34" charset="0"/>
                <a:cs typeface="Courier New" pitchFamily="49" charset="0"/>
              </a:rPr>
              <a:t>Nhanh hơn rất nhiều</a:t>
            </a:r>
          </a:p>
          <a:p>
            <a:pPr lvl="1"/>
            <a:r>
              <a:rPr lang="en-US" smtClean="0">
                <a:latin typeface="Corbel" pitchFamily="34" charset="0"/>
                <a:cs typeface="Courier New" pitchFamily="49" charset="0"/>
              </a:rPr>
              <a:t>Danh sách phải được sắp xếp trước khi tìm kiếm</a:t>
            </a:r>
          </a:p>
          <a:p>
            <a:pPr lvl="1"/>
            <a:r>
              <a:rPr lang="en-US" smtClean="0">
                <a:latin typeface="Corbel" pitchFamily="34" charset="0"/>
                <a:cs typeface="Courier New" pitchFamily="49" charset="0"/>
              </a:rPr>
              <a:t>Không dùng được cho danh sách truy cập tuần tự (danh sách liên kết)</a:t>
            </a: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10</a:t>
            </a:fld>
            <a:endParaRPr lang="en-US"/>
          </a:p>
        </p:txBody>
      </p:sp>
    </p:spTree>
    <p:custDataLst>
      <p:tags r:id="rId1"/>
    </p:custDataLst>
    <p:extLst>
      <p:ext uri="{BB962C8B-B14F-4D97-AF65-F5344CB8AC3E}">
        <p14:creationId xmlns:p14="http://schemas.microsoft.com/office/powerpoint/2010/main" val="2595185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 </a:t>
            </a:r>
            <a:r>
              <a:rPr lang="en-US"/>
              <a:t>Cây nhị phân tìm kiếm (Binary Search Tree - BST)</a:t>
            </a:r>
          </a:p>
        </p:txBody>
      </p:sp>
      <p:sp>
        <p:nvSpPr>
          <p:cNvPr id="3" name="Content Placeholder 2"/>
          <p:cNvSpPr>
            <a:spLocks noGrp="1"/>
          </p:cNvSpPr>
          <p:nvPr>
            <p:ph idx="1"/>
            <p:custDataLst>
              <p:tags r:id="rId3"/>
            </p:custDataLst>
          </p:nvPr>
        </p:nvSpPr>
        <p:spPr>
          <a:xfrm>
            <a:off x="228600" y="1600201"/>
            <a:ext cx="8686800" cy="5029200"/>
          </a:xfrm>
        </p:spPr>
        <p:txBody>
          <a:bodyPr>
            <a:normAutofit/>
          </a:bodyPr>
          <a:lstStyle/>
          <a:p>
            <a:r>
              <a:rPr lang="en-US"/>
              <a:t>Cho n khoá </a:t>
            </a:r>
            <a:r>
              <a:rPr lang="en-US" smtClean="0"/>
              <a:t>k[0..n-1], cây </a:t>
            </a:r>
            <a:r>
              <a:rPr lang="en-US"/>
              <a:t>nhị phân tìm kiếm ứng với dãy khoá đó là một cây nhị phân mà mỗi nút chứa giá trị một khoá trong n khoá đã </a:t>
            </a:r>
            <a:r>
              <a:rPr lang="en-US" smtClean="0"/>
              <a:t>cho và có </a:t>
            </a:r>
            <a:r>
              <a:rPr lang="en-US"/>
              <a:t>tính </a:t>
            </a:r>
            <a:r>
              <a:rPr lang="en-US" smtClean="0"/>
              <a:t>chất:</a:t>
            </a:r>
            <a:endParaRPr lang="en-US"/>
          </a:p>
          <a:p>
            <a:pPr lvl="1"/>
            <a:r>
              <a:rPr lang="en-US"/>
              <a:t>Mọi khoá nằm trong </a:t>
            </a:r>
            <a:r>
              <a:rPr lang="en-US" b="1"/>
              <a:t>cây con trái </a:t>
            </a:r>
            <a:r>
              <a:rPr lang="en-US"/>
              <a:t>của </a:t>
            </a:r>
            <a:r>
              <a:rPr lang="en-US" smtClean="0"/>
              <a:t>nút đó đều </a:t>
            </a:r>
            <a:r>
              <a:rPr lang="en-US" b="1"/>
              <a:t>nhỏ hơn</a:t>
            </a:r>
            <a:r>
              <a:rPr lang="en-US"/>
              <a:t> khoá ứng với nút đó.</a:t>
            </a:r>
          </a:p>
          <a:p>
            <a:pPr lvl="1"/>
            <a:r>
              <a:rPr lang="en-US"/>
              <a:t>Mọi khoá nằm trong </a:t>
            </a:r>
            <a:r>
              <a:rPr lang="en-US" b="1"/>
              <a:t>cây con phải</a:t>
            </a:r>
            <a:r>
              <a:rPr lang="en-US"/>
              <a:t> của nút đó đều </a:t>
            </a:r>
            <a:r>
              <a:rPr lang="en-US" b="1"/>
              <a:t>lớn hơn khoá</a:t>
            </a:r>
            <a:r>
              <a:rPr lang="en-US"/>
              <a:t> ứng với nút đó</a:t>
            </a:r>
            <a:endParaRPr lang="en-US" smtClean="0">
              <a:latin typeface="Corbel" pitchFamily="34" charset="0"/>
              <a:cs typeface="Courier New" pitchFamily="49" charset="0"/>
            </a:endParaRP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11</a:t>
            </a:fld>
            <a:endParaRPr lang="en-US"/>
          </a:p>
        </p:txBody>
      </p:sp>
    </p:spTree>
    <p:custDataLst>
      <p:tags r:id="rId1"/>
    </p:custDataLst>
    <p:extLst>
      <p:ext uri="{BB962C8B-B14F-4D97-AF65-F5344CB8AC3E}">
        <p14:creationId xmlns:p14="http://schemas.microsoft.com/office/powerpoint/2010/main" val="3625825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custDataLst>
              <p:tags r:id="rId2"/>
            </p:custDataLst>
          </p:nvPr>
        </p:nvPicPr>
        <p:blipFill>
          <a:blip r:embed="rId8"/>
          <a:stretch>
            <a:fillRect/>
          </a:stretch>
        </p:blipFill>
        <p:spPr>
          <a:xfrm>
            <a:off x="3198085" y="2895600"/>
            <a:ext cx="5564915" cy="3672749"/>
          </a:xfrm>
          <a:prstGeom prst="rect">
            <a:avLst/>
          </a:prstGeom>
        </p:spPr>
      </p:pic>
      <p:sp>
        <p:nvSpPr>
          <p:cNvPr id="2" name="Title 1"/>
          <p:cNvSpPr>
            <a:spLocks noGrp="1"/>
          </p:cNvSpPr>
          <p:nvPr>
            <p:ph type="title"/>
            <p:custDataLst>
              <p:tags r:id="rId3"/>
            </p:custDataLst>
          </p:nvPr>
        </p:nvSpPr>
        <p:spPr/>
        <p:txBody>
          <a:bodyPr>
            <a:normAutofit fontScale="90000"/>
          </a:bodyPr>
          <a:lstStyle/>
          <a:p>
            <a:r>
              <a:rPr lang="en-US" smtClean="0"/>
              <a:t>8.4. </a:t>
            </a:r>
            <a:r>
              <a:rPr lang="en-US"/>
              <a:t>Cây nhị phân tìm kiếm (Binary Search Tree - BST)</a:t>
            </a:r>
          </a:p>
        </p:txBody>
      </p:sp>
      <p:sp>
        <p:nvSpPr>
          <p:cNvPr id="3" name="Content Placeholder 2"/>
          <p:cNvSpPr>
            <a:spLocks noGrp="1"/>
          </p:cNvSpPr>
          <p:nvPr>
            <p:ph idx="1"/>
            <p:custDataLst>
              <p:tags r:id="rId4"/>
            </p:custDataLst>
          </p:nvPr>
        </p:nvSpPr>
        <p:spPr>
          <a:xfrm>
            <a:off x="228600" y="1600201"/>
            <a:ext cx="8686800" cy="5029200"/>
          </a:xfrm>
        </p:spPr>
        <p:txBody>
          <a:bodyPr>
            <a:normAutofit/>
          </a:bodyPr>
          <a:lstStyle/>
          <a:p>
            <a:r>
              <a:rPr lang="en-US" smtClean="0">
                <a:latin typeface="Corbel" pitchFamily="34" charset="0"/>
                <a:cs typeface="Courier New" pitchFamily="49" charset="0"/>
              </a:rPr>
              <a:t>Các thao tác trên cây nhị phân tìm kiếm:</a:t>
            </a:r>
          </a:p>
          <a:p>
            <a:pPr lvl="1"/>
            <a:r>
              <a:rPr lang="en-US" smtClean="0">
                <a:latin typeface="Corbel" pitchFamily="34" charset="0"/>
                <a:cs typeface="Courier New" pitchFamily="49" charset="0"/>
              </a:rPr>
              <a:t>Tìm kiếm khóa X trong cây</a:t>
            </a:r>
          </a:p>
          <a:p>
            <a:pPr lvl="1"/>
            <a:r>
              <a:rPr lang="en-US" smtClean="0">
                <a:latin typeface="Corbel" pitchFamily="34" charset="0"/>
                <a:cs typeface="Courier New" pitchFamily="49" charset="0"/>
              </a:rPr>
              <a:t>Thêm khóa mới vào cây</a:t>
            </a:r>
          </a:p>
          <a:p>
            <a:pPr lvl="1"/>
            <a:r>
              <a:rPr lang="en-US" smtClean="0">
                <a:latin typeface="Corbel" pitchFamily="34" charset="0"/>
                <a:cs typeface="Courier New" pitchFamily="49" charset="0"/>
              </a:rPr>
              <a:t>Loại bỏ nút khỏi cây</a:t>
            </a:r>
          </a:p>
          <a:p>
            <a:pPr lvl="1"/>
            <a:endParaRPr lang="en-US" smtClean="0">
              <a:latin typeface="Corbel" pitchFamily="34" charset="0"/>
              <a:cs typeface="Courier New" pitchFamily="49" charset="0"/>
            </a:endParaRPr>
          </a:p>
        </p:txBody>
      </p:sp>
      <p:sp>
        <p:nvSpPr>
          <p:cNvPr id="5" name="Slide Number Placeholder 4"/>
          <p:cNvSpPr>
            <a:spLocks noGrp="1"/>
          </p:cNvSpPr>
          <p:nvPr>
            <p:ph type="sldNum" sz="quarter" idx="12"/>
            <p:custDataLst>
              <p:tags r:id="rId5"/>
            </p:custDataLst>
          </p:nvPr>
        </p:nvSpPr>
        <p:spPr/>
        <p:txBody>
          <a:bodyPr/>
          <a:lstStyle/>
          <a:p>
            <a:fld id="{958410BE-A17E-4C24-AF28-9073CE594336}" type="slidenum">
              <a:rPr lang="en-US" smtClean="0"/>
              <a:t>12</a:t>
            </a:fld>
            <a:endParaRPr lang="en-US"/>
          </a:p>
        </p:txBody>
      </p:sp>
    </p:spTree>
    <p:custDataLst>
      <p:tags r:id="rId1"/>
    </p:custDataLst>
    <p:extLst>
      <p:ext uri="{BB962C8B-B14F-4D97-AF65-F5344CB8AC3E}">
        <p14:creationId xmlns:p14="http://schemas.microsoft.com/office/powerpoint/2010/main" val="1086568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8.4.1. Tìm kiếm trên cây </a:t>
            </a:r>
            <a:r>
              <a:rPr lang="en-US"/>
              <a:t>nhị phân tìm </a:t>
            </a:r>
            <a:r>
              <a:rPr lang="en-US" smtClean="0"/>
              <a:t>kiếm</a:t>
            </a:r>
            <a:endParaRPr lang="en-US"/>
          </a:p>
        </p:txBody>
      </p:sp>
      <p:sp>
        <p:nvSpPr>
          <p:cNvPr id="3" name="Content Placeholder 2"/>
          <p:cNvSpPr>
            <a:spLocks noGrp="1"/>
          </p:cNvSpPr>
          <p:nvPr>
            <p:ph idx="1"/>
            <p:custDataLst>
              <p:tags r:id="rId3"/>
            </p:custDataLst>
          </p:nvPr>
        </p:nvSpPr>
        <p:spPr>
          <a:xfrm>
            <a:off x="228600" y="1600201"/>
            <a:ext cx="8610600" cy="4952999"/>
          </a:xfrm>
        </p:spPr>
        <p:txBody>
          <a:bodyPr>
            <a:normAutofit/>
          </a:bodyPr>
          <a:lstStyle/>
          <a:p>
            <a:r>
              <a:rPr lang="en-US"/>
              <a:t>Thuật </a:t>
            </a:r>
            <a:r>
              <a:rPr lang="en-US" smtClean="0"/>
              <a:t>toán: </a:t>
            </a:r>
            <a:r>
              <a:rPr lang="en-US"/>
              <a:t>khoá tìm kiếm </a:t>
            </a:r>
            <a:r>
              <a:rPr lang="en-US" b="1"/>
              <a:t>X</a:t>
            </a:r>
            <a:r>
              <a:rPr lang="en-US"/>
              <a:t> được so sánh với khoá ở </a:t>
            </a:r>
            <a:r>
              <a:rPr lang="en-US" b="1"/>
              <a:t>gốc</a:t>
            </a:r>
            <a:r>
              <a:rPr lang="en-US"/>
              <a:t> cây, và 4 tình huống có thể xảy </a:t>
            </a:r>
            <a:r>
              <a:rPr lang="en-US" smtClean="0"/>
              <a:t>ra:</a:t>
            </a:r>
          </a:p>
          <a:p>
            <a:pPr lvl="1"/>
            <a:r>
              <a:rPr lang="en-US"/>
              <a:t>Không có gốc (cây </a:t>
            </a:r>
            <a:r>
              <a:rPr lang="en-US" smtClean="0"/>
              <a:t>rỗng) – phép </a:t>
            </a:r>
            <a:r>
              <a:rPr lang="en-US"/>
              <a:t>tìm kiếm thất </a:t>
            </a:r>
            <a:r>
              <a:rPr lang="en-US" smtClean="0"/>
              <a:t>bại</a:t>
            </a:r>
          </a:p>
          <a:p>
            <a:pPr lvl="1"/>
            <a:r>
              <a:rPr lang="en-US"/>
              <a:t>X trùng với khoá ở </a:t>
            </a:r>
            <a:r>
              <a:rPr lang="en-US" smtClean="0"/>
              <a:t>gốc – tìm </a:t>
            </a:r>
            <a:r>
              <a:rPr lang="en-US"/>
              <a:t>kiếm thành </a:t>
            </a:r>
            <a:r>
              <a:rPr lang="en-US" smtClean="0"/>
              <a:t>công</a:t>
            </a:r>
          </a:p>
          <a:p>
            <a:pPr lvl="1"/>
            <a:r>
              <a:rPr lang="en-US"/>
              <a:t>X </a:t>
            </a:r>
            <a:r>
              <a:rPr lang="en-US" b="1"/>
              <a:t>nhỏ hơn </a:t>
            </a:r>
            <a:r>
              <a:rPr lang="en-US"/>
              <a:t>khoá ở gốc, phép tìm kiếm được tiếp tục trong </a:t>
            </a:r>
            <a:r>
              <a:rPr lang="en-US" b="1"/>
              <a:t>cây con trái </a:t>
            </a:r>
            <a:r>
              <a:rPr lang="en-US"/>
              <a:t>của gốc với cách làm tương </a:t>
            </a:r>
            <a:r>
              <a:rPr lang="en-US" smtClean="0"/>
              <a:t>tự</a:t>
            </a:r>
          </a:p>
          <a:p>
            <a:pPr lvl="1"/>
            <a:r>
              <a:rPr lang="en-US"/>
              <a:t>X </a:t>
            </a:r>
            <a:r>
              <a:rPr lang="en-US" b="1"/>
              <a:t>lớn hơn </a:t>
            </a:r>
            <a:r>
              <a:rPr lang="en-US"/>
              <a:t>khoá ở gốc, phép tìm kiếm được tiếp tục trong </a:t>
            </a:r>
            <a:r>
              <a:rPr lang="en-US" b="1"/>
              <a:t>cây con phải </a:t>
            </a:r>
            <a:r>
              <a:rPr lang="en-US"/>
              <a:t>của gốc với cách làm tương tự</a:t>
            </a:r>
          </a:p>
          <a:p>
            <a:pPr lvl="1"/>
            <a:endParaRPr lang="en-US" smtClean="0"/>
          </a:p>
          <a:p>
            <a:pPr lvl="1"/>
            <a:endParaRPr lang="en-US" smtClean="0"/>
          </a:p>
          <a:p>
            <a:pPr lvl="1"/>
            <a:endParaRPr lang="en-US" smtClean="0">
              <a:latin typeface="Corbel" pitchFamily="34" charset="0"/>
              <a:cs typeface="Courier New" pitchFamily="49" charset="0"/>
            </a:endParaRP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13</a:t>
            </a:fld>
            <a:endParaRPr lang="en-US"/>
          </a:p>
        </p:txBody>
      </p:sp>
    </p:spTree>
    <p:custDataLst>
      <p:tags r:id="rId1"/>
    </p:custDataLst>
    <p:extLst>
      <p:ext uri="{BB962C8B-B14F-4D97-AF65-F5344CB8AC3E}">
        <p14:creationId xmlns:p14="http://schemas.microsoft.com/office/powerpoint/2010/main" val="1481292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8.4.1. Tìm kiếm trên cây </a:t>
            </a:r>
            <a:r>
              <a:rPr lang="en-US"/>
              <a:t>nhị phân tìm </a:t>
            </a:r>
            <a:r>
              <a:rPr lang="en-US" smtClean="0"/>
              <a:t>kiếm</a:t>
            </a:r>
            <a:endParaRPr lang="en-US"/>
          </a:p>
        </p:txBody>
      </p:sp>
      <p:sp>
        <p:nvSpPr>
          <p:cNvPr id="3" name="Content Placeholder 2"/>
          <p:cNvSpPr>
            <a:spLocks noGrp="1"/>
          </p:cNvSpPr>
          <p:nvPr>
            <p:ph idx="1"/>
            <p:custDataLst>
              <p:tags r:id="rId3"/>
            </p:custDataLst>
          </p:nvPr>
        </p:nvSpPr>
        <p:spPr>
          <a:xfrm>
            <a:off x="228600" y="1676400"/>
            <a:ext cx="8686800" cy="4952999"/>
          </a:xfrm>
        </p:spPr>
        <p:txBody>
          <a:bodyPr>
            <a:normAutofit/>
          </a:bodyPr>
          <a:lstStyle/>
          <a:p>
            <a:r>
              <a:rPr lang="en-US" smtClean="0"/>
              <a:t>Cài đặt:</a:t>
            </a:r>
          </a:p>
          <a:p>
            <a:pPr marL="118872" indent="0">
              <a:buNone/>
            </a:pPr>
            <a:r>
              <a:rPr lang="vi-VN" sz="2800">
                <a:latin typeface="Courier New" pitchFamily="49" charset="0"/>
                <a:cs typeface="Courier New" pitchFamily="49" charset="0"/>
              </a:rPr>
              <a:t>TNode * BSTSearch(TKey X)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TNode </a:t>
            </a:r>
            <a:r>
              <a:rPr lang="vi-VN" sz="2800">
                <a:latin typeface="Courier New" pitchFamily="49" charset="0"/>
                <a:cs typeface="Courier New" pitchFamily="49" charset="0"/>
              </a:rPr>
              <a:t>* p = Root;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while </a:t>
            </a:r>
            <a:r>
              <a:rPr lang="vi-VN" sz="2800">
                <a:latin typeface="Courier New" pitchFamily="49" charset="0"/>
                <a:cs typeface="Courier New" pitchFamily="49" charset="0"/>
              </a:rPr>
              <a:t>(p != NULL)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if </a:t>
            </a:r>
            <a:r>
              <a:rPr lang="vi-VN" sz="2800">
                <a:latin typeface="Courier New" pitchFamily="49" charset="0"/>
                <a:cs typeface="Courier New" pitchFamily="49" charset="0"/>
              </a:rPr>
              <a:t>(</a:t>
            </a:r>
            <a:r>
              <a:rPr lang="vi-VN" sz="2800" b="1">
                <a:latin typeface="Courier New" pitchFamily="49" charset="0"/>
                <a:cs typeface="Courier New" pitchFamily="49" charset="0"/>
              </a:rPr>
              <a:t>X == </a:t>
            </a:r>
            <a:r>
              <a:rPr lang="vi-VN" sz="2800">
                <a:latin typeface="Courier New" pitchFamily="49" charset="0"/>
                <a:cs typeface="Courier New" pitchFamily="49" charset="0"/>
              </a:rPr>
              <a:t>p-&gt;Info) break;</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else </a:t>
            </a:r>
            <a:r>
              <a:rPr lang="vi-VN" sz="2800">
                <a:latin typeface="Courier New" pitchFamily="49" charset="0"/>
                <a:cs typeface="Courier New" pitchFamily="49" charset="0"/>
              </a:rPr>
              <a:t>if (</a:t>
            </a:r>
            <a:r>
              <a:rPr lang="vi-VN" sz="2800" b="1" smtClean="0">
                <a:latin typeface="Courier New" pitchFamily="49" charset="0"/>
                <a:cs typeface="Courier New" pitchFamily="49" charset="0"/>
              </a:rPr>
              <a:t>X</a:t>
            </a:r>
            <a:r>
              <a:rPr lang="en-US" sz="2800" b="1" smtClean="0">
                <a:latin typeface="Courier New" pitchFamily="49" charset="0"/>
                <a:cs typeface="Courier New" pitchFamily="49" charset="0"/>
              </a:rPr>
              <a:t> </a:t>
            </a:r>
            <a:r>
              <a:rPr lang="vi-VN" sz="2800" b="1" smtClean="0">
                <a:latin typeface="Courier New" pitchFamily="49" charset="0"/>
                <a:cs typeface="Courier New" pitchFamily="49" charset="0"/>
              </a:rPr>
              <a:t>&lt;</a:t>
            </a:r>
            <a:r>
              <a:rPr lang="en-US" sz="2800" b="1" smtClean="0">
                <a:latin typeface="Courier New" pitchFamily="49" charset="0"/>
                <a:cs typeface="Courier New" pitchFamily="49" charset="0"/>
              </a:rPr>
              <a:t> </a:t>
            </a:r>
            <a:r>
              <a:rPr lang="vi-VN" sz="2800" smtClean="0">
                <a:latin typeface="Courier New" pitchFamily="49" charset="0"/>
                <a:cs typeface="Courier New" pitchFamily="49" charset="0"/>
              </a:rPr>
              <a:t>p-</a:t>
            </a:r>
            <a:r>
              <a:rPr lang="vi-VN" sz="2800">
                <a:latin typeface="Courier New" pitchFamily="49" charset="0"/>
                <a:cs typeface="Courier New" pitchFamily="49" charset="0"/>
              </a:rPr>
              <a:t>&gt;Info) </a:t>
            </a:r>
            <a:r>
              <a:rPr lang="vi-VN" sz="2800" smtClean="0">
                <a:latin typeface="Courier New" pitchFamily="49" charset="0"/>
                <a:cs typeface="Courier New" pitchFamily="49" charset="0"/>
              </a:rPr>
              <a:t>p=p-</a:t>
            </a:r>
            <a:r>
              <a:rPr lang="vi-VN" sz="2800">
                <a:latin typeface="Courier New" pitchFamily="49" charset="0"/>
                <a:cs typeface="Courier New" pitchFamily="49" charset="0"/>
              </a:rPr>
              <a:t>&gt;Left;</a:t>
            </a:r>
            <a:br>
              <a:rPr lang="vi-VN" sz="2800">
                <a:latin typeface="Courier New" pitchFamily="49" charset="0"/>
                <a:cs typeface="Courier New" pitchFamily="49" charset="0"/>
              </a:rPr>
            </a:br>
            <a:r>
              <a:rPr lang="vi-VN" sz="2800">
                <a:latin typeface="Courier New" pitchFamily="49" charset="0"/>
                <a:cs typeface="Courier New" pitchFamily="49" charset="0"/>
              </a:rPr>
              <a:t>    </a:t>
            </a: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else </a:t>
            </a:r>
            <a:r>
              <a:rPr lang="vi-VN" sz="2800" b="1">
                <a:latin typeface="Courier New" pitchFamily="49" charset="0"/>
                <a:cs typeface="Courier New" pitchFamily="49" charset="0"/>
              </a:rPr>
              <a:t>p = </a:t>
            </a:r>
            <a:r>
              <a:rPr lang="vi-VN" sz="2800">
                <a:latin typeface="Courier New" pitchFamily="49" charset="0"/>
                <a:cs typeface="Courier New" pitchFamily="49" charset="0"/>
              </a:rPr>
              <a:t>p-&gt;Right;</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a:t>
            </a:r>
            <a:r>
              <a:rPr lang="vi-VN" sz="2800">
                <a:latin typeface="Courier New" pitchFamily="49" charset="0"/>
                <a:cs typeface="Courier New" pitchFamily="49" charset="0"/>
              </a:rPr>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return </a:t>
            </a:r>
            <a:r>
              <a:rPr lang="vi-VN" sz="2800">
                <a:latin typeface="Courier New" pitchFamily="49" charset="0"/>
                <a:cs typeface="Courier New" pitchFamily="49" charset="0"/>
              </a:rPr>
              <a:t>p;</a:t>
            </a:r>
            <a:br>
              <a:rPr lang="vi-VN" sz="2800">
                <a:latin typeface="Courier New" pitchFamily="49" charset="0"/>
                <a:cs typeface="Courier New" pitchFamily="49" charset="0"/>
              </a:rPr>
            </a:br>
            <a:r>
              <a:rPr lang="vi-VN" sz="2800" smtClean="0">
                <a:latin typeface="Courier New" pitchFamily="49" charset="0"/>
                <a:cs typeface="Courier New" pitchFamily="49" charset="0"/>
              </a:rPr>
              <a:t>}</a:t>
            </a:r>
            <a:endParaRPr lang="en-US" sz="2800" smtClean="0">
              <a:latin typeface="Courier New" pitchFamily="49" charset="0"/>
              <a:cs typeface="Courier New" pitchFamily="49" charset="0"/>
            </a:endParaRP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14</a:t>
            </a:fld>
            <a:endParaRPr lang="en-US"/>
          </a:p>
        </p:txBody>
      </p:sp>
    </p:spTree>
    <p:custDataLst>
      <p:tags r:id="rId1"/>
    </p:custDataLst>
    <p:extLst>
      <p:ext uri="{BB962C8B-B14F-4D97-AF65-F5344CB8AC3E}">
        <p14:creationId xmlns:p14="http://schemas.microsoft.com/office/powerpoint/2010/main" val="1004497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8.4.2. Dựng cây nhị </a:t>
            </a:r>
            <a:r>
              <a:rPr lang="en-US"/>
              <a:t>phân tìm </a:t>
            </a:r>
            <a:r>
              <a:rPr lang="en-US" smtClean="0"/>
              <a:t>kiếm</a:t>
            </a:r>
            <a:endParaRPr lang="en-US"/>
          </a:p>
        </p:txBody>
      </p:sp>
      <p:sp>
        <p:nvSpPr>
          <p:cNvPr id="3" name="Content Placeholder 2"/>
          <p:cNvSpPr>
            <a:spLocks noGrp="1"/>
          </p:cNvSpPr>
          <p:nvPr>
            <p:ph idx="1"/>
            <p:custDataLst>
              <p:tags r:id="rId3"/>
            </p:custDataLst>
          </p:nvPr>
        </p:nvSpPr>
        <p:spPr>
          <a:xfrm>
            <a:off x="228600" y="1600201"/>
            <a:ext cx="8610600" cy="3047999"/>
          </a:xfrm>
        </p:spPr>
        <p:txBody>
          <a:bodyPr>
            <a:normAutofit/>
          </a:bodyPr>
          <a:lstStyle/>
          <a:p>
            <a:r>
              <a:rPr lang="en-US"/>
              <a:t>Thuật </a:t>
            </a:r>
            <a:r>
              <a:rPr lang="en-US" smtClean="0"/>
              <a:t>toán: t</a:t>
            </a:r>
            <a:r>
              <a:rPr lang="vi-VN" smtClean="0">
                <a:latin typeface="Corbel" pitchFamily="34" charset="0"/>
              </a:rPr>
              <a:t>a </a:t>
            </a:r>
            <a:r>
              <a:rPr lang="vi-VN" b="1">
                <a:latin typeface="Corbel" pitchFamily="34" charset="0"/>
              </a:rPr>
              <a:t>chèn lần lượt </a:t>
            </a:r>
            <a:r>
              <a:rPr lang="vi-VN">
                <a:latin typeface="Corbel" pitchFamily="34" charset="0"/>
              </a:rPr>
              <a:t>các khoá vào </a:t>
            </a:r>
            <a:r>
              <a:rPr lang="vi-VN" smtClean="0">
                <a:latin typeface="Corbel" pitchFamily="34" charset="0"/>
              </a:rPr>
              <a:t>cây</a:t>
            </a:r>
            <a:r>
              <a:rPr lang="en-US" smtClean="0">
                <a:latin typeface="Corbel" pitchFamily="34" charset="0"/>
              </a:rPr>
              <a:t>:</a:t>
            </a:r>
          </a:p>
          <a:p>
            <a:pPr lvl="1"/>
            <a:r>
              <a:rPr lang="en-US" smtClean="0">
                <a:latin typeface="Corbel" pitchFamily="34" charset="0"/>
              </a:rPr>
              <a:t>Nếu </a:t>
            </a:r>
            <a:r>
              <a:rPr lang="vi-VN" smtClean="0">
                <a:latin typeface="Corbel" pitchFamily="34" charset="0"/>
              </a:rPr>
              <a:t>khoá </a:t>
            </a:r>
            <a:r>
              <a:rPr lang="vi-VN">
                <a:latin typeface="Corbel" pitchFamily="34" charset="0"/>
              </a:rPr>
              <a:t>đó đã có trong cây </a:t>
            </a:r>
            <a:r>
              <a:rPr lang="en-US" smtClean="0">
                <a:latin typeface="Corbel" pitchFamily="34" charset="0"/>
                <a:sym typeface="Wingdings" pitchFamily="2" charset="2"/>
              </a:rPr>
              <a:t> </a:t>
            </a:r>
            <a:r>
              <a:rPr lang="vi-VN" smtClean="0">
                <a:latin typeface="Corbel" pitchFamily="34" charset="0"/>
              </a:rPr>
              <a:t>bỏ </a:t>
            </a:r>
            <a:r>
              <a:rPr lang="vi-VN">
                <a:latin typeface="Corbel" pitchFamily="34" charset="0"/>
              </a:rPr>
              <a:t>qua, </a:t>
            </a:r>
            <a:endParaRPr lang="en-US" smtClean="0">
              <a:latin typeface="Corbel" pitchFamily="34" charset="0"/>
            </a:endParaRPr>
          </a:p>
          <a:p>
            <a:pPr lvl="1"/>
            <a:r>
              <a:rPr lang="en-US" smtClean="0">
                <a:latin typeface="Corbel" pitchFamily="34" charset="0"/>
              </a:rPr>
              <a:t>N</a:t>
            </a:r>
            <a:r>
              <a:rPr lang="vi-VN" smtClean="0">
                <a:latin typeface="Corbel" pitchFamily="34" charset="0"/>
              </a:rPr>
              <a:t>ếu </a:t>
            </a:r>
            <a:r>
              <a:rPr lang="en-US" smtClean="0">
                <a:latin typeface="Corbel" pitchFamily="34" charset="0"/>
              </a:rPr>
              <a:t>khóa </a:t>
            </a:r>
            <a:r>
              <a:rPr lang="vi-VN" smtClean="0">
                <a:latin typeface="Corbel" pitchFamily="34" charset="0"/>
              </a:rPr>
              <a:t>chưa </a:t>
            </a:r>
            <a:r>
              <a:rPr lang="vi-VN">
                <a:latin typeface="Corbel" pitchFamily="34" charset="0"/>
              </a:rPr>
              <a:t>có </a:t>
            </a:r>
            <a:r>
              <a:rPr lang="en-US" smtClean="0">
                <a:latin typeface="Corbel" pitchFamily="34" charset="0"/>
              </a:rPr>
              <a:t> trong cây:</a:t>
            </a:r>
          </a:p>
          <a:p>
            <a:pPr lvl="1"/>
            <a:endParaRPr lang="en-US" smtClean="0">
              <a:latin typeface="Corbel" pitchFamily="34" charset="0"/>
            </a:endParaRPr>
          </a:p>
          <a:p>
            <a:pPr lvl="1"/>
            <a:endParaRPr lang="en-US" smtClean="0"/>
          </a:p>
          <a:p>
            <a:pPr lvl="1"/>
            <a:endParaRPr lang="en-US" smtClean="0">
              <a:latin typeface="Corbel" pitchFamily="34" charset="0"/>
              <a:cs typeface="Courier New" pitchFamily="49" charset="0"/>
            </a:endParaRP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15</a:t>
            </a:fld>
            <a:endParaRPr lang="en-US"/>
          </a:p>
        </p:txBody>
      </p:sp>
      <p:pic>
        <p:nvPicPr>
          <p:cNvPr id="5" name="Picture 4"/>
          <p:cNvPicPr/>
          <p:nvPr>
            <p:custDataLst>
              <p:tags r:id="rId5"/>
            </p:custDataLst>
          </p:nvPr>
        </p:nvPicPr>
        <p:blipFill>
          <a:blip r:embed="rId9"/>
          <a:stretch>
            <a:fillRect/>
          </a:stretch>
        </p:blipFill>
        <p:spPr>
          <a:xfrm>
            <a:off x="4806462" y="3276600"/>
            <a:ext cx="3962400" cy="2615116"/>
          </a:xfrm>
          <a:prstGeom prst="rect">
            <a:avLst/>
          </a:prstGeom>
        </p:spPr>
      </p:pic>
      <p:sp>
        <p:nvSpPr>
          <p:cNvPr id="6" name="Content Placeholder 2"/>
          <p:cNvSpPr txBox="1">
            <a:spLocks/>
          </p:cNvSpPr>
          <p:nvPr>
            <p:custDataLst>
              <p:tags r:id="rId6"/>
            </p:custDataLst>
          </p:nvPr>
        </p:nvSpPr>
        <p:spPr>
          <a:xfrm>
            <a:off x="175846" y="3276600"/>
            <a:ext cx="4624754" cy="304799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2"/>
            <a:r>
              <a:rPr lang="en-US" smtClean="0">
                <a:latin typeface="Corbel" pitchFamily="34" charset="0"/>
              </a:rPr>
              <a:t>Tạo nút</a:t>
            </a:r>
            <a:r>
              <a:rPr lang="vi-VN" smtClean="0">
                <a:latin typeface="Corbel" pitchFamily="34" charset="0"/>
              </a:rPr>
              <a:t> mới chứa khoá cần chèn </a:t>
            </a:r>
            <a:endParaRPr lang="en-US" smtClean="0">
              <a:latin typeface="Corbel" pitchFamily="34" charset="0"/>
            </a:endParaRPr>
          </a:p>
          <a:p>
            <a:pPr lvl="2"/>
            <a:r>
              <a:rPr lang="en-US" smtClean="0">
                <a:latin typeface="Corbel" pitchFamily="34" charset="0"/>
              </a:rPr>
              <a:t>N</a:t>
            </a:r>
            <a:r>
              <a:rPr lang="vi-VN" smtClean="0">
                <a:latin typeface="Corbel" pitchFamily="34" charset="0"/>
              </a:rPr>
              <a:t>ối nút đó vào cây nhị phân tìm kiếm tại mối liên kết vừa rẽ sang khiến quá trình tìm kiếm thất bại</a:t>
            </a:r>
            <a:endParaRPr lang="en-US" smtClean="0">
              <a:latin typeface="Corbel" pitchFamily="34" charset="0"/>
            </a:endParaRPr>
          </a:p>
          <a:p>
            <a:pPr lvl="1"/>
            <a:endParaRPr lang="en-US" smtClean="0">
              <a:latin typeface="Corbel" pitchFamily="34" charset="0"/>
            </a:endParaRPr>
          </a:p>
          <a:p>
            <a:pPr lvl="1"/>
            <a:endParaRPr lang="en-US" smtClean="0"/>
          </a:p>
          <a:p>
            <a:pPr lvl="1"/>
            <a:endParaRPr lang="en-US" smtClean="0">
              <a:latin typeface="Corbel" pitchFamily="34" charset="0"/>
              <a:cs typeface="Courier New" pitchFamily="49" charset="0"/>
            </a:endParaRPr>
          </a:p>
          <a:p>
            <a:pPr lvl="1"/>
            <a:endParaRPr lang="en-US" smtClean="0">
              <a:latin typeface="Corbel" pitchFamily="34" charset="0"/>
              <a:cs typeface="Courier New" pitchFamily="49" charset="0"/>
            </a:endParaRPr>
          </a:p>
        </p:txBody>
      </p:sp>
    </p:spTree>
    <p:custDataLst>
      <p:tags r:id="rId1"/>
    </p:custDataLst>
    <p:extLst>
      <p:ext uri="{BB962C8B-B14F-4D97-AF65-F5344CB8AC3E}">
        <p14:creationId xmlns:p14="http://schemas.microsoft.com/office/powerpoint/2010/main" val="3570403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8.4.2. Dựng cây nhị </a:t>
            </a:r>
            <a:r>
              <a:rPr lang="en-US"/>
              <a:t>phân tìm </a:t>
            </a:r>
            <a:r>
              <a:rPr lang="en-US" smtClean="0"/>
              <a:t>kiếm</a:t>
            </a:r>
            <a:endParaRPr lang="en-US"/>
          </a:p>
        </p:txBody>
      </p:sp>
      <p:sp>
        <p:nvSpPr>
          <p:cNvPr id="3" name="Content Placeholder 2"/>
          <p:cNvSpPr>
            <a:spLocks noGrp="1"/>
          </p:cNvSpPr>
          <p:nvPr>
            <p:ph idx="1"/>
            <p:custDataLst>
              <p:tags r:id="rId3"/>
            </p:custDataLst>
          </p:nvPr>
        </p:nvSpPr>
        <p:spPr>
          <a:xfrm>
            <a:off x="228600" y="1600201"/>
            <a:ext cx="8763000" cy="5105399"/>
          </a:xfrm>
        </p:spPr>
        <p:txBody>
          <a:bodyPr>
            <a:normAutofit fontScale="70000" lnSpcReduction="20000"/>
          </a:bodyPr>
          <a:lstStyle/>
          <a:p>
            <a:r>
              <a:rPr lang="en-US" sz="4000" smtClean="0"/>
              <a:t>Cài đặt:</a:t>
            </a:r>
            <a:endParaRPr lang="en-US" smtClean="0"/>
          </a:p>
          <a:p>
            <a:pPr marL="118872" indent="0">
              <a:buNone/>
            </a:pPr>
            <a:r>
              <a:rPr lang="vi-VN">
                <a:latin typeface="Courier New" pitchFamily="49" charset="0"/>
                <a:cs typeface="Courier New" pitchFamily="49" charset="0"/>
              </a:rPr>
              <a:t>void BSTInsert(TKey X)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TNode </a:t>
            </a:r>
            <a:r>
              <a:rPr lang="vi-VN">
                <a:latin typeface="Courier New" pitchFamily="49" charset="0"/>
                <a:cs typeface="Courier New" pitchFamily="49" charset="0"/>
              </a:rPr>
              <a:t>* p = Root; </a:t>
            </a:r>
            <a:r>
              <a:rPr lang="en-US" smtClean="0">
                <a:latin typeface="Courier New" pitchFamily="49" charset="0"/>
                <a:cs typeface="Courier New" pitchFamily="49" charset="0"/>
              </a:rPr>
              <a:t> </a:t>
            </a:r>
            <a:r>
              <a:rPr lang="vi-VN" smtClean="0">
                <a:latin typeface="Corbel" pitchFamily="34" charset="0"/>
                <a:cs typeface="Courier New" pitchFamily="49" charset="0"/>
              </a:rPr>
              <a:t>// </a:t>
            </a:r>
            <a:r>
              <a:rPr lang="vi-VN">
                <a:latin typeface="Corbel" pitchFamily="34" charset="0"/>
                <a:cs typeface="Courier New" pitchFamily="49" charset="0"/>
              </a:rPr>
              <a:t>Bắt đầu với p = nút gốc</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TNnode </a:t>
            </a:r>
            <a:r>
              <a:rPr lang="vi-VN">
                <a:latin typeface="Courier New" pitchFamily="49" charset="0"/>
                <a:cs typeface="Courier New" pitchFamily="49" charset="0"/>
              </a:rPr>
              <a:t>* q = NULL; </a:t>
            </a:r>
            <a:r>
              <a:rPr lang="vi-VN">
                <a:latin typeface="Corbel" pitchFamily="34" charset="0"/>
                <a:cs typeface="Courier New" pitchFamily="49" charset="0"/>
              </a:rPr>
              <a:t>// q chạy đuổi theo sau p</a:t>
            </a:r>
            <a:br>
              <a:rPr lang="vi-VN">
                <a:latin typeface="Corbel" pitchFamily="34"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while </a:t>
            </a:r>
            <a:r>
              <a:rPr lang="vi-VN">
                <a:latin typeface="Courier New" pitchFamily="49" charset="0"/>
                <a:cs typeface="Courier New" pitchFamily="49" charset="0"/>
              </a:rPr>
              <a:t>(p != NULL)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q </a:t>
            </a:r>
            <a:r>
              <a:rPr lang="vi-VN">
                <a:latin typeface="Courier New" pitchFamily="49" charset="0"/>
                <a:cs typeface="Courier New" pitchFamily="49" charset="0"/>
              </a:rPr>
              <a:t>:= p;</a:t>
            </a: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(X </a:t>
            </a:r>
            <a:r>
              <a:rPr lang="vi-VN" smtClean="0">
                <a:latin typeface="Courier New" pitchFamily="49" charset="0"/>
                <a:cs typeface="Courier New" pitchFamily="49" charset="0"/>
              </a:rPr>
              <a:t>=</a:t>
            </a:r>
            <a:r>
              <a:rPr lang="en-US" smtClean="0">
                <a:latin typeface="Courier New" pitchFamily="49" charset="0"/>
                <a:cs typeface="Courier New" pitchFamily="49" charset="0"/>
              </a:rPr>
              <a:t>=</a:t>
            </a:r>
            <a:r>
              <a:rPr lang="vi-VN" smtClean="0">
                <a:latin typeface="Courier New" pitchFamily="49" charset="0"/>
                <a:cs typeface="Courier New" pitchFamily="49" charset="0"/>
              </a:rPr>
              <a:t> </a:t>
            </a:r>
            <a:r>
              <a:rPr lang="vi-VN">
                <a:latin typeface="Courier New" pitchFamily="49" charset="0"/>
                <a:cs typeface="Courier New" pitchFamily="49" charset="0"/>
              </a:rPr>
              <a:t>p-&gt;Info) break;</a:t>
            </a: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else</a:t>
            </a:r>
            <a:r>
              <a:rPr lang="vi-VN">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(X &lt; p-&gt;Info) p = p-&gt;Left;</a:t>
            </a: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else </a:t>
            </a:r>
            <a:r>
              <a:rPr lang="vi-VN">
                <a:latin typeface="Courier New" pitchFamily="49" charset="0"/>
                <a:cs typeface="Courier New" pitchFamily="49" charset="0"/>
              </a:rPr>
              <a:t>p = p-&gt;Right;</a:t>
            </a: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(p == NULL) { </a:t>
            </a:r>
            <a:r>
              <a:rPr lang="vi-VN">
                <a:latin typeface="Corbel" pitchFamily="34" charset="0"/>
                <a:cs typeface="Courier New" pitchFamily="49" charset="0"/>
              </a:rPr>
              <a:t>// Khoá X chưa có trong BST</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p </a:t>
            </a:r>
            <a:r>
              <a:rPr lang="vi-VN">
                <a:latin typeface="Courier New" pitchFamily="49" charset="0"/>
                <a:cs typeface="Courier New" pitchFamily="49" charset="0"/>
              </a:rPr>
              <a:t>= </a:t>
            </a:r>
            <a:r>
              <a:rPr lang="en-US" smtClean="0">
                <a:latin typeface="Courier New" pitchFamily="49" charset="0"/>
                <a:cs typeface="Courier New" pitchFamily="49" charset="0"/>
              </a:rPr>
              <a:t>&lt;cấp phát nút mới, giá trị X&gt;</a:t>
            </a: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(Root == NULL) Root = </a:t>
            </a:r>
            <a:r>
              <a:rPr lang="vi-VN" smtClean="0">
                <a:latin typeface="Courier New" pitchFamily="49" charset="0"/>
                <a:cs typeface="Courier New" pitchFamily="49" charset="0"/>
              </a:rPr>
              <a:t>p</a:t>
            </a:r>
            <a:r>
              <a:rPr lang="en-US" smtClean="0">
                <a:latin typeface="Courier New" pitchFamily="49" charset="0"/>
                <a:cs typeface="Courier New" pitchFamily="49" charset="0"/>
              </a:rPr>
              <a:t>;</a:t>
            </a:r>
            <a:endParaRPr lang="vi-VN">
              <a:latin typeface="Courier New" pitchFamily="49" charset="0"/>
              <a:cs typeface="Courier New" pitchFamily="49" charset="0"/>
            </a:endParaRP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else </a:t>
            </a:r>
            <a:r>
              <a:rPr lang="en-US">
                <a:latin typeface="Corbel" pitchFamily="34" charset="0"/>
                <a:cs typeface="Courier New" pitchFamily="49" charset="0"/>
              </a:rPr>
              <a:t>// Móc nút mới p vào nút cha q</a:t>
            </a:r>
          </a:p>
          <a:p>
            <a:pPr marL="118872"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(X &lt; q-&gt;Info) q-&gt;Left = p</a:t>
            </a:r>
            <a:r>
              <a:rPr lang="vi-VN" smtClean="0">
                <a:latin typeface="Courier New" pitchFamily="49" charset="0"/>
                <a:cs typeface="Courier New" pitchFamily="49" charset="0"/>
              </a:rPr>
              <a:t>;</a:t>
            </a:r>
            <a:r>
              <a:rPr lang="en-US">
                <a:latin typeface="Courier New" pitchFamily="49" charset="0"/>
                <a:cs typeface="Courier New" pitchFamily="49" charset="0"/>
              </a:rPr>
              <a:t> </a:t>
            </a:r>
            <a:endParaRPr lang="en-US" smtClean="0">
              <a:latin typeface="Courier New" pitchFamily="49" charset="0"/>
              <a:cs typeface="Courier New" pitchFamily="49" charset="0"/>
            </a:endParaRPr>
          </a:p>
          <a:p>
            <a:pPr marL="118872"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        </a:t>
            </a:r>
            <a:r>
              <a:rPr lang="vi-VN" smtClean="0">
                <a:latin typeface="Courier New" pitchFamily="49" charset="0"/>
                <a:cs typeface="Courier New" pitchFamily="49" charset="0"/>
              </a:rPr>
              <a:t>else </a:t>
            </a:r>
            <a:r>
              <a:rPr lang="vi-VN">
                <a:latin typeface="Courier New" pitchFamily="49" charset="0"/>
                <a:cs typeface="Courier New" pitchFamily="49" charset="0"/>
              </a:rPr>
              <a:t>q-&gt;Right = p;</a:t>
            </a: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a:t>
            </a:r>
            <a:r>
              <a:rPr lang="vi-VN">
                <a:latin typeface="Courier New" pitchFamily="49" charset="0"/>
                <a:cs typeface="Courier New" pitchFamily="49" charset="0"/>
              </a:rPr>
              <a:t/>
            </a:r>
            <a:br>
              <a:rPr lang="vi-VN">
                <a:latin typeface="Courier New" pitchFamily="49" charset="0"/>
                <a:cs typeface="Courier New" pitchFamily="49" charset="0"/>
              </a:rPr>
            </a:br>
            <a:r>
              <a:rPr lang="vi-VN" smtClean="0">
                <a:latin typeface="Courier New" pitchFamily="49" charset="0"/>
                <a:cs typeface="Courier New" pitchFamily="49" charset="0"/>
              </a:rPr>
              <a:t>}</a:t>
            </a:r>
            <a:endParaRPr lang="en-US" smtClean="0">
              <a:latin typeface="Corbel" pitchFamily="34" charset="0"/>
            </a:endParaRPr>
          </a:p>
          <a:p>
            <a:pPr lvl="1"/>
            <a:endParaRPr lang="en-US" smtClean="0"/>
          </a:p>
          <a:p>
            <a:pPr lvl="1"/>
            <a:endParaRPr lang="en-US" smtClean="0">
              <a:latin typeface="Corbel" pitchFamily="34" charset="0"/>
              <a:cs typeface="Courier New" pitchFamily="49" charset="0"/>
            </a:endParaRP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16</a:t>
            </a:fld>
            <a:endParaRPr lang="en-US"/>
          </a:p>
        </p:txBody>
      </p:sp>
    </p:spTree>
    <p:custDataLst>
      <p:tags r:id="rId1"/>
    </p:custDataLst>
    <p:extLst>
      <p:ext uri="{BB962C8B-B14F-4D97-AF65-F5344CB8AC3E}">
        <p14:creationId xmlns:p14="http://schemas.microsoft.com/office/powerpoint/2010/main" val="2531252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8.4.3. Xóa nút khỏi cây nhị </a:t>
            </a:r>
            <a:r>
              <a:rPr lang="en-US"/>
              <a:t>phân tìm </a:t>
            </a:r>
            <a:r>
              <a:rPr lang="en-US" smtClean="0"/>
              <a:t>kiếm</a:t>
            </a:r>
            <a:endParaRPr lang="en-US"/>
          </a:p>
        </p:txBody>
      </p:sp>
      <p:sp>
        <p:nvSpPr>
          <p:cNvPr id="3" name="Content Placeholder 2"/>
          <p:cNvSpPr>
            <a:spLocks noGrp="1"/>
          </p:cNvSpPr>
          <p:nvPr>
            <p:ph idx="1"/>
            <p:custDataLst>
              <p:tags r:id="rId3"/>
            </p:custDataLst>
          </p:nvPr>
        </p:nvSpPr>
        <p:spPr>
          <a:xfrm>
            <a:off x="228600" y="1600201"/>
            <a:ext cx="8610600" cy="4952999"/>
          </a:xfrm>
        </p:spPr>
        <p:txBody>
          <a:bodyPr>
            <a:normAutofit fontScale="92500" lnSpcReduction="10000"/>
          </a:bodyPr>
          <a:lstStyle/>
          <a:p>
            <a:r>
              <a:rPr lang="en-US"/>
              <a:t>Thuật </a:t>
            </a:r>
            <a:r>
              <a:rPr lang="en-US" smtClean="0"/>
              <a:t>toán: trước hết tìm nút D chứa khóa X cần xóa</a:t>
            </a:r>
          </a:p>
          <a:p>
            <a:pPr lvl="1"/>
            <a:r>
              <a:rPr lang="en-US" smtClean="0">
                <a:latin typeface="Corbel" pitchFamily="34" charset="0"/>
              </a:rPr>
              <a:t>Nếu D là nút lá </a:t>
            </a:r>
            <a:r>
              <a:rPr lang="en-US" smtClean="0">
                <a:latin typeface="Corbel" pitchFamily="34" charset="0"/>
                <a:sym typeface="Wingdings" pitchFamily="2" charset="2"/>
              </a:rPr>
              <a:t> loại bỏ D khỏi cây bằng cách gán NULL cho liên kết đến nút D </a:t>
            </a:r>
          </a:p>
          <a:p>
            <a:pPr lvl="1"/>
            <a:r>
              <a:rPr lang="en-US" smtClean="0">
                <a:latin typeface="Corbel" pitchFamily="34" charset="0"/>
                <a:sym typeface="Wingdings" pitchFamily="2" charset="2"/>
              </a:rPr>
              <a:t>Nếu D chỉ có 1 nhánh con  đem nút gốc của nhánh con đó thế vào chỗ của D</a:t>
            </a:r>
          </a:p>
          <a:p>
            <a:pPr lvl="1"/>
            <a:r>
              <a:rPr lang="en-US" smtClean="0">
                <a:latin typeface="Corbel" pitchFamily="34" charset="0"/>
                <a:sym typeface="Wingdings" pitchFamily="2" charset="2"/>
              </a:rPr>
              <a:t>Nếu D có 2 nhánh con, ta có 2 cách xử lý</a:t>
            </a:r>
          </a:p>
          <a:p>
            <a:pPr lvl="2"/>
            <a:r>
              <a:rPr lang="en-US"/>
              <a:t>Hoặc tìm nút chứa khoá </a:t>
            </a:r>
            <a:r>
              <a:rPr lang="en-US" b="1"/>
              <a:t>nhỏ nhất </a:t>
            </a:r>
            <a:r>
              <a:rPr lang="en-US"/>
              <a:t>trong </a:t>
            </a:r>
            <a:r>
              <a:rPr lang="en-US" b="1"/>
              <a:t>cây con phải</a:t>
            </a:r>
            <a:r>
              <a:rPr lang="en-US"/>
              <a:t>, đưa giá trị chứa trong đó sang nút D, rồi </a:t>
            </a:r>
            <a:r>
              <a:rPr lang="en-US" b="1"/>
              <a:t>xoá</a:t>
            </a:r>
            <a:r>
              <a:rPr lang="en-US"/>
              <a:t> nút </a:t>
            </a:r>
            <a:r>
              <a:rPr lang="en-US" smtClean="0"/>
              <a:t>này (có không quá 1 con)</a:t>
            </a:r>
          </a:p>
          <a:p>
            <a:pPr lvl="2"/>
            <a:r>
              <a:rPr lang="en-US"/>
              <a:t>Hoặc tìm nút chứa khoá </a:t>
            </a:r>
            <a:r>
              <a:rPr lang="en-US" b="1" smtClean="0"/>
              <a:t>lớn </a:t>
            </a:r>
            <a:r>
              <a:rPr lang="en-US" b="1"/>
              <a:t>nhất </a:t>
            </a:r>
            <a:r>
              <a:rPr lang="en-US"/>
              <a:t>trong </a:t>
            </a:r>
            <a:r>
              <a:rPr lang="en-US" b="1"/>
              <a:t>cây con </a:t>
            </a:r>
            <a:r>
              <a:rPr lang="en-US" b="1" smtClean="0"/>
              <a:t>trái</a:t>
            </a:r>
            <a:r>
              <a:rPr lang="en-US" smtClean="0"/>
              <a:t>, </a:t>
            </a:r>
            <a:r>
              <a:rPr lang="en-US"/>
              <a:t>đưa giá trị chứa trong đó sang nút D, rồi </a:t>
            </a:r>
            <a:r>
              <a:rPr lang="en-US" b="1"/>
              <a:t>xoá</a:t>
            </a:r>
            <a:r>
              <a:rPr lang="en-US"/>
              <a:t> nút </a:t>
            </a:r>
            <a:r>
              <a:rPr lang="en-US" smtClean="0"/>
              <a:t>này </a:t>
            </a:r>
            <a:r>
              <a:rPr lang="en-US"/>
              <a:t>(có không quá 1 con)</a:t>
            </a:r>
            <a:endParaRPr lang="en-US" smtClean="0">
              <a:latin typeface="Corbel" pitchFamily="34" charset="0"/>
              <a:sym typeface="Wingdings" pitchFamily="2" charset="2"/>
            </a:endParaRPr>
          </a:p>
          <a:p>
            <a:pPr lvl="1"/>
            <a:r>
              <a:rPr lang="en-US" smtClean="0">
                <a:latin typeface="Corbel" pitchFamily="34" charset="0"/>
                <a:sym typeface="Wingdings" pitchFamily="2" charset="2"/>
              </a:rPr>
              <a:t>Sau cùng là giải phóng bộ nhớ bị chiếm dụng bởi D</a:t>
            </a:r>
            <a:endParaRPr lang="en-US" smtClean="0">
              <a:latin typeface="Corbel" pitchFamily="34" charset="0"/>
            </a:endParaRPr>
          </a:p>
          <a:p>
            <a:pPr lvl="1"/>
            <a:endParaRPr lang="en-US" smtClean="0"/>
          </a:p>
          <a:p>
            <a:pPr lvl="1"/>
            <a:endParaRPr lang="en-US" smtClean="0">
              <a:latin typeface="Corbel" pitchFamily="34" charset="0"/>
              <a:cs typeface="Courier New" pitchFamily="49" charset="0"/>
            </a:endParaRP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17</a:t>
            </a:fld>
            <a:endParaRPr lang="en-US"/>
          </a:p>
        </p:txBody>
      </p:sp>
    </p:spTree>
    <p:custDataLst>
      <p:tags r:id="rId1"/>
    </p:custDataLst>
    <p:extLst>
      <p:ext uri="{BB962C8B-B14F-4D97-AF65-F5344CB8AC3E}">
        <p14:creationId xmlns:p14="http://schemas.microsoft.com/office/powerpoint/2010/main" val="854558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8.4.3. Xóa nút khỏi cây nhị </a:t>
            </a:r>
            <a:r>
              <a:rPr lang="en-US"/>
              <a:t>phân tìm </a:t>
            </a:r>
            <a:r>
              <a:rPr lang="en-US" smtClean="0"/>
              <a:t>kiếm</a:t>
            </a:r>
            <a:endParaRPr lang="en-US"/>
          </a:p>
        </p:txBody>
      </p:sp>
      <p:pic>
        <p:nvPicPr>
          <p:cNvPr id="5" name="Picture 4"/>
          <p:cNvPicPr/>
          <p:nvPr>
            <p:custDataLst>
              <p:tags r:id="rId3"/>
            </p:custDataLst>
          </p:nvPr>
        </p:nvPicPr>
        <p:blipFill>
          <a:blip r:embed="rId12"/>
          <a:stretch>
            <a:fillRect/>
          </a:stretch>
        </p:blipFill>
        <p:spPr>
          <a:xfrm>
            <a:off x="152401" y="1828800"/>
            <a:ext cx="4114799" cy="1376211"/>
          </a:xfrm>
          <a:prstGeom prst="rect">
            <a:avLst/>
          </a:prstGeom>
        </p:spPr>
      </p:pic>
      <p:pic>
        <p:nvPicPr>
          <p:cNvPr id="7" name="Picture 6"/>
          <p:cNvPicPr/>
          <p:nvPr>
            <p:custDataLst>
              <p:tags r:id="rId4"/>
            </p:custDataLst>
          </p:nvPr>
        </p:nvPicPr>
        <p:blipFill>
          <a:blip r:embed="rId13"/>
          <a:stretch>
            <a:fillRect/>
          </a:stretch>
        </p:blipFill>
        <p:spPr>
          <a:xfrm>
            <a:off x="1163383" y="4038600"/>
            <a:ext cx="7340526" cy="2319010"/>
          </a:xfrm>
          <a:prstGeom prst="rect">
            <a:avLst/>
          </a:prstGeom>
        </p:spPr>
      </p:pic>
      <p:sp>
        <p:nvSpPr>
          <p:cNvPr id="8" name="TextBox 7"/>
          <p:cNvSpPr txBox="1"/>
          <p:nvPr>
            <p:custDataLst>
              <p:tags r:id="rId5"/>
            </p:custDataLst>
          </p:nvPr>
        </p:nvSpPr>
        <p:spPr>
          <a:xfrm>
            <a:off x="1360447" y="3139877"/>
            <a:ext cx="1665841" cy="523220"/>
          </a:xfrm>
          <a:prstGeom prst="rect">
            <a:avLst/>
          </a:prstGeom>
          <a:noFill/>
        </p:spPr>
        <p:txBody>
          <a:bodyPr wrap="none" rtlCol="0">
            <a:spAutoFit/>
          </a:bodyPr>
          <a:lstStyle/>
          <a:p>
            <a:r>
              <a:rPr lang="en-US" sz="2800" smtClean="0"/>
              <a:t>Xóa nút lá</a:t>
            </a:r>
            <a:endParaRPr lang="en-US"/>
          </a:p>
        </p:txBody>
      </p:sp>
      <p:sp>
        <p:nvSpPr>
          <p:cNvPr id="9" name="TextBox 8"/>
          <p:cNvSpPr txBox="1"/>
          <p:nvPr>
            <p:custDataLst>
              <p:tags r:id="rId6"/>
            </p:custDataLst>
          </p:nvPr>
        </p:nvSpPr>
        <p:spPr>
          <a:xfrm>
            <a:off x="6172200" y="3139877"/>
            <a:ext cx="2164375" cy="523220"/>
          </a:xfrm>
          <a:prstGeom prst="rect">
            <a:avLst/>
          </a:prstGeom>
          <a:noFill/>
        </p:spPr>
        <p:txBody>
          <a:bodyPr wrap="none" rtlCol="0">
            <a:spAutoFit/>
          </a:bodyPr>
          <a:lstStyle/>
          <a:p>
            <a:r>
              <a:rPr lang="en-US" sz="2800" smtClean="0"/>
              <a:t>Xóa nút bậc 1</a:t>
            </a:r>
            <a:endParaRPr lang="en-US"/>
          </a:p>
        </p:txBody>
      </p:sp>
      <p:sp>
        <p:nvSpPr>
          <p:cNvPr id="10" name="TextBox 9"/>
          <p:cNvSpPr txBox="1"/>
          <p:nvPr>
            <p:custDataLst>
              <p:tags r:id="rId7"/>
            </p:custDataLst>
          </p:nvPr>
        </p:nvSpPr>
        <p:spPr>
          <a:xfrm>
            <a:off x="3375783" y="6172200"/>
            <a:ext cx="2186817" cy="523220"/>
          </a:xfrm>
          <a:prstGeom prst="rect">
            <a:avLst/>
          </a:prstGeom>
          <a:noFill/>
        </p:spPr>
        <p:txBody>
          <a:bodyPr wrap="none" rtlCol="0">
            <a:spAutoFit/>
          </a:bodyPr>
          <a:lstStyle/>
          <a:p>
            <a:r>
              <a:rPr lang="en-US" sz="2800" smtClean="0"/>
              <a:t>Xóa nút bậc 2</a:t>
            </a:r>
            <a:endParaRPr lang="en-US"/>
          </a:p>
        </p:txBody>
      </p:sp>
      <p:sp>
        <p:nvSpPr>
          <p:cNvPr id="3" name="Slide Number Placeholder 2"/>
          <p:cNvSpPr>
            <a:spLocks noGrp="1"/>
          </p:cNvSpPr>
          <p:nvPr>
            <p:ph type="sldNum" sz="quarter" idx="12"/>
            <p:custDataLst>
              <p:tags r:id="rId8"/>
            </p:custDataLst>
          </p:nvPr>
        </p:nvSpPr>
        <p:spPr/>
        <p:txBody>
          <a:bodyPr/>
          <a:lstStyle/>
          <a:p>
            <a:fld id="{958410BE-A17E-4C24-AF28-9073CE594336}" type="slidenum">
              <a:rPr lang="en-US" smtClean="0"/>
              <a:t>18</a:t>
            </a:fld>
            <a:endParaRPr lang="en-US"/>
          </a:p>
        </p:txBody>
      </p:sp>
      <p:pic>
        <p:nvPicPr>
          <p:cNvPr id="6" name="Picture 5"/>
          <p:cNvPicPr/>
          <p:nvPr>
            <p:custDataLst>
              <p:tags r:id="rId9"/>
            </p:custDataLst>
          </p:nvPr>
        </p:nvPicPr>
        <p:blipFill>
          <a:blip r:embed="rId14"/>
          <a:stretch>
            <a:fillRect/>
          </a:stretch>
        </p:blipFill>
        <p:spPr>
          <a:xfrm>
            <a:off x="1676400" y="1715512"/>
            <a:ext cx="7467600" cy="2323087"/>
          </a:xfrm>
          <a:prstGeom prst="rect">
            <a:avLst/>
          </a:prstGeom>
        </p:spPr>
      </p:pic>
    </p:spTree>
    <p:custDataLst>
      <p:tags r:id="rId1"/>
    </p:custDataLst>
    <p:extLst>
      <p:ext uri="{BB962C8B-B14F-4D97-AF65-F5344CB8AC3E}">
        <p14:creationId xmlns:p14="http://schemas.microsoft.com/office/powerpoint/2010/main" val="2321861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8.4.3. Xóa nút khỏi cây nhị </a:t>
            </a:r>
            <a:r>
              <a:rPr lang="en-US"/>
              <a:t>phân tìm </a:t>
            </a:r>
            <a:r>
              <a:rPr lang="en-US" smtClean="0"/>
              <a:t>kiếm</a:t>
            </a:r>
            <a:endParaRPr lang="en-US"/>
          </a:p>
        </p:txBody>
      </p:sp>
      <p:sp>
        <p:nvSpPr>
          <p:cNvPr id="3" name="Content Placeholder 2"/>
          <p:cNvSpPr>
            <a:spLocks noGrp="1"/>
          </p:cNvSpPr>
          <p:nvPr>
            <p:ph idx="1"/>
            <p:custDataLst>
              <p:tags r:id="rId3"/>
            </p:custDataLst>
          </p:nvPr>
        </p:nvSpPr>
        <p:spPr>
          <a:xfrm>
            <a:off x="228600" y="1600201"/>
            <a:ext cx="9296400" cy="5333999"/>
          </a:xfrm>
        </p:spPr>
        <p:txBody>
          <a:bodyPr>
            <a:normAutofit fontScale="55000" lnSpcReduction="20000"/>
          </a:bodyPr>
          <a:lstStyle/>
          <a:p>
            <a:r>
              <a:rPr lang="en-US" sz="5100" dirty="0" err="1" smtClean="0"/>
              <a:t>Cài</a:t>
            </a:r>
            <a:r>
              <a:rPr lang="en-US" sz="5100" dirty="0" smtClean="0"/>
              <a:t> </a:t>
            </a:r>
            <a:r>
              <a:rPr lang="en-US" sz="5100" dirty="0" err="1" smtClean="0"/>
              <a:t>đặt</a:t>
            </a:r>
            <a:r>
              <a:rPr lang="en-US" sz="5100" dirty="0" smtClean="0"/>
              <a:t>:</a:t>
            </a:r>
            <a:endParaRPr lang="en-US" dirty="0" smtClean="0"/>
          </a:p>
          <a:p>
            <a:pPr marL="118872" indent="0">
              <a:buNone/>
            </a:pPr>
            <a:r>
              <a:rPr lang="vi-VN" dirty="0">
                <a:latin typeface="Courier New" pitchFamily="49" charset="0"/>
                <a:cs typeface="Courier New" pitchFamily="49" charset="0"/>
              </a:rPr>
              <a:t>void BSTDelete(TKey </a:t>
            </a:r>
            <a:r>
              <a:rPr lang="en-US" dirty="0" smtClean="0">
                <a:latin typeface="Courier New" pitchFamily="49" charset="0"/>
                <a:cs typeface="Courier New" pitchFamily="49" charset="0"/>
              </a:rPr>
              <a:t>* p</a:t>
            </a:r>
            <a:r>
              <a:rPr lang="vi-VN" dirty="0" smtClean="0">
                <a:latin typeface="Courier New" pitchFamily="49" charset="0"/>
                <a:cs typeface="Courier New" pitchFamily="49" charset="0"/>
              </a:rPr>
              <a:t>) </a:t>
            </a:r>
            <a:r>
              <a:rPr lang="vi-VN" dirty="0">
                <a:latin typeface="Courier New" pitchFamily="49" charset="0"/>
                <a:cs typeface="Courier New" pitchFamily="49" charset="0"/>
              </a:rPr>
              <a:t>{</a:t>
            </a:r>
            <a:br>
              <a:rPr lang="vi-VN" dirty="0">
                <a:latin typeface="Courier New" pitchFamily="49" charset="0"/>
                <a:cs typeface="Courier New" pitchFamily="49" charset="0"/>
              </a:rPr>
            </a:b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TNode </a:t>
            </a:r>
            <a:r>
              <a:rPr lang="vi-VN" dirty="0">
                <a:latin typeface="Courier New" pitchFamily="49" charset="0"/>
                <a:cs typeface="Courier New" pitchFamily="49" charset="0"/>
              </a:rPr>
              <a:t>* </a:t>
            </a:r>
            <a:r>
              <a:rPr lang="vi-VN" dirty="0" smtClean="0">
                <a:latin typeface="Courier New" pitchFamily="49" charset="0"/>
                <a:cs typeface="Courier New" pitchFamily="49" charset="0"/>
              </a:rPr>
              <a:t>q</a:t>
            </a:r>
            <a:r>
              <a:rPr lang="vi-VN" dirty="0">
                <a:latin typeface="Courier New" pitchFamily="49" charset="0"/>
                <a:cs typeface="Courier New" pitchFamily="49" charset="0"/>
              </a:rPr>
              <a:t>, Node, Child;</a:t>
            </a:r>
          </a:p>
          <a:p>
            <a:pPr marL="11887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q </a:t>
            </a:r>
            <a:r>
              <a:rPr lang="vi-VN" dirty="0">
                <a:latin typeface="Courier New" pitchFamily="49" charset="0"/>
                <a:cs typeface="Courier New" pitchFamily="49" charset="0"/>
              </a:rPr>
              <a:t>= NULL</a:t>
            </a:r>
            <a:r>
              <a:rPr lang="vi-VN" dirty="0" smtClean="0">
                <a:latin typeface="Courier New" pitchFamily="49" charset="0"/>
                <a:cs typeface="Courier New" pitchFamily="49" charset="0"/>
              </a:rPr>
              <a:t>;</a:t>
            </a:r>
            <a:endParaRPr lang="vi-VN" dirty="0">
              <a:latin typeface="Courier New" pitchFamily="49" charset="0"/>
              <a:cs typeface="Courier New" pitchFamily="49" charset="0"/>
            </a:endParaRPr>
          </a:p>
          <a:p>
            <a:pPr marL="118872" indent="0">
              <a:buNone/>
            </a:pPr>
            <a:r>
              <a:rPr lang="en-US" dirty="0" smtClean="0">
                <a:latin typeface="Courier New" pitchFamily="49" charset="0"/>
                <a:cs typeface="Courier New" pitchFamily="49" charset="0"/>
              </a:rPr>
              <a:t>   </a:t>
            </a:r>
            <a:r>
              <a:rPr lang="en-US" dirty="0" smtClean="0">
                <a:latin typeface="Corbel" pitchFamily="34" charset="0"/>
                <a:cs typeface="Courier New" pitchFamily="49" charset="0"/>
              </a:rPr>
              <a:t>&lt;</a:t>
            </a:r>
            <a:r>
              <a:rPr lang="en-US" dirty="0" err="1" smtClean="0">
                <a:latin typeface="Corbel" pitchFamily="34" charset="0"/>
                <a:cs typeface="Courier New" pitchFamily="49" charset="0"/>
              </a:rPr>
              <a:t>duyệt</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để</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tìm</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nút</a:t>
            </a:r>
            <a:r>
              <a:rPr lang="en-US" dirty="0" smtClean="0">
                <a:latin typeface="Corbel" pitchFamily="34" charset="0"/>
                <a:cs typeface="Courier New" pitchFamily="49" charset="0"/>
              </a:rPr>
              <a:t> p </a:t>
            </a:r>
            <a:r>
              <a:rPr lang="en-US" dirty="0" err="1" smtClean="0">
                <a:latin typeface="Corbel" pitchFamily="34" charset="0"/>
                <a:cs typeface="Courier New" pitchFamily="49" charset="0"/>
              </a:rPr>
              <a:t>chứa</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khóa</a:t>
            </a:r>
            <a:r>
              <a:rPr lang="en-US" dirty="0" smtClean="0">
                <a:latin typeface="Corbel" pitchFamily="34" charset="0"/>
                <a:cs typeface="Courier New" pitchFamily="49" charset="0"/>
              </a:rPr>
              <a:t> X, q </a:t>
            </a:r>
            <a:r>
              <a:rPr lang="en-US" dirty="0" err="1" smtClean="0">
                <a:latin typeface="Corbel" pitchFamily="34" charset="0"/>
                <a:cs typeface="Courier New" pitchFamily="49" charset="0"/>
              </a:rPr>
              <a:t>chạy</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theo</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sau</a:t>
            </a:r>
            <a:r>
              <a:rPr lang="en-US" dirty="0" smtClean="0">
                <a:latin typeface="Corbel" pitchFamily="34" charset="0"/>
                <a:cs typeface="Courier New" pitchFamily="49" charset="0"/>
              </a:rPr>
              <a:t> </a:t>
            </a:r>
            <a:r>
              <a:rPr lang="en-US" dirty="0" err="1" smtClean="0">
                <a:latin typeface="Corbel" pitchFamily="34" charset="0"/>
                <a:cs typeface="Courier New" pitchFamily="49" charset="0"/>
              </a:rPr>
              <a:t>là</a:t>
            </a:r>
            <a:r>
              <a:rPr lang="en-US" dirty="0" smtClean="0">
                <a:latin typeface="Corbel" pitchFamily="34" charset="0"/>
                <a:cs typeface="Courier New" pitchFamily="49" charset="0"/>
              </a:rPr>
              <a:t> cha </a:t>
            </a:r>
            <a:r>
              <a:rPr lang="en-US" dirty="0" err="1" smtClean="0">
                <a:latin typeface="Corbel" pitchFamily="34" charset="0"/>
                <a:cs typeface="Courier New" pitchFamily="49" charset="0"/>
              </a:rPr>
              <a:t>của</a:t>
            </a:r>
            <a:r>
              <a:rPr lang="en-US" dirty="0" smtClean="0">
                <a:latin typeface="Corbel" pitchFamily="34" charset="0"/>
                <a:cs typeface="Courier New" pitchFamily="49" charset="0"/>
              </a:rPr>
              <a:t> p&gt;</a:t>
            </a: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if </a:t>
            </a:r>
            <a:r>
              <a:rPr lang="vi-VN" dirty="0">
                <a:latin typeface="Courier New" pitchFamily="49" charset="0"/>
                <a:cs typeface="Courier New" pitchFamily="49" charset="0"/>
              </a:rPr>
              <a:t>(</a:t>
            </a:r>
            <a:r>
              <a:rPr lang="vi-VN" dirty="0" smtClean="0">
                <a:latin typeface="Courier New" pitchFamily="49" charset="0"/>
                <a:cs typeface="Courier New" pitchFamily="49" charset="0"/>
              </a:rPr>
              <a:t>p==NULL</a:t>
            </a:r>
            <a:r>
              <a:rPr lang="vi-VN" dirty="0">
                <a:latin typeface="Courier New" pitchFamily="49" charset="0"/>
                <a:cs typeface="Courier New" pitchFamily="49" charset="0"/>
              </a:rPr>
              <a:t>) return; </a:t>
            </a:r>
            <a:r>
              <a:rPr lang="vi-VN" sz="3300" dirty="0">
                <a:latin typeface="Corbel" pitchFamily="34" charset="0"/>
                <a:cs typeface="Courier New" pitchFamily="49" charset="0"/>
              </a:rPr>
              <a:t>// </a:t>
            </a:r>
            <a:r>
              <a:rPr lang="en-US" sz="3300" dirty="0" err="1" smtClean="0">
                <a:latin typeface="Corbel" pitchFamily="34" charset="0"/>
                <a:cs typeface="Courier New" pitchFamily="49" charset="0"/>
              </a:rPr>
              <a:t>nút</a:t>
            </a:r>
            <a:r>
              <a:rPr lang="en-US" sz="3300" dirty="0" smtClean="0">
                <a:latin typeface="Corbel" pitchFamily="34" charset="0"/>
                <a:cs typeface="Courier New" pitchFamily="49" charset="0"/>
              </a:rPr>
              <a:t> </a:t>
            </a:r>
            <a:r>
              <a:rPr lang="en-US" sz="3300" dirty="0" err="1" smtClean="0">
                <a:latin typeface="Corbel" pitchFamily="34" charset="0"/>
                <a:cs typeface="Courier New" pitchFamily="49" charset="0"/>
              </a:rPr>
              <a:t>cần</a:t>
            </a:r>
            <a:r>
              <a:rPr lang="en-US" sz="3300" dirty="0" smtClean="0">
                <a:latin typeface="Corbel" pitchFamily="34" charset="0"/>
                <a:cs typeface="Courier New" pitchFamily="49" charset="0"/>
              </a:rPr>
              <a:t> </a:t>
            </a:r>
            <a:r>
              <a:rPr lang="en-US" sz="3300" dirty="0" err="1" smtClean="0">
                <a:latin typeface="Corbel" pitchFamily="34" charset="0"/>
                <a:cs typeface="Courier New" pitchFamily="49" charset="0"/>
              </a:rPr>
              <a:t>xóa</a:t>
            </a:r>
            <a:r>
              <a:rPr lang="vi-VN" sz="3300" dirty="0" smtClean="0">
                <a:latin typeface="Corbel" pitchFamily="34" charset="0"/>
                <a:cs typeface="Courier New" pitchFamily="49" charset="0"/>
              </a:rPr>
              <a:t> </a:t>
            </a:r>
            <a:r>
              <a:rPr lang="vi-VN" sz="3300" dirty="0">
                <a:latin typeface="Corbel" pitchFamily="34" charset="0"/>
                <a:cs typeface="Courier New" pitchFamily="49" charset="0"/>
              </a:rPr>
              <a:t>không tồn tại trong </a:t>
            </a:r>
            <a:r>
              <a:rPr lang="vi-VN" sz="3300" dirty="0" smtClean="0">
                <a:latin typeface="Corbel" pitchFamily="34" charset="0"/>
                <a:cs typeface="Courier New" pitchFamily="49" charset="0"/>
              </a:rPr>
              <a:t>BST</a:t>
            </a:r>
            <a:endParaRPr lang="en-US" sz="3300" dirty="0" smtClean="0">
              <a:latin typeface="Corbel" pitchFamily="34" charset="0"/>
              <a:cs typeface="Courier New" pitchFamily="49" charset="0"/>
            </a:endParaRP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if </a:t>
            </a:r>
            <a:r>
              <a:rPr lang="vi-VN" dirty="0">
                <a:latin typeface="Courier New" pitchFamily="49" charset="0"/>
                <a:cs typeface="Courier New" pitchFamily="49" charset="0"/>
              </a:rPr>
              <a:t>((p-&gt;Left != NULL) &amp;&amp; (p-&gt;Right != NULL) { </a:t>
            </a:r>
            <a:r>
              <a:rPr lang="vi-VN" sz="3300" dirty="0">
                <a:latin typeface="Corbel" pitchFamily="34" charset="0"/>
                <a:cs typeface="Courier New" pitchFamily="49" charset="0"/>
              </a:rPr>
              <a:t>// p có </a:t>
            </a:r>
            <a:r>
              <a:rPr lang="en-US" sz="3300" dirty="0" smtClean="0">
                <a:latin typeface="Corbel" pitchFamily="34" charset="0"/>
                <a:cs typeface="Courier New" pitchFamily="49" charset="0"/>
              </a:rPr>
              <a:t>2 </a:t>
            </a:r>
            <a:r>
              <a:rPr lang="vi-VN" sz="3300" dirty="0" smtClean="0">
                <a:latin typeface="Corbel" pitchFamily="34" charset="0"/>
                <a:cs typeface="Courier New" pitchFamily="49" charset="0"/>
              </a:rPr>
              <a:t>con</a:t>
            </a:r>
            <a:endParaRPr lang="vi-VN" sz="3300" dirty="0">
              <a:latin typeface="Corbel" pitchFamily="34" charset="0"/>
              <a:cs typeface="Courier New" pitchFamily="49" charset="0"/>
            </a:endParaRP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Node </a:t>
            </a:r>
            <a:r>
              <a:rPr lang="vi-VN" dirty="0">
                <a:latin typeface="Courier New" pitchFamily="49" charset="0"/>
                <a:cs typeface="Courier New" pitchFamily="49" charset="0"/>
              </a:rPr>
              <a:t>= p; </a:t>
            </a:r>
            <a:r>
              <a:rPr lang="vi-VN" sz="3300" dirty="0">
                <a:latin typeface="Corbel" pitchFamily="34" charset="0"/>
                <a:cs typeface="Courier New" pitchFamily="49" charset="0"/>
              </a:rPr>
              <a:t>// Giữ lại nút chứa khoá X</a:t>
            </a: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q </a:t>
            </a:r>
            <a:r>
              <a:rPr lang="vi-VN" dirty="0">
                <a:latin typeface="Courier New" pitchFamily="49" charset="0"/>
                <a:cs typeface="Courier New" pitchFamily="49" charset="0"/>
              </a:rPr>
              <a:t>= p; p = p-&gt;Left; </a:t>
            </a:r>
            <a:r>
              <a:rPr lang="vi-VN" sz="3300" dirty="0">
                <a:latin typeface="Corbel" pitchFamily="34" charset="0"/>
                <a:cs typeface="Courier New" pitchFamily="49" charset="0"/>
              </a:rPr>
              <a:t>// Chuyển sang nhánh con trái để tìm nút cực phải</a:t>
            </a: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while </a:t>
            </a:r>
            <a:r>
              <a:rPr lang="vi-VN" dirty="0">
                <a:latin typeface="Courier New" pitchFamily="49" charset="0"/>
                <a:cs typeface="Courier New" pitchFamily="49" charset="0"/>
              </a:rPr>
              <a:t>(p-&gt;Right != NULL) </a:t>
            </a:r>
            <a:r>
              <a:rPr lang="vi-VN" dirty="0" smtClean="0">
                <a:latin typeface="Courier New" pitchFamily="49" charset="0"/>
                <a:cs typeface="Courier New" pitchFamily="49" charset="0"/>
              </a:rPr>
              <a:t>{</a:t>
            </a: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q </a:t>
            </a:r>
            <a:r>
              <a:rPr lang="vi-VN" dirty="0">
                <a:latin typeface="Courier New" pitchFamily="49" charset="0"/>
                <a:cs typeface="Courier New" pitchFamily="49" charset="0"/>
              </a:rPr>
              <a:t>= p; p = </a:t>
            </a:r>
            <a:r>
              <a:rPr lang="vi-VN" dirty="0" smtClean="0">
                <a:latin typeface="Courier New" pitchFamily="49" charset="0"/>
                <a:cs typeface="Courier New" pitchFamily="49" charset="0"/>
              </a:rPr>
              <a:t>p</a:t>
            </a:r>
            <a:r>
              <a:rPr lang="en-US" dirty="0" smtClean="0">
                <a:latin typeface="Courier New" pitchFamily="49" charset="0"/>
                <a:cs typeface="Courier New" pitchFamily="49" charset="0"/>
              </a:rPr>
              <a:t>-&gt;</a:t>
            </a:r>
            <a:r>
              <a:rPr lang="vi-VN" dirty="0" smtClean="0">
                <a:latin typeface="Courier New" pitchFamily="49" charset="0"/>
                <a:cs typeface="Courier New" pitchFamily="49" charset="0"/>
              </a:rPr>
              <a:t>Right;</a:t>
            </a: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a:t>
            </a:r>
            <a:endParaRPr lang="vi-VN" dirty="0">
              <a:latin typeface="Courier New" pitchFamily="49" charset="0"/>
              <a:cs typeface="Courier New" pitchFamily="49" charset="0"/>
            </a:endParaRP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Node-</a:t>
            </a:r>
            <a:r>
              <a:rPr lang="vi-VN" dirty="0">
                <a:latin typeface="Courier New" pitchFamily="49" charset="0"/>
                <a:cs typeface="Courier New" pitchFamily="49" charset="0"/>
              </a:rPr>
              <a:t>&gt;Info = p-&gt;Info; </a:t>
            </a:r>
            <a:r>
              <a:rPr lang="vi-VN" sz="3300" dirty="0">
                <a:latin typeface="Corbel" pitchFamily="34" charset="0"/>
                <a:cs typeface="Courier New" pitchFamily="49" charset="0"/>
              </a:rPr>
              <a:t>// Chuyển giá trị từ nút </a:t>
            </a:r>
            <a:r>
              <a:rPr lang="en-US" sz="3300" dirty="0" err="1" smtClean="0">
                <a:latin typeface="Corbel" pitchFamily="34" charset="0"/>
                <a:cs typeface="Courier New" pitchFamily="49" charset="0"/>
              </a:rPr>
              <a:t>tìm</a:t>
            </a:r>
            <a:r>
              <a:rPr lang="en-US" sz="3300" dirty="0" smtClean="0">
                <a:latin typeface="Corbel" pitchFamily="34" charset="0"/>
                <a:cs typeface="Courier New" pitchFamily="49" charset="0"/>
              </a:rPr>
              <a:t> </a:t>
            </a:r>
            <a:r>
              <a:rPr lang="en-US" sz="3300" dirty="0" err="1" smtClean="0">
                <a:latin typeface="Corbel" pitchFamily="34" charset="0"/>
                <a:cs typeface="Courier New" pitchFamily="49" charset="0"/>
              </a:rPr>
              <a:t>được</a:t>
            </a:r>
            <a:r>
              <a:rPr lang="en-US" sz="3300" dirty="0" smtClean="0">
                <a:latin typeface="Corbel" pitchFamily="34" charset="0"/>
                <a:cs typeface="Courier New" pitchFamily="49" charset="0"/>
              </a:rPr>
              <a:t> </a:t>
            </a:r>
            <a:r>
              <a:rPr lang="vi-VN" sz="3300" dirty="0" smtClean="0">
                <a:latin typeface="Corbel" pitchFamily="34" charset="0"/>
                <a:cs typeface="Courier New" pitchFamily="49" charset="0"/>
              </a:rPr>
              <a:t>lên </a:t>
            </a:r>
            <a:r>
              <a:rPr lang="vi-VN" sz="3400" dirty="0">
                <a:latin typeface="Corbel" pitchFamily="34" charset="0"/>
                <a:cs typeface="Courier New" pitchFamily="49" charset="0"/>
              </a:rPr>
              <a:t>Node</a:t>
            </a: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a:t>
            </a:r>
            <a:endParaRPr lang="vi-VN" dirty="0">
              <a:latin typeface="Courier New" pitchFamily="49" charset="0"/>
              <a:cs typeface="Courier New" pitchFamily="49" charset="0"/>
            </a:endParaRPr>
          </a:p>
          <a:p>
            <a:pPr marL="11887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vi-VN" sz="3300" dirty="0" smtClean="0">
                <a:latin typeface="Corbel" pitchFamily="34" charset="0"/>
                <a:cs typeface="Courier New" pitchFamily="49" charset="0"/>
              </a:rPr>
              <a:t>// </a:t>
            </a:r>
            <a:r>
              <a:rPr lang="vi-VN" sz="3300" dirty="0">
                <a:latin typeface="Corbel" pitchFamily="34" charset="0"/>
                <a:cs typeface="Courier New" pitchFamily="49" charset="0"/>
              </a:rPr>
              <a:t>Nút bị xoá giờ đây là nút p, nó chỉ có nhiều nhất một </a:t>
            </a:r>
            <a:r>
              <a:rPr lang="vi-VN" sz="3300" dirty="0" smtClean="0">
                <a:latin typeface="Corbel" pitchFamily="34" charset="0"/>
                <a:cs typeface="Courier New" pitchFamily="49" charset="0"/>
              </a:rPr>
              <a:t>con</a:t>
            </a:r>
            <a:r>
              <a:rPr lang="en-US" sz="3300" dirty="0" smtClean="0">
                <a:latin typeface="Corbel" pitchFamily="34" charset="0"/>
                <a:cs typeface="Courier New" pitchFamily="49" charset="0"/>
              </a:rPr>
              <a:t> </a:t>
            </a:r>
            <a:r>
              <a:rPr lang="en-US" sz="3300" dirty="0" err="1" smtClean="0">
                <a:latin typeface="Corbel" pitchFamily="34" charset="0"/>
                <a:cs typeface="Courier New" pitchFamily="49" charset="0"/>
              </a:rPr>
              <a:t>trái</a:t>
            </a:r>
            <a:r>
              <a:rPr lang="en-US" sz="3300" dirty="0" smtClean="0">
                <a:latin typeface="Corbel" pitchFamily="34" charset="0"/>
                <a:cs typeface="Courier New" pitchFamily="49" charset="0"/>
              </a:rPr>
              <a:t> </a:t>
            </a:r>
            <a:r>
              <a:rPr lang="en-US" sz="3300" dirty="0" err="1" smtClean="0">
                <a:latin typeface="Corbel" pitchFamily="34" charset="0"/>
                <a:cs typeface="Courier New" pitchFamily="49" charset="0"/>
              </a:rPr>
              <a:t>là</a:t>
            </a:r>
            <a:r>
              <a:rPr lang="en-US" sz="3300" dirty="0" smtClean="0">
                <a:latin typeface="Corbel" pitchFamily="34" charset="0"/>
                <a:cs typeface="Courier New" pitchFamily="49" charset="0"/>
              </a:rPr>
              <a:t> </a:t>
            </a:r>
            <a:r>
              <a:rPr lang="en-US" sz="3300" dirty="0" smtClean="0">
                <a:latin typeface="Corbel" pitchFamily="34" charset="0"/>
                <a:cs typeface="Courier New" pitchFamily="49" charset="0"/>
              </a:rPr>
              <a:t>Child</a:t>
            </a:r>
            <a:endParaRPr lang="vi-VN" sz="3300" dirty="0">
              <a:latin typeface="Corbel" pitchFamily="34" charset="0"/>
              <a:cs typeface="Courier New" pitchFamily="49" charset="0"/>
            </a:endParaRP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if </a:t>
            </a:r>
            <a:r>
              <a:rPr lang="vi-VN" dirty="0">
                <a:latin typeface="Courier New" pitchFamily="49" charset="0"/>
                <a:cs typeface="Courier New" pitchFamily="49" charset="0"/>
              </a:rPr>
              <a:t>(</a:t>
            </a:r>
            <a:r>
              <a:rPr lang="vi-VN" dirty="0" smtClean="0">
                <a:latin typeface="Courier New" pitchFamily="49" charset="0"/>
                <a:cs typeface="Courier New" pitchFamily="49" charset="0"/>
              </a:rPr>
              <a:t>p-&gt;Left </a:t>
            </a:r>
            <a:r>
              <a:rPr lang="vi-VN" dirty="0">
                <a:latin typeface="Courier New" pitchFamily="49" charset="0"/>
                <a:cs typeface="Courier New" pitchFamily="49" charset="0"/>
              </a:rPr>
              <a:t>!= NULL) Child = p-&gt;</a:t>
            </a:r>
            <a:r>
              <a:rPr lang="vi-VN" dirty="0" smtClean="0">
                <a:latin typeface="Courier New" pitchFamily="49" charset="0"/>
                <a:cs typeface="Courier New" pitchFamily="49" charset="0"/>
              </a:rPr>
              <a:t>Left</a:t>
            </a:r>
            <a:r>
              <a:rPr lang="en-US" dirty="0" smtClean="0">
                <a:latin typeface="Courier New" pitchFamily="49" charset="0"/>
                <a:cs typeface="Courier New" pitchFamily="49" charset="0"/>
              </a:rPr>
              <a:t>;</a:t>
            </a:r>
            <a:endParaRPr lang="vi-VN" dirty="0" smtClean="0">
              <a:latin typeface="Courier New" pitchFamily="49" charset="0"/>
              <a:cs typeface="Courier New" pitchFamily="49" charset="0"/>
            </a:endParaRPr>
          </a:p>
          <a:p>
            <a:pPr marL="11887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if </a:t>
            </a:r>
            <a:r>
              <a:rPr lang="vi-VN" dirty="0">
                <a:latin typeface="Courier New" pitchFamily="49" charset="0"/>
                <a:cs typeface="Courier New" pitchFamily="49" charset="0"/>
              </a:rPr>
              <a:t>(p == Root) Root = Child; </a:t>
            </a:r>
            <a:r>
              <a:rPr lang="vi-VN" sz="3400" dirty="0">
                <a:latin typeface="Corbel" pitchFamily="34" charset="0"/>
                <a:cs typeface="Courier New" pitchFamily="49" charset="0"/>
              </a:rPr>
              <a:t>// Nút p bị xoá là gốc cây</a:t>
            </a: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else </a:t>
            </a:r>
            <a:r>
              <a:rPr lang="vi-VN" sz="3400" dirty="0">
                <a:latin typeface="Corbel" pitchFamily="34" charset="0"/>
                <a:cs typeface="Courier New" pitchFamily="49" charset="0"/>
              </a:rPr>
              <a:t>// </a:t>
            </a:r>
            <a:r>
              <a:rPr lang="vi-VN" sz="3400" dirty="0" smtClean="0">
                <a:latin typeface="Corbel" pitchFamily="34" charset="0"/>
                <a:cs typeface="Courier New" pitchFamily="49" charset="0"/>
              </a:rPr>
              <a:t>p </a:t>
            </a:r>
            <a:r>
              <a:rPr lang="vi-VN" sz="3400" dirty="0">
                <a:latin typeface="Corbel" pitchFamily="34" charset="0"/>
                <a:cs typeface="Courier New" pitchFamily="49" charset="0"/>
              </a:rPr>
              <a:t>không phải </a:t>
            </a:r>
            <a:r>
              <a:rPr lang="vi-VN" sz="3400" dirty="0" smtClean="0">
                <a:latin typeface="Corbel" pitchFamily="34" charset="0"/>
                <a:cs typeface="Courier New" pitchFamily="49" charset="0"/>
              </a:rPr>
              <a:t>gốc</a:t>
            </a:r>
            <a:r>
              <a:rPr lang="en-US" sz="3400" dirty="0" smtClean="0">
                <a:latin typeface="Corbel" pitchFamily="34" charset="0"/>
                <a:cs typeface="Courier New" pitchFamily="49" charset="0"/>
              </a:rPr>
              <a:t>, </a:t>
            </a:r>
            <a:r>
              <a:rPr lang="vi-VN" sz="3400" dirty="0" smtClean="0">
                <a:latin typeface="Corbel" pitchFamily="34" charset="0"/>
                <a:cs typeface="Courier New" pitchFamily="49" charset="0"/>
              </a:rPr>
              <a:t>lấy </a:t>
            </a:r>
            <a:r>
              <a:rPr lang="vi-VN" sz="3400" dirty="0">
                <a:latin typeface="Corbel" pitchFamily="34" charset="0"/>
                <a:cs typeface="Courier New" pitchFamily="49" charset="0"/>
              </a:rPr>
              <a:t>mối nối từ cha của nó là q nối thẳng tới </a:t>
            </a:r>
            <a:r>
              <a:rPr lang="vi-VN" sz="3400" dirty="0" smtClean="0">
                <a:latin typeface="Corbel" pitchFamily="34" charset="0"/>
                <a:cs typeface="Courier New" pitchFamily="49" charset="0"/>
              </a:rPr>
              <a:t>Child</a:t>
            </a:r>
            <a:endParaRPr lang="vi-VN" sz="3400" dirty="0">
              <a:latin typeface="Corbel" pitchFamily="34" charset="0"/>
              <a:cs typeface="Courier New" pitchFamily="49" charset="0"/>
            </a:endParaRP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if </a:t>
            </a:r>
            <a:r>
              <a:rPr lang="vi-VN" dirty="0">
                <a:latin typeface="Courier New" pitchFamily="49" charset="0"/>
                <a:cs typeface="Courier New" pitchFamily="49" charset="0"/>
              </a:rPr>
              <a:t>(q-&gt;Left == p) q-&gt;Left = Child;</a:t>
            </a: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else </a:t>
            </a:r>
            <a:r>
              <a:rPr lang="vi-VN" dirty="0">
                <a:latin typeface="Courier New" pitchFamily="49" charset="0"/>
                <a:cs typeface="Courier New" pitchFamily="49" charset="0"/>
              </a:rPr>
              <a:t>q-&gt;Right = Child;</a:t>
            </a:r>
          </a:p>
          <a:p>
            <a:pPr marL="118872" indent="0">
              <a:buNone/>
            </a:pPr>
            <a:r>
              <a:rPr lang="en-US" dirty="0" smtClean="0">
                <a:latin typeface="Courier New" pitchFamily="49" charset="0"/>
                <a:cs typeface="Courier New" pitchFamily="49" charset="0"/>
              </a:rPr>
              <a:t>   </a:t>
            </a:r>
            <a:r>
              <a:rPr lang="vi-VN" dirty="0" smtClean="0">
                <a:latin typeface="Courier New" pitchFamily="49" charset="0"/>
                <a:cs typeface="Courier New" pitchFamily="49" charset="0"/>
              </a:rPr>
              <a:t>delete(p</a:t>
            </a:r>
            <a:r>
              <a:rPr lang="vi-VN" dirty="0">
                <a:latin typeface="Courier New" pitchFamily="49" charset="0"/>
                <a:cs typeface="Courier New" pitchFamily="49" charset="0"/>
              </a:rPr>
              <a:t>);</a:t>
            </a:r>
          </a:p>
          <a:p>
            <a:pPr marL="118872" indent="0">
              <a:buNone/>
            </a:pPr>
            <a:r>
              <a:rPr lang="vi-VN" dirty="0" smtClean="0">
                <a:latin typeface="Courier New" pitchFamily="49" charset="0"/>
                <a:cs typeface="Courier New" pitchFamily="49" charset="0"/>
              </a:rPr>
              <a:t>}</a:t>
            </a:r>
            <a:endParaRPr lang="en-US" dirty="0" smtClean="0">
              <a:latin typeface="Courier New" pitchFamily="49"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19</a:t>
            </a:fld>
            <a:endParaRPr lang="en-US"/>
          </a:p>
        </p:txBody>
      </p:sp>
    </p:spTree>
    <p:custDataLst>
      <p:tags r:id="rId1"/>
    </p:custDataLst>
    <p:extLst>
      <p:ext uri="{BB962C8B-B14F-4D97-AF65-F5344CB8AC3E}">
        <p14:creationId xmlns:p14="http://schemas.microsoft.com/office/powerpoint/2010/main" val="3895009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8.1. Bài toán tìm kiếm</a:t>
            </a:r>
            <a:endParaRPr lang="en-US"/>
          </a:p>
        </p:txBody>
      </p:sp>
      <p:sp>
        <p:nvSpPr>
          <p:cNvPr id="3" name="Content Placeholder 2"/>
          <p:cNvSpPr>
            <a:spLocks noGrp="1"/>
          </p:cNvSpPr>
          <p:nvPr>
            <p:ph idx="1"/>
            <p:custDataLst>
              <p:tags r:id="rId3"/>
            </p:custDataLst>
          </p:nvPr>
        </p:nvSpPr>
        <p:spPr/>
        <p:txBody>
          <a:bodyPr>
            <a:normAutofit/>
          </a:bodyPr>
          <a:lstStyle/>
          <a:p>
            <a:r>
              <a:rPr lang="en-US" dirty="0" err="1">
                <a:latin typeface="Corbel" pitchFamily="34" charset="0"/>
              </a:rPr>
              <a:t>Bài</a:t>
            </a:r>
            <a:r>
              <a:rPr lang="en-US" dirty="0">
                <a:latin typeface="Corbel" pitchFamily="34" charset="0"/>
              </a:rPr>
              <a:t> </a:t>
            </a:r>
            <a:r>
              <a:rPr lang="en-US" dirty="0" err="1">
                <a:latin typeface="Corbel" pitchFamily="34" charset="0"/>
              </a:rPr>
              <a:t>toán</a:t>
            </a:r>
            <a:r>
              <a:rPr lang="en-US" dirty="0">
                <a:latin typeface="Corbel" pitchFamily="34" charset="0"/>
              </a:rPr>
              <a:t> </a:t>
            </a:r>
            <a:r>
              <a:rPr lang="en-US" dirty="0" err="1">
                <a:latin typeface="Corbel" pitchFamily="34" charset="0"/>
              </a:rPr>
              <a:t>tìm</a:t>
            </a:r>
            <a:r>
              <a:rPr lang="en-US" dirty="0">
                <a:latin typeface="Corbel" pitchFamily="34" charset="0"/>
              </a:rPr>
              <a:t> </a:t>
            </a:r>
            <a:r>
              <a:rPr lang="en-US" dirty="0" err="1">
                <a:latin typeface="Corbel" pitchFamily="34" charset="0"/>
              </a:rPr>
              <a:t>kiếm</a:t>
            </a:r>
            <a:r>
              <a:rPr lang="en-US" dirty="0">
                <a:latin typeface="Corbel" pitchFamily="34" charset="0"/>
              </a:rPr>
              <a:t> </a:t>
            </a:r>
            <a:r>
              <a:rPr lang="en-US" dirty="0" err="1">
                <a:latin typeface="Corbel" pitchFamily="34" charset="0"/>
              </a:rPr>
              <a:t>có</a:t>
            </a:r>
            <a:r>
              <a:rPr lang="en-US" dirty="0">
                <a:latin typeface="Corbel" pitchFamily="34" charset="0"/>
              </a:rPr>
              <a:t> </a:t>
            </a:r>
            <a:r>
              <a:rPr lang="en-US" dirty="0" err="1">
                <a:latin typeface="Corbel" pitchFamily="34" charset="0"/>
              </a:rPr>
              <a:t>thể</a:t>
            </a:r>
            <a:r>
              <a:rPr lang="en-US" dirty="0">
                <a:latin typeface="Corbel" pitchFamily="34" charset="0"/>
              </a:rPr>
              <a:t> </a:t>
            </a:r>
            <a:r>
              <a:rPr lang="en-US" dirty="0" err="1">
                <a:latin typeface="Corbel" pitchFamily="34" charset="0"/>
              </a:rPr>
              <a:t>phát</a:t>
            </a:r>
            <a:r>
              <a:rPr lang="en-US" dirty="0">
                <a:latin typeface="Corbel" pitchFamily="34" charset="0"/>
              </a:rPr>
              <a:t> </a:t>
            </a:r>
            <a:r>
              <a:rPr lang="en-US" dirty="0" err="1">
                <a:latin typeface="Corbel" pitchFamily="34" charset="0"/>
              </a:rPr>
              <a:t>biểu</a:t>
            </a:r>
            <a:r>
              <a:rPr lang="en-US" dirty="0">
                <a:latin typeface="Corbel" pitchFamily="34" charset="0"/>
              </a:rPr>
              <a:t> </a:t>
            </a:r>
            <a:r>
              <a:rPr lang="en-US" dirty="0" err="1">
                <a:latin typeface="Corbel" pitchFamily="34" charset="0"/>
              </a:rPr>
              <a:t>như</a:t>
            </a:r>
            <a:r>
              <a:rPr lang="en-US" dirty="0">
                <a:latin typeface="Corbel" pitchFamily="34" charset="0"/>
              </a:rPr>
              <a:t> </a:t>
            </a:r>
            <a:r>
              <a:rPr lang="en-US" dirty="0" err="1" smtClean="0">
                <a:latin typeface="Corbel" pitchFamily="34" charset="0"/>
              </a:rPr>
              <a:t>sau</a:t>
            </a:r>
            <a:r>
              <a:rPr lang="en-US" dirty="0" smtClean="0">
                <a:latin typeface="Corbel" pitchFamily="34" charset="0"/>
              </a:rPr>
              <a:t>: Cho </a:t>
            </a:r>
            <a:r>
              <a:rPr lang="en-US" dirty="0" err="1">
                <a:latin typeface="Corbel" pitchFamily="34" charset="0"/>
              </a:rPr>
              <a:t>một</a:t>
            </a:r>
            <a:r>
              <a:rPr lang="en-US" dirty="0">
                <a:latin typeface="Corbel" pitchFamily="34" charset="0"/>
              </a:rPr>
              <a:t> </a:t>
            </a:r>
            <a:r>
              <a:rPr lang="en-US" dirty="0" err="1">
                <a:latin typeface="Corbel" pitchFamily="34" charset="0"/>
              </a:rPr>
              <a:t>dãy</a:t>
            </a:r>
            <a:r>
              <a:rPr lang="en-US" dirty="0">
                <a:latin typeface="Corbel" pitchFamily="34" charset="0"/>
              </a:rPr>
              <a:t> </a:t>
            </a:r>
            <a:r>
              <a:rPr lang="en-US" dirty="0" err="1">
                <a:latin typeface="Corbel" pitchFamily="34" charset="0"/>
              </a:rPr>
              <a:t>gồm</a:t>
            </a:r>
            <a:r>
              <a:rPr lang="en-US" dirty="0">
                <a:latin typeface="Corbel" pitchFamily="34" charset="0"/>
              </a:rPr>
              <a:t> n </a:t>
            </a:r>
            <a:r>
              <a:rPr lang="en-US" dirty="0" err="1">
                <a:latin typeface="Corbel" pitchFamily="34" charset="0"/>
              </a:rPr>
              <a:t>bản</a:t>
            </a:r>
            <a:r>
              <a:rPr lang="en-US" dirty="0">
                <a:latin typeface="Corbel" pitchFamily="34" charset="0"/>
              </a:rPr>
              <a:t> </a:t>
            </a:r>
            <a:r>
              <a:rPr lang="en-US" dirty="0" err="1">
                <a:latin typeface="Corbel" pitchFamily="34" charset="0"/>
              </a:rPr>
              <a:t>ghi</a:t>
            </a:r>
            <a:r>
              <a:rPr lang="en-US" dirty="0">
                <a:latin typeface="Corbel" pitchFamily="34" charset="0"/>
              </a:rPr>
              <a:t> </a:t>
            </a:r>
            <a:r>
              <a:rPr lang="en-US" dirty="0" smtClean="0">
                <a:latin typeface="Corbel" pitchFamily="34" charset="0"/>
              </a:rPr>
              <a:t>r[0…n-1]. </a:t>
            </a:r>
            <a:r>
              <a:rPr lang="en-US" dirty="0" err="1">
                <a:latin typeface="Corbel" pitchFamily="34" charset="0"/>
              </a:rPr>
              <a:t>Mỗi</a:t>
            </a:r>
            <a:r>
              <a:rPr lang="en-US" dirty="0">
                <a:latin typeface="Corbel" pitchFamily="34" charset="0"/>
              </a:rPr>
              <a:t> </a:t>
            </a:r>
            <a:r>
              <a:rPr lang="en-US" dirty="0" err="1">
                <a:latin typeface="Corbel" pitchFamily="34" charset="0"/>
              </a:rPr>
              <a:t>bản</a:t>
            </a:r>
            <a:r>
              <a:rPr lang="en-US" dirty="0">
                <a:latin typeface="Corbel" pitchFamily="34" charset="0"/>
              </a:rPr>
              <a:t> </a:t>
            </a:r>
            <a:r>
              <a:rPr lang="en-US" dirty="0" err="1">
                <a:latin typeface="Corbel" pitchFamily="34" charset="0"/>
              </a:rPr>
              <a:t>ghi</a:t>
            </a:r>
            <a:r>
              <a:rPr lang="en-US" dirty="0">
                <a:latin typeface="Corbel" pitchFamily="34" charset="0"/>
              </a:rPr>
              <a:t> r[</a:t>
            </a:r>
            <a:r>
              <a:rPr lang="en-US" dirty="0" err="1">
                <a:latin typeface="Corbel" pitchFamily="34" charset="0"/>
              </a:rPr>
              <a:t>i</a:t>
            </a:r>
            <a:r>
              <a:rPr lang="en-US" dirty="0">
                <a:latin typeface="Corbel" pitchFamily="34" charset="0"/>
              </a:rPr>
              <a:t>] </a:t>
            </a:r>
            <a:r>
              <a:rPr lang="en-US" dirty="0" err="1" smtClean="0">
                <a:latin typeface="Corbel" pitchFamily="34" charset="0"/>
              </a:rPr>
              <a:t>tương</a:t>
            </a:r>
            <a:r>
              <a:rPr lang="en-US" dirty="0" smtClean="0">
                <a:latin typeface="Corbel" pitchFamily="34" charset="0"/>
              </a:rPr>
              <a:t> </a:t>
            </a:r>
            <a:r>
              <a:rPr lang="en-US" dirty="0" err="1">
                <a:latin typeface="Corbel" pitchFamily="34" charset="0"/>
              </a:rPr>
              <a:t>ứng</a:t>
            </a:r>
            <a:r>
              <a:rPr lang="en-US" dirty="0">
                <a:latin typeface="Corbel" pitchFamily="34" charset="0"/>
              </a:rPr>
              <a:t> </a:t>
            </a:r>
            <a:r>
              <a:rPr lang="en-US" dirty="0" err="1">
                <a:latin typeface="Corbel" pitchFamily="34" charset="0"/>
              </a:rPr>
              <a:t>với</a:t>
            </a:r>
            <a:r>
              <a:rPr lang="en-US" dirty="0">
                <a:latin typeface="Corbel" pitchFamily="34" charset="0"/>
              </a:rPr>
              <a:t> </a:t>
            </a:r>
            <a:r>
              <a:rPr lang="en-US" dirty="0" err="1">
                <a:latin typeface="Corbel" pitchFamily="34" charset="0"/>
              </a:rPr>
              <a:t>một</a:t>
            </a:r>
            <a:r>
              <a:rPr lang="en-US" dirty="0">
                <a:latin typeface="Corbel" pitchFamily="34" charset="0"/>
              </a:rPr>
              <a:t> </a:t>
            </a:r>
            <a:r>
              <a:rPr lang="en-US" dirty="0" err="1">
                <a:latin typeface="Corbel" pitchFamily="34" charset="0"/>
              </a:rPr>
              <a:t>khoá</a:t>
            </a:r>
            <a:r>
              <a:rPr lang="en-US" dirty="0">
                <a:latin typeface="Corbel" pitchFamily="34" charset="0"/>
              </a:rPr>
              <a:t> k[</a:t>
            </a:r>
            <a:r>
              <a:rPr lang="en-US" dirty="0" err="1">
                <a:latin typeface="Corbel" pitchFamily="34" charset="0"/>
              </a:rPr>
              <a:t>i</a:t>
            </a:r>
            <a:r>
              <a:rPr lang="en-US" dirty="0" smtClean="0">
                <a:latin typeface="Corbel" pitchFamily="34" charset="0"/>
              </a:rPr>
              <a:t>]. </a:t>
            </a:r>
            <a:r>
              <a:rPr lang="en-US" dirty="0" err="1" smtClean="0">
                <a:latin typeface="Corbel" pitchFamily="34" charset="0"/>
              </a:rPr>
              <a:t>Hãy</a:t>
            </a:r>
            <a:r>
              <a:rPr lang="en-US" dirty="0" smtClean="0">
                <a:latin typeface="Corbel" pitchFamily="34" charset="0"/>
              </a:rPr>
              <a:t> </a:t>
            </a:r>
            <a:r>
              <a:rPr lang="en-US" dirty="0" err="1">
                <a:latin typeface="Corbel" pitchFamily="34" charset="0"/>
              </a:rPr>
              <a:t>tìm</a:t>
            </a:r>
            <a:r>
              <a:rPr lang="en-US" dirty="0">
                <a:latin typeface="Corbel" pitchFamily="34" charset="0"/>
              </a:rPr>
              <a:t> </a:t>
            </a:r>
            <a:r>
              <a:rPr lang="en-US" dirty="0" err="1">
                <a:latin typeface="Corbel" pitchFamily="34" charset="0"/>
              </a:rPr>
              <a:t>bản</a:t>
            </a:r>
            <a:r>
              <a:rPr lang="en-US" dirty="0">
                <a:latin typeface="Corbel" pitchFamily="34" charset="0"/>
              </a:rPr>
              <a:t> </a:t>
            </a:r>
            <a:r>
              <a:rPr lang="en-US" dirty="0" err="1">
                <a:latin typeface="Corbel" pitchFamily="34" charset="0"/>
              </a:rPr>
              <a:t>ghi</a:t>
            </a:r>
            <a:r>
              <a:rPr lang="en-US" dirty="0">
                <a:latin typeface="Corbel" pitchFamily="34" charset="0"/>
              </a:rPr>
              <a:t> </a:t>
            </a:r>
            <a:r>
              <a:rPr lang="en-US" dirty="0" err="1">
                <a:latin typeface="Corbel" pitchFamily="34" charset="0"/>
              </a:rPr>
              <a:t>có</a:t>
            </a:r>
            <a:r>
              <a:rPr lang="en-US" dirty="0">
                <a:latin typeface="Corbel" pitchFamily="34" charset="0"/>
              </a:rPr>
              <a:t> </a:t>
            </a:r>
            <a:r>
              <a:rPr lang="en-US" dirty="0" err="1">
                <a:latin typeface="Corbel" pitchFamily="34" charset="0"/>
              </a:rPr>
              <a:t>giá</a:t>
            </a:r>
            <a:r>
              <a:rPr lang="en-US" dirty="0">
                <a:latin typeface="Corbel" pitchFamily="34" charset="0"/>
              </a:rPr>
              <a:t> </a:t>
            </a:r>
            <a:r>
              <a:rPr lang="en-US" dirty="0" err="1">
                <a:latin typeface="Corbel" pitchFamily="34" charset="0"/>
              </a:rPr>
              <a:t>trị</a:t>
            </a:r>
            <a:r>
              <a:rPr lang="en-US" dirty="0">
                <a:latin typeface="Corbel" pitchFamily="34" charset="0"/>
              </a:rPr>
              <a:t> </a:t>
            </a:r>
            <a:r>
              <a:rPr lang="en-US" dirty="0" err="1">
                <a:latin typeface="Corbel" pitchFamily="34" charset="0"/>
              </a:rPr>
              <a:t>khoá</a:t>
            </a:r>
            <a:r>
              <a:rPr lang="en-US" dirty="0">
                <a:latin typeface="Corbel" pitchFamily="34" charset="0"/>
              </a:rPr>
              <a:t> </a:t>
            </a:r>
            <a:r>
              <a:rPr lang="en-US" dirty="0" err="1">
                <a:latin typeface="Corbel" pitchFamily="34" charset="0"/>
              </a:rPr>
              <a:t>bằng</a:t>
            </a:r>
            <a:r>
              <a:rPr lang="en-US" dirty="0">
                <a:latin typeface="Corbel" pitchFamily="34" charset="0"/>
              </a:rPr>
              <a:t> </a:t>
            </a:r>
            <a:r>
              <a:rPr lang="en-US" b="1" dirty="0">
                <a:latin typeface="Corbel" pitchFamily="34" charset="0"/>
              </a:rPr>
              <a:t>X</a:t>
            </a:r>
            <a:r>
              <a:rPr lang="en-US" dirty="0">
                <a:latin typeface="Corbel" pitchFamily="34" charset="0"/>
              </a:rPr>
              <a:t> </a:t>
            </a:r>
            <a:r>
              <a:rPr lang="en-US" dirty="0" err="1">
                <a:latin typeface="Corbel" pitchFamily="34" charset="0"/>
              </a:rPr>
              <a:t>cho</a:t>
            </a:r>
            <a:r>
              <a:rPr lang="en-US" dirty="0">
                <a:latin typeface="Corbel" pitchFamily="34" charset="0"/>
              </a:rPr>
              <a:t> </a:t>
            </a:r>
            <a:r>
              <a:rPr lang="en-US" dirty="0" err="1">
                <a:latin typeface="Corbel" pitchFamily="34" charset="0"/>
              </a:rPr>
              <a:t>trước</a:t>
            </a:r>
            <a:r>
              <a:rPr lang="en-US" dirty="0">
                <a:latin typeface="Corbel" pitchFamily="34" charset="0"/>
              </a:rPr>
              <a:t>.</a:t>
            </a:r>
          </a:p>
          <a:p>
            <a:r>
              <a:rPr lang="en-US" dirty="0">
                <a:latin typeface="Corbel" pitchFamily="34" charset="0"/>
              </a:rPr>
              <a:t>X </a:t>
            </a:r>
            <a:r>
              <a:rPr lang="en-US" dirty="0" err="1">
                <a:latin typeface="Corbel" pitchFamily="34" charset="0"/>
              </a:rPr>
              <a:t>được</a:t>
            </a:r>
            <a:r>
              <a:rPr lang="en-US" dirty="0">
                <a:latin typeface="Corbel" pitchFamily="34" charset="0"/>
              </a:rPr>
              <a:t> </a:t>
            </a:r>
            <a:r>
              <a:rPr lang="en-US" dirty="0" err="1">
                <a:latin typeface="Corbel" pitchFamily="34" charset="0"/>
              </a:rPr>
              <a:t>gọi</a:t>
            </a:r>
            <a:r>
              <a:rPr lang="en-US" dirty="0">
                <a:latin typeface="Corbel" pitchFamily="34" charset="0"/>
              </a:rPr>
              <a:t> </a:t>
            </a:r>
            <a:r>
              <a:rPr lang="en-US" dirty="0" err="1">
                <a:latin typeface="Corbel" pitchFamily="34" charset="0"/>
              </a:rPr>
              <a:t>là</a:t>
            </a:r>
            <a:r>
              <a:rPr lang="en-US" dirty="0">
                <a:latin typeface="Corbel" pitchFamily="34" charset="0"/>
              </a:rPr>
              <a:t> </a:t>
            </a:r>
            <a:r>
              <a:rPr lang="en-US" b="1" dirty="0" err="1">
                <a:latin typeface="Corbel" pitchFamily="34" charset="0"/>
              </a:rPr>
              <a:t>khoá</a:t>
            </a:r>
            <a:r>
              <a:rPr lang="en-US" b="1" dirty="0">
                <a:latin typeface="Corbel" pitchFamily="34" charset="0"/>
              </a:rPr>
              <a:t> </a:t>
            </a:r>
            <a:r>
              <a:rPr lang="en-US" b="1" dirty="0" err="1">
                <a:latin typeface="Corbel" pitchFamily="34" charset="0"/>
              </a:rPr>
              <a:t>tìm</a:t>
            </a:r>
            <a:r>
              <a:rPr lang="en-US" b="1" dirty="0">
                <a:latin typeface="Corbel" pitchFamily="34" charset="0"/>
              </a:rPr>
              <a:t> </a:t>
            </a:r>
            <a:r>
              <a:rPr lang="en-US" b="1" dirty="0" err="1" smtClean="0">
                <a:latin typeface="Corbel" pitchFamily="34" charset="0"/>
              </a:rPr>
              <a:t>kiếm</a:t>
            </a:r>
            <a:r>
              <a:rPr lang="en-US" dirty="0" smtClean="0">
                <a:latin typeface="Corbel" pitchFamily="34" charset="0"/>
              </a:rPr>
              <a:t>.</a:t>
            </a:r>
            <a:endParaRPr lang="en-US" dirty="0">
              <a:latin typeface="Corbel" pitchFamily="34" charset="0"/>
            </a:endParaRPr>
          </a:p>
          <a:p>
            <a:r>
              <a:rPr lang="en-US" dirty="0" err="1" smtClean="0">
                <a:latin typeface="Corbel" pitchFamily="34" charset="0"/>
              </a:rPr>
              <a:t>Kết</a:t>
            </a:r>
            <a:r>
              <a:rPr lang="en-US" dirty="0" smtClean="0">
                <a:latin typeface="Corbel" pitchFamily="34" charset="0"/>
              </a:rPr>
              <a:t> </a:t>
            </a:r>
            <a:r>
              <a:rPr lang="en-US" dirty="0" err="1" smtClean="0">
                <a:latin typeface="Corbel" pitchFamily="34" charset="0"/>
              </a:rPr>
              <a:t>quả</a:t>
            </a:r>
            <a:r>
              <a:rPr lang="en-US" dirty="0" smtClean="0">
                <a:latin typeface="Corbel" pitchFamily="34" charset="0"/>
              </a:rPr>
              <a:t> </a:t>
            </a:r>
            <a:r>
              <a:rPr lang="en-US" dirty="0" err="1" smtClean="0">
                <a:latin typeface="Corbel" pitchFamily="34" charset="0"/>
              </a:rPr>
              <a:t>của</a:t>
            </a:r>
            <a:r>
              <a:rPr lang="en-US" dirty="0" smtClean="0">
                <a:latin typeface="Corbel" pitchFamily="34" charset="0"/>
              </a:rPr>
              <a:t> </a:t>
            </a:r>
            <a:r>
              <a:rPr lang="en-US" dirty="0" err="1" smtClean="0">
                <a:latin typeface="Corbel" pitchFamily="34" charset="0"/>
              </a:rPr>
              <a:t>quá</a:t>
            </a:r>
            <a:r>
              <a:rPr lang="en-US" dirty="0" smtClean="0">
                <a:latin typeface="Corbel" pitchFamily="34" charset="0"/>
              </a:rPr>
              <a:t> </a:t>
            </a:r>
            <a:r>
              <a:rPr lang="en-US" dirty="0" err="1" smtClean="0">
                <a:latin typeface="Corbel" pitchFamily="34" charset="0"/>
              </a:rPr>
              <a:t>trình</a:t>
            </a:r>
            <a:r>
              <a:rPr lang="en-US" dirty="0" smtClean="0">
                <a:latin typeface="Corbel" pitchFamily="34" charset="0"/>
              </a:rPr>
              <a:t> </a:t>
            </a:r>
            <a:r>
              <a:rPr lang="en-US" dirty="0" err="1" smtClean="0">
                <a:latin typeface="Corbel" pitchFamily="34" charset="0"/>
              </a:rPr>
              <a:t>tìm</a:t>
            </a:r>
            <a:r>
              <a:rPr lang="en-US" dirty="0" smtClean="0">
                <a:latin typeface="Corbel" pitchFamily="34" charset="0"/>
              </a:rPr>
              <a:t> </a:t>
            </a:r>
            <a:r>
              <a:rPr lang="en-US" dirty="0" err="1" smtClean="0">
                <a:latin typeface="Corbel" pitchFamily="34" charset="0"/>
              </a:rPr>
              <a:t>kiếm</a:t>
            </a:r>
            <a:r>
              <a:rPr lang="en-US" dirty="0" smtClean="0">
                <a:latin typeface="Corbel" pitchFamily="34" charset="0"/>
              </a:rPr>
              <a:t>:</a:t>
            </a:r>
            <a:endParaRPr lang="en-US" dirty="0">
              <a:latin typeface="Corbel" pitchFamily="34" charset="0"/>
            </a:endParaRPr>
          </a:p>
          <a:p>
            <a:pPr lvl="1"/>
            <a:r>
              <a:rPr lang="en-US" dirty="0" err="1" smtClean="0">
                <a:latin typeface="Corbel" pitchFamily="34" charset="0"/>
              </a:rPr>
              <a:t>Thành</a:t>
            </a:r>
            <a:r>
              <a:rPr lang="en-US" dirty="0" smtClean="0">
                <a:latin typeface="Corbel" pitchFamily="34" charset="0"/>
              </a:rPr>
              <a:t> </a:t>
            </a:r>
            <a:r>
              <a:rPr lang="en-US" dirty="0" err="1" smtClean="0">
                <a:latin typeface="Corbel" pitchFamily="34" charset="0"/>
              </a:rPr>
              <a:t>cộng</a:t>
            </a:r>
            <a:r>
              <a:rPr lang="en-US" dirty="0" smtClean="0">
                <a:latin typeface="Corbel" pitchFamily="34" charset="0"/>
              </a:rPr>
              <a:t>: </a:t>
            </a:r>
            <a:r>
              <a:rPr lang="en-US" dirty="0" err="1" smtClean="0">
                <a:latin typeface="Corbel" pitchFamily="34" charset="0"/>
              </a:rPr>
              <a:t>Tìm</a:t>
            </a:r>
            <a:r>
              <a:rPr lang="en-US" dirty="0" smtClean="0">
                <a:latin typeface="Corbel" pitchFamily="34" charset="0"/>
              </a:rPr>
              <a:t> </a:t>
            </a:r>
            <a:r>
              <a:rPr lang="en-US" dirty="0" err="1">
                <a:latin typeface="Corbel" pitchFamily="34" charset="0"/>
              </a:rPr>
              <a:t>được</a:t>
            </a:r>
            <a:r>
              <a:rPr lang="en-US" dirty="0">
                <a:latin typeface="Corbel" pitchFamily="34" charset="0"/>
              </a:rPr>
              <a:t> </a:t>
            </a:r>
            <a:r>
              <a:rPr lang="en-US" dirty="0" err="1">
                <a:latin typeface="Corbel" pitchFamily="34" charset="0"/>
              </a:rPr>
              <a:t>bản</a:t>
            </a:r>
            <a:r>
              <a:rPr lang="en-US" dirty="0">
                <a:latin typeface="Corbel" pitchFamily="34" charset="0"/>
              </a:rPr>
              <a:t> </a:t>
            </a:r>
            <a:r>
              <a:rPr lang="en-US" dirty="0" err="1">
                <a:latin typeface="Corbel" pitchFamily="34" charset="0"/>
              </a:rPr>
              <a:t>ghi</a:t>
            </a:r>
            <a:r>
              <a:rPr lang="en-US" dirty="0">
                <a:latin typeface="Corbel" pitchFamily="34" charset="0"/>
              </a:rPr>
              <a:t> </a:t>
            </a:r>
            <a:r>
              <a:rPr lang="en-US" dirty="0" err="1">
                <a:latin typeface="Corbel" pitchFamily="34" charset="0"/>
              </a:rPr>
              <a:t>có</a:t>
            </a:r>
            <a:r>
              <a:rPr lang="en-US" dirty="0">
                <a:latin typeface="Corbel" pitchFamily="34" charset="0"/>
              </a:rPr>
              <a:t> </a:t>
            </a:r>
            <a:r>
              <a:rPr lang="en-US" dirty="0" err="1">
                <a:latin typeface="Corbel" pitchFamily="34" charset="0"/>
              </a:rPr>
              <a:t>khoá</a:t>
            </a:r>
            <a:r>
              <a:rPr lang="en-US" dirty="0">
                <a:latin typeface="Corbel" pitchFamily="34" charset="0"/>
              </a:rPr>
              <a:t> </a:t>
            </a:r>
            <a:r>
              <a:rPr lang="en-US" dirty="0" err="1" smtClean="0">
                <a:latin typeface="Corbel" pitchFamily="34" charset="0"/>
              </a:rPr>
              <a:t>bằng</a:t>
            </a:r>
            <a:r>
              <a:rPr lang="en-US" dirty="0" smtClean="0">
                <a:latin typeface="Corbel" pitchFamily="34" charset="0"/>
              </a:rPr>
              <a:t> X</a:t>
            </a:r>
            <a:endParaRPr lang="en-US" dirty="0">
              <a:latin typeface="Corbel" pitchFamily="34" charset="0"/>
            </a:endParaRPr>
          </a:p>
          <a:p>
            <a:pPr lvl="1"/>
            <a:r>
              <a:rPr lang="en-US" dirty="0" err="1" smtClean="0">
                <a:latin typeface="Corbel" pitchFamily="34" charset="0"/>
              </a:rPr>
              <a:t>Thất</a:t>
            </a:r>
            <a:r>
              <a:rPr lang="en-US" dirty="0" smtClean="0">
                <a:latin typeface="Corbel" pitchFamily="34" charset="0"/>
              </a:rPr>
              <a:t> </a:t>
            </a:r>
            <a:r>
              <a:rPr lang="en-US" dirty="0" err="1" smtClean="0">
                <a:latin typeface="Corbel" pitchFamily="34" charset="0"/>
              </a:rPr>
              <a:t>bại</a:t>
            </a:r>
            <a:r>
              <a:rPr lang="en-US" dirty="0" smtClean="0">
                <a:latin typeface="Corbel" pitchFamily="34" charset="0"/>
              </a:rPr>
              <a:t>: </a:t>
            </a:r>
            <a:r>
              <a:rPr lang="en-US" dirty="0" err="1" smtClean="0">
                <a:latin typeface="Corbel" pitchFamily="34" charset="0"/>
              </a:rPr>
              <a:t>Không</a:t>
            </a:r>
            <a:r>
              <a:rPr lang="en-US" dirty="0" smtClean="0">
                <a:latin typeface="Corbel" pitchFamily="34" charset="0"/>
              </a:rPr>
              <a:t> </a:t>
            </a:r>
            <a:r>
              <a:rPr lang="en-US" dirty="0" err="1">
                <a:latin typeface="Corbel" pitchFamily="34" charset="0"/>
              </a:rPr>
              <a:t>tìm</a:t>
            </a:r>
            <a:r>
              <a:rPr lang="en-US" dirty="0">
                <a:latin typeface="Corbel" pitchFamily="34" charset="0"/>
              </a:rPr>
              <a:t> </a:t>
            </a:r>
            <a:r>
              <a:rPr lang="en-US" dirty="0" err="1">
                <a:latin typeface="Corbel" pitchFamily="34" charset="0"/>
              </a:rPr>
              <a:t>được</a:t>
            </a:r>
            <a:r>
              <a:rPr lang="en-US" dirty="0">
                <a:latin typeface="Corbel" pitchFamily="34" charset="0"/>
              </a:rPr>
              <a:t> </a:t>
            </a:r>
            <a:r>
              <a:rPr lang="en-US" dirty="0" err="1">
                <a:latin typeface="Corbel" pitchFamily="34" charset="0"/>
              </a:rPr>
              <a:t>bản</a:t>
            </a:r>
            <a:r>
              <a:rPr lang="en-US" dirty="0">
                <a:latin typeface="Corbel" pitchFamily="34" charset="0"/>
              </a:rPr>
              <a:t> </a:t>
            </a:r>
            <a:r>
              <a:rPr lang="en-US" dirty="0" err="1">
                <a:latin typeface="Corbel" pitchFamily="34" charset="0"/>
              </a:rPr>
              <a:t>ghi</a:t>
            </a:r>
            <a:r>
              <a:rPr lang="en-US" dirty="0">
                <a:latin typeface="Corbel" pitchFamily="34" charset="0"/>
              </a:rPr>
              <a:t> </a:t>
            </a:r>
            <a:r>
              <a:rPr lang="en-US" dirty="0" err="1">
                <a:latin typeface="Corbel" pitchFamily="34" charset="0"/>
              </a:rPr>
              <a:t>nào</a:t>
            </a:r>
            <a:r>
              <a:rPr lang="en-US" dirty="0">
                <a:latin typeface="Corbel" pitchFamily="34" charset="0"/>
              </a:rPr>
              <a:t> </a:t>
            </a:r>
            <a:r>
              <a:rPr lang="en-US" dirty="0" err="1">
                <a:latin typeface="Corbel" pitchFamily="34" charset="0"/>
              </a:rPr>
              <a:t>có</a:t>
            </a:r>
            <a:r>
              <a:rPr lang="en-US" dirty="0">
                <a:latin typeface="Corbel" pitchFamily="34" charset="0"/>
              </a:rPr>
              <a:t> </a:t>
            </a:r>
            <a:r>
              <a:rPr lang="en-US" dirty="0" err="1">
                <a:latin typeface="Corbel" pitchFamily="34" charset="0"/>
              </a:rPr>
              <a:t>khoá</a:t>
            </a:r>
            <a:r>
              <a:rPr lang="en-US" dirty="0">
                <a:latin typeface="Corbel" pitchFamily="34" charset="0"/>
              </a:rPr>
              <a:t> </a:t>
            </a:r>
            <a:r>
              <a:rPr lang="en-US" dirty="0" err="1" smtClean="0">
                <a:latin typeface="Corbel" pitchFamily="34" charset="0"/>
              </a:rPr>
              <a:t>bằng</a:t>
            </a:r>
            <a:r>
              <a:rPr lang="en-US" dirty="0" smtClean="0">
                <a:latin typeface="Corbel" pitchFamily="34" charset="0"/>
              </a:rPr>
              <a:t> </a:t>
            </a:r>
            <a:r>
              <a:rPr lang="en-US" dirty="0">
                <a:latin typeface="Corbel" pitchFamily="34" charset="0"/>
              </a:rPr>
              <a:t>X </a:t>
            </a:r>
            <a:r>
              <a:rPr lang="en-US" dirty="0" err="1" smtClean="0">
                <a:latin typeface="Corbel" pitchFamily="34" charset="0"/>
              </a:rPr>
              <a:t>cả</a:t>
            </a:r>
            <a:endParaRPr lang="en-US" dirty="0">
              <a:latin typeface="Corbel" pitchFamily="34" charset="0"/>
            </a:endParaRPr>
          </a:p>
          <a:p>
            <a:endParaRPr lang="en-US" dirty="0"/>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a:t>
            </a:fld>
            <a:endParaRPr lang="en-US"/>
          </a:p>
        </p:txBody>
      </p:sp>
    </p:spTree>
    <p:custDataLst>
      <p:tags r:id="rId1"/>
    </p:custDataLst>
    <p:extLst>
      <p:ext uri="{BB962C8B-B14F-4D97-AF65-F5344CB8AC3E}">
        <p14:creationId xmlns:p14="http://schemas.microsoft.com/office/powerpoint/2010/main" val="47973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8.4.4. Cây nhị </a:t>
            </a:r>
            <a:r>
              <a:rPr lang="en-US"/>
              <a:t>phân tìm </a:t>
            </a:r>
            <a:r>
              <a:rPr lang="en-US" smtClean="0"/>
              <a:t>kiếm – nhận xét</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fontScale="85000" lnSpcReduction="10000"/>
          </a:bodyPr>
          <a:lstStyle/>
          <a:p>
            <a:r>
              <a:rPr lang="en-US" dirty="0" err="1"/>
              <a:t>Trường</a:t>
            </a:r>
            <a:r>
              <a:rPr lang="en-US" dirty="0"/>
              <a:t> </a:t>
            </a:r>
            <a:r>
              <a:rPr lang="en-US" dirty="0" err="1"/>
              <a:t>hợp</a:t>
            </a:r>
            <a:r>
              <a:rPr lang="en-US" dirty="0"/>
              <a:t> </a:t>
            </a:r>
            <a:r>
              <a:rPr lang="en-US" dirty="0" err="1"/>
              <a:t>trung</a:t>
            </a:r>
            <a:r>
              <a:rPr lang="en-US" dirty="0"/>
              <a:t> </a:t>
            </a:r>
            <a:r>
              <a:rPr lang="en-US" dirty="0" err="1"/>
              <a:t>bình</a:t>
            </a:r>
            <a:r>
              <a:rPr lang="en-US" dirty="0"/>
              <a:t>, </a:t>
            </a:r>
            <a:r>
              <a:rPr lang="en-US" dirty="0" err="1"/>
              <a:t>thì</a:t>
            </a:r>
            <a:r>
              <a:rPr lang="en-US" dirty="0"/>
              <a:t> </a:t>
            </a:r>
            <a:r>
              <a:rPr lang="en-US" dirty="0" err="1"/>
              <a:t>các</a:t>
            </a:r>
            <a:r>
              <a:rPr lang="en-US" dirty="0"/>
              <a:t> </a:t>
            </a:r>
            <a:r>
              <a:rPr lang="en-US" dirty="0" err="1"/>
              <a:t>thao</a:t>
            </a:r>
            <a:r>
              <a:rPr lang="en-US" dirty="0"/>
              <a:t> </a:t>
            </a:r>
            <a:r>
              <a:rPr lang="en-US" dirty="0" err="1"/>
              <a:t>tác</a:t>
            </a:r>
            <a:r>
              <a:rPr lang="en-US" dirty="0"/>
              <a:t> </a:t>
            </a:r>
            <a:r>
              <a:rPr lang="en-US" b="1" dirty="0" err="1"/>
              <a:t>tìm</a:t>
            </a:r>
            <a:r>
              <a:rPr lang="en-US" b="1" dirty="0"/>
              <a:t> </a:t>
            </a:r>
            <a:r>
              <a:rPr lang="en-US" b="1" dirty="0" err="1"/>
              <a:t>kiếm</a:t>
            </a:r>
            <a:r>
              <a:rPr lang="en-US" dirty="0"/>
              <a:t>, </a:t>
            </a:r>
            <a:r>
              <a:rPr lang="en-US" b="1" dirty="0" err="1"/>
              <a:t>chèn</a:t>
            </a:r>
            <a:r>
              <a:rPr lang="en-US" dirty="0"/>
              <a:t>, </a:t>
            </a:r>
            <a:r>
              <a:rPr lang="en-US" b="1" dirty="0" err="1"/>
              <a:t>xoá</a:t>
            </a:r>
            <a:r>
              <a:rPr lang="en-US" b="1" dirty="0"/>
              <a:t> </a:t>
            </a:r>
            <a:r>
              <a:rPr lang="en-US" dirty="0" err="1"/>
              <a:t>trên</a:t>
            </a:r>
            <a:r>
              <a:rPr lang="en-US" dirty="0"/>
              <a:t> BST </a:t>
            </a:r>
            <a:r>
              <a:rPr lang="en-US" dirty="0" err="1"/>
              <a:t>có</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là</a:t>
            </a:r>
            <a:r>
              <a:rPr lang="en-US" dirty="0"/>
              <a:t> </a:t>
            </a:r>
            <a:r>
              <a:rPr lang="en-US" b="1" dirty="0"/>
              <a:t>O(</a:t>
            </a:r>
            <a:r>
              <a:rPr lang="en-US" b="1" dirty="0" err="1"/>
              <a:t>lgn</a:t>
            </a:r>
            <a:r>
              <a:rPr lang="en-US" b="1" dirty="0" smtClean="0"/>
              <a:t>)</a:t>
            </a:r>
            <a:r>
              <a:rPr lang="en-US" dirty="0" smtClean="0"/>
              <a:t>.</a:t>
            </a:r>
          </a:p>
          <a:p>
            <a:r>
              <a:rPr lang="en-US" dirty="0" err="1" smtClean="0"/>
              <a:t>Trường</a:t>
            </a:r>
            <a:r>
              <a:rPr lang="en-US" dirty="0" smtClean="0"/>
              <a:t> </a:t>
            </a:r>
            <a:r>
              <a:rPr lang="en-US" dirty="0" err="1"/>
              <a:t>hợp</a:t>
            </a:r>
            <a:r>
              <a:rPr lang="en-US" dirty="0"/>
              <a:t> </a:t>
            </a:r>
            <a:r>
              <a:rPr lang="en-US" dirty="0" err="1"/>
              <a:t>xấu</a:t>
            </a:r>
            <a:r>
              <a:rPr lang="en-US" dirty="0"/>
              <a:t> </a:t>
            </a:r>
            <a:r>
              <a:rPr lang="en-US" dirty="0" err="1" smtClean="0"/>
              <a:t>nhất</a:t>
            </a:r>
            <a:r>
              <a:rPr lang="en-US" dirty="0" smtClean="0"/>
              <a:t> (</a:t>
            </a:r>
            <a:r>
              <a:rPr lang="en-US" dirty="0" err="1" smtClean="0"/>
              <a:t>cây</a:t>
            </a:r>
            <a:r>
              <a:rPr lang="en-US" dirty="0" smtClean="0"/>
              <a:t> </a:t>
            </a:r>
            <a:r>
              <a:rPr lang="en-US" dirty="0" err="1" smtClean="0"/>
              <a:t>suy</a:t>
            </a:r>
            <a:r>
              <a:rPr lang="en-US" dirty="0" smtClean="0"/>
              <a:t> </a:t>
            </a:r>
            <a:r>
              <a:rPr lang="en-US" dirty="0" err="1" smtClean="0"/>
              <a:t>biến</a:t>
            </a:r>
            <a:r>
              <a:rPr lang="en-US" dirty="0" smtClean="0"/>
              <a:t>) - </a:t>
            </a:r>
            <a:r>
              <a:rPr lang="en-US" b="1" dirty="0" smtClean="0"/>
              <a:t>O(n)</a:t>
            </a:r>
            <a:r>
              <a:rPr lang="en-US" dirty="0" smtClean="0"/>
              <a:t>.</a:t>
            </a:r>
          </a:p>
          <a:p>
            <a:r>
              <a:rPr lang="en-US" dirty="0" err="1" smtClean="0"/>
              <a:t>Khắc</a:t>
            </a:r>
            <a:r>
              <a:rPr lang="en-US" dirty="0" smtClean="0"/>
              <a:t> </a:t>
            </a:r>
            <a:r>
              <a:rPr lang="en-US" dirty="0" err="1" smtClean="0"/>
              <a:t>phục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suy</a:t>
            </a:r>
            <a:r>
              <a:rPr lang="en-US" dirty="0" smtClean="0"/>
              <a:t> </a:t>
            </a:r>
            <a:r>
              <a:rPr lang="en-US" dirty="0" err="1" smtClean="0"/>
              <a:t>biến</a:t>
            </a:r>
            <a:r>
              <a:rPr lang="en-US" dirty="0" smtClean="0"/>
              <a:t>: </a:t>
            </a:r>
            <a:r>
              <a:rPr lang="en-US" dirty="0" err="1" smtClean="0"/>
              <a:t>cây</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cân</a:t>
            </a:r>
            <a:r>
              <a:rPr lang="en-US" dirty="0" smtClean="0"/>
              <a:t> </a:t>
            </a:r>
            <a:r>
              <a:rPr lang="en-US" dirty="0" err="1" smtClean="0"/>
              <a:t>bằng</a:t>
            </a:r>
            <a:r>
              <a:rPr lang="en-US" dirty="0" smtClean="0"/>
              <a:t> AVL, </a:t>
            </a:r>
            <a:r>
              <a:rPr lang="en-US" dirty="0" err="1" smtClean="0"/>
              <a:t>cây</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tối</a:t>
            </a:r>
            <a:r>
              <a:rPr lang="en-US" dirty="0" smtClean="0"/>
              <a:t> </a:t>
            </a:r>
            <a:r>
              <a:rPr lang="en-US" dirty="0" err="1" smtClean="0"/>
              <a:t>ưu</a:t>
            </a:r>
            <a:r>
              <a:rPr lang="en-US" dirty="0" smtClean="0"/>
              <a:t>, </a:t>
            </a:r>
            <a:r>
              <a:rPr lang="en-US" dirty="0" err="1" smtClean="0"/>
              <a:t>cây</a:t>
            </a:r>
            <a:r>
              <a:rPr lang="en-US" dirty="0" smtClean="0"/>
              <a:t> </a:t>
            </a:r>
            <a:r>
              <a:rPr lang="en-US" dirty="0" err="1" smtClean="0"/>
              <a:t>đỏ</a:t>
            </a:r>
            <a:r>
              <a:rPr lang="en-US" dirty="0" smtClean="0"/>
              <a:t> </a:t>
            </a:r>
            <a:r>
              <a:rPr lang="en-US" dirty="0" err="1" smtClean="0"/>
              <a:t>đen</a:t>
            </a:r>
            <a:r>
              <a:rPr lang="en-US" dirty="0" smtClean="0"/>
              <a:t>, </a:t>
            </a:r>
            <a:r>
              <a:rPr lang="en-US" dirty="0" err="1" smtClean="0"/>
              <a:t>cây</a:t>
            </a:r>
            <a:r>
              <a:rPr lang="en-US" dirty="0" smtClean="0"/>
              <a:t> </a:t>
            </a:r>
            <a:r>
              <a:rPr lang="en-US" dirty="0" err="1" smtClean="0"/>
              <a:t>xoay</a:t>
            </a:r>
            <a:r>
              <a:rPr lang="en-US" dirty="0" smtClean="0"/>
              <a:t> </a:t>
            </a:r>
            <a:r>
              <a:rPr lang="en-US" dirty="0" err="1" smtClean="0"/>
              <a:t>ra</a:t>
            </a:r>
            <a:r>
              <a:rPr lang="en-US" dirty="0" smtClean="0"/>
              <a:t> </a:t>
            </a:r>
            <a:r>
              <a:rPr lang="en-US" dirty="0" err="1" smtClean="0"/>
              <a:t>ngoài</a:t>
            </a:r>
            <a:r>
              <a:rPr lang="en-US" dirty="0" smtClean="0"/>
              <a:t> (splay tree), </a:t>
            </a:r>
            <a:r>
              <a:rPr lang="en-US" dirty="0" err="1" smtClean="0"/>
              <a:t>cây</a:t>
            </a:r>
            <a:r>
              <a:rPr lang="en-US" dirty="0" smtClean="0"/>
              <a:t> tango…</a:t>
            </a:r>
          </a:p>
          <a:p>
            <a:r>
              <a:rPr lang="en-US" dirty="0" err="1" smtClean="0"/>
              <a:t>Có</a:t>
            </a:r>
            <a:r>
              <a:rPr lang="en-US" dirty="0" smtClean="0"/>
              <a:t> </a:t>
            </a:r>
            <a:r>
              <a:rPr lang="en-US" dirty="0" err="1" smtClean="0"/>
              <a:t>thể</a:t>
            </a:r>
            <a:r>
              <a:rPr lang="en-US" dirty="0" smtClean="0"/>
              <a:t> </a:t>
            </a:r>
            <a:r>
              <a:rPr lang="en-US" dirty="0" err="1" smtClean="0"/>
              <a:t>mở</a:t>
            </a:r>
            <a:r>
              <a:rPr lang="en-US" dirty="0" smtClean="0"/>
              <a:t> </a:t>
            </a:r>
            <a:r>
              <a:rPr lang="en-US" dirty="0" err="1" smtClean="0"/>
              <a:t>rộng</a:t>
            </a:r>
            <a:r>
              <a:rPr lang="en-US" dirty="0" smtClean="0"/>
              <a:t> BST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khóa</a:t>
            </a:r>
            <a:r>
              <a:rPr lang="en-US" dirty="0" smtClean="0"/>
              <a:t> </a:t>
            </a:r>
            <a:r>
              <a:rPr lang="en-US" dirty="0" err="1" smtClean="0"/>
              <a:t>bằng</a:t>
            </a:r>
            <a:r>
              <a:rPr lang="en-US" dirty="0" smtClean="0"/>
              <a:t> </a:t>
            </a:r>
            <a:r>
              <a:rPr lang="en-US" dirty="0" err="1" smtClean="0"/>
              <a:t>nhau</a:t>
            </a:r>
            <a:endParaRPr lang="en-US" dirty="0" smtClean="0"/>
          </a:p>
          <a:p>
            <a:r>
              <a:rPr lang="en-US" dirty="0" err="1" smtClean="0"/>
              <a:t>Khi</a:t>
            </a:r>
            <a:r>
              <a:rPr lang="en-US" dirty="0" smtClean="0"/>
              <a:t> </a:t>
            </a:r>
            <a:r>
              <a:rPr lang="en-US" dirty="0" err="1" smtClean="0"/>
              <a:t>duyệt</a:t>
            </a:r>
            <a:r>
              <a:rPr lang="en-US" dirty="0" smtClean="0"/>
              <a:t> BST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giữa</a:t>
            </a:r>
            <a:r>
              <a:rPr lang="en-US" smtClean="0"/>
              <a:t> (</a:t>
            </a:r>
            <a:r>
              <a:rPr lang="en-US" dirty="0" err="1" smtClean="0"/>
              <a:t>inorder</a:t>
            </a:r>
            <a:r>
              <a:rPr lang="en-US" dirty="0" smtClean="0"/>
              <a:t> </a:t>
            </a:r>
            <a:r>
              <a:rPr lang="en-US" dirty="0"/>
              <a:t>traversal</a:t>
            </a:r>
            <a:r>
              <a:rPr lang="en-US" dirty="0" smtClean="0"/>
              <a:t>), ta </a:t>
            </a:r>
            <a:r>
              <a:rPr lang="en-US" dirty="0" err="1" smtClean="0"/>
              <a:t>sẽ</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dãy</a:t>
            </a:r>
            <a:r>
              <a:rPr lang="en-US" dirty="0" smtClean="0"/>
              <a:t> </a:t>
            </a:r>
            <a:r>
              <a:rPr lang="en-US" dirty="0" err="1" smtClean="0"/>
              <a:t>khóa</a:t>
            </a:r>
            <a:r>
              <a:rPr lang="en-US" dirty="0" smtClean="0"/>
              <a:t> </a:t>
            </a:r>
            <a:r>
              <a:rPr lang="en-US" dirty="0" err="1" smtClean="0"/>
              <a:t>tăng</a:t>
            </a:r>
            <a:r>
              <a:rPr lang="en-US" dirty="0" smtClean="0"/>
              <a:t> </a:t>
            </a:r>
            <a:r>
              <a:rPr lang="en-US" dirty="0" err="1" smtClean="0"/>
              <a:t>dần</a:t>
            </a:r>
            <a:r>
              <a:rPr lang="en-US" dirty="0" smtClean="0"/>
              <a:t> </a:t>
            </a:r>
            <a:r>
              <a:rPr lang="en-US" dirty="0" smtClean="0">
                <a:sym typeface="Wingdings" pitchFamily="2" charset="2"/>
              </a:rPr>
              <a:t> </a:t>
            </a:r>
            <a:r>
              <a:rPr lang="en-US" b="1" dirty="0" smtClean="0">
                <a:sym typeface="Wingdings" pitchFamily="2" charset="2"/>
              </a:rPr>
              <a:t>Tree sort </a:t>
            </a:r>
            <a:r>
              <a:rPr lang="en-US" dirty="0" err="1" smtClean="0">
                <a:sym typeface="Wingdings" pitchFamily="2" charset="2"/>
              </a:rPr>
              <a:t>với</a:t>
            </a:r>
            <a:r>
              <a:rPr lang="en-US" dirty="0" smtClean="0">
                <a:sym typeface="Wingdings" pitchFamily="2" charset="2"/>
              </a:rPr>
              <a:t> </a:t>
            </a:r>
            <a:r>
              <a:rPr lang="en-US" b="1" dirty="0" smtClean="0">
                <a:sym typeface="Wingdings" pitchFamily="2" charset="2"/>
              </a:rPr>
              <a:t>O(</a:t>
            </a:r>
            <a:r>
              <a:rPr lang="en-US" b="1" dirty="0" err="1" smtClean="0">
                <a:sym typeface="Wingdings" pitchFamily="2" charset="2"/>
              </a:rPr>
              <a:t>nlogn</a:t>
            </a:r>
            <a:r>
              <a:rPr lang="en-US" b="1" dirty="0" smtClean="0">
                <a:sym typeface="Wingdings" pitchFamily="2" charset="2"/>
              </a:rPr>
              <a:t>)</a:t>
            </a:r>
            <a:r>
              <a:rPr lang="en-US" dirty="0" smtClean="0">
                <a:sym typeface="Wingdings" pitchFamily="2" charset="2"/>
              </a:rPr>
              <a:t>.</a:t>
            </a:r>
          </a:p>
          <a:p>
            <a:r>
              <a:rPr lang="en-US" dirty="0" err="1"/>
              <a:t>Ưu</a:t>
            </a:r>
            <a:r>
              <a:rPr lang="en-US" dirty="0"/>
              <a:t> </a:t>
            </a:r>
            <a:r>
              <a:rPr lang="en-US" dirty="0" err="1"/>
              <a:t>điểm</a:t>
            </a:r>
            <a:r>
              <a:rPr lang="en-US" dirty="0"/>
              <a:t> </a:t>
            </a:r>
            <a:r>
              <a:rPr lang="en-US" dirty="0" smtClean="0"/>
              <a:t>so </a:t>
            </a:r>
            <a:r>
              <a:rPr lang="en-US" dirty="0" err="1"/>
              <a:t>với</a:t>
            </a:r>
            <a:r>
              <a:rPr lang="en-US" dirty="0"/>
              <a:t> </a:t>
            </a:r>
            <a:r>
              <a:rPr lang="en-US" dirty="0" err="1"/>
              <a:t>tìm</a:t>
            </a:r>
            <a:r>
              <a:rPr lang="en-US" dirty="0"/>
              <a:t> </a:t>
            </a:r>
            <a:r>
              <a:rPr lang="en-US" dirty="0" err="1"/>
              <a:t>kiếm</a:t>
            </a:r>
            <a:r>
              <a:rPr lang="en-US" dirty="0"/>
              <a:t> </a:t>
            </a:r>
            <a:r>
              <a:rPr lang="en-US" dirty="0" err="1"/>
              <a:t>nhị</a:t>
            </a:r>
            <a:r>
              <a:rPr lang="en-US" dirty="0"/>
              <a:t> </a:t>
            </a:r>
            <a:r>
              <a:rPr lang="en-US" dirty="0" err="1"/>
              <a:t>phân</a:t>
            </a:r>
            <a:r>
              <a:rPr lang="en-US" dirty="0"/>
              <a:t> </a:t>
            </a:r>
            <a:r>
              <a:rPr lang="en-US" dirty="0" err="1"/>
              <a:t>trên</a:t>
            </a:r>
            <a:r>
              <a:rPr lang="en-US" dirty="0"/>
              <a:t> </a:t>
            </a:r>
            <a:r>
              <a:rPr lang="en-US" dirty="0" err="1"/>
              <a:t>mảng</a:t>
            </a:r>
            <a:r>
              <a:rPr lang="en-US" dirty="0"/>
              <a:t> </a:t>
            </a:r>
            <a:r>
              <a:rPr lang="en-US" dirty="0" err="1"/>
              <a:t>đã</a:t>
            </a:r>
            <a:r>
              <a:rPr lang="en-US" dirty="0"/>
              <a:t> </a:t>
            </a:r>
            <a:r>
              <a:rPr lang="en-US" dirty="0" err="1"/>
              <a:t>sắp</a:t>
            </a:r>
            <a:r>
              <a:rPr lang="en-US" dirty="0"/>
              <a:t> </a:t>
            </a:r>
            <a:r>
              <a:rPr lang="en-US" dirty="0" err="1" smtClean="0"/>
              <a:t>xếp</a:t>
            </a:r>
            <a:r>
              <a:rPr lang="en-US" dirty="0" smtClean="0"/>
              <a:t>: </a:t>
            </a:r>
            <a:r>
              <a:rPr lang="en-US" dirty="0" err="1" smtClean="0"/>
              <a:t>thao</a:t>
            </a:r>
            <a:r>
              <a:rPr lang="en-US" dirty="0" smtClean="0"/>
              <a:t> </a:t>
            </a:r>
            <a:r>
              <a:rPr lang="en-US" dirty="0" err="1"/>
              <a:t>tác</a:t>
            </a:r>
            <a:r>
              <a:rPr lang="en-US" dirty="0"/>
              <a:t> </a:t>
            </a:r>
            <a:r>
              <a:rPr lang="en-US" b="1" dirty="0" err="1"/>
              <a:t>chèn</a:t>
            </a:r>
            <a:r>
              <a:rPr lang="en-US" b="1" dirty="0"/>
              <a:t> </a:t>
            </a:r>
            <a:r>
              <a:rPr lang="en-US" dirty="0" err="1"/>
              <a:t>và</a:t>
            </a:r>
            <a:r>
              <a:rPr lang="en-US" dirty="0"/>
              <a:t> </a:t>
            </a:r>
            <a:r>
              <a:rPr lang="en-US" b="1" dirty="0" err="1"/>
              <a:t>xóa</a:t>
            </a:r>
            <a:r>
              <a:rPr lang="en-US" b="1" dirty="0"/>
              <a:t> </a:t>
            </a:r>
            <a:r>
              <a:rPr lang="en-US" dirty="0" err="1"/>
              <a:t>trên</a:t>
            </a:r>
            <a:r>
              <a:rPr lang="en-US" dirty="0"/>
              <a:t> </a:t>
            </a:r>
            <a:r>
              <a:rPr lang="en-US" dirty="0" smtClean="0"/>
              <a:t>BST </a:t>
            </a:r>
            <a:r>
              <a:rPr lang="en-US" dirty="0" err="1" smtClean="0"/>
              <a:t>có</a:t>
            </a:r>
            <a:r>
              <a:rPr lang="en-US" dirty="0" smtClean="0"/>
              <a:t> </a:t>
            </a:r>
            <a:r>
              <a:rPr lang="en-US" dirty="0" err="1"/>
              <a:t>độ</a:t>
            </a:r>
            <a:r>
              <a:rPr lang="en-US" dirty="0"/>
              <a:t> </a:t>
            </a:r>
            <a:r>
              <a:rPr lang="en-US" dirty="0" err="1"/>
              <a:t>phức</a:t>
            </a:r>
            <a:r>
              <a:rPr lang="en-US" dirty="0"/>
              <a:t> </a:t>
            </a:r>
            <a:r>
              <a:rPr lang="en-US" dirty="0" err="1"/>
              <a:t>tạp</a:t>
            </a:r>
            <a:r>
              <a:rPr lang="en-US" dirty="0"/>
              <a:t> </a:t>
            </a:r>
            <a:r>
              <a:rPr lang="en-US" dirty="0" err="1"/>
              <a:t>trung</a:t>
            </a:r>
            <a:r>
              <a:rPr lang="en-US" dirty="0"/>
              <a:t> </a:t>
            </a:r>
            <a:r>
              <a:rPr lang="en-US" dirty="0" err="1"/>
              <a:t>bình</a:t>
            </a:r>
            <a:r>
              <a:rPr lang="en-US" dirty="0"/>
              <a:t> </a:t>
            </a:r>
            <a:r>
              <a:rPr lang="en-US" dirty="0" err="1"/>
              <a:t>là</a:t>
            </a:r>
            <a:r>
              <a:rPr lang="en-US" dirty="0"/>
              <a:t> </a:t>
            </a:r>
            <a:r>
              <a:rPr lang="en-US" b="1" dirty="0"/>
              <a:t>O(</a:t>
            </a:r>
            <a:r>
              <a:rPr lang="en-US" b="1" dirty="0" err="1"/>
              <a:t>logn</a:t>
            </a:r>
            <a:r>
              <a:rPr lang="en-US" b="1" dirty="0"/>
              <a:t>)</a:t>
            </a:r>
            <a:r>
              <a:rPr lang="en-US" dirty="0"/>
              <a:t>, </a:t>
            </a:r>
            <a:r>
              <a:rPr lang="en-US" dirty="0" err="1"/>
              <a:t>trong</a:t>
            </a:r>
            <a:r>
              <a:rPr lang="en-US" dirty="0"/>
              <a:t> </a:t>
            </a:r>
            <a:r>
              <a:rPr lang="en-US" dirty="0" err="1"/>
              <a:t>khi</a:t>
            </a:r>
            <a:r>
              <a:rPr lang="en-US" dirty="0"/>
              <a:t> </a:t>
            </a:r>
            <a:r>
              <a:rPr lang="en-US" dirty="0" err="1"/>
              <a:t>với</a:t>
            </a:r>
            <a:r>
              <a:rPr lang="en-US" dirty="0"/>
              <a:t> </a:t>
            </a:r>
            <a:r>
              <a:rPr lang="en-US" dirty="0" err="1"/>
              <a:t>mảng</a:t>
            </a:r>
            <a:r>
              <a:rPr lang="en-US" dirty="0"/>
              <a:t> </a:t>
            </a:r>
            <a:r>
              <a:rPr lang="en-US" dirty="0" err="1"/>
              <a:t>sắp</a:t>
            </a:r>
            <a:r>
              <a:rPr lang="en-US" dirty="0"/>
              <a:t> </a:t>
            </a:r>
            <a:r>
              <a:rPr lang="en-US" dirty="0" err="1"/>
              <a:t>thứ</a:t>
            </a:r>
            <a:r>
              <a:rPr lang="en-US" dirty="0"/>
              <a:t> </a:t>
            </a:r>
            <a:r>
              <a:rPr lang="en-US" dirty="0" err="1"/>
              <a:t>tự</a:t>
            </a:r>
            <a:r>
              <a:rPr lang="en-US" dirty="0"/>
              <a:t> </a:t>
            </a:r>
            <a:r>
              <a:rPr lang="en-US" dirty="0" err="1"/>
              <a:t>là</a:t>
            </a:r>
            <a:r>
              <a:rPr lang="en-US" dirty="0"/>
              <a:t> </a:t>
            </a:r>
            <a:r>
              <a:rPr lang="en-US" b="1" dirty="0"/>
              <a:t>O(n</a:t>
            </a:r>
            <a:r>
              <a:rPr lang="en-US" b="1" dirty="0" smtClean="0"/>
              <a:t>)</a:t>
            </a:r>
            <a:r>
              <a:rPr lang="en-US" dirty="0" smtClean="0"/>
              <a:t>.</a:t>
            </a:r>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20</a:t>
            </a:fld>
            <a:endParaRPr lang="en-US"/>
          </a:p>
        </p:txBody>
      </p:sp>
    </p:spTree>
    <p:custDataLst>
      <p:tags r:id="rId1"/>
    </p:custDataLst>
    <p:extLst>
      <p:ext uri="{BB962C8B-B14F-4D97-AF65-F5344CB8AC3E}">
        <p14:creationId xmlns:p14="http://schemas.microsoft.com/office/powerpoint/2010/main" val="1925556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8.5. Phép băm (Hash)</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r>
              <a:rPr lang="en-US"/>
              <a:t>Trong một số trường hợp, có thể dễ dàng </a:t>
            </a:r>
            <a:r>
              <a:rPr lang="en-US" b="1"/>
              <a:t>thu hẹp phạm vi tìm kiếm </a:t>
            </a:r>
            <a:r>
              <a:rPr lang="en-US"/>
              <a:t>một cách nhanh chóng bằng cách xác định khóa X cần tìm nằm trong một </a:t>
            </a:r>
            <a:r>
              <a:rPr lang="en-US" b="1"/>
              <a:t>nhóm nhỏ </a:t>
            </a:r>
            <a:r>
              <a:rPr lang="en-US"/>
              <a:t>các khóa có </a:t>
            </a:r>
            <a:r>
              <a:rPr lang="en-US" b="1"/>
              <a:t>đặc tính chung </a:t>
            </a:r>
            <a:r>
              <a:rPr lang="en-US"/>
              <a:t>nào đó. </a:t>
            </a:r>
          </a:p>
          <a:p>
            <a:r>
              <a:rPr lang="en-US" smtClean="0"/>
              <a:t>Việc chia </a:t>
            </a:r>
            <a:r>
              <a:rPr lang="en-US"/>
              <a:t>các khoá </a:t>
            </a:r>
            <a:r>
              <a:rPr lang="en-US" smtClean="0"/>
              <a:t>thành </a:t>
            </a:r>
            <a:r>
              <a:rPr lang="en-US"/>
              <a:t>các </a:t>
            </a:r>
            <a:r>
              <a:rPr lang="en-US" smtClean="0"/>
              <a:t>nhóm có </a:t>
            </a:r>
            <a:r>
              <a:rPr lang="en-US"/>
              <a:t>một đặc điểm chung </a:t>
            </a:r>
            <a:r>
              <a:rPr lang="en-US" smtClean="0"/>
              <a:t>(không </a:t>
            </a:r>
            <a:r>
              <a:rPr lang="en-US"/>
              <a:t>có trong các nhóm </a:t>
            </a:r>
            <a:r>
              <a:rPr lang="en-US" smtClean="0"/>
              <a:t>khác) như vậy gọi là phép băm.</a:t>
            </a:r>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21</a:t>
            </a:fld>
            <a:endParaRPr lang="en-US"/>
          </a:p>
        </p:txBody>
      </p:sp>
    </p:spTree>
    <p:custDataLst>
      <p:tags r:id="rId1"/>
    </p:custDataLst>
    <p:extLst>
      <p:ext uri="{BB962C8B-B14F-4D97-AF65-F5344CB8AC3E}">
        <p14:creationId xmlns:p14="http://schemas.microsoft.com/office/powerpoint/2010/main" val="607112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8.5. Phép băm (Hash)</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r>
              <a:rPr lang="en-US" smtClean="0"/>
              <a:t>Ví dụ:</a:t>
            </a:r>
          </a:p>
          <a:p>
            <a:pPr lvl="1"/>
            <a:r>
              <a:rPr lang="en-US" smtClean="0"/>
              <a:t>Trong </a:t>
            </a:r>
            <a:r>
              <a:rPr lang="en-US"/>
              <a:t>cuốn từ </a:t>
            </a:r>
            <a:r>
              <a:rPr lang="en-US" smtClean="0"/>
              <a:t>điển Anh-Việt, </a:t>
            </a:r>
            <a:r>
              <a:rPr lang="en-US"/>
              <a:t>các bạn sinh viên thường dán vào 26 mảnh giấy nhỏ vào các trang để đánh dấu </a:t>
            </a:r>
            <a:r>
              <a:rPr lang="en-US" smtClean="0"/>
              <a:t>trang </a:t>
            </a:r>
            <a:r>
              <a:rPr lang="en-US"/>
              <a:t>khởi đầu của một đoạn chứa các từ có </a:t>
            </a:r>
            <a:r>
              <a:rPr lang="en-US" b="1"/>
              <a:t>cùng chữ cái đầu</a:t>
            </a:r>
            <a:r>
              <a:rPr lang="en-US" smtClean="0"/>
              <a:t>. Ta nói cuốn từ điển được “băm” thành 26 nhóm, từ trong mỗi nhóm có cùng chữ cái đầu tiên</a:t>
            </a:r>
          </a:p>
          <a:p>
            <a:pPr lvl="1"/>
            <a:r>
              <a:rPr lang="en-US" smtClean="0"/>
              <a:t>Trên dãy </a:t>
            </a:r>
            <a:r>
              <a:rPr lang="en-US"/>
              <a:t>các khoá số tự nhiên, ta có thể </a:t>
            </a:r>
            <a:r>
              <a:rPr lang="en-US" smtClean="0"/>
              <a:t>“băm” ra làm </a:t>
            </a:r>
            <a:r>
              <a:rPr lang="en-US" b="1" i="1"/>
              <a:t>m</a:t>
            </a:r>
            <a:r>
              <a:rPr lang="en-US"/>
              <a:t> nhóm, mỗi nhóm gồm các khoá đồng dư theo mô-đun </a:t>
            </a:r>
            <a:r>
              <a:rPr lang="en-US" b="1" i="1"/>
              <a:t>m</a:t>
            </a:r>
          </a:p>
          <a:p>
            <a:pPr lvl="1"/>
            <a:endParaRPr lang="en-US" smtClean="0"/>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22</a:t>
            </a:fld>
            <a:endParaRPr lang="en-US"/>
          </a:p>
        </p:txBody>
      </p:sp>
    </p:spTree>
    <p:custDataLst>
      <p:tags r:id="rId1"/>
    </p:custDataLst>
    <p:extLst>
      <p:ext uri="{BB962C8B-B14F-4D97-AF65-F5344CB8AC3E}">
        <p14:creationId xmlns:p14="http://schemas.microsoft.com/office/powerpoint/2010/main" val="1526797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8.5. Phép băm (Hash)</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fontScale="92500" lnSpcReduction="10000"/>
          </a:bodyPr>
          <a:lstStyle/>
          <a:p>
            <a:r>
              <a:rPr lang="en-US" smtClean="0"/>
              <a:t>Có </a:t>
            </a:r>
            <a:r>
              <a:rPr lang="en-US"/>
              <a:t>nhiều cách cài đặt phép </a:t>
            </a:r>
            <a:r>
              <a:rPr lang="en-US" smtClean="0"/>
              <a:t>băm:</a:t>
            </a:r>
          </a:p>
          <a:p>
            <a:pPr lvl="1"/>
            <a:r>
              <a:rPr lang="en-US" smtClean="0"/>
              <a:t>Chia </a:t>
            </a:r>
            <a:r>
              <a:rPr lang="en-US"/>
              <a:t>dãy khoá làm </a:t>
            </a:r>
            <a:r>
              <a:rPr lang="en-US" b="1"/>
              <a:t>các đoạn</a:t>
            </a:r>
            <a:r>
              <a:rPr lang="en-US"/>
              <a:t>, mỗi đoạn chứa những khoá thuộc cùng một nhóm và ghi nhận lại vị trí các đoạn </a:t>
            </a:r>
            <a:r>
              <a:rPr lang="en-US" smtClean="0"/>
              <a:t>đó. </a:t>
            </a:r>
            <a:r>
              <a:rPr lang="en-US"/>
              <a:t>Để khi có khoá tìm kiếm, có thể xác định được ngay cần phải tìm khoá đó trong đoạn </a:t>
            </a:r>
            <a:r>
              <a:rPr lang="en-US" smtClean="0"/>
              <a:t>nào</a:t>
            </a:r>
          </a:p>
          <a:p>
            <a:pPr lvl="1"/>
            <a:r>
              <a:rPr lang="en-US" smtClean="0"/>
              <a:t>Chia </a:t>
            </a:r>
            <a:r>
              <a:rPr lang="en-US"/>
              <a:t>dãy khoá làm </a:t>
            </a:r>
            <a:r>
              <a:rPr lang="en-US" b="1"/>
              <a:t>m</a:t>
            </a:r>
            <a:r>
              <a:rPr lang="en-US"/>
              <a:t> </a:t>
            </a:r>
            <a:r>
              <a:rPr lang="en-US" b="1"/>
              <a:t>nhóm</a:t>
            </a:r>
            <a:r>
              <a:rPr lang="en-US"/>
              <a:t>, </a:t>
            </a:r>
            <a:r>
              <a:rPr lang="en-US" smtClean="0"/>
              <a:t>mỗi </a:t>
            </a:r>
            <a:r>
              <a:rPr lang="en-US"/>
              <a:t>nhóm là một </a:t>
            </a:r>
            <a:r>
              <a:rPr lang="en-US" b="1"/>
              <a:t>danh sách nối đơn </a:t>
            </a:r>
            <a:r>
              <a:rPr lang="en-US" smtClean="0"/>
              <a:t>các </a:t>
            </a:r>
            <a:r>
              <a:rPr lang="en-US"/>
              <a:t>giá trị khoá và ghi nhận lại chốt của mỗi danh sách nối đơn. Với một khoá tìm kiếm, ta xác định được phải tìm khoá đó trong danh sách nối đơn nào và tiến hành tìm kiếm tuần tự trên danh sách nối đơn đó. </a:t>
            </a:r>
            <a:endParaRPr lang="en-US" smtClean="0"/>
          </a:p>
          <a:p>
            <a:pPr lvl="1"/>
            <a:r>
              <a:rPr lang="en-US" smtClean="0"/>
              <a:t>Chia </a:t>
            </a:r>
            <a:r>
              <a:rPr lang="en-US"/>
              <a:t>dãy khoá làm </a:t>
            </a:r>
            <a:r>
              <a:rPr lang="en-US" b="1"/>
              <a:t>m nhóm</a:t>
            </a:r>
            <a:r>
              <a:rPr lang="en-US"/>
              <a:t>, mỗi nhóm được lưu trữ dưới dạng </a:t>
            </a:r>
            <a:r>
              <a:rPr lang="en-US" b="1"/>
              <a:t>cây nhị phân tìm kiếm </a:t>
            </a:r>
            <a:r>
              <a:rPr lang="en-US"/>
              <a:t>và ghi nhận lại gốc của các cây nhị phân tìm kiếm đó</a:t>
            </a:r>
            <a:endParaRPr lang="en-US" smtClean="0"/>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23</a:t>
            </a:fld>
            <a:endParaRPr lang="en-US"/>
          </a:p>
        </p:txBody>
      </p:sp>
    </p:spTree>
    <p:custDataLst>
      <p:tags r:id="rId1"/>
    </p:custDataLst>
    <p:extLst>
      <p:ext uri="{BB962C8B-B14F-4D97-AF65-F5344CB8AC3E}">
        <p14:creationId xmlns:p14="http://schemas.microsoft.com/office/powerpoint/2010/main" val="3759894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8.6. Khóa số với bài toán tìm kiếm</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r>
              <a:rPr lang="en-US" smtClean="0"/>
              <a:t>Đối với các bài toán tìm kiếm mà khóa là các số, tồn tại những thuật toán rất tốt dựa trên tính chất “số” của khóa</a:t>
            </a:r>
          </a:p>
          <a:p>
            <a:r>
              <a:rPr lang="en-US" smtClean="0"/>
              <a:t>Trong bài toán tìm kiếm tổng quát, ta có thể mã hóa các khóa thành các số sao cho 2 khóa khác nhau luôn được mã hóa thành 2 số khác nhau, khi đó ta có thể áp dụng các thuật toán nói trên.</a:t>
            </a:r>
          </a:p>
          <a:p>
            <a:r>
              <a:rPr lang="en-US" smtClean="0"/>
              <a:t>Lưu ý: phương pháp mã hóa này không dùng được với bài toán sắp xếp</a:t>
            </a:r>
          </a:p>
          <a:p>
            <a:endParaRPr lang="en-US" smtClean="0"/>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24</a:t>
            </a:fld>
            <a:endParaRPr lang="en-US"/>
          </a:p>
        </p:txBody>
      </p:sp>
    </p:spTree>
    <p:custDataLst>
      <p:tags r:id="rId1"/>
    </p:custDataLst>
    <p:extLst>
      <p:ext uri="{BB962C8B-B14F-4D97-AF65-F5344CB8AC3E}">
        <p14:creationId xmlns:p14="http://schemas.microsoft.com/office/powerpoint/2010/main" val="227831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 Cây tìm kiếm số học (Digital Search Tree - DST)</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lnSpcReduction="10000"/>
          </a:bodyPr>
          <a:lstStyle/>
          <a:p>
            <a:r>
              <a:rPr lang="en-US" smtClean="0"/>
              <a:t>Mỗi </a:t>
            </a:r>
            <a:r>
              <a:rPr lang="en-US"/>
              <a:t>giá trị khoá </a:t>
            </a:r>
            <a:r>
              <a:rPr lang="en-US" smtClean="0"/>
              <a:t>số X ở </a:t>
            </a:r>
            <a:r>
              <a:rPr lang="en-US"/>
              <a:t>hệ </a:t>
            </a:r>
            <a:r>
              <a:rPr lang="en-US" b="1"/>
              <a:t>nhị phân </a:t>
            </a:r>
            <a:r>
              <a:rPr lang="en-US"/>
              <a:t>có </a:t>
            </a:r>
            <a:r>
              <a:rPr lang="en-US" b="1"/>
              <a:t>z</a:t>
            </a:r>
            <a:r>
              <a:rPr lang="en-US"/>
              <a:t> chữ số </a:t>
            </a:r>
            <a:r>
              <a:rPr lang="en-US" smtClean="0"/>
              <a:t>(</a:t>
            </a:r>
            <a:r>
              <a:rPr lang="en-US" b="1" smtClean="0"/>
              <a:t>z</a:t>
            </a:r>
            <a:r>
              <a:rPr lang="en-US" smtClean="0"/>
              <a:t> bits), được </a:t>
            </a:r>
            <a:r>
              <a:rPr lang="en-US"/>
              <a:t>đánh số từ </a:t>
            </a:r>
            <a:r>
              <a:rPr lang="en-US" b="1"/>
              <a:t>0</a:t>
            </a:r>
            <a:r>
              <a:rPr lang="en-US"/>
              <a:t> </a:t>
            </a:r>
            <a:r>
              <a:rPr lang="en-US" smtClean="0"/>
              <a:t>tới </a:t>
            </a:r>
            <a:r>
              <a:rPr lang="en-US" b="1"/>
              <a:t>z - 1</a:t>
            </a:r>
            <a:r>
              <a:rPr lang="en-US"/>
              <a:t> từ phải sang </a:t>
            </a:r>
            <a:r>
              <a:rPr lang="en-US" smtClean="0"/>
              <a:t>trái:</a:t>
            </a:r>
          </a:p>
          <a:p>
            <a:endParaRPr lang="en-US" sz="4400" smtClean="0"/>
          </a:p>
          <a:p>
            <a:r>
              <a:rPr lang="en-US"/>
              <a:t>Cây tìm kiếm số </a:t>
            </a:r>
            <a:r>
              <a:rPr lang="en-US" smtClean="0"/>
              <a:t>học: </a:t>
            </a:r>
          </a:p>
          <a:p>
            <a:pPr lvl="1"/>
            <a:r>
              <a:rPr lang="en-US" smtClean="0"/>
              <a:t>Nút </a:t>
            </a:r>
            <a:r>
              <a:rPr lang="en-US"/>
              <a:t>gốc có tối đa </a:t>
            </a:r>
            <a:r>
              <a:rPr lang="en-US" smtClean="0"/>
              <a:t>2 cây con</a:t>
            </a:r>
          </a:p>
          <a:p>
            <a:pPr lvl="2"/>
            <a:r>
              <a:rPr lang="en-US" smtClean="0"/>
              <a:t>Tất </a:t>
            </a:r>
            <a:r>
              <a:rPr lang="en-US"/>
              <a:t>cả những </a:t>
            </a:r>
            <a:r>
              <a:rPr lang="en-US" smtClean="0"/>
              <a:t>khoá </a:t>
            </a:r>
            <a:r>
              <a:rPr lang="en-US"/>
              <a:t>có bit cao nhất </a:t>
            </a:r>
            <a:r>
              <a:rPr lang="en-US" smtClean="0"/>
              <a:t>(</a:t>
            </a:r>
            <a:r>
              <a:rPr lang="en-US" b="1" smtClean="0"/>
              <a:t>bit z-1</a:t>
            </a:r>
            <a:r>
              <a:rPr lang="en-US" smtClean="0"/>
              <a:t>) là </a:t>
            </a:r>
            <a:r>
              <a:rPr lang="en-US" b="1"/>
              <a:t>0</a:t>
            </a:r>
            <a:r>
              <a:rPr lang="en-US"/>
              <a:t> nằm trong </a:t>
            </a:r>
            <a:r>
              <a:rPr lang="en-US" b="1"/>
              <a:t>cây con trái</a:t>
            </a:r>
            <a:r>
              <a:rPr lang="en-US"/>
              <a:t>, </a:t>
            </a:r>
            <a:endParaRPr lang="en-US" smtClean="0"/>
          </a:p>
          <a:p>
            <a:pPr lvl="2"/>
            <a:r>
              <a:rPr lang="en-US" smtClean="0"/>
              <a:t>Tất </a:t>
            </a:r>
            <a:r>
              <a:rPr lang="en-US"/>
              <a:t>cả những </a:t>
            </a:r>
            <a:r>
              <a:rPr lang="en-US" smtClean="0"/>
              <a:t>khoá </a:t>
            </a:r>
            <a:r>
              <a:rPr lang="en-US"/>
              <a:t>có bit cao nhất là </a:t>
            </a:r>
            <a:r>
              <a:rPr lang="en-US" b="1"/>
              <a:t>1</a:t>
            </a:r>
            <a:r>
              <a:rPr lang="en-US"/>
              <a:t> nằm ở cây </a:t>
            </a:r>
            <a:r>
              <a:rPr lang="en-US" b="1"/>
              <a:t>con phải</a:t>
            </a:r>
            <a:r>
              <a:rPr lang="en-US"/>
              <a:t>. </a:t>
            </a:r>
            <a:endParaRPr lang="en-US" smtClean="0"/>
          </a:p>
          <a:p>
            <a:pPr lvl="1"/>
            <a:r>
              <a:rPr lang="en-US" smtClean="0"/>
              <a:t>Đối </a:t>
            </a:r>
            <a:r>
              <a:rPr lang="en-US"/>
              <a:t>với hai nút con của nút gốc, vấn đề tương tự đối với bit </a:t>
            </a:r>
            <a:r>
              <a:rPr lang="en-US" b="1"/>
              <a:t>z - 2 </a:t>
            </a:r>
            <a:r>
              <a:rPr lang="en-US"/>
              <a:t>(bit đứng thứ nhì từ trái sang).</a:t>
            </a:r>
          </a:p>
          <a:p>
            <a:endParaRPr lang="en-US"/>
          </a:p>
          <a:p>
            <a:endParaRPr lang="en-US" smtClean="0"/>
          </a:p>
          <a:p>
            <a:endParaRPr lang="en-US"/>
          </a:p>
          <a:p>
            <a:endParaRPr lang="en-US"/>
          </a:p>
        </p:txBody>
      </p:sp>
      <p:pic>
        <p:nvPicPr>
          <p:cNvPr id="4" name="Picture 3"/>
          <p:cNvPicPr/>
          <p:nvPr>
            <p:custDataLst>
              <p:tags r:id="rId4"/>
            </p:custDataLst>
          </p:nvPr>
        </p:nvPicPr>
        <p:blipFill>
          <a:blip r:embed="rId8"/>
          <a:stretch>
            <a:fillRect/>
          </a:stretch>
        </p:blipFill>
        <p:spPr>
          <a:xfrm>
            <a:off x="2667000" y="2514600"/>
            <a:ext cx="4343400" cy="1008644"/>
          </a:xfrm>
          <a:prstGeom prst="rect">
            <a:avLst/>
          </a:prstGeom>
        </p:spPr>
      </p:pic>
      <p:sp>
        <p:nvSpPr>
          <p:cNvPr id="5" name="Slide Number Placeholder 4"/>
          <p:cNvSpPr>
            <a:spLocks noGrp="1"/>
          </p:cNvSpPr>
          <p:nvPr>
            <p:ph type="sldNum" sz="quarter" idx="12"/>
            <p:custDataLst>
              <p:tags r:id="rId5"/>
            </p:custDataLst>
          </p:nvPr>
        </p:nvSpPr>
        <p:spPr/>
        <p:txBody>
          <a:bodyPr/>
          <a:lstStyle/>
          <a:p>
            <a:fld id="{958410BE-A17E-4C24-AF28-9073CE594336}" type="slidenum">
              <a:rPr lang="en-US" smtClean="0"/>
              <a:t>25</a:t>
            </a:fld>
            <a:endParaRPr lang="en-US"/>
          </a:p>
        </p:txBody>
      </p:sp>
    </p:spTree>
    <p:custDataLst>
      <p:tags r:id="rId1"/>
    </p:custDataLst>
    <p:extLst>
      <p:ext uri="{BB962C8B-B14F-4D97-AF65-F5344CB8AC3E}">
        <p14:creationId xmlns:p14="http://schemas.microsoft.com/office/powerpoint/2010/main" val="3140383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 Cây tìm kiếm số học (Digital Search Tree - DST)</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endParaRPr lang="en-US"/>
          </a:p>
          <a:p>
            <a:endParaRPr lang="en-US"/>
          </a:p>
          <a:p>
            <a:endParaRPr lang="en-US" smtClean="0"/>
          </a:p>
          <a:p>
            <a:endParaRPr lang="en-US"/>
          </a:p>
          <a:p>
            <a:endParaRPr lang="en-US"/>
          </a:p>
        </p:txBody>
      </p:sp>
      <p:pic>
        <p:nvPicPr>
          <p:cNvPr id="5" name="Picture 4"/>
          <p:cNvPicPr/>
          <p:nvPr>
            <p:custDataLst>
              <p:tags r:id="rId4"/>
            </p:custDataLst>
          </p:nvPr>
        </p:nvPicPr>
        <p:blipFill>
          <a:blip r:embed="rId8"/>
          <a:stretch>
            <a:fillRect/>
          </a:stretch>
        </p:blipFill>
        <p:spPr>
          <a:xfrm>
            <a:off x="304800" y="1676399"/>
            <a:ext cx="8382000" cy="4573999"/>
          </a:xfrm>
          <a:prstGeom prst="rect">
            <a:avLst/>
          </a:prstGeom>
        </p:spPr>
      </p:pic>
      <p:sp>
        <p:nvSpPr>
          <p:cNvPr id="4" name="Slide Number Placeholder 3"/>
          <p:cNvSpPr>
            <a:spLocks noGrp="1"/>
          </p:cNvSpPr>
          <p:nvPr>
            <p:ph type="sldNum" sz="quarter" idx="12"/>
            <p:custDataLst>
              <p:tags r:id="rId5"/>
            </p:custDataLst>
          </p:nvPr>
        </p:nvSpPr>
        <p:spPr/>
        <p:txBody>
          <a:bodyPr/>
          <a:lstStyle/>
          <a:p>
            <a:fld id="{958410BE-A17E-4C24-AF28-9073CE594336}" type="slidenum">
              <a:rPr lang="en-US" smtClean="0"/>
              <a:t>26</a:t>
            </a:fld>
            <a:endParaRPr lang="en-US"/>
          </a:p>
        </p:txBody>
      </p:sp>
    </p:spTree>
    <p:custDataLst>
      <p:tags r:id="rId1"/>
    </p:custDataLst>
    <p:extLst>
      <p:ext uri="{BB962C8B-B14F-4D97-AF65-F5344CB8AC3E}">
        <p14:creationId xmlns:p14="http://schemas.microsoft.com/office/powerpoint/2010/main" val="4226667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 Cây tìm kiếm số học (Digital Search Tree - DST)</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fontScale="92500" lnSpcReduction="20000"/>
          </a:bodyPr>
          <a:lstStyle/>
          <a:p>
            <a:r>
              <a:rPr lang="en-US"/>
              <a:t>So </a:t>
            </a:r>
            <a:r>
              <a:rPr lang="en-US" smtClean="0"/>
              <a:t>với cây BST, DST chỉ </a:t>
            </a:r>
            <a:r>
              <a:rPr lang="en-US"/>
              <a:t>khác </a:t>
            </a:r>
            <a:r>
              <a:rPr lang="en-US" smtClean="0"/>
              <a:t>về </a:t>
            </a:r>
            <a:r>
              <a:rPr lang="en-US"/>
              <a:t>cách chia hai cây con </a:t>
            </a:r>
            <a:r>
              <a:rPr lang="en-US" smtClean="0"/>
              <a:t>trái/phải: tại nút </a:t>
            </a:r>
            <a:r>
              <a:rPr lang="en-US"/>
              <a:t>gốc </a:t>
            </a:r>
            <a:r>
              <a:rPr lang="en-US" smtClean="0"/>
              <a:t>mức </a:t>
            </a:r>
            <a:r>
              <a:rPr lang="en-US" b="1" smtClean="0"/>
              <a:t>d</a:t>
            </a:r>
            <a:r>
              <a:rPr lang="en-US" smtClean="0"/>
              <a:t> </a:t>
            </a:r>
            <a:r>
              <a:rPr lang="en-US"/>
              <a:t>thì </a:t>
            </a:r>
            <a:r>
              <a:rPr lang="en-US" smtClean="0"/>
              <a:t>chia </a:t>
            </a:r>
            <a:r>
              <a:rPr lang="en-US"/>
              <a:t>cây con </a:t>
            </a:r>
            <a:r>
              <a:rPr lang="en-US" smtClean="0"/>
              <a:t>dựa trên bit </a:t>
            </a:r>
            <a:r>
              <a:rPr lang="en-US"/>
              <a:t>thứ d tính từ trái sang (</a:t>
            </a:r>
            <a:r>
              <a:rPr lang="en-US" b="1"/>
              <a:t>bit z - d</a:t>
            </a:r>
            <a:r>
              <a:rPr lang="en-US"/>
              <a:t>) của mỗi </a:t>
            </a:r>
            <a:r>
              <a:rPr lang="en-US" smtClean="0"/>
              <a:t>khoá</a:t>
            </a:r>
          </a:p>
          <a:p>
            <a:r>
              <a:rPr lang="en-US" smtClean="0"/>
              <a:t>Giống BST: </a:t>
            </a:r>
            <a:r>
              <a:rPr lang="en-US"/>
              <a:t>Với mỗi nút </a:t>
            </a:r>
            <a:r>
              <a:rPr lang="en-US" smtClean="0"/>
              <a:t>nhánh, mọi </a:t>
            </a:r>
            <a:r>
              <a:rPr lang="en-US"/>
              <a:t>giá trị chứa trong cây con trái đều nhỏ hơn giá trị chứa trong cây con </a:t>
            </a:r>
            <a:r>
              <a:rPr lang="en-US" smtClean="0"/>
              <a:t>phải</a:t>
            </a:r>
          </a:p>
          <a:p>
            <a:r>
              <a:rPr lang="en-US" smtClean="0"/>
              <a:t>Các thao tác trên DST tương tự như trên BST. Cấu trúc nút:</a:t>
            </a:r>
          </a:p>
          <a:p>
            <a:pPr marL="1038225" indent="-71438">
              <a:buNone/>
            </a:pPr>
            <a:r>
              <a:rPr lang="en-US" sz="2800">
                <a:latin typeface="Courier New" pitchFamily="49" charset="0"/>
                <a:cs typeface="Courier New" pitchFamily="49" charset="0"/>
              </a:rPr>
              <a:t>typedef struct node {</a:t>
            </a:r>
            <a:br>
              <a:rPr lang="en-US" sz="2800">
                <a:latin typeface="Courier New" pitchFamily="49" charset="0"/>
                <a:cs typeface="Courier New" pitchFamily="49" charset="0"/>
              </a:rPr>
            </a:br>
            <a:r>
              <a:rPr lang="en-US" sz="2800" smtClean="0">
                <a:latin typeface="Courier New" pitchFamily="49" charset="0"/>
                <a:cs typeface="Courier New" pitchFamily="49" charset="0"/>
              </a:rPr>
              <a:t>   int </a:t>
            </a:r>
            <a:r>
              <a:rPr lang="en-US" sz="2800" b="1">
                <a:latin typeface="Courier New" pitchFamily="49" charset="0"/>
                <a:cs typeface="Courier New" pitchFamily="49" charset="0"/>
              </a:rPr>
              <a:t>Info</a:t>
            </a:r>
            <a:r>
              <a:rPr lang="en-US" sz="2800">
                <a:latin typeface="Courier New" pitchFamily="49" charset="0"/>
                <a:cs typeface="Courier New" pitchFamily="49" charset="0"/>
              </a:rPr>
              <a:t>;</a:t>
            </a:r>
            <a:br>
              <a:rPr lang="en-US" sz="2800">
                <a:latin typeface="Courier New" pitchFamily="49" charset="0"/>
                <a:cs typeface="Courier New" pitchFamily="49" charset="0"/>
              </a:rPr>
            </a:br>
            <a:r>
              <a:rPr lang="en-US" sz="2800" smtClean="0">
                <a:latin typeface="Courier New" pitchFamily="49" charset="0"/>
                <a:cs typeface="Courier New" pitchFamily="49" charset="0"/>
              </a:rPr>
              <a:t>   TNode </a:t>
            </a:r>
            <a:r>
              <a:rPr lang="en-US" sz="2800">
                <a:latin typeface="Courier New" pitchFamily="49" charset="0"/>
                <a:cs typeface="Courier New" pitchFamily="49" charset="0"/>
              </a:rPr>
              <a:t>* </a:t>
            </a:r>
            <a:r>
              <a:rPr lang="en-US" sz="2800" b="1">
                <a:latin typeface="Courier New" pitchFamily="49" charset="0"/>
                <a:cs typeface="Courier New" pitchFamily="49" charset="0"/>
              </a:rPr>
              <a:t>Left</a:t>
            </a:r>
            <a:r>
              <a:rPr lang="en-US" sz="2800">
                <a:latin typeface="Courier New" pitchFamily="49" charset="0"/>
                <a:cs typeface="Courier New" pitchFamily="49" charset="0"/>
              </a:rPr>
              <a:t>;</a:t>
            </a:r>
            <a:br>
              <a:rPr lang="en-US" sz="2800">
                <a:latin typeface="Courier New" pitchFamily="49" charset="0"/>
                <a:cs typeface="Courier New" pitchFamily="49" charset="0"/>
              </a:rPr>
            </a:br>
            <a:r>
              <a:rPr lang="en-US" sz="2800" smtClean="0">
                <a:latin typeface="Courier New" pitchFamily="49" charset="0"/>
                <a:cs typeface="Courier New" pitchFamily="49" charset="0"/>
              </a:rPr>
              <a:t>   TNode </a:t>
            </a:r>
            <a:r>
              <a:rPr lang="en-US" sz="2800">
                <a:latin typeface="Courier New" pitchFamily="49" charset="0"/>
                <a:cs typeface="Courier New" pitchFamily="49" charset="0"/>
              </a:rPr>
              <a:t>* </a:t>
            </a:r>
            <a:r>
              <a:rPr lang="en-US" sz="2800" b="1">
                <a:latin typeface="Courier New" pitchFamily="49" charset="0"/>
                <a:cs typeface="Courier New" pitchFamily="49" charset="0"/>
              </a:rPr>
              <a:t>Right</a:t>
            </a:r>
            <a:r>
              <a:rPr lang="en-US" sz="2800">
                <a:latin typeface="Courier New" pitchFamily="49" charset="0"/>
                <a:cs typeface="Courier New" pitchFamily="49" charset="0"/>
              </a:rPr>
              <a:t>;</a:t>
            </a:r>
          </a:p>
          <a:p>
            <a:pPr marL="1038225" indent="-71438">
              <a:buNone/>
            </a:pPr>
            <a:r>
              <a:rPr lang="en-US" sz="2800">
                <a:latin typeface="Courier New" pitchFamily="49" charset="0"/>
                <a:cs typeface="Courier New" pitchFamily="49" charset="0"/>
              </a:rPr>
              <a:t>} TNode</a:t>
            </a:r>
            <a:r>
              <a:rPr lang="en-US" sz="2800" smtClean="0">
                <a:latin typeface="Courier New" pitchFamily="49" charset="0"/>
                <a:cs typeface="Courier New" pitchFamily="49" charset="0"/>
              </a:rPr>
              <a:t>;</a:t>
            </a:r>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27</a:t>
            </a:fld>
            <a:endParaRPr lang="en-US"/>
          </a:p>
        </p:txBody>
      </p:sp>
    </p:spTree>
    <p:custDataLst>
      <p:tags r:id="rId1"/>
    </p:custDataLst>
    <p:extLst>
      <p:ext uri="{BB962C8B-B14F-4D97-AF65-F5344CB8AC3E}">
        <p14:creationId xmlns:p14="http://schemas.microsoft.com/office/powerpoint/2010/main" val="1818420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8.7.1. Tìm kiếm trên cây tìm kiếm số học</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r>
              <a:rPr lang="en-US" smtClean="0"/>
              <a:t>Thuật toán tìm khoá X trên DST: </a:t>
            </a:r>
          </a:p>
          <a:p>
            <a:pPr lvl="1"/>
            <a:r>
              <a:rPr lang="en-US" smtClean="0"/>
              <a:t>Ban </a:t>
            </a:r>
            <a:r>
              <a:rPr lang="en-US"/>
              <a:t>đầu đứng ở nút gốc, xét lần lượt các bit của X từ trái sang phải (từ bit </a:t>
            </a:r>
            <a:r>
              <a:rPr lang="en-US" b="1"/>
              <a:t>z - 1</a:t>
            </a:r>
            <a:r>
              <a:rPr lang="en-US"/>
              <a:t> tới bit </a:t>
            </a:r>
            <a:r>
              <a:rPr lang="en-US" b="1"/>
              <a:t>0</a:t>
            </a:r>
            <a:r>
              <a:rPr lang="en-US"/>
              <a:t>), hễ gặp bit bằng 0 thì rẽ sang nút con trái, nếu gặp bit bằng 1 thì rẽ sang nút con phải. Quá trình cứ tiếp tục như vậy cho tới khi gặp một trong hai tình huống sau:</a:t>
            </a:r>
          </a:p>
          <a:p>
            <a:pPr lvl="1"/>
            <a:r>
              <a:rPr lang="en-US"/>
              <a:t>Đi tới một nút </a:t>
            </a:r>
            <a:r>
              <a:rPr lang="en-US" smtClean="0"/>
              <a:t>rỗng- quá </a:t>
            </a:r>
            <a:r>
              <a:rPr lang="en-US"/>
              <a:t>trình tìm kiếm thất bại </a:t>
            </a:r>
            <a:endParaRPr lang="en-US" smtClean="0"/>
          </a:p>
          <a:p>
            <a:pPr lvl="1"/>
            <a:r>
              <a:rPr lang="en-US" smtClean="0"/>
              <a:t>Đi </a:t>
            </a:r>
            <a:r>
              <a:rPr lang="en-US"/>
              <a:t>tới một nút mang giá trị đúng bằng </a:t>
            </a:r>
            <a:r>
              <a:rPr lang="en-US" smtClean="0"/>
              <a:t>X - </a:t>
            </a:r>
            <a:r>
              <a:rPr lang="en-US"/>
              <a:t>quá trình tìm kiếm thành công</a:t>
            </a:r>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28</a:t>
            </a:fld>
            <a:endParaRPr lang="en-US"/>
          </a:p>
        </p:txBody>
      </p:sp>
    </p:spTree>
    <p:custDataLst>
      <p:tags r:id="rId1"/>
    </p:custDataLst>
    <p:extLst>
      <p:ext uri="{BB962C8B-B14F-4D97-AF65-F5344CB8AC3E}">
        <p14:creationId xmlns:p14="http://schemas.microsoft.com/office/powerpoint/2010/main" val="3725172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8.7.1. Tìm kiếm trên cây tìm kiếm số học</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lnSpcReduction="10000"/>
          </a:bodyPr>
          <a:lstStyle/>
          <a:p>
            <a:r>
              <a:rPr lang="en-US" smtClean="0"/>
              <a:t>Cài đặt: </a:t>
            </a:r>
          </a:p>
          <a:p>
            <a:pPr marL="118872" indent="0">
              <a:buNone/>
            </a:pPr>
            <a:r>
              <a:rPr lang="vi-VN" sz="2800">
                <a:latin typeface="Courier New" pitchFamily="49" charset="0"/>
                <a:cs typeface="Courier New" pitchFamily="49" charset="0"/>
              </a:rPr>
              <a:t>TNode * DSTSearch(TKey X)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int </a:t>
            </a:r>
            <a:r>
              <a:rPr lang="vi-VN" sz="2800">
                <a:latin typeface="Courier New" pitchFamily="49" charset="0"/>
                <a:cs typeface="Courier New" pitchFamily="49" charset="0"/>
              </a:rPr>
              <a:t>b </a:t>
            </a:r>
            <a:r>
              <a:rPr lang="vi-VN" sz="2800" smtClean="0">
                <a:latin typeface="Courier New" pitchFamily="49" charset="0"/>
                <a:cs typeface="Courier New" pitchFamily="49" charset="0"/>
              </a:rPr>
              <a:t>= </a:t>
            </a:r>
            <a:r>
              <a:rPr lang="vi-VN" sz="2800">
                <a:latin typeface="Courier New" pitchFamily="49" charset="0"/>
                <a:cs typeface="Courier New" pitchFamily="49" charset="0"/>
              </a:rPr>
              <a:t>z;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TNode </a:t>
            </a:r>
            <a:r>
              <a:rPr lang="vi-VN" sz="2800">
                <a:latin typeface="Courier New" pitchFamily="49" charset="0"/>
                <a:cs typeface="Courier New" pitchFamily="49" charset="0"/>
              </a:rPr>
              <a:t>* p </a:t>
            </a:r>
            <a:r>
              <a:rPr lang="vi-VN" sz="2800" smtClean="0">
                <a:latin typeface="Courier New" pitchFamily="49" charset="0"/>
                <a:cs typeface="Courier New" pitchFamily="49" charset="0"/>
              </a:rPr>
              <a:t>= </a:t>
            </a:r>
            <a:r>
              <a:rPr lang="vi-VN" sz="2800">
                <a:latin typeface="Courier New" pitchFamily="49" charset="0"/>
                <a:cs typeface="Courier New" pitchFamily="49" charset="0"/>
              </a:rPr>
              <a:t>Root; </a:t>
            </a:r>
            <a:r>
              <a:rPr lang="en-US" sz="2800" smtClean="0">
                <a:latin typeface="Corbel" pitchFamily="34" charset="0"/>
                <a:cs typeface="Courier New" pitchFamily="49" charset="0"/>
              </a:rPr>
              <a:t>//</a:t>
            </a:r>
            <a:r>
              <a:rPr lang="vi-VN" sz="2800" smtClean="0">
                <a:latin typeface="Corbel" pitchFamily="34" charset="0"/>
                <a:cs typeface="Courier New" pitchFamily="49" charset="0"/>
              </a:rPr>
              <a:t>Bắt </a:t>
            </a:r>
            <a:r>
              <a:rPr lang="vi-VN" sz="2800">
                <a:latin typeface="Corbel" pitchFamily="34" charset="0"/>
                <a:cs typeface="Courier New" pitchFamily="49" charset="0"/>
              </a:rPr>
              <a:t>đầu với nút </a:t>
            </a:r>
            <a:r>
              <a:rPr lang="vi-VN" sz="2800" smtClean="0">
                <a:latin typeface="Corbel" pitchFamily="34" charset="0"/>
                <a:cs typeface="Courier New" pitchFamily="49" charset="0"/>
              </a:rPr>
              <a:t>gốc</a:t>
            </a:r>
            <a:r>
              <a:rPr lang="vi-VN" sz="2800">
                <a:latin typeface="Courier New" pitchFamily="49" charset="0"/>
                <a:cs typeface="Courier New" pitchFamily="49" charset="0"/>
              </a:rPr>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while </a:t>
            </a:r>
            <a:r>
              <a:rPr lang="vi-VN" sz="2800">
                <a:latin typeface="Courier New" pitchFamily="49" charset="0"/>
                <a:cs typeface="Courier New" pitchFamily="49" charset="0"/>
              </a:rPr>
              <a:t>((</a:t>
            </a:r>
            <a:r>
              <a:rPr lang="vi-VN" sz="2800" smtClean="0">
                <a:latin typeface="Courier New" pitchFamily="49" charset="0"/>
                <a:cs typeface="Courier New" pitchFamily="49" charset="0"/>
              </a:rPr>
              <a:t>p!=</a:t>
            </a:r>
            <a:r>
              <a:rPr lang="en-US" sz="2800" smtClean="0">
                <a:latin typeface="Courier New" pitchFamily="49" charset="0"/>
                <a:cs typeface="Courier New" pitchFamily="49" charset="0"/>
              </a:rPr>
              <a:t>NULL</a:t>
            </a:r>
            <a:r>
              <a:rPr lang="vi-VN" sz="2800" smtClean="0">
                <a:latin typeface="Courier New" pitchFamily="49" charset="0"/>
                <a:cs typeface="Courier New" pitchFamily="49" charset="0"/>
              </a:rPr>
              <a:t>) </a:t>
            </a:r>
            <a:r>
              <a:rPr lang="vi-VN" sz="2800">
                <a:latin typeface="Courier New" pitchFamily="49" charset="0"/>
                <a:cs typeface="Courier New" pitchFamily="49" charset="0"/>
              </a:rPr>
              <a:t>&amp;&amp; (p-&gt;</a:t>
            </a:r>
            <a:r>
              <a:rPr lang="vi-VN" sz="2800" smtClean="0">
                <a:latin typeface="Courier New" pitchFamily="49" charset="0"/>
                <a:cs typeface="Courier New" pitchFamily="49" charset="0"/>
              </a:rPr>
              <a:t>Info!=X</a:t>
            </a:r>
            <a:r>
              <a:rPr lang="vi-VN" sz="2800">
                <a:latin typeface="Courier New" pitchFamily="49" charset="0"/>
                <a:cs typeface="Courier New" pitchFamily="49" charset="0"/>
              </a:rPr>
              <a:t>)) {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b-</a:t>
            </a:r>
            <a:r>
              <a:rPr lang="vi-VN" sz="2800">
                <a:latin typeface="Courier New" pitchFamily="49" charset="0"/>
                <a:cs typeface="Courier New" pitchFamily="49" charset="0"/>
              </a:rPr>
              <a:t>-; //Xét bit b của X</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if </a:t>
            </a:r>
            <a:r>
              <a:rPr lang="vi-VN" sz="2800">
                <a:latin typeface="Corbel" pitchFamily="34" charset="0"/>
                <a:cs typeface="Courier New" pitchFamily="49" charset="0"/>
              </a:rPr>
              <a:t>&lt;Bit b của X là 0&gt; </a:t>
            </a:r>
            <a:r>
              <a:rPr lang="vi-VN" sz="2800">
                <a:latin typeface="Courier New" pitchFamily="49" charset="0"/>
                <a:cs typeface="Courier New" pitchFamily="49" charset="0"/>
              </a:rPr>
              <a:t>then </a:t>
            </a:r>
            <a:r>
              <a:rPr lang="vi-VN" sz="2800" smtClean="0">
                <a:latin typeface="Courier New" pitchFamily="49" charset="0"/>
                <a:cs typeface="Courier New" pitchFamily="49" charset="0"/>
              </a:rPr>
              <a:t>p=p-</a:t>
            </a:r>
            <a:r>
              <a:rPr lang="vi-VN" sz="2800">
                <a:latin typeface="Courier New" pitchFamily="49" charset="0"/>
                <a:cs typeface="Courier New" pitchFamily="49" charset="0"/>
              </a:rPr>
              <a:t>&gt;Left</a:t>
            </a:r>
            <a:r>
              <a:rPr lang="vi-VN" sz="2800" smtClean="0">
                <a:latin typeface="Courier New" pitchFamily="49" charset="0"/>
                <a:cs typeface="Courier New" pitchFamily="49" charset="0"/>
              </a:rPr>
              <a:t>;</a:t>
            </a:r>
            <a:r>
              <a:rPr lang="vi-VN" sz="2800">
                <a:latin typeface="Courier New" pitchFamily="49" charset="0"/>
                <a:cs typeface="Courier New" pitchFamily="49" charset="0"/>
              </a:rPr>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else </a:t>
            </a:r>
            <a:r>
              <a:rPr lang="vi-VN" sz="2800">
                <a:latin typeface="Courier New" pitchFamily="49" charset="0"/>
                <a:cs typeface="Courier New" pitchFamily="49" charset="0"/>
              </a:rPr>
              <a:t>p = p-&gt;Right</a:t>
            </a:r>
            <a:r>
              <a:rPr lang="vi-VN" sz="2800" smtClean="0">
                <a:latin typeface="Courier New" pitchFamily="49" charset="0"/>
                <a:cs typeface="Courier New" pitchFamily="49" charset="0"/>
              </a:rPr>
              <a:t>;</a:t>
            </a:r>
            <a:endParaRPr lang="en-US" sz="2800" smtClean="0">
              <a:latin typeface="Courier New" pitchFamily="49" charset="0"/>
              <a:cs typeface="Courier New" pitchFamily="49" charset="0"/>
            </a:endParaRPr>
          </a:p>
          <a:p>
            <a:pPr marL="118872" indent="0">
              <a:buNone/>
            </a:pPr>
            <a:r>
              <a:rPr lang="en-US" sz="2800">
                <a:latin typeface="Courier New" pitchFamily="49" charset="0"/>
                <a:cs typeface="Courier New" pitchFamily="49" charset="0"/>
              </a:rPr>
              <a:t> </a:t>
            </a: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a:t>
            </a:r>
            <a:r>
              <a:rPr lang="vi-VN" sz="2800">
                <a:latin typeface="Courier New" pitchFamily="49" charset="0"/>
                <a:cs typeface="Courier New" pitchFamily="49" charset="0"/>
              </a:rPr>
              <a:t/>
            </a:r>
            <a:br>
              <a:rPr lang="vi-VN" sz="2800">
                <a:latin typeface="Courier New" pitchFamily="49" charset="0"/>
                <a:cs typeface="Courier New" pitchFamily="49" charset="0"/>
              </a:rPr>
            </a:br>
            <a:r>
              <a:rPr lang="en-US" sz="2800" smtClean="0">
                <a:latin typeface="Courier New" pitchFamily="49" charset="0"/>
                <a:cs typeface="Courier New" pitchFamily="49" charset="0"/>
              </a:rPr>
              <a:t>   </a:t>
            </a:r>
            <a:r>
              <a:rPr lang="vi-VN" sz="2800" smtClean="0">
                <a:latin typeface="Courier New" pitchFamily="49" charset="0"/>
                <a:cs typeface="Courier New" pitchFamily="49" charset="0"/>
              </a:rPr>
              <a:t>return </a:t>
            </a:r>
            <a:r>
              <a:rPr lang="vi-VN" sz="2800">
                <a:latin typeface="Courier New" pitchFamily="49" charset="0"/>
                <a:cs typeface="Courier New" pitchFamily="49" charset="0"/>
              </a:rPr>
              <a:t>p;</a:t>
            </a:r>
            <a:br>
              <a:rPr lang="vi-VN" sz="2800">
                <a:latin typeface="Courier New" pitchFamily="49" charset="0"/>
                <a:cs typeface="Courier New" pitchFamily="49" charset="0"/>
              </a:rPr>
            </a:br>
            <a:r>
              <a:rPr lang="vi-VN" sz="2800" smtClean="0">
                <a:latin typeface="Courier New" pitchFamily="49" charset="0"/>
                <a:cs typeface="Courier New" pitchFamily="49" charset="0"/>
              </a:rPr>
              <a:t>}</a:t>
            </a:r>
            <a:endParaRPr lang="en-US" sz="2800" smtClean="0">
              <a:latin typeface="Courier New" pitchFamily="49" charset="0"/>
              <a:cs typeface="Courier New" pitchFamily="49" charset="0"/>
            </a:endParaRPr>
          </a:p>
          <a:p>
            <a:r>
              <a:rPr lang="en-US"/>
              <a:t>Phép lấy bit b của X trong C</a:t>
            </a:r>
            <a:r>
              <a:rPr lang="en-US" sz="2800" smtClean="0">
                <a:latin typeface="Corbel" pitchFamily="34" charset="0"/>
                <a:cs typeface="Courier New" pitchFamily="49" charset="0"/>
              </a:rPr>
              <a:t>: bit = X &amp; (1&lt;&lt;b) &gt;&gt; b</a:t>
            </a:r>
            <a:endParaRPr lang="en-US">
              <a:latin typeface="Corbel" pitchFamily="34" charset="0"/>
              <a:cs typeface="Courier New" pitchFamily="49" charset="0"/>
            </a:endParaRPr>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29</a:t>
            </a:fld>
            <a:endParaRPr lang="en-US"/>
          </a:p>
        </p:txBody>
      </p:sp>
    </p:spTree>
    <p:custDataLst>
      <p:tags r:id="rId1"/>
    </p:custDataLst>
    <p:extLst>
      <p:ext uri="{BB962C8B-B14F-4D97-AF65-F5344CB8AC3E}">
        <p14:creationId xmlns:p14="http://schemas.microsoft.com/office/powerpoint/2010/main" val="1659591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8.1. Bài toán tìm kiếm</a:t>
            </a:r>
            <a:endParaRPr lang="en-US"/>
          </a:p>
        </p:txBody>
      </p:sp>
      <p:sp>
        <p:nvSpPr>
          <p:cNvPr id="3" name="Content Placeholder 2"/>
          <p:cNvSpPr>
            <a:spLocks noGrp="1"/>
          </p:cNvSpPr>
          <p:nvPr>
            <p:ph idx="1"/>
            <p:custDataLst>
              <p:tags r:id="rId3"/>
            </p:custDataLst>
          </p:nvPr>
        </p:nvSpPr>
        <p:spPr/>
        <p:txBody>
          <a:bodyPr>
            <a:normAutofit/>
          </a:bodyPr>
          <a:lstStyle/>
          <a:p>
            <a:r>
              <a:rPr lang="en-US" dirty="0" smtClean="0">
                <a:latin typeface="Corbel" pitchFamily="34" charset="0"/>
              </a:rPr>
              <a:t>T</a:t>
            </a:r>
            <a:r>
              <a:rPr lang="vi-VN" dirty="0" smtClean="0">
                <a:latin typeface="Corbel" pitchFamily="34" charset="0"/>
              </a:rPr>
              <a:t>a </a:t>
            </a:r>
            <a:r>
              <a:rPr lang="vi-VN" dirty="0">
                <a:latin typeface="Corbel" pitchFamily="34" charset="0"/>
              </a:rPr>
              <a:t>coi </a:t>
            </a:r>
            <a:r>
              <a:rPr lang="vi-VN" b="1" dirty="0">
                <a:latin typeface="Corbel" pitchFamily="34" charset="0"/>
              </a:rPr>
              <a:t>khoá </a:t>
            </a:r>
            <a:r>
              <a:rPr lang="vi-VN" dirty="0">
                <a:latin typeface="Corbel" pitchFamily="34" charset="0"/>
              </a:rPr>
              <a:t>của một bản ghi là đại diện cho bản ghi đó. </a:t>
            </a:r>
            <a:endParaRPr lang="en-US" dirty="0" smtClean="0">
              <a:latin typeface="Corbel" pitchFamily="34" charset="0"/>
            </a:endParaRPr>
          </a:p>
          <a:p>
            <a:r>
              <a:rPr lang="en-US" dirty="0" err="1" smtClean="0">
                <a:latin typeface="Corbel" pitchFamily="34" charset="0"/>
              </a:rPr>
              <a:t>Kiểu</a:t>
            </a:r>
            <a:r>
              <a:rPr lang="en-US" dirty="0" smtClean="0">
                <a:latin typeface="Corbel" pitchFamily="34" charset="0"/>
              </a:rPr>
              <a:t> </a:t>
            </a:r>
            <a:r>
              <a:rPr lang="en-US" dirty="0" err="1" smtClean="0">
                <a:latin typeface="Corbel" pitchFamily="34" charset="0"/>
              </a:rPr>
              <a:t>dữ</a:t>
            </a:r>
            <a:r>
              <a:rPr lang="en-US" dirty="0" smtClean="0">
                <a:latin typeface="Corbel" pitchFamily="34" charset="0"/>
              </a:rPr>
              <a:t> </a:t>
            </a:r>
            <a:r>
              <a:rPr lang="en-US" dirty="0" err="1" smtClean="0">
                <a:latin typeface="Corbel" pitchFamily="34" charset="0"/>
              </a:rPr>
              <a:t>liệu</a:t>
            </a:r>
            <a:r>
              <a:rPr lang="en-US" dirty="0" smtClean="0">
                <a:latin typeface="Corbel" pitchFamily="34" charset="0"/>
              </a:rPr>
              <a:t>:</a:t>
            </a:r>
            <a:r>
              <a:rPr lang="vi-VN" dirty="0">
                <a:latin typeface="Corbel" pitchFamily="34" charset="0"/>
              </a:rPr>
              <a:t/>
            </a:r>
            <a:br>
              <a:rPr lang="vi-VN" dirty="0">
                <a:latin typeface="Corbel" pitchFamily="34" charset="0"/>
              </a:rPr>
            </a:br>
            <a:r>
              <a:rPr lang="en-US" dirty="0" smtClean="0">
                <a:latin typeface="Corbel" pitchFamily="34" charset="0"/>
              </a:rPr>
              <a:t>	</a:t>
            </a:r>
            <a:r>
              <a:rPr lang="vi-VN" sz="2800" dirty="0" smtClean="0">
                <a:latin typeface="Courier New" pitchFamily="49" charset="0"/>
                <a:cs typeface="Courier New" pitchFamily="49" charset="0"/>
              </a:rPr>
              <a:t>#</a:t>
            </a:r>
            <a:r>
              <a:rPr lang="vi-VN" sz="2800" dirty="0">
                <a:latin typeface="Courier New" pitchFamily="49" charset="0"/>
                <a:cs typeface="Courier New" pitchFamily="49" charset="0"/>
              </a:rPr>
              <a:t>define </a:t>
            </a:r>
            <a:r>
              <a:rPr lang="vi-VN" sz="2800" b="1" dirty="0" smtClean="0">
                <a:latin typeface="Courier New" pitchFamily="49" charset="0"/>
                <a:cs typeface="Courier New" pitchFamily="49" charset="0"/>
              </a:rPr>
              <a:t>n</a:t>
            </a:r>
            <a:r>
              <a:rPr lang="vi-VN" sz="2800" dirty="0" smtClean="0">
                <a:latin typeface="Courier New" pitchFamily="49" charset="0"/>
                <a:cs typeface="Courier New" pitchFamily="49" charset="0"/>
              </a:rPr>
              <a:t> </a:t>
            </a:r>
            <a:r>
              <a:rPr lang="vi-VN" sz="2800" dirty="0">
                <a:latin typeface="Courier New" pitchFamily="49" charset="0"/>
                <a:cs typeface="Courier New" pitchFamily="49" charset="0"/>
              </a:rPr>
              <a:t>… </a:t>
            </a:r>
            <a:r>
              <a:rPr lang="vi-VN" sz="2800" dirty="0">
                <a:latin typeface="Corbel" pitchFamily="34" charset="0"/>
                <a:cs typeface="Courier New" pitchFamily="49" charset="0"/>
              </a:rPr>
              <a:t>// Số khoá trong dãy khoá</a:t>
            </a:r>
            <a:r>
              <a:rPr lang="vi-VN" sz="2800" dirty="0">
                <a:latin typeface="Courier New" pitchFamily="49" charset="0"/>
                <a:cs typeface="Courier New" pitchFamily="49" charset="0"/>
              </a:rPr>
              <a:t/>
            </a:r>
            <a:br>
              <a:rPr lang="vi-VN" sz="2800" dirty="0">
                <a:latin typeface="Courier New" pitchFamily="49" charset="0"/>
                <a:cs typeface="Courier New" pitchFamily="49" charset="0"/>
              </a:rPr>
            </a:br>
            <a:r>
              <a:rPr lang="en-US" sz="2800" dirty="0" smtClean="0">
                <a:latin typeface="Courier New" pitchFamily="49" charset="0"/>
                <a:cs typeface="Courier New" pitchFamily="49" charset="0"/>
              </a:rPr>
              <a:t>	</a:t>
            </a:r>
            <a:r>
              <a:rPr lang="vi-VN" sz="2800" dirty="0" smtClean="0">
                <a:latin typeface="Courier New" pitchFamily="49" charset="0"/>
                <a:cs typeface="Courier New" pitchFamily="49" charset="0"/>
              </a:rPr>
              <a:t>typedef </a:t>
            </a:r>
            <a:r>
              <a:rPr lang="vi-VN" sz="2800" dirty="0">
                <a:latin typeface="Courier New" pitchFamily="49" charset="0"/>
                <a:cs typeface="Courier New" pitchFamily="49" charset="0"/>
              </a:rPr>
              <a:t>… </a:t>
            </a:r>
            <a:r>
              <a:rPr lang="vi-VN" sz="2800" b="1" dirty="0">
                <a:latin typeface="Courier New" pitchFamily="49" charset="0"/>
                <a:cs typeface="Courier New" pitchFamily="49" charset="0"/>
              </a:rPr>
              <a:t>TKey</a:t>
            </a:r>
            <a:r>
              <a:rPr lang="vi-VN" sz="2800" dirty="0">
                <a:latin typeface="Courier New" pitchFamily="49" charset="0"/>
                <a:cs typeface="Courier New" pitchFamily="49" charset="0"/>
              </a:rPr>
              <a:t> </a:t>
            </a:r>
            <a:r>
              <a:rPr lang="vi-VN" sz="2800" dirty="0">
                <a:latin typeface="Corbel" pitchFamily="34" charset="0"/>
                <a:cs typeface="Courier New" pitchFamily="49" charset="0"/>
              </a:rPr>
              <a:t>// Kiểu dữ liệu một khoá</a:t>
            </a:r>
            <a:br>
              <a:rPr lang="vi-VN" sz="2800" dirty="0">
                <a:latin typeface="Corbel" pitchFamily="34" charset="0"/>
                <a:cs typeface="Courier New" pitchFamily="49" charset="0"/>
              </a:rPr>
            </a:br>
            <a:r>
              <a:rPr lang="en-US" sz="2800" dirty="0" smtClean="0">
                <a:latin typeface="Corbel" pitchFamily="34" charset="0"/>
                <a:cs typeface="Courier New" pitchFamily="49" charset="0"/>
              </a:rPr>
              <a:t>	</a:t>
            </a:r>
            <a:r>
              <a:rPr lang="vi-VN" sz="2800" dirty="0" smtClean="0">
                <a:latin typeface="Courier New" pitchFamily="49" charset="0"/>
                <a:cs typeface="Courier New" pitchFamily="49" charset="0"/>
              </a:rPr>
              <a:t>typedef TKey[n</a:t>
            </a:r>
            <a:r>
              <a:rPr lang="en-US" sz="2800" smtClean="0">
                <a:latin typeface="Courier New" pitchFamily="49" charset="0"/>
                <a:cs typeface="Courier New" pitchFamily="49" charset="0"/>
              </a:rPr>
              <a:t>+1</a:t>
            </a:r>
            <a:r>
              <a:rPr lang="vi-VN" sz="2800" smtClean="0">
                <a:latin typeface="Courier New" pitchFamily="49" charset="0"/>
                <a:cs typeface="Courier New" pitchFamily="49" charset="0"/>
              </a:rPr>
              <a:t>] </a:t>
            </a:r>
            <a:r>
              <a:rPr lang="vi-VN" sz="2800" b="1" dirty="0">
                <a:latin typeface="Courier New" pitchFamily="49" charset="0"/>
                <a:cs typeface="Courier New" pitchFamily="49" charset="0"/>
              </a:rPr>
              <a:t>TArray</a:t>
            </a:r>
            <a:r>
              <a:rPr lang="vi-VN" sz="2800" dirty="0">
                <a:latin typeface="Courier New" pitchFamily="49" charset="0"/>
                <a:cs typeface="Courier New" pitchFamily="49" charset="0"/>
              </a:rPr>
              <a:t>;</a:t>
            </a:r>
            <a:br>
              <a:rPr lang="vi-VN" sz="2800" dirty="0">
                <a:latin typeface="Courier New" pitchFamily="49" charset="0"/>
                <a:cs typeface="Courier New" pitchFamily="49" charset="0"/>
              </a:rPr>
            </a:br>
            <a:r>
              <a:rPr lang="en-US" sz="2800" dirty="0" smtClean="0">
                <a:latin typeface="Courier New" pitchFamily="49" charset="0"/>
                <a:cs typeface="Courier New" pitchFamily="49" charset="0"/>
              </a:rPr>
              <a:t>	</a:t>
            </a:r>
            <a:r>
              <a:rPr lang="vi-VN" sz="2800" b="1" dirty="0" smtClean="0">
                <a:latin typeface="Courier New" pitchFamily="49" charset="0"/>
                <a:cs typeface="Courier New" pitchFamily="49" charset="0"/>
              </a:rPr>
              <a:t>TArray</a:t>
            </a:r>
            <a:r>
              <a:rPr lang="vi-VN" sz="2800" dirty="0" smtClean="0">
                <a:latin typeface="Courier New" pitchFamily="49" charset="0"/>
                <a:cs typeface="Courier New" pitchFamily="49" charset="0"/>
              </a:rPr>
              <a:t> </a:t>
            </a:r>
            <a:r>
              <a:rPr lang="vi-VN" sz="2800" b="1" dirty="0">
                <a:latin typeface="Courier New" pitchFamily="49" charset="0"/>
                <a:cs typeface="Courier New" pitchFamily="49" charset="0"/>
              </a:rPr>
              <a:t>k</a:t>
            </a:r>
            <a:r>
              <a:rPr lang="vi-VN" sz="2800" dirty="0">
                <a:latin typeface="Courier New" pitchFamily="49" charset="0"/>
                <a:cs typeface="Courier New" pitchFamily="49" charset="0"/>
              </a:rPr>
              <a:t>; </a:t>
            </a:r>
            <a:r>
              <a:rPr lang="vi-VN" sz="2800" dirty="0">
                <a:latin typeface="Corbel" pitchFamily="34" charset="0"/>
                <a:cs typeface="Courier New" pitchFamily="49" charset="0"/>
              </a:rPr>
              <a:t>// Dãy </a:t>
            </a:r>
            <a:r>
              <a:rPr lang="vi-VN" sz="2800" dirty="0" smtClean="0">
                <a:latin typeface="Corbel" pitchFamily="34" charset="0"/>
                <a:cs typeface="Courier New" pitchFamily="49" charset="0"/>
              </a:rPr>
              <a:t>khoá</a:t>
            </a:r>
            <a:endParaRPr lang="en-US" sz="2800" dirty="0" smtClean="0">
              <a:latin typeface="Corbel" pitchFamily="34" charset="0"/>
              <a:cs typeface="Courier New" pitchFamily="49" charset="0"/>
            </a:endParaRPr>
          </a:p>
          <a:p>
            <a:r>
              <a:rPr lang="en-US" sz="2800" dirty="0" err="1" smtClean="0">
                <a:latin typeface="Corbel" pitchFamily="34" charset="0"/>
                <a:cs typeface="Courier New" pitchFamily="49" charset="0"/>
              </a:rPr>
              <a:t>Bài</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toán</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tìm</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kiếm</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tìm</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chỉ</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số</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i</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của</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phần</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tử</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có</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giá</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trị</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bằng</a:t>
            </a:r>
            <a:r>
              <a:rPr lang="en-US" sz="2800" dirty="0" smtClean="0">
                <a:latin typeface="Corbel" pitchFamily="34" charset="0"/>
                <a:cs typeface="Courier New" pitchFamily="49" charset="0"/>
              </a:rPr>
              <a:t> X </a:t>
            </a:r>
            <a:r>
              <a:rPr lang="en-US" sz="2800" dirty="0" err="1" smtClean="0">
                <a:latin typeface="Corbel" pitchFamily="34" charset="0"/>
                <a:cs typeface="Courier New" pitchFamily="49" charset="0"/>
              </a:rPr>
              <a:t>trong</a:t>
            </a:r>
            <a:r>
              <a:rPr lang="en-US" sz="2800" dirty="0" smtClean="0">
                <a:latin typeface="Corbel" pitchFamily="34" charset="0"/>
                <a:cs typeface="Courier New" pitchFamily="49" charset="0"/>
              </a:rPr>
              <a:t> </a:t>
            </a:r>
            <a:r>
              <a:rPr lang="en-US" sz="2800" dirty="0" err="1" smtClean="0">
                <a:latin typeface="Corbel" pitchFamily="34" charset="0"/>
                <a:cs typeface="Courier New" pitchFamily="49" charset="0"/>
              </a:rPr>
              <a:t>mảng</a:t>
            </a:r>
            <a:r>
              <a:rPr lang="en-US" sz="2800" dirty="0" smtClean="0">
                <a:latin typeface="Corbel" pitchFamily="34" charset="0"/>
                <a:cs typeface="Courier New" pitchFamily="49" charset="0"/>
              </a:rPr>
              <a:t> k</a:t>
            </a:r>
            <a:endParaRPr lang="en-US" sz="2800" dirty="0">
              <a:latin typeface="Corbel" pitchFamily="34" charset="0"/>
              <a:cs typeface="Courier New" pitchFamily="49" charset="0"/>
            </a:endParaRPr>
          </a:p>
          <a:p>
            <a:endParaRPr lang="en-US" dirty="0"/>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3</a:t>
            </a:fld>
            <a:endParaRPr lang="en-US"/>
          </a:p>
        </p:txBody>
      </p:sp>
    </p:spTree>
    <p:custDataLst>
      <p:tags r:id="rId1"/>
    </p:custDataLst>
    <p:extLst>
      <p:ext uri="{BB962C8B-B14F-4D97-AF65-F5344CB8AC3E}">
        <p14:creationId xmlns:p14="http://schemas.microsoft.com/office/powerpoint/2010/main" val="162711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8.7.2. Dựng cây tìm kiếm số học</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r>
              <a:rPr lang="en-US"/>
              <a:t>Ta chèn lần lượt các khoá vào cây, </a:t>
            </a:r>
            <a:r>
              <a:rPr lang="en-US" smtClean="0"/>
              <a:t>thao tác chèn tương tự thao tác tìm kiếm: tìm </a:t>
            </a:r>
            <a:r>
              <a:rPr lang="en-US"/>
              <a:t>xem khoá đó đã có trong cây hay chưa, </a:t>
            </a:r>
            <a:endParaRPr lang="en-US" smtClean="0"/>
          </a:p>
          <a:p>
            <a:pPr lvl="1"/>
            <a:r>
              <a:rPr lang="en-US" smtClean="0"/>
              <a:t>nếu </a:t>
            </a:r>
            <a:r>
              <a:rPr lang="en-US"/>
              <a:t>đã có rồi thì bỏ qua, </a:t>
            </a:r>
            <a:endParaRPr lang="en-US" smtClean="0"/>
          </a:p>
          <a:p>
            <a:pPr lvl="1"/>
            <a:r>
              <a:rPr lang="en-US" smtClean="0"/>
              <a:t>nếu chưa </a:t>
            </a:r>
            <a:r>
              <a:rPr lang="en-US"/>
              <a:t>có thì ta </a:t>
            </a:r>
            <a:r>
              <a:rPr lang="en-US" smtClean="0"/>
              <a:t>móc nút </a:t>
            </a:r>
            <a:r>
              <a:rPr lang="en-US"/>
              <a:t>mới chứa khoá cần chèn </a:t>
            </a:r>
            <a:r>
              <a:rPr lang="en-US" smtClean="0"/>
              <a:t>vào </a:t>
            </a:r>
            <a:r>
              <a:rPr lang="en-US"/>
              <a:t>cây tìm kiếm số học tại mối nối rỗng </a:t>
            </a:r>
            <a:r>
              <a:rPr lang="en-US" smtClean="0"/>
              <a:t>vừa rẽ sang khiến quá trình </a:t>
            </a:r>
            <a:r>
              <a:rPr lang="en-US"/>
              <a:t>tìm kiếm thất bại</a:t>
            </a:r>
            <a:endParaRPr lang="en-US" smtClean="0"/>
          </a:p>
          <a:p>
            <a:endParaRPr lang="en-US"/>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30</a:t>
            </a:fld>
            <a:endParaRPr lang="en-US"/>
          </a:p>
        </p:txBody>
      </p:sp>
    </p:spTree>
    <p:custDataLst>
      <p:tags r:id="rId1"/>
    </p:custDataLst>
    <p:extLst>
      <p:ext uri="{BB962C8B-B14F-4D97-AF65-F5344CB8AC3E}">
        <p14:creationId xmlns:p14="http://schemas.microsoft.com/office/powerpoint/2010/main" val="3674223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8.7.2. Dựng cây tìm kiếm số học</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fontScale="77500" lnSpcReduction="20000"/>
          </a:bodyPr>
          <a:lstStyle/>
          <a:p>
            <a:r>
              <a:rPr lang="en-US" smtClean="0"/>
              <a:t>Cài đặt:</a:t>
            </a:r>
          </a:p>
          <a:p>
            <a:pPr marL="118872" indent="0">
              <a:buNone/>
            </a:pPr>
            <a:r>
              <a:rPr lang="vi-VN">
                <a:latin typeface="Courier New" pitchFamily="49" charset="0"/>
                <a:cs typeface="Courier New" pitchFamily="49" charset="0"/>
              </a:rPr>
              <a:t>void DSTInsert(TKey X);</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int </a:t>
            </a:r>
            <a:r>
              <a:rPr lang="vi-VN">
                <a:latin typeface="Courier New" pitchFamily="49" charset="0"/>
                <a:cs typeface="Courier New" pitchFamily="49" charset="0"/>
              </a:rPr>
              <a:t>b = z;</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TNode </a:t>
            </a:r>
            <a:r>
              <a:rPr lang="vi-VN">
                <a:latin typeface="Courier New" pitchFamily="49" charset="0"/>
                <a:cs typeface="Courier New" pitchFamily="49" charset="0"/>
              </a:rPr>
              <a:t>* p </a:t>
            </a:r>
            <a:r>
              <a:rPr lang="vi-VN" smtClean="0">
                <a:latin typeface="Courier New" pitchFamily="49" charset="0"/>
                <a:cs typeface="Courier New" pitchFamily="49" charset="0"/>
              </a:rPr>
              <a:t>= </a:t>
            </a:r>
            <a:r>
              <a:rPr lang="vi-VN">
                <a:latin typeface="Courier New" pitchFamily="49" charset="0"/>
                <a:cs typeface="Courier New" pitchFamily="49" charset="0"/>
              </a:rPr>
              <a:t>Root;</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TNode </a:t>
            </a:r>
            <a:r>
              <a:rPr lang="vi-VN">
                <a:latin typeface="Courier New" pitchFamily="49" charset="0"/>
                <a:cs typeface="Courier New" pitchFamily="49" charset="0"/>
              </a:rPr>
              <a:t>* q</a:t>
            </a:r>
            <a:r>
              <a:rPr lang="vi-VN" smtClean="0">
                <a:latin typeface="Courier New" pitchFamily="49" charset="0"/>
                <a:cs typeface="Courier New" pitchFamily="49" charset="0"/>
              </a:rPr>
              <a:t>;</a:t>
            </a:r>
            <a:r>
              <a:rPr lang="en-US" smtClean="0">
                <a:latin typeface="Courier New" pitchFamily="49" charset="0"/>
                <a:cs typeface="Courier New" pitchFamily="49" charset="0"/>
              </a:rPr>
              <a:t> </a:t>
            </a:r>
            <a:r>
              <a:rPr lang="en-US" smtClean="0">
                <a:latin typeface="Corbel" pitchFamily="34" charset="0"/>
                <a:cs typeface="Courier New" pitchFamily="49" charset="0"/>
              </a:rPr>
              <a:t>// q chạy theo sau p, là cha của p</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en-US" smtClean="0">
                <a:latin typeface="Corbel" pitchFamily="34" charset="0"/>
                <a:cs typeface="Courier New" pitchFamily="49" charset="0"/>
              </a:rPr>
              <a:t>&lt;Duyệt cây để tìm nút p chứa khóa X&gt;</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(p == NULL) { </a:t>
            </a:r>
            <a:r>
              <a:rPr lang="vi-VN">
                <a:latin typeface="Corbel" pitchFamily="34" charset="0"/>
                <a:cs typeface="Courier New" pitchFamily="49" charset="0"/>
              </a:rPr>
              <a:t>// Giá trị X chưa có trong cây</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p = </a:t>
            </a:r>
            <a:r>
              <a:rPr lang="en-US">
                <a:latin typeface="Corbel" pitchFamily="34" charset="0"/>
                <a:cs typeface="Courier New" pitchFamily="49" charset="0"/>
              </a:rPr>
              <a:t>&lt;tạo nút mới chứa X</a:t>
            </a:r>
            <a:r>
              <a:rPr lang="en-US" smtClean="0">
                <a:latin typeface="Corbel" pitchFamily="34" charset="0"/>
                <a:cs typeface="Courier New" pitchFamily="49" charset="0"/>
              </a:rPr>
              <a:t>&gt;;</a:t>
            </a:r>
            <a:endParaRPr lang="en-US">
              <a:latin typeface="Corbel" pitchFamily="34" charset="0"/>
              <a:cs typeface="Courier New" pitchFamily="49" charset="0"/>
            </a:endParaRPr>
          </a:p>
          <a:p>
            <a:pPr marL="118872" indent="0">
              <a:buNone/>
            </a:pP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a:t>
            </a:r>
            <a:r>
              <a:rPr lang="vi-VN" smtClean="0">
                <a:latin typeface="Courier New" pitchFamily="49" charset="0"/>
                <a:cs typeface="Courier New" pitchFamily="49" charset="0"/>
              </a:rPr>
              <a:t>Root==NULL</a:t>
            </a:r>
            <a:r>
              <a:rPr lang="vi-VN">
                <a:latin typeface="Courier New" pitchFamily="49" charset="0"/>
                <a:cs typeface="Courier New" pitchFamily="49" charset="0"/>
              </a:rPr>
              <a:t>) Root = p; </a:t>
            </a:r>
            <a:r>
              <a:rPr lang="vi-VN">
                <a:latin typeface="Corbel" pitchFamily="34" charset="0"/>
                <a:cs typeface="Courier New" pitchFamily="49" charset="0"/>
              </a:rPr>
              <a:t>// Cây đang là rỗng thì nút mới thêm trở thành gốc</a:t>
            </a:r>
            <a:br>
              <a:rPr lang="vi-VN">
                <a:latin typeface="Corbel" pitchFamily="34" charset="0"/>
                <a:cs typeface="Courier New" pitchFamily="49" charset="0"/>
              </a:rPr>
            </a:br>
            <a:r>
              <a:rPr lang="en-US" smtClean="0">
                <a:latin typeface="Corbel" pitchFamily="34" charset="0"/>
                <a:cs typeface="Courier New" pitchFamily="49" charset="0"/>
              </a:rPr>
              <a:t>                  </a:t>
            </a:r>
            <a:r>
              <a:rPr lang="vi-VN">
                <a:latin typeface="Courier New" pitchFamily="49" charset="0"/>
                <a:cs typeface="Courier New" pitchFamily="49" charset="0"/>
              </a:rPr>
              <a:t>else</a:t>
            </a:r>
            <a:r>
              <a:rPr lang="vi-VN" smtClean="0">
                <a:latin typeface="Corbel" pitchFamily="34" charset="0"/>
                <a:cs typeface="Courier New" pitchFamily="49" charset="0"/>
              </a:rPr>
              <a:t> </a:t>
            </a:r>
            <a:r>
              <a:rPr lang="vi-VN">
                <a:latin typeface="Corbel" pitchFamily="34" charset="0"/>
                <a:cs typeface="Courier New" pitchFamily="49" charset="0"/>
              </a:rPr>
              <a:t>// Không thì móc p vào mối nối vừa rẽ sang từ q</a:t>
            </a:r>
            <a:br>
              <a:rPr lang="vi-VN">
                <a:latin typeface="Corbel" pitchFamily="34"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rbel" pitchFamily="34" charset="0"/>
                <a:cs typeface="Courier New" pitchFamily="49" charset="0"/>
              </a:rPr>
              <a:t>&lt;Bit b của X là 0&gt; </a:t>
            </a:r>
            <a:r>
              <a:rPr lang="vi-VN">
                <a:latin typeface="Courier New" pitchFamily="49" charset="0"/>
                <a:cs typeface="Courier New" pitchFamily="49" charset="0"/>
              </a:rPr>
              <a:t>q-&gt;Left = p;</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else </a:t>
            </a:r>
            <a:r>
              <a:rPr lang="vi-VN">
                <a:latin typeface="Courier New" pitchFamily="49" charset="0"/>
                <a:cs typeface="Courier New" pitchFamily="49" charset="0"/>
              </a:rPr>
              <a:t>q-&gt;Right = p;</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a:t>
            </a:r>
            <a:r>
              <a:rPr lang="vi-VN">
                <a:latin typeface="Courier New" pitchFamily="49" charset="0"/>
                <a:cs typeface="Courier New" pitchFamily="49" charset="0"/>
              </a:rPr>
              <a:t/>
            </a:r>
            <a:br>
              <a:rPr lang="vi-VN">
                <a:latin typeface="Courier New" pitchFamily="49" charset="0"/>
                <a:cs typeface="Courier New" pitchFamily="49" charset="0"/>
              </a:rPr>
            </a:br>
            <a:r>
              <a:rPr lang="vi-VN">
                <a:latin typeface="Courier New" pitchFamily="49" charset="0"/>
                <a:cs typeface="Courier New" pitchFamily="49" charset="0"/>
              </a:rPr>
              <a:t>}</a:t>
            </a:r>
            <a:endParaRPr lang="en-US" smtClean="0">
              <a:latin typeface="Courier New" pitchFamily="49" charset="0"/>
              <a:cs typeface="Courier New" pitchFamily="49" charset="0"/>
            </a:endParaRPr>
          </a:p>
          <a:p>
            <a:endParaRPr lang="en-US"/>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31</a:t>
            </a:fld>
            <a:endParaRPr lang="en-US"/>
          </a:p>
        </p:txBody>
      </p:sp>
    </p:spTree>
    <p:custDataLst>
      <p:tags r:id="rId1"/>
    </p:custDataLst>
    <p:extLst>
      <p:ext uri="{BB962C8B-B14F-4D97-AF65-F5344CB8AC3E}">
        <p14:creationId xmlns:p14="http://schemas.microsoft.com/office/powerpoint/2010/main" val="2038620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8.7.3. Xóa nút khỏi cây tìm kiếm số học</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r>
              <a:rPr lang="en-US" smtClean="0"/>
              <a:t>Thuật toán xoá </a:t>
            </a:r>
            <a:r>
              <a:rPr lang="en-US"/>
              <a:t>bỏ một giá trị khỏi cây tìm kiếm số </a:t>
            </a:r>
            <a:r>
              <a:rPr lang="en-US" smtClean="0"/>
              <a:t>học: </a:t>
            </a:r>
          </a:p>
          <a:p>
            <a:pPr lvl="1"/>
            <a:r>
              <a:rPr lang="en-US" smtClean="0"/>
              <a:t>trước </a:t>
            </a:r>
            <a:r>
              <a:rPr lang="en-US"/>
              <a:t>hết ta </a:t>
            </a:r>
            <a:r>
              <a:rPr lang="en-US" smtClean="0"/>
              <a:t>tìm nút D chứa </a:t>
            </a:r>
            <a:r>
              <a:rPr lang="en-US"/>
              <a:t>giá trị cần </a:t>
            </a:r>
            <a:r>
              <a:rPr lang="en-US" smtClean="0"/>
              <a:t>xoá</a:t>
            </a:r>
          </a:p>
          <a:p>
            <a:pPr lvl="1"/>
            <a:r>
              <a:rPr lang="en-US" smtClean="0"/>
              <a:t>trong </a:t>
            </a:r>
            <a:r>
              <a:rPr lang="en-US"/>
              <a:t>nhánh cây gốc D ra một </a:t>
            </a:r>
            <a:r>
              <a:rPr lang="en-US" b="1"/>
              <a:t>nút lá bất kỳ</a:t>
            </a:r>
            <a:r>
              <a:rPr lang="en-US"/>
              <a:t>, chuyển giá trị chứa trong nút lá đó sang nút D rồi xoá nút lá</a:t>
            </a:r>
            <a:r>
              <a:rPr lang="en-US" smtClean="0"/>
              <a:t>.</a:t>
            </a:r>
          </a:p>
          <a:p>
            <a:endParaRPr lang="en-US"/>
          </a:p>
          <a:p>
            <a:endParaRPr lang="en-US"/>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32</a:t>
            </a:fld>
            <a:endParaRPr lang="en-US"/>
          </a:p>
        </p:txBody>
      </p:sp>
    </p:spTree>
    <p:custDataLst>
      <p:tags r:id="rId1"/>
    </p:custDataLst>
    <p:extLst>
      <p:ext uri="{BB962C8B-B14F-4D97-AF65-F5344CB8AC3E}">
        <p14:creationId xmlns:p14="http://schemas.microsoft.com/office/powerpoint/2010/main" val="3897612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8.7.3. Xóa nút khỏi cây tìm kiếm số học</a:t>
            </a:r>
            <a:endParaRPr lang="en-US"/>
          </a:p>
        </p:txBody>
      </p:sp>
      <p:sp>
        <p:nvSpPr>
          <p:cNvPr id="3" name="Content Placeholder 2"/>
          <p:cNvSpPr>
            <a:spLocks noGrp="1"/>
          </p:cNvSpPr>
          <p:nvPr>
            <p:ph idx="1"/>
            <p:custDataLst>
              <p:tags r:id="rId3"/>
            </p:custDataLst>
          </p:nvPr>
        </p:nvSpPr>
        <p:spPr>
          <a:xfrm>
            <a:off x="76200" y="1524000"/>
            <a:ext cx="8915400" cy="5181599"/>
          </a:xfrm>
        </p:spPr>
        <p:txBody>
          <a:bodyPr>
            <a:normAutofit fontScale="62500" lnSpcReduction="20000"/>
          </a:bodyPr>
          <a:lstStyle/>
          <a:p>
            <a:r>
              <a:rPr lang="en-US" smtClean="0"/>
              <a:t>Cài đặt:</a:t>
            </a:r>
          </a:p>
          <a:p>
            <a:pPr marL="118872" indent="0">
              <a:buNone/>
            </a:pPr>
            <a:r>
              <a:rPr lang="vi-VN">
                <a:latin typeface="Courier New" pitchFamily="49" charset="0"/>
                <a:cs typeface="Courier New" pitchFamily="49" charset="0"/>
              </a:rPr>
              <a:t>void DSTDelete(TKey X)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int </a:t>
            </a:r>
            <a:r>
              <a:rPr lang="vi-VN">
                <a:latin typeface="Courier New" pitchFamily="49" charset="0"/>
                <a:cs typeface="Courier New" pitchFamily="49" charset="0"/>
              </a:rPr>
              <a:t>b = z;</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TNode </a:t>
            </a:r>
            <a:r>
              <a:rPr lang="vi-VN">
                <a:latin typeface="Courier New" pitchFamily="49" charset="0"/>
                <a:cs typeface="Courier New" pitchFamily="49" charset="0"/>
              </a:rPr>
              <a:t>* p = Root;</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TNode </a:t>
            </a:r>
            <a:r>
              <a:rPr lang="vi-VN">
                <a:latin typeface="Courier New" pitchFamily="49" charset="0"/>
                <a:cs typeface="Courier New" pitchFamily="49" charset="0"/>
              </a:rPr>
              <a:t>* q</a:t>
            </a:r>
            <a:r>
              <a:rPr lang="vi-VN" smtClean="0">
                <a:latin typeface="Courier New" pitchFamily="49" charset="0"/>
                <a:cs typeface="Courier New" pitchFamily="49" charset="0"/>
              </a:rPr>
              <a:t>;</a:t>
            </a:r>
            <a:r>
              <a:rPr lang="en-US" smtClean="0">
                <a:latin typeface="Courier New" pitchFamily="49" charset="0"/>
                <a:cs typeface="Courier New" pitchFamily="49" charset="0"/>
              </a:rPr>
              <a:t> </a:t>
            </a:r>
            <a:r>
              <a:rPr lang="en-US" smtClean="0">
                <a:latin typeface="Corbel" pitchFamily="34" charset="0"/>
                <a:cs typeface="Courier New" pitchFamily="49" charset="0"/>
              </a:rPr>
              <a:t>// q chạy theo sau p, là cha của p</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en-US" smtClean="0">
                <a:latin typeface="Corbel" pitchFamily="34" charset="0"/>
                <a:cs typeface="Courier New" pitchFamily="49" charset="0"/>
              </a:rPr>
              <a:t>&lt;</a:t>
            </a:r>
            <a:r>
              <a:rPr lang="en-US">
                <a:latin typeface="Corbel" pitchFamily="34" charset="0"/>
                <a:cs typeface="Courier New" pitchFamily="49" charset="0"/>
              </a:rPr>
              <a:t>Duyệt cây để tìm nút p chứa khóa X&gt;</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(p == NULL) return; </a:t>
            </a:r>
            <a:r>
              <a:rPr lang="vi-VN">
                <a:latin typeface="Corbel" pitchFamily="34" charset="0"/>
                <a:cs typeface="Courier New" pitchFamily="49" charset="0"/>
              </a:rPr>
              <a:t>// X không </a:t>
            </a:r>
            <a:r>
              <a:rPr lang="en-US" smtClean="0">
                <a:latin typeface="Corbel" pitchFamily="34" charset="0"/>
                <a:cs typeface="Courier New" pitchFamily="49" charset="0"/>
              </a:rPr>
              <a:t>tìm được, kết thúc</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TNode </a:t>
            </a:r>
            <a:r>
              <a:rPr lang="vi-VN">
                <a:latin typeface="Courier New" pitchFamily="49" charset="0"/>
                <a:cs typeface="Courier New" pitchFamily="49" charset="0"/>
              </a:rPr>
              <a:t>* Node = p; </a:t>
            </a:r>
            <a:r>
              <a:rPr lang="vi-VN">
                <a:latin typeface="Corbel" pitchFamily="34" charset="0"/>
                <a:cs typeface="Courier New" pitchFamily="49" charset="0"/>
              </a:rPr>
              <a:t>// Giữ lại nút chứa khoá cần xoá</a:t>
            </a:r>
            <a:br>
              <a:rPr lang="vi-VN">
                <a:latin typeface="Corbel" pitchFamily="34"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while </a:t>
            </a:r>
            <a:r>
              <a:rPr lang="vi-VN">
                <a:latin typeface="Courier New" pitchFamily="49" charset="0"/>
                <a:cs typeface="Courier New" pitchFamily="49" charset="0"/>
              </a:rPr>
              <a:t>((p-&gt;</a:t>
            </a:r>
            <a:r>
              <a:rPr lang="vi-VN" smtClean="0">
                <a:latin typeface="Courier New" pitchFamily="49" charset="0"/>
                <a:cs typeface="Courier New" pitchFamily="49" charset="0"/>
              </a:rPr>
              <a:t>Left!=NULL</a:t>
            </a:r>
            <a:r>
              <a:rPr lang="vi-VN">
                <a:latin typeface="Courier New" pitchFamily="49" charset="0"/>
                <a:cs typeface="Courier New" pitchFamily="49" charset="0"/>
              </a:rPr>
              <a:t>) || (p-&gt;</a:t>
            </a:r>
            <a:r>
              <a:rPr lang="vi-VN" smtClean="0">
                <a:latin typeface="Courier New" pitchFamily="49" charset="0"/>
                <a:cs typeface="Courier New" pitchFamily="49" charset="0"/>
              </a:rPr>
              <a:t>Right</a:t>
            </a:r>
            <a:r>
              <a:rPr lang="en-US" smtClean="0">
                <a:latin typeface="Courier New" pitchFamily="49" charset="0"/>
                <a:cs typeface="Courier New" pitchFamily="49" charset="0"/>
              </a:rPr>
              <a:t>!</a:t>
            </a:r>
            <a:r>
              <a:rPr lang="vi-VN" smtClean="0">
                <a:latin typeface="Courier New" pitchFamily="49" charset="0"/>
                <a:cs typeface="Courier New" pitchFamily="49" charset="0"/>
              </a:rPr>
              <a:t>=NULL</a:t>
            </a:r>
            <a:r>
              <a:rPr lang="vi-VN">
                <a:latin typeface="Courier New" pitchFamily="49" charset="0"/>
                <a:cs typeface="Courier New" pitchFamily="49" charset="0"/>
              </a:rPr>
              <a:t>) {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q </a:t>
            </a:r>
            <a:r>
              <a:rPr lang="vi-VN">
                <a:latin typeface="Courier New" pitchFamily="49" charset="0"/>
                <a:cs typeface="Courier New" pitchFamily="49" charset="0"/>
              </a:rPr>
              <a:t>= p;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(p-&gt;Left != NULL) p = p-&gt;Left;</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else </a:t>
            </a:r>
            <a:r>
              <a:rPr lang="vi-VN">
                <a:latin typeface="Courier New" pitchFamily="49" charset="0"/>
                <a:cs typeface="Courier New" pitchFamily="49" charset="0"/>
              </a:rPr>
              <a:t>p = p-&gt;Right;</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Node-</a:t>
            </a:r>
            <a:r>
              <a:rPr lang="vi-VN">
                <a:latin typeface="Courier New" pitchFamily="49" charset="0"/>
                <a:cs typeface="Courier New" pitchFamily="49" charset="0"/>
              </a:rPr>
              <a:t>&gt;Info = p-&gt;Info; </a:t>
            </a:r>
            <a:r>
              <a:rPr lang="vi-VN">
                <a:latin typeface="Corbel" pitchFamily="34" charset="0"/>
                <a:cs typeface="Courier New" pitchFamily="49" charset="0"/>
              </a:rPr>
              <a:t>// Chuyển giá trị từ nút lá p sang nút </a:t>
            </a:r>
            <a:r>
              <a:rPr lang="vi-VN" smtClean="0">
                <a:latin typeface="Corbel" pitchFamily="34" charset="0"/>
                <a:cs typeface="Courier New" pitchFamily="49" charset="0"/>
              </a:rPr>
              <a:t>Node</a:t>
            </a:r>
            <a:r>
              <a:rPr lang="vi-VN">
                <a:latin typeface="Corbel" pitchFamily="34" charset="0"/>
                <a:cs typeface="Courier New" pitchFamily="49" charset="0"/>
              </a:rPr>
              <a:t/>
            </a:r>
            <a:br>
              <a:rPr lang="vi-VN">
                <a:latin typeface="Corbel" pitchFamily="34"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(Root == p) Root = NULL</a:t>
            </a:r>
            <a:r>
              <a:rPr lang="vi-VN" smtClean="0">
                <a:latin typeface="Courier New" pitchFamily="49" charset="0"/>
                <a:cs typeface="Courier New" pitchFamily="49" charset="0"/>
              </a:rPr>
              <a:t>;</a:t>
            </a:r>
            <a:r>
              <a:rPr lang="en-US" smtClean="0">
                <a:latin typeface="Courier New" pitchFamily="49" charset="0"/>
                <a:cs typeface="Courier New" pitchFamily="49" charset="0"/>
              </a:rPr>
              <a:t> </a:t>
            </a:r>
            <a:r>
              <a:rPr lang="vi-VN" sz="3300" smtClean="0">
                <a:latin typeface="Corbel" pitchFamily="34" charset="0"/>
                <a:cs typeface="Courier New" pitchFamily="49" charset="0"/>
              </a:rPr>
              <a:t>//</a:t>
            </a:r>
            <a:r>
              <a:rPr lang="en-US" sz="3300" smtClean="0">
                <a:latin typeface="Corbel" pitchFamily="34" charset="0"/>
                <a:cs typeface="Courier New" pitchFamily="49" charset="0"/>
              </a:rPr>
              <a:t> </a:t>
            </a:r>
            <a:r>
              <a:rPr lang="vi-VN" sz="3300" smtClean="0">
                <a:latin typeface="Corbel" pitchFamily="34" charset="0"/>
                <a:cs typeface="Courier New" pitchFamily="49" charset="0"/>
              </a:rPr>
              <a:t>Cây </a:t>
            </a:r>
            <a:r>
              <a:rPr lang="vi-VN" sz="3300">
                <a:latin typeface="Corbel" pitchFamily="34" charset="0"/>
                <a:cs typeface="Courier New" pitchFamily="49" charset="0"/>
              </a:rPr>
              <a:t>chỉ gồm </a:t>
            </a:r>
            <a:r>
              <a:rPr lang="en-US" sz="3300" smtClean="0">
                <a:latin typeface="Corbel" pitchFamily="34" charset="0"/>
                <a:cs typeface="Courier New" pitchFamily="49" charset="0"/>
              </a:rPr>
              <a:t>1 </a:t>
            </a:r>
            <a:r>
              <a:rPr lang="vi-VN" sz="3300" smtClean="0">
                <a:latin typeface="Corbel" pitchFamily="34" charset="0"/>
                <a:cs typeface="Courier New" pitchFamily="49" charset="0"/>
              </a:rPr>
              <a:t>nút gốc</a:t>
            </a:r>
            <a:r>
              <a:rPr lang="en-US" sz="3300" smtClean="0">
                <a:latin typeface="Corbel" pitchFamily="34" charset="0"/>
                <a:cs typeface="Courier New" pitchFamily="49" charset="0"/>
              </a:rPr>
              <a:t>, </a:t>
            </a:r>
            <a:r>
              <a:rPr lang="vi-VN" sz="3300" smtClean="0">
                <a:latin typeface="Corbel" pitchFamily="34" charset="0"/>
                <a:cs typeface="Courier New" pitchFamily="49" charset="0"/>
              </a:rPr>
              <a:t>xoá </a:t>
            </a:r>
            <a:r>
              <a:rPr lang="vi-VN" sz="3300">
                <a:latin typeface="Corbel" pitchFamily="34" charset="0"/>
                <a:cs typeface="Courier New" pitchFamily="49" charset="0"/>
              </a:rPr>
              <a:t>cả gốc</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else </a:t>
            </a:r>
            <a:r>
              <a:rPr lang="vi-VN" sz="3300">
                <a:latin typeface="Corbel" pitchFamily="34" charset="0"/>
                <a:cs typeface="Courier New" pitchFamily="49" charset="0"/>
              </a:rPr>
              <a:t>// Cắt mối nối từ q tới p</a:t>
            </a:r>
            <a:r>
              <a:rPr lang="vi-VN">
                <a:latin typeface="Courier New" pitchFamily="49" charset="0"/>
                <a:cs typeface="Courier New" pitchFamily="49" charset="0"/>
              </a:rPr>
              <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if </a:t>
            </a:r>
            <a:r>
              <a:rPr lang="vi-VN">
                <a:latin typeface="Courier New" pitchFamily="49" charset="0"/>
                <a:cs typeface="Courier New" pitchFamily="49" charset="0"/>
              </a:rPr>
              <a:t>(q-&gt;Left == p) q-&gt;Left = NULL;</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else </a:t>
            </a:r>
            <a:r>
              <a:rPr lang="vi-VN">
                <a:latin typeface="Courier New" pitchFamily="49" charset="0"/>
                <a:cs typeface="Courier New" pitchFamily="49" charset="0"/>
              </a:rPr>
              <a:t>q-&gt;Right = NULL;</a:t>
            </a:r>
            <a:br>
              <a:rPr lang="vi-VN">
                <a:latin typeface="Courier New" pitchFamily="49" charset="0"/>
                <a:cs typeface="Courier New" pitchFamily="49" charset="0"/>
              </a:rPr>
            </a:br>
            <a:r>
              <a:rPr lang="en-US" smtClean="0">
                <a:latin typeface="Courier New" pitchFamily="49" charset="0"/>
                <a:cs typeface="Courier New" pitchFamily="49" charset="0"/>
              </a:rPr>
              <a:t>   </a:t>
            </a:r>
            <a:r>
              <a:rPr lang="vi-VN" smtClean="0">
                <a:latin typeface="Courier New" pitchFamily="49" charset="0"/>
                <a:cs typeface="Courier New" pitchFamily="49" charset="0"/>
              </a:rPr>
              <a:t>free(p);</a:t>
            </a:r>
            <a:r>
              <a:rPr lang="en-US" smtClean="0">
                <a:latin typeface="Courier New" pitchFamily="49" charset="0"/>
                <a:cs typeface="Courier New" pitchFamily="49" charset="0"/>
              </a:rPr>
              <a:t> </a:t>
            </a:r>
            <a:r>
              <a:rPr lang="en-US">
                <a:latin typeface="Corbel" pitchFamily="34" charset="0"/>
                <a:cs typeface="Courier New" pitchFamily="49" charset="0"/>
              </a:rPr>
              <a:t>// giải phóng p</a:t>
            </a:r>
            <a:r>
              <a:rPr lang="vi-VN">
                <a:latin typeface="Corbel" pitchFamily="34" charset="0"/>
                <a:cs typeface="Courier New" pitchFamily="49" charset="0"/>
              </a:rPr>
              <a:t/>
            </a:r>
            <a:br>
              <a:rPr lang="vi-VN">
                <a:latin typeface="Corbel" pitchFamily="34" charset="0"/>
                <a:cs typeface="Courier New" pitchFamily="49" charset="0"/>
              </a:rPr>
            </a:br>
            <a:r>
              <a:rPr lang="vi-VN">
                <a:latin typeface="Courier New" pitchFamily="49" charset="0"/>
                <a:cs typeface="Courier New" pitchFamily="49" charset="0"/>
              </a:rPr>
              <a:t>}</a:t>
            </a:r>
            <a:endParaRPr lang="en-US" smtClean="0">
              <a:latin typeface="Courier New" pitchFamily="49" charset="0"/>
              <a:cs typeface="Courier New" pitchFamily="49" charset="0"/>
            </a:endParaRPr>
          </a:p>
          <a:p>
            <a:endParaRPr lang="en-US"/>
          </a:p>
          <a:p>
            <a:endParaRPr lang="en-US"/>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33</a:t>
            </a:fld>
            <a:endParaRPr lang="en-US"/>
          </a:p>
        </p:txBody>
      </p:sp>
    </p:spTree>
    <p:custDataLst>
      <p:tags r:id="rId1"/>
    </p:custDataLst>
    <p:extLst>
      <p:ext uri="{BB962C8B-B14F-4D97-AF65-F5344CB8AC3E}">
        <p14:creationId xmlns:p14="http://schemas.microsoft.com/office/powerpoint/2010/main" val="3244878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8.7.4. Cây tìm kiếm số học – nhận xét</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a:bodyPr>
          <a:lstStyle/>
          <a:p>
            <a:r>
              <a:rPr lang="en-US"/>
              <a:t>Về mặt trung bình, các thao tác </a:t>
            </a:r>
            <a:r>
              <a:rPr lang="en-US" b="1"/>
              <a:t>tìm kiếm</a:t>
            </a:r>
            <a:r>
              <a:rPr lang="en-US"/>
              <a:t>, </a:t>
            </a:r>
            <a:r>
              <a:rPr lang="en-US" b="1"/>
              <a:t>chèn</a:t>
            </a:r>
            <a:r>
              <a:rPr lang="en-US"/>
              <a:t>, </a:t>
            </a:r>
            <a:r>
              <a:rPr lang="en-US" b="1"/>
              <a:t>xoá</a:t>
            </a:r>
            <a:r>
              <a:rPr lang="en-US"/>
              <a:t> trên cây tìm kiếm số học đều có độ phức tạp là </a:t>
            </a:r>
            <a:r>
              <a:rPr lang="en-US" b="1"/>
              <a:t>O(min(z, </a:t>
            </a:r>
            <a:r>
              <a:rPr lang="en-US" b="1" smtClean="0"/>
              <a:t>logn</a:t>
            </a:r>
            <a:r>
              <a:rPr lang="en-US" b="1"/>
              <a:t>))</a:t>
            </a:r>
            <a:r>
              <a:rPr lang="en-US"/>
              <a:t> </a:t>
            </a:r>
            <a:endParaRPr lang="en-US" smtClean="0"/>
          </a:p>
          <a:p>
            <a:r>
              <a:rPr lang="en-US" smtClean="0"/>
              <a:t>Trường </a:t>
            </a:r>
            <a:r>
              <a:rPr lang="en-US"/>
              <a:t>hợp xấu nhất, độ phức tạp của các thao tác đó là </a:t>
            </a:r>
            <a:r>
              <a:rPr lang="en-US" b="1"/>
              <a:t>O(z)</a:t>
            </a:r>
            <a:r>
              <a:rPr lang="en-US"/>
              <a:t>, bởi cây tìm kiếm số học có chiều cao không quá z + </a:t>
            </a:r>
            <a:r>
              <a:rPr lang="en-US" smtClean="0"/>
              <a:t>1</a:t>
            </a:r>
          </a:p>
          <a:p>
            <a:r>
              <a:rPr lang="en-US" smtClean="0"/>
              <a:t>Cây tìm kiếm số học có thể mở rộng với cây K-phân, ở đó mỗi nút có thể có tới K nút con</a:t>
            </a:r>
            <a:endParaRPr lang="en-US"/>
          </a:p>
          <a:p>
            <a:endParaRPr lang="en-US"/>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34</a:t>
            </a:fld>
            <a:endParaRPr lang="en-US"/>
          </a:p>
        </p:txBody>
      </p:sp>
    </p:spTree>
    <p:custDataLst>
      <p:tags r:id="rId1"/>
    </p:custDataLst>
    <p:extLst>
      <p:ext uri="{BB962C8B-B14F-4D97-AF65-F5344CB8AC3E}">
        <p14:creationId xmlns:p14="http://schemas.microsoft.com/office/powerpoint/2010/main" val="4129016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8.8. Những nhận xét cuối cùng</a:t>
            </a:r>
            <a:endParaRPr lang="en-US"/>
          </a:p>
        </p:txBody>
      </p:sp>
      <p:sp>
        <p:nvSpPr>
          <p:cNvPr id="3" name="Content Placeholder 2"/>
          <p:cNvSpPr>
            <a:spLocks noGrp="1"/>
          </p:cNvSpPr>
          <p:nvPr>
            <p:ph idx="1"/>
            <p:custDataLst>
              <p:tags r:id="rId3"/>
            </p:custDataLst>
          </p:nvPr>
        </p:nvSpPr>
        <p:spPr>
          <a:xfrm>
            <a:off x="228600" y="1600201"/>
            <a:ext cx="8686800" cy="5105399"/>
          </a:xfrm>
        </p:spPr>
        <p:txBody>
          <a:bodyPr>
            <a:normAutofit fontScale="92500" lnSpcReduction="20000"/>
          </a:bodyPr>
          <a:lstStyle/>
          <a:p>
            <a:r>
              <a:rPr lang="en-US"/>
              <a:t>Tìm kiếm </a:t>
            </a:r>
            <a:r>
              <a:rPr lang="en-US" smtClean="0"/>
              <a:t>là </a:t>
            </a:r>
            <a:r>
              <a:rPr lang="en-US"/>
              <a:t>công việc nhanh hơn sắp xếp nhưng lại được sử dụng nhiều </a:t>
            </a:r>
            <a:r>
              <a:rPr lang="en-US" smtClean="0"/>
              <a:t>hơn</a:t>
            </a:r>
          </a:p>
          <a:p>
            <a:r>
              <a:rPr lang="en-US" smtClean="0"/>
              <a:t>Bài toán tìm kiếm trong thực tế rất đa dạng: tìm </a:t>
            </a:r>
            <a:r>
              <a:rPr lang="en-US"/>
              <a:t>bản ghi mang khoá </a:t>
            </a:r>
            <a:r>
              <a:rPr lang="en-US" b="1"/>
              <a:t>lớn hơn </a:t>
            </a:r>
            <a:r>
              <a:rPr lang="en-US"/>
              <a:t>hay </a:t>
            </a:r>
            <a:r>
              <a:rPr lang="en-US" b="1"/>
              <a:t>nhỏ hơn </a:t>
            </a:r>
            <a:r>
              <a:rPr lang="en-US"/>
              <a:t>khoá tìm kiếm, tìm bản ghi mang khoá </a:t>
            </a:r>
            <a:r>
              <a:rPr lang="en-US" b="1"/>
              <a:t>nhỏ nhất </a:t>
            </a:r>
            <a:r>
              <a:rPr lang="en-US"/>
              <a:t>mà lớn hơn khoá tìm </a:t>
            </a:r>
            <a:r>
              <a:rPr lang="en-US" smtClean="0"/>
              <a:t>kiếm…</a:t>
            </a:r>
          </a:p>
          <a:p>
            <a:r>
              <a:rPr lang="en-US" smtClean="0"/>
              <a:t>Tìm kiếm chuỗi ký tự cũng công việc khác được sử dụng rộng rãi và có những giải thuật đặc thù riêng: </a:t>
            </a:r>
            <a:r>
              <a:rPr lang="en-US"/>
              <a:t>thuật toán </a:t>
            </a:r>
            <a:r>
              <a:rPr lang="en-US" smtClean="0"/>
              <a:t>BRUTE-FORCE, KNUTH- </a:t>
            </a:r>
            <a:r>
              <a:rPr lang="en-US"/>
              <a:t>MORRIS-PRATT, </a:t>
            </a:r>
            <a:r>
              <a:rPr lang="en-US" smtClean="0"/>
              <a:t>BOYER-MOORE , RABIN-KARP…</a:t>
            </a:r>
          </a:p>
          <a:p>
            <a:r>
              <a:rPr lang="en-US" smtClean="0"/>
              <a:t>Không </a:t>
            </a:r>
            <a:r>
              <a:rPr lang="en-US"/>
              <a:t>nên đánh giá giải thuật tìm kiếm này tốt hơn giải thuật </a:t>
            </a:r>
            <a:r>
              <a:rPr lang="en-US" smtClean="0"/>
              <a:t>khác</a:t>
            </a:r>
            <a:r>
              <a:rPr lang="en-US"/>
              <a:t> </a:t>
            </a:r>
            <a:r>
              <a:rPr lang="en-US" smtClean="0"/>
              <a:t>và phải sử </a:t>
            </a:r>
            <a:r>
              <a:rPr lang="en-US"/>
              <a:t>dụng thuật toán </a:t>
            </a:r>
            <a:r>
              <a:rPr lang="en-US" smtClean="0"/>
              <a:t>phù </a:t>
            </a:r>
            <a:r>
              <a:rPr lang="en-US"/>
              <a:t>hợp với từng yêu cầu cụ </a:t>
            </a:r>
            <a:r>
              <a:rPr lang="en-US" smtClean="0"/>
              <a:t>thể</a:t>
            </a:r>
          </a:p>
          <a:p>
            <a:endParaRPr lang="en-US"/>
          </a:p>
          <a:p>
            <a:endParaRPr lang="en-US"/>
          </a:p>
          <a:p>
            <a:endParaRPr lang="en-US"/>
          </a:p>
          <a:p>
            <a:endParaRPr lang="en-US" smtClean="0"/>
          </a:p>
          <a:p>
            <a:endParaRPr lang="en-US"/>
          </a:p>
          <a:p>
            <a:endParaRPr lang="en-US"/>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35</a:t>
            </a:fld>
            <a:endParaRPr lang="en-US"/>
          </a:p>
        </p:txBody>
      </p:sp>
    </p:spTree>
    <p:custDataLst>
      <p:tags r:id="rId1"/>
    </p:custDataLst>
    <p:extLst>
      <p:ext uri="{BB962C8B-B14F-4D97-AF65-F5344CB8AC3E}">
        <p14:creationId xmlns:p14="http://schemas.microsoft.com/office/powerpoint/2010/main" val="1832897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8.2. Tìm kiếm tuần tự</a:t>
            </a:r>
            <a:endParaRPr lang="en-US"/>
          </a:p>
        </p:txBody>
      </p:sp>
      <p:sp>
        <p:nvSpPr>
          <p:cNvPr id="3" name="Content Placeholder 2"/>
          <p:cNvSpPr>
            <a:spLocks noGrp="1"/>
          </p:cNvSpPr>
          <p:nvPr>
            <p:ph idx="1"/>
            <p:custDataLst>
              <p:tags r:id="rId3"/>
            </p:custDataLst>
          </p:nvPr>
        </p:nvSpPr>
        <p:spPr/>
        <p:txBody>
          <a:bodyPr>
            <a:normAutofit fontScale="85000" lnSpcReduction="20000"/>
          </a:bodyPr>
          <a:lstStyle/>
          <a:p>
            <a:r>
              <a:rPr lang="en-US" smtClean="0">
                <a:latin typeface="Corbel" pitchFamily="34" charset="0"/>
              </a:rPr>
              <a:t>Thuật toán: b</a:t>
            </a:r>
            <a:r>
              <a:rPr lang="vi-VN" smtClean="0">
                <a:latin typeface="Corbel" pitchFamily="34" charset="0"/>
              </a:rPr>
              <a:t>ắt </a:t>
            </a:r>
            <a:r>
              <a:rPr lang="vi-VN">
                <a:latin typeface="Corbel" pitchFamily="34" charset="0"/>
              </a:rPr>
              <a:t>đầu từ bản ghi đầu tiên, lần lượt </a:t>
            </a:r>
            <a:r>
              <a:rPr lang="vi-VN" b="1">
                <a:latin typeface="Corbel" pitchFamily="34" charset="0"/>
              </a:rPr>
              <a:t>so sánh </a:t>
            </a:r>
            <a:r>
              <a:rPr lang="vi-VN">
                <a:latin typeface="Corbel" pitchFamily="34" charset="0"/>
              </a:rPr>
              <a:t>khoá tìm kiếm với khoá tương ứng của các bản ghi trong danh sách, cho tới khi </a:t>
            </a:r>
            <a:r>
              <a:rPr lang="vi-VN" b="1">
                <a:latin typeface="Corbel" pitchFamily="34" charset="0"/>
              </a:rPr>
              <a:t>tìm thấy </a:t>
            </a:r>
            <a:r>
              <a:rPr lang="vi-VN">
                <a:latin typeface="Corbel" pitchFamily="34" charset="0"/>
              </a:rPr>
              <a:t>bản ghi mong muốn hoặc đã </a:t>
            </a:r>
            <a:r>
              <a:rPr lang="vi-VN" b="1">
                <a:latin typeface="Corbel" pitchFamily="34" charset="0"/>
              </a:rPr>
              <a:t>duyệt hết </a:t>
            </a:r>
            <a:r>
              <a:rPr lang="vi-VN">
                <a:latin typeface="Corbel" pitchFamily="34" charset="0"/>
              </a:rPr>
              <a:t>danh sách mà chưa </a:t>
            </a:r>
            <a:r>
              <a:rPr lang="vi-VN" smtClean="0">
                <a:latin typeface="Corbel" pitchFamily="34" charset="0"/>
              </a:rPr>
              <a:t>thấy</a:t>
            </a:r>
            <a:endParaRPr lang="en-US" smtClean="0">
              <a:latin typeface="Corbel" pitchFamily="34" charset="0"/>
            </a:endParaRPr>
          </a:p>
          <a:p>
            <a:endParaRPr lang="vi-VN">
              <a:latin typeface="Corbel" pitchFamily="34" charset="0"/>
            </a:endParaRPr>
          </a:p>
          <a:p>
            <a:pPr marL="118872" indent="0">
              <a:buNone/>
            </a:pPr>
            <a:r>
              <a:rPr lang="en-US">
                <a:latin typeface="Courier New" pitchFamily="49" charset="0"/>
                <a:cs typeface="Courier New" pitchFamily="49" charset="0"/>
              </a:rPr>
              <a:t>int SequentialSearch(TKey X) {</a:t>
            </a:r>
          </a:p>
          <a:p>
            <a:pPr marL="118872" indent="0">
              <a:buNone/>
            </a:pPr>
            <a:r>
              <a:rPr lang="en-US" smtClean="0">
                <a:latin typeface="Courier New" pitchFamily="49" charset="0"/>
                <a:cs typeface="Courier New" pitchFamily="49" charset="0"/>
              </a:rPr>
              <a:t>  int </a:t>
            </a:r>
            <a:r>
              <a:rPr lang="en-US">
                <a:latin typeface="Courier New" pitchFamily="49" charset="0"/>
                <a:cs typeface="Courier New" pitchFamily="49" charset="0"/>
              </a:rPr>
              <a:t>i </a:t>
            </a:r>
            <a:r>
              <a:rPr lang="en-US" smtClean="0">
                <a:latin typeface="Courier New" pitchFamily="49" charset="0"/>
                <a:cs typeface="Courier New" pitchFamily="49" charset="0"/>
              </a:rPr>
              <a:t>= </a:t>
            </a:r>
            <a:r>
              <a:rPr lang="en-US">
                <a:latin typeface="Courier New" pitchFamily="49" charset="0"/>
                <a:cs typeface="Courier New" pitchFamily="49" charset="0"/>
              </a:rPr>
              <a:t>0;</a:t>
            </a:r>
          </a:p>
          <a:p>
            <a:pPr marL="118872" indent="0">
              <a:buNone/>
            </a:pPr>
            <a:r>
              <a:rPr lang="en-US" smtClean="0">
                <a:latin typeface="Courier New" pitchFamily="49" charset="0"/>
                <a:cs typeface="Courier New" pitchFamily="49" charset="0"/>
              </a:rPr>
              <a:t>  while ((</a:t>
            </a:r>
            <a:r>
              <a:rPr lang="en-US">
                <a:latin typeface="Courier New" pitchFamily="49" charset="0"/>
                <a:cs typeface="Courier New" pitchFamily="49" charset="0"/>
              </a:rPr>
              <a:t>i &lt; n</a:t>
            </a:r>
            <a:r>
              <a:rPr lang="en-US" smtClean="0">
                <a:latin typeface="Courier New" pitchFamily="49" charset="0"/>
                <a:cs typeface="Courier New" pitchFamily="49" charset="0"/>
              </a:rPr>
              <a:t>)&amp;&amp;(</a:t>
            </a:r>
            <a:r>
              <a:rPr lang="en-US">
                <a:latin typeface="Courier New" pitchFamily="49" charset="0"/>
                <a:cs typeface="Courier New" pitchFamily="49" charset="0"/>
              </a:rPr>
              <a:t>k[i</a:t>
            </a:r>
            <a:r>
              <a:rPr lang="en-US" smtClean="0">
                <a:latin typeface="Courier New" pitchFamily="49" charset="0"/>
                <a:cs typeface="Courier New" pitchFamily="49" charset="0"/>
              </a:rPr>
              <a:t>]!=X)) </a:t>
            </a:r>
            <a:r>
              <a:rPr lang="en-US">
                <a:latin typeface="Courier New" pitchFamily="49" charset="0"/>
                <a:cs typeface="Courier New" pitchFamily="49" charset="0"/>
              </a:rPr>
              <a:t>i++;</a:t>
            </a:r>
          </a:p>
          <a:p>
            <a:pPr marL="118872" indent="0">
              <a:buNone/>
            </a:pPr>
            <a:r>
              <a:rPr lang="en-US" smtClean="0">
                <a:latin typeface="Courier New" pitchFamily="49" charset="0"/>
                <a:cs typeface="Courier New" pitchFamily="49" charset="0"/>
              </a:rPr>
              <a:t>  if </a:t>
            </a:r>
            <a:r>
              <a:rPr lang="en-US">
                <a:latin typeface="Courier New" pitchFamily="49" charset="0"/>
                <a:cs typeface="Courier New" pitchFamily="49" charset="0"/>
              </a:rPr>
              <a:t>(i &gt;= n) return -1;</a:t>
            </a:r>
          </a:p>
          <a:p>
            <a:pPr marL="118872" indent="0">
              <a:buNone/>
            </a:pPr>
            <a:r>
              <a:rPr lang="en-US" smtClean="0">
                <a:latin typeface="Courier New" pitchFamily="49" charset="0"/>
                <a:cs typeface="Courier New" pitchFamily="49" charset="0"/>
              </a:rPr>
              <a:t>  else </a:t>
            </a:r>
            <a:r>
              <a:rPr lang="en-US">
                <a:latin typeface="Courier New" pitchFamily="49" charset="0"/>
                <a:cs typeface="Courier New" pitchFamily="49" charset="0"/>
              </a:rPr>
              <a:t>return i;</a:t>
            </a:r>
          </a:p>
          <a:p>
            <a:pPr marL="118872" indent="0">
              <a:buNone/>
            </a:pPr>
            <a:r>
              <a:rPr lang="en-US">
                <a:latin typeface="Courier New" pitchFamily="49" charset="0"/>
                <a:cs typeface="Courier New" pitchFamily="49" charset="0"/>
              </a:rPr>
              <a:t>}</a:t>
            </a:r>
            <a:r>
              <a:rPr lang="vi-VN">
                <a:latin typeface="Corbel" pitchFamily="34" charset="0"/>
              </a:rPr>
              <a:t/>
            </a:r>
            <a:br>
              <a:rPr lang="vi-VN">
                <a:latin typeface="Corbel" pitchFamily="34" charset="0"/>
              </a:rPr>
            </a:br>
            <a:endParaRPr lang="en-US">
              <a:latin typeface="Corbel" pitchFamily="34"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4</a:t>
            </a:fld>
            <a:endParaRPr lang="en-US"/>
          </a:p>
        </p:txBody>
      </p:sp>
    </p:spTree>
    <p:custDataLst>
      <p:tags r:id="rId1"/>
    </p:custDataLst>
    <p:extLst>
      <p:ext uri="{BB962C8B-B14F-4D97-AF65-F5344CB8AC3E}">
        <p14:creationId xmlns:p14="http://schemas.microsoft.com/office/powerpoint/2010/main" val="111347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8.2. Tìm kiếm tuần tự</a:t>
            </a:r>
            <a:endParaRPr lang="en-US"/>
          </a:p>
        </p:txBody>
      </p:sp>
      <p:sp>
        <p:nvSpPr>
          <p:cNvPr id="3" name="Content Placeholder 2"/>
          <p:cNvSpPr>
            <a:spLocks noGrp="1"/>
          </p:cNvSpPr>
          <p:nvPr>
            <p:ph idx="1"/>
            <p:custDataLst>
              <p:tags r:id="rId3"/>
            </p:custDataLst>
          </p:nvPr>
        </p:nvSpPr>
        <p:spPr>
          <a:xfrm>
            <a:off x="228600" y="1600201"/>
            <a:ext cx="8686800" cy="5029200"/>
          </a:xfrm>
        </p:spPr>
        <p:txBody>
          <a:bodyPr>
            <a:normAutofit fontScale="77500" lnSpcReduction="20000"/>
          </a:bodyPr>
          <a:lstStyle/>
          <a:p>
            <a:r>
              <a:rPr lang="en-US" smtClean="0">
                <a:latin typeface="Corbel" pitchFamily="34" charset="0"/>
              </a:rPr>
              <a:t>Trong cài đặt, ta có thể sử dụng kỹ thuật “lính cầm canh” để giảm số thao tác so sánh: thêm phần tử có giá trị = X vào cuối dãy, để đảm </a:t>
            </a:r>
            <a:r>
              <a:rPr lang="en-US">
                <a:latin typeface="Corbel" pitchFamily="34" charset="0"/>
              </a:rPr>
              <a:t>bảo tìm kiếm luôn thành công</a:t>
            </a:r>
            <a:endParaRPr lang="en-US" smtClean="0">
              <a:latin typeface="Corbel" pitchFamily="34" charset="0"/>
            </a:endParaRPr>
          </a:p>
          <a:p>
            <a:endParaRPr lang="vi-VN">
              <a:latin typeface="Corbel" pitchFamily="34" charset="0"/>
            </a:endParaRPr>
          </a:p>
          <a:p>
            <a:pPr marL="118872" indent="0">
              <a:buNone/>
            </a:pPr>
            <a:r>
              <a:rPr lang="en-US">
                <a:latin typeface="Courier New" pitchFamily="49" charset="0"/>
                <a:cs typeface="Courier New" pitchFamily="49" charset="0"/>
              </a:rPr>
              <a:t>int SequentialSearch(TKey X) {</a:t>
            </a:r>
          </a:p>
          <a:p>
            <a:pPr marL="118872" indent="0">
              <a:buNone/>
            </a:pPr>
            <a:r>
              <a:rPr lang="en-US">
                <a:latin typeface="Courier New" pitchFamily="49" charset="0"/>
                <a:cs typeface="Courier New" pitchFamily="49" charset="0"/>
              </a:rPr>
              <a:t>  </a:t>
            </a:r>
            <a:r>
              <a:rPr lang="en-US" b="1" smtClean="0">
                <a:latin typeface="Courier New" pitchFamily="49" charset="0"/>
                <a:cs typeface="Courier New" pitchFamily="49" charset="0"/>
              </a:rPr>
              <a:t>k[n</a:t>
            </a:r>
            <a:r>
              <a:rPr lang="en-US" b="1">
                <a:latin typeface="Courier New" pitchFamily="49" charset="0"/>
                <a:cs typeface="Courier New" pitchFamily="49" charset="0"/>
              </a:rPr>
              <a:t>] = X;</a:t>
            </a:r>
          </a:p>
          <a:p>
            <a:pPr marL="118872" indent="0">
              <a:buNone/>
            </a:pPr>
            <a:r>
              <a:rPr lang="en-US" smtClean="0">
                <a:latin typeface="Courier New" pitchFamily="49" charset="0"/>
                <a:cs typeface="Courier New" pitchFamily="49" charset="0"/>
              </a:rPr>
              <a:t>  int </a:t>
            </a:r>
            <a:r>
              <a:rPr lang="en-US">
                <a:latin typeface="Courier New" pitchFamily="49" charset="0"/>
                <a:cs typeface="Courier New" pitchFamily="49" charset="0"/>
              </a:rPr>
              <a:t>i </a:t>
            </a:r>
            <a:r>
              <a:rPr lang="en-US" smtClean="0">
                <a:latin typeface="Courier New" pitchFamily="49" charset="0"/>
                <a:cs typeface="Courier New" pitchFamily="49" charset="0"/>
              </a:rPr>
              <a:t>= </a:t>
            </a:r>
            <a:r>
              <a:rPr lang="en-US">
                <a:latin typeface="Courier New" pitchFamily="49" charset="0"/>
                <a:cs typeface="Courier New" pitchFamily="49" charset="0"/>
              </a:rPr>
              <a:t>0;</a:t>
            </a:r>
          </a:p>
          <a:p>
            <a:pPr marL="118872" indent="0">
              <a:buNone/>
            </a:pPr>
            <a:r>
              <a:rPr lang="en-US" smtClean="0">
                <a:latin typeface="Courier New" pitchFamily="49" charset="0"/>
                <a:cs typeface="Courier New" pitchFamily="49" charset="0"/>
              </a:rPr>
              <a:t>  while (</a:t>
            </a:r>
            <a:r>
              <a:rPr lang="en-US" b="1" smtClean="0">
                <a:latin typeface="Courier New" pitchFamily="49" charset="0"/>
                <a:cs typeface="Courier New" pitchFamily="49" charset="0"/>
              </a:rPr>
              <a:t>k[i] != X</a:t>
            </a:r>
            <a:r>
              <a:rPr lang="en-US" smtClean="0">
                <a:latin typeface="Courier New" pitchFamily="49" charset="0"/>
                <a:cs typeface="Courier New" pitchFamily="49" charset="0"/>
              </a:rPr>
              <a:t>) </a:t>
            </a:r>
            <a:r>
              <a:rPr lang="en-US">
                <a:latin typeface="Courier New" pitchFamily="49" charset="0"/>
                <a:cs typeface="Courier New" pitchFamily="49" charset="0"/>
              </a:rPr>
              <a:t>i++;</a:t>
            </a:r>
          </a:p>
          <a:p>
            <a:pPr marL="118872" indent="0">
              <a:buNone/>
            </a:pPr>
            <a:r>
              <a:rPr lang="en-US" smtClean="0">
                <a:latin typeface="Courier New" pitchFamily="49" charset="0"/>
                <a:cs typeface="Courier New" pitchFamily="49" charset="0"/>
              </a:rPr>
              <a:t>  if </a:t>
            </a:r>
            <a:r>
              <a:rPr lang="en-US">
                <a:latin typeface="Courier New" pitchFamily="49" charset="0"/>
                <a:cs typeface="Courier New" pitchFamily="49" charset="0"/>
              </a:rPr>
              <a:t>(i &gt;= n) return -1;</a:t>
            </a:r>
          </a:p>
          <a:p>
            <a:pPr marL="118872" indent="0">
              <a:buNone/>
            </a:pPr>
            <a:r>
              <a:rPr lang="en-US" smtClean="0">
                <a:latin typeface="Courier New" pitchFamily="49" charset="0"/>
                <a:cs typeface="Courier New" pitchFamily="49" charset="0"/>
              </a:rPr>
              <a:t>  else </a:t>
            </a:r>
            <a:r>
              <a:rPr lang="en-US">
                <a:latin typeface="Courier New" pitchFamily="49" charset="0"/>
                <a:cs typeface="Courier New" pitchFamily="49" charset="0"/>
              </a:rPr>
              <a:t>return i;</a:t>
            </a:r>
          </a:p>
          <a:p>
            <a:pPr marL="118872" indent="0">
              <a:buNone/>
            </a:pPr>
            <a:r>
              <a:rPr lang="en-US" smtClean="0">
                <a:latin typeface="Courier New" pitchFamily="49" charset="0"/>
                <a:cs typeface="Courier New" pitchFamily="49" charset="0"/>
              </a:rPr>
              <a:t>}</a:t>
            </a:r>
          </a:p>
          <a:p>
            <a:r>
              <a:rPr lang="vi-VN">
                <a:latin typeface="Corbel" pitchFamily="34" charset="0"/>
              </a:rPr>
              <a:t>Dễ thấy rằng độ phức tạp của thuật toán tìm kiếm tuần tự trong trường hợp tốt nhất là </a:t>
            </a:r>
            <a:r>
              <a:rPr lang="en-US" b="1" smtClean="0">
                <a:latin typeface="Corbel" pitchFamily="34" charset="0"/>
              </a:rPr>
              <a:t>O</a:t>
            </a:r>
            <a:r>
              <a:rPr lang="vi-VN" b="1" smtClean="0">
                <a:latin typeface="Corbel" pitchFamily="34" charset="0"/>
              </a:rPr>
              <a:t>(1</a:t>
            </a:r>
            <a:r>
              <a:rPr lang="vi-VN" b="1">
                <a:latin typeface="Corbel" pitchFamily="34" charset="0"/>
              </a:rPr>
              <a:t>)</a:t>
            </a:r>
            <a:r>
              <a:rPr lang="vi-VN">
                <a:latin typeface="Corbel" pitchFamily="34" charset="0"/>
              </a:rPr>
              <a:t>, trong trường hợp xấu nhất là </a:t>
            </a:r>
            <a:r>
              <a:rPr lang="en-US" b="1" smtClean="0">
                <a:latin typeface="Corbel" pitchFamily="34" charset="0"/>
              </a:rPr>
              <a:t>O</a:t>
            </a:r>
            <a:r>
              <a:rPr lang="vi-VN" b="1" smtClean="0">
                <a:latin typeface="Corbel" pitchFamily="34" charset="0"/>
              </a:rPr>
              <a:t>(n</a:t>
            </a:r>
            <a:r>
              <a:rPr lang="vi-VN" b="1">
                <a:latin typeface="Corbel" pitchFamily="34" charset="0"/>
              </a:rPr>
              <a:t>)</a:t>
            </a:r>
            <a:r>
              <a:rPr lang="vi-VN">
                <a:latin typeface="Corbel" pitchFamily="34" charset="0"/>
              </a:rPr>
              <a:t> và trong trường hợp trung bình là </a:t>
            </a:r>
            <a:r>
              <a:rPr lang="en-US" b="1" smtClean="0">
                <a:latin typeface="Corbel" pitchFamily="34" charset="0"/>
              </a:rPr>
              <a:t>O</a:t>
            </a:r>
            <a:r>
              <a:rPr lang="el-GR" b="1" smtClean="0">
                <a:latin typeface="Corbel" pitchFamily="34" charset="0"/>
              </a:rPr>
              <a:t>(</a:t>
            </a:r>
            <a:r>
              <a:rPr lang="vi-VN" b="1">
                <a:latin typeface="Corbel" pitchFamily="34" charset="0"/>
              </a:rPr>
              <a:t>n</a:t>
            </a:r>
            <a:r>
              <a:rPr lang="vi-VN" b="1" smtClean="0">
                <a:latin typeface="Corbel" pitchFamily="34" charset="0"/>
              </a:rPr>
              <a:t>)</a:t>
            </a:r>
            <a:r>
              <a:rPr lang="vi-VN" smtClean="0">
                <a:latin typeface="Corbel" pitchFamily="34" charset="0"/>
              </a:rPr>
              <a:t>.</a:t>
            </a:r>
            <a:r>
              <a:rPr lang="vi-VN">
                <a:latin typeface="Corbel" pitchFamily="34" charset="0"/>
              </a:rPr>
              <a:t/>
            </a:r>
            <a:br>
              <a:rPr lang="vi-VN">
                <a:latin typeface="Corbel" pitchFamily="34" charset="0"/>
              </a:rPr>
            </a:br>
            <a:endParaRPr lang="en-US">
              <a:latin typeface="Corbel" pitchFamily="34"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5</a:t>
            </a:fld>
            <a:endParaRPr lang="en-US"/>
          </a:p>
        </p:txBody>
      </p:sp>
    </p:spTree>
    <p:custDataLst>
      <p:tags r:id="rId1"/>
    </p:custDataLst>
    <p:extLst>
      <p:ext uri="{BB962C8B-B14F-4D97-AF65-F5344CB8AC3E}">
        <p14:creationId xmlns:p14="http://schemas.microsoft.com/office/powerpoint/2010/main" val="2698324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8.3. Tìm kiếm nhị phân</a:t>
            </a:r>
            <a:endParaRPr lang="en-US"/>
          </a:p>
        </p:txBody>
      </p:sp>
      <p:sp>
        <p:nvSpPr>
          <p:cNvPr id="3" name="Content Placeholder 2"/>
          <p:cNvSpPr>
            <a:spLocks noGrp="1"/>
          </p:cNvSpPr>
          <p:nvPr>
            <p:ph idx="1"/>
            <p:custDataLst>
              <p:tags r:id="rId3"/>
            </p:custDataLst>
          </p:nvPr>
        </p:nvSpPr>
        <p:spPr>
          <a:xfrm>
            <a:off x="228600" y="1600201"/>
            <a:ext cx="8686800" cy="5029200"/>
          </a:xfrm>
        </p:spPr>
        <p:txBody>
          <a:bodyPr>
            <a:normAutofit fontScale="92500" lnSpcReduction="20000"/>
          </a:bodyPr>
          <a:lstStyle/>
          <a:p>
            <a:r>
              <a:rPr lang="vi-VN">
                <a:latin typeface="Corbel" pitchFamily="34" charset="0"/>
                <a:cs typeface="Courier New" pitchFamily="49" charset="0"/>
              </a:rPr>
              <a:t>Trên thực tế, có nhiều trường hợp mà dãy khóa </a:t>
            </a:r>
            <a:r>
              <a:rPr lang="vi-VN" b="1">
                <a:latin typeface="Corbel" pitchFamily="34" charset="0"/>
                <a:cs typeface="Courier New" pitchFamily="49" charset="0"/>
              </a:rPr>
              <a:t>đã được sắp xếp</a:t>
            </a:r>
            <a:r>
              <a:rPr lang="vi-VN">
                <a:latin typeface="Corbel" pitchFamily="34" charset="0"/>
                <a:cs typeface="Courier New" pitchFamily="49" charset="0"/>
              </a:rPr>
              <a:t>, khi đó ta có phương án </a:t>
            </a:r>
            <a:r>
              <a:rPr lang="en-US" smtClean="0">
                <a:latin typeface="Corbel" pitchFamily="34" charset="0"/>
                <a:cs typeface="Courier New" pitchFamily="49" charset="0"/>
              </a:rPr>
              <a:t>tìm kiếm </a:t>
            </a:r>
            <a:r>
              <a:rPr lang="vi-VN" smtClean="0">
                <a:latin typeface="Corbel" pitchFamily="34" charset="0"/>
                <a:cs typeface="Courier New" pitchFamily="49" charset="0"/>
              </a:rPr>
              <a:t>tốt </a:t>
            </a:r>
            <a:r>
              <a:rPr lang="vi-VN">
                <a:latin typeface="Corbel" pitchFamily="34" charset="0"/>
                <a:cs typeface="Courier New" pitchFamily="49" charset="0"/>
              </a:rPr>
              <a:t>hơn. </a:t>
            </a:r>
            <a:endParaRPr lang="en-US" smtClean="0">
              <a:latin typeface="Corbel" pitchFamily="34" charset="0"/>
              <a:cs typeface="Courier New" pitchFamily="49" charset="0"/>
            </a:endParaRPr>
          </a:p>
          <a:p>
            <a:pPr fontAlgn="base"/>
            <a:r>
              <a:rPr lang="vi-VN">
                <a:latin typeface="Corbel" pitchFamily="34" charset="0"/>
              </a:rPr>
              <a:t>Giả sử ta cần tìm </a:t>
            </a:r>
            <a:r>
              <a:rPr lang="en-US" smtClean="0">
                <a:latin typeface="Corbel" pitchFamily="34" charset="0"/>
              </a:rPr>
              <a:t>khóa X </a:t>
            </a:r>
            <a:r>
              <a:rPr lang="vi-VN" smtClean="0">
                <a:latin typeface="Corbel" pitchFamily="34" charset="0"/>
              </a:rPr>
              <a:t>trong </a:t>
            </a:r>
            <a:r>
              <a:rPr lang="vi-VN">
                <a:latin typeface="Corbel" pitchFamily="34" charset="0"/>
              </a:rPr>
              <a:t>đoạn </a:t>
            </a:r>
            <a:r>
              <a:rPr lang="vi-VN" smtClean="0">
                <a:latin typeface="Corbel" pitchFamily="34" charset="0"/>
              </a:rPr>
              <a:t>k[</a:t>
            </a:r>
            <a:r>
              <a:rPr lang="en-US" smtClean="0">
                <a:latin typeface="Corbel" pitchFamily="34" charset="0"/>
              </a:rPr>
              <a:t>l</a:t>
            </a:r>
            <a:r>
              <a:rPr lang="vi-VN" smtClean="0">
                <a:latin typeface="Corbel" pitchFamily="34" charset="0"/>
              </a:rPr>
              <a:t>...</a:t>
            </a:r>
            <a:r>
              <a:rPr lang="en-US" smtClean="0">
                <a:latin typeface="Corbel" pitchFamily="34" charset="0"/>
              </a:rPr>
              <a:t>h</a:t>
            </a:r>
            <a:r>
              <a:rPr lang="vi-VN" smtClean="0">
                <a:latin typeface="Corbel" pitchFamily="34" charset="0"/>
              </a:rPr>
              <a:t>], </a:t>
            </a:r>
            <a:r>
              <a:rPr lang="vi-VN">
                <a:latin typeface="Corbel" pitchFamily="34" charset="0"/>
              </a:rPr>
              <a:t>trước hết ta xét khoá nằm giữa dãy </a:t>
            </a:r>
            <a:r>
              <a:rPr lang="vi-VN" smtClean="0">
                <a:latin typeface="Corbel" pitchFamily="34" charset="0"/>
              </a:rPr>
              <a:t>k[</a:t>
            </a:r>
            <a:r>
              <a:rPr lang="en-US" smtClean="0">
                <a:latin typeface="Corbel" pitchFamily="34" charset="0"/>
              </a:rPr>
              <a:t>m</a:t>
            </a:r>
            <a:r>
              <a:rPr lang="vi-VN" smtClean="0">
                <a:latin typeface="Corbel" pitchFamily="34" charset="0"/>
              </a:rPr>
              <a:t>] </a:t>
            </a:r>
            <a:r>
              <a:rPr lang="vi-VN">
                <a:latin typeface="Corbel" pitchFamily="34" charset="0"/>
              </a:rPr>
              <a:t>với </a:t>
            </a:r>
            <a:r>
              <a:rPr lang="vi-VN" smtClean="0">
                <a:latin typeface="Corbel" pitchFamily="34" charset="0"/>
              </a:rPr>
              <a:t>m </a:t>
            </a:r>
            <a:r>
              <a:rPr lang="vi-VN">
                <a:latin typeface="Corbel" pitchFamily="34" charset="0"/>
              </a:rPr>
              <a:t>= </a:t>
            </a:r>
            <a:r>
              <a:rPr lang="vi-VN" smtClean="0">
                <a:latin typeface="Corbel" pitchFamily="34" charset="0"/>
              </a:rPr>
              <a:t>(</a:t>
            </a:r>
            <a:r>
              <a:rPr lang="en-US" smtClean="0">
                <a:latin typeface="Corbel" pitchFamily="34" charset="0"/>
              </a:rPr>
              <a:t>l</a:t>
            </a:r>
            <a:r>
              <a:rPr lang="vi-VN" smtClean="0">
                <a:latin typeface="Corbel" pitchFamily="34" charset="0"/>
              </a:rPr>
              <a:t> </a:t>
            </a:r>
            <a:r>
              <a:rPr lang="vi-VN">
                <a:latin typeface="Corbel" pitchFamily="34" charset="0"/>
              </a:rPr>
              <a:t>+ </a:t>
            </a:r>
            <a:r>
              <a:rPr lang="en-US" smtClean="0">
                <a:latin typeface="Corbel" pitchFamily="34" charset="0"/>
              </a:rPr>
              <a:t>h</a:t>
            </a:r>
            <a:r>
              <a:rPr lang="vi-VN" smtClean="0">
                <a:latin typeface="Corbel" pitchFamily="34" charset="0"/>
              </a:rPr>
              <a:t>) </a:t>
            </a:r>
            <a:r>
              <a:rPr lang="en-US" smtClean="0">
                <a:latin typeface="Corbel" pitchFamily="34" charset="0"/>
              </a:rPr>
              <a:t>/</a:t>
            </a:r>
            <a:r>
              <a:rPr lang="vi-VN" smtClean="0">
                <a:latin typeface="Corbel" pitchFamily="34" charset="0"/>
              </a:rPr>
              <a:t> 2;</a:t>
            </a:r>
            <a:endParaRPr lang="en-US" smtClean="0">
              <a:latin typeface="Corbel" pitchFamily="34" charset="0"/>
            </a:endParaRPr>
          </a:p>
          <a:p>
            <a:pPr lvl="1" fontAlgn="base"/>
            <a:r>
              <a:rPr lang="vi-VN">
                <a:latin typeface="Corbel" pitchFamily="34" charset="0"/>
              </a:rPr>
              <a:t>Nếu </a:t>
            </a:r>
            <a:r>
              <a:rPr lang="vi-VN" smtClean="0">
                <a:latin typeface="Corbel" pitchFamily="34" charset="0"/>
              </a:rPr>
              <a:t>k[m] </a:t>
            </a:r>
            <a:r>
              <a:rPr lang="vi-VN">
                <a:latin typeface="Corbel" pitchFamily="34" charset="0"/>
              </a:rPr>
              <a:t>= X </a:t>
            </a:r>
            <a:r>
              <a:rPr lang="en-US" smtClean="0">
                <a:latin typeface="Corbel" pitchFamily="34" charset="0"/>
                <a:sym typeface="Wingdings" pitchFamily="2" charset="2"/>
              </a:rPr>
              <a:t></a:t>
            </a:r>
            <a:r>
              <a:rPr lang="vi-VN" smtClean="0">
                <a:latin typeface="Corbel" pitchFamily="34" charset="0"/>
              </a:rPr>
              <a:t> </a:t>
            </a:r>
            <a:r>
              <a:rPr lang="vi-VN">
                <a:latin typeface="Corbel" pitchFamily="34" charset="0"/>
              </a:rPr>
              <a:t>tìm kiếm thành </a:t>
            </a:r>
            <a:r>
              <a:rPr lang="vi-VN" smtClean="0">
                <a:latin typeface="Corbel" pitchFamily="34" charset="0"/>
              </a:rPr>
              <a:t>công</a:t>
            </a:r>
            <a:r>
              <a:rPr lang="en-US" smtClean="0">
                <a:latin typeface="Corbel" pitchFamily="34" charset="0"/>
              </a:rPr>
              <a:t>, </a:t>
            </a:r>
            <a:r>
              <a:rPr lang="vi-VN" smtClean="0">
                <a:latin typeface="Corbel" pitchFamily="34" charset="0"/>
              </a:rPr>
              <a:t>kết </a:t>
            </a:r>
            <a:r>
              <a:rPr lang="vi-VN">
                <a:latin typeface="Corbel" pitchFamily="34" charset="0"/>
              </a:rPr>
              <a:t>thúc </a:t>
            </a:r>
            <a:endParaRPr lang="en-US" smtClean="0">
              <a:latin typeface="Corbel" pitchFamily="34" charset="0"/>
            </a:endParaRPr>
          </a:p>
          <a:p>
            <a:pPr lvl="1" fontAlgn="base"/>
            <a:r>
              <a:rPr lang="vi-VN" smtClean="0">
                <a:latin typeface="Corbel" pitchFamily="34" charset="0"/>
              </a:rPr>
              <a:t>Nếu k[m] </a:t>
            </a:r>
            <a:r>
              <a:rPr lang="vi-VN">
                <a:latin typeface="Corbel" pitchFamily="34" charset="0"/>
              </a:rPr>
              <a:t>&lt; X thì </a:t>
            </a:r>
            <a:r>
              <a:rPr lang="en-US" smtClean="0">
                <a:latin typeface="Corbel" pitchFamily="34" charset="0"/>
              </a:rPr>
              <a:t>X phải nằm ở đoạn sau (</a:t>
            </a:r>
            <a:r>
              <a:rPr lang="vi-VN" smtClean="0">
                <a:latin typeface="Corbel" pitchFamily="34" charset="0"/>
              </a:rPr>
              <a:t>k[</a:t>
            </a:r>
            <a:r>
              <a:rPr lang="en-US" smtClean="0">
                <a:latin typeface="Corbel" pitchFamily="34" charset="0"/>
              </a:rPr>
              <a:t>m+1..h</a:t>
            </a:r>
            <a:r>
              <a:rPr lang="vi-VN" smtClean="0">
                <a:latin typeface="Corbel" pitchFamily="34" charset="0"/>
              </a:rPr>
              <a:t>].</a:t>
            </a:r>
            <a:r>
              <a:rPr lang="en-US" smtClean="0">
                <a:latin typeface="Corbel" pitchFamily="34" charset="0"/>
              </a:rPr>
              <a:t> Tiếp tục tìm kiếm trong đoạn con này</a:t>
            </a:r>
            <a:endParaRPr lang="vi-VN">
              <a:latin typeface="Corbel" pitchFamily="34" charset="0"/>
            </a:endParaRPr>
          </a:p>
          <a:p>
            <a:pPr lvl="1" fontAlgn="base"/>
            <a:r>
              <a:rPr lang="vi-VN">
                <a:latin typeface="Corbel" pitchFamily="34" charset="0"/>
              </a:rPr>
              <a:t>Nếu </a:t>
            </a:r>
            <a:r>
              <a:rPr lang="vi-VN" smtClean="0">
                <a:latin typeface="Corbel" pitchFamily="34" charset="0"/>
              </a:rPr>
              <a:t>k[m] </a:t>
            </a:r>
            <a:r>
              <a:rPr lang="vi-VN">
                <a:latin typeface="Corbel" pitchFamily="34" charset="0"/>
              </a:rPr>
              <a:t>&gt; X thì </a:t>
            </a:r>
            <a:r>
              <a:rPr lang="en-US" smtClean="0">
                <a:latin typeface="Corbel" pitchFamily="34" charset="0"/>
              </a:rPr>
              <a:t>X phải nằm ở đoạn đẩu (k[0..m-1])</a:t>
            </a:r>
            <a:r>
              <a:rPr lang="vi-VN" smtClean="0">
                <a:latin typeface="Corbel" pitchFamily="34" charset="0"/>
              </a:rPr>
              <a:t>.</a:t>
            </a:r>
            <a:r>
              <a:rPr lang="vi-VN">
                <a:latin typeface="Corbel" pitchFamily="34" charset="0"/>
              </a:rPr>
              <a:t> </a:t>
            </a:r>
            <a:r>
              <a:rPr lang="en-US" smtClean="0">
                <a:latin typeface="Corbel" pitchFamily="34" charset="0"/>
              </a:rPr>
              <a:t>Tiếp </a:t>
            </a:r>
            <a:r>
              <a:rPr lang="en-US">
                <a:latin typeface="Corbel" pitchFamily="34" charset="0"/>
              </a:rPr>
              <a:t>tục tìm kiếm trong đoạn con này</a:t>
            </a:r>
            <a:endParaRPr lang="vi-VN">
              <a:latin typeface="Corbel" pitchFamily="34" charset="0"/>
            </a:endParaRPr>
          </a:p>
          <a:p>
            <a:r>
              <a:rPr lang="vi-VN" smtClean="0">
                <a:latin typeface="Corbel" pitchFamily="34" charset="0"/>
              </a:rPr>
              <a:t>Quá </a:t>
            </a:r>
            <a:r>
              <a:rPr lang="vi-VN">
                <a:latin typeface="Corbel" pitchFamily="34" charset="0"/>
              </a:rPr>
              <a:t>trình tìm kiếm sẽ thất bại nếu đến một bước nào đó, đoạn tìm kiếm là rỗng </a:t>
            </a:r>
            <a:r>
              <a:rPr lang="vi-VN" smtClean="0">
                <a:latin typeface="Corbel" pitchFamily="34" charset="0"/>
              </a:rPr>
              <a:t>(</a:t>
            </a:r>
            <a:r>
              <a:rPr lang="en-US" smtClean="0">
                <a:latin typeface="Corbel" pitchFamily="34" charset="0"/>
              </a:rPr>
              <a:t>l</a:t>
            </a:r>
            <a:r>
              <a:rPr lang="vi-VN" smtClean="0">
                <a:latin typeface="Corbel" pitchFamily="34" charset="0"/>
              </a:rPr>
              <a:t> </a:t>
            </a:r>
            <a:r>
              <a:rPr lang="vi-VN">
                <a:latin typeface="Corbel" pitchFamily="34" charset="0"/>
              </a:rPr>
              <a:t>&gt; </a:t>
            </a:r>
            <a:r>
              <a:rPr lang="en-US" smtClean="0">
                <a:latin typeface="Corbel" pitchFamily="34" charset="0"/>
              </a:rPr>
              <a:t>h</a:t>
            </a:r>
            <a:r>
              <a:rPr lang="vi-VN" smtClean="0">
                <a:latin typeface="Corbel" pitchFamily="34" charset="0"/>
              </a:rPr>
              <a:t>).</a:t>
            </a:r>
            <a:r>
              <a:rPr lang="vi-VN">
                <a:latin typeface="Corbel" pitchFamily="34" charset="0"/>
              </a:rPr>
              <a:t/>
            </a:r>
            <a:br>
              <a:rPr lang="vi-VN">
                <a:latin typeface="Corbel" pitchFamily="34" charset="0"/>
              </a:rPr>
            </a:br>
            <a:endParaRPr lang="en-US">
              <a:latin typeface="Corbel" pitchFamily="34"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6</a:t>
            </a:fld>
            <a:endParaRPr lang="en-US"/>
          </a:p>
        </p:txBody>
      </p:sp>
    </p:spTree>
    <p:custDataLst>
      <p:tags r:id="rId1"/>
    </p:custDataLst>
    <p:extLst>
      <p:ext uri="{BB962C8B-B14F-4D97-AF65-F5344CB8AC3E}">
        <p14:creationId xmlns:p14="http://schemas.microsoft.com/office/powerpoint/2010/main" val="1422356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8.3. Tìm kiếm nhị phân – cài đặt</a:t>
            </a:r>
            <a:endParaRPr lang="en-US"/>
          </a:p>
        </p:txBody>
      </p:sp>
      <p:sp>
        <p:nvSpPr>
          <p:cNvPr id="3" name="Content Placeholder 2"/>
          <p:cNvSpPr>
            <a:spLocks noGrp="1"/>
          </p:cNvSpPr>
          <p:nvPr>
            <p:ph idx="1"/>
            <p:custDataLst>
              <p:tags r:id="rId3"/>
            </p:custDataLst>
          </p:nvPr>
        </p:nvSpPr>
        <p:spPr>
          <a:xfrm>
            <a:off x="228600" y="1600201"/>
            <a:ext cx="8686800" cy="5029200"/>
          </a:xfrm>
        </p:spPr>
        <p:txBody>
          <a:bodyPr>
            <a:normAutofit fontScale="77500" lnSpcReduction="20000"/>
          </a:bodyPr>
          <a:lstStyle/>
          <a:p>
            <a:r>
              <a:rPr lang="en-US" smtClean="0">
                <a:latin typeface="Corbel" pitchFamily="34" charset="0"/>
                <a:cs typeface="Courier New" pitchFamily="49" charset="0"/>
              </a:rPr>
              <a:t>Cài đặt:</a:t>
            </a:r>
          </a:p>
          <a:p>
            <a:pPr marL="118872" indent="0">
              <a:buNone/>
            </a:pPr>
            <a:r>
              <a:rPr lang="en-US">
                <a:latin typeface="Courier New" pitchFamily="49" charset="0"/>
                <a:cs typeface="Courier New" pitchFamily="49" charset="0"/>
              </a:rPr>
              <a:t>int BinarySearch(TKey X) {</a:t>
            </a:r>
            <a:br>
              <a:rPr lang="en-US">
                <a:latin typeface="Courier New" pitchFamily="49" charset="0"/>
                <a:cs typeface="Courier New" pitchFamily="49" charset="0"/>
              </a:rPr>
            </a:br>
            <a:r>
              <a:rPr lang="en-US" smtClean="0">
                <a:latin typeface="Courier New" pitchFamily="49" charset="0"/>
                <a:cs typeface="Courier New" pitchFamily="49" charset="0"/>
              </a:rPr>
              <a:t>   int L, H, m;</a:t>
            </a:r>
            <a:r>
              <a:rPr lang="en-US">
                <a:latin typeface="Courier New" pitchFamily="49" charset="0"/>
                <a:cs typeface="Courier New" pitchFamily="49" charset="0"/>
              </a:rPr>
              <a:t/>
            </a:r>
            <a:br>
              <a:rPr lang="en-US">
                <a:latin typeface="Courier New" pitchFamily="49" charset="0"/>
                <a:cs typeface="Courier New" pitchFamily="49" charset="0"/>
              </a:rPr>
            </a:br>
            <a:r>
              <a:rPr lang="en-US" smtClean="0">
                <a:latin typeface="Courier New" pitchFamily="49" charset="0"/>
                <a:cs typeface="Courier New" pitchFamily="49" charset="0"/>
              </a:rPr>
              <a:t>   L = 0; H = </a:t>
            </a:r>
            <a:r>
              <a:rPr lang="en-US">
                <a:latin typeface="Courier New" pitchFamily="49" charset="0"/>
                <a:cs typeface="Courier New" pitchFamily="49" charset="0"/>
              </a:rPr>
              <a:t>n-1;</a:t>
            </a:r>
            <a:br>
              <a:rPr lang="en-US">
                <a:latin typeface="Courier New" pitchFamily="49" charset="0"/>
                <a:cs typeface="Courier New" pitchFamily="49" charset="0"/>
              </a:rPr>
            </a:br>
            <a:r>
              <a:rPr lang="en-US" smtClean="0">
                <a:latin typeface="Courier New" pitchFamily="49" charset="0"/>
                <a:cs typeface="Courier New" pitchFamily="49" charset="0"/>
              </a:rPr>
              <a:t>   while (L </a:t>
            </a:r>
            <a:r>
              <a:rPr lang="en-US">
                <a:latin typeface="Courier New" pitchFamily="49" charset="0"/>
                <a:cs typeface="Courier New" pitchFamily="49" charset="0"/>
              </a:rPr>
              <a:t>≤ </a:t>
            </a:r>
            <a:r>
              <a:rPr lang="en-US" smtClean="0">
                <a:latin typeface="Courier New" pitchFamily="49" charset="0"/>
                <a:cs typeface="Courier New" pitchFamily="49" charset="0"/>
              </a:rPr>
              <a:t>H) </a:t>
            </a:r>
            <a:r>
              <a:rPr lang="en-US">
                <a:latin typeface="Courier New" pitchFamily="49" charset="0"/>
                <a:cs typeface="Courier New" pitchFamily="49" charset="0"/>
              </a:rPr>
              <a:t>{</a:t>
            </a:r>
            <a:br>
              <a:rPr lang="en-US">
                <a:latin typeface="Courier New" pitchFamily="49" charset="0"/>
                <a:cs typeface="Courier New" pitchFamily="49" charset="0"/>
              </a:rPr>
            </a:br>
            <a:r>
              <a:rPr lang="en-US" smtClean="0">
                <a:latin typeface="Courier New" pitchFamily="49" charset="0"/>
                <a:cs typeface="Courier New" pitchFamily="49" charset="0"/>
              </a:rPr>
              <a:t>      m = (L </a:t>
            </a:r>
            <a:r>
              <a:rPr lang="en-US">
                <a:latin typeface="Courier New" pitchFamily="49" charset="0"/>
                <a:cs typeface="Courier New" pitchFamily="49" charset="0"/>
              </a:rPr>
              <a:t>+ </a:t>
            </a:r>
            <a:r>
              <a:rPr lang="en-US" smtClean="0">
                <a:latin typeface="Courier New" pitchFamily="49" charset="0"/>
                <a:cs typeface="Courier New" pitchFamily="49" charset="0"/>
              </a:rPr>
              <a:t>H) / 2</a:t>
            </a:r>
            <a:r>
              <a:rPr lang="en-US">
                <a:latin typeface="Courier New" pitchFamily="49" charset="0"/>
                <a:cs typeface="Courier New" pitchFamily="49" charset="0"/>
              </a:rPr>
              <a:t>;</a:t>
            </a:r>
          </a:p>
          <a:p>
            <a:pPr marL="118872" indent="0">
              <a:buNone/>
            </a:pPr>
            <a:r>
              <a:rPr lang="en-US" smtClean="0">
                <a:latin typeface="Courier New" pitchFamily="49" charset="0"/>
                <a:cs typeface="Courier New" pitchFamily="49" charset="0"/>
              </a:rPr>
              <a:t>      if </a:t>
            </a:r>
            <a:r>
              <a:rPr lang="en-US">
                <a:latin typeface="Courier New" pitchFamily="49" charset="0"/>
                <a:cs typeface="Courier New" pitchFamily="49" charset="0"/>
              </a:rPr>
              <a:t>(</a:t>
            </a:r>
            <a:r>
              <a:rPr lang="en-US" smtClean="0">
                <a:latin typeface="Courier New" pitchFamily="49" charset="0"/>
                <a:cs typeface="Courier New" pitchFamily="49" charset="0"/>
              </a:rPr>
              <a:t>k[m] </a:t>
            </a:r>
            <a:r>
              <a:rPr lang="en-US">
                <a:latin typeface="Courier New" pitchFamily="49" charset="0"/>
                <a:cs typeface="Courier New" pitchFamily="49" charset="0"/>
              </a:rPr>
              <a:t>== X) return </a:t>
            </a:r>
            <a:r>
              <a:rPr lang="en-US" smtClean="0">
                <a:latin typeface="Courier New" pitchFamily="49" charset="0"/>
                <a:cs typeface="Courier New" pitchFamily="49" charset="0"/>
              </a:rPr>
              <a:t>m;</a:t>
            </a:r>
            <a:endParaRPr lang="en-US">
              <a:latin typeface="Courier New" pitchFamily="49" charset="0"/>
              <a:cs typeface="Courier New" pitchFamily="49" charset="0"/>
            </a:endParaRPr>
          </a:p>
          <a:p>
            <a:pPr marL="118872" indent="0">
              <a:buNone/>
            </a:pPr>
            <a:r>
              <a:rPr lang="en-US" smtClean="0">
                <a:latin typeface="Courier New" pitchFamily="49" charset="0"/>
                <a:cs typeface="Courier New" pitchFamily="49" charset="0"/>
              </a:rPr>
              <a:t>      if </a:t>
            </a:r>
            <a:r>
              <a:rPr lang="en-US">
                <a:latin typeface="Courier New" pitchFamily="49" charset="0"/>
                <a:cs typeface="Courier New" pitchFamily="49" charset="0"/>
              </a:rPr>
              <a:t>(</a:t>
            </a:r>
            <a:r>
              <a:rPr lang="en-US" smtClean="0">
                <a:latin typeface="Courier New" pitchFamily="49" charset="0"/>
                <a:cs typeface="Courier New" pitchFamily="49" charset="0"/>
              </a:rPr>
              <a:t>k[m] </a:t>
            </a:r>
            <a:r>
              <a:rPr lang="en-US">
                <a:latin typeface="Courier New" pitchFamily="49" charset="0"/>
                <a:cs typeface="Courier New" pitchFamily="49" charset="0"/>
              </a:rPr>
              <a:t>&lt; X) </a:t>
            </a:r>
            <a:r>
              <a:rPr lang="en-US" smtClean="0">
                <a:latin typeface="Courier New" pitchFamily="49" charset="0"/>
                <a:cs typeface="Courier New" pitchFamily="49" charset="0"/>
              </a:rPr>
              <a:t>L </a:t>
            </a:r>
            <a:r>
              <a:rPr lang="en-US">
                <a:latin typeface="Courier New" pitchFamily="49" charset="0"/>
                <a:cs typeface="Courier New" pitchFamily="49" charset="0"/>
              </a:rPr>
              <a:t>= </a:t>
            </a:r>
            <a:r>
              <a:rPr lang="en-US" smtClean="0">
                <a:latin typeface="Courier New" pitchFamily="49" charset="0"/>
                <a:cs typeface="Courier New" pitchFamily="49" charset="0"/>
              </a:rPr>
              <a:t>m </a:t>
            </a:r>
            <a:r>
              <a:rPr lang="en-US">
                <a:latin typeface="Courier New" pitchFamily="49" charset="0"/>
                <a:cs typeface="Courier New" pitchFamily="49" charset="0"/>
              </a:rPr>
              <a:t>+ </a:t>
            </a:r>
            <a:r>
              <a:rPr lang="en-US" smtClean="0">
                <a:latin typeface="Courier New" pitchFamily="49" charset="0"/>
                <a:cs typeface="Courier New" pitchFamily="49" charset="0"/>
              </a:rPr>
              <a:t>1;</a:t>
            </a:r>
            <a:endParaRPr lang="en-US">
              <a:latin typeface="Courier New" pitchFamily="49" charset="0"/>
              <a:cs typeface="Courier New" pitchFamily="49" charset="0"/>
            </a:endParaRPr>
          </a:p>
          <a:p>
            <a:pPr marL="118872" indent="0">
              <a:buNone/>
            </a:pPr>
            <a:r>
              <a:rPr lang="en-US" smtClean="0">
                <a:latin typeface="Courier New" pitchFamily="49" charset="0"/>
                <a:cs typeface="Courier New" pitchFamily="49" charset="0"/>
              </a:rPr>
              <a:t>      else H </a:t>
            </a:r>
            <a:r>
              <a:rPr lang="en-US">
                <a:latin typeface="Courier New" pitchFamily="49" charset="0"/>
                <a:cs typeface="Courier New" pitchFamily="49" charset="0"/>
              </a:rPr>
              <a:t>= </a:t>
            </a:r>
            <a:r>
              <a:rPr lang="en-US" smtClean="0">
                <a:latin typeface="Courier New" pitchFamily="49" charset="0"/>
                <a:cs typeface="Courier New" pitchFamily="49" charset="0"/>
              </a:rPr>
              <a:t>m </a:t>
            </a:r>
            <a:r>
              <a:rPr lang="en-US">
                <a:latin typeface="Courier New" pitchFamily="49" charset="0"/>
                <a:cs typeface="Courier New" pitchFamily="49" charset="0"/>
              </a:rPr>
              <a:t>- 1;</a:t>
            </a:r>
          </a:p>
          <a:p>
            <a:pPr marL="118872" indent="0">
              <a:buNone/>
            </a:pPr>
            <a:r>
              <a:rPr lang="en-US" smtClean="0">
                <a:latin typeface="Courier New" pitchFamily="49" charset="0"/>
                <a:cs typeface="Courier New" pitchFamily="49" charset="0"/>
              </a:rPr>
              <a:t>   }</a:t>
            </a:r>
            <a:r>
              <a:rPr lang="en-US">
                <a:latin typeface="Courier New" pitchFamily="49" charset="0"/>
                <a:cs typeface="Courier New" pitchFamily="49" charset="0"/>
              </a:rPr>
              <a:t/>
            </a:r>
            <a:br>
              <a:rPr lang="en-US">
                <a:latin typeface="Courier New" pitchFamily="49" charset="0"/>
                <a:cs typeface="Courier New" pitchFamily="49" charset="0"/>
              </a:rPr>
            </a:br>
            <a:r>
              <a:rPr lang="en-US" smtClean="0">
                <a:latin typeface="Courier New" pitchFamily="49" charset="0"/>
                <a:cs typeface="Courier New" pitchFamily="49" charset="0"/>
              </a:rPr>
              <a:t>   return </a:t>
            </a:r>
            <a:r>
              <a:rPr lang="en-US">
                <a:latin typeface="Courier New" pitchFamily="49" charset="0"/>
                <a:cs typeface="Courier New" pitchFamily="49" charset="0"/>
              </a:rPr>
              <a:t>-1;</a:t>
            </a:r>
            <a:br>
              <a:rPr lang="en-US">
                <a:latin typeface="Courier New" pitchFamily="49" charset="0"/>
                <a:cs typeface="Courier New" pitchFamily="49" charset="0"/>
              </a:rPr>
            </a:br>
            <a:r>
              <a:rPr lang="en-US" smtClean="0">
                <a:latin typeface="Courier New" pitchFamily="49" charset="0"/>
                <a:cs typeface="Courier New" pitchFamily="49" charset="0"/>
              </a:rPr>
              <a:t>}</a:t>
            </a:r>
          </a:p>
          <a:p>
            <a:r>
              <a:rPr lang="en-US">
                <a:latin typeface="Corbel" pitchFamily="34" charset="0"/>
                <a:cs typeface="Courier New" pitchFamily="49" charset="0"/>
              </a:rPr>
              <a:t>Dễ </a:t>
            </a:r>
            <a:r>
              <a:rPr lang="en-US" smtClean="0">
                <a:latin typeface="Corbel" pitchFamily="34" charset="0"/>
                <a:cs typeface="Courier New" pitchFamily="49" charset="0"/>
              </a:rPr>
              <a:t>thấy </a:t>
            </a:r>
            <a:r>
              <a:rPr lang="en-US" smtClean="0"/>
              <a:t>độ </a:t>
            </a:r>
            <a:r>
              <a:rPr lang="en-US"/>
              <a:t>phức tạp tính toán của thuật toán tìm kiếm nhị phân trong trường hợp tốt nhất là </a:t>
            </a:r>
            <a:r>
              <a:rPr lang="en-US" b="1"/>
              <a:t>O(1)</a:t>
            </a:r>
            <a:r>
              <a:rPr lang="en-US"/>
              <a:t>, trong trường hợp xấu nhất là </a:t>
            </a:r>
            <a:r>
              <a:rPr lang="en-US" b="1" smtClean="0"/>
              <a:t>O(logn</a:t>
            </a:r>
            <a:r>
              <a:rPr lang="en-US" b="1"/>
              <a:t>)</a:t>
            </a:r>
            <a:r>
              <a:rPr lang="en-US"/>
              <a:t> và trong trường hợp trung bình là </a:t>
            </a:r>
            <a:r>
              <a:rPr lang="en-US" b="1" smtClean="0"/>
              <a:t>O(logn)</a:t>
            </a:r>
            <a:r>
              <a:rPr lang="en-US" smtClean="0"/>
              <a:t>.</a:t>
            </a:r>
            <a:r>
              <a:rPr lang="vi-VN">
                <a:latin typeface="Corbel" pitchFamily="34" charset="0"/>
              </a:rPr>
              <a:t/>
            </a:r>
            <a:br>
              <a:rPr lang="vi-VN">
                <a:latin typeface="Corbel" pitchFamily="34" charset="0"/>
              </a:rPr>
            </a:br>
            <a:endParaRPr lang="en-US">
              <a:latin typeface="Corbel" pitchFamily="34"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7</a:t>
            </a:fld>
            <a:endParaRPr lang="en-US"/>
          </a:p>
        </p:txBody>
      </p:sp>
    </p:spTree>
    <p:custDataLst>
      <p:tags r:id="rId1"/>
    </p:custDataLst>
    <p:extLst>
      <p:ext uri="{BB962C8B-B14F-4D97-AF65-F5344CB8AC3E}">
        <p14:creationId xmlns:p14="http://schemas.microsoft.com/office/powerpoint/2010/main" val="25389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8.3. Tìm kiếm nhị phân – cải tiến</a:t>
            </a:r>
            <a:endParaRPr lang="en-US"/>
          </a:p>
        </p:txBody>
      </p:sp>
      <p:sp>
        <p:nvSpPr>
          <p:cNvPr id="3" name="Content Placeholder 2"/>
          <p:cNvSpPr>
            <a:spLocks noGrp="1"/>
          </p:cNvSpPr>
          <p:nvPr>
            <p:ph idx="1"/>
            <p:custDataLst>
              <p:tags r:id="rId3"/>
            </p:custDataLst>
          </p:nvPr>
        </p:nvSpPr>
        <p:spPr>
          <a:xfrm>
            <a:off x="228600" y="1600201"/>
            <a:ext cx="8686800" cy="5029200"/>
          </a:xfrm>
        </p:spPr>
        <p:txBody>
          <a:bodyPr>
            <a:normAutofit fontScale="77500" lnSpcReduction="20000"/>
          </a:bodyPr>
          <a:lstStyle/>
          <a:p>
            <a:r>
              <a:rPr lang="en-US" sz="3600" smtClean="0">
                <a:latin typeface="Corbel" pitchFamily="34" charset="0"/>
                <a:cs typeface="Courier New" pitchFamily="49" charset="0"/>
              </a:rPr>
              <a:t>Một chút cải tiến: trong phép cài đặt trên, trong vòng lặp ta rẽ 3 nhánh, tức là cần 2 phép so sánh (== X và &lt; X), ta có thể giảm bớt phép so sánh này như sau:</a:t>
            </a:r>
            <a:endParaRPr lang="en-US" smtClean="0">
              <a:latin typeface="Corbel" pitchFamily="34" charset="0"/>
              <a:cs typeface="Courier New" pitchFamily="49" charset="0"/>
            </a:endParaRPr>
          </a:p>
          <a:p>
            <a:pPr marL="118872" indent="0">
              <a:buNone/>
            </a:pPr>
            <a:r>
              <a:rPr lang="en-US">
                <a:latin typeface="Courier New" pitchFamily="49" charset="0"/>
                <a:cs typeface="Courier New" pitchFamily="49" charset="0"/>
              </a:rPr>
              <a:t>int BinarySearch(TKey X) {</a:t>
            </a:r>
            <a:br>
              <a:rPr lang="en-US">
                <a:latin typeface="Courier New" pitchFamily="49" charset="0"/>
                <a:cs typeface="Courier New" pitchFamily="49" charset="0"/>
              </a:rPr>
            </a:br>
            <a:r>
              <a:rPr lang="en-US" smtClean="0">
                <a:latin typeface="Courier New" pitchFamily="49" charset="0"/>
                <a:cs typeface="Courier New" pitchFamily="49" charset="0"/>
              </a:rPr>
              <a:t>   int L, H, m;</a:t>
            </a:r>
            <a:r>
              <a:rPr lang="en-US">
                <a:latin typeface="Courier New" pitchFamily="49" charset="0"/>
                <a:cs typeface="Courier New" pitchFamily="49" charset="0"/>
              </a:rPr>
              <a:t/>
            </a:r>
            <a:br>
              <a:rPr lang="en-US">
                <a:latin typeface="Courier New" pitchFamily="49" charset="0"/>
                <a:cs typeface="Courier New" pitchFamily="49" charset="0"/>
              </a:rPr>
            </a:br>
            <a:r>
              <a:rPr lang="en-US" smtClean="0">
                <a:latin typeface="Courier New" pitchFamily="49" charset="0"/>
                <a:cs typeface="Courier New" pitchFamily="49" charset="0"/>
              </a:rPr>
              <a:t>   L = 1</a:t>
            </a:r>
            <a:r>
              <a:rPr lang="en-US">
                <a:latin typeface="Courier New" pitchFamily="49" charset="0"/>
                <a:cs typeface="Courier New" pitchFamily="49" charset="0"/>
              </a:rPr>
              <a:t>; </a:t>
            </a:r>
            <a:r>
              <a:rPr lang="en-US" smtClean="0">
                <a:latin typeface="Courier New" pitchFamily="49" charset="0"/>
                <a:cs typeface="Courier New" pitchFamily="49" charset="0"/>
              </a:rPr>
              <a:t>H = </a:t>
            </a:r>
            <a:r>
              <a:rPr lang="en-US">
                <a:latin typeface="Courier New" pitchFamily="49" charset="0"/>
                <a:cs typeface="Courier New" pitchFamily="49" charset="0"/>
              </a:rPr>
              <a:t>n-1;</a:t>
            </a:r>
            <a:br>
              <a:rPr lang="en-US">
                <a:latin typeface="Courier New" pitchFamily="49" charset="0"/>
                <a:cs typeface="Courier New" pitchFamily="49" charset="0"/>
              </a:rPr>
            </a:br>
            <a:r>
              <a:rPr lang="en-US" smtClean="0">
                <a:latin typeface="Courier New" pitchFamily="49" charset="0"/>
                <a:cs typeface="Courier New" pitchFamily="49" charset="0"/>
              </a:rPr>
              <a:t>   while (</a:t>
            </a:r>
            <a:r>
              <a:rPr lang="en-US" b="1" smtClean="0">
                <a:latin typeface="Courier New" pitchFamily="49" charset="0"/>
                <a:cs typeface="Courier New" pitchFamily="49" charset="0"/>
              </a:rPr>
              <a:t>L &lt; H</a:t>
            </a:r>
            <a:r>
              <a:rPr lang="en-US" smtClean="0">
                <a:latin typeface="Courier New" pitchFamily="49" charset="0"/>
                <a:cs typeface="Courier New" pitchFamily="49" charset="0"/>
              </a:rPr>
              <a:t>) </a:t>
            </a:r>
            <a:r>
              <a:rPr lang="en-US">
                <a:latin typeface="Courier New" pitchFamily="49" charset="0"/>
                <a:cs typeface="Courier New" pitchFamily="49" charset="0"/>
              </a:rPr>
              <a:t>{</a:t>
            </a:r>
            <a:br>
              <a:rPr lang="en-US">
                <a:latin typeface="Courier New" pitchFamily="49" charset="0"/>
                <a:cs typeface="Courier New" pitchFamily="49" charset="0"/>
              </a:rPr>
            </a:br>
            <a:r>
              <a:rPr lang="en-US" smtClean="0">
                <a:latin typeface="Courier New" pitchFamily="49" charset="0"/>
                <a:cs typeface="Courier New" pitchFamily="49" charset="0"/>
              </a:rPr>
              <a:t>      m = (H - L) / 2 + L;</a:t>
            </a:r>
            <a:endParaRPr lang="en-US">
              <a:latin typeface="Courier New" pitchFamily="49" charset="0"/>
              <a:cs typeface="Courier New" pitchFamily="49" charset="0"/>
            </a:endParaRPr>
          </a:p>
          <a:p>
            <a:pPr marL="118872" indent="0">
              <a:buNone/>
            </a:pPr>
            <a:r>
              <a:rPr lang="en-US" smtClean="0">
                <a:latin typeface="Courier New" pitchFamily="49" charset="0"/>
                <a:cs typeface="Courier New" pitchFamily="49" charset="0"/>
              </a:rPr>
              <a:t>      if </a:t>
            </a:r>
            <a:r>
              <a:rPr lang="en-US">
                <a:latin typeface="Courier New" pitchFamily="49" charset="0"/>
                <a:cs typeface="Courier New" pitchFamily="49" charset="0"/>
              </a:rPr>
              <a:t>(</a:t>
            </a:r>
            <a:r>
              <a:rPr lang="en-US" smtClean="0">
                <a:latin typeface="Courier New" pitchFamily="49" charset="0"/>
                <a:cs typeface="Courier New" pitchFamily="49" charset="0"/>
              </a:rPr>
              <a:t>k[m] </a:t>
            </a:r>
            <a:r>
              <a:rPr lang="en-US">
                <a:latin typeface="Courier New" pitchFamily="49" charset="0"/>
                <a:cs typeface="Courier New" pitchFamily="49" charset="0"/>
              </a:rPr>
              <a:t>&lt; X) </a:t>
            </a:r>
            <a:r>
              <a:rPr lang="en-US" smtClean="0">
                <a:latin typeface="Courier New" pitchFamily="49" charset="0"/>
                <a:cs typeface="Courier New" pitchFamily="49" charset="0"/>
              </a:rPr>
              <a:t>L </a:t>
            </a:r>
            <a:r>
              <a:rPr lang="en-US">
                <a:latin typeface="Courier New" pitchFamily="49" charset="0"/>
                <a:cs typeface="Courier New" pitchFamily="49" charset="0"/>
              </a:rPr>
              <a:t>= </a:t>
            </a:r>
            <a:r>
              <a:rPr lang="en-US" smtClean="0">
                <a:latin typeface="Courier New" pitchFamily="49" charset="0"/>
                <a:cs typeface="Courier New" pitchFamily="49" charset="0"/>
              </a:rPr>
              <a:t>m </a:t>
            </a:r>
            <a:r>
              <a:rPr lang="en-US">
                <a:latin typeface="Courier New" pitchFamily="49" charset="0"/>
                <a:cs typeface="Courier New" pitchFamily="49" charset="0"/>
              </a:rPr>
              <a:t>+ </a:t>
            </a:r>
            <a:r>
              <a:rPr lang="en-US" smtClean="0">
                <a:latin typeface="Courier New" pitchFamily="49" charset="0"/>
                <a:cs typeface="Courier New" pitchFamily="49" charset="0"/>
              </a:rPr>
              <a:t>1;</a:t>
            </a:r>
            <a:endParaRPr lang="en-US">
              <a:latin typeface="Courier New" pitchFamily="49" charset="0"/>
              <a:cs typeface="Courier New" pitchFamily="49" charset="0"/>
            </a:endParaRPr>
          </a:p>
          <a:p>
            <a:pPr marL="118872" indent="0">
              <a:buNone/>
            </a:pPr>
            <a:r>
              <a:rPr lang="en-US" smtClean="0">
                <a:latin typeface="Courier New" pitchFamily="49" charset="0"/>
                <a:cs typeface="Courier New" pitchFamily="49" charset="0"/>
              </a:rPr>
              <a:t>      else </a:t>
            </a:r>
            <a:r>
              <a:rPr lang="en-US" b="1" smtClean="0">
                <a:latin typeface="Courier New" pitchFamily="49" charset="0"/>
                <a:cs typeface="Courier New" pitchFamily="49" charset="0"/>
              </a:rPr>
              <a:t>H </a:t>
            </a:r>
            <a:r>
              <a:rPr lang="en-US" b="1">
                <a:latin typeface="Courier New" pitchFamily="49" charset="0"/>
                <a:cs typeface="Courier New" pitchFamily="49" charset="0"/>
              </a:rPr>
              <a:t>= </a:t>
            </a:r>
            <a:r>
              <a:rPr lang="en-US" b="1" smtClean="0">
                <a:latin typeface="Courier New" pitchFamily="49" charset="0"/>
                <a:cs typeface="Courier New" pitchFamily="49" charset="0"/>
              </a:rPr>
              <a:t>m</a:t>
            </a:r>
            <a:r>
              <a:rPr lang="en-US" smtClean="0">
                <a:latin typeface="Courier New" pitchFamily="49" charset="0"/>
                <a:cs typeface="Courier New" pitchFamily="49" charset="0"/>
              </a:rPr>
              <a:t>;</a:t>
            </a:r>
            <a:endParaRPr lang="en-US">
              <a:latin typeface="Courier New" pitchFamily="49" charset="0"/>
              <a:cs typeface="Courier New" pitchFamily="49" charset="0"/>
            </a:endParaRPr>
          </a:p>
          <a:p>
            <a:pPr marL="118872" indent="0">
              <a:buNone/>
            </a:pPr>
            <a:r>
              <a:rPr lang="en-US" smtClean="0">
                <a:latin typeface="Courier New" pitchFamily="49" charset="0"/>
                <a:cs typeface="Courier New" pitchFamily="49" charset="0"/>
              </a:rPr>
              <a:t>   }</a:t>
            </a:r>
          </a:p>
          <a:p>
            <a:pPr marL="118872"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  if ((L==H) &amp;&amp; (k[L] == X)) return L;</a:t>
            </a:r>
            <a:r>
              <a:rPr lang="en-US">
                <a:latin typeface="Courier New" pitchFamily="49" charset="0"/>
                <a:cs typeface="Courier New" pitchFamily="49" charset="0"/>
              </a:rPr>
              <a:t/>
            </a:r>
            <a:br>
              <a:rPr lang="en-US">
                <a:latin typeface="Courier New" pitchFamily="49" charset="0"/>
                <a:cs typeface="Courier New" pitchFamily="49" charset="0"/>
              </a:rPr>
            </a:br>
            <a:r>
              <a:rPr lang="en-US" smtClean="0">
                <a:latin typeface="Courier New" pitchFamily="49" charset="0"/>
                <a:cs typeface="Courier New" pitchFamily="49" charset="0"/>
              </a:rPr>
              <a:t>   else return </a:t>
            </a:r>
            <a:r>
              <a:rPr lang="en-US">
                <a:latin typeface="Courier New" pitchFamily="49" charset="0"/>
                <a:cs typeface="Courier New" pitchFamily="49" charset="0"/>
              </a:rPr>
              <a:t>-1;</a:t>
            </a:r>
            <a:br>
              <a:rPr lang="en-US">
                <a:latin typeface="Courier New" pitchFamily="49" charset="0"/>
                <a:cs typeface="Courier New" pitchFamily="49" charset="0"/>
              </a:rPr>
            </a:br>
            <a:r>
              <a:rPr lang="en-US" smtClean="0">
                <a:latin typeface="Courier New" pitchFamily="49" charset="0"/>
                <a:cs typeface="Courier New" pitchFamily="49" charset="0"/>
              </a:rPr>
              <a:t>}</a:t>
            </a: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8</a:t>
            </a:fld>
            <a:endParaRPr lang="en-US"/>
          </a:p>
        </p:txBody>
      </p:sp>
    </p:spTree>
    <p:custDataLst>
      <p:tags r:id="rId1"/>
    </p:custDataLst>
    <p:extLst>
      <p:ext uri="{BB962C8B-B14F-4D97-AF65-F5344CB8AC3E}">
        <p14:creationId xmlns:p14="http://schemas.microsoft.com/office/powerpoint/2010/main" val="2832508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8.3. Tìm kiếm nhị phân – ví dụ</a:t>
            </a:r>
            <a:endParaRPr lang="en-US"/>
          </a:p>
        </p:txBody>
      </p:sp>
      <p:sp>
        <p:nvSpPr>
          <p:cNvPr id="3" name="Content Placeholder 2"/>
          <p:cNvSpPr>
            <a:spLocks noGrp="1"/>
          </p:cNvSpPr>
          <p:nvPr>
            <p:ph idx="1"/>
            <p:custDataLst>
              <p:tags r:id="rId3"/>
            </p:custDataLst>
          </p:nvPr>
        </p:nvSpPr>
        <p:spPr>
          <a:xfrm>
            <a:off x="228600" y="1600201"/>
            <a:ext cx="8686800" cy="5029200"/>
          </a:xfrm>
        </p:spPr>
        <p:txBody>
          <a:bodyPr>
            <a:normAutofit fontScale="92500" lnSpcReduction="10000"/>
          </a:bodyPr>
          <a:lstStyle/>
          <a:p>
            <a:r>
              <a:rPr lang="en-US" smtClean="0">
                <a:latin typeface="Corbel" pitchFamily="34" charset="0"/>
                <a:cs typeface="Courier New" pitchFamily="49" charset="0"/>
              </a:rPr>
              <a:t>Trò chơi đoán số: có 2 người chơi</a:t>
            </a:r>
          </a:p>
          <a:p>
            <a:pPr lvl="1"/>
            <a:r>
              <a:rPr lang="en-US" smtClean="0">
                <a:latin typeface="Corbel" pitchFamily="34" charset="0"/>
                <a:cs typeface="Courier New" pitchFamily="49" charset="0"/>
              </a:rPr>
              <a:t>Người thứ nhất nghĩ trong đầu 1 số tự nhiên X từ 1 đến 100</a:t>
            </a:r>
          </a:p>
          <a:p>
            <a:pPr lvl="1"/>
            <a:r>
              <a:rPr lang="en-US" smtClean="0">
                <a:latin typeface="Corbel" pitchFamily="34" charset="0"/>
                <a:cs typeface="Courier New" pitchFamily="49" charset="0"/>
              </a:rPr>
              <a:t>Người thứ 2 cần đoán ra được con số đó bằng cách hỏi người thứ nhất các câu hỏi mà người thứ nhất chỉ trả lời “Đúng” hoặc “Sai”</a:t>
            </a:r>
          </a:p>
          <a:p>
            <a:r>
              <a:rPr lang="en-US" smtClean="0">
                <a:latin typeface="Corbel" pitchFamily="34" charset="0"/>
                <a:cs typeface="Courier New" pitchFamily="49" charset="0"/>
              </a:rPr>
              <a:t>Bài toán: người thứ 2 hỏi như thế nào để số câu hỏi là ít nhất. Đáp án:</a:t>
            </a:r>
          </a:p>
          <a:p>
            <a:pPr lvl="1"/>
            <a:r>
              <a:rPr lang="en-US" smtClean="0">
                <a:latin typeface="Corbel" pitchFamily="34" charset="0"/>
                <a:cs typeface="Courier New" pitchFamily="49" charset="0"/>
              </a:rPr>
              <a:t>“Số đó có &lt; 50 không?”</a:t>
            </a:r>
          </a:p>
          <a:p>
            <a:pPr lvl="1"/>
            <a:r>
              <a:rPr lang="en-US" smtClean="0">
                <a:latin typeface="Corbel" pitchFamily="34" charset="0"/>
                <a:cs typeface="Courier New" pitchFamily="49" charset="0"/>
              </a:rPr>
              <a:t>Nếu “đúng”, hỏi tiếp “Số đó có &lt; 25 không?”, ngược lại, hỏi tiếp “Số đó có &lt; 75 không?”</a:t>
            </a:r>
          </a:p>
          <a:p>
            <a:pPr lvl="1"/>
            <a:r>
              <a:rPr lang="en-US" smtClean="0">
                <a:latin typeface="Corbel" pitchFamily="34" charset="0"/>
                <a:cs typeface="Courier New" pitchFamily="49" charset="0"/>
              </a:rPr>
              <a:t>… sau log</a:t>
            </a:r>
            <a:r>
              <a:rPr lang="en-US" baseline="-25000" smtClean="0">
                <a:latin typeface="Corbel" pitchFamily="34" charset="0"/>
                <a:cs typeface="Courier New" pitchFamily="49" charset="0"/>
              </a:rPr>
              <a:t>2</a:t>
            </a:r>
            <a:r>
              <a:rPr lang="en-US" smtClean="0">
                <a:latin typeface="Corbel" pitchFamily="34" charset="0"/>
                <a:cs typeface="Courier New" pitchFamily="49" charset="0"/>
              </a:rPr>
              <a:t>100 = 7 câu hỏi ta sẽ có được kết quả</a:t>
            </a:r>
          </a:p>
          <a:p>
            <a:pPr lvl="1"/>
            <a:endParaRPr lang="en-US" smtClean="0">
              <a:latin typeface="Corbel" pitchFamily="34" charset="0"/>
              <a:cs typeface="Courier New" pitchFamily="49" charset="0"/>
            </a:endParaRPr>
          </a:p>
        </p:txBody>
      </p:sp>
      <p:sp>
        <p:nvSpPr>
          <p:cNvPr id="4" name="Slide Number Placeholder 3"/>
          <p:cNvSpPr>
            <a:spLocks noGrp="1"/>
          </p:cNvSpPr>
          <p:nvPr>
            <p:ph type="sldNum" sz="quarter" idx="12"/>
            <p:custDataLst>
              <p:tags r:id="rId4"/>
            </p:custDataLst>
          </p:nvPr>
        </p:nvSpPr>
        <p:spPr/>
        <p:txBody>
          <a:bodyPr/>
          <a:lstStyle/>
          <a:p>
            <a:fld id="{958410BE-A17E-4C24-AF28-9073CE594336}" type="slidenum">
              <a:rPr lang="en-US" smtClean="0"/>
              <a:t>9</a:t>
            </a:fld>
            <a:endParaRPr lang="en-US"/>
          </a:p>
        </p:txBody>
      </p:sp>
    </p:spTree>
    <p:custDataLst>
      <p:tags r:id="rId1"/>
    </p:custDataLst>
    <p:extLst>
      <p:ext uri="{BB962C8B-B14F-4D97-AF65-F5344CB8AC3E}">
        <p14:creationId xmlns:p14="http://schemas.microsoft.com/office/powerpoint/2010/main" val="33773364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sWDyCmlDek2juk8TmnFE5J"/>
</p:tagLst>
</file>

<file path=ppt/tags/tag10.xml><?xml version="1.0" encoding="utf-8"?>
<p:tagLst xmlns:a="http://schemas.openxmlformats.org/drawingml/2006/main" xmlns:r="http://schemas.openxmlformats.org/officeDocument/2006/relationships" xmlns:p="http://schemas.openxmlformats.org/presentationml/2006/main">
  <p:tag name="DVSHAPEID" val="YscFkOe0vhraY4udyhK5wE"/>
</p:tagLst>
</file>

<file path=ppt/tags/tag100.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01.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02.xml><?xml version="1.0" encoding="utf-8"?>
<p:tagLst xmlns:a="http://schemas.openxmlformats.org/drawingml/2006/main" xmlns:r="http://schemas.openxmlformats.org/officeDocument/2006/relationships" xmlns:p="http://schemas.openxmlformats.org/presentationml/2006/main">
  <p:tag name="DVSHAPEID" val="5C35pNMfrKWttEmVgdostS"/>
</p:tagLst>
</file>

<file path=ppt/tags/tag103.xml><?xml version="1.0" encoding="utf-8"?>
<p:tagLst xmlns:a="http://schemas.openxmlformats.org/drawingml/2006/main" xmlns:r="http://schemas.openxmlformats.org/officeDocument/2006/relationships" xmlns:p="http://schemas.openxmlformats.org/presentationml/2006/main">
  <p:tag name="DVSECTIONID" val="47NmUwXrtJCi3wlob9WaZi"/>
</p:tagLst>
</file>

<file path=ppt/tags/tag104.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05.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06.xml><?xml version="1.0" encoding="utf-8"?>
<p:tagLst xmlns:a="http://schemas.openxmlformats.org/drawingml/2006/main" xmlns:r="http://schemas.openxmlformats.org/officeDocument/2006/relationships" xmlns:p="http://schemas.openxmlformats.org/presentationml/2006/main">
  <p:tag name="DVSHAPEID" val="7knJLcZtSqduWHfnW8Efo1"/>
</p:tagLst>
</file>

<file path=ppt/tags/tag107.xml><?xml version="1.0" encoding="utf-8"?>
<p:tagLst xmlns:a="http://schemas.openxmlformats.org/drawingml/2006/main" xmlns:r="http://schemas.openxmlformats.org/officeDocument/2006/relationships" xmlns:p="http://schemas.openxmlformats.org/presentationml/2006/main">
  <p:tag name="DVSECTIONID" val="zDwTPdF607FMs7w9TPQ6A6"/>
</p:tagLst>
</file>

<file path=ppt/tags/tag108.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09.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1.xml><?xml version="1.0" encoding="utf-8"?>
<p:tagLst xmlns:a="http://schemas.openxmlformats.org/drawingml/2006/main" xmlns:r="http://schemas.openxmlformats.org/officeDocument/2006/relationships" xmlns:p="http://schemas.openxmlformats.org/presentationml/2006/main">
  <p:tag name="DVSHAPEID" val="AFLsvq78E5bjNYDKRJdtjo"/>
</p:tagLst>
</file>

<file path=ppt/tags/tag110.xml><?xml version="1.0" encoding="utf-8"?>
<p:tagLst xmlns:a="http://schemas.openxmlformats.org/drawingml/2006/main" xmlns:r="http://schemas.openxmlformats.org/officeDocument/2006/relationships" xmlns:p="http://schemas.openxmlformats.org/presentationml/2006/main">
  <p:tag name="DVSHAPEID" val="AppwlMGtofKcvIIG1zfXRw"/>
</p:tagLst>
</file>

<file path=ppt/tags/tag111.xml><?xml version="1.0" encoding="utf-8"?>
<p:tagLst xmlns:a="http://schemas.openxmlformats.org/drawingml/2006/main" xmlns:r="http://schemas.openxmlformats.org/officeDocument/2006/relationships" xmlns:p="http://schemas.openxmlformats.org/presentationml/2006/main">
  <p:tag name="DVSECTIONID" val="SR0jUbxtpyBCWkt7DYNZhD"/>
</p:tagLst>
</file>

<file path=ppt/tags/tag112.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13.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14.xml><?xml version="1.0" encoding="utf-8"?>
<p:tagLst xmlns:a="http://schemas.openxmlformats.org/drawingml/2006/main" xmlns:r="http://schemas.openxmlformats.org/officeDocument/2006/relationships" xmlns:p="http://schemas.openxmlformats.org/presentationml/2006/main">
  <p:tag name="DVSHAPEID" val="fZHEGShfOet5KXjfQdNp1Y"/>
</p:tagLst>
</file>

<file path=ppt/tags/tag115.xml><?xml version="1.0" encoding="utf-8"?>
<p:tagLst xmlns:a="http://schemas.openxmlformats.org/drawingml/2006/main" xmlns:r="http://schemas.openxmlformats.org/officeDocument/2006/relationships" xmlns:p="http://schemas.openxmlformats.org/presentationml/2006/main">
  <p:tag name="DVSECTIONID" val="MaZD3qmmmkKdMlujtsjM6R"/>
</p:tagLst>
</file>

<file path=ppt/tags/tag116.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17.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18.xml><?xml version="1.0" encoding="utf-8"?>
<p:tagLst xmlns:a="http://schemas.openxmlformats.org/drawingml/2006/main" xmlns:r="http://schemas.openxmlformats.org/officeDocument/2006/relationships" xmlns:p="http://schemas.openxmlformats.org/presentationml/2006/main">
  <p:tag name="DVSHAPEID" val="KKcxFf64Zqa49qOH6Nc8rw"/>
</p:tagLst>
</file>

<file path=ppt/tags/tag119.xml><?xml version="1.0" encoding="utf-8"?>
<p:tagLst xmlns:a="http://schemas.openxmlformats.org/drawingml/2006/main" xmlns:r="http://schemas.openxmlformats.org/officeDocument/2006/relationships" xmlns:p="http://schemas.openxmlformats.org/presentationml/2006/main">
  <p:tag name="DVSECTIONID" val="uwzZ2woFTkBU3UxlzhLBv5"/>
</p:tagLst>
</file>

<file path=ppt/tags/tag12.xml><?xml version="1.0" encoding="utf-8"?>
<p:tagLst xmlns:a="http://schemas.openxmlformats.org/drawingml/2006/main" xmlns:r="http://schemas.openxmlformats.org/officeDocument/2006/relationships" xmlns:p="http://schemas.openxmlformats.org/presentationml/2006/main">
  <p:tag name="DVSHAPEID" val="sHyv7JLl29lkSwUSjNSnCm"/>
</p:tagLst>
</file>

<file path=ppt/tags/tag120.xml><?xml version="1.0" encoding="utf-8"?>
<p:tagLst xmlns:a="http://schemas.openxmlformats.org/drawingml/2006/main" xmlns:r="http://schemas.openxmlformats.org/officeDocument/2006/relationships" xmlns:p="http://schemas.openxmlformats.org/presentationml/2006/main">
  <p:tag name="DVSHAPEID" val="DgjYdHeGfljW4A69Y80vYi"/>
</p:tagLst>
</file>

<file path=ppt/tags/tag121.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22.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23.xml><?xml version="1.0" encoding="utf-8"?>
<p:tagLst xmlns:a="http://schemas.openxmlformats.org/drawingml/2006/main" xmlns:r="http://schemas.openxmlformats.org/officeDocument/2006/relationships" xmlns:p="http://schemas.openxmlformats.org/presentationml/2006/main">
  <p:tag name="DVSHAPEID" val="IpYKmMJ1asuheXr8c19Ke3"/>
</p:tagLst>
</file>

<file path=ppt/tags/tag124.xml><?xml version="1.0" encoding="utf-8"?>
<p:tagLst xmlns:a="http://schemas.openxmlformats.org/drawingml/2006/main" xmlns:r="http://schemas.openxmlformats.org/officeDocument/2006/relationships" xmlns:p="http://schemas.openxmlformats.org/presentationml/2006/main">
  <p:tag name="DVSECTIONID" val="pDvLgXCSvEhMBz8R24m9Lt"/>
</p:tagLst>
</file>

<file path=ppt/tags/tag125.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26.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27.xml><?xml version="1.0" encoding="utf-8"?>
<p:tagLst xmlns:a="http://schemas.openxmlformats.org/drawingml/2006/main" xmlns:r="http://schemas.openxmlformats.org/officeDocument/2006/relationships" xmlns:p="http://schemas.openxmlformats.org/presentationml/2006/main">
  <p:tag name="DVSHAPEID" val="VGNSr97ZdTxe2NzVTkkXgI"/>
</p:tagLst>
</file>

<file path=ppt/tags/tag128.xml><?xml version="1.0" encoding="utf-8"?>
<p:tagLst xmlns:a="http://schemas.openxmlformats.org/drawingml/2006/main" xmlns:r="http://schemas.openxmlformats.org/officeDocument/2006/relationships" xmlns:p="http://schemas.openxmlformats.org/presentationml/2006/main">
  <p:tag name="DVSECTIONID" val="yVF7YuSZGYOo7Wugfr30OW"/>
</p:tagLst>
</file>

<file path=ppt/tags/tag129.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3.xml><?xml version="1.0" encoding="utf-8"?>
<p:tagLst xmlns:a="http://schemas.openxmlformats.org/drawingml/2006/main" xmlns:r="http://schemas.openxmlformats.org/officeDocument/2006/relationships" xmlns:p="http://schemas.openxmlformats.org/presentationml/2006/main">
  <p:tag name="DVSHAPEID" val="ZEhvzOq1S3kbd3T0jnmj32"/>
</p:tagLst>
</file>

<file path=ppt/tags/tag130.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31.xml><?xml version="1.0" encoding="utf-8"?>
<p:tagLst xmlns:a="http://schemas.openxmlformats.org/drawingml/2006/main" xmlns:r="http://schemas.openxmlformats.org/officeDocument/2006/relationships" xmlns:p="http://schemas.openxmlformats.org/presentationml/2006/main">
  <p:tag name="DVSHAPEID" val="zScRfXBbZHhFthWtlzUbeB"/>
</p:tagLst>
</file>

<file path=ppt/tags/tag132.xml><?xml version="1.0" encoding="utf-8"?>
<p:tagLst xmlns:a="http://schemas.openxmlformats.org/drawingml/2006/main" xmlns:r="http://schemas.openxmlformats.org/officeDocument/2006/relationships" xmlns:p="http://schemas.openxmlformats.org/presentationml/2006/main">
  <p:tag name="DVSECTIONID" val="hsiHkYRPKXzu8gjsCIsbKl"/>
</p:tagLst>
</file>

<file path=ppt/tags/tag133.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34.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35.xml><?xml version="1.0" encoding="utf-8"?>
<p:tagLst xmlns:a="http://schemas.openxmlformats.org/drawingml/2006/main" xmlns:r="http://schemas.openxmlformats.org/officeDocument/2006/relationships" xmlns:p="http://schemas.openxmlformats.org/presentationml/2006/main">
  <p:tag name="DVSHAPEID" val="K0VEzh7OpgMd6VGzT9o2TQ"/>
</p:tagLst>
</file>

<file path=ppt/tags/tag136.xml><?xml version="1.0" encoding="utf-8"?>
<p:tagLst xmlns:a="http://schemas.openxmlformats.org/drawingml/2006/main" xmlns:r="http://schemas.openxmlformats.org/officeDocument/2006/relationships" xmlns:p="http://schemas.openxmlformats.org/presentationml/2006/main">
  <p:tag name="DVSHAPEID" val="DgjYdHeGfljW4A69Y80vYi"/>
</p:tagLst>
</file>

<file path=ppt/tags/tag137.xml><?xml version="1.0" encoding="utf-8"?>
<p:tagLst xmlns:a="http://schemas.openxmlformats.org/drawingml/2006/main" xmlns:r="http://schemas.openxmlformats.org/officeDocument/2006/relationships" xmlns:p="http://schemas.openxmlformats.org/presentationml/2006/main">
  <p:tag name="DVSHAPEID" val="boZyb2gvyJoCyd2CeBlu4m"/>
</p:tagLst>
</file>

<file path=ppt/tags/tag138.xml><?xml version="1.0" encoding="utf-8"?>
<p:tagLst xmlns:a="http://schemas.openxmlformats.org/drawingml/2006/main" xmlns:r="http://schemas.openxmlformats.org/officeDocument/2006/relationships" xmlns:p="http://schemas.openxmlformats.org/presentationml/2006/main">
  <p:tag name="DVSECTIONID" val="DW5HtdQi8nevUpBsLu3bx0"/>
</p:tagLst>
</file>

<file path=ppt/tags/tag139.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4.xml><?xml version="1.0" encoding="utf-8"?>
<p:tagLst xmlns:a="http://schemas.openxmlformats.org/drawingml/2006/main" xmlns:r="http://schemas.openxmlformats.org/officeDocument/2006/relationships" xmlns:p="http://schemas.openxmlformats.org/presentationml/2006/main">
  <p:tag name="DVSHAPEID" val="Ys57QYqpBWL6ITdBaXV1gi"/>
</p:tagLst>
</file>

<file path=ppt/tags/tag140.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41.xml><?xml version="1.0" encoding="utf-8"?>
<p:tagLst xmlns:a="http://schemas.openxmlformats.org/drawingml/2006/main" xmlns:r="http://schemas.openxmlformats.org/officeDocument/2006/relationships" xmlns:p="http://schemas.openxmlformats.org/presentationml/2006/main">
  <p:tag name="DVSHAPEID" val="WmjhYpZK25tY8bWBnj3ah1"/>
</p:tagLst>
</file>

<file path=ppt/tags/tag142.xml><?xml version="1.0" encoding="utf-8"?>
<p:tagLst xmlns:a="http://schemas.openxmlformats.org/drawingml/2006/main" xmlns:r="http://schemas.openxmlformats.org/officeDocument/2006/relationships" xmlns:p="http://schemas.openxmlformats.org/presentationml/2006/main">
  <p:tag name="DVSECTIONID" val="HYzfQ8Zpc5bzxmTO1GbVWf"/>
</p:tagLst>
</file>

<file path=ppt/tags/tag143.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44.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45.xml><?xml version="1.0" encoding="utf-8"?>
<p:tagLst xmlns:a="http://schemas.openxmlformats.org/drawingml/2006/main" xmlns:r="http://schemas.openxmlformats.org/officeDocument/2006/relationships" xmlns:p="http://schemas.openxmlformats.org/presentationml/2006/main">
  <p:tag name="DVSHAPEID" val="Sga0MLGKMcHT4ylijHPEdH"/>
</p:tagLst>
</file>

<file path=ppt/tags/tag146.xml><?xml version="1.0" encoding="utf-8"?>
<p:tagLst xmlns:a="http://schemas.openxmlformats.org/drawingml/2006/main" xmlns:r="http://schemas.openxmlformats.org/officeDocument/2006/relationships" xmlns:p="http://schemas.openxmlformats.org/presentationml/2006/main">
  <p:tag name="DVSECTIONID" val="7dbkUi900OH5VnkAjNYImI"/>
</p:tagLst>
</file>

<file path=ppt/tags/tag147.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48.xml><?xml version="1.0" encoding="utf-8"?>
<p:tagLst xmlns:a="http://schemas.openxmlformats.org/drawingml/2006/main" xmlns:r="http://schemas.openxmlformats.org/officeDocument/2006/relationships" xmlns:p="http://schemas.openxmlformats.org/presentationml/2006/main">
  <p:tag name="DVSHAPEID" val="qBJmiFWLOzerQm4weGgc5m"/>
</p:tagLst>
</file>

<file path=ppt/tags/tag149.xml><?xml version="1.0" encoding="utf-8"?>
<p:tagLst xmlns:a="http://schemas.openxmlformats.org/drawingml/2006/main" xmlns:r="http://schemas.openxmlformats.org/officeDocument/2006/relationships" xmlns:p="http://schemas.openxmlformats.org/presentationml/2006/main">
  <p:tag name="DVSHAPEID" val="RtxXwMzhsaD3JhVMbwnqC0"/>
</p:tagLst>
</file>

<file path=ppt/tags/tag15.xml><?xml version="1.0" encoding="utf-8"?>
<p:tagLst xmlns:a="http://schemas.openxmlformats.org/drawingml/2006/main" xmlns:r="http://schemas.openxmlformats.org/officeDocument/2006/relationships" xmlns:p="http://schemas.openxmlformats.org/presentationml/2006/main">
  <p:tag name="DVSHAPEID" val="0GiQZiuu0jiWGOprXsAtsn"/>
</p:tagLst>
</file>

<file path=ppt/tags/tag150.xml><?xml version="1.0" encoding="utf-8"?>
<p:tagLst xmlns:a="http://schemas.openxmlformats.org/drawingml/2006/main" xmlns:r="http://schemas.openxmlformats.org/officeDocument/2006/relationships" xmlns:p="http://schemas.openxmlformats.org/presentationml/2006/main">
  <p:tag name="DVSHAPEID" val="yrzuVHHN8QmJAWZwUAOELI"/>
</p:tagLst>
</file>

<file path=ppt/tags/tag151.xml><?xml version="1.0" encoding="utf-8"?>
<p:tagLst xmlns:a="http://schemas.openxmlformats.org/drawingml/2006/main" xmlns:r="http://schemas.openxmlformats.org/officeDocument/2006/relationships" xmlns:p="http://schemas.openxmlformats.org/presentationml/2006/main">
  <p:tag name="DVSHAPEID" val="MIPjBchxQzvRV5o1RRAF1M"/>
</p:tagLst>
</file>

<file path=ppt/tags/tag152.xml><?xml version="1.0" encoding="utf-8"?>
<p:tagLst xmlns:a="http://schemas.openxmlformats.org/drawingml/2006/main" xmlns:r="http://schemas.openxmlformats.org/officeDocument/2006/relationships" xmlns:p="http://schemas.openxmlformats.org/presentationml/2006/main">
  <p:tag name="DVSHAPEID" val="H0GYNEBMBXePFREC5uvBZM"/>
</p:tagLst>
</file>

<file path=ppt/tags/tag153.xml><?xml version="1.0" encoding="utf-8"?>
<p:tagLst xmlns:a="http://schemas.openxmlformats.org/drawingml/2006/main" xmlns:r="http://schemas.openxmlformats.org/officeDocument/2006/relationships" xmlns:p="http://schemas.openxmlformats.org/presentationml/2006/main">
  <p:tag name="DVSHAPEID" val="K8NvDhM5YIyVt27XDe4iig"/>
</p:tagLst>
</file>

<file path=ppt/tags/tag154.xml><?xml version="1.0" encoding="utf-8"?>
<p:tagLst xmlns:a="http://schemas.openxmlformats.org/drawingml/2006/main" xmlns:r="http://schemas.openxmlformats.org/officeDocument/2006/relationships" xmlns:p="http://schemas.openxmlformats.org/presentationml/2006/main">
  <p:tag name="DVSHAPEID" val="RsqwuqnnWdTpMzAxZt3e08"/>
</p:tagLst>
</file>

<file path=ppt/tags/tag155.xml><?xml version="1.0" encoding="utf-8"?>
<p:tagLst xmlns:a="http://schemas.openxmlformats.org/drawingml/2006/main" xmlns:r="http://schemas.openxmlformats.org/officeDocument/2006/relationships" xmlns:p="http://schemas.openxmlformats.org/presentationml/2006/main">
  <p:tag name="DVSECTIONID" val="7FPP0t6SGVOF7VuBvubYWh"/>
</p:tagLst>
</file>

<file path=ppt/tags/tag156.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57.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58.xml><?xml version="1.0" encoding="utf-8"?>
<p:tagLst xmlns:a="http://schemas.openxmlformats.org/drawingml/2006/main" xmlns:r="http://schemas.openxmlformats.org/officeDocument/2006/relationships" xmlns:p="http://schemas.openxmlformats.org/presentationml/2006/main">
  <p:tag name="DVSHAPEID" val="ge6ng5ZllDNbw2dh7oYHdY"/>
</p:tagLst>
</file>

<file path=ppt/tags/tag159.xml><?xml version="1.0" encoding="utf-8"?>
<p:tagLst xmlns:a="http://schemas.openxmlformats.org/drawingml/2006/main" xmlns:r="http://schemas.openxmlformats.org/officeDocument/2006/relationships" xmlns:p="http://schemas.openxmlformats.org/presentationml/2006/main">
  <p:tag name="DVSECTIONID" val="0DYKUXfTZEym1XOD4cXrQL"/>
</p:tagLst>
</file>

<file path=ppt/tags/tag16.xml><?xml version="1.0" encoding="utf-8"?>
<p:tagLst xmlns:a="http://schemas.openxmlformats.org/drawingml/2006/main" xmlns:r="http://schemas.openxmlformats.org/officeDocument/2006/relationships" xmlns:p="http://schemas.openxmlformats.org/presentationml/2006/main">
  <p:tag name="DVSHAPEID" val="q6kZMHcpn1LGspO0Z7V6Ws"/>
</p:tagLst>
</file>

<file path=ppt/tags/tag160.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61.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62.xml><?xml version="1.0" encoding="utf-8"?>
<p:tagLst xmlns:a="http://schemas.openxmlformats.org/drawingml/2006/main" xmlns:r="http://schemas.openxmlformats.org/officeDocument/2006/relationships" xmlns:p="http://schemas.openxmlformats.org/presentationml/2006/main">
  <p:tag name="DVSHAPEID" val="l94ibl4BzVptRzog1H5DnU"/>
</p:tagLst>
</file>

<file path=ppt/tags/tag163.xml><?xml version="1.0" encoding="utf-8"?>
<p:tagLst xmlns:a="http://schemas.openxmlformats.org/drawingml/2006/main" xmlns:r="http://schemas.openxmlformats.org/officeDocument/2006/relationships" xmlns:p="http://schemas.openxmlformats.org/presentationml/2006/main">
  <p:tag name="DVSECTIONID" val="rqQAzodH9gRKPbgYmjRYJs"/>
</p:tagLst>
</file>

<file path=ppt/tags/tag164.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65.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66.xml><?xml version="1.0" encoding="utf-8"?>
<p:tagLst xmlns:a="http://schemas.openxmlformats.org/drawingml/2006/main" xmlns:r="http://schemas.openxmlformats.org/officeDocument/2006/relationships" xmlns:p="http://schemas.openxmlformats.org/presentationml/2006/main">
  <p:tag name="DVSHAPEID" val="8iw4Kl6FjA3hSXiXTEhK3R"/>
</p:tagLst>
</file>

<file path=ppt/tags/tag167.xml><?xml version="1.0" encoding="utf-8"?>
<p:tagLst xmlns:a="http://schemas.openxmlformats.org/drawingml/2006/main" xmlns:r="http://schemas.openxmlformats.org/officeDocument/2006/relationships" xmlns:p="http://schemas.openxmlformats.org/presentationml/2006/main">
  <p:tag name="DVSECTIONID" val="nA0gGcZ5K8yYuZImbaBc6y"/>
</p:tagLst>
</file>

<file path=ppt/tags/tag168.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69.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7.xml><?xml version="1.0" encoding="utf-8"?>
<p:tagLst xmlns:a="http://schemas.openxmlformats.org/drawingml/2006/main" xmlns:r="http://schemas.openxmlformats.org/officeDocument/2006/relationships" xmlns:p="http://schemas.openxmlformats.org/presentationml/2006/main">
  <p:tag name="DVSHAPEID" val="NLdpbJ0tqNPCgcvZvMhAVg"/>
</p:tagLst>
</file>

<file path=ppt/tags/tag170.xml><?xml version="1.0" encoding="utf-8"?>
<p:tagLst xmlns:a="http://schemas.openxmlformats.org/drawingml/2006/main" xmlns:r="http://schemas.openxmlformats.org/officeDocument/2006/relationships" xmlns:p="http://schemas.openxmlformats.org/presentationml/2006/main">
  <p:tag name="DVSHAPEID" val="M2aESRnhCABq1ML6BIuUCO"/>
</p:tagLst>
</file>

<file path=ppt/tags/tag171.xml><?xml version="1.0" encoding="utf-8"?>
<p:tagLst xmlns:a="http://schemas.openxmlformats.org/drawingml/2006/main" xmlns:r="http://schemas.openxmlformats.org/officeDocument/2006/relationships" xmlns:p="http://schemas.openxmlformats.org/presentationml/2006/main">
  <p:tag name="DVSECTIONID" val="lPxZ0qIJEU8yticWmTW5yg"/>
</p:tagLst>
</file>

<file path=ppt/tags/tag172.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73.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74.xml><?xml version="1.0" encoding="utf-8"?>
<p:tagLst xmlns:a="http://schemas.openxmlformats.org/drawingml/2006/main" xmlns:r="http://schemas.openxmlformats.org/officeDocument/2006/relationships" xmlns:p="http://schemas.openxmlformats.org/presentationml/2006/main">
  <p:tag name="DVSHAPEID" val="qzGqX3NqlDQhwuU6sfi2Xs"/>
</p:tagLst>
</file>

<file path=ppt/tags/tag175.xml><?xml version="1.0" encoding="utf-8"?>
<p:tagLst xmlns:a="http://schemas.openxmlformats.org/drawingml/2006/main" xmlns:r="http://schemas.openxmlformats.org/officeDocument/2006/relationships" xmlns:p="http://schemas.openxmlformats.org/presentationml/2006/main">
  <p:tag name="DVSECTIONID" val="qGLYddWad7hPeaJGczm1uE"/>
</p:tagLst>
</file>

<file path=ppt/tags/tag176.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77.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78.xml><?xml version="1.0" encoding="utf-8"?>
<p:tagLst xmlns:a="http://schemas.openxmlformats.org/drawingml/2006/main" xmlns:r="http://schemas.openxmlformats.org/officeDocument/2006/relationships" xmlns:p="http://schemas.openxmlformats.org/presentationml/2006/main">
  <p:tag name="DVSHAPEID" val="GrWwcN3yg9eXCAYsUjubeY"/>
</p:tagLst>
</file>

<file path=ppt/tags/tag179.xml><?xml version="1.0" encoding="utf-8"?>
<p:tagLst xmlns:a="http://schemas.openxmlformats.org/drawingml/2006/main" xmlns:r="http://schemas.openxmlformats.org/officeDocument/2006/relationships" xmlns:p="http://schemas.openxmlformats.org/presentationml/2006/main">
  <p:tag name="DVSECTIONID" val="PWvpaeNIg004pRd2duMuG1"/>
</p:tagLst>
</file>

<file path=ppt/tags/tag18.xml><?xml version="1.0" encoding="utf-8"?>
<p:tagLst xmlns:a="http://schemas.openxmlformats.org/drawingml/2006/main" xmlns:r="http://schemas.openxmlformats.org/officeDocument/2006/relationships" xmlns:p="http://schemas.openxmlformats.org/presentationml/2006/main">
  <p:tag name="DVSHAPEID" val="b0l0CXstylrXjzMmvtpUBY"/>
</p:tagLst>
</file>

<file path=ppt/tags/tag180.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81.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82.xml><?xml version="1.0" encoding="utf-8"?>
<p:tagLst xmlns:a="http://schemas.openxmlformats.org/drawingml/2006/main" xmlns:r="http://schemas.openxmlformats.org/officeDocument/2006/relationships" xmlns:p="http://schemas.openxmlformats.org/presentationml/2006/main">
  <p:tag name="DVSHAPEID" val="P9LSsamSe0XOFRm8171Tit"/>
</p:tagLst>
</file>

<file path=ppt/tags/tag183.xml><?xml version="1.0" encoding="utf-8"?>
<p:tagLst xmlns:a="http://schemas.openxmlformats.org/drawingml/2006/main" xmlns:r="http://schemas.openxmlformats.org/officeDocument/2006/relationships" xmlns:p="http://schemas.openxmlformats.org/presentationml/2006/main">
  <p:tag name="DVSHAPEID" val="AKghbvfeCARYTeurRZnNnH"/>
</p:tagLst>
</file>

<file path=ppt/tags/tag184.xml><?xml version="1.0" encoding="utf-8"?>
<p:tagLst xmlns:a="http://schemas.openxmlformats.org/drawingml/2006/main" xmlns:r="http://schemas.openxmlformats.org/officeDocument/2006/relationships" xmlns:p="http://schemas.openxmlformats.org/presentationml/2006/main">
  <p:tag name="DVSECTIONID" val="DE2sTFSuSrbxNYeZYwoSGc"/>
</p:tagLst>
</file>

<file path=ppt/tags/tag185.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86.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87.xml><?xml version="1.0" encoding="utf-8"?>
<p:tagLst xmlns:a="http://schemas.openxmlformats.org/drawingml/2006/main" xmlns:r="http://schemas.openxmlformats.org/officeDocument/2006/relationships" xmlns:p="http://schemas.openxmlformats.org/presentationml/2006/main">
  <p:tag name="DVSHAPEID" val="1t26taW3p8S2ovxZ10mZ5w"/>
</p:tagLst>
</file>

<file path=ppt/tags/tag188.xml><?xml version="1.0" encoding="utf-8"?>
<p:tagLst xmlns:a="http://schemas.openxmlformats.org/drawingml/2006/main" xmlns:r="http://schemas.openxmlformats.org/officeDocument/2006/relationships" xmlns:p="http://schemas.openxmlformats.org/presentationml/2006/main">
  <p:tag name="DVSHAPEID" val="2ySk80lYyLdIRcfUCxj1xE"/>
</p:tagLst>
</file>

<file path=ppt/tags/tag189.xml><?xml version="1.0" encoding="utf-8"?>
<p:tagLst xmlns:a="http://schemas.openxmlformats.org/drawingml/2006/main" xmlns:r="http://schemas.openxmlformats.org/officeDocument/2006/relationships" xmlns:p="http://schemas.openxmlformats.org/presentationml/2006/main">
  <p:tag name="DVSECTIONID" val="iC0ozpr57aa0PTflew0QiL"/>
</p:tagLst>
</file>

<file path=ppt/tags/tag19.xml><?xml version="1.0" encoding="utf-8"?>
<p:tagLst xmlns:a="http://schemas.openxmlformats.org/drawingml/2006/main" xmlns:r="http://schemas.openxmlformats.org/officeDocument/2006/relationships" xmlns:p="http://schemas.openxmlformats.org/presentationml/2006/main">
  <p:tag name="DVSHAPEID" val="QP8CuZB8OmwwAd4a620Xft"/>
</p:tagLst>
</file>

<file path=ppt/tags/tag190.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91.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92.xml><?xml version="1.0" encoding="utf-8"?>
<p:tagLst xmlns:a="http://schemas.openxmlformats.org/drawingml/2006/main" xmlns:r="http://schemas.openxmlformats.org/officeDocument/2006/relationships" xmlns:p="http://schemas.openxmlformats.org/presentationml/2006/main">
  <p:tag name="DVSHAPEID" val="5DHJXssuOrBTHHpRneTD15"/>
</p:tagLst>
</file>

<file path=ppt/tags/tag193.xml><?xml version="1.0" encoding="utf-8"?>
<p:tagLst xmlns:a="http://schemas.openxmlformats.org/drawingml/2006/main" xmlns:r="http://schemas.openxmlformats.org/officeDocument/2006/relationships" xmlns:p="http://schemas.openxmlformats.org/presentationml/2006/main">
  <p:tag name="DVSECTIONID" val="FLzIrZvowG7ujJLAkk5voR"/>
</p:tagLst>
</file>

<file path=ppt/tags/tag194.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95.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196.xml><?xml version="1.0" encoding="utf-8"?>
<p:tagLst xmlns:a="http://schemas.openxmlformats.org/drawingml/2006/main" xmlns:r="http://schemas.openxmlformats.org/officeDocument/2006/relationships" xmlns:p="http://schemas.openxmlformats.org/presentationml/2006/main">
  <p:tag name="DVSHAPEID" val="KamibWnPul9oteCo2Sw3XM"/>
</p:tagLst>
</file>

<file path=ppt/tags/tag197.xml><?xml version="1.0" encoding="utf-8"?>
<p:tagLst xmlns:a="http://schemas.openxmlformats.org/drawingml/2006/main" xmlns:r="http://schemas.openxmlformats.org/officeDocument/2006/relationships" xmlns:p="http://schemas.openxmlformats.org/presentationml/2006/main">
  <p:tag name="DVSECTIONID" val="k8fF1BneJwEOOCQspgzSfQ"/>
</p:tagLst>
</file>

<file path=ppt/tags/tag198.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199.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2.xml><?xml version="1.0" encoding="utf-8"?>
<p:tagLst xmlns:a="http://schemas.openxmlformats.org/drawingml/2006/main" xmlns:r="http://schemas.openxmlformats.org/officeDocument/2006/relationships" xmlns:p="http://schemas.openxmlformats.org/presentationml/2006/main">
  <p:tag name="DVSHAPEID" val="CgPz8zQIvPLxWVLMu6Vxv6"/>
</p:tagLst>
</file>

<file path=ppt/tags/tag20.xml><?xml version="1.0" encoding="utf-8"?>
<p:tagLst xmlns:a="http://schemas.openxmlformats.org/drawingml/2006/main" xmlns:r="http://schemas.openxmlformats.org/officeDocument/2006/relationships" xmlns:p="http://schemas.openxmlformats.org/presentationml/2006/main">
  <p:tag name="DVSHAPEID" val="biSWd8gOa0Fd9vS0ssRpx5"/>
</p:tagLst>
</file>

<file path=ppt/tags/tag200.xml><?xml version="1.0" encoding="utf-8"?>
<p:tagLst xmlns:a="http://schemas.openxmlformats.org/drawingml/2006/main" xmlns:r="http://schemas.openxmlformats.org/officeDocument/2006/relationships" xmlns:p="http://schemas.openxmlformats.org/presentationml/2006/main">
  <p:tag name="DVSHAPEID" val="7YuyvKa48UC0TwnFhv6YXf"/>
</p:tagLst>
</file>

<file path=ppt/tags/tag201.xml><?xml version="1.0" encoding="utf-8"?>
<p:tagLst xmlns:a="http://schemas.openxmlformats.org/drawingml/2006/main" xmlns:r="http://schemas.openxmlformats.org/officeDocument/2006/relationships" xmlns:p="http://schemas.openxmlformats.org/presentationml/2006/main">
  <p:tag name="DVSECTIONID" val="0c5agea562mwDJJTdcgcxY"/>
</p:tagLst>
</file>

<file path=ppt/tags/tag202.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203.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204.xml><?xml version="1.0" encoding="utf-8"?>
<p:tagLst xmlns:a="http://schemas.openxmlformats.org/drawingml/2006/main" xmlns:r="http://schemas.openxmlformats.org/officeDocument/2006/relationships" xmlns:p="http://schemas.openxmlformats.org/presentationml/2006/main">
  <p:tag name="DVSHAPEID" val="JjeaeYb06Y8X3oNDqCFqdf"/>
</p:tagLst>
</file>

<file path=ppt/tags/tag205.xml><?xml version="1.0" encoding="utf-8"?>
<p:tagLst xmlns:a="http://schemas.openxmlformats.org/drawingml/2006/main" xmlns:r="http://schemas.openxmlformats.org/officeDocument/2006/relationships" xmlns:p="http://schemas.openxmlformats.org/presentationml/2006/main">
  <p:tag name="DVSECTIONID" val="riY6Jv2nB3i1KgoyYtwYgK"/>
</p:tagLst>
</file>

<file path=ppt/tags/tag206.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207.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208.xml><?xml version="1.0" encoding="utf-8"?>
<p:tagLst xmlns:a="http://schemas.openxmlformats.org/drawingml/2006/main" xmlns:r="http://schemas.openxmlformats.org/officeDocument/2006/relationships" xmlns:p="http://schemas.openxmlformats.org/presentationml/2006/main">
  <p:tag name="DVSHAPEID" val="Lsk61nA0WZPSfbjkvcS7NE"/>
</p:tagLst>
</file>

<file path=ppt/tags/tag209.xml><?xml version="1.0" encoding="utf-8"?>
<p:tagLst xmlns:a="http://schemas.openxmlformats.org/drawingml/2006/main" xmlns:r="http://schemas.openxmlformats.org/officeDocument/2006/relationships" xmlns:p="http://schemas.openxmlformats.org/presentationml/2006/main">
  <p:tag name="DVSECTIONID" val="a6hjrNaA7rmGUPv2cFvuUp"/>
</p:tagLst>
</file>

<file path=ppt/tags/tag21.xml><?xml version="1.0" encoding="utf-8"?>
<p:tagLst xmlns:a="http://schemas.openxmlformats.org/drawingml/2006/main" xmlns:r="http://schemas.openxmlformats.org/officeDocument/2006/relationships" xmlns:p="http://schemas.openxmlformats.org/presentationml/2006/main">
  <p:tag name="DVSHAPEID" val="qMYyilnmUEImEPJyMsR0bw"/>
</p:tagLst>
</file>

<file path=ppt/tags/tag210.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211.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212.xml><?xml version="1.0" encoding="utf-8"?>
<p:tagLst xmlns:a="http://schemas.openxmlformats.org/drawingml/2006/main" xmlns:r="http://schemas.openxmlformats.org/officeDocument/2006/relationships" xmlns:p="http://schemas.openxmlformats.org/presentationml/2006/main">
  <p:tag name="DVSHAPEID" val="SVtZRE4tix2uxLQ8XOp618"/>
</p:tagLst>
</file>

<file path=ppt/tags/tag213.xml><?xml version="1.0" encoding="utf-8"?>
<p:tagLst xmlns:a="http://schemas.openxmlformats.org/drawingml/2006/main" xmlns:r="http://schemas.openxmlformats.org/officeDocument/2006/relationships" xmlns:p="http://schemas.openxmlformats.org/presentationml/2006/main">
  <p:tag name="DVSECTIONID" val="uHyUDWRqTwcLCnrwYl5Fyu"/>
</p:tagLst>
</file>

<file path=ppt/tags/tag214.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215.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216.xml><?xml version="1.0" encoding="utf-8"?>
<p:tagLst xmlns:a="http://schemas.openxmlformats.org/drawingml/2006/main" xmlns:r="http://schemas.openxmlformats.org/officeDocument/2006/relationships" xmlns:p="http://schemas.openxmlformats.org/presentationml/2006/main">
  <p:tag name="DVSHAPEID" val="8a8Cj67ty5s7AoC2vWVtGi"/>
</p:tagLst>
</file>

<file path=ppt/tags/tag217.xml><?xml version="1.0" encoding="utf-8"?>
<p:tagLst xmlns:a="http://schemas.openxmlformats.org/drawingml/2006/main" xmlns:r="http://schemas.openxmlformats.org/officeDocument/2006/relationships" xmlns:p="http://schemas.openxmlformats.org/presentationml/2006/main">
  <p:tag name="DVSECTIONID" val="WDPZCcJsxlCnqamVbyAtYd"/>
</p:tagLst>
</file>

<file path=ppt/tags/tag218.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219.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22.xml><?xml version="1.0" encoding="utf-8"?>
<p:tagLst xmlns:a="http://schemas.openxmlformats.org/drawingml/2006/main" xmlns:r="http://schemas.openxmlformats.org/officeDocument/2006/relationships" xmlns:p="http://schemas.openxmlformats.org/presentationml/2006/main">
  <p:tag name="DVSHAPEID" val="Rn3yi5Ax5PW6R6XEQVqO61"/>
</p:tagLst>
</file>

<file path=ppt/tags/tag220.xml><?xml version="1.0" encoding="utf-8"?>
<p:tagLst xmlns:a="http://schemas.openxmlformats.org/drawingml/2006/main" xmlns:r="http://schemas.openxmlformats.org/officeDocument/2006/relationships" xmlns:p="http://schemas.openxmlformats.org/presentationml/2006/main">
  <p:tag name="DVSHAPEID" val="PLDxune3IHDJNiQfkYmPZW"/>
</p:tagLst>
</file>

<file path=ppt/tags/tag221.xml><?xml version="1.0" encoding="utf-8"?>
<p:tagLst xmlns:a="http://schemas.openxmlformats.org/drawingml/2006/main" xmlns:r="http://schemas.openxmlformats.org/officeDocument/2006/relationships" xmlns:p="http://schemas.openxmlformats.org/presentationml/2006/main">
  <p:tag name="DVSECTIONID" val="OqoqQxeVMxee4D4he2sV2t"/>
</p:tagLst>
</file>

<file path=ppt/tags/tag222.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223.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224.xml><?xml version="1.0" encoding="utf-8"?>
<p:tagLst xmlns:a="http://schemas.openxmlformats.org/drawingml/2006/main" xmlns:r="http://schemas.openxmlformats.org/officeDocument/2006/relationships" xmlns:p="http://schemas.openxmlformats.org/presentationml/2006/main">
  <p:tag name="DVSHAPEID" val="1qbrvVisayrQlnZMBJeunK"/>
</p:tagLst>
</file>

<file path=ppt/tags/tag23.xml><?xml version="1.0" encoding="utf-8"?>
<p:tagLst xmlns:a="http://schemas.openxmlformats.org/drawingml/2006/main" xmlns:r="http://schemas.openxmlformats.org/officeDocument/2006/relationships" xmlns:p="http://schemas.openxmlformats.org/presentationml/2006/main">
  <p:tag name="DVSHAPEID" val="uNQ2hUGoywTUVBvK2hMmzT"/>
</p:tagLst>
</file>

<file path=ppt/tags/tag24.xml><?xml version="1.0" encoding="utf-8"?>
<p:tagLst xmlns:a="http://schemas.openxmlformats.org/drawingml/2006/main" xmlns:r="http://schemas.openxmlformats.org/officeDocument/2006/relationships" xmlns:p="http://schemas.openxmlformats.org/presentationml/2006/main">
  <p:tag name="DVSHAPEID" val="pyXDA8CVAmpQSgHfOFRGgq"/>
</p:tagLst>
</file>

<file path=ppt/tags/tag25.xml><?xml version="1.0" encoding="utf-8"?>
<p:tagLst xmlns:a="http://schemas.openxmlformats.org/drawingml/2006/main" xmlns:r="http://schemas.openxmlformats.org/officeDocument/2006/relationships" xmlns:p="http://schemas.openxmlformats.org/presentationml/2006/main">
  <p:tag name="DVSHAPEID" val="cXbm85T91JsAni4DkxMCWw"/>
</p:tagLst>
</file>

<file path=ppt/tags/tag26.xml><?xml version="1.0" encoding="utf-8"?>
<p:tagLst xmlns:a="http://schemas.openxmlformats.org/drawingml/2006/main" xmlns:r="http://schemas.openxmlformats.org/officeDocument/2006/relationships" xmlns:p="http://schemas.openxmlformats.org/presentationml/2006/main">
  <p:tag name="DVSHAPEID" val="v5Jf2Ms6vSCZm0reZw2qlF"/>
</p:tagLst>
</file>

<file path=ppt/tags/tag27.xml><?xml version="1.0" encoding="utf-8"?>
<p:tagLst xmlns:a="http://schemas.openxmlformats.org/drawingml/2006/main" xmlns:r="http://schemas.openxmlformats.org/officeDocument/2006/relationships" xmlns:p="http://schemas.openxmlformats.org/presentationml/2006/main">
  <p:tag name="DVSHAPEID" val="ohTpaalkUDtFs6DT36GUez"/>
</p:tagLst>
</file>

<file path=ppt/tags/tag28.xml><?xml version="1.0" encoding="utf-8"?>
<p:tagLst xmlns:a="http://schemas.openxmlformats.org/drawingml/2006/main" xmlns:r="http://schemas.openxmlformats.org/officeDocument/2006/relationships" xmlns:p="http://schemas.openxmlformats.org/presentationml/2006/main">
  <p:tag name="DVSHAPEID" val="XnW4b6xfAvbPHrmDCiLbYY"/>
</p:tagLst>
</file>

<file path=ppt/tags/tag29.xml><?xml version="1.0" encoding="utf-8"?>
<p:tagLst xmlns:a="http://schemas.openxmlformats.org/drawingml/2006/main" xmlns:r="http://schemas.openxmlformats.org/officeDocument/2006/relationships" xmlns:p="http://schemas.openxmlformats.org/presentationml/2006/main">
  <p:tag name="DVSHAPEID" val="wGylB6tWKqqOjvs6YeMF3Y"/>
</p:tagLst>
</file>

<file path=ppt/tags/tag3.xml><?xml version="1.0" encoding="utf-8"?>
<p:tagLst xmlns:a="http://schemas.openxmlformats.org/drawingml/2006/main" xmlns:r="http://schemas.openxmlformats.org/officeDocument/2006/relationships" xmlns:p="http://schemas.openxmlformats.org/presentationml/2006/main">
  <p:tag name="DVSHAPEID" val="0P2tTPAEOiOJkmI3eLMwOd"/>
</p:tagLst>
</file>

<file path=ppt/tags/tag30.xml><?xml version="1.0" encoding="utf-8"?>
<p:tagLst xmlns:a="http://schemas.openxmlformats.org/drawingml/2006/main" xmlns:r="http://schemas.openxmlformats.org/officeDocument/2006/relationships" xmlns:p="http://schemas.openxmlformats.org/presentationml/2006/main">
  <p:tag name="DVSHAPEID" val="tCobxpuo93BZRfwQvrLDKL"/>
</p:tagLst>
</file>

<file path=ppt/tags/tag31.xml><?xml version="1.0" encoding="utf-8"?>
<p:tagLst xmlns:a="http://schemas.openxmlformats.org/drawingml/2006/main" xmlns:r="http://schemas.openxmlformats.org/officeDocument/2006/relationships" xmlns:p="http://schemas.openxmlformats.org/presentationml/2006/main">
  <p:tag name="DVSHAPEID" val="oS7QavjwoiVxdVWpy4smhn"/>
</p:tagLst>
</file>

<file path=ppt/tags/tag32.xml><?xml version="1.0" encoding="utf-8"?>
<p:tagLst xmlns:a="http://schemas.openxmlformats.org/drawingml/2006/main" xmlns:r="http://schemas.openxmlformats.org/officeDocument/2006/relationships" xmlns:p="http://schemas.openxmlformats.org/presentationml/2006/main">
  <p:tag name="DVSHAPEID" val="ckDdz8JlTqdIdw4HeY5CFi"/>
</p:tagLst>
</file>

<file path=ppt/tags/tag33.xml><?xml version="1.0" encoding="utf-8"?>
<p:tagLst xmlns:a="http://schemas.openxmlformats.org/drawingml/2006/main" xmlns:r="http://schemas.openxmlformats.org/officeDocument/2006/relationships" xmlns:p="http://schemas.openxmlformats.org/presentationml/2006/main">
  <p:tag name="DVSHAPEID" val="3j1AT5SHbou1FMcXWaM3pv"/>
</p:tagLst>
</file>

<file path=ppt/tags/tag34.xml><?xml version="1.0" encoding="utf-8"?>
<p:tagLst xmlns:a="http://schemas.openxmlformats.org/drawingml/2006/main" xmlns:r="http://schemas.openxmlformats.org/officeDocument/2006/relationships" xmlns:p="http://schemas.openxmlformats.org/presentationml/2006/main">
  <p:tag name="DVSHAPEID" val="kvIqkRQuhEHUgkbZfEsceP"/>
</p:tagLst>
</file>

<file path=ppt/tags/tag35.xml><?xml version="1.0" encoding="utf-8"?>
<p:tagLst xmlns:a="http://schemas.openxmlformats.org/drawingml/2006/main" xmlns:r="http://schemas.openxmlformats.org/officeDocument/2006/relationships" xmlns:p="http://schemas.openxmlformats.org/presentationml/2006/main">
  <p:tag name="DVSHAPEID" val="dbQiug2UPCTyZwSsL0QH6P"/>
</p:tagLst>
</file>

<file path=ppt/tags/tag36.xml><?xml version="1.0" encoding="utf-8"?>
<p:tagLst xmlns:a="http://schemas.openxmlformats.org/drawingml/2006/main" xmlns:r="http://schemas.openxmlformats.org/officeDocument/2006/relationships" xmlns:p="http://schemas.openxmlformats.org/presentationml/2006/main">
  <p:tag name="DVSHAPEID" val="jLvSLWU8AcgvhwA2nzsmO5"/>
</p:tagLst>
</file>

<file path=ppt/tags/tag37.xml><?xml version="1.0" encoding="utf-8"?>
<p:tagLst xmlns:a="http://schemas.openxmlformats.org/drawingml/2006/main" xmlns:r="http://schemas.openxmlformats.org/officeDocument/2006/relationships" xmlns:p="http://schemas.openxmlformats.org/presentationml/2006/main">
  <p:tag name="DVSHAPEID" val="1IlE6NSslxIoS4MBv50G1G"/>
</p:tagLst>
</file>

<file path=ppt/tags/tag38.xml><?xml version="1.0" encoding="utf-8"?>
<p:tagLst xmlns:a="http://schemas.openxmlformats.org/drawingml/2006/main" xmlns:r="http://schemas.openxmlformats.org/officeDocument/2006/relationships" xmlns:p="http://schemas.openxmlformats.org/presentationml/2006/main">
  <p:tag name="DVSHAPEID" val="itfmSIDhfK0dKNx7Q6f8RI"/>
</p:tagLst>
</file>

<file path=ppt/tags/tag39.xml><?xml version="1.0" encoding="utf-8"?>
<p:tagLst xmlns:a="http://schemas.openxmlformats.org/drawingml/2006/main" xmlns:r="http://schemas.openxmlformats.org/officeDocument/2006/relationships" xmlns:p="http://schemas.openxmlformats.org/presentationml/2006/main">
  <p:tag name="DVSHAPEID" val="NSEvfL4mm74kpRoKVaO3iY"/>
</p:tagLst>
</file>

<file path=ppt/tags/tag4.xml><?xml version="1.0" encoding="utf-8"?>
<p:tagLst xmlns:a="http://schemas.openxmlformats.org/drawingml/2006/main" xmlns:r="http://schemas.openxmlformats.org/officeDocument/2006/relationships" xmlns:p="http://schemas.openxmlformats.org/presentationml/2006/main">
  <p:tag name="DVSHAPEID" val="yWnd7ATzIxewgZwEG07Q0s"/>
</p:tagLst>
</file>

<file path=ppt/tags/tag40.xml><?xml version="1.0" encoding="utf-8"?>
<p:tagLst xmlns:a="http://schemas.openxmlformats.org/drawingml/2006/main" xmlns:r="http://schemas.openxmlformats.org/officeDocument/2006/relationships" xmlns:p="http://schemas.openxmlformats.org/presentationml/2006/main">
  <p:tag name="DVSHAPEID" val="nEjZ4nfTrTOzGmHmsSdSoT"/>
</p:tagLst>
</file>

<file path=ppt/tags/tag41.xml><?xml version="1.0" encoding="utf-8"?>
<p:tagLst xmlns:a="http://schemas.openxmlformats.org/drawingml/2006/main" xmlns:r="http://schemas.openxmlformats.org/officeDocument/2006/relationships" xmlns:p="http://schemas.openxmlformats.org/presentationml/2006/main">
  <p:tag name="DVSHAPEID" val="9pnFI5b5jNqPv0bgHG7sGa"/>
</p:tagLst>
</file>

<file path=ppt/tags/tag42.xml><?xml version="1.0" encoding="utf-8"?>
<p:tagLst xmlns:a="http://schemas.openxmlformats.org/drawingml/2006/main" xmlns:r="http://schemas.openxmlformats.org/officeDocument/2006/relationships" xmlns:p="http://schemas.openxmlformats.org/presentationml/2006/main">
  <p:tag name="DVSHAPEID" val="wQb12yIWQqzuuUBoF9Hlz1"/>
</p:tagLst>
</file>

<file path=ppt/tags/tag43.xml><?xml version="1.0" encoding="utf-8"?>
<p:tagLst xmlns:a="http://schemas.openxmlformats.org/drawingml/2006/main" xmlns:r="http://schemas.openxmlformats.org/officeDocument/2006/relationships" xmlns:p="http://schemas.openxmlformats.org/presentationml/2006/main">
  <p:tag name="DVSHAPEID" val="9RRHabaxLVcZTxuG3CnnX0"/>
</p:tagLst>
</file>

<file path=ppt/tags/tag44.xml><?xml version="1.0" encoding="utf-8"?>
<p:tagLst xmlns:a="http://schemas.openxmlformats.org/drawingml/2006/main" xmlns:r="http://schemas.openxmlformats.org/officeDocument/2006/relationships" xmlns:p="http://schemas.openxmlformats.org/presentationml/2006/main">
  <p:tag name="DVSHAPEID" val="f1vhEi0XKkAvGjakowLiED"/>
</p:tagLst>
</file>

<file path=ppt/tags/tag45.xml><?xml version="1.0" encoding="utf-8"?>
<p:tagLst xmlns:a="http://schemas.openxmlformats.org/drawingml/2006/main" xmlns:r="http://schemas.openxmlformats.org/officeDocument/2006/relationships" xmlns:p="http://schemas.openxmlformats.org/presentationml/2006/main">
  <p:tag name="DVSHAPEID" val="hu04TZ65Yc39BPcSwSwNbR"/>
</p:tagLst>
</file>

<file path=ppt/tags/tag46.xml><?xml version="1.0" encoding="utf-8"?>
<p:tagLst xmlns:a="http://schemas.openxmlformats.org/drawingml/2006/main" xmlns:r="http://schemas.openxmlformats.org/officeDocument/2006/relationships" xmlns:p="http://schemas.openxmlformats.org/presentationml/2006/main">
  <p:tag name="DVSHAPEID" val="ooQavIeRBElBJ0hAo1QFln"/>
</p:tagLst>
</file>

<file path=ppt/tags/tag47.xml><?xml version="1.0" encoding="utf-8"?>
<p:tagLst xmlns:a="http://schemas.openxmlformats.org/drawingml/2006/main" xmlns:r="http://schemas.openxmlformats.org/officeDocument/2006/relationships" xmlns:p="http://schemas.openxmlformats.org/presentationml/2006/main">
  <p:tag name="DVSHAPEID" val="rxIk8vZTMRsp6BdJtoQ7Ap"/>
</p:tagLst>
</file>

<file path=ppt/tags/tag48.xml><?xml version="1.0" encoding="utf-8"?>
<p:tagLst xmlns:a="http://schemas.openxmlformats.org/drawingml/2006/main" xmlns:r="http://schemas.openxmlformats.org/officeDocument/2006/relationships" xmlns:p="http://schemas.openxmlformats.org/presentationml/2006/main">
  <p:tag name="DVSHAPEID" val="O06bBWtuWwv0XjsbzJRISu"/>
</p:tagLst>
</file>

<file path=ppt/tags/tag49.xml><?xml version="1.0" encoding="utf-8"?>
<p:tagLst xmlns:a="http://schemas.openxmlformats.org/drawingml/2006/main" xmlns:r="http://schemas.openxmlformats.org/officeDocument/2006/relationships" xmlns:p="http://schemas.openxmlformats.org/presentationml/2006/main">
  <p:tag name="DVSHAPEID" val="9kUFnFysOeN2JIeXU3phUW"/>
</p:tagLst>
</file>

<file path=ppt/tags/tag5.xml><?xml version="1.0" encoding="utf-8"?>
<p:tagLst xmlns:a="http://schemas.openxmlformats.org/drawingml/2006/main" xmlns:r="http://schemas.openxmlformats.org/officeDocument/2006/relationships" xmlns:p="http://schemas.openxmlformats.org/presentationml/2006/main">
  <p:tag name="DVSHAPEID" val="IdAp3rRaKYhNh56GH0Lezg"/>
</p:tagLst>
</file>

<file path=ppt/tags/tag50.xml><?xml version="1.0" encoding="utf-8"?>
<p:tagLst xmlns:a="http://schemas.openxmlformats.org/drawingml/2006/main" xmlns:r="http://schemas.openxmlformats.org/officeDocument/2006/relationships" xmlns:p="http://schemas.openxmlformats.org/presentationml/2006/main">
  <p:tag name="DVSHAPEID" val="T5ETghO7fRxjRLgVyNVuHh"/>
</p:tagLst>
</file>

<file path=ppt/tags/tag51.xml><?xml version="1.0" encoding="utf-8"?>
<p:tagLst xmlns:a="http://schemas.openxmlformats.org/drawingml/2006/main" xmlns:r="http://schemas.openxmlformats.org/officeDocument/2006/relationships" xmlns:p="http://schemas.openxmlformats.org/presentationml/2006/main">
  <p:tag name="DVSHAPEID" val="dVAKWCOOiAAcqP1tpgEGYV"/>
</p:tagLst>
</file>

<file path=ppt/tags/tag52.xml><?xml version="1.0" encoding="utf-8"?>
<p:tagLst xmlns:a="http://schemas.openxmlformats.org/drawingml/2006/main" xmlns:r="http://schemas.openxmlformats.org/officeDocument/2006/relationships" xmlns:p="http://schemas.openxmlformats.org/presentationml/2006/main">
  <p:tag name="DVSHAPEID" val="vpRsGYuCmpeCRJjwlciryX"/>
</p:tagLst>
</file>

<file path=ppt/tags/tag53.xml><?xml version="1.0" encoding="utf-8"?>
<p:tagLst xmlns:a="http://schemas.openxmlformats.org/drawingml/2006/main" xmlns:r="http://schemas.openxmlformats.org/officeDocument/2006/relationships" xmlns:p="http://schemas.openxmlformats.org/presentationml/2006/main">
  <p:tag name="DVSHAPEID" val="JElqU4oFQ0iiqaTtVQkGda"/>
</p:tagLst>
</file>

<file path=ppt/tags/tag54.xml><?xml version="1.0" encoding="utf-8"?>
<p:tagLst xmlns:a="http://schemas.openxmlformats.org/drawingml/2006/main" xmlns:r="http://schemas.openxmlformats.org/officeDocument/2006/relationships" xmlns:p="http://schemas.openxmlformats.org/presentationml/2006/main">
  <p:tag name="DVSHAPEID" val="XOYhaTVsnxmxGc7f3peHze"/>
</p:tagLst>
</file>

<file path=ppt/tags/tag55.xml><?xml version="1.0" encoding="utf-8"?>
<p:tagLst xmlns:a="http://schemas.openxmlformats.org/drawingml/2006/main" xmlns:r="http://schemas.openxmlformats.org/officeDocument/2006/relationships" xmlns:p="http://schemas.openxmlformats.org/presentationml/2006/main">
  <p:tag name="DVSHAPEID" val="jzj9CRgs6SJyGwsCUvJoCL"/>
</p:tagLst>
</file>

<file path=ppt/tags/tag56.xml><?xml version="1.0" encoding="utf-8"?>
<p:tagLst xmlns:a="http://schemas.openxmlformats.org/drawingml/2006/main" xmlns:r="http://schemas.openxmlformats.org/officeDocument/2006/relationships" xmlns:p="http://schemas.openxmlformats.org/presentationml/2006/main">
  <p:tag name="DVSHAPEID" val="VSuGmFMUswBJvoY0g3bVqu"/>
</p:tagLst>
</file>

<file path=ppt/tags/tag57.xml><?xml version="1.0" encoding="utf-8"?>
<p:tagLst xmlns:a="http://schemas.openxmlformats.org/drawingml/2006/main" xmlns:r="http://schemas.openxmlformats.org/officeDocument/2006/relationships" xmlns:p="http://schemas.openxmlformats.org/presentationml/2006/main">
  <p:tag name="DVSHAPEID" val="O7wANruIXaBxDrEWvAFcpc"/>
</p:tagLst>
</file>

<file path=ppt/tags/tag58.xml><?xml version="1.0" encoding="utf-8"?>
<p:tagLst xmlns:a="http://schemas.openxmlformats.org/drawingml/2006/main" xmlns:r="http://schemas.openxmlformats.org/officeDocument/2006/relationships" xmlns:p="http://schemas.openxmlformats.org/presentationml/2006/main">
  <p:tag name="DVSHAPEID" val="XW13DTfGcGkr3naLSlpJzq"/>
</p:tagLst>
</file>

<file path=ppt/tags/tag59.xml><?xml version="1.0" encoding="utf-8"?>
<p:tagLst xmlns:a="http://schemas.openxmlformats.org/drawingml/2006/main" xmlns:r="http://schemas.openxmlformats.org/officeDocument/2006/relationships" xmlns:p="http://schemas.openxmlformats.org/presentationml/2006/main">
  <p:tag name="DVSHAPEID" val="8XKxmjyBge4CazzJNAthYU"/>
</p:tagLst>
</file>

<file path=ppt/tags/tag6.xml><?xml version="1.0" encoding="utf-8"?>
<p:tagLst xmlns:a="http://schemas.openxmlformats.org/drawingml/2006/main" xmlns:r="http://schemas.openxmlformats.org/officeDocument/2006/relationships" xmlns:p="http://schemas.openxmlformats.org/presentationml/2006/main">
  <p:tag name="DVSHAPEID" val="uO6IwA5MpXc5eaCIwsHyNf"/>
</p:tagLst>
</file>

<file path=ppt/tags/tag60.xml><?xml version="1.0" encoding="utf-8"?>
<p:tagLst xmlns:a="http://schemas.openxmlformats.org/drawingml/2006/main" xmlns:r="http://schemas.openxmlformats.org/officeDocument/2006/relationships" xmlns:p="http://schemas.openxmlformats.org/presentationml/2006/main">
  <p:tag name="DVSHAPEID" val="dcnhLKIjMGCwO4i6xV7Bq6"/>
</p:tagLst>
</file>

<file path=ppt/tags/tag61.xml><?xml version="1.0" encoding="utf-8"?>
<p:tagLst xmlns:a="http://schemas.openxmlformats.org/drawingml/2006/main" xmlns:r="http://schemas.openxmlformats.org/officeDocument/2006/relationships" xmlns:p="http://schemas.openxmlformats.org/presentationml/2006/main">
  <p:tag name="DVSHAPEID" val="mqcBc9xOfiseJy94yOSWrn"/>
</p:tagLst>
</file>

<file path=ppt/tags/tag62.xml><?xml version="1.0" encoding="utf-8"?>
<p:tagLst xmlns:a="http://schemas.openxmlformats.org/drawingml/2006/main" xmlns:r="http://schemas.openxmlformats.org/officeDocument/2006/relationships" xmlns:p="http://schemas.openxmlformats.org/presentationml/2006/main">
  <p:tag name="DVSHAPEID" val="ZDKuqG2y9mt6PX4axyLYqk"/>
</p:tagLst>
</file>

<file path=ppt/tags/tag63.xml><?xml version="1.0" encoding="utf-8"?>
<p:tagLst xmlns:a="http://schemas.openxmlformats.org/drawingml/2006/main" xmlns:r="http://schemas.openxmlformats.org/officeDocument/2006/relationships" xmlns:p="http://schemas.openxmlformats.org/presentationml/2006/main">
  <p:tag name="DVSHAPEID" val="3AkKXtnjItEZqzQHIQLH86"/>
</p:tagLst>
</file>

<file path=ppt/tags/tag64.xml><?xml version="1.0" encoding="utf-8"?>
<p:tagLst xmlns:a="http://schemas.openxmlformats.org/drawingml/2006/main" xmlns:r="http://schemas.openxmlformats.org/officeDocument/2006/relationships" xmlns:p="http://schemas.openxmlformats.org/presentationml/2006/main">
  <p:tag name="DVSHAPEID" val="KDIcZngkatXFzaaFJzbQD0"/>
</p:tagLst>
</file>

<file path=ppt/tags/tag65.xml><?xml version="1.0" encoding="utf-8"?>
<p:tagLst xmlns:a="http://schemas.openxmlformats.org/drawingml/2006/main" xmlns:r="http://schemas.openxmlformats.org/officeDocument/2006/relationships" xmlns:p="http://schemas.openxmlformats.org/presentationml/2006/main">
  <p:tag name="DVSHAPEID" val="sQwvkQPUcJbXPH2KtZ2oib"/>
</p:tagLst>
</file>

<file path=ppt/tags/tag66.xml><?xml version="1.0" encoding="utf-8"?>
<p:tagLst xmlns:a="http://schemas.openxmlformats.org/drawingml/2006/main" xmlns:r="http://schemas.openxmlformats.org/officeDocument/2006/relationships" xmlns:p="http://schemas.openxmlformats.org/presentationml/2006/main">
  <p:tag name="DVSHAPEID" val="2LZFw37cvisKbRFu2pufhd"/>
</p:tagLst>
</file>

<file path=ppt/tags/tag67.xml><?xml version="1.0" encoding="utf-8"?>
<p:tagLst xmlns:a="http://schemas.openxmlformats.org/drawingml/2006/main" xmlns:r="http://schemas.openxmlformats.org/officeDocument/2006/relationships" xmlns:p="http://schemas.openxmlformats.org/presentationml/2006/main">
  <p:tag name="DVSHAPEID" val="tCltCZ5bNfHgOKvFjMN0eS"/>
</p:tagLst>
</file>

<file path=ppt/tags/tag68.xml><?xml version="1.0" encoding="utf-8"?>
<p:tagLst xmlns:a="http://schemas.openxmlformats.org/drawingml/2006/main" xmlns:r="http://schemas.openxmlformats.org/officeDocument/2006/relationships" xmlns:p="http://schemas.openxmlformats.org/presentationml/2006/main">
  <p:tag name="DVSHAPEID" val="u5wb4ZWDU2UOhnj3q76jvd"/>
</p:tagLst>
</file>

<file path=ppt/tags/tag69.xml><?xml version="1.0" encoding="utf-8"?>
<p:tagLst xmlns:a="http://schemas.openxmlformats.org/drawingml/2006/main" xmlns:r="http://schemas.openxmlformats.org/officeDocument/2006/relationships" xmlns:p="http://schemas.openxmlformats.org/presentationml/2006/main">
  <p:tag name="DVSHAPEID" val="2U2VYn6IshZA7fWrU5e9kE"/>
</p:tagLst>
</file>

<file path=ppt/tags/tag7.xml><?xml version="1.0" encoding="utf-8"?>
<p:tagLst xmlns:a="http://schemas.openxmlformats.org/drawingml/2006/main" xmlns:r="http://schemas.openxmlformats.org/officeDocument/2006/relationships" xmlns:p="http://schemas.openxmlformats.org/presentationml/2006/main">
  <p:tag name="DVSHAPEID" val="esIry0j65LTrIMikUg5Yzk"/>
</p:tagLst>
</file>

<file path=ppt/tags/tag70.xml><?xml version="1.0" encoding="utf-8"?>
<p:tagLst xmlns:a="http://schemas.openxmlformats.org/drawingml/2006/main" xmlns:r="http://schemas.openxmlformats.org/officeDocument/2006/relationships" xmlns:p="http://schemas.openxmlformats.org/presentationml/2006/main">
  <p:tag name="DVSHAPEID" val="m0s8lflFTUng2B890yxbAD"/>
</p:tagLst>
</file>

<file path=ppt/tags/tag71.xml><?xml version="1.0" encoding="utf-8"?>
<p:tagLst xmlns:a="http://schemas.openxmlformats.org/drawingml/2006/main" xmlns:r="http://schemas.openxmlformats.org/officeDocument/2006/relationships" xmlns:p="http://schemas.openxmlformats.org/presentationml/2006/main">
  <p:tag name="DVSHAPEID" val="PHf46Zd04lSox2sQ2QmMn4"/>
</p:tagLst>
</file>

<file path=ppt/tags/tag72.xml><?xml version="1.0" encoding="utf-8"?>
<p:tagLst xmlns:a="http://schemas.openxmlformats.org/drawingml/2006/main" xmlns:r="http://schemas.openxmlformats.org/officeDocument/2006/relationships" xmlns:p="http://schemas.openxmlformats.org/presentationml/2006/main">
  <p:tag name="DVSHAPEID" val="dQdliK5FC93JaLSh9lsSP2"/>
</p:tagLst>
</file>

<file path=ppt/tags/tag73.xml><?xml version="1.0" encoding="utf-8"?>
<p:tagLst xmlns:a="http://schemas.openxmlformats.org/drawingml/2006/main" xmlns:r="http://schemas.openxmlformats.org/officeDocument/2006/relationships" xmlns:p="http://schemas.openxmlformats.org/presentationml/2006/main">
  <p:tag name="DVSHAPEID" val="nD36HawGOOfLtoQLGtVoIJ"/>
</p:tagLst>
</file>

<file path=ppt/tags/tag74.xml><?xml version="1.0" encoding="utf-8"?>
<p:tagLst xmlns:a="http://schemas.openxmlformats.org/drawingml/2006/main" xmlns:r="http://schemas.openxmlformats.org/officeDocument/2006/relationships" xmlns:p="http://schemas.openxmlformats.org/presentationml/2006/main">
  <p:tag name="DVSHAPEID" val="lOSGYLH1jvebtzhc2V9Wke"/>
</p:tagLst>
</file>

<file path=ppt/tags/tag75.xml><?xml version="1.0" encoding="utf-8"?>
<p:tagLst xmlns:a="http://schemas.openxmlformats.org/drawingml/2006/main" xmlns:r="http://schemas.openxmlformats.org/officeDocument/2006/relationships" xmlns:p="http://schemas.openxmlformats.org/presentationml/2006/main">
  <p:tag name="DVSHAPEID" val="uphtqnEYWqjEife1bKZNuJ"/>
</p:tagLst>
</file>

<file path=ppt/tags/tag76.xml><?xml version="1.0" encoding="utf-8"?>
<p:tagLst xmlns:a="http://schemas.openxmlformats.org/drawingml/2006/main" xmlns:r="http://schemas.openxmlformats.org/officeDocument/2006/relationships" xmlns:p="http://schemas.openxmlformats.org/presentationml/2006/main">
  <p:tag name="DVSECTIONID" val="mqe2x4yN8ThGMXCUGdQx0L"/>
</p:tagLst>
</file>

<file path=ppt/tags/tag77.xml><?xml version="1.0" encoding="utf-8"?>
<p:tagLst xmlns:a="http://schemas.openxmlformats.org/drawingml/2006/main" xmlns:r="http://schemas.openxmlformats.org/officeDocument/2006/relationships" xmlns:p="http://schemas.openxmlformats.org/presentationml/2006/main">
  <p:tag name="DVSHAPEID" val="mI9xtDAk5WAAlRmROMdmEi"/>
</p:tagLst>
</file>

<file path=ppt/tags/tag78.xml><?xml version="1.0" encoding="utf-8"?>
<p:tagLst xmlns:a="http://schemas.openxmlformats.org/drawingml/2006/main" xmlns:r="http://schemas.openxmlformats.org/officeDocument/2006/relationships" xmlns:p="http://schemas.openxmlformats.org/presentationml/2006/main">
  <p:tag name="DVSHAPEID" val="oarx21FxCR9W0XwIiWbUSl"/>
</p:tagLst>
</file>

<file path=ppt/tags/tag79.xml><?xml version="1.0" encoding="utf-8"?>
<p:tagLst xmlns:a="http://schemas.openxmlformats.org/drawingml/2006/main" xmlns:r="http://schemas.openxmlformats.org/officeDocument/2006/relationships" xmlns:p="http://schemas.openxmlformats.org/presentationml/2006/main">
  <p:tag name="DVSECTIONID" val="4mGFfLALfYhBv5SEyjU8B8"/>
</p:tagLst>
</file>

<file path=ppt/tags/tag8.xml><?xml version="1.0" encoding="utf-8"?>
<p:tagLst xmlns:a="http://schemas.openxmlformats.org/drawingml/2006/main" xmlns:r="http://schemas.openxmlformats.org/officeDocument/2006/relationships" xmlns:p="http://schemas.openxmlformats.org/presentationml/2006/main">
  <p:tag name="DVSHAPEID" val="AbRW3Ytiw0tfADZ524siSq"/>
</p:tagLst>
</file>

<file path=ppt/tags/tag80.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81.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82.xml><?xml version="1.0" encoding="utf-8"?>
<p:tagLst xmlns:a="http://schemas.openxmlformats.org/drawingml/2006/main" xmlns:r="http://schemas.openxmlformats.org/officeDocument/2006/relationships" xmlns:p="http://schemas.openxmlformats.org/presentationml/2006/main">
  <p:tag name="DVSHAPEID" val="ettVNzXCX8vV5wwuxY2Yoq"/>
</p:tagLst>
</file>

<file path=ppt/tags/tag83.xml><?xml version="1.0" encoding="utf-8"?>
<p:tagLst xmlns:a="http://schemas.openxmlformats.org/drawingml/2006/main" xmlns:r="http://schemas.openxmlformats.org/officeDocument/2006/relationships" xmlns:p="http://schemas.openxmlformats.org/presentationml/2006/main">
  <p:tag name="DVSECTIONID" val="RPwT1rfTD41F7cfDdZVGAW"/>
</p:tagLst>
</file>

<file path=ppt/tags/tag84.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85.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86.xml><?xml version="1.0" encoding="utf-8"?>
<p:tagLst xmlns:a="http://schemas.openxmlformats.org/drawingml/2006/main" xmlns:r="http://schemas.openxmlformats.org/officeDocument/2006/relationships" xmlns:p="http://schemas.openxmlformats.org/presentationml/2006/main">
  <p:tag name="DVSHAPEID" val="YyzJOhF5OlwTPQfOpH6rH5"/>
</p:tagLst>
</file>

<file path=ppt/tags/tag87.xml><?xml version="1.0" encoding="utf-8"?>
<p:tagLst xmlns:a="http://schemas.openxmlformats.org/drawingml/2006/main" xmlns:r="http://schemas.openxmlformats.org/officeDocument/2006/relationships" xmlns:p="http://schemas.openxmlformats.org/presentationml/2006/main">
  <p:tag name="DVSECTIONID" val="ROKRFyF5xXwcq91Ehyr3Yc"/>
</p:tagLst>
</file>

<file path=ppt/tags/tag88.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89.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9.xml><?xml version="1.0" encoding="utf-8"?>
<p:tagLst xmlns:a="http://schemas.openxmlformats.org/drawingml/2006/main" xmlns:r="http://schemas.openxmlformats.org/officeDocument/2006/relationships" xmlns:p="http://schemas.openxmlformats.org/presentationml/2006/main">
  <p:tag name="DVSHAPEID" val="cMrQqbyrtPFUSxzBWkDMfS"/>
</p:tagLst>
</file>

<file path=ppt/tags/tag90.xml><?xml version="1.0" encoding="utf-8"?>
<p:tagLst xmlns:a="http://schemas.openxmlformats.org/drawingml/2006/main" xmlns:r="http://schemas.openxmlformats.org/officeDocument/2006/relationships" xmlns:p="http://schemas.openxmlformats.org/presentationml/2006/main">
  <p:tag name="DVSHAPEID" val="Gi6RoXFf8AbNvVl3KFXRj9"/>
</p:tagLst>
</file>

<file path=ppt/tags/tag91.xml><?xml version="1.0" encoding="utf-8"?>
<p:tagLst xmlns:a="http://schemas.openxmlformats.org/drawingml/2006/main" xmlns:r="http://schemas.openxmlformats.org/officeDocument/2006/relationships" xmlns:p="http://schemas.openxmlformats.org/presentationml/2006/main">
  <p:tag name="DVSECTIONID" val="W3G31YRWo8PVXH99MHdxw3"/>
</p:tagLst>
</file>

<file path=ppt/tags/tag92.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93.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94.xml><?xml version="1.0" encoding="utf-8"?>
<p:tagLst xmlns:a="http://schemas.openxmlformats.org/drawingml/2006/main" xmlns:r="http://schemas.openxmlformats.org/officeDocument/2006/relationships" xmlns:p="http://schemas.openxmlformats.org/presentationml/2006/main">
  <p:tag name="DVSHAPEID" val="pcGGfJzlSXITRgDWTHqzdV"/>
</p:tagLst>
</file>

<file path=ppt/tags/tag95.xml><?xml version="1.0" encoding="utf-8"?>
<p:tagLst xmlns:a="http://schemas.openxmlformats.org/drawingml/2006/main" xmlns:r="http://schemas.openxmlformats.org/officeDocument/2006/relationships" xmlns:p="http://schemas.openxmlformats.org/presentationml/2006/main">
  <p:tag name="DVSECTIONID" val="o8e225fEpoArjREzRAcozW"/>
</p:tagLst>
</file>

<file path=ppt/tags/tag96.xml><?xml version="1.0" encoding="utf-8"?>
<p:tagLst xmlns:a="http://schemas.openxmlformats.org/drawingml/2006/main" xmlns:r="http://schemas.openxmlformats.org/officeDocument/2006/relationships" xmlns:p="http://schemas.openxmlformats.org/presentationml/2006/main">
  <p:tag name="DVSHAPEID" val="1VJ0iHu8Vft3jY5VByFyjI"/>
</p:tagLst>
</file>

<file path=ppt/tags/tag97.xml><?xml version="1.0" encoding="utf-8"?>
<p:tagLst xmlns:a="http://schemas.openxmlformats.org/drawingml/2006/main" xmlns:r="http://schemas.openxmlformats.org/officeDocument/2006/relationships" xmlns:p="http://schemas.openxmlformats.org/presentationml/2006/main">
  <p:tag name="DVSHAPEID" val="rpRpk6tgaKq39wN1IX2tWT"/>
</p:tagLst>
</file>

<file path=ppt/tags/tag98.xml><?xml version="1.0" encoding="utf-8"?>
<p:tagLst xmlns:a="http://schemas.openxmlformats.org/drawingml/2006/main" xmlns:r="http://schemas.openxmlformats.org/officeDocument/2006/relationships" xmlns:p="http://schemas.openxmlformats.org/presentationml/2006/main">
  <p:tag name="DVSHAPEID" val="I2kjsmWquQLwTTaHIWGNHd"/>
</p:tagLst>
</file>

<file path=ppt/tags/tag99.xml><?xml version="1.0" encoding="utf-8"?>
<p:tagLst xmlns:a="http://schemas.openxmlformats.org/drawingml/2006/main" xmlns:r="http://schemas.openxmlformats.org/officeDocument/2006/relationships" xmlns:p="http://schemas.openxmlformats.org/presentationml/2006/main">
  <p:tag name="DVSECTIONID" val="u6ACoAKY6JasRNl2iddot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1377</TotalTime>
  <Words>4671</Words>
  <Application>Microsoft Office PowerPoint</Application>
  <PresentationFormat>On-screen Show (4:3)</PresentationFormat>
  <Paragraphs>400</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Module</vt:lpstr>
      <vt:lpstr>Bài 8. Các thuật toán tìm kiếm</vt:lpstr>
      <vt:lpstr>8.1. Bài toán tìm kiếm</vt:lpstr>
      <vt:lpstr>8.1. Bài toán tìm kiếm</vt:lpstr>
      <vt:lpstr>8.2. Tìm kiếm tuần tự</vt:lpstr>
      <vt:lpstr>8.2. Tìm kiếm tuần tự</vt:lpstr>
      <vt:lpstr>8.3. Tìm kiếm nhị phân</vt:lpstr>
      <vt:lpstr>8.3. Tìm kiếm nhị phân – cài đặt</vt:lpstr>
      <vt:lpstr>8.3. Tìm kiếm nhị phân – cải tiến</vt:lpstr>
      <vt:lpstr>8.3. Tìm kiếm nhị phân – ví dụ</vt:lpstr>
      <vt:lpstr>8.3. Tìm kiếm tuần tự vs tìm kiếm nhị phân</vt:lpstr>
      <vt:lpstr>8.4. Cây nhị phân tìm kiếm (Binary Search Tree - BST)</vt:lpstr>
      <vt:lpstr>8.4. Cây nhị phân tìm kiếm (Binary Search Tree - BST)</vt:lpstr>
      <vt:lpstr>8.4.1. Tìm kiếm trên cây nhị phân tìm kiếm</vt:lpstr>
      <vt:lpstr>8.4.1. Tìm kiếm trên cây nhị phân tìm kiếm</vt:lpstr>
      <vt:lpstr>8.4.2. Dựng cây nhị phân tìm kiếm</vt:lpstr>
      <vt:lpstr>8.4.2. Dựng cây nhị phân tìm kiếm</vt:lpstr>
      <vt:lpstr>8.4.3. Xóa nút khỏi cây nhị phân tìm kiếm</vt:lpstr>
      <vt:lpstr>8.4.3. Xóa nút khỏi cây nhị phân tìm kiếm</vt:lpstr>
      <vt:lpstr>8.4.3. Xóa nút khỏi cây nhị phân tìm kiếm</vt:lpstr>
      <vt:lpstr>8.4.4. Cây nhị phân tìm kiếm – nhận xét</vt:lpstr>
      <vt:lpstr>8.5. Phép băm (Hash)</vt:lpstr>
      <vt:lpstr>8.5. Phép băm (Hash)</vt:lpstr>
      <vt:lpstr>8.5. Phép băm (Hash)</vt:lpstr>
      <vt:lpstr>8.6. Khóa số với bài toán tìm kiếm</vt:lpstr>
      <vt:lpstr>8.7. Cây tìm kiếm số học (Digital Search Tree - DST)</vt:lpstr>
      <vt:lpstr>8.7. Cây tìm kiếm số học (Digital Search Tree - DST)</vt:lpstr>
      <vt:lpstr>8.7. Cây tìm kiếm số học (Digital Search Tree - DST)</vt:lpstr>
      <vt:lpstr>8.7.1. Tìm kiếm trên cây tìm kiếm số học</vt:lpstr>
      <vt:lpstr>8.7.1. Tìm kiếm trên cây tìm kiếm số học</vt:lpstr>
      <vt:lpstr>8.7.2. Dựng cây tìm kiếm số học</vt:lpstr>
      <vt:lpstr>8.7.2. Dựng cây tìm kiếm số học</vt:lpstr>
      <vt:lpstr>8.7.3. Xóa nút khỏi cây tìm kiếm số học</vt:lpstr>
      <vt:lpstr>8.7.3. Xóa nút khỏi cây tìm kiếm số học</vt:lpstr>
      <vt:lpstr>8.7.4. Cây tìm kiếm số học – nhận xét</vt:lpstr>
      <vt:lpstr>8.8. Những nhận xét cuối cùng</vt:lpstr>
    </vt:vector>
  </TitlesOfParts>
  <Company>GBS JSC.,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8. Các thuật toán tìm kiếm</dc:title>
  <dc:creator>Nguyen Chi Thuc</dc:creator>
  <cp:lastModifiedBy>Hung Le</cp:lastModifiedBy>
  <cp:revision>69</cp:revision>
  <dcterms:created xsi:type="dcterms:W3CDTF">2012-08-23T17:17:06Z</dcterms:created>
  <dcterms:modified xsi:type="dcterms:W3CDTF">2015-04-14T04:01:02Z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1KZT_G3odrrGdAh86kbLs1lkVIGchSBWr0ZxWkrvLsWc</vt:lpwstr>
  </property>
  <property fmtid="{D5CDD505-2E9C-101B-9397-08002B2CF9AE}" pid="4" name="Google.Documents.RevisionId">
    <vt:lpwstr>18273335070512141838</vt:lpwstr>
  </property>
  <property fmtid="{D5CDD505-2E9C-101B-9397-08002B2CF9AE}" pid="5" name="Google.Documents.PreviousRevisionId">
    <vt:lpwstr>06296653998134735360</vt:lpwstr>
  </property>
  <property fmtid="{D5CDD505-2E9C-101B-9397-08002B2CF9AE}" pid="6" name="Google.Documents.PluginVersion">
    <vt:lpwstr>2.0.2662.553</vt:lpwstr>
  </property>
  <property fmtid="{D5CDD505-2E9C-101B-9397-08002B2CF9AE}" pid="7" name="Google.Documents.MergeIncapabilityFlags">
    <vt:i4>0</vt:i4>
  </property>
</Properties>
</file>