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notesMasterIdLst>
    <p:notesMasterId r:id="rId59"/>
  </p:notesMasterIdLst>
  <p:sldIdLst>
    <p:sldId id="256" r:id="rId2"/>
    <p:sldId id="257" r:id="rId3"/>
    <p:sldId id="331" r:id="rId4"/>
    <p:sldId id="328" r:id="rId5"/>
    <p:sldId id="325" r:id="rId6"/>
    <p:sldId id="296" r:id="rId7"/>
    <p:sldId id="260" r:id="rId8"/>
    <p:sldId id="297" r:id="rId9"/>
    <p:sldId id="299" r:id="rId10"/>
    <p:sldId id="298" r:id="rId11"/>
    <p:sldId id="300" r:id="rId12"/>
    <p:sldId id="301" r:id="rId13"/>
    <p:sldId id="264" r:id="rId14"/>
    <p:sldId id="321" r:id="rId15"/>
    <p:sldId id="265" r:id="rId16"/>
    <p:sldId id="266" r:id="rId17"/>
    <p:sldId id="323" r:id="rId18"/>
    <p:sldId id="267" r:id="rId19"/>
    <p:sldId id="270" r:id="rId20"/>
    <p:sldId id="303" r:id="rId21"/>
    <p:sldId id="302" r:id="rId22"/>
    <p:sldId id="271" r:id="rId23"/>
    <p:sldId id="304" r:id="rId24"/>
    <p:sldId id="272" r:id="rId25"/>
    <p:sldId id="273" r:id="rId26"/>
    <p:sldId id="274" r:id="rId27"/>
    <p:sldId id="305" r:id="rId28"/>
    <p:sldId id="306" r:id="rId29"/>
    <p:sldId id="279" r:id="rId30"/>
    <p:sldId id="277" r:id="rId31"/>
    <p:sldId id="280" r:id="rId32"/>
    <p:sldId id="269" r:id="rId33"/>
    <p:sldId id="307" r:id="rId34"/>
    <p:sldId id="327" r:id="rId35"/>
    <p:sldId id="283" r:id="rId36"/>
    <p:sldId id="308" r:id="rId37"/>
    <p:sldId id="281" r:id="rId38"/>
    <p:sldId id="316" r:id="rId39"/>
    <p:sldId id="314" r:id="rId40"/>
    <p:sldId id="319" r:id="rId41"/>
    <p:sldId id="320" r:id="rId42"/>
    <p:sldId id="286" r:id="rId43"/>
    <p:sldId id="282" r:id="rId44"/>
    <p:sldId id="310" r:id="rId45"/>
    <p:sldId id="313" r:id="rId46"/>
    <p:sldId id="311" r:id="rId47"/>
    <p:sldId id="317" r:id="rId48"/>
    <p:sldId id="284" r:id="rId49"/>
    <p:sldId id="318" r:id="rId50"/>
    <p:sldId id="293" r:id="rId51"/>
    <p:sldId id="294" r:id="rId52"/>
    <p:sldId id="326" r:id="rId53"/>
    <p:sldId id="322" r:id="rId54"/>
    <p:sldId id="295" r:id="rId55"/>
    <p:sldId id="329" r:id="rId56"/>
    <p:sldId id="289" r:id="rId57"/>
    <p:sldId id="258" r:id="rId5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040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5" d="100"/>
          <a:sy n="65" d="100"/>
        </p:scale>
        <p:origin x="682" y="58"/>
      </p:cViewPr>
      <p:guideLst/>
    </p:cSldViewPr>
  </p:slideViewPr>
  <p:notesTextViewPr>
    <p:cViewPr>
      <p:scale>
        <a:sx n="100" d="100"/>
        <a:sy n="100" d="100"/>
      </p:scale>
      <p:origin x="0" y="0"/>
    </p:cViewPr>
  </p:notesTextViewPr>
  <p:notesViewPr>
    <p:cSldViewPr snapToGrid="0">
      <p:cViewPr varScale="1">
        <p:scale>
          <a:sx n="53" d="100"/>
          <a:sy n="53" d="100"/>
        </p:scale>
        <p:origin x="2654" y="5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DC3572-6C0C-4AEA-8685-A3EA8C3B3CA0}" type="datetimeFigureOut">
              <a:rPr lang="en-US" smtClean="0"/>
              <a:t>4/28/2015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E28AEAF-8AED-4B17-803F-0A6D30FEC6E7}" type="slidenum">
              <a:rPr lang="en-US" smtClean="0"/>
              <a:t>‹#›</a:t>
            </a:fld>
            <a:endParaRPr lang="en-US"/>
          </a:p>
        </p:txBody>
      </p:sp>
    </p:spTree>
    <p:extLst>
      <p:ext uri="{BB962C8B-B14F-4D97-AF65-F5344CB8AC3E}">
        <p14:creationId xmlns:p14="http://schemas.microsoft.com/office/powerpoint/2010/main" val="40399022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Good evening.</a:t>
            </a:r>
            <a:r>
              <a:rPr lang="en-US" baseline="0" dirty="0" smtClean="0"/>
              <a:t> I’m Ken Baum and tonight we’re going to consider some of the lesser known design patterns. But before we begin…</a:t>
            </a:r>
            <a:endParaRPr lang="en-US" dirty="0"/>
          </a:p>
        </p:txBody>
      </p:sp>
      <p:sp>
        <p:nvSpPr>
          <p:cNvPr id="4" name="Slide Number Placeholder 3"/>
          <p:cNvSpPr>
            <a:spLocks noGrp="1"/>
          </p:cNvSpPr>
          <p:nvPr>
            <p:ph type="sldNum" sz="quarter" idx="10"/>
          </p:nvPr>
        </p:nvSpPr>
        <p:spPr/>
        <p:txBody>
          <a:bodyPr/>
          <a:lstStyle/>
          <a:p>
            <a:fld id="{AE28AEAF-8AED-4B17-803F-0A6D30FEC6E7}" type="slidenum">
              <a:rPr lang="en-US" smtClean="0"/>
              <a:t>1</a:t>
            </a:fld>
            <a:endParaRPr lang="en-US"/>
          </a:p>
        </p:txBody>
      </p:sp>
    </p:spTree>
    <p:extLst>
      <p:ext uri="{BB962C8B-B14F-4D97-AF65-F5344CB8AC3E}">
        <p14:creationId xmlns:p14="http://schemas.microsoft.com/office/powerpoint/2010/main" val="18882156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Why questions are not allowed.</a:t>
            </a:r>
            <a:endParaRPr lang="en-US" dirty="0"/>
          </a:p>
        </p:txBody>
      </p:sp>
      <p:sp>
        <p:nvSpPr>
          <p:cNvPr id="4" name="Slide Number Placeholder 3"/>
          <p:cNvSpPr>
            <a:spLocks noGrp="1"/>
          </p:cNvSpPr>
          <p:nvPr>
            <p:ph type="sldNum" sz="quarter" idx="10"/>
          </p:nvPr>
        </p:nvSpPr>
        <p:spPr/>
        <p:txBody>
          <a:bodyPr/>
          <a:lstStyle/>
          <a:p>
            <a:fld id="{AE28AEAF-8AED-4B17-803F-0A6D30FEC6E7}" type="slidenum">
              <a:rPr lang="en-US" smtClean="0"/>
              <a:t>13</a:t>
            </a:fld>
            <a:endParaRPr lang="en-US"/>
          </a:p>
        </p:txBody>
      </p:sp>
    </p:spTree>
    <p:extLst>
      <p:ext uri="{BB962C8B-B14F-4D97-AF65-F5344CB8AC3E}">
        <p14:creationId xmlns:p14="http://schemas.microsoft.com/office/powerpoint/2010/main" val="16102054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Piggybacking on the idea that a pattern is not a canned solution, neither will the user of patterns automatically cause your code to be bullet-proof.</a:t>
            </a:r>
          </a:p>
          <a:p>
            <a:r>
              <a:rPr lang="en-US" dirty="0" smtClean="0"/>
              <a:t>As Fred Brooks famously said, there is no “silver bullet” when it comes to software</a:t>
            </a:r>
            <a:r>
              <a:rPr lang="en-US" baseline="0" dirty="0" smtClean="0"/>
              <a:t> development.</a:t>
            </a:r>
            <a:endParaRPr lang="en-US" dirty="0"/>
          </a:p>
        </p:txBody>
      </p:sp>
      <p:sp>
        <p:nvSpPr>
          <p:cNvPr id="4" name="Slide Number Placeholder 3"/>
          <p:cNvSpPr>
            <a:spLocks noGrp="1"/>
          </p:cNvSpPr>
          <p:nvPr>
            <p:ph type="sldNum" sz="quarter" idx="10"/>
          </p:nvPr>
        </p:nvSpPr>
        <p:spPr/>
        <p:txBody>
          <a:bodyPr/>
          <a:lstStyle/>
          <a:p>
            <a:fld id="{AE28AEAF-8AED-4B17-803F-0A6D30FEC6E7}" type="slidenum">
              <a:rPr lang="en-US" smtClean="0"/>
              <a:t>14</a:t>
            </a:fld>
            <a:endParaRPr lang="en-US"/>
          </a:p>
        </p:txBody>
      </p:sp>
    </p:spTree>
    <p:extLst>
      <p:ext uri="{BB962C8B-B14F-4D97-AF65-F5344CB8AC3E}">
        <p14:creationId xmlns:p14="http://schemas.microsoft.com/office/powerpoint/2010/main" val="35725942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Of course, your mileage will vary. Many of these ‘</a:t>
            </a:r>
            <a:r>
              <a:rPr lang="en-US" dirty="0" err="1" smtClean="0"/>
              <a:t>ilities</a:t>
            </a:r>
            <a:r>
              <a:rPr lang="en-US" dirty="0" smtClean="0"/>
              <a:t>’ are subjective in nature and there is precious little objective research that we can appeal to. </a:t>
            </a:r>
          </a:p>
          <a:p>
            <a:endParaRPr lang="en-US" dirty="0"/>
          </a:p>
          <a:p>
            <a:r>
              <a:rPr lang="en-US" dirty="0" smtClean="0"/>
              <a:t>What we can appeal to is the community. Over the years we have developed principles, idioms, and practices that most practitioners agree will produce ‘better’ code, however you define it. The catch phrase that comes to mind is ‘best practices,’ that particular idea seems to have dropped off in recent years.</a:t>
            </a:r>
            <a:endParaRPr lang="en-US" dirty="0"/>
          </a:p>
        </p:txBody>
      </p:sp>
      <p:sp>
        <p:nvSpPr>
          <p:cNvPr id="4" name="Slide Number Placeholder 3"/>
          <p:cNvSpPr>
            <a:spLocks noGrp="1"/>
          </p:cNvSpPr>
          <p:nvPr>
            <p:ph type="sldNum" sz="quarter" idx="10"/>
          </p:nvPr>
        </p:nvSpPr>
        <p:spPr/>
        <p:txBody>
          <a:bodyPr/>
          <a:lstStyle/>
          <a:p>
            <a:fld id="{AE28AEAF-8AED-4B17-803F-0A6D30FEC6E7}" type="slidenum">
              <a:rPr lang="en-US" smtClean="0"/>
              <a:t>15</a:t>
            </a:fld>
            <a:endParaRPr lang="en-US"/>
          </a:p>
        </p:txBody>
      </p:sp>
    </p:spTree>
    <p:extLst>
      <p:ext uri="{BB962C8B-B14F-4D97-AF65-F5344CB8AC3E}">
        <p14:creationId xmlns:p14="http://schemas.microsoft.com/office/powerpoint/2010/main" val="27300703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E28AEAF-8AED-4B17-803F-0A6D30FEC6E7}" type="slidenum">
              <a:rPr lang="en-US" smtClean="0"/>
              <a:t>16</a:t>
            </a:fld>
            <a:endParaRPr lang="en-US"/>
          </a:p>
        </p:txBody>
      </p:sp>
    </p:spTree>
    <p:extLst>
      <p:ext uri="{BB962C8B-B14F-4D97-AF65-F5344CB8AC3E}">
        <p14:creationId xmlns:p14="http://schemas.microsoft.com/office/powerpoint/2010/main" val="5292440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E28AEAF-8AED-4B17-803F-0A6D30FEC6E7}" type="slidenum">
              <a:rPr lang="en-US" smtClean="0"/>
              <a:t>17</a:t>
            </a:fld>
            <a:endParaRPr lang="en-US"/>
          </a:p>
        </p:txBody>
      </p:sp>
    </p:spTree>
    <p:extLst>
      <p:ext uri="{BB962C8B-B14F-4D97-AF65-F5344CB8AC3E}">
        <p14:creationId xmlns:p14="http://schemas.microsoft.com/office/powerpoint/2010/main" val="24617139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E28AEAF-8AED-4B17-803F-0A6D30FEC6E7}" type="slidenum">
              <a:rPr lang="en-US" smtClean="0"/>
              <a:t>18</a:t>
            </a:fld>
            <a:endParaRPr lang="en-US"/>
          </a:p>
        </p:txBody>
      </p:sp>
    </p:spTree>
    <p:extLst>
      <p:ext uri="{BB962C8B-B14F-4D97-AF65-F5344CB8AC3E}">
        <p14:creationId xmlns:p14="http://schemas.microsoft.com/office/powerpoint/2010/main" val="37495182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E28AEAF-8AED-4B17-803F-0A6D30FEC6E7}" type="slidenum">
              <a:rPr lang="en-US" smtClean="0"/>
              <a:t>19</a:t>
            </a:fld>
            <a:endParaRPr lang="en-US"/>
          </a:p>
        </p:txBody>
      </p:sp>
    </p:spTree>
    <p:extLst>
      <p:ext uri="{BB962C8B-B14F-4D97-AF65-F5344CB8AC3E}">
        <p14:creationId xmlns:p14="http://schemas.microsoft.com/office/powerpoint/2010/main" val="28208296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E28AEAF-8AED-4B17-803F-0A6D30FEC6E7}" type="slidenum">
              <a:rPr lang="en-US" smtClean="0"/>
              <a:t>20</a:t>
            </a:fld>
            <a:endParaRPr lang="en-US"/>
          </a:p>
        </p:txBody>
      </p:sp>
    </p:spTree>
    <p:extLst>
      <p:ext uri="{BB962C8B-B14F-4D97-AF65-F5344CB8AC3E}">
        <p14:creationId xmlns:p14="http://schemas.microsoft.com/office/powerpoint/2010/main" val="273806514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 not a hipster, so I can’t say this too ironically. Although I could say it with</a:t>
            </a:r>
            <a:r>
              <a:rPr lang="en-US" baseline="0" dirty="0" smtClean="0"/>
              <a:t> an 8 dollar can of PBR in my hand.</a:t>
            </a:r>
            <a:endParaRPr lang="en-US" dirty="0"/>
          </a:p>
        </p:txBody>
      </p:sp>
      <p:sp>
        <p:nvSpPr>
          <p:cNvPr id="4" name="Slide Number Placeholder 3"/>
          <p:cNvSpPr>
            <a:spLocks noGrp="1"/>
          </p:cNvSpPr>
          <p:nvPr>
            <p:ph type="sldNum" sz="quarter" idx="10"/>
          </p:nvPr>
        </p:nvSpPr>
        <p:spPr/>
        <p:txBody>
          <a:bodyPr/>
          <a:lstStyle/>
          <a:p>
            <a:fld id="{AE28AEAF-8AED-4B17-803F-0A6D30FEC6E7}" type="slidenum">
              <a:rPr lang="en-US" smtClean="0"/>
              <a:t>21</a:t>
            </a:fld>
            <a:endParaRPr lang="en-US"/>
          </a:p>
        </p:txBody>
      </p:sp>
    </p:spTree>
    <p:extLst>
      <p:ext uri="{BB962C8B-B14F-4D97-AF65-F5344CB8AC3E}">
        <p14:creationId xmlns:p14="http://schemas.microsoft.com/office/powerpoint/2010/main" val="39457942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E28AEAF-8AED-4B17-803F-0A6D30FEC6E7}" type="slidenum">
              <a:rPr lang="en-US" smtClean="0"/>
              <a:t>22</a:t>
            </a:fld>
            <a:endParaRPr lang="en-US"/>
          </a:p>
        </p:txBody>
      </p:sp>
    </p:spTree>
    <p:extLst>
      <p:ext uri="{BB962C8B-B14F-4D97-AF65-F5344CB8AC3E}">
        <p14:creationId xmlns:p14="http://schemas.microsoft.com/office/powerpoint/2010/main" val="16022567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E28AEAF-8AED-4B17-803F-0A6D30FEC6E7}" type="slidenum">
              <a:rPr lang="en-US" smtClean="0"/>
              <a:t>2</a:t>
            </a:fld>
            <a:endParaRPr lang="en-US"/>
          </a:p>
        </p:txBody>
      </p:sp>
    </p:spTree>
    <p:extLst>
      <p:ext uri="{BB962C8B-B14F-4D97-AF65-F5344CB8AC3E}">
        <p14:creationId xmlns:p14="http://schemas.microsoft.com/office/powerpoint/2010/main" val="103651065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i="1" dirty="0" smtClean="0"/>
          </a:p>
          <a:p>
            <a:r>
              <a:rPr lang="en-US" dirty="0"/>
              <a:t> </a:t>
            </a:r>
            <a:r>
              <a:rPr lang="en-US" dirty="0" smtClean="0"/>
              <a:t>    </a:t>
            </a:r>
            <a:endParaRPr lang="en-US" dirty="0"/>
          </a:p>
        </p:txBody>
      </p:sp>
      <p:sp>
        <p:nvSpPr>
          <p:cNvPr id="4" name="Slide Number Placeholder 3"/>
          <p:cNvSpPr>
            <a:spLocks noGrp="1"/>
          </p:cNvSpPr>
          <p:nvPr>
            <p:ph type="sldNum" sz="quarter" idx="10"/>
          </p:nvPr>
        </p:nvSpPr>
        <p:spPr/>
        <p:txBody>
          <a:bodyPr/>
          <a:lstStyle/>
          <a:p>
            <a:fld id="{AE28AEAF-8AED-4B17-803F-0A6D30FEC6E7}" type="slidenum">
              <a:rPr lang="en-US" smtClean="0"/>
              <a:t>23</a:t>
            </a:fld>
            <a:endParaRPr lang="en-US"/>
          </a:p>
        </p:txBody>
      </p:sp>
    </p:spTree>
    <p:extLst>
      <p:ext uri="{BB962C8B-B14F-4D97-AF65-F5344CB8AC3E}">
        <p14:creationId xmlns:p14="http://schemas.microsoft.com/office/powerpoint/2010/main" val="194830897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Application: logging service</a:t>
            </a:r>
          </a:p>
          <a:p>
            <a:endParaRPr lang="en-US" dirty="0"/>
          </a:p>
          <a:p>
            <a:r>
              <a:rPr lang="en-US" dirty="0"/>
              <a:t>--client: </a:t>
            </a:r>
            <a:r>
              <a:rPr lang="en-US" dirty="0" err="1"/>
              <a:t>LoggingService</a:t>
            </a:r>
            <a:endParaRPr lang="en-US" dirty="0"/>
          </a:p>
          <a:p>
            <a:r>
              <a:rPr lang="en-US" dirty="0"/>
              <a:t>-- </a:t>
            </a:r>
            <a:r>
              <a:rPr lang="en-US" dirty="0" err="1"/>
              <a:t>LoggingDevice</a:t>
            </a:r>
            <a:r>
              <a:rPr lang="en-US" dirty="0"/>
              <a:t>: in </a:t>
            </a:r>
            <a:r>
              <a:rPr lang="en-US" dirty="0" err="1"/>
              <a:t>App.Config</a:t>
            </a:r>
            <a:r>
              <a:rPr lang="en-US" dirty="0"/>
              <a:t> (console, file, none)</a:t>
            </a:r>
          </a:p>
          <a:p>
            <a:r>
              <a:rPr lang="en-US" dirty="0"/>
              <a:t>-- </a:t>
            </a:r>
            <a:r>
              <a:rPr lang="en-US" dirty="0" err="1"/>
              <a:t>LoggingServiceFactory</a:t>
            </a:r>
            <a:r>
              <a:rPr lang="en-US" dirty="0"/>
              <a:t>: returns appropriate </a:t>
            </a:r>
            <a:r>
              <a:rPr lang="en-US" dirty="0" err="1"/>
              <a:t>LoggingService</a:t>
            </a:r>
            <a:endParaRPr lang="en-US" dirty="0"/>
          </a:p>
          <a:p>
            <a:endParaRPr lang="en-US" dirty="0"/>
          </a:p>
          <a:p>
            <a:r>
              <a:rPr lang="en-US" dirty="0"/>
              <a:t>-- Before program</a:t>
            </a:r>
          </a:p>
          <a:p>
            <a:r>
              <a:rPr lang="en-US" dirty="0"/>
              <a:t>    -- has null checks</a:t>
            </a:r>
          </a:p>
          <a:p>
            <a:endParaRPr lang="en-US" i="1" dirty="0"/>
          </a:p>
          <a:p>
            <a:r>
              <a:rPr lang="en-US" i="1" dirty="0"/>
              <a:t>-- After program 1</a:t>
            </a:r>
          </a:p>
          <a:p>
            <a:r>
              <a:rPr lang="en-US" i="1" dirty="0"/>
              <a:t>   -- no null checks</a:t>
            </a:r>
          </a:p>
          <a:p>
            <a:r>
              <a:rPr lang="en-US" i="1" dirty="0"/>
              <a:t>   -- silent but not deadly</a:t>
            </a:r>
          </a:p>
          <a:p>
            <a:r>
              <a:rPr lang="en-US" i="1" dirty="0"/>
              <a:t> </a:t>
            </a:r>
          </a:p>
          <a:p>
            <a:r>
              <a:rPr lang="en-US" i="1" dirty="0"/>
              <a:t>-- After program 2</a:t>
            </a:r>
          </a:p>
          <a:p>
            <a:r>
              <a:rPr lang="en-US" i="1" dirty="0"/>
              <a:t>    -- abstract class with static member, </a:t>
            </a:r>
            <a:r>
              <a:rPr lang="en-US" i="1" dirty="0" err="1"/>
              <a:t>NullLog</a:t>
            </a:r>
            <a:endParaRPr lang="en-US" i="1" dirty="0"/>
          </a:p>
          <a:p>
            <a:r>
              <a:rPr lang="en-US" i="1" dirty="0"/>
              <a:t>    -- don’t have to allocate everywhere</a:t>
            </a:r>
          </a:p>
          <a:p>
            <a:endParaRPr lang="en-US" dirty="0"/>
          </a:p>
        </p:txBody>
      </p:sp>
      <p:sp>
        <p:nvSpPr>
          <p:cNvPr id="4" name="Slide Number Placeholder 3"/>
          <p:cNvSpPr>
            <a:spLocks noGrp="1"/>
          </p:cNvSpPr>
          <p:nvPr>
            <p:ph type="sldNum" sz="quarter" idx="10"/>
          </p:nvPr>
        </p:nvSpPr>
        <p:spPr/>
        <p:txBody>
          <a:bodyPr/>
          <a:lstStyle/>
          <a:p>
            <a:fld id="{AE28AEAF-8AED-4B17-803F-0A6D30FEC6E7}" type="slidenum">
              <a:rPr lang="en-US" smtClean="0"/>
              <a:t>24</a:t>
            </a:fld>
            <a:endParaRPr lang="en-US"/>
          </a:p>
        </p:txBody>
      </p:sp>
    </p:spTree>
    <p:extLst>
      <p:ext uri="{BB962C8B-B14F-4D97-AF65-F5344CB8AC3E}">
        <p14:creationId xmlns:p14="http://schemas.microsoft.com/office/powerpoint/2010/main" val="253323432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E28AEAF-8AED-4B17-803F-0A6D30FEC6E7}" type="slidenum">
              <a:rPr lang="en-US" smtClean="0"/>
              <a:t>25</a:t>
            </a:fld>
            <a:endParaRPr lang="en-US"/>
          </a:p>
        </p:txBody>
      </p:sp>
    </p:spTree>
    <p:extLst>
      <p:ext uri="{BB962C8B-B14F-4D97-AF65-F5344CB8AC3E}">
        <p14:creationId xmlns:p14="http://schemas.microsoft.com/office/powerpoint/2010/main" val="223555353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Rule #1 	The deal is the deal</a:t>
            </a:r>
          </a:p>
          <a:p>
            <a:r>
              <a:rPr lang="en-US" dirty="0" smtClean="0"/>
              <a:t>Rule #2	No Names</a:t>
            </a:r>
          </a:p>
          <a:p>
            <a:r>
              <a:rPr lang="en-US" dirty="0" smtClean="0"/>
              <a:t>Rule #3 	Never</a:t>
            </a:r>
            <a:r>
              <a:rPr lang="en-US" baseline="0" dirty="0" smtClean="0"/>
              <a:t> open the package</a:t>
            </a:r>
            <a:endParaRPr lang="en-US" dirty="0"/>
          </a:p>
        </p:txBody>
      </p:sp>
      <p:sp>
        <p:nvSpPr>
          <p:cNvPr id="4" name="Slide Number Placeholder 3"/>
          <p:cNvSpPr>
            <a:spLocks noGrp="1"/>
          </p:cNvSpPr>
          <p:nvPr>
            <p:ph type="sldNum" sz="quarter" idx="10"/>
          </p:nvPr>
        </p:nvSpPr>
        <p:spPr/>
        <p:txBody>
          <a:bodyPr/>
          <a:lstStyle/>
          <a:p>
            <a:fld id="{AE28AEAF-8AED-4B17-803F-0A6D30FEC6E7}" type="slidenum">
              <a:rPr lang="en-US" smtClean="0"/>
              <a:t>26</a:t>
            </a:fld>
            <a:endParaRPr lang="en-US"/>
          </a:p>
        </p:txBody>
      </p:sp>
    </p:spTree>
    <p:extLst>
      <p:ext uri="{BB962C8B-B14F-4D97-AF65-F5344CB8AC3E}">
        <p14:creationId xmlns:p14="http://schemas.microsoft.com/office/powerpoint/2010/main" val="429425940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E28AEAF-8AED-4B17-803F-0A6D30FEC6E7}" type="slidenum">
              <a:rPr lang="en-US" smtClean="0"/>
              <a:t>27</a:t>
            </a:fld>
            <a:endParaRPr lang="en-US"/>
          </a:p>
        </p:txBody>
      </p:sp>
    </p:spTree>
    <p:extLst>
      <p:ext uri="{BB962C8B-B14F-4D97-AF65-F5344CB8AC3E}">
        <p14:creationId xmlns:p14="http://schemas.microsoft.com/office/powerpoint/2010/main" val="146436020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E28AEAF-8AED-4B17-803F-0A6D30FEC6E7}" type="slidenum">
              <a:rPr lang="en-US" smtClean="0"/>
              <a:t>28</a:t>
            </a:fld>
            <a:endParaRPr lang="en-US"/>
          </a:p>
        </p:txBody>
      </p:sp>
    </p:spTree>
    <p:extLst>
      <p:ext uri="{BB962C8B-B14F-4D97-AF65-F5344CB8AC3E}">
        <p14:creationId xmlns:p14="http://schemas.microsoft.com/office/powerpoint/2010/main" val="47757663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panose="020B0604020202020204" pitchFamily="34" charset="0"/>
              <a:buChar char="•"/>
            </a:pPr>
            <a:r>
              <a:rPr lang="en-US" b="1" i="0" dirty="0" smtClean="0">
                <a:solidFill>
                  <a:srgbClr val="333333"/>
                </a:solidFill>
                <a:effectLst/>
                <a:latin typeface="Helvetica Neue"/>
              </a:rPr>
              <a:t>Memento</a:t>
            </a:r>
            <a:r>
              <a:rPr lang="en-US" b="0" i="0" dirty="0" smtClean="0">
                <a:solidFill>
                  <a:srgbClr val="333333"/>
                </a:solidFill>
                <a:effectLst/>
                <a:latin typeface="Helvetica Neue"/>
              </a:rPr>
              <a:t>  </a:t>
            </a:r>
            <a:r>
              <a:rPr lang="en-US" b="1" i="0" dirty="0" smtClean="0">
                <a:solidFill>
                  <a:srgbClr val="333333"/>
                </a:solidFill>
                <a:effectLst/>
                <a:latin typeface="Helvetica Neue"/>
              </a:rPr>
              <a:t>(Memento)</a:t>
            </a:r>
            <a:endParaRPr lang="en-US" b="0" i="0" dirty="0" smtClean="0">
              <a:solidFill>
                <a:srgbClr val="333333"/>
              </a:solidFill>
              <a:effectLst/>
              <a:latin typeface="Helvetica Neue"/>
            </a:endParaRPr>
          </a:p>
          <a:p>
            <a:pPr marL="742950" lvl="1" indent="-285750">
              <a:buFont typeface="Arial" panose="020B0604020202020204" pitchFamily="34" charset="0"/>
              <a:buChar char="•"/>
            </a:pPr>
            <a:r>
              <a:rPr lang="en-US" b="0" i="0" dirty="0" smtClean="0">
                <a:solidFill>
                  <a:srgbClr val="333333"/>
                </a:solidFill>
                <a:effectLst/>
                <a:latin typeface="Helvetica Neue"/>
              </a:rPr>
              <a:t>stores internal state of the Originator object. The memento may store as much or as little of the originator's internal state as necessary at its originator's discretion.</a:t>
            </a:r>
          </a:p>
          <a:p>
            <a:pPr marL="742950" lvl="1" indent="-285750">
              <a:buFont typeface="Arial" panose="020B0604020202020204" pitchFamily="34" charset="0"/>
              <a:buChar char="•"/>
            </a:pPr>
            <a:r>
              <a:rPr lang="en-US" b="0" i="0" dirty="0" smtClean="0">
                <a:solidFill>
                  <a:srgbClr val="333333"/>
                </a:solidFill>
                <a:effectLst/>
                <a:latin typeface="Helvetica Neue"/>
              </a:rPr>
              <a:t>protect against access by objects of other than the originator. Mementos have effectively two interfaces. Caretaker sees a narrow interface to the Memento -- it can only pass the memento to the other objects. Originator, in contrast, sees a wide interface, one that lets it access all the data necessary to restore itself to its previous state. Ideally, only the originator that produces the memento would be permitted to access the memento's internal state.</a:t>
            </a:r>
          </a:p>
          <a:p>
            <a:pPr>
              <a:buFont typeface="Arial" panose="020B0604020202020204" pitchFamily="34" charset="0"/>
              <a:buChar char="•"/>
            </a:pPr>
            <a:r>
              <a:rPr lang="en-US" b="1" i="0" dirty="0" smtClean="0">
                <a:solidFill>
                  <a:srgbClr val="333333"/>
                </a:solidFill>
                <a:effectLst/>
                <a:latin typeface="Helvetica Neue"/>
              </a:rPr>
              <a:t>Originator</a:t>
            </a:r>
            <a:r>
              <a:rPr lang="en-US" b="0" i="0" dirty="0" smtClean="0">
                <a:solidFill>
                  <a:srgbClr val="333333"/>
                </a:solidFill>
                <a:effectLst/>
                <a:latin typeface="Helvetica Neue"/>
              </a:rPr>
              <a:t>  </a:t>
            </a:r>
            <a:r>
              <a:rPr lang="en-US" b="1" i="0" dirty="0" smtClean="0">
                <a:solidFill>
                  <a:srgbClr val="333333"/>
                </a:solidFill>
                <a:effectLst/>
                <a:latin typeface="Helvetica Neue"/>
              </a:rPr>
              <a:t>(Client)</a:t>
            </a:r>
            <a:endParaRPr lang="en-US" b="0" i="0" dirty="0" smtClean="0">
              <a:solidFill>
                <a:srgbClr val="333333"/>
              </a:solidFill>
              <a:effectLst/>
              <a:latin typeface="Helvetica Neue"/>
            </a:endParaRPr>
          </a:p>
          <a:p>
            <a:pPr marL="742950" lvl="1" indent="-285750">
              <a:buFont typeface="Arial" panose="020B0604020202020204" pitchFamily="34" charset="0"/>
              <a:buChar char="•"/>
            </a:pPr>
            <a:r>
              <a:rPr lang="en-US" b="0" i="0" dirty="0" smtClean="0">
                <a:solidFill>
                  <a:srgbClr val="333333"/>
                </a:solidFill>
                <a:effectLst/>
                <a:latin typeface="Helvetica Neue"/>
              </a:rPr>
              <a:t>creates a memento containing a snapshot of its current internal state.</a:t>
            </a:r>
          </a:p>
          <a:p>
            <a:pPr marL="742950" lvl="1" indent="-285750">
              <a:buFont typeface="Arial" panose="020B0604020202020204" pitchFamily="34" charset="0"/>
              <a:buChar char="•"/>
            </a:pPr>
            <a:r>
              <a:rPr lang="en-US" b="0" i="0" dirty="0" smtClean="0">
                <a:solidFill>
                  <a:srgbClr val="333333"/>
                </a:solidFill>
                <a:effectLst/>
                <a:latin typeface="Helvetica Neue"/>
              </a:rPr>
              <a:t>uses the memento to restore its internal state</a:t>
            </a:r>
          </a:p>
          <a:p>
            <a:pPr>
              <a:buFont typeface="Arial" panose="020B0604020202020204" pitchFamily="34" charset="0"/>
              <a:buChar char="•"/>
            </a:pPr>
            <a:r>
              <a:rPr lang="en-US" b="1" i="0" dirty="0" smtClean="0">
                <a:solidFill>
                  <a:srgbClr val="333333"/>
                </a:solidFill>
                <a:effectLst/>
                <a:latin typeface="Helvetica Neue"/>
              </a:rPr>
              <a:t>Caretaker</a:t>
            </a:r>
            <a:r>
              <a:rPr lang="en-US" b="0" i="0" dirty="0" smtClean="0">
                <a:solidFill>
                  <a:srgbClr val="333333"/>
                </a:solidFill>
                <a:effectLst/>
                <a:latin typeface="Helvetica Neue"/>
              </a:rPr>
              <a:t>  </a:t>
            </a:r>
            <a:r>
              <a:rPr lang="en-US" b="1" i="0" dirty="0" smtClean="0">
                <a:solidFill>
                  <a:srgbClr val="333333"/>
                </a:solidFill>
                <a:effectLst/>
                <a:latin typeface="Helvetica Neue"/>
              </a:rPr>
              <a:t>(Caretaker)</a:t>
            </a:r>
            <a:endParaRPr lang="en-US" b="0" i="0" dirty="0" smtClean="0">
              <a:solidFill>
                <a:srgbClr val="333333"/>
              </a:solidFill>
              <a:effectLst/>
              <a:latin typeface="Helvetica Neue"/>
            </a:endParaRPr>
          </a:p>
          <a:p>
            <a:pPr marL="742950" lvl="1" indent="-285750">
              <a:buFont typeface="Arial" panose="020B0604020202020204" pitchFamily="34" charset="0"/>
              <a:buChar char="•"/>
            </a:pPr>
            <a:r>
              <a:rPr lang="en-US" b="0" i="0" dirty="0" smtClean="0">
                <a:solidFill>
                  <a:srgbClr val="333333"/>
                </a:solidFill>
                <a:effectLst/>
                <a:latin typeface="Helvetica Neue"/>
              </a:rPr>
              <a:t>is responsible for the memento's safekeeping</a:t>
            </a:r>
          </a:p>
          <a:p>
            <a:pPr marL="742950" lvl="1" indent="-285750">
              <a:buFont typeface="Arial" panose="020B0604020202020204" pitchFamily="34" charset="0"/>
              <a:buChar char="•"/>
            </a:pPr>
            <a:r>
              <a:rPr lang="en-US" b="0" i="0" dirty="0" smtClean="0">
                <a:solidFill>
                  <a:srgbClr val="333333"/>
                </a:solidFill>
                <a:effectLst/>
                <a:latin typeface="Helvetica Neue"/>
              </a:rPr>
              <a:t>never operates on or examines the contents of a memento.</a:t>
            </a:r>
          </a:p>
          <a:p>
            <a:endParaRPr lang="en-US" dirty="0"/>
          </a:p>
        </p:txBody>
      </p:sp>
      <p:sp>
        <p:nvSpPr>
          <p:cNvPr id="4" name="Slide Number Placeholder 3"/>
          <p:cNvSpPr>
            <a:spLocks noGrp="1"/>
          </p:cNvSpPr>
          <p:nvPr>
            <p:ph type="sldNum" sz="quarter" idx="10"/>
          </p:nvPr>
        </p:nvSpPr>
        <p:spPr/>
        <p:txBody>
          <a:bodyPr/>
          <a:lstStyle/>
          <a:p>
            <a:fld id="{AE28AEAF-8AED-4B17-803F-0A6D30FEC6E7}" type="slidenum">
              <a:rPr lang="en-US" smtClean="0"/>
              <a:t>29</a:t>
            </a:fld>
            <a:endParaRPr lang="en-US"/>
          </a:p>
        </p:txBody>
      </p:sp>
    </p:spTree>
    <p:extLst>
      <p:ext uri="{BB962C8B-B14F-4D97-AF65-F5344CB8AC3E}">
        <p14:creationId xmlns:p14="http://schemas.microsoft.com/office/powerpoint/2010/main" val="163054861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Memento 1</a:t>
            </a:r>
          </a:p>
          <a:p>
            <a:r>
              <a:rPr lang="en-US" dirty="0" smtClean="0"/>
              <a:t>-- Originator: </a:t>
            </a:r>
            <a:r>
              <a:rPr lang="en-US" dirty="0" err="1" smtClean="0"/>
              <a:t>SalesProspect</a:t>
            </a:r>
            <a:endParaRPr lang="en-US" dirty="0" smtClean="0"/>
          </a:p>
          <a:p>
            <a:r>
              <a:rPr lang="en-US" dirty="0" smtClean="0"/>
              <a:t>-- Memento:</a:t>
            </a:r>
            <a:r>
              <a:rPr lang="en-US" baseline="0" dirty="0" smtClean="0"/>
              <a:t> Memento</a:t>
            </a:r>
          </a:p>
          <a:p>
            <a:r>
              <a:rPr lang="en-US" baseline="0" dirty="0" smtClean="0"/>
              <a:t>-- Caretaker: </a:t>
            </a:r>
            <a:r>
              <a:rPr lang="en-US" baseline="0" dirty="0" err="1" smtClean="0"/>
              <a:t>ProspectBuffer</a:t>
            </a:r>
            <a:endParaRPr lang="en-US" baseline="0" dirty="0" smtClean="0"/>
          </a:p>
          <a:p>
            <a:endParaRPr lang="en-US" baseline="0" dirty="0" smtClean="0"/>
          </a:p>
          <a:p>
            <a:r>
              <a:rPr lang="en-US" baseline="0" dirty="0" smtClean="0"/>
              <a:t>Memento 2</a:t>
            </a:r>
          </a:p>
          <a:p>
            <a:r>
              <a:rPr lang="en-US" dirty="0" smtClean="0"/>
              <a:t>-- </a:t>
            </a:r>
            <a:r>
              <a:rPr lang="en-US" dirty="0" err="1" smtClean="0"/>
              <a:t>InkCanvasMemento:Imemento</a:t>
            </a:r>
            <a:r>
              <a:rPr lang="en-US" baseline="0" dirty="0" smtClean="0"/>
              <a:t> – memento class</a:t>
            </a:r>
          </a:p>
          <a:p>
            <a:r>
              <a:rPr lang="en-US" baseline="0" dirty="0" smtClean="0"/>
              <a:t>-- </a:t>
            </a:r>
            <a:r>
              <a:rPr lang="en-US" baseline="0" dirty="0" err="1" smtClean="0"/>
              <a:t>CareTaker</a:t>
            </a:r>
            <a:r>
              <a:rPr lang="en-US" baseline="0" dirty="0" smtClean="0"/>
              <a:t> – stack of </a:t>
            </a:r>
            <a:r>
              <a:rPr lang="en-US" baseline="0" dirty="0" err="1" smtClean="0"/>
              <a:t>Imemento</a:t>
            </a:r>
            <a:endParaRPr lang="en-US" baseline="0" dirty="0" smtClean="0"/>
          </a:p>
          <a:p>
            <a:r>
              <a:rPr lang="en-US" baseline="0" dirty="0" smtClean="0"/>
              <a:t>-- Originator – application</a:t>
            </a:r>
          </a:p>
          <a:p>
            <a:r>
              <a:rPr lang="en-US" baseline="0" dirty="0" smtClean="0"/>
              <a:t>-- </a:t>
            </a:r>
            <a:r>
              <a:rPr lang="en-US" baseline="0" dirty="0" err="1" smtClean="0"/>
              <a:t>InkCanvasWithUndo</a:t>
            </a:r>
            <a:r>
              <a:rPr lang="en-US" baseline="0" dirty="0" smtClean="0"/>
              <a:t>: </a:t>
            </a:r>
            <a:r>
              <a:rPr lang="en-US" baseline="0" dirty="0" err="1" smtClean="0"/>
              <a:t>InkCanvas</a:t>
            </a:r>
            <a:r>
              <a:rPr lang="en-US" baseline="0" dirty="0" smtClean="0"/>
              <a:t> – gives us access to the Strokes array</a:t>
            </a:r>
            <a:endParaRPr lang="en-US" dirty="0"/>
          </a:p>
        </p:txBody>
      </p:sp>
      <p:sp>
        <p:nvSpPr>
          <p:cNvPr id="4" name="Slide Number Placeholder 3"/>
          <p:cNvSpPr>
            <a:spLocks noGrp="1"/>
          </p:cNvSpPr>
          <p:nvPr>
            <p:ph type="sldNum" sz="quarter" idx="10"/>
          </p:nvPr>
        </p:nvSpPr>
        <p:spPr/>
        <p:txBody>
          <a:bodyPr/>
          <a:lstStyle/>
          <a:p>
            <a:fld id="{AE28AEAF-8AED-4B17-803F-0A6D30FEC6E7}" type="slidenum">
              <a:rPr lang="en-US" smtClean="0"/>
              <a:t>30</a:t>
            </a:fld>
            <a:endParaRPr lang="en-US"/>
          </a:p>
        </p:txBody>
      </p:sp>
    </p:spTree>
    <p:extLst>
      <p:ext uri="{BB962C8B-B14F-4D97-AF65-F5344CB8AC3E}">
        <p14:creationId xmlns:p14="http://schemas.microsoft.com/office/powerpoint/2010/main" val="94881863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E28AEAF-8AED-4B17-803F-0A6D30FEC6E7}" type="slidenum">
              <a:rPr lang="en-US" smtClean="0"/>
              <a:t>31</a:t>
            </a:fld>
            <a:endParaRPr lang="en-US"/>
          </a:p>
        </p:txBody>
      </p:sp>
    </p:spTree>
    <p:extLst>
      <p:ext uri="{BB962C8B-B14F-4D97-AF65-F5344CB8AC3E}">
        <p14:creationId xmlns:p14="http://schemas.microsoft.com/office/powerpoint/2010/main" val="343081612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E28AEAF-8AED-4B17-803F-0A6D30FEC6E7}" type="slidenum">
              <a:rPr lang="en-US" smtClean="0"/>
              <a:t>32</a:t>
            </a:fld>
            <a:endParaRPr lang="en-US"/>
          </a:p>
        </p:txBody>
      </p:sp>
    </p:spTree>
    <p:extLst>
      <p:ext uri="{BB962C8B-B14F-4D97-AF65-F5344CB8AC3E}">
        <p14:creationId xmlns:p14="http://schemas.microsoft.com/office/powerpoint/2010/main" val="671720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Most of us, I’m sure have heard of and</a:t>
            </a:r>
            <a:r>
              <a:rPr lang="en-US" baseline="0" dirty="0" smtClean="0"/>
              <a:t> probably used design patterns. Is there anyone here that has never heard of design patterns?</a:t>
            </a:r>
          </a:p>
          <a:p>
            <a:r>
              <a:rPr lang="en-US" baseline="0" dirty="0" smtClean="0"/>
              <a:t>Of course, to find out what something is, you should go to an authoritative source, and in the area of design patterns, that source is…</a:t>
            </a:r>
            <a:endParaRPr lang="en-US" dirty="0"/>
          </a:p>
        </p:txBody>
      </p:sp>
      <p:sp>
        <p:nvSpPr>
          <p:cNvPr id="4" name="Slide Number Placeholder 3"/>
          <p:cNvSpPr>
            <a:spLocks noGrp="1"/>
          </p:cNvSpPr>
          <p:nvPr>
            <p:ph type="sldNum" sz="quarter" idx="10"/>
          </p:nvPr>
        </p:nvSpPr>
        <p:spPr/>
        <p:txBody>
          <a:bodyPr/>
          <a:lstStyle/>
          <a:p>
            <a:fld id="{AE28AEAF-8AED-4B17-803F-0A6D30FEC6E7}" type="slidenum">
              <a:rPr lang="en-US" smtClean="0"/>
              <a:t>6</a:t>
            </a:fld>
            <a:endParaRPr lang="en-US"/>
          </a:p>
        </p:txBody>
      </p:sp>
    </p:spTree>
    <p:extLst>
      <p:ext uri="{BB962C8B-B14F-4D97-AF65-F5344CB8AC3E}">
        <p14:creationId xmlns:p14="http://schemas.microsoft.com/office/powerpoint/2010/main" val="279849530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E28AEAF-8AED-4B17-803F-0A6D30FEC6E7}" type="slidenum">
              <a:rPr lang="en-US" smtClean="0"/>
              <a:t>33</a:t>
            </a:fld>
            <a:endParaRPr lang="en-US"/>
          </a:p>
        </p:txBody>
      </p:sp>
    </p:spTree>
    <p:extLst>
      <p:ext uri="{BB962C8B-B14F-4D97-AF65-F5344CB8AC3E}">
        <p14:creationId xmlns:p14="http://schemas.microsoft.com/office/powerpoint/2010/main" val="154703583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E28AEAF-8AED-4B17-803F-0A6D30FEC6E7}" type="slidenum">
              <a:rPr lang="en-US" smtClean="0"/>
              <a:t>35</a:t>
            </a:fld>
            <a:endParaRPr lang="en-US"/>
          </a:p>
        </p:txBody>
      </p:sp>
    </p:spTree>
    <p:extLst>
      <p:ext uri="{BB962C8B-B14F-4D97-AF65-F5344CB8AC3E}">
        <p14:creationId xmlns:p14="http://schemas.microsoft.com/office/powerpoint/2010/main" val="147731265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Example taken from Agile Patterns, Principles, and Practices in C# by Robert Martin Fowler.</a:t>
            </a:r>
          </a:p>
          <a:p>
            <a:endParaRPr lang="en-US" dirty="0"/>
          </a:p>
          <a:p>
            <a:r>
              <a:rPr lang="en-US" dirty="0" smtClean="0"/>
              <a:t>Turnstile: Put in a coin, it unlocks</a:t>
            </a:r>
          </a:p>
          <a:p>
            <a:r>
              <a:rPr lang="en-US" dirty="0"/>
              <a:t> </a:t>
            </a:r>
            <a:r>
              <a:rPr lang="en-US" dirty="0" smtClean="0"/>
              <a:t>                 Pass through it locks</a:t>
            </a:r>
            <a:br>
              <a:rPr lang="en-US" dirty="0" smtClean="0"/>
            </a:br>
            <a:r>
              <a:rPr lang="en-US" dirty="0" smtClean="0"/>
              <a:t>                  Put in a coin while unlocked: eats your money</a:t>
            </a:r>
            <a:br>
              <a:rPr lang="en-US" dirty="0" smtClean="0"/>
            </a:br>
            <a:r>
              <a:rPr lang="en-US" dirty="0" smtClean="0"/>
              <a:t>                  Pass through while locked and sets off an alarm</a:t>
            </a:r>
            <a:endParaRPr lang="en-US" dirty="0"/>
          </a:p>
        </p:txBody>
      </p:sp>
      <p:sp>
        <p:nvSpPr>
          <p:cNvPr id="4" name="Slide Number Placeholder 3"/>
          <p:cNvSpPr>
            <a:spLocks noGrp="1"/>
          </p:cNvSpPr>
          <p:nvPr>
            <p:ph type="sldNum" sz="quarter" idx="10"/>
          </p:nvPr>
        </p:nvSpPr>
        <p:spPr/>
        <p:txBody>
          <a:bodyPr/>
          <a:lstStyle/>
          <a:p>
            <a:fld id="{AE28AEAF-8AED-4B17-803F-0A6D30FEC6E7}" type="slidenum">
              <a:rPr lang="en-US" smtClean="0"/>
              <a:t>36</a:t>
            </a:fld>
            <a:endParaRPr lang="en-US"/>
          </a:p>
        </p:txBody>
      </p:sp>
    </p:spTree>
    <p:extLst>
      <p:ext uri="{BB962C8B-B14F-4D97-AF65-F5344CB8AC3E}">
        <p14:creationId xmlns:p14="http://schemas.microsoft.com/office/powerpoint/2010/main" val="164755527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E28AEAF-8AED-4B17-803F-0A6D30FEC6E7}" type="slidenum">
              <a:rPr lang="en-US" smtClean="0"/>
              <a:t>37</a:t>
            </a:fld>
            <a:endParaRPr lang="en-US"/>
          </a:p>
        </p:txBody>
      </p:sp>
    </p:spTree>
    <p:extLst>
      <p:ext uri="{BB962C8B-B14F-4D97-AF65-F5344CB8AC3E}">
        <p14:creationId xmlns:p14="http://schemas.microsoft.com/office/powerpoint/2010/main" val="196944270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E28AEAF-8AED-4B17-803F-0A6D30FEC6E7}" type="slidenum">
              <a:rPr lang="en-US" smtClean="0"/>
              <a:t>38</a:t>
            </a:fld>
            <a:endParaRPr lang="en-US"/>
          </a:p>
        </p:txBody>
      </p:sp>
    </p:spTree>
    <p:extLst>
      <p:ext uri="{BB962C8B-B14F-4D97-AF65-F5344CB8AC3E}">
        <p14:creationId xmlns:p14="http://schemas.microsoft.com/office/powerpoint/2010/main" val="395325571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E28AEAF-8AED-4B17-803F-0A6D30FEC6E7}" type="slidenum">
              <a:rPr lang="en-US" smtClean="0"/>
              <a:t>39</a:t>
            </a:fld>
            <a:endParaRPr lang="en-US"/>
          </a:p>
        </p:txBody>
      </p:sp>
    </p:spTree>
    <p:extLst>
      <p:ext uri="{BB962C8B-B14F-4D97-AF65-F5344CB8AC3E}">
        <p14:creationId xmlns:p14="http://schemas.microsoft.com/office/powerpoint/2010/main" val="45169622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E28AEAF-8AED-4B17-803F-0A6D30FEC6E7}" type="slidenum">
              <a:rPr lang="en-US" smtClean="0"/>
              <a:t>40</a:t>
            </a:fld>
            <a:endParaRPr lang="en-US"/>
          </a:p>
        </p:txBody>
      </p:sp>
    </p:spTree>
    <p:extLst>
      <p:ext uri="{BB962C8B-B14F-4D97-AF65-F5344CB8AC3E}">
        <p14:creationId xmlns:p14="http://schemas.microsoft.com/office/powerpoint/2010/main" val="207952351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E28AEAF-8AED-4B17-803F-0A6D30FEC6E7}" type="slidenum">
              <a:rPr lang="en-US" smtClean="0"/>
              <a:t>41</a:t>
            </a:fld>
            <a:endParaRPr lang="en-US"/>
          </a:p>
        </p:txBody>
      </p:sp>
    </p:spTree>
    <p:extLst>
      <p:ext uri="{BB962C8B-B14F-4D97-AF65-F5344CB8AC3E}">
        <p14:creationId xmlns:p14="http://schemas.microsoft.com/office/powerpoint/2010/main" val="218306358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.NET String Class</a:t>
            </a:r>
          </a:p>
          <a:p>
            <a:pPr lvl="1"/>
            <a:r>
              <a:rPr lang="en-US" dirty="0" err="1" smtClean="0"/>
              <a:t>String.Intern</a:t>
            </a:r>
            <a:r>
              <a:rPr lang="en-US" dirty="0" smtClean="0"/>
              <a:t> method returns a flyweight</a:t>
            </a:r>
          </a:p>
          <a:p>
            <a:pPr lvl="1"/>
            <a:r>
              <a:rPr lang="en-US" dirty="0" smtClean="0"/>
              <a:t>Used to reduce memory footprint, increase performance</a:t>
            </a:r>
          </a:p>
          <a:p>
            <a:pPr lvl="1"/>
            <a:r>
              <a:rPr lang="en-US" dirty="0" smtClean="0"/>
              <a:t>Intern pool, contains a single reference to each unique string in program</a:t>
            </a:r>
          </a:p>
          <a:p>
            <a:pPr marL="201168" lvl="1" indent="0">
              <a:buNone/>
            </a:pPr>
            <a:r>
              <a:rPr lang="en-US" dirty="0" smtClean="0"/>
              <a:t>Considerations</a:t>
            </a:r>
          </a:p>
          <a:p>
            <a:pPr lvl="1"/>
            <a:r>
              <a:rPr lang="en-US" dirty="0" smtClean="0"/>
              <a:t>Interned strings are not released till CLR terminates</a:t>
            </a:r>
          </a:p>
          <a:p>
            <a:pPr lvl="1"/>
            <a:r>
              <a:rPr lang="en-US" dirty="0" smtClean="0"/>
              <a:t>To intern a string, you must first create (allocate memory) it</a:t>
            </a:r>
          </a:p>
          <a:p>
            <a:pPr lvl="1"/>
            <a:r>
              <a:rPr lang="en-US" dirty="0" err="1" smtClean="0"/>
              <a:t>String.Intern</a:t>
            </a:r>
            <a:r>
              <a:rPr lang="en-US" dirty="0" smtClean="0"/>
              <a:t>(): flyweight factory</a:t>
            </a:r>
          </a:p>
          <a:p>
            <a:pPr marL="201168" lvl="1" indent="0">
              <a:buNone/>
            </a:pPr>
            <a:r>
              <a:rPr lang="en-US" dirty="0" smtClean="0"/>
              <a:t>Related patterns: Composite, strategy, state</a:t>
            </a:r>
          </a:p>
          <a:p>
            <a:pPr marL="201168" lvl="1" indent="0">
              <a:buNone/>
            </a:pPr>
            <a:r>
              <a:rPr lang="en-US" dirty="0" smtClean="0"/>
              <a:t>Summary: Share objects for better efficiency; retain fine grained objects</a:t>
            </a:r>
          </a:p>
          <a:p>
            <a:endParaRPr lang="en-US" dirty="0"/>
          </a:p>
        </p:txBody>
      </p:sp>
      <p:sp>
        <p:nvSpPr>
          <p:cNvPr id="4" name="Slide Number Placeholder 3"/>
          <p:cNvSpPr>
            <a:spLocks noGrp="1"/>
          </p:cNvSpPr>
          <p:nvPr>
            <p:ph type="sldNum" sz="quarter" idx="10"/>
          </p:nvPr>
        </p:nvSpPr>
        <p:spPr/>
        <p:txBody>
          <a:bodyPr/>
          <a:lstStyle/>
          <a:p>
            <a:fld id="{AE28AEAF-8AED-4B17-803F-0A6D30FEC6E7}" type="slidenum">
              <a:rPr lang="en-US" smtClean="0"/>
              <a:t>42</a:t>
            </a:fld>
            <a:endParaRPr lang="en-US"/>
          </a:p>
        </p:txBody>
      </p:sp>
    </p:spTree>
    <p:extLst>
      <p:ext uri="{BB962C8B-B14F-4D97-AF65-F5344CB8AC3E}">
        <p14:creationId xmlns:p14="http://schemas.microsoft.com/office/powerpoint/2010/main" val="166083219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classes and objects participating in this pattern are:</a:t>
            </a:r>
          </a:p>
          <a:p>
            <a:r>
              <a:rPr lang="en-US" sz="1200" b="1" i="0" kern="1200" dirty="0" smtClean="0">
                <a:solidFill>
                  <a:schemeClr val="tx1"/>
                </a:solidFill>
                <a:effectLst/>
                <a:latin typeface="+mn-lt"/>
                <a:ea typeface="+mn-ea"/>
                <a:cs typeface="+mn-cs"/>
              </a:rPr>
              <a:t>Flyweight </a:t>
            </a:r>
            <a:r>
              <a:rPr lang="en-US" sz="1200" b="0" i="0" kern="1200" dirty="0" smtClean="0">
                <a:solidFill>
                  <a:schemeClr val="tx1"/>
                </a:solidFill>
                <a:effectLst/>
                <a:latin typeface="+mn-lt"/>
                <a:ea typeface="+mn-ea"/>
                <a:cs typeface="+mn-cs"/>
              </a:rPr>
              <a:t>  </a:t>
            </a:r>
            <a:r>
              <a:rPr lang="en-US" sz="1200" b="1" i="0" kern="1200" dirty="0" smtClean="0">
                <a:solidFill>
                  <a:schemeClr val="tx1"/>
                </a:solidFill>
                <a:effectLst/>
                <a:latin typeface="+mn-lt"/>
                <a:ea typeface="+mn-ea"/>
                <a:cs typeface="+mn-cs"/>
              </a:rPr>
              <a:t>(Character)</a:t>
            </a:r>
            <a:endParaRPr lang="en-US" sz="1200" b="0" i="0" kern="1200" dirty="0" smtClean="0">
              <a:solidFill>
                <a:schemeClr val="tx1"/>
              </a:solidFill>
              <a:effectLst/>
              <a:latin typeface="+mn-lt"/>
              <a:ea typeface="+mn-ea"/>
              <a:cs typeface="+mn-cs"/>
            </a:endParaRPr>
          </a:p>
          <a:p>
            <a:pPr lvl="1"/>
            <a:r>
              <a:rPr lang="en-US" sz="1200" b="0" i="0" kern="1200" dirty="0" smtClean="0">
                <a:solidFill>
                  <a:schemeClr val="tx1"/>
                </a:solidFill>
                <a:effectLst/>
                <a:latin typeface="+mn-lt"/>
                <a:ea typeface="+mn-ea"/>
                <a:cs typeface="+mn-cs"/>
              </a:rPr>
              <a:t>declares an interface through which flyweights can receive and act on extrinsic state.</a:t>
            </a:r>
          </a:p>
          <a:p>
            <a:r>
              <a:rPr lang="en-US" sz="1200" b="1" i="0" kern="1200" dirty="0" err="1" smtClean="0">
                <a:solidFill>
                  <a:schemeClr val="tx1"/>
                </a:solidFill>
                <a:effectLst/>
                <a:latin typeface="+mn-lt"/>
                <a:ea typeface="+mn-ea"/>
                <a:cs typeface="+mn-cs"/>
              </a:rPr>
              <a:t>ConcreteFlyweight</a:t>
            </a:r>
            <a:r>
              <a:rPr lang="en-US" sz="1200" b="1" i="0" kern="120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  </a:t>
            </a:r>
            <a:r>
              <a:rPr lang="en-US" sz="1200" b="1" i="0" kern="1200" dirty="0" smtClean="0">
                <a:solidFill>
                  <a:schemeClr val="tx1"/>
                </a:solidFill>
                <a:effectLst/>
                <a:latin typeface="+mn-lt"/>
                <a:ea typeface="+mn-ea"/>
                <a:cs typeface="+mn-cs"/>
              </a:rPr>
              <a:t>(</a:t>
            </a:r>
            <a:r>
              <a:rPr lang="en-US" sz="1200" b="1" i="0" kern="1200" dirty="0" err="1" smtClean="0">
                <a:solidFill>
                  <a:schemeClr val="tx1"/>
                </a:solidFill>
                <a:effectLst/>
                <a:latin typeface="+mn-lt"/>
                <a:ea typeface="+mn-ea"/>
                <a:cs typeface="+mn-cs"/>
              </a:rPr>
              <a:t>CharacterA</a:t>
            </a:r>
            <a:r>
              <a:rPr lang="en-US" sz="1200" b="1" i="0" kern="1200" dirty="0" smtClean="0">
                <a:solidFill>
                  <a:schemeClr val="tx1"/>
                </a:solidFill>
                <a:effectLst/>
                <a:latin typeface="+mn-lt"/>
                <a:ea typeface="+mn-ea"/>
                <a:cs typeface="+mn-cs"/>
              </a:rPr>
              <a:t>, </a:t>
            </a:r>
            <a:r>
              <a:rPr lang="en-US" sz="1200" b="1" i="0" kern="1200" dirty="0" err="1" smtClean="0">
                <a:solidFill>
                  <a:schemeClr val="tx1"/>
                </a:solidFill>
                <a:effectLst/>
                <a:latin typeface="+mn-lt"/>
                <a:ea typeface="+mn-ea"/>
                <a:cs typeface="+mn-cs"/>
              </a:rPr>
              <a:t>CharacterB</a:t>
            </a:r>
            <a:r>
              <a:rPr lang="en-US" sz="1200" b="1" i="0" kern="1200" dirty="0" smtClean="0">
                <a:solidFill>
                  <a:schemeClr val="tx1"/>
                </a:solidFill>
                <a:effectLst/>
                <a:latin typeface="+mn-lt"/>
                <a:ea typeface="+mn-ea"/>
                <a:cs typeface="+mn-cs"/>
              </a:rPr>
              <a:t>, ..., </a:t>
            </a:r>
            <a:r>
              <a:rPr lang="en-US" sz="1200" b="1" i="0" kern="1200" dirty="0" err="1" smtClean="0">
                <a:solidFill>
                  <a:schemeClr val="tx1"/>
                </a:solidFill>
                <a:effectLst/>
                <a:latin typeface="+mn-lt"/>
                <a:ea typeface="+mn-ea"/>
                <a:cs typeface="+mn-cs"/>
              </a:rPr>
              <a:t>CharacterZ</a:t>
            </a:r>
            <a:r>
              <a:rPr lang="en-US" sz="1200" b="1" i="0" kern="1200" dirty="0" smtClean="0">
                <a:solidFill>
                  <a:schemeClr val="tx1"/>
                </a:solidFill>
                <a:effectLst/>
                <a:latin typeface="+mn-lt"/>
                <a:ea typeface="+mn-ea"/>
                <a:cs typeface="+mn-cs"/>
              </a:rPr>
              <a:t>)</a:t>
            </a:r>
            <a:endParaRPr lang="en-US" sz="1200" b="0" i="0" kern="1200" dirty="0" smtClean="0">
              <a:solidFill>
                <a:schemeClr val="tx1"/>
              </a:solidFill>
              <a:effectLst/>
              <a:latin typeface="+mn-lt"/>
              <a:ea typeface="+mn-ea"/>
              <a:cs typeface="+mn-cs"/>
            </a:endParaRPr>
          </a:p>
          <a:p>
            <a:pPr lvl="1"/>
            <a:r>
              <a:rPr lang="en-US" sz="1200" b="0" i="0" kern="1200" dirty="0" smtClean="0">
                <a:solidFill>
                  <a:schemeClr val="tx1"/>
                </a:solidFill>
                <a:effectLst/>
                <a:latin typeface="+mn-lt"/>
                <a:ea typeface="+mn-ea"/>
                <a:cs typeface="+mn-cs"/>
              </a:rPr>
              <a:t>implements the Flyweight interface and adds storage for intrinsic state, if any. A </a:t>
            </a:r>
            <a:r>
              <a:rPr lang="en-US" sz="1200" b="0" i="0" kern="1200" dirty="0" err="1" smtClean="0">
                <a:solidFill>
                  <a:schemeClr val="tx1"/>
                </a:solidFill>
                <a:effectLst/>
                <a:latin typeface="+mn-lt"/>
                <a:ea typeface="+mn-ea"/>
                <a:cs typeface="+mn-cs"/>
              </a:rPr>
              <a:t>ConcreteFlyweight</a:t>
            </a:r>
            <a:r>
              <a:rPr lang="en-US" sz="1200" b="0" i="0" kern="1200" dirty="0" smtClean="0">
                <a:solidFill>
                  <a:schemeClr val="tx1"/>
                </a:solidFill>
                <a:effectLst/>
                <a:latin typeface="+mn-lt"/>
                <a:ea typeface="+mn-ea"/>
                <a:cs typeface="+mn-cs"/>
              </a:rPr>
              <a:t> object must be sharable. Any state it stores must be intrinsic, that is, it must be independent of the </a:t>
            </a:r>
            <a:r>
              <a:rPr lang="en-US" sz="1200" b="0" i="0" kern="1200" dirty="0" err="1" smtClean="0">
                <a:solidFill>
                  <a:schemeClr val="tx1"/>
                </a:solidFill>
                <a:effectLst/>
                <a:latin typeface="+mn-lt"/>
                <a:ea typeface="+mn-ea"/>
                <a:cs typeface="+mn-cs"/>
              </a:rPr>
              <a:t>ConcreteFlyweight</a:t>
            </a:r>
            <a:r>
              <a:rPr lang="en-US" sz="1200" b="0" i="0" kern="1200" dirty="0" smtClean="0">
                <a:solidFill>
                  <a:schemeClr val="tx1"/>
                </a:solidFill>
                <a:effectLst/>
                <a:latin typeface="+mn-lt"/>
                <a:ea typeface="+mn-ea"/>
                <a:cs typeface="+mn-cs"/>
              </a:rPr>
              <a:t> object's context.</a:t>
            </a:r>
          </a:p>
          <a:p>
            <a:r>
              <a:rPr lang="en-US" sz="1200" b="1" i="0" kern="1200" dirty="0" err="1" smtClean="0">
                <a:solidFill>
                  <a:schemeClr val="tx1"/>
                </a:solidFill>
                <a:effectLst/>
                <a:latin typeface="+mn-lt"/>
                <a:ea typeface="+mn-ea"/>
                <a:cs typeface="+mn-cs"/>
              </a:rPr>
              <a:t>UnsharedConcreteFlyweight</a:t>
            </a:r>
            <a:r>
              <a:rPr lang="en-US" sz="1200" b="1" i="0" kern="120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  </a:t>
            </a:r>
            <a:r>
              <a:rPr lang="en-US" sz="1200" b="1" i="0" kern="1200" dirty="0" smtClean="0">
                <a:solidFill>
                  <a:schemeClr val="tx1"/>
                </a:solidFill>
                <a:effectLst/>
                <a:latin typeface="+mn-lt"/>
                <a:ea typeface="+mn-ea"/>
                <a:cs typeface="+mn-cs"/>
              </a:rPr>
              <a:t>( not used )</a:t>
            </a:r>
            <a:endParaRPr lang="en-US" sz="1200" b="0" i="0" kern="1200" dirty="0" smtClean="0">
              <a:solidFill>
                <a:schemeClr val="tx1"/>
              </a:solidFill>
              <a:effectLst/>
              <a:latin typeface="+mn-lt"/>
              <a:ea typeface="+mn-ea"/>
              <a:cs typeface="+mn-cs"/>
            </a:endParaRPr>
          </a:p>
          <a:p>
            <a:pPr lvl="1"/>
            <a:r>
              <a:rPr lang="en-US" sz="1200" b="0" i="0" kern="1200" dirty="0" smtClean="0">
                <a:solidFill>
                  <a:schemeClr val="tx1"/>
                </a:solidFill>
                <a:effectLst/>
                <a:latin typeface="+mn-lt"/>
                <a:ea typeface="+mn-ea"/>
                <a:cs typeface="+mn-cs"/>
              </a:rPr>
              <a:t>not all Flyweight subclasses need to be shared. The Flyweight interface </a:t>
            </a:r>
            <a:r>
              <a:rPr lang="en-US" sz="1200" b="0" i="1" kern="1200" dirty="0" smtClean="0">
                <a:solidFill>
                  <a:schemeClr val="tx1"/>
                </a:solidFill>
                <a:effectLst/>
                <a:latin typeface="+mn-lt"/>
                <a:ea typeface="+mn-ea"/>
                <a:cs typeface="+mn-cs"/>
              </a:rPr>
              <a:t>enables</a:t>
            </a:r>
            <a:r>
              <a:rPr lang="en-US" sz="1200" b="0" i="0" kern="1200" dirty="0" smtClean="0">
                <a:solidFill>
                  <a:schemeClr val="tx1"/>
                </a:solidFill>
                <a:effectLst/>
                <a:latin typeface="+mn-lt"/>
                <a:ea typeface="+mn-ea"/>
                <a:cs typeface="+mn-cs"/>
              </a:rPr>
              <a:t> sharing, but it doesn't enforce it. It is common for </a:t>
            </a:r>
            <a:r>
              <a:rPr lang="en-US" sz="1200" b="0" i="0" kern="1200" dirty="0" err="1" smtClean="0">
                <a:solidFill>
                  <a:schemeClr val="tx1"/>
                </a:solidFill>
                <a:effectLst/>
                <a:latin typeface="+mn-lt"/>
                <a:ea typeface="+mn-ea"/>
                <a:cs typeface="+mn-cs"/>
              </a:rPr>
              <a:t>UnsharedConcreteFlyweight</a:t>
            </a:r>
            <a:r>
              <a:rPr lang="en-US" sz="1200" b="0" i="0" kern="1200" dirty="0" smtClean="0">
                <a:solidFill>
                  <a:schemeClr val="tx1"/>
                </a:solidFill>
                <a:effectLst/>
                <a:latin typeface="+mn-lt"/>
                <a:ea typeface="+mn-ea"/>
                <a:cs typeface="+mn-cs"/>
              </a:rPr>
              <a:t> objects to have </a:t>
            </a:r>
            <a:r>
              <a:rPr lang="en-US" sz="1200" b="0" i="0" kern="1200" dirty="0" err="1" smtClean="0">
                <a:solidFill>
                  <a:schemeClr val="tx1"/>
                </a:solidFill>
                <a:effectLst/>
                <a:latin typeface="+mn-lt"/>
                <a:ea typeface="+mn-ea"/>
                <a:cs typeface="+mn-cs"/>
              </a:rPr>
              <a:t>ConcreteFlyweight</a:t>
            </a:r>
            <a:r>
              <a:rPr lang="en-US" sz="1200" b="0" i="0" kern="1200" dirty="0" smtClean="0">
                <a:solidFill>
                  <a:schemeClr val="tx1"/>
                </a:solidFill>
                <a:effectLst/>
                <a:latin typeface="+mn-lt"/>
                <a:ea typeface="+mn-ea"/>
                <a:cs typeface="+mn-cs"/>
              </a:rPr>
              <a:t> objects as children at some level in the flyweight object structure (as the Row and Column classes have).</a:t>
            </a:r>
          </a:p>
          <a:p>
            <a:r>
              <a:rPr lang="en-US" sz="1200" b="1" i="0" kern="1200" dirty="0" err="1" smtClean="0">
                <a:solidFill>
                  <a:schemeClr val="tx1"/>
                </a:solidFill>
                <a:effectLst/>
                <a:latin typeface="+mn-lt"/>
                <a:ea typeface="+mn-ea"/>
                <a:cs typeface="+mn-cs"/>
              </a:rPr>
              <a:t>FlyweightFactory</a:t>
            </a:r>
            <a:r>
              <a:rPr lang="en-US" sz="1200" b="1" i="0" kern="120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  </a:t>
            </a:r>
            <a:r>
              <a:rPr lang="en-US" sz="1200" b="1" i="0" kern="1200" dirty="0" smtClean="0">
                <a:solidFill>
                  <a:schemeClr val="tx1"/>
                </a:solidFill>
                <a:effectLst/>
                <a:latin typeface="+mn-lt"/>
                <a:ea typeface="+mn-ea"/>
                <a:cs typeface="+mn-cs"/>
              </a:rPr>
              <a:t>(</a:t>
            </a:r>
            <a:r>
              <a:rPr lang="en-US" sz="1200" b="1" i="0" kern="1200" dirty="0" err="1" smtClean="0">
                <a:solidFill>
                  <a:schemeClr val="tx1"/>
                </a:solidFill>
                <a:effectLst/>
                <a:latin typeface="+mn-lt"/>
                <a:ea typeface="+mn-ea"/>
                <a:cs typeface="+mn-cs"/>
              </a:rPr>
              <a:t>CharacterFactory</a:t>
            </a:r>
            <a:r>
              <a:rPr lang="en-US" sz="1200" b="1" i="0" kern="1200" dirty="0" smtClean="0">
                <a:solidFill>
                  <a:schemeClr val="tx1"/>
                </a:solidFill>
                <a:effectLst/>
                <a:latin typeface="+mn-lt"/>
                <a:ea typeface="+mn-ea"/>
                <a:cs typeface="+mn-cs"/>
              </a:rPr>
              <a:t>)</a:t>
            </a:r>
            <a:endParaRPr lang="en-US" sz="1200" b="0" i="0" kern="1200" dirty="0" smtClean="0">
              <a:solidFill>
                <a:schemeClr val="tx1"/>
              </a:solidFill>
              <a:effectLst/>
              <a:latin typeface="+mn-lt"/>
              <a:ea typeface="+mn-ea"/>
              <a:cs typeface="+mn-cs"/>
            </a:endParaRPr>
          </a:p>
          <a:p>
            <a:pPr lvl="1"/>
            <a:r>
              <a:rPr lang="en-US" sz="1200" b="0" i="0" kern="1200" dirty="0" smtClean="0">
                <a:solidFill>
                  <a:schemeClr val="tx1"/>
                </a:solidFill>
                <a:effectLst/>
                <a:latin typeface="+mn-lt"/>
                <a:ea typeface="+mn-ea"/>
                <a:cs typeface="+mn-cs"/>
              </a:rPr>
              <a:t>creates and manages flyweight objects</a:t>
            </a:r>
          </a:p>
          <a:p>
            <a:pPr lvl="1"/>
            <a:r>
              <a:rPr lang="en-US" sz="1200" b="0" i="0" kern="1200" dirty="0" smtClean="0">
                <a:solidFill>
                  <a:schemeClr val="tx1"/>
                </a:solidFill>
                <a:effectLst/>
                <a:latin typeface="+mn-lt"/>
                <a:ea typeface="+mn-ea"/>
                <a:cs typeface="+mn-cs"/>
              </a:rPr>
              <a:t>ensures that flyweight are shared properly. When a client requests a flyweight, the </a:t>
            </a:r>
            <a:r>
              <a:rPr lang="en-US" sz="1200" b="0" i="0" kern="1200" dirty="0" err="1" smtClean="0">
                <a:solidFill>
                  <a:schemeClr val="tx1"/>
                </a:solidFill>
                <a:effectLst/>
                <a:latin typeface="+mn-lt"/>
                <a:ea typeface="+mn-ea"/>
                <a:cs typeface="+mn-cs"/>
              </a:rPr>
              <a:t>FlyweightFactory</a:t>
            </a:r>
            <a:r>
              <a:rPr lang="en-US" sz="1200" b="0" i="0" kern="1200" dirty="0" smtClean="0">
                <a:solidFill>
                  <a:schemeClr val="tx1"/>
                </a:solidFill>
                <a:effectLst/>
                <a:latin typeface="+mn-lt"/>
                <a:ea typeface="+mn-ea"/>
                <a:cs typeface="+mn-cs"/>
              </a:rPr>
              <a:t> objects assets an existing instance or creates one, if none exists.</a:t>
            </a:r>
          </a:p>
          <a:p>
            <a:r>
              <a:rPr lang="en-US" sz="1200" b="1" i="0" kern="1200" dirty="0" smtClean="0">
                <a:solidFill>
                  <a:schemeClr val="tx1"/>
                </a:solidFill>
                <a:effectLst/>
                <a:latin typeface="+mn-lt"/>
                <a:ea typeface="+mn-ea"/>
                <a:cs typeface="+mn-cs"/>
              </a:rPr>
              <a:t>Client </a:t>
            </a:r>
            <a:r>
              <a:rPr lang="en-US" sz="1200" b="0" i="0" kern="1200" dirty="0" smtClean="0">
                <a:solidFill>
                  <a:schemeClr val="tx1"/>
                </a:solidFill>
                <a:effectLst/>
                <a:latin typeface="+mn-lt"/>
                <a:ea typeface="+mn-ea"/>
                <a:cs typeface="+mn-cs"/>
              </a:rPr>
              <a:t>  </a:t>
            </a:r>
            <a:r>
              <a:rPr lang="en-US" sz="1200" b="1" i="0" kern="1200" dirty="0" smtClean="0">
                <a:solidFill>
                  <a:schemeClr val="tx1"/>
                </a:solidFill>
                <a:effectLst/>
                <a:latin typeface="+mn-lt"/>
                <a:ea typeface="+mn-ea"/>
                <a:cs typeface="+mn-cs"/>
              </a:rPr>
              <a:t>(</a:t>
            </a:r>
            <a:r>
              <a:rPr lang="en-US" sz="1200" b="1" i="0" kern="1200" dirty="0" err="1" smtClean="0">
                <a:solidFill>
                  <a:schemeClr val="tx1"/>
                </a:solidFill>
                <a:effectLst/>
                <a:latin typeface="+mn-lt"/>
                <a:ea typeface="+mn-ea"/>
                <a:cs typeface="+mn-cs"/>
              </a:rPr>
              <a:t>FlyweightApp</a:t>
            </a:r>
            <a:r>
              <a:rPr lang="en-US" sz="1200" b="1" i="0" kern="1200" dirty="0" smtClean="0">
                <a:solidFill>
                  <a:schemeClr val="tx1"/>
                </a:solidFill>
                <a:effectLst/>
                <a:latin typeface="+mn-lt"/>
                <a:ea typeface="+mn-ea"/>
                <a:cs typeface="+mn-cs"/>
              </a:rPr>
              <a:t>)</a:t>
            </a:r>
            <a:endParaRPr lang="en-US" sz="1200" b="0" i="0" kern="1200" dirty="0" smtClean="0">
              <a:solidFill>
                <a:schemeClr val="tx1"/>
              </a:solidFill>
              <a:effectLst/>
              <a:latin typeface="+mn-lt"/>
              <a:ea typeface="+mn-ea"/>
              <a:cs typeface="+mn-cs"/>
            </a:endParaRPr>
          </a:p>
          <a:p>
            <a:pPr lvl="1"/>
            <a:r>
              <a:rPr lang="en-US" sz="1200" b="0" i="0" kern="1200" dirty="0" smtClean="0">
                <a:solidFill>
                  <a:schemeClr val="tx1"/>
                </a:solidFill>
                <a:effectLst/>
                <a:latin typeface="+mn-lt"/>
                <a:ea typeface="+mn-ea"/>
                <a:cs typeface="+mn-cs"/>
              </a:rPr>
              <a:t>maintains a reference to flyweight(s).</a:t>
            </a:r>
          </a:p>
          <a:p>
            <a:pPr lvl="1"/>
            <a:r>
              <a:rPr lang="en-US" sz="1200" b="0" i="0" kern="1200" dirty="0" smtClean="0">
                <a:solidFill>
                  <a:schemeClr val="tx1"/>
                </a:solidFill>
                <a:effectLst/>
                <a:latin typeface="+mn-lt"/>
                <a:ea typeface="+mn-ea"/>
                <a:cs typeface="+mn-cs"/>
              </a:rPr>
              <a:t>computes or stores the extrinsic state of flyweight(s).</a:t>
            </a:r>
          </a:p>
          <a:p>
            <a:endParaRPr lang="en-US" dirty="0"/>
          </a:p>
        </p:txBody>
      </p:sp>
      <p:sp>
        <p:nvSpPr>
          <p:cNvPr id="4" name="Slide Number Placeholder 3"/>
          <p:cNvSpPr>
            <a:spLocks noGrp="1"/>
          </p:cNvSpPr>
          <p:nvPr>
            <p:ph type="sldNum" sz="quarter" idx="10"/>
          </p:nvPr>
        </p:nvSpPr>
        <p:spPr/>
        <p:txBody>
          <a:bodyPr/>
          <a:lstStyle/>
          <a:p>
            <a:fld id="{AE28AEAF-8AED-4B17-803F-0A6D30FEC6E7}" type="slidenum">
              <a:rPr lang="en-US" smtClean="0"/>
              <a:t>43</a:t>
            </a:fld>
            <a:endParaRPr lang="en-US"/>
          </a:p>
        </p:txBody>
      </p:sp>
    </p:spTree>
    <p:extLst>
      <p:ext uri="{BB962C8B-B14F-4D97-AF65-F5344CB8AC3E}">
        <p14:creationId xmlns:p14="http://schemas.microsoft.com/office/powerpoint/2010/main" val="32101728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E28AEAF-8AED-4B17-803F-0A6D30FEC6E7}" type="slidenum">
              <a:rPr lang="en-US" smtClean="0"/>
              <a:t>7</a:t>
            </a:fld>
            <a:endParaRPr lang="en-US"/>
          </a:p>
        </p:txBody>
      </p:sp>
    </p:spTree>
    <p:extLst>
      <p:ext uri="{BB962C8B-B14F-4D97-AF65-F5344CB8AC3E}">
        <p14:creationId xmlns:p14="http://schemas.microsoft.com/office/powerpoint/2010/main" val="149530626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E28AEAF-8AED-4B17-803F-0A6D30FEC6E7}" type="slidenum">
              <a:rPr lang="en-US" smtClean="0"/>
              <a:t>44</a:t>
            </a:fld>
            <a:endParaRPr lang="en-US"/>
          </a:p>
        </p:txBody>
      </p:sp>
    </p:spTree>
    <p:extLst>
      <p:ext uri="{BB962C8B-B14F-4D97-AF65-F5344CB8AC3E}">
        <p14:creationId xmlns:p14="http://schemas.microsoft.com/office/powerpoint/2010/main" val="98588988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E28AEAF-8AED-4B17-803F-0A6D30FEC6E7}" type="slidenum">
              <a:rPr lang="en-US" smtClean="0"/>
              <a:t>45</a:t>
            </a:fld>
            <a:endParaRPr lang="en-US"/>
          </a:p>
        </p:txBody>
      </p:sp>
    </p:spTree>
    <p:extLst>
      <p:ext uri="{BB962C8B-B14F-4D97-AF65-F5344CB8AC3E}">
        <p14:creationId xmlns:p14="http://schemas.microsoft.com/office/powerpoint/2010/main" val="182728067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E28AEAF-8AED-4B17-803F-0A6D30FEC6E7}" type="slidenum">
              <a:rPr lang="en-US" smtClean="0"/>
              <a:t>46</a:t>
            </a:fld>
            <a:endParaRPr lang="en-US"/>
          </a:p>
        </p:txBody>
      </p:sp>
    </p:spTree>
    <p:extLst>
      <p:ext uri="{BB962C8B-B14F-4D97-AF65-F5344CB8AC3E}">
        <p14:creationId xmlns:p14="http://schemas.microsoft.com/office/powerpoint/2010/main" val="195046607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E28AEAF-8AED-4B17-803F-0A6D30FEC6E7}" type="slidenum">
              <a:rPr lang="en-US" smtClean="0"/>
              <a:t>57</a:t>
            </a:fld>
            <a:endParaRPr lang="en-US"/>
          </a:p>
        </p:txBody>
      </p:sp>
    </p:spTree>
    <p:extLst>
      <p:ext uri="{BB962C8B-B14F-4D97-AF65-F5344CB8AC3E}">
        <p14:creationId xmlns:p14="http://schemas.microsoft.com/office/powerpoint/2010/main" val="22068214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E28AEAF-8AED-4B17-803F-0A6D30FEC6E7}" type="slidenum">
              <a:rPr lang="en-US" smtClean="0"/>
              <a:t>8</a:t>
            </a:fld>
            <a:endParaRPr lang="en-US"/>
          </a:p>
        </p:txBody>
      </p:sp>
    </p:spTree>
    <p:extLst>
      <p:ext uri="{BB962C8B-B14F-4D97-AF65-F5344CB8AC3E}">
        <p14:creationId xmlns:p14="http://schemas.microsoft.com/office/powerpoint/2010/main" val="17950482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I can’t back that up. I’m sure John </a:t>
            </a:r>
            <a:r>
              <a:rPr lang="en-US" dirty="0" err="1" smtClean="0"/>
              <a:t>Vlissides</a:t>
            </a:r>
            <a:r>
              <a:rPr lang="en-US" dirty="0" smtClean="0"/>
              <a:t> looks nothing like Mao’s wife.</a:t>
            </a:r>
            <a:r>
              <a:rPr lang="en-US" baseline="0" dirty="0" smtClean="0"/>
              <a:t> For his sake, I hope not.</a:t>
            </a:r>
            <a:endParaRPr lang="en-US" dirty="0"/>
          </a:p>
        </p:txBody>
      </p:sp>
      <p:sp>
        <p:nvSpPr>
          <p:cNvPr id="4" name="Slide Number Placeholder 3"/>
          <p:cNvSpPr>
            <a:spLocks noGrp="1"/>
          </p:cNvSpPr>
          <p:nvPr>
            <p:ph type="sldNum" sz="quarter" idx="10"/>
          </p:nvPr>
        </p:nvSpPr>
        <p:spPr/>
        <p:txBody>
          <a:bodyPr/>
          <a:lstStyle/>
          <a:p>
            <a:fld id="{AE28AEAF-8AED-4B17-803F-0A6D30FEC6E7}" type="slidenum">
              <a:rPr lang="en-US" smtClean="0"/>
              <a:t>9</a:t>
            </a:fld>
            <a:endParaRPr lang="en-US"/>
          </a:p>
        </p:txBody>
      </p:sp>
    </p:spTree>
    <p:extLst>
      <p:ext uri="{BB962C8B-B14F-4D97-AF65-F5344CB8AC3E}">
        <p14:creationId xmlns:p14="http://schemas.microsoft.com/office/powerpoint/2010/main" val="19461483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Published</a:t>
            </a:r>
            <a:r>
              <a:rPr lang="en-US" baseline="0" dirty="0" smtClean="0"/>
              <a:t> in the mid-90’s, this book is still the canonical reference for software design patterns.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AE28AEAF-8AED-4B17-803F-0A6D30FEC6E7}" type="slidenum">
              <a:rPr lang="en-US" smtClean="0"/>
              <a:t>10</a:t>
            </a:fld>
            <a:endParaRPr lang="en-US"/>
          </a:p>
        </p:txBody>
      </p:sp>
    </p:spTree>
    <p:extLst>
      <p:ext uri="{BB962C8B-B14F-4D97-AF65-F5344CB8AC3E}">
        <p14:creationId xmlns:p14="http://schemas.microsoft.com/office/powerpoint/2010/main" val="15723239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E28AEAF-8AED-4B17-803F-0A6D30FEC6E7}" type="slidenum">
              <a:rPr lang="en-US" smtClean="0"/>
              <a:t>11</a:t>
            </a:fld>
            <a:endParaRPr lang="en-US"/>
          </a:p>
        </p:txBody>
      </p:sp>
    </p:spTree>
    <p:extLst>
      <p:ext uri="{BB962C8B-B14F-4D97-AF65-F5344CB8AC3E}">
        <p14:creationId xmlns:p14="http://schemas.microsoft.com/office/powerpoint/2010/main" val="37507784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E28AEAF-8AED-4B17-803F-0A6D30FEC6E7}" type="slidenum">
              <a:rPr lang="en-US" smtClean="0"/>
              <a:t>12</a:t>
            </a:fld>
            <a:endParaRPr lang="en-US"/>
          </a:p>
        </p:txBody>
      </p:sp>
    </p:spTree>
    <p:extLst>
      <p:ext uri="{BB962C8B-B14F-4D97-AF65-F5344CB8AC3E}">
        <p14:creationId xmlns:p14="http://schemas.microsoft.com/office/powerpoint/2010/main" val="1604896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2582036-1589-42CA-A0FA-9FDA28D72B3E}" type="datetimeFigureOut">
              <a:rPr lang="en-US" smtClean="0"/>
              <a:t>4/28/2015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BFB950-195E-4C5F-82C9-F68FE47E100C}"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39737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2582036-1589-42CA-A0FA-9FDA28D72B3E}" type="datetimeFigureOut">
              <a:rPr lang="en-US" smtClean="0"/>
              <a:t>4/28/2015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BFB950-195E-4C5F-82C9-F68FE47E100C}" type="slidenum">
              <a:rPr lang="en-US" smtClean="0"/>
              <a:t>‹#›</a:t>
            </a:fld>
            <a:endParaRPr lang="en-US"/>
          </a:p>
        </p:txBody>
      </p:sp>
    </p:spTree>
    <p:extLst>
      <p:ext uri="{BB962C8B-B14F-4D97-AF65-F5344CB8AC3E}">
        <p14:creationId xmlns:p14="http://schemas.microsoft.com/office/powerpoint/2010/main" val="26645142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2582036-1589-42CA-A0FA-9FDA28D72B3E}" type="datetimeFigureOut">
              <a:rPr lang="en-US" smtClean="0"/>
              <a:t>4/28/2015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BFB950-195E-4C5F-82C9-F68FE47E100C}" type="slidenum">
              <a:rPr lang="en-US" smtClean="0"/>
              <a:t>‹#›</a:t>
            </a:fld>
            <a:endParaRPr lang="en-US"/>
          </a:p>
        </p:txBody>
      </p:sp>
    </p:spTree>
    <p:extLst>
      <p:ext uri="{BB962C8B-B14F-4D97-AF65-F5344CB8AC3E}">
        <p14:creationId xmlns:p14="http://schemas.microsoft.com/office/powerpoint/2010/main" val="13347838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2582036-1589-42CA-A0FA-9FDA28D72B3E}" type="datetimeFigureOut">
              <a:rPr lang="en-US" smtClean="0"/>
              <a:t>4/28/2015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BFB950-195E-4C5F-82C9-F68FE47E100C}" type="slidenum">
              <a:rPr lang="en-US" smtClean="0"/>
              <a:t>‹#›</a:t>
            </a:fld>
            <a:endParaRPr lang="en-US"/>
          </a:p>
        </p:txBody>
      </p:sp>
    </p:spTree>
    <p:extLst>
      <p:ext uri="{BB962C8B-B14F-4D97-AF65-F5344CB8AC3E}">
        <p14:creationId xmlns:p14="http://schemas.microsoft.com/office/powerpoint/2010/main" val="5986128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2582036-1589-42CA-A0FA-9FDA28D72B3E}" type="datetimeFigureOut">
              <a:rPr lang="en-US" smtClean="0"/>
              <a:t>4/28/2015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BFB950-195E-4C5F-82C9-F68FE47E100C}"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90991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8" y="1845734"/>
            <a:ext cx="4937760" cy="402335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2582036-1589-42CA-A0FA-9FDA28D72B3E}" type="datetimeFigureOut">
              <a:rPr lang="en-US" smtClean="0"/>
              <a:t>4/28/2015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BFB950-195E-4C5F-82C9-F68FE47E100C}" type="slidenum">
              <a:rPr lang="en-US" smtClean="0"/>
              <a:t>‹#›</a:t>
            </a:fld>
            <a:endParaRPr lang="en-US"/>
          </a:p>
        </p:txBody>
      </p:sp>
    </p:spTree>
    <p:extLst>
      <p:ext uri="{BB962C8B-B14F-4D97-AF65-F5344CB8AC3E}">
        <p14:creationId xmlns:p14="http://schemas.microsoft.com/office/powerpoint/2010/main" val="42062826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lumMod val="9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lumMod val="9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2582036-1589-42CA-A0FA-9FDA28D72B3E}" type="datetimeFigureOut">
              <a:rPr lang="en-US" smtClean="0"/>
              <a:t>4/28/2015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EBFB950-195E-4C5F-82C9-F68FE47E100C}" type="slidenum">
              <a:rPr lang="en-US" smtClean="0"/>
              <a:t>‹#›</a:t>
            </a:fld>
            <a:endParaRPr lang="en-US"/>
          </a:p>
        </p:txBody>
      </p:sp>
    </p:spTree>
    <p:extLst>
      <p:ext uri="{BB962C8B-B14F-4D97-AF65-F5344CB8AC3E}">
        <p14:creationId xmlns:p14="http://schemas.microsoft.com/office/powerpoint/2010/main" val="24353001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2582036-1589-42CA-A0FA-9FDA28D72B3E}" type="datetimeFigureOut">
              <a:rPr lang="en-US" smtClean="0"/>
              <a:t>4/28/2015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EBFB950-195E-4C5F-82C9-F68FE47E100C}" type="slidenum">
              <a:rPr lang="en-US" smtClean="0"/>
              <a:t>‹#›</a:t>
            </a:fld>
            <a:endParaRPr lang="en-US"/>
          </a:p>
        </p:txBody>
      </p:sp>
    </p:spTree>
    <p:extLst>
      <p:ext uri="{BB962C8B-B14F-4D97-AF65-F5344CB8AC3E}">
        <p14:creationId xmlns:p14="http://schemas.microsoft.com/office/powerpoint/2010/main" val="9022686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C2582036-1589-42CA-A0FA-9FDA28D72B3E}" type="datetimeFigureOut">
              <a:rPr lang="en-US" smtClean="0"/>
              <a:t>4/28/2015</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8EBFB950-195E-4C5F-82C9-F68FE47E100C}" type="slidenum">
              <a:rPr lang="en-US" smtClean="0"/>
              <a:t>‹#›</a:t>
            </a:fld>
            <a:endParaRPr lang="en-US"/>
          </a:p>
        </p:txBody>
      </p:sp>
    </p:spTree>
    <p:extLst>
      <p:ext uri="{BB962C8B-B14F-4D97-AF65-F5344CB8AC3E}">
        <p14:creationId xmlns:p14="http://schemas.microsoft.com/office/powerpoint/2010/main" val="31782292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4050791"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C2582036-1589-42CA-A0FA-9FDA28D72B3E}" type="datetimeFigureOut">
              <a:rPr lang="en-US" smtClean="0"/>
              <a:t>4/28/2015</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8EBFB950-195E-4C5F-82C9-F68FE47E100C}" type="slidenum">
              <a:rPr lang="en-US" smtClean="0"/>
              <a:t>‹#›</a:t>
            </a:fld>
            <a:endParaRPr lang="en-US"/>
          </a:p>
        </p:txBody>
      </p:sp>
    </p:spTree>
    <p:extLst>
      <p:ext uri="{BB962C8B-B14F-4D97-AF65-F5344CB8AC3E}">
        <p14:creationId xmlns:p14="http://schemas.microsoft.com/office/powerpoint/2010/main" val="1240606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chemeClr val="tx1"/>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1">
              <a:lumMod val="50000"/>
              <a:lumOff val="5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solidFill>
                  <a:schemeClr val="tx2"/>
                </a:solidFill>
              </a:defRPr>
            </a:lvl1pPr>
          </a:lstStyle>
          <a:p>
            <a:fld id="{C2582036-1589-42CA-A0FA-9FDA28D72B3E}" type="datetimeFigureOut">
              <a:rPr lang="en-US" smtClean="0"/>
              <a:t>4/28/2015</a:t>
            </a:fld>
            <a:endParaRPr lang="en-US"/>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8EBFB950-195E-4C5F-82C9-F68FE47E100C}" type="slidenum">
              <a:rPr lang="en-US" smtClean="0"/>
              <a:t>‹#›</a:t>
            </a:fld>
            <a:endParaRPr lang="en-US"/>
          </a:p>
        </p:txBody>
      </p:sp>
    </p:spTree>
    <p:extLst>
      <p:ext uri="{BB962C8B-B14F-4D97-AF65-F5344CB8AC3E}">
        <p14:creationId xmlns:p14="http://schemas.microsoft.com/office/powerpoint/2010/main" val="30698557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C2582036-1589-42CA-A0FA-9FDA28D72B3E}" type="datetimeFigureOut">
              <a:rPr lang="en-US" smtClean="0"/>
              <a:t>4/28/2015</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8EBFB950-195E-4C5F-82C9-F68FE47E100C}"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24349954"/>
      </p:ext>
    </p:extLst>
  </p:cSld>
  <p:clrMap bg1="dk1" tx1="lt1" bg2="dk2" tx2="lt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3"/>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3"/>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6.jpeg"/><Relationship Id="rId2" Type="http://schemas.openxmlformats.org/officeDocument/2006/relationships/image" Target="../media/image1.jpg"/><Relationship Id="rId1" Type="http://schemas.openxmlformats.org/officeDocument/2006/relationships/slideLayout" Target="../slideLayouts/slideLayout7.xml"/><Relationship Id="rId6" Type="http://schemas.openxmlformats.org/officeDocument/2006/relationships/image" Target="../media/image5.jpg"/><Relationship Id="rId5" Type="http://schemas.openxmlformats.org/officeDocument/2006/relationships/image" Target="../media/image4.jpg"/><Relationship Id="rId4" Type="http://schemas.openxmlformats.org/officeDocument/2006/relationships/image" Target="../media/image3.jpe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hyperlink" Target="mailto:ilpadre1953@mail.com" TargetMode="External"/><Relationship Id="rId2" Type="http://schemas.openxmlformats.org/officeDocument/2006/relationships/notesSlide" Target="../notesSlides/notesSlide43.xml"/><Relationship Id="rId1" Type="http://schemas.openxmlformats.org/officeDocument/2006/relationships/slideLayout" Target="../slideLayouts/slideLayout2.xml"/><Relationship Id="rId5" Type="http://schemas.openxmlformats.org/officeDocument/2006/relationships/hyperlink" Target="mailto:ken.baum@sds-consulting.com" TargetMode="External"/><Relationship Id="rId4" Type="http://schemas.openxmlformats.org/officeDocument/2006/relationships/hyperlink" Target="mailto:ilpadre1953@gmail.com"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Lesser Known Design Patterns</a:t>
            </a:r>
            <a:endParaRPr lang="en-US" dirty="0"/>
          </a:p>
        </p:txBody>
      </p:sp>
      <p:sp>
        <p:nvSpPr>
          <p:cNvPr id="3" name="Subtitle 2"/>
          <p:cNvSpPr>
            <a:spLocks noGrp="1"/>
          </p:cNvSpPr>
          <p:nvPr>
            <p:ph type="subTitle" idx="1"/>
          </p:nvPr>
        </p:nvSpPr>
        <p:spPr/>
        <p:txBody>
          <a:bodyPr/>
          <a:lstStyle/>
          <a:p>
            <a:r>
              <a:rPr lang="en-US" dirty="0" smtClean="0"/>
              <a:t>Ken Baum</a:t>
            </a:r>
          </a:p>
          <a:p>
            <a:endParaRPr lang="en-US" dirty="0"/>
          </a:p>
        </p:txBody>
      </p:sp>
    </p:spTree>
    <p:extLst>
      <p:ext uri="{BB962C8B-B14F-4D97-AF65-F5344CB8AC3E}">
        <p14:creationId xmlns:p14="http://schemas.microsoft.com/office/powerpoint/2010/main" val="405012179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Gang of Four</a:t>
            </a:r>
            <a:endParaRPr lang="en-US" dirty="0"/>
          </a:p>
        </p:txBody>
      </p:sp>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6482861" y="389103"/>
            <a:ext cx="4384431" cy="5459856"/>
          </a:xfrm>
        </p:spPr>
      </p:pic>
    </p:spTree>
    <p:extLst>
      <p:ext uri="{BB962C8B-B14F-4D97-AF65-F5344CB8AC3E}">
        <p14:creationId xmlns:p14="http://schemas.microsoft.com/office/powerpoint/2010/main" val="327365797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97280" y="1863969"/>
            <a:ext cx="10058400" cy="4005125"/>
          </a:xfrm>
        </p:spPr>
        <p:txBody>
          <a:bodyPr>
            <a:normAutofit/>
          </a:bodyPr>
          <a:lstStyle/>
          <a:p>
            <a:r>
              <a:rPr lang="en-US" sz="2800" dirty="0" smtClean="0"/>
              <a:t>“Each pattern describes a problem which occurs over and over again in our environment, and then describes the core of the solution to that problem, in such a way that you can use this solution a million times over, without ever doing it the same way twice.”   </a:t>
            </a:r>
            <a:r>
              <a:rPr lang="en-US" sz="2600" i="1" dirty="0" smtClean="0"/>
              <a:t>                                     </a:t>
            </a:r>
          </a:p>
          <a:p>
            <a:pPr marL="201168" lvl="1" indent="0">
              <a:buNone/>
            </a:pPr>
            <a:r>
              <a:rPr lang="en-US" sz="2600" i="1" dirty="0" smtClean="0"/>
              <a:t>     A Pattern Language</a:t>
            </a:r>
            <a:r>
              <a:rPr lang="en-US" sz="2600" dirty="0" smtClean="0"/>
              <a:t>, Christopher Alexander, et. </a:t>
            </a:r>
            <a:r>
              <a:rPr lang="en-US" sz="2600" dirty="0"/>
              <a:t>a</a:t>
            </a:r>
            <a:r>
              <a:rPr lang="en-US" sz="2600" dirty="0" smtClean="0"/>
              <a:t>l., quoted in GOF, p. </a:t>
            </a:r>
            <a:r>
              <a:rPr lang="en-US" sz="2600" dirty="0"/>
              <a:t>2</a:t>
            </a:r>
            <a:endParaRPr lang="en-US" sz="2600" dirty="0" smtClean="0"/>
          </a:p>
          <a:p>
            <a:pPr marL="201168" lvl="1" indent="0">
              <a:buNone/>
            </a:pPr>
            <a:r>
              <a:rPr lang="en-US" sz="2800" dirty="0" smtClean="0"/>
              <a:t/>
            </a:r>
            <a:br>
              <a:rPr lang="en-US" sz="2800" dirty="0" smtClean="0"/>
            </a:br>
            <a:r>
              <a:rPr lang="en-US" sz="2800" dirty="0" smtClean="0"/>
              <a:t>“…descriptions of communicating objects and classes that are customized to solve a general design problem in a particular context.”    </a:t>
            </a:r>
            <a:r>
              <a:rPr lang="en-US" sz="2600" dirty="0" smtClean="0"/>
              <a:t>GOF, p. 3</a:t>
            </a:r>
            <a:endParaRPr lang="en-US" sz="2600" dirty="0"/>
          </a:p>
          <a:p>
            <a:pPr marL="201168" lvl="1" indent="0">
              <a:buNone/>
            </a:pPr>
            <a:endParaRPr lang="en-US" sz="2600" dirty="0"/>
          </a:p>
        </p:txBody>
      </p:sp>
      <p:sp>
        <p:nvSpPr>
          <p:cNvPr id="6" name="Title 1"/>
          <p:cNvSpPr>
            <a:spLocks noGrp="1"/>
          </p:cNvSpPr>
          <p:nvPr>
            <p:ph type="title"/>
          </p:nvPr>
        </p:nvSpPr>
        <p:spPr>
          <a:xfrm>
            <a:off x="1097280" y="286603"/>
            <a:ext cx="10058400" cy="1450757"/>
          </a:xfrm>
        </p:spPr>
        <p:txBody>
          <a:bodyPr/>
          <a:lstStyle/>
          <a:p>
            <a:r>
              <a:rPr lang="en-US" dirty="0" smtClean="0"/>
              <a:t>What is a Design Pattern?</a:t>
            </a:r>
            <a:endParaRPr lang="en-US" dirty="0"/>
          </a:p>
        </p:txBody>
      </p:sp>
    </p:spTree>
    <p:extLst>
      <p:ext uri="{BB962C8B-B14F-4D97-AF65-F5344CB8AC3E}">
        <p14:creationId xmlns:p14="http://schemas.microsoft.com/office/powerpoint/2010/main" val="306881266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 Design Pattern Isn’t</a:t>
            </a:r>
            <a:endParaRPr lang="en-US" dirty="0"/>
          </a:p>
        </p:txBody>
      </p:sp>
      <p:sp>
        <p:nvSpPr>
          <p:cNvPr id="3" name="Content Placeholder 2"/>
          <p:cNvSpPr>
            <a:spLocks noGrp="1"/>
          </p:cNvSpPr>
          <p:nvPr>
            <p:ph idx="1"/>
          </p:nvPr>
        </p:nvSpPr>
        <p:spPr/>
        <p:txBody>
          <a:bodyPr/>
          <a:lstStyle/>
          <a:p>
            <a:endParaRPr lang="en-US" dirty="0" smtClean="0"/>
          </a:p>
          <a:p>
            <a:r>
              <a:rPr lang="en-US" sz="3200" dirty="0" smtClean="0"/>
              <a:t>A cookbook recipe</a:t>
            </a:r>
          </a:p>
          <a:p>
            <a:r>
              <a:rPr lang="en-US" sz="3200" dirty="0" smtClean="0"/>
              <a:t>A one-size fits all solution</a:t>
            </a:r>
          </a:p>
          <a:p>
            <a:r>
              <a:rPr lang="en-US" sz="3200" dirty="0" smtClean="0"/>
              <a:t>A callable library</a:t>
            </a:r>
          </a:p>
          <a:p>
            <a:r>
              <a:rPr lang="en-US" sz="3200" dirty="0" smtClean="0"/>
              <a:t>An excuse to suspend critical thought</a:t>
            </a:r>
            <a:endParaRPr lang="en-US" sz="3200" dirty="0"/>
          </a:p>
        </p:txBody>
      </p:sp>
    </p:spTree>
    <p:extLst>
      <p:ext uri="{BB962C8B-B14F-4D97-AF65-F5344CB8AC3E}">
        <p14:creationId xmlns:p14="http://schemas.microsoft.com/office/powerpoint/2010/main" val="158887972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3298874" cy="1450757"/>
          </a:xfrm>
        </p:spPr>
        <p:txBody>
          <a:bodyPr>
            <a:normAutofit/>
          </a:bodyPr>
          <a:lstStyle/>
          <a:p>
            <a:r>
              <a:rPr lang="en-US" sz="9600" dirty="0" smtClean="0"/>
              <a:t>WHY?</a:t>
            </a:r>
            <a:endParaRPr lang="en-US" sz="9600" dirty="0"/>
          </a:p>
        </p:txBody>
      </p:sp>
      <p:sp>
        <p:nvSpPr>
          <p:cNvPr id="4" name="Title 1"/>
          <p:cNvSpPr txBox="1">
            <a:spLocks/>
          </p:cNvSpPr>
          <p:nvPr/>
        </p:nvSpPr>
        <p:spPr>
          <a:xfrm>
            <a:off x="7580141" y="286603"/>
            <a:ext cx="3298874" cy="1450757"/>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9600" smtClean="0"/>
              <a:t>WHY?</a:t>
            </a:r>
            <a:endParaRPr lang="en-US" sz="9600" dirty="0"/>
          </a:p>
        </p:txBody>
      </p:sp>
      <p:sp>
        <p:nvSpPr>
          <p:cNvPr id="5" name="Title 1"/>
          <p:cNvSpPr txBox="1">
            <a:spLocks/>
          </p:cNvSpPr>
          <p:nvPr/>
        </p:nvSpPr>
        <p:spPr>
          <a:xfrm>
            <a:off x="4281267" y="2537433"/>
            <a:ext cx="3298874" cy="1450757"/>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9600" dirty="0" smtClean="0"/>
              <a:t>WHY?</a:t>
            </a:r>
            <a:endParaRPr lang="en-US" sz="9600" dirty="0"/>
          </a:p>
        </p:txBody>
      </p:sp>
      <p:sp>
        <p:nvSpPr>
          <p:cNvPr id="6" name="Title 1"/>
          <p:cNvSpPr txBox="1">
            <a:spLocks/>
          </p:cNvSpPr>
          <p:nvPr/>
        </p:nvSpPr>
        <p:spPr>
          <a:xfrm>
            <a:off x="1097280" y="4526711"/>
            <a:ext cx="3298874" cy="1450757"/>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9600" smtClean="0"/>
              <a:t>WHY?</a:t>
            </a:r>
            <a:endParaRPr lang="en-US" sz="9600" dirty="0"/>
          </a:p>
        </p:txBody>
      </p:sp>
      <p:sp>
        <p:nvSpPr>
          <p:cNvPr id="7" name="Title 1"/>
          <p:cNvSpPr txBox="1">
            <a:spLocks/>
          </p:cNvSpPr>
          <p:nvPr/>
        </p:nvSpPr>
        <p:spPr>
          <a:xfrm>
            <a:off x="8049065" y="4202110"/>
            <a:ext cx="3298874" cy="1450757"/>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9600" smtClean="0"/>
              <a:t>WHY?</a:t>
            </a:r>
            <a:endParaRPr lang="en-US" sz="9600" dirty="0"/>
          </a:p>
        </p:txBody>
      </p:sp>
      <p:sp>
        <p:nvSpPr>
          <p:cNvPr id="8" name="Title 1"/>
          <p:cNvSpPr txBox="1">
            <a:spLocks/>
          </p:cNvSpPr>
          <p:nvPr/>
        </p:nvSpPr>
        <p:spPr>
          <a:xfrm>
            <a:off x="8553157" y="2298544"/>
            <a:ext cx="3298874" cy="1450757"/>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9600" smtClean="0"/>
              <a:t>WHY?</a:t>
            </a:r>
            <a:endParaRPr lang="en-US" sz="9600" dirty="0"/>
          </a:p>
        </p:txBody>
      </p:sp>
      <p:sp>
        <p:nvSpPr>
          <p:cNvPr id="9" name="Title 1"/>
          <p:cNvSpPr txBox="1">
            <a:spLocks/>
          </p:cNvSpPr>
          <p:nvPr/>
        </p:nvSpPr>
        <p:spPr>
          <a:xfrm>
            <a:off x="381000" y="2325416"/>
            <a:ext cx="3298874" cy="1450757"/>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9600" smtClean="0"/>
              <a:t>WHY?</a:t>
            </a:r>
            <a:endParaRPr lang="en-US" sz="9600" dirty="0"/>
          </a:p>
        </p:txBody>
      </p:sp>
      <p:sp>
        <p:nvSpPr>
          <p:cNvPr id="10" name="Title 1"/>
          <p:cNvSpPr txBox="1">
            <a:spLocks/>
          </p:cNvSpPr>
          <p:nvPr/>
        </p:nvSpPr>
        <p:spPr>
          <a:xfrm>
            <a:off x="4412566" y="-35170"/>
            <a:ext cx="3298874" cy="1450757"/>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9600" dirty="0" smtClean="0"/>
              <a:t>WHY?</a:t>
            </a:r>
            <a:endParaRPr lang="en-US" sz="9600" dirty="0"/>
          </a:p>
        </p:txBody>
      </p:sp>
      <p:sp>
        <p:nvSpPr>
          <p:cNvPr id="11" name="Title 1"/>
          <p:cNvSpPr txBox="1">
            <a:spLocks/>
          </p:cNvSpPr>
          <p:nvPr/>
        </p:nvSpPr>
        <p:spPr>
          <a:xfrm>
            <a:off x="4281267" y="4956858"/>
            <a:ext cx="3298874" cy="1450757"/>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9600" smtClean="0"/>
              <a:t>WHY?</a:t>
            </a:r>
            <a:endParaRPr lang="en-US" sz="9600" dirty="0"/>
          </a:p>
        </p:txBody>
      </p:sp>
      <p:sp useBgFill="1">
        <p:nvSpPr>
          <p:cNvPr id="13" name="TextBox 12"/>
          <p:cNvSpPr txBox="1"/>
          <p:nvPr/>
        </p:nvSpPr>
        <p:spPr>
          <a:xfrm>
            <a:off x="987410" y="1629580"/>
            <a:ext cx="10320454" cy="369332"/>
          </a:xfrm>
          <a:prstGeom prst="rect">
            <a:avLst/>
          </a:prstGeom>
        </p:spPr>
        <p:txBody>
          <a:bodyPr wrap="none" rtlCol="0">
            <a:spAutoFit/>
          </a:bodyPr>
          <a:lstStyle/>
          <a:p>
            <a:r>
              <a:rPr lang="en-US" dirty="0" smtClean="0">
                <a:solidFill>
                  <a:srgbClr val="404040"/>
                </a:solidFill>
              </a:rPr>
              <a:t>A                                                                                                                                                                                           a</a:t>
            </a:r>
            <a:endParaRPr lang="en-US" dirty="0">
              <a:solidFill>
                <a:srgbClr val="404040"/>
              </a:solidFill>
            </a:endParaRPr>
          </a:p>
        </p:txBody>
      </p:sp>
    </p:spTree>
    <p:extLst>
      <p:ext uri="{BB962C8B-B14F-4D97-AF65-F5344CB8AC3E}">
        <p14:creationId xmlns:p14="http://schemas.microsoft.com/office/powerpoint/2010/main" val="412466406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Use Patterns?</a:t>
            </a:r>
            <a:endParaRPr lang="en-US" dirty="0"/>
          </a:p>
        </p:txBody>
      </p:sp>
      <p:sp>
        <p:nvSpPr>
          <p:cNvPr id="3" name="Content Placeholder 2"/>
          <p:cNvSpPr>
            <a:spLocks noGrp="1"/>
          </p:cNvSpPr>
          <p:nvPr>
            <p:ph idx="1"/>
          </p:nvPr>
        </p:nvSpPr>
        <p:spPr/>
        <p:txBody>
          <a:bodyPr/>
          <a:lstStyle/>
          <a:p>
            <a:r>
              <a:rPr lang="en-US" sz="4000" dirty="0" smtClean="0"/>
              <a:t>Use of patterns guarantees that your code will be readable, maintainable, extensible, indestructible, indefatigable, indomitable, formidable, unbreakable, inestimable, unimpeachable…you get the idea.</a:t>
            </a:r>
          </a:p>
          <a:p>
            <a:endParaRPr lang="en-US" dirty="0"/>
          </a:p>
        </p:txBody>
      </p:sp>
    </p:spTree>
    <p:extLst>
      <p:ext uri="{BB962C8B-B14F-4D97-AF65-F5344CB8AC3E}">
        <p14:creationId xmlns:p14="http://schemas.microsoft.com/office/powerpoint/2010/main" val="402061557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97280" y="1828800"/>
            <a:ext cx="10058400" cy="4040294"/>
          </a:xfrm>
        </p:spPr>
        <p:txBody>
          <a:bodyPr>
            <a:normAutofit/>
          </a:bodyPr>
          <a:lstStyle/>
          <a:p>
            <a:r>
              <a:rPr lang="en-US" sz="4400" dirty="0" smtClean="0"/>
              <a:t>Leverage your cumulative experience</a:t>
            </a:r>
            <a:endParaRPr lang="en-US" sz="4400" dirty="0"/>
          </a:p>
          <a:p>
            <a:r>
              <a:rPr lang="en-US" sz="4400" dirty="0" smtClean="0"/>
              <a:t>Minimize reinvention</a:t>
            </a:r>
            <a:endParaRPr lang="en-US" sz="4400" dirty="0"/>
          </a:p>
          <a:p>
            <a:r>
              <a:rPr lang="en-US" sz="4400" dirty="0" smtClean="0"/>
              <a:t>Shorten development time for complex features</a:t>
            </a:r>
            <a:endParaRPr lang="en-US" sz="4400" dirty="0"/>
          </a:p>
          <a:p>
            <a:r>
              <a:rPr lang="en-US" sz="4400" dirty="0" smtClean="0"/>
              <a:t>Increase stability of solutions</a:t>
            </a:r>
            <a:endParaRPr lang="en-US" sz="4400" dirty="0"/>
          </a:p>
        </p:txBody>
      </p:sp>
      <p:sp>
        <p:nvSpPr>
          <p:cNvPr id="4" name="TextBox 3"/>
          <p:cNvSpPr txBox="1"/>
          <p:nvPr/>
        </p:nvSpPr>
        <p:spPr>
          <a:xfrm>
            <a:off x="1097280" y="633045"/>
            <a:ext cx="7012945" cy="830997"/>
          </a:xfrm>
          <a:prstGeom prst="rect">
            <a:avLst/>
          </a:prstGeom>
          <a:noFill/>
        </p:spPr>
        <p:txBody>
          <a:bodyPr wrap="none" rtlCol="0">
            <a:spAutoFit/>
          </a:bodyPr>
          <a:lstStyle/>
          <a:p>
            <a:r>
              <a:rPr lang="en-US" sz="4800" dirty="0" smtClean="0"/>
              <a:t>Using design patterns can…</a:t>
            </a:r>
            <a:endParaRPr lang="en-US" sz="4800" dirty="0"/>
          </a:p>
        </p:txBody>
      </p:sp>
    </p:spTree>
    <p:extLst>
      <p:ext uri="{BB962C8B-B14F-4D97-AF65-F5344CB8AC3E}">
        <p14:creationId xmlns:p14="http://schemas.microsoft.com/office/powerpoint/2010/main" val="175894218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378073"/>
          </a:xfrm>
        </p:spPr>
        <p:txBody>
          <a:bodyPr/>
          <a:lstStyle/>
          <a:p>
            <a:r>
              <a:rPr lang="en-US" dirty="0" smtClean="0"/>
              <a:t>Lesser Known Design Patterns</a:t>
            </a:r>
            <a:endParaRPr lang="en-US" dirty="0"/>
          </a:p>
        </p:txBody>
      </p:sp>
      <p:sp>
        <p:nvSpPr>
          <p:cNvPr id="3" name="Content Placeholder 2"/>
          <p:cNvSpPr>
            <a:spLocks noGrp="1"/>
          </p:cNvSpPr>
          <p:nvPr>
            <p:ph idx="1"/>
          </p:nvPr>
        </p:nvSpPr>
        <p:spPr/>
        <p:txBody>
          <a:bodyPr>
            <a:normAutofit/>
          </a:bodyPr>
          <a:lstStyle/>
          <a:p>
            <a:r>
              <a:rPr lang="en-US" dirty="0" smtClean="0"/>
              <a:t>Null Object 		“I have nothing to do, and I’m doing it.”</a:t>
            </a:r>
          </a:p>
          <a:p>
            <a:r>
              <a:rPr lang="en-US" dirty="0" smtClean="0"/>
              <a:t>Memento           		“Rule #3 – Never open the package.”</a:t>
            </a:r>
          </a:p>
          <a:p>
            <a:r>
              <a:rPr lang="en-US" dirty="0" smtClean="0"/>
              <a:t>State			“If it moves, tax it. If it keeps moving, regulate it. </a:t>
            </a:r>
          </a:p>
          <a:p>
            <a:r>
              <a:rPr lang="en-US" dirty="0"/>
              <a:t> </a:t>
            </a:r>
            <a:r>
              <a:rPr lang="en-US" dirty="0" smtClean="0"/>
              <a:t>                                               If it stops, subsidize it.”</a:t>
            </a:r>
          </a:p>
          <a:p>
            <a:r>
              <a:rPr lang="en-US" dirty="0" smtClean="0"/>
              <a:t>Flyweight		“Where’s my stunt double?”</a:t>
            </a:r>
          </a:p>
          <a:p>
            <a:r>
              <a:rPr lang="en-US" dirty="0"/>
              <a:t>Pipes and </a:t>
            </a:r>
            <a:r>
              <a:rPr lang="en-US" dirty="0" smtClean="0"/>
              <a:t>Filters		“This world is not my home, I’m just a </a:t>
            </a:r>
            <a:r>
              <a:rPr lang="en-US" dirty="0" err="1" smtClean="0"/>
              <a:t>passin</a:t>
            </a:r>
            <a:r>
              <a:rPr lang="en-US" dirty="0" smtClean="0"/>
              <a:t>’ through.”	</a:t>
            </a:r>
            <a:endParaRPr lang="en-US" dirty="0"/>
          </a:p>
          <a:p>
            <a:endParaRPr lang="en-US" dirty="0" smtClean="0"/>
          </a:p>
        </p:txBody>
      </p:sp>
    </p:spTree>
    <p:extLst>
      <p:ext uri="{BB962C8B-B14F-4D97-AF65-F5344CB8AC3E}">
        <p14:creationId xmlns:p14="http://schemas.microsoft.com/office/powerpoint/2010/main" val="139099167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Process</a:t>
            </a:r>
            <a:endParaRPr lang="en-US" dirty="0"/>
          </a:p>
        </p:txBody>
      </p:sp>
      <p:sp>
        <p:nvSpPr>
          <p:cNvPr id="3" name="Content Placeholder 2"/>
          <p:cNvSpPr>
            <a:spLocks noGrp="1"/>
          </p:cNvSpPr>
          <p:nvPr>
            <p:ph idx="1"/>
          </p:nvPr>
        </p:nvSpPr>
        <p:spPr/>
        <p:txBody>
          <a:bodyPr/>
          <a:lstStyle/>
          <a:p>
            <a:endParaRPr lang="en-US" sz="1100" dirty="0" smtClean="0"/>
          </a:p>
          <a:p>
            <a:r>
              <a:rPr lang="en-US" sz="4400" dirty="0" smtClean="0"/>
              <a:t>The Issue</a:t>
            </a:r>
          </a:p>
          <a:p>
            <a:r>
              <a:rPr lang="en-US" sz="4400" dirty="0" smtClean="0"/>
              <a:t>The Solution – UML</a:t>
            </a:r>
          </a:p>
          <a:p>
            <a:r>
              <a:rPr lang="en-US" sz="4400" dirty="0" smtClean="0"/>
              <a:t>Demo</a:t>
            </a:r>
          </a:p>
          <a:p>
            <a:r>
              <a:rPr lang="en-US" sz="4400" dirty="0" smtClean="0"/>
              <a:t>Summary</a:t>
            </a:r>
          </a:p>
          <a:p>
            <a:endParaRPr lang="en-US" dirty="0"/>
          </a:p>
        </p:txBody>
      </p:sp>
    </p:spTree>
    <p:extLst>
      <p:ext uri="{BB962C8B-B14F-4D97-AF65-F5344CB8AC3E}">
        <p14:creationId xmlns:p14="http://schemas.microsoft.com/office/powerpoint/2010/main" val="391641793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Null Object</a:t>
            </a:r>
            <a:endParaRPr lang="en-US" dirty="0"/>
          </a:p>
        </p:txBody>
      </p:sp>
      <p:sp>
        <p:nvSpPr>
          <p:cNvPr id="7" name="Content Placeholder 6"/>
          <p:cNvSpPr>
            <a:spLocks noGrp="1"/>
          </p:cNvSpPr>
          <p:nvPr>
            <p:ph idx="1"/>
          </p:nvPr>
        </p:nvSpPr>
        <p:spPr/>
        <p:txBody>
          <a:bodyPr>
            <a:normAutofit/>
          </a:bodyPr>
          <a:lstStyle/>
          <a:p>
            <a:endParaRPr lang="en-US" sz="6000" dirty="0" smtClean="0"/>
          </a:p>
          <a:p>
            <a:pPr marL="201168" lvl="1" indent="0">
              <a:buNone/>
            </a:pPr>
            <a:r>
              <a:rPr lang="en-US" sz="5800" dirty="0" smtClean="0"/>
              <a:t>I have nothing to do</a:t>
            </a:r>
          </a:p>
          <a:p>
            <a:pPr marL="1471400" lvl="8" indent="0">
              <a:buNone/>
            </a:pPr>
            <a:r>
              <a:rPr lang="en-US" sz="5400" dirty="0" smtClean="0"/>
              <a:t>…and I’m doing it.</a:t>
            </a:r>
            <a:endParaRPr lang="en-US" sz="5400" dirty="0"/>
          </a:p>
          <a:p>
            <a:pPr marL="1471400" lvl="8" indent="0">
              <a:buNone/>
            </a:pPr>
            <a:r>
              <a:rPr lang="en-US" sz="2400" dirty="0"/>
              <a:t> </a:t>
            </a:r>
            <a:r>
              <a:rPr lang="en-US" sz="2400" dirty="0" smtClean="0"/>
              <a:t>                   (With apologies to John Cage)</a:t>
            </a:r>
            <a:endParaRPr lang="en-US" sz="5400" dirty="0"/>
          </a:p>
        </p:txBody>
      </p:sp>
    </p:spTree>
    <p:extLst>
      <p:ext uri="{BB962C8B-B14F-4D97-AF65-F5344CB8AC3E}">
        <p14:creationId xmlns:p14="http://schemas.microsoft.com/office/powerpoint/2010/main" val="192146953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Issue</a:t>
            </a:r>
            <a:endParaRPr lang="en-US" dirty="0"/>
          </a:p>
        </p:txBody>
      </p:sp>
      <p:sp>
        <p:nvSpPr>
          <p:cNvPr id="3" name="Content Placeholder 2"/>
          <p:cNvSpPr>
            <a:spLocks noGrp="1"/>
          </p:cNvSpPr>
          <p:nvPr>
            <p:ph idx="1"/>
          </p:nvPr>
        </p:nvSpPr>
        <p:spPr/>
        <p:txBody>
          <a:bodyPr/>
          <a:lstStyle/>
          <a:p>
            <a:endParaRPr lang="en-US" dirty="0" smtClean="0"/>
          </a:p>
          <a:p>
            <a:r>
              <a:rPr lang="en-US" sz="4400" dirty="0"/>
              <a:t>if </a:t>
            </a:r>
            <a:r>
              <a:rPr lang="en-US" sz="4400" dirty="0" smtClean="0"/>
              <a:t>(</a:t>
            </a:r>
            <a:r>
              <a:rPr lang="en-US" sz="4400" dirty="0" err="1" smtClean="0"/>
              <a:t>obj</a:t>
            </a:r>
            <a:r>
              <a:rPr lang="en-US" sz="4400" dirty="0" smtClean="0"/>
              <a:t> != </a:t>
            </a:r>
            <a:r>
              <a:rPr lang="en-US" sz="4400" dirty="0"/>
              <a:t>null</a:t>
            </a:r>
            <a:r>
              <a:rPr lang="en-US" sz="4400" dirty="0" smtClean="0"/>
              <a:t>) </a:t>
            </a:r>
          </a:p>
          <a:p>
            <a:r>
              <a:rPr lang="en-US" sz="4400" dirty="0" smtClean="0"/>
              <a:t>{</a:t>
            </a:r>
          </a:p>
          <a:p>
            <a:r>
              <a:rPr lang="en-US" sz="4400" dirty="0" smtClean="0"/>
              <a:t>     </a:t>
            </a:r>
            <a:r>
              <a:rPr lang="en-US" sz="4400" dirty="0" err="1" smtClean="0"/>
              <a:t>obj.DoIt</a:t>
            </a:r>
            <a:r>
              <a:rPr lang="en-US" sz="4400" dirty="0"/>
              <a:t>();</a:t>
            </a:r>
          </a:p>
          <a:p>
            <a:r>
              <a:rPr lang="en-US" sz="4400" dirty="0" smtClean="0"/>
              <a:t>}</a:t>
            </a:r>
          </a:p>
          <a:p>
            <a:endParaRPr lang="en-US" dirty="0"/>
          </a:p>
        </p:txBody>
      </p:sp>
    </p:spTree>
    <p:extLst>
      <p:ext uri="{BB962C8B-B14F-4D97-AF65-F5344CB8AC3E}">
        <p14:creationId xmlns:p14="http://schemas.microsoft.com/office/powerpoint/2010/main" val="346566040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Who Am I?</a:t>
            </a:r>
            <a:endParaRPr lang="en-US" dirty="0"/>
          </a:p>
        </p:txBody>
      </p:sp>
      <p:sp>
        <p:nvSpPr>
          <p:cNvPr id="3" name="Content Placeholder 2"/>
          <p:cNvSpPr>
            <a:spLocks noGrp="1"/>
          </p:cNvSpPr>
          <p:nvPr>
            <p:ph idx="1"/>
          </p:nvPr>
        </p:nvSpPr>
        <p:spPr/>
        <p:txBody>
          <a:bodyPr/>
          <a:lstStyle/>
          <a:p>
            <a:endParaRPr lang="en-US" sz="1000" dirty="0" smtClean="0"/>
          </a:p>
          <a:p>
            <a:r>
              <a:rPr lang="en-US" sz="3200" dirty="0" smtClean="0"/>
              <a:t>Senior Consultant at SDS, Inc.</a:t>
            </a:r>
          </a:p>
          <a:p>
            <a:r>
              <a:rPr lang="en-US" sz="3200" dirty="0" smtClean="0"/>
              <a:t>Retired from the Air Force in 1992</a:t>
            </a:r>
          </a:p>
          <a:p>
            <a:r>
              <a:rPr lang="en-US" sz="3200" dirty="0"/>
              <a:t>C#, .NET, JavaScript, etc.</a:t>
            </a:r>
          </a:p>
          <a:p>
            <a:r>
              <a:rPr lang="en-US" sz="3200" dirty="0" smtClean="0"/>
              <a:t>Currently live in Springboro</a:t>
            </a:r>
          </a:p>
          <a:p>
            <a:r>
              <a:rPr lang="en-US" sz="3200" dirty="0" smtClean="0"/>
              <a:t>Nine Grandchildren (including triplet granddaughters)</a:t>
            </a:r>
          </a:p>
          <a:p>
            <a:endParaRPr lang="en-US" dirty="0" smtClean="0"/>
          </a:p>
          <a:p>
            <a:endParaRPr lang="en-US" dirty="0"/>
          </a:p>
        </p:txBody>
      </p:sp>
    </p:spTree>
    <p:extLst>
      <p:ext uri="{BB962C8B-B14F-4D97-AF65-F5344CB8AC3E}">
        <p14:creationId xmlns:p14="http://schemas.microsoft.com/office/powerpoint/2010/main" val="262804123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Issue</a:t>
            </a:r>
            <a:endParaRPr lang="en-US" dirty="0"/>
          </a:p>
        </p:txBody>
      </p:sp>
      <p:sp>
        <p:nvSpPr>
          <p:cNvPr id="3" name="Content Placeholder 2"/>
          <p:cNvSpPr>
            <a:spLocks noGrp="1"/>
          </p:cNvSpPr>
          <p:nvPr>
            <p:ph idx="1"/>
          </p:nvPr>
        </p:nvSpPr>
        <p:spPr/>
        <p:txBody>
          <a:bodyPr>
            <a:normAutofit fontScale="77500" lnSpcReduction="20000"/>
          </a:bodyPr>
          <a:lstStyle/>
          <a:p>
            <a:endParaRPr lang="en-US" dirty="0" smtClean="0"/>
          </a:p>
          <a:p>
            <a:r>
              <a:rPr lang="en-US" sz="4000" dirty="0" smtClean="0"/>
              <a:t>try </a:t>
            </a:r>
          </a:p>
          <a:p>
            <a:r>
              <a:rPr lang="en-US" sz="4000" dirty="0" smtClean="0"/>
              <a:t>{</a:t>
            </a:r>
          </a:p>
          <a:p>
            <a:r>
              <a:rPr lang="en-US" sz="4000" dirty="0" smtClean="0"/>
              <a:t>     </a:t>
            </a:r>
            <a:r>
              <a:rPr lang="en-US" sz="4000" dirty="0" err="1" smtClean="0"/>
              <a:t>obj.DoIt</a:t>
            </a:r>
            <a:r>
              <a:rPr lang="en-US" sz="4000" dirty="0" smtClean="0"/>
              <a:t>();</a:t>
            </a:r>
            <a:endParaRPr lang="en-US" sz="4000" dirty="0"/>
          </a:p>
          <a:p>
            <a:r>
              <a:rPr lang="en-US" sz="4000" dirty="0" smtClean="0"/>
              <a:t>}</a:t>
            </a:r>
          </a:p>
          <a:p>
            <a:r>
              <a:rPr lang="en-US" sz="4000" dirty="0"/>
              <a:t>c</a:t>
            </a:r>
            <a:r>
              <a:rPr lang="en-US" sz="4000" dirty="0" smtClean="0"/>
              <a:t>atch()</a:t>
            </a:r>
          </a:p>
          <a:p>
            <a:r>
              <a:rPr lang="en-US" sz="4000" dirty="0" smtClean="0"/>
              <a:t>{</a:t>
            </a:r>
          </a:p>
          <a:p>
            <a:r>
              <a:rPr lang="en-US" sz="4000" dirty="0"/>
              <a:t>}</a:t>
            </a:r>
            <a:endParaRPr lang="en-US" sz="4000" dirty="0" smtClean="0"/>
          </a:p>
          <a:p>
            <a:endParaRPr lang="en-US" dirty="0"/>
          </a:p>
        </p:txBody>
      </p:sp>
    </p:spTree>
    <p:extLst>
      <p:ext uri="{BB962C8B-B14F-4D97-AF65-F5344CB8AC3E}">
        <p14:creationId xmlns:p14="http://schemas.microsoft.com/office/powerpoint/2010/main" val="79980765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Issue</a:t>
            </a:r>
            <a:endParaRPr lang="en-US" dirty="0"/>
          </a:p>
        </p:txBody>
      </p:sp>
      <p:sp>
        <p:nvSpPr>
          <p:cNvPr id="3" name="Content Placeholder 2"/>
          <p:cNvSpPr>
            <a:spLocks noGrp="1"/>
          </p:cNvSpPr>
          <p:nvPr>
            <p:ph idx="1"/>
          </p:nvPr>
        </p:nvSpPr>
        <p:spPr/>
        <p:txBody>
          <a:bodyPr/>
          <a:lstStyle/>
          <a:p>
            <a:endParaRPr lang="en-US" dirty="0" smtClean="0"/>
          </a:p>
          <a:p>
            <a:r>
              <a:rPr lang="en-US" sz="4400" dirty="0" smtClean="0"/>
              <a:t>The irony: If it’s not important enough to throw an exception or log a message, then why clutter up your code?</a:t>
            </a:r>
          </a:p>
        </p:txBody>
      </p:sp>
    </p:spTree>
    <p:extLst>
      <p:ext uri="{BB962C8B-B14F-4D97-AF65-F5344CB8AC3E}">
        <p14:creationId xmlns:p14="http://schemas.microsoft.com/office/powerpoint/2010/main" val="366960192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Solution: Null Object</a:t>
            </a:r>
            <a:endParaRPr lang="en-US" dirty="0"/>
          </a:p>
        </p:txBody>
      </p:sp>
      <p:sp>
        <p:nvSpPr>
          <p:cNvPr id="3" name="Content Placeholder 2"/>
          <p:cNvSpPr>
            <a:spLocks noGrp="1"/>
          </p:cNvSpPr>
          <p:nvPr>
            <p:ph idx="1"/>
          </p:nvPr>
        </p:nvSpPr>
        <p:spPr>
          <a:xfrm>
            <a:off x="1202787" y="1974688"/>
            <a:ext cx="10058400" cy="4023360"/>
          </a:xfrm>
        </p:spPr>
        <p:txBody>
          <a:bodyPr>
            <a:normAutofit fontScale="92500" lnSpcReduction="10000"/>
          </a:bodyPr>
          <a:lstStyle/>
          <a:p>
            <a:r>
              <a:rPr lang="en-US" sz="3200" dirty="0" smtClean="0"/>
              <a:t>For a null reference substitute an object which does nothing.</a:t>
            </a:r>
          </a:p>
          <a:p>
            <a:endParaRPr lang="en-US" sz="3200" dirty="0" smtClean="0"/>
          </a:p>
          <a:p>
            <a:r>
              <a:rPr lang="en-US" sz="3200" dirty="0" err="1"/>
              <a:t>v</a:t>
            </a:r>
            <a:r>
              <a:rPr lang="en-US" sz="3200" dirty="0" err="1" smtClean="0"/>
              <a:t>ar</a:t>
            </a:r>
            <a:r>
              <a:rPr lang="en-US" sz="3200" dirty="0" smtClean="0"/>
              <a:t> </a:t>
            </a:r>
            <a:r>
              <a:rPr lang="en-US" sz="3200" dirty="0" err="1" smtClean="0"/>
              <a:t>objCollection</a:t>
            </a:r>
            <a:r>
              <a:rPr lang="en-US" sz="3200" dirty="0" smtClean="0"/>
              <a:t> = new List&lt;</a:t>
            </a:r>
            <a:r>
              <a:rPr lang="en-US" sz="3200" dirty="0" err="1" smtClean="0"/>
              <a:t>int</a:t>
            </a:r>
            <a:r>
              <a:rPr lang="en-US" sz="3200" dirty="0" smtClean="0"/>
              <a:t>&gt;();</a:t>
            </a:r>
            <a:endParaRPr lang="en-US" sz="3200" dirty="0"/>
          </a:p>
          <a:p>
            <a:r>
              <a:rPr lang="en-US" sz="3200" dirty="0" err="1"/>
              <a:t>f</a:t>
            </a:r>
            <a:r>
              <a:rPr lang="en-US" sz="3200" dirty="0" err="1" smtClean="0"/>
              <a:t>oreach</a:t>
            </a:r>
            <a:r>
              <a:rPr lang="en-US" sz="3200" dirty="0" smtClean="0"/>
              <a:t> (</a:t>
            </a:r>
            <a:r>
              <a:rPr lang="en-US" sz="3200" dirty="0" err="1" smtClean="0"/>
              <a:t>var</a:t>
            </a:r>
            <a:r>
              <a:rPr lang="en-US" sz="3200" dirty="0" smtClean="0"/>
              <a:t> </a:t>
            </a:r>
            <a:r>
              <a:rPr lang="en-US" sz="3200" dirty="0" err="1" smtClean="0"/>
              <a:t>obj</a:t>
            </a:r>
            <a:r>
              <a:rPr lang="en-US" sz="3200" dirty="0" smtClean="0"/>
              <a:t> in </a:t>
            </a:r>
            <a:r>
              <a:rPr lang="en-US" sz="3200" dirty="0" err="1" smtClean="0"/>
              <a:t>objCollection</a:t>
            </a:r>
            <a:r>
              <a:rPr lang="en-US" sz="3200" dirty="0" smtClean="0"/>
              <a:t>)</a:t>
            </a:r>
          </a:p>
          <a:p>
            <a:r>
              <a:rPr lang="en-US" sz="3200" dirty="0" smtClean="0"/>
              <a:t>{</a:t>
            </a:r>
          </a:p>
          <a:p>
            <a:r>
              <a:rPr lang="en-US" sz="3200" dirty="0" smtClean="0"/>
              <a:t>      ….</a:t>
            </a:r>
            <a:endParaRPr lang="en-US" sz="3200" dirty="0"/>
          </a:p>
          <a:p>
            <a:r>
              <a:rPr lang="en-US" sz="3200" dirty="0" smtClean="0"/>
              <a:t>}</a:t>
            </a:r>
          </a:p>
          <a:p>
            <a:pPr marL="0" indent="0">
              <a:buNone/>
            </a:pPr>
            <a:endParaRPr lang="en-US" dirty="0"/>
          </a:p>
        </p:txBody>
      </p:sp>
    </p:spTree>
    <p:extLst>
      <p:ext uri="{BB962C8B-B14F-4D97-AF65-F5344CB8AC3E}">
        <p14:creationId xmlns:p14="http://schemas.microsoft.com/office/powerpoint/2010/main" val="156787025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Solution: Null Object</a:t>
            </a:r>
            <a:endParaRPr lang="en-US" dirty="0"/>
          </a:p>
        </p:txBody>
      </p:sp>
      <p:sp>
        <p:nvSpPr>
          <p:cNvPr id="3" name="Content Placeholder 2"/>
          <p:cNvSpPr>
            <a:spLocks noGrp="1"/>
          </p:cNvSpPr>
          <p:nvPr>
            <p:ph idx="1"/>
          </p:nvPr>
        </p:nvSpPr>
        <p:spPr>
          <a:xfrm>
            <a:off x="1202787" y="1974688"/>
            <a:ext cx="10058400" cy="4023360"/>
          </a:xfrm>
        </p:spPr>
        <p:txBody>
          <a:bodyPr/>
          <a:lstStyle/>
          <a:p>
            <a:r>
              <a:rPr lang="en-US" dirty="0" smtClean="0"/>
              <a:t>For a null reference substitute an object which does nothing.</a:t>
            </a:r>
          </a:p>
          <a:p>
            <a:pPr marL="0" indent="0">
              <a:buNone/>
            </a:pPr>
            <a:endParaRPr lang="en-US" dirty="0"/>
          </a:p>
        </p:txBody>
      </p:sp>
      <p:pic>
        <p:nvPicPr>
          <p:cNvPr id="4" name="Picture 3"/>
          <p:cNvPicPr>
            <a:picLocks noChangeAspect="1"/>
          </p:cNvPicPr>
          <p:nvPr/>
        </p:nvPicPr>
        <p:blipFill>
          <a:blip r:embed="rId3"/>
          <a:stretch>
            <a:fillRect/>
          </a:stretch>
        </p:blipFill>
        <p:spPr>
          <a:xfrm>
            <a:off x="1637959" y="2572231"/>
            <a:ext cx="9188056" cy="3167200"/>
          </a:xfrm>
          <a:prstGeom prst="rect">
            <a:avLst/>
          </a:prstGeom>
        </p:spPr>
      </p:pic>
    </p:spTree>
    <p:extLst>
      <p:ext uri="{BB962C8B-B14F-4D97-AF65-F5344CB8AC3E}">
        <p14:creationId xmlns:p14="http://schemas.microsoft.com/office/powerpoint/2010/main" val="388627413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Tree>
    <p:extLst>
      <p:ext uri="{BB962C8B-B14F-4D97-AF65-F5344CB8AC3E}">
        <p14:creationId xmlns:p14="http://schemas.microsoft.com/office/powerpoint/2010/main" val="21443866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r>
              <a:rPr lang="en-US" dirty="0" smtClean="0"/>
              <a:t>Checks for null references can clutter your code</a:t>
            </a:r>
          </a:p>
          <a:p>
            <a:r>
              <a:rPr lang="en-US" dirty="0" smtClean="0"/>
              <a:t>Many times the null reference does not indicate a problem.</a:t>
            </a:r>
          </a:p>
          <a:p>
            <a:r>
              <a:rPr lang="en-US" dirty="0" smtClean="0"/>
              <a:t>If you are doing null checks and not doing anything with that knowledge, then the Null Object pattern can eliminate a lot of clutter.</a:t>
            </a:r>
          </a:p>
          <a:p>
            <a:r>
              <a:rPr lang="en-US" dirty="0" smtClean="0"/>
              <a:t>Provide an object that does nothing when the actual object reference is null.</a:t>
            </a:r>
          </a:p>
          <a:p>
            <a:r>
              <a:rPr lang="en-US" dirty="0" smtClean="0"/>
              <a:t>We see this pattern already in collections…we don’t need to protect them when we enter a </a:t>
            </a:r>
            <a:r>
              <a:rPr lang="en-US" dirty="0" err="1" smtClean="0"/>
              <a:t>foreach</a:t>
            </a:r>
            <a:r>
              <a:rPr lang="en-US" dirty="0" smtClean="0"/>
              <a:t> loop.</a:t>
            </a:r>
          </a:p>
          <a:p>
            <a:r>
              <a:rPr lang="en-US" dirty="0" smtClean="0"/>
              <a:t>C# 6.0 introduces the null propagation operator, which smell a lot like the Null Object pattern.</a:t>
            </a:r>
            <a:endParaRPr lang="en-US" dirty="0"/>
          </a:p>
        </p:txBody>
      </p:sp>
    </p:spTree>
    <p:extLst>
      <p:ext uri="{BB962C8B-B14F-4D97-AF65-F5344CB8AC3E}">
        <p14:creationId xmlns:p14="http://schemas.microsoft.com/office/powerpoint/2010/main" val="272500142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Memento</a:t>
            </a:r>
            <a:endParaRPr lang="en-US" dirty="0"/>
          </a:p>
        </p:txBody>
      </p:sp>
      <p:sp>
        <p:nvSpPr>
          <p:cNvPr id="3" name="Content Placeholder 2"/>
          <p:cNvSpPr>
            <a:spLocks noGrp="1"/>
          </p:cNvSpPr>
          <p:nvPr>
            <p:ph idx="1"/>
          </p:nvPr>
        </p:nvSpPr>
        <p:spPr/>
        <p:txBody>
          <a:bodyPr/>
          <a:lstStyle/>
          <a:p>
            <a:r>
              <a:rPr lang="en-US" sz="5800" dirty="0" smtClean="0"/>
              <a:t>Rule #3 – Never </a:t>
            </a:r>
          </a:p>
          <a:p>
            <a:r>
              <a:rPr lang="en-US" sz="5800" dirty="0" smtClean="0"/>
              <a:t>open the package</a:t>
            </a:r>
          </a:p>
          <a:p>
            <a:endParaRPr lang="en-US" dirty="0"/>
          </a:p>
          <a:p>
            <a:endParaRPr lang="en-US" dirty="0"/>
          </a:p>
          <a:p>
            <a:endParaRPr lang="en-US" dirty="0" smtClean="0"/>
          </a:p>
        </p:txBody>
      </p:sp>
    </p:spTree>
    <p:extLst>
      <p:ext uri="{BB962C8B-B14F-4D97-AF65-F5344CB8AC3E}">
        <p14:creationId xmlns:p14="http://schemas.microsoft.com/office/powerpoint/2010/main" val="288615847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Issue</a:t>
            </a:r>
            <a:endParaRPr lang="en-US" dirty="0"/>
          </a:p>
        </p:txBody>
      </p:sp>
      <p:sp>
        <p:nvSpPr>
          <p:cNvPr id="3" name="Content Placeholder 2"/>
          <p:cNvSpPr>
            <a:spLocks noGrp="1"/>
          </p:cNvSpPr>
          <p:nvPr>
            <p:ph idx="1"/>
          </p:nvPr>
        </p:nvSpPr>
        <p:spPr/>
        <p:txBody>
          <a:bodyPr/>
          <a:lstStyle/>
          <a:p>
            <a:r>
              <a:rPr lang="en-US" sz="4400" dirty="0" smtClean="0"/>
              <a:t>You sometimes need to restore an object or a module to a previous state</a:t>
            </a:r>
          </a:p>
          <a:p>
            <a:r>
              <a:rPr lang="en-US" sz="4400" dirty="0" smtClean="0"/>
              <a:t>-- undo</a:t>
            </a:r>
          </a:p>
          <a:p>
            <a:r>
              <a:rPr lang="en-US" sz="4400" dirty="0" smtClean="0"/>
              <a:t>-- checkpoints</a:t>
            </a:r>
          </a:p>
          <a:p>
            <a:endParaRPr lang="en-US" dirty="0"/>
          </a:p>
          <a:p>
            <a:endParaRPr lang="en-US" dirty="0"/>
          </a:p>
          <a:p>
            <a:endParaRPr lang="en-US" dirty="0" smtClean="0"/>
          </a:p>
        </p:txBody>
      </p:sp>
    </p:spTree>
    <p:extLst>
      <p:ext uri="{BB962C8B-B14F-4D97-AF65-F5344CB8AC3E}">
        <p14:creationId xmlns:p14="http://schemas.microsoft.com/office/powerpoint/2010/main" val="32850380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Issue</a:t>
            </a:r>
            <a:endParaRPr lang="en-US" dirty="0"/>
          </a:p>
        </p:txBody>
      </p:sp>
      <p:sp>
        <p:nvSpPr>
          <p:cNvPr id="3" name="Content Placeholder 2"/>
          <p:cNvSpPr>
            <a:spLocks noGrp="1"/>
          </p:cNvSpPr>
          <p:nvPr>
            <p:ph idx="1"/>
          </p:nvPr>
        </p:nvSpPr>
        <p:spPr/>
        <p:txBody>
          <a:bodyPr/>
          <a:lstStyle/>
          <a:p>
            <a:endParaRPr lang="en-US" sz="4400" dirty="0" smtClean="0"/>
          </a:p>
          <a:p>
            <a:r>
              <a:rPr lang="en-US" sz="4400" dirty="0" smtClean="0"/>
              <a:t>What about encapsulation?</a:t>
            </a:r>
            <a:endParaRPr lang="en-US" sz="4400" dirty="0"/>
          </a:p>
          <a:p>
            <a:endParaRPr lang="en-US" dirty="0"/>
          </a:p>
        </p:txBody>
      </p:sp>
    </p:spTree>
    <p:extLst>
      <p:ext uri="{BB962C8B-B14F-4D97-AF65-F5344CB8AC3E}">
        <p14:creationId xmlns:p14="http://schemas.microsoft.com/office/powerpoint/2010/main" val="222769485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Solution: Memento Pattern</a:t>
            </a:r>
            <a:endParaRPr lang="en-US" dirty="0"/>
          </a:p>
        </p:txBody>
      </p:sp>
      <p:sp>
        <p:nvSpPr>
          <p:cNvPr id="3" name="Content Placeholder 2"/>
          <p:cNvSpPr>
            <a:spLocks noGrp="1"/>
          </p:cNvSpPr>
          <p:nvPr>
            <p:ph idx="1"/>
          </p:nvPr>
        </p:nvSpPr>
        <p:spPr/>
        <p:txBody>
          <a:bodyPr/>
          <a:lstStyle/>
          <a:p>
            <a:endParaRPr lang="en-US" dirty="0" smtClean="0"/>
          </a:p>
          <a:p>
            <a:r>
              <a:rPr lang="en-US" sz="3200" dirty="0" smtClean="0"/>
              <a:t>Take </a:t>
            </a:r>
            <a:r>
              <a:rPr lang="en-US" sz="3200" dirty="0"/>
              <a:t>a snapshot!</a:t>
            </a:r>
          </a:p>
          <a:p>
            <a:endParaRPr lang="en-US" dirty="0" smtClean="0"/>
          </a:p>
          <a:p>
            <a:endParaRPr lang="en-US" dirty="0"/>
          </a:p>
        </p:txBody>
      </p:sp>
      <p:pic>
        <p:nvPicPr>
          <p:cNvPr id="7" name="Picture 6"/>
          <p:cNvPicPr>
            <a:picLocks noChangeAspect="1"/>
          </p:cNvPicPr>
          <p:nvPr/>
        </p:nvPicPr>
        <p:blipFill>
          <a:blip r:embed="rId3"/>
          <a:stretch>
            <a:fillRect/>
          </a:stretch>
        </p:blipFill>
        <p:spPr>
          <a:xfrm>
            <a:off x="926504" y="3128818"/>
            <a:ext cx="10399951" cy="1960240"/>
          </a:xfrm>
          <a:prstGeom prst="rect">
            <a:avLst/>
          </a:prstGeom>
        </p:spPr>
      </p:pic>
    </p:spTree>
    <p:extLst>
      <p:ext uri="{BB962C8B-B14F-4D97-AF65-F5344CB8AC3E}">
        <p14:creationId xmlns:p14="http://schemas.microsoft.com/office/powerpoint/2010/main" val="276945373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3143" y="3270738"/>
            <a:ext cx="2083777" cy="2778369"/>
          </a:xfrm>
          <a:prstGeom prst="rect">
            <a:avLst/>
          </a:prstGeom>
        </p:spPr>
      </p:pic>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23143" y="234460"/>
            <a:ext cx="2083777" cy="2778369"/>
          </a:xfrm>
          <a:prstGeom prst="rect">
            <a:avLst/>
          </a:prstGeom>
        </p:spPr>
      </p:pic>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350619" y="234459"/>
            <a:ext cx="2083777" cy="2778369"/>
          </a:xfrm>
          <a:prstGeom prst="rect">
            <a:avLst/>
          </a:prstGeom>
        </p:spPr>
      </p:pic>
      <p:pic>
        <p:nvPicPr>
          <p:cNvPr id="5" name="Picture 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838174" y="3270737"/>
            <a:ext cx="3108666" cy="2778370"/>
          </a:xfrm>
          <a:prstGeom prst="rect">
            <a:avLst/>
          </a:prstGeom>
        </p:spPr>
      </p:pic>
      <p:pic>
        <p:nvPicPr>
          <p:cNvPr id="6" name="Picture 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494943" y="2778368"/>
            <a:ext cx="4906109" cy="3270739"/>
          </a:xfrm>
          <a:prstGeom prst="rect">
            <a:avLst/>
          </a:prstGeom>
        </p:spPr>
      </p:pic>
      <p:pic>
        <p:nvPicPr>
          <p:cNvPr id="7" name="Picture 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483880" y="234459"/>
            <a:ext cx="2989779" cy="2250828"/>
          </a:xfrm>
          <a:prstGeom prst="rect">
            <a:avLst/>
          </a:prstGeom>
        </p:spPr>
      </p:pic>
    </p:spTree>
    <p:extLst>
      <p:ext uri="{BB962C8B-B14F-4D97-AF65-F5344CB8AC3E}">
        <p14:creationId xmlns:p14="http://schemas.microsoft.com/office/powerpoint/2010/main" val="250877438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Tree>
    <p:extLst>
      <p:ext uri="{BB962C8B-B14F-4D97-AF65-F5344CB8AC3E}">
        <p14:creationId xmlns:p14="http://schemas.microsoft.com/office/powerpoint/2010/main" val="293051378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normAutofit/>
          </a:bodyPr>
          <a:lstStyle/>
          <a:p>
            <a:endParaRPr lang="en-US" sz="3600" dirty="0" smtClean="0"/>
          </a:p>
          <a:p>
            <a:r>
              <a:rPr lang="en-US" sz="3600" dirty="0" smtClean="0"/>
              <a:t>Restore state without giving up secrets</a:t>
            </a:r>
          </a:p>
          <a:p>
            <a:r>
              <a:rPr lang="en-US" sz="3600" dirty="0" smtClean="0"/>
              <a:t>A good fit anytime you need to restore the system to a previous state</a:t>
            </a:r>
          </a:p>
          <a:p>
            <a:r>
              <a:rPr lang="en-US" sz="3600" dirty="0" smtClean="0"/>
              <a:t>For large state can be expensive</a:t>
            </a:r>
          </a:p>
          <a:p>
            <a:endParaRPr lang="en-US" dirty="0" smtClean="0"/>
          </a:p>
          <a:p>
            <a:endParaRPr lang="en-US" dirty="0"/>
          </a:p>
        </p:txBody>
      </p:sp>
    </p:spTree>
    <p:extLst>
      <p:ext uri="{BB962C8B-B14F-4D97-AF65-F5344CB8AC3E}">
        <p14:creationId xmlns:p14="http://schemas.microsoft.com/office/powerpoint/2010/main" val="411050468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a:t>
            </a:r>
            <a:endParaRPr lang="en-US" dirty="0"/>
          </a:p>
        </p:txBody>
      </p:sp>
      <p:sp>
        <p:nvSpPr>
          <p:cNvPr id="3" name="Content Placeholder 2"/>
          <p:cNvSpPr>
            <a:spLocks noGrp="1"/>
          </p:cNvSpPr>
          <p:nvPr>
            <p:ph idx="1"/>
          </p:nvPr>
        </p:nvSpPr>
        <p:spPr/>
        <p:txBody>
          <a:bodyPr>
            <a:normAutofit/>
          </a:bodyPr>
          <a:lstStyle/>
          <a:p>
            <a:endParaRPr lang="en-US" dirty="0"/>
          </a:p>
          <a:p>
            <a:r>
              <a:rPr lang="en-US" sz="4400" dirty="0">
                <a:solidFill>
                  <a:schemeClr val="tx1"/>
                </a:solidFill>
                <a:latin typeface="+mj-lt"/>
              </a:rPr>
              <a:t>Government's view of the economy could be summed up in a few short phrases: If it moves, tax it. If it keeps moving, regulate it. And if it stops moving, subsidize it.</a:t>
            </a:r>
            <a:r>
              <a:rPr lang="en-US" dirty="0">
                <a:solidFill>
                  <a:schemeClr val="tx1"/>
                </a:solidFill>
              </a:rPr>
              <a:t/>
            </a:r>
            <a:br>
              <a:rPr lang="en-US" dirty="0">
                <a:solidFill>
                  <a:schemeClr val="tx1"/>
                </a:solidFill>
              </a:rPr>
            </a:br>
            <a:r>
              <a:rPr lang="en-US" dirty="0" smtClean="0">
                <a:solidFill>
                  <a:schemeClr val="tx1"/>
                </a:solidFill>
                <a:latin typeface="+mj-lt"/>
              </a:rPr>
              <a:t>                                                                                                                                         </a:t>
            </a:r>
            <a:r>
              <a:rPr lang="en-US" b="1" dirty="0" smtClean="0">
                <a:solidFill>
                  <a:schemeClr val="tx1"/>
                </a:solidFill>
                <a:latin typeface="+mj-lt"/>
              </a:rPr>
              <a:t>Ronald </a:t>
            </a:r>
            <a:r>
              <a:rPr lang="en-US" b="1" dirty="0">
                <a:solidFill>
                  <a:schemeClr val="tx1"/>
                </a:solidFill>
                <a:latin typeface="+mj-lt"/>
              </a:rPr>
              <a:t>Reagan</a:t>
            </a:r>
          </a:p>
          <a:p>
            <a:r>
              <a:rPr lang="en-US" dirty="0">
                <a:solidFill>
                  <a:srgbClr val="000000"/>
                </a:solidFill>
                <a:latin typeface="Helvetica Neue"/>
              </a:rPr>
              <a:t/>
            </a:r>
            <a:br>
              <a:rPr lang="en-US" dirty="0">
                <a:solidFill>
                  <a:srgbClr val="000000"/>
                </a:solidFill>
                <a:latin typeface="Helvetica Neue"/>
              </a:rPr>
            </a:br>
            <a:endParaRPr lang="en-US" dirty="0"/>
          </a:p>
        </p:txBody>
      </p:sp>
    </p:spTree>
    <p:extLst>
      <p:ext uri="{BB962C8B-B14F-4D97-AF65-F5344CB8AC3E}">
        <p14:creationId xmlns:p14="http://schemas.microsoft.com/office/powerpoint/2010/main" val="87575471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Issue</a:t>
            </a:r>
            <a:endParaRPr lang="en-US" dirty="0"/>
          </a:p>
        </p:txBody>
      </p:sp>
      <p:sp>
        <p:nvSpPr>
          <p:cNvPr id="3" name="Content Placeholder 2"/>
          <p:cNvSpPr>
            <a:spLocks noGrp="1"/>
          </p:cNvSpPr>
          <p:nvPr>
            <p:ph idx="1"/>
          </p:nvPr>
        </p:nvSpPr>
        <p:spPr/>
        <p:txBody>
          <a:bodyPr/>
          <a:lstStyle/>
          <a:p>
            <a:endParaRPr lang="en-US" sz="4400" dirty="0" smtClean="0"/>
          </a:p>
          <a:p>
            <a:r>
              <a:rPr lang="en-US" sz="4400" dirty="0" smtClean="0"/>
              <a:t>               An object’s behavior </a:t>
            </a:r>
          </a:p>
          <a:p>
            <a:r>
              <a:rPr lang="en-US" sz="4400" dirty="0" smtClean="0"/>
              <a:t>                          changes with state</a:t>
            </a:r>
            <a:endParaRPr lang="en-US" sz="4400" dirty="0"/>
          </a:p>
          <a:p>
            <a:endParaRPr lang="en-US" sz="4000" dirty="0" smtClean="0"/>
          </a:p>
          <a:p>
            <a:endParaRPr lang="en-US" dirty="0"/>
          </a:p>
        </p:txBody>
      </p:sp>
    </p:spTree>
    <p:extLst>
      <p:ext uri="{BB962C8B-B14F-4D97-AF65-F5344CB8AC3E}">
        <p14:creationId xmlns:p14="http://schemas.microsoft.com/office/powerpoint/2010/main" val="134821515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p:cNvSpPr>
          <p:nvPr/>
        </p:nvSpPr>
        <p:spPr>
          <a:xfrm>
            <a:off x="1097280" y="394977"/>
            <a:ext cx="4365674" cy="5935485"/>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3"/>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3"/>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smtClean="0"/>
              <a:t>switch(</a:t>
            </a:r>
            <a:r>
              <a:rPr lang="en-US" dirty="0" err="1" smtClean="0"/>
              <a:t>objState</a:t>
            </a:r>
            <a:r>
              <a:rPr lang="en-US" dirty="0" smtClean="0"/>
              <a:t>) {</a:t>
            </a:r>
          </a:p>
          <a:p>
            <a:pPr marL="201168" lvl="1" indent="0">
              <a:buFont typeface="Calibri" pitchFamily="34" charset="0"/>
              <a:buNone/>
            </a:pPr>
            <a:r>
              <a:rPr lang="en-US" sz="2000" dirty="0" smtClean="0"/>
              <a:t>   case State1:	</a:t>
            </a:r>
          </a:p>
          <a:p>
            <a:pPr marL="384048" lvl="2" indent="0">
              <a:buFont typeface="Calibri" pitchFamily="34" charset="0"/>
              <a:buNone/>
            </a:pPr>
            <a:r>
              <a:rPr lang="en-US" sz="2000" dirty="0" smtClean="0"/>
              <a:t>       switch(command) {</a:t>
            </a:r>
            <a:br>
              <a:rPr lang="en-US" sz="2000" dirty="0" smtClean="0"/>
            </a:br>
            <a:r>
              <a:rPr lang="en-US" sz="2000" dirty="0" smtClean="0"/>
              <a:t>                     case Command1:</a:t>
            </a:r>
            <a:br>
              <a:rPr lang="en-US" sz="2000" dirty="0" smtClean="0"/>
            </a:br>
            <a:r>
              <a:rPr lang="en-US" sz="2000" dirty="0" smtClean="0"/>
              <a:t>                                  doCommand1();</a:t>
            </a:r>
            <a:br>
              <a:rPr lang="en-US" sz="2000" dirty="0" smtClean="0"/>
            </a:br>
            <a:r>
              <a:rPr lang="en-US" sz="2000" dirty="0" smtClean="0"/>
              <a:t>                                  break;</a:t>
            </a:r>
            <a:br>
              <a:rPr lang="en-US" sz="2000" dirty="0" smtClean="0"/>
            </a:br>
            <a:r>
              <a:rPr lang="en-US" sz="2000" dirty="0" smtClean="0"/>
              <a:t>                     case Command2:</a:t>
            </a:r>
          </a:p>
          <a:p>
            <a:pPr marL="384048" lvl="2" indent="0">
              <a:buFont typeface="Calibri" pitchFamily="34" charset="0"/>
              <a:buNone/>
            </a:pPr>
            <a:r>
              <a:rPr lang="en-US" sz="2000" dirty="0" smtClean="0"/>
              <a:t>                                  doCommand2();</a:t>
            </a:r>
          </a:p>
          <a:p>
            <a:pPr marL="384048" lvl="2" indent="0">
              <a:buFont typeface="Calibri" pitchFamily="34" charset="0"/>
              <a:buNone/>
            </a:pPr>
            <a:r>
              <a:rPr lang="en-US" sz="2000" dirty="0" smtClean="0"/>
              <a:t>                                   break;</a:t>
            </a:r>
            <a:br>
              <a:rPr lang="en-US" sz="2000" dirty="0" smtClean="0"/>
            </a:br>
            <a:r>
              <a:rPr lang="en-US" sz="2000" dirty="0" smtClean="0"/>
              <a:t>          …</a:t>
            </a:r>
            <a:br>
              <a:rPr lang="en-US" sz="2000" dirty="0" smtClean="0"/>
            </a:br>
            <a:r>
              <a:rPr lang="en-US" sz="2000" dirty="0" smtClean="0"/>
              <a:t>       }</a:t>
            </a:r>
          </a:p>
          <a:p>
            <a:pPr marL="384048" lvl="2" indent="0">
              <a:buFont typeface="Calibri" pitchFamily="34" charset="0"/>
              <a:buNone/>
            </a:pPr>
            <a:r>
              <a:rPr lang="en-US" sz="2000" dirty="0" smtClean="0"/>
              <a:t>       break;</a:t>
            </a:r>
          </a:p>
          <a:p>
            <a:pPr marL="201168" lvl="1" indent="0">
              <a:buFont typeface="Calibri" pitchFamily="34" charset="0"/>
              <a:buNone/>
            </a:pPr>
            <a:r>
              <a:rPr lang="en-US" sz="2000" dirty="0" smtClean="0"/>
              <a:t>   case State2:</a:t>
            </a:r>
          </a:p>
          <a:p>
            <a:pPr marL="201168" lvl="1" indent="0">
              <a:buFont typeface="Calibri" pitchFamily="34" charset="0"/>
              <a:buNone/>
            </a:pPr>
            <a:r>
              <a:rPr lang="en-US" sz="2000" dirty="0" smtClean="0"/>
              <a:t>          switch(command) {</a:t>
            </a:r>
            <a:br>
              <a:rPr lang="en-US" sz="2000" dirty="0" smtClean="0"/>
            </a:br>
            <a:r>
              <a:rPr lang="en-US" sz="2000" dirty="0" smtClean="0"/>
              <a:t>                        case Command1:</a:t>
            </a:r>
            <a:br>
              <a:rPr lang="en-US" sz="2000" dirty="0" smtClean="0"/>
            </a:br>
            <a:r>
              <a:rPr lang="en-US" sz="2000" dirty="0" smtClean="0"/>
              <a:t>            ….</a:t>
            </a:r>
            <a:br>
              <a:rPr lang="en-US" sz="2000" dirty="0" smtClean="0"/>
            </a:br>
            <a:r>
              <a:rPr lang="en-US" sz="2000" dirty="0" smtClean="0"/>
              <a:t>           }</a:t>
            </a:r>
            <a:br>
              <a:rPr lang="en-US" sz="2000" dirty="0" smtClean="0"/>
            </a:br>
            <a:r>
              <a:rPr lang="en-US" sz="2000" dirty="0" smtClean="0"/>
              <a:t>… </a:t>
            </a:r>
          </a:p>
          <a:p>
            <a:r>
              <a:rPr lang="en-US" dirty="0" smtClean="0"/>
              <a:t>}</a:t>
            </a:r>
          </a:p>
        </p:txBody>
      </p:sp>
      <p:sp>
        <p:nvSpPr>
          <p:cNvPr id="4" name="Title 1"/>
          <p:cNvSpPr txBox="1">
            <a:spLocks/>
          </p:cNvSpPr>
          <p:nvPr/>
        </p:nvSpPr>
        <p:spPr>
          <a:xfrm>
            <a:off x="6611815" y="1414884"/>
            <a:ext cx="3282462" cy="3895669"/>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dirty="0" smtClean="0"/>
              <a:t>Code Smell: Nested Switch Statements</a:t>
            </a:r>
            <a:endParaRPr lang="en-US" dirty="0"/>
          </a:p>
        </p:txBody>
      </p:sp>
    </p:spTree>
    <p:extLst>
      <p:ext uri="{BB962C8B-B14F-4D97-AF65-F5344CB8AC3E}">
        <p14:creationId xmlns:p14="http://schemas.microsoft.com/office/powerpoint/2010/main" val="354514570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a:t>
            </a:r>
            <a:endParaRPr lang="en-US" dirty="0"/>
          </a:p>
        </p:txBody>
      </p:sp>
      <p:sp>
        <p:nvSpPr>
          <p:cNvPr id="3" name="Content Placeholder 2"/>
          <p:cNvSpPr>
            <a:spLocks noGrp="1"/>
          </p:cNvSpPr>
          <p:nvPr>
            <p:ph idx="1"/>
          </p:nvPr>
        </p:nvSpPr>
        <p:spPr/>
        <p:txBody>
          <a:bodyPr/>
          <a:lstStyle/>
          <a:p>
            <a:r>
              <a:rPr lang="en-US" dirty="0" smtClean="0"/>
              <a:t>Use an object per state</a:t>
            </a:r>
            <a:endParaRPr lang="en-US" dirty="0"/>
          </a:p>
        </p:txBody>
      </p:sp>
      <p:pic>
        <p:nvPicPr>
          <p:cNvPr id="6" name="Picture 5"/>
          <p:cNvPicPr>
            <a:picLocks noChangeAspect="1"/>
          </p:cNvPicPr>
          <p:nvPr/>
        </p:nvPicPr>
        <p:blipFill>
          <a:blip r:embed="rId3"/>
          <a:stretch>
            <a:fillRect/>
          </a:stretch>
        </p:blipFill>
        <p:spPr>
          <a:xfrm>
            <a:off x="1616807" y="2380814"/>
            <a:ext cx="8723926" cy="2953200"/>
          </a:xfrm>
          <a:prstGeom prst="rect">
            <a:avLst/>
          </a:prstGeom>
        </p:spPr>
      </p:pic>
    </p:spTree>
    <p:extLst>
      <p:ext uri="{BB962C8B-B14F-4D97-AF65-F5344CB8AC3E}">
        <p14:creationId xmlns:p14="http://schemas.microsoft.com/office/powerpoint/2010/main" val="102848340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 – Robert Martin Fowler’s Turnstile</a:t>
            </a:r>
            <a:endParaRPr lang="en-US" dirty="0"/>
          </a:p>
        </p:txBody>
      </p:sp>
      <p:pic>
        <p:nvPicPr>
          <p:cNvPr id="81" name="Content Placeholder 80"/>
          <p:cNvPicPr>
            <a:picLocks noGrp="1" noChangeAspect="1"/>
          </p:cNvPicPr>
          <p:nvPr>
            <p:ph idx="1"/>
          </p:nvPr>
        </p:nvPicPr>
        <p:blipFill>
          <a:blip r:embed="rId3"/>
          <a:stretch>
            <a:fillRect/>
          </a:stretch>
        </p:blipFill>
        <p:spPr>
          <a:xfrm>
            <a:off x="1096963" y="2590310"/>
            <a:ext cx="10058400" cy="2534630"/>
          </a:xfrm>
          <a:prstGeom prst="rect">
            <a:avLst/>
          </a:prstGeom>
        </p:spPr>
      </p:pic>
    </p:spTree>
    <p:extLst>
      <p:ext uri="{BB962C8B-B14F-4D97-AF65-F5344CB8AC3E}">
        <p14:creationId xmlns:p14="http://schemas.microsoft.com/office/powerpoint/2010/main" val="221540223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r>
              <a:rPr lang="en-US" dirty="0" smtClean="0"/>
              <a:t/>
            </a:r>
            <a:br>
              <a:rPr lang="en-US" dirty="0" smtClean="0"/>
            </a:br>
            <a:r>
              <a:rPr lang="en-US" sz="3200" dirty="0" smtClean="0"/>
              <a:t>Separation of concerns</a:t>
            </a:r>
          </a:p>
          <a:p>
            <a:r>
              <a:rPr lang="en-US" sz="3200" dirty="0" smtClean="0"/>
              <a:t>Localization of state-specific behavior</a:t>
            </a:r>
          </a:p>
          <a:p>
            <a:r>
              <a:rPr lang="en-US" sz="3200" dirty="0" smtClean="0"/>
              <a:t>Transition between states is explicit and clear</a:t>
            </a:r>
          </a:p>
          <a:p>
            <a:r>
              <a:rPr lang="en-US" sz="3200" dirty="0" smtClean="0"/>
              <a:t>Easier to extend – new state = new class</a:t>
            </a:r>
          </a:p>
          <a:p>
            <a:r>
              <a:rPr lang="en-US" sz="3200" dirty="0" smtClean="0"/>
              <a:t>Reuse of the state objects</a:t>
            </a:r>
          </a:p>
        </p:txBody>
      </p:sp>
    </p:spTree>
    <p:extLst>
      <p:ext uri="{BB962C8B-B14F-4D97-AF65-F5344CB8AC3E}">
        <p14:creationId xmlns:p14="http://schemas.microsoft.com/office/powerpoint/2010/main" val="208871931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Flyweight</a:t>
            </a:r>
            <a:endParaRPr lang="en-US" dirty="0"/>
          </a:p>
        </p:txBody>
      </p:sp>
      <p:sp>
        <p:nvSpPr>
          <p:cNvPr id="3" name="Content Placeholder 2"/>
          <p:cNvSpPr>
            <a:spLocks noGrp="1"/>
          </p:cNvSpPr>
          <p:nvPr>
            <p:ph idx="1"/>
          </p:nvPr>
        </p:nvSpPr>
        <p:spPr/>
        <p:txBody>
          <a:bodyPr/>
          <a:lstStyle/>
          <a:p>
            <a:endParaRPr lang="en-US" dirty="0" smtClean="0"/>
          </a:p>
          <a:p>
            <a:r>
              <a:rPr lang="en-US" sz="4400" dirty="0" smtClean="0"/>
              <a:t>                </a:t>
            </a:r>
          </a:p>
          <a:p>
            <a:r>
              <a:rPr lang="en-US" sz="4400" dirty="0" smtClean="0"/>
              <a:t>                       Where’s </a:t>
            </a:r>
            <a:r>
              <a:rPr lang="en-US" sz="4400" dirty="0"/>
              <a:t>my </a:t>
            </a:r>
            <a:endParaRPr lang="en-US" sz="4400" dirty="0" smtClean="0"/>
          </a:p>
          <a:p>
            <a:r>
              <a:rPr lang="en-US" sz="4400" dirty="0"/>
              <a:t> </a:t>
            </a:r>
            <a:r>
              <a:rPr lang="en-US" sz="4400" dirty="0" smtClean="0"/>
              <a:t>                               stunt </a:t>
            </a:r>
            <a:r>
              <a:rPr lang="en-US" sz="4400" dirty="0"/>
              <a:t>double</a:t>
            </a:r>
            <a:r>
              <a:rPr lang="en-US" sz="4400" dirty="0" smtClean="0"/>
              <a:t>?</a:t>
            </a:r>
            <a:endParaRPr lang="en-US" sz="4400" dirty="0"/>
          </a:p>
          <a:p>
            <a:endParaRPr lang="en-US" dirty="0"/>
          </a:p>
        </p:txBody>
      </p:sp>
    </p:spTree>
    <p:extLst>
      <p:ext uri="{BB962C8B-B14F-4D97-AF65-F5344CB8AC3E}">
        <p14:creationId xmlns:p14="http://schemas.microsoft.com/office/powerpoint/2010/main" val="108122526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Issue</a:t>
            </a:r>
            <a:endParaRPr lang="en-US" dirty="0"/>
          </a:p>
        </p:txBody>
      </p:sp>
      <p:sp>
        <p:nvSpPr>
          <p:cNvPr id="3" name="Content Placeholder 2"/>
          <p:cNvSpPr>
            <a:spLocks noGrp="1"/>
          </p:cNvSpPr>
          <p:nvPr>
            <p:ph idx="1"/>
          </p:nvPr>
        </p:nvSpPr>
        <p:spPr/>
        <p:txBody>
          <a:bodyPr>
            <a:normAutofit/>
          </a:bodyPr>
          <a:lstStyle/>
          <a:p>
            <a:endParaRPr lang="en-US" sz="4400" dirty="0" smtClean="0"/>
          </a:p>
          <a:p>
            <a:r>
              <a:rPr lang="en-US" sz="4400" dirty="0"/>
              <a:t> </a:t>
            </a:r>
            <a:r>
              <a:rPr lang="en-US" sz="4400" dirty="0" smtClean="0"/>
              <a:t>             A plethora of small, </a:t>
            </a:r>
          </a:p>
          <a:p>
            <a:r>
              <a:rPr lang="en-US" sz="4400" dirty="0"/>
              <a:t> </a:t>
            </a:r>
            <a:r>
              <a:rPr lang="en-US" sz="4400" dirty="0" smtClean="0"/>
              <a:t>                          fine-grained objects</a:t>
            </a:r>
            <a:endParaRPr lang="en-US" sz="4400" dirty="0"/>
          </a:p>
        </p:txBody>
      </p:sp>
    </p:spTree>
    <p:extLst>
      <p:ext uri="{BB962C8B-B14F-4D97-AF65-F5344CB8AC3E}">
        <p14:creationId xmlns:p14="http://schemas.microsoft.com/office/powerpoint/2010/main" val="241138198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Strategic Data Systems – What We Do</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smtClean="0"/>
              <a:t> Application Development and Application Renovations</a:t>
            </a:r>
          </a:p>
          <a:p>
            <a:pPr lvl="1">
              <a:buFont typeface="Wingdings" panose="05000000000000000000" pitchFamily="2" charset="2"/>
              <a:buChar char="Ø"/>
            </a:pPr>
            <a:r>
              <a:rPr lang="en-US" dirty="0" smtClean="0"/>
              <a:t>Architecture, Development, and Architectural Design Reviews</a:t>
            </a:r>
          </a:p>
          <a:p>
            <a:pPr lvl="1">
              <a:buFont typeface="Wingdings" panose="05000000000000000000" pitchFamily="2" charset="2"/>
              <a:buChar char="Ø"/>
            </a:pPr>
            <a:r>
              <a:rPr lang="en-US" dirty="0" smtClean="0"/>
              <a:t>.NET, Java, SharePoint</a:t>
            </a:r>
          </a:p>
          <a:p>
            <a:pPr>
              <a:buFont typeface="Wingdings" panose="05000000000000000000" pitchFamily="2" charset="2"/>
              <a:buChar char="Ø"/>
            </a:pPr>
            <a:r>
              <a:rPr lang="en-US" dirty="0" smtClean="0"/>
              <a:t>Agility – Agile Coaching and Transformations</a:t>
            </a:r>
          </a:p>
          <a:p>
            <a:pPr>
              <a:buFont typeface="Wingdings" panose="05000000000000000000" pitchFamily="2" charset="2"/>
              <a:buChar char="Ø"/>
            </a:pPr>
            <a:r>
              <a:rPr lang="en-US" dirty="0" smtClean="0"/>
              <a:t>Cloud Enablement</a:t>
            </a:r>
          </a:p>
          <a:p>
            <a:pPr>
              <a:buFont typeface="Wingdings" panose="05000000000000000000" pitchFamily="2" charset="2"/>
              <a:buChar char="Ø"/>
            </a:pPr>
            <a:r>
              <a:rPr lang="en-US" dirty="0" smtClean="0"/>
              <a:t>Mobile – iOS, Android, Windows</a:t>
            </a:r>
          </a:p>
          <a:p>
            <a:pPr>
              <a:buFont typeface="Wingdings" panose="05000000000000000000" pitchFamily="2" charset="2"/>
              <a:buChar char="Ø"/>
            </a:pPr>
            <a:r>
              <a:rPr lang="en-US" dirty="0" smtClean="0"/>
              <a:t>Training – Agile, .NET</a:t>
            </a:r>
          </a:p>
          <a:p>
            <a:pPr>
              <a:buFont typeface="Wingdings" panose="05000000000000000000" pitchFamily="2" charset="2"/>
              <a:buChar char="Ø"/>
            </a:pPr>
            <a:r>
              <a:rPr lang="en-US" dirty="0" smtClean="0"/>
              <a:t>Our place or yours!</a:t>
            </a:r>
            <a:br>
              <a:rPr lang="en-US" dirty="0" smtClean="0"/>
            </a:br>
            <a:endParaRPr lang="en-US" dirty="0" smtClean="0"/>
          </a:p>
          <a:p>
            <a:pPr>
              <a:buFont typeface="Wingdings" panose="05000000000000000000" pitchFamily="2" charset="2"/>
              <a:buChar char="Ø"/>
            </a:pPr>
            <a:r>
              <a:rPr lang="en-US" dirty="0" smtClean="0"/>
              <a:t> Contact me at ken.baum@sds-consulting.com</a:t>
            </a:r>
            <a:endParaRPr lang="en-US" dirty="0"/>
          </a:p>
        </p:txBody>
      </p:sp>
    </p:spTree>
    <p:extLst>
      <p:ext uri="{BB962C8B-B14F-4D97-AF65-F5344CB8AC3E}">
        <p14:creationId xmlns:p14="http://schemas.microsoft.com/office/powerpoint/2010/main" val="16371035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 instance…</a:t>
            </a:r>
            <a:endParaRPr lang="en-US" dirty="0"/>
          </a:p>
        </p:txBody>
      </p:sp>
      <p:sp>
        <p:nvSpPr>
          <p:cNvPr id="3" name="Content Placeholder 2"/>
          <p:cNvSpPr>
            <a:spLocks noGrp="1"/>
          </p:cNvSpPr>
          <p:nvPr>
            <p:ph idx="1"/>
          </p:nvPr>
        </p:nvSpPr>
        <p:spPr/>
        <p:txBody>
          <a:bodyPr/>
          <a:lstStyle/>
          <a:p>
            <a:endParaRPr lang="en-US" sz="4400" dirty="0" smtClean="0"/>
          </a:p>
          <a:p>
            <a:pPr marL="201168" lvl="1" indent="0">
              <a:buNone/>
            </a:pPr>
            <a:r>
              <a:rPr lang="en-US" sz="4200" dirty="0"/>
              <a:t> </a:t>
            </a:r>
            <a:r>
              <a:rPr lang="en-US" sz="4200" dirty="0" smtClean="0"/>
              <a:t>      Text Processing</a:t>
            </a:r>
          </a:p>
          <a:p>
            <a:r>
              <a:rPr lang="en-US" sz="4400" dirty="0" smtClean="0"/>
              <a:t>       Graphics system</a:t>
            </a:r>
          </a:p>
          <a:p>
            <a:r>
              <a:rPr lang="en-US" sz="4400" dirty="0" smtClean="0"/>
              <a:t>       Games – scene generators</a:t>
            </a:r>
          </a:p>
          <a:p>
            <a:endParaRPr lang="en-US" dirty="0"/>
          </a:p>
        </p:txBody>
      </p:sp>
    </p:spTree>
    <p:extLst>
      <p:ext uri="{BB962C8B-B14F-4D97-AF65-F5344CB8AC3E}">
        <p14:creationId xmlns:p14="http://schemas.microsoft.com/office/powerpoint/2010/main" val="336253162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When?</a:t>
            </a:r>
            <a:endParaRPr lang="en-US" dirty="0"/>
          </a:p>
        </p:txBody>
      </p:sp>
      <p:sp>
        <p:nvSpPr>
          <p:cNvPr id="3" name="Content Placeholder 2"/>
          <p:cNvSpPr>
            <a:spLocks noGrp="1"/>
          </p:cNvSpPr>
          <p:nvPr>
            <p:ph idx="1"/>
          </p:nvPr>
        </p:nvSpPr>
        <p:spPr/>
        <p:txBody>
          <a:bodyPr>
            <a:normAutofit/>
          </a:bodyPr>
          <a:lstStyle/>
          <a:p>
            <a:r>
              <a:rPr lang="en-US" sz="3200" dirty="0" smtClean="0"/>
              <a:t>Large number of objects</a:t>
            </a:r>
          </a:p>
          <a:p>
            <a:r>
              <a:rPr lang="en-US" sz="3200" dirty="0" smtClean="0"/>
              <a:t>Storage expensive because of the number of objects</a:t>
            </a:r>
          </a:p>
          <a:p>
            <a:pPr marL="0" indent="0">
              <a:buNone/>
            </a:pPr>
            <a:r>
              <a:rPr lang="en-US" sz="3200" dirty="0"/>
              <a:t> </a:t>
            </a:r>
            <a:r>
              <a:rPr lang="en-US" sz="3200" dirty="0" smtClean="0"/>
              <a:t>Object state extrinsic (context-dependent)</a:t>
            </a:r>
          </a:p>
          <a:p>
            <a:pPr marL="0" indent="0">
              <a:buNone/>
            </a:pPr>
            <a:r>
              <a:rPr lang="en-US" sz="3200" dirty="0"/>
              <a:t> </a:t>
            </a:r>
            <a:r>
              <a:rPr lang="en-US" sz="3200" dirty="0" smtClean="0"/>
              <a:t>Many objects replaced with few, shared objects containing intrinsic (context-free) state</a:t>
            </a:r>
          </a:p>
          <a:p>
            <a:pPr marL="0" indent="0">
              <a:buNone/>
            </a:pPr>
            <a:r>
              <a:rPr lang="en-US" sz="3200" dirty="0" smtClean="0"/>
              <a:t> No dependence on object identity</a:t>
            </a:r>
            <a:endParaRPr lang="en-US" sz="3200" dirty="0"/>
          </a:p>
        </p:txBody>
      </p:sp>
    </p:spTree>
    <p:extLst>
      <p:ext uri="{BB962C8B-B14F-4D97-AF65-F5344CB8AC3E}">
        <p14:creationId xmlns:p14="http://schemas.microsoft.com/office/powerpoint/2010/main" val="160101591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normAutofit/>
          </a:bodyPr>
          <a:lstStyle/>
          <a:p>
            <a:endParaRPr lang="en-US" dirty="0" smtClean="0"/>
          </a:p>
          <a:p>
            <a:r>
              <a:rPr lang="en-US" sz="4400" dirty="0" smtClean="0"/>
              <a:t>…</a:t>
            </a:r>
          </a:p>
          <a:p>
            <a:pPr marL="201168" lvl="1" indent="0">
              <a:buNone/>
            </a:pPr>
            <a:r>
              <a:rPr lang="en-US" sz="4400" dirty="0" smtClean="0"/>
              <a:t>        </a:t>
            </a:r>
            <a:r>
              <a:rPr lang="en-US" sz="4400" dirty="0" err="1" smtClean="0"/>
              <a:t>var</a:t>
            </a:r>
            <a:r>
              <a:rPr lang="en-US" sz="4400" dirty="0" smtClean="0"/>
              <a:t> s1 = “A String”;</a:t>
            </a:r>
            <a:endParaRPr lang="en-US" sz="4400" dirty="0"/>
          </a:p>
          <a:p>
            <a:pPr marL="201168" lvl="1" indent="0">
              <a:buNone/>
            </a:pPr>
            <a:r>
              <a:rPr lang="en-US" sz="4400" dirty="0" smtClean="0"/>
              <a:t>        </a:t>
            </a:r>
            <a:r>
              <a:rPr lang="en-US" sz="4400" dirty="0" err="1" smtClean="0"/>
              <a:t>var</a:t>
            </a:r>
            <a:r>
              <a:rPr lang="en-US" sz="4400" dirty="0" smtClean="0"/>
              <a:t> s2 = “A String”;</a:t>
            </a:r>
            <a:endParaRPr lang="en-US" sz="4400" dirty="0"/>
          </a:p>
          <a:p>
            <a:pPr marL="201168" lvl="1" indent="0">
              <a:buNone/>
            </a:pPr>
            <a:r>
              <a:rPr lang="en-US" sz="4400" dirty="0" smtClean="0"/>
              <a:t>…</a:t>
            </a:r>
            <a:endParaRPr lang="en-US" sz="4400" dirty="0"/>
          </a:p>
        </p:txBody>
      </p:sp>
    </p:spTree>
    <p:extLst>
      <p:ext uri="{BB962C8B-B14F-4D97-AF65-F5344CB8AC3E}">
        <p14:creationId xmlns:p14="http://schemas.microsoft.com/office/powerpoint/2010/main" val="328030848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Flyweight</a:t>
            </a:r>
            <a:endParaRPr lang="en-US" dirty="0"/>
          </a:p>
        </p:txBody>
      </p:sp>
      <p:pic>
        <p:nvPicPr>
          <p:cNvPr id="6" name="Picture 5"/>
          <p:cNvPicPr>
            <a:picLocks noChangeAspect="1"/>
          </p:cNvPicPr>
          <p:nvPr/>
        </p:nvPicPr>
        <p:blipFill>
          <a:blip r:embed="rId3"/>
          <a:stretch>
            <a:fillRect/>
          </a:stretch>
        </p:blipFill>
        <p:spPr>
          <a:xfrm>
            <a:off x="2173402" y="1737360"/>
            <a:ext cx="8342198" cy="4121911"/>
          </a:xfrm>
          <a:prstGeom prst="rect">
            <a:avLst/>
          </a:prstGeom>
        </p:spPr>
      </p:pic>
    </p:spTree>
    <p:extLst>
      <p:ext uri="{BB962C8B-B14F-4D97-AF65-F5344CB8AC3E}">
        <p14:creationId xmlns:p14="http://schemas.microsoft.com/office/powerpoint/2010/main" val="78667143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417042783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r>
              <a:rPr lang="en-US" sz="2400" dirty="0"/>
              <a:t>Group of objects are replaced by a few shared objects once extrinsic state is removed</a:t>
            </a:r>
          </a:p>
          <a:p>
            <a:r>
              <a:rPr lang="en-US" sz="2400" dirty="0"/>
              <a:t>Storage savings are derived from</a:t>
            </a:r>
          </a:p>
          <a:p>
            <a:pPr marL="201168" lvl="1" indent="0">
              <a:buNone/>
            </a:pPr>
            <a:r>
              <a:rPr lang="en-US" sz="2400" dirty="0" smtClean="0"/>
              <a:t>       Reduced </a:t>
            </a:r>
            <a:r>
              <a:rPr lang="en-US" sz="2400" dirty="0"/>
              <a:t>instances</a:t>
            </a:r>
          </a:p>
          <a:p>
            <a:pPr marL="201168" lvl="1" indent="0">
              <a:buNone/>
            </a:pPr>
            <a:r>
              <a:rPr lang="en-US" sz="2400" dirty="0" smtClean="0"/>
              <a:t>       Amount </a:t>
            </a:r>
            <a:r>
              <a:rPr lang="en-US" sz="2400" dirty="0"/>
              <a:t>of intrinsic state per object</a:t>
            </a:r>
          </a:p>
          <a:p>
            <a:pPr lvl="1"/>
            <a:endParaRPr lang="en-US" sz="2400" dirty="0"/>
          </a:p>
          <a:p>
            <a:pPr marL="201168" lvl="1" indent="0">
              <a:buNone/>
            </a:pPr>
            <a:r>
              <a:rPr lang="en-US" sz="2400" dirty="0"/>
              <a:t>Application can no longer depend on the object’s </a:t>
            </a:r>
            <a:r>
              <a:rPr lang="en-US" sz="2400" dirty="0" smtClean="0"/>
              <a:t>identity</a:t>
            </a:r>
          </a:p>
          <a:p>
            <a:pPr marL="201168" lvl="1" indent="0">
              <a:buNone/>
            </a:pPr>
            <a:endParaRPr lang="en-US" sz="2400" dirty="0" smtClean="0"/>
          </a:p>
          <a:p>
            <a:endParaRPr lang="en-US" dirty="0"/>
          </a:p>
        </p:txBody>
      </p:sp>
    </p:spTree>
    <p:extLst>
      <p:ext uri="{BB962C8B-B14F-4D97-AF65-F5344CB8AC3E}">
        <p14:creationId xmlns:p14="http://schemas.microsoft.com/office/powerpoint/2010/main" val="86594252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Pipes and Filters</a:t>
            </a:r>
            <a:endParaRPr lang="en-US" dirty="0"/>
          </a:p>
        </p:txBody>
      </p:sp>
      <p:sp>
        <p:nvSpPr>
          <p:cNvPr id="3" name="Content Placeholder 2"/>
          <p:cNvSpPr>
            <a:spLocks noGrp="1"/>
          </p:cNvSpPr>
          <p:nvPr>
            <p:ph idx="1"/>
          </p:nvPr>
        </p:nvSpPr>
        <p:spPr/>
        <p:txBody>
          <a:bodyPr>
            <a:normAutofit/>
          </a:bodyPr>
          <a:lstStyle/>
          <a:p>
            <a:endParaRPr lang="en-US" sz="4400" dirty="0" smtClean="0"/>
          </a:p>
          <a:p>
            <a:r>
              <a:rPr lang="en-US" sz="4400" dirty="0"/>
              <a:t> </a:t>
            </a:r>
            <a:r>
              <a:rPr lang="en-US" sz="4400" dirty="0" smtClean="0"/>
              <a:t>          This world is not my home,</a:t>
            </a:r>
          </a:p>
          <a:p>
            <a:r>
              <a:rPr lang="en-US" sz="4400" dirty="0"/>
              <a:t> </a:t>
            </a:r>
            <a:r>
              <a:rPr lang="en-US" sz="4400" dirty="0" smtClean="0"/>
              <a:t>                        I’m just a </a:t>
            </a:r>
            <a:r>
              <a:rPr lang="en-US" sz="4400" dirty="0" err="1" smtClean="0"/>
              <a:t>passin</a:t>
            </a:r>
            <a:r>
              <a:rPr lang="en-US" sz="4400" dirty="0" smtClean="0"/>
              <a:t>’ through.</a:t>
            </a:r>
            <a:endParaRPr lang="en-US" sz="4400" dirty="0"/>
          </a:p>
        </p:txBody>
      </p:sp>
    </p:spTree>
    <p:extLst>
      <p:ext uri="{BB962C8B-B14F-4D97-AF65-F5344CB8AC3E}">
        <p14:creationId xmlns:p14="http://schemas.microsoft.com/office/powerpoint/2010/main" val="157055001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Issue</a:t>
            </a:r>
            <a:endParaRPr lang="en-US" dirty="0"/>
          </a:p>
        </p:txBody>
      </p:sp>
      <p:sp>
        <p:nvSpPr>
          <p:cNvPr id="3" name="Content Placeholder 2"/>
          <p:cNvSpPr>
            <a:spLocks noGrp="1"/>
          </p:cNvSpPr>
          <p:nvPr>
            <p:ph idx="1"/>
          </p:nvPr>
        </p:nvSpPr>
        <p:spPr/>
        <p:txBody>
          <a:bodyPr>
            <a:normAutofit/>
          </a:bodyPr>
          <a:lstStyle/>
          <a:p>
            <a:endParaRPr lang="en-US" sz="4400" dirty="0" smtClean="0"/>
          </a:p>
          <a:p>
            <a:r>
              <a:rPr lang="en-US" sz="4400" dirty="0"/>
              <a:t> </a:t>
            </a:r>
            <a:r>
              <a:rPr lang="en-US" sz="4400" dirty="0" smtClean="0"/>
              <a:t>                An object passes through </a:t>
            </a:r>
          </a:p>
          <a:p>
            <a:r>
              <a:rPr lang="en-US" sz="4400" dirty="0"/>
              <a:t> </a:t>
            </a:r>
            <a:r>
              <a:rPr lang="en-US" sz="4400" dirty="0" smtClean="0"/>
              <a:t>                               successive stages</a:t>
            </a:r>
          </a:p>
        </p:txBody>
      </p:sp>
    </p:spTree>
    <p:extLst>
      <p:ext uri="{BB962C8B-B14F-4D97-AF65-F5344CB8AC3E}">
        <p14:creationId xmlns:p14="http://schemas.microsoft.com/office/powerpoint/2010/main" val="424982667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a:t>
            </a:r>
            <a:endParaRPr lang="en-US" dirty="0"/>
          </a:p>
        </p:txBody>
      </p:sp>
      <p:sp>
        <p:nvSpPr>
          <p:cNvPr id="3" name="Content Placeholder 2"/>
          <p:cNvSpPr>
            <a:spLocks noGrp="1"/>
          </p:cNvSpPr>
          <p:nvPr>
            <p:ph idx="1"/>
          </p:nvPr>
        </p:nvSpPr>
        <p:spPr/>
        <p:txBody>
          <a:bodyPr>
            <a:normAutofit fontScale="92500" lnSpcReduction="10000"/>
          </a:bodyPr>
          <a:lstStyle/>
          <a:p>
            <a:r>
              <a:rPr lang="en-US" sz="4400" dirty="0" smtClean="0"/>
              <a:t>               </a:t>
            </a:r>
            <a:br>
              <a:rPr lang="en-US" sz="4400" dirty="0" smtClean="0"/>
            </a:br>
            <a:r>
              <a:rPr lang="en-US" sz="4400" dirty="0" smtClean="0"/>
              <a:t>               IIS Pipeline</a:t>
            </a:r>
          </a:p>
          <a:p>
            <a:r>
              <a:rPr lang="en-US" sz="4400" dirty="0" smtClean="0"/>
              <a:t>               Compiler pipeline</a:t>
            </a:r>
          </a:p>
          <a:p>
            <a:r>
              <a:rPr lang="en-US" sz="4400" dirty="0"/>
              <a:t> </a:t>
            </a:r>
            <a:r>
              <a:rPr lang="en-US" sz="4400" dirty="0" smtClean="0"/>
              <a:t>              Message processing</a:t>
            </a:r>
          </a:p>
          <a:p>
            <a:r>
              <a:rPr lang="en-US" sz="4400" dirty="0" smtClean="0"/>
              <a:t>               Document workflow</a:t>
            </a:r>
          </a:p>
          <a:p>
            <a:pPr marL="201168" lvl="1" indent="0">
              <a:spcBef>
                <a:spcPts val="1200"/>
              </a:spcBef>
              <a:spcAft>
                <a:spcPts val="200"/>
              </a:spcAft>
              <a:buNone/>
            </a:pPr>
            <a:r>
              <a:rPr lang="en-US" sz="4400" dirty="0"/>
              <a:t> </a:t>
            </a:r>
            <a:r>
              <a:rPr lang="en-US" sz="4400" dirty="0" smtClean="0"/>
              <a:t>              UNIX command line</a:t>
            </a:r>
          </a:p>
          <a:p>
            <a:endParaRPr lang="en-US" dirty="0" smtClean="0"/>
          </a:p>
          <a:p>
            <a:endParaRPr lang="en-US" dirty="0"/>
          </a:p>
        </p:txBody>
      </p:sp>
    </p:spTree>
    <p:extLst>
      <p:ext uri="{BB962C8B-B14F-4D97-AF65-F5344CB8AC3E}">
        <p14:creationId xmlns:p14="http://schemas.microsoft.com/office/powerpoint/2010/main" val="259634931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Pipes and Filters</a:t>
            </a:r>
            <a:endParaRPr lang="en-US" dirty="0"/>
          </a:p>
        </p:txBody>
      </p:sp>
      <p:sp>
        <p:nvSpPr>
          <p:cNvPr id="3" name="Content Placeholder 2"/>
          <p:cNvSpPr>
            <a:spLocks noGrp="1"/>
          </p:cNvSpPr>
          <p:nvPr>
            <p:ph idx="1"/>
          </p:nvPr>
        </p:nvSpPr>
        <p:spPr/>
        <p:txBody>
          <a:bodyPr>
            <a:normAutofit/>
          </a:bodyPr>
          <a:lstStyle/>
          <a:p>
            <a:endParaRPr lang="en-US" dirty="0" smtClean="0"/>
          </a:p>
          <a:p>
            <a:r>
              <a:rPr lang="en-US" sz="4400" dirty="0" smtClean="0"/>
              <a:t>Key Concept: </a:t>
            </a:r>
            <a:br>
              <a:rPr lang="en-US" sz="4400" dirty="0" smtClean="0"/>
            </a:br>
            <a:r>
              <a:rPr lang="en-US" sz="4400" dirty="0" smtClean="0"/>
              <a:t/>
            </a:r>
            <a:br>
              <a:rPr lang="en-US" sz="4400" dirty="0" smtClean="0"/>
            </a:br>
            <a:r>
              <a:rPr lang="en-US" sz="4400" dirty="0" smtClean="0"/>
              <a:t>       Output of one stage is input to the next</a:t>
            </a:r>
          </a:p>
          <a:p>
            <a:endParaRPr lang="en-US" dirty="0"/>
          </a:p>
        </p:txBody>
      </p:sp>
    </p:spTree>
    <p:extLst>
      <p:ext uri="{BB962C8B-B14F-4D97-AF65-F5344CB8AC3E}">
        <p14:creationId xmlns:p14="http://schemas.microsoft.com/office/powerpoint/2010/main" val="289209999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2050" name="Picture 3" descr="image00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3015" y="286603"/>
            <a:ext cx="10281139" cy="565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417187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Pipes and Filters</a:t>
            </a:r>
            <a:endParaRPr lang="en-US" dirty="0"/>
          </a:p>
        </p:txBody>
      </p:sp>
      <p:pic>
        <p:nvPicPr>
          <p:cNvPr id="4" name="Content Placeholder 3"/>
          <p:cNvPicPr>
            <a:picLocks noGrp="1" noChangeAspect="1"/>
          </p:cNvPicPr>
          <p:nvPr>
            <p:ph idx="1"/>
          </p:nvPr>
        </p:nvPicPr>
        <p:blipFill>
          <a:blip r:embed="rId2"/>
          <a:stretch>
            <a:fillRect/>
          </a:stretch>
        </p:blipFill>
        <p:spPr>
          <a:xfrm>
            <a:off x="1145360" y="2338225"/>
            <a:ext cx="9961606" cy="3038800"/>
          </a:xfrm>
          <a:prstGeom prst="rect">
            <a:avLst/>
          </a:prstGeom>
        </p:spPr>
      </p:pic>
    </p:spTree>
    <p:extLst>
      <p:ext uri="{BB962C8B-B14F-4D97-AF65-F5344CB8AC3E}">
        <p14:creationId xmlns:p14="http://schemas.microsoft.com/office/powerpoint/2010/main" val="198199858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Word in Context (KWIC) Index</a:t>
            </a:r>
            <a:endParaRPr lang="en-US" dirty="0"/>
          </a:p>
        </p:txBody>
      </p:sp>
      <p:sp>
        <p:nvSpPr>
          <p:cNvPr id="3" name="Content Placeholder 2"/>
          <p:cNvSpPr>
            <a:spLocks noGrp="1"/>
          </p:cNvSpPr>
          <p:nvPr>
            <p:ph idx="1"/>
          </p:nvPr>
        </p:nvSpPr>
        <p:spPr>
          <a:xfrm>
            <a:off x="1097280" y="1845733"/>
            <a:ext cx="10058400" cy="1870481"/>
          </a:xfrm>
        </p:spPr>
        <p:txBody>
          <a:bodyPr>
            <a:normAutofit lnSpcReduction="10000"/>
          </a:bodyPr>
          <a:lstStyle/>
          <a:p>
            <a:r>
              <a:rPr lang="en-US" sz="2400" dirty="0" smtClean="0"/>
              <a:t>Create permutations of book and article titles by rotating the first word to the end successively until all words in the title appear at the beginning of a line. Lines are then sorted so that any word in the title can be used as a search term (sans stop words).</a:t>
            </a:r>
          </a:p>
          <a:p>
            <a:r>
              <a:rPr lang="en-US" sz="2400" dirty="0" smtClean="0"/>
              <a:t>Example:	Key Word in Context</a:t>
            </a:r>
          </a:p>
          <a:p>
            <a:endParaRPr lang="en-US" dirty="0"/>
          </a:p>
        </p:txBody>
      </p:sp>
      <p:sp>
        <p:nvSpPr>
          <p:cNvPr id="4" name="TextBox 3"/>
          <p:cNvSpPr txBox="1"/>
          <p:nvPr/>
        </p:nvSpPr>
        <p:spPr>
          <a:xfrm>
            <a:off x="1226233" y="3962400"/>
            <a:ext cx="2734018" cy="1846659"/>
          </a:xfrm>
          <a:prstGeom prst="rect">
            <a:avLst/>
          </a:prstGeom>
          <a:noFill/>
        </p:spPr>
        <p:txBody>
          <a:bodyPr wrap="none" rtlCol="0">
            <a:spAutoFit/>
          </a:bodyPr>
          <a:lstStyle/>
          <a:p>
            <a:r>
              <a:rPr lang="en-US" sz="2400" dirty="0"/>
              <a:t>Key Word in Context</a:t>
            </a:r>
          </a:p>
          <a:p>
            <a:r>
              <a:rPr lang="en-US" sz="2400" dirty="0" smtClean="0"/>
              <a:t>Word </a:t>
            </a:r>
            <a:r>
              <a:rPr lang="en-US" sz="2400" dirty="0"/>
              <a:t>in Context Key</a:t>
            </a:r>
          </a:p>
          <a:p>
            <a:r>
              <a:rPr lang="en-US" sz="2400" dirty="0" smtClean="0"/>
              <a:t>In </a:t>
            </a:r>
            <a:r>
              <a:rPr lang="en-US" sz="2400" dirty="0"/>
              <a:t>Context Key </a:t>
            </a:r>
            <a:r>
              <a:rPr lang="en-US" sz="2400" dirty="0" smtClean="0"/>
              <a:t>Word</a:t>
            </a:r>
          </a:p>
          <a:p>
            <a:r>
              <a:rPr lang="en-US" sz="2400" dirty="0" smtClean="0"/>
              <a:t>Context </a:t>
            </a:r>
            <a:r>
              <a:rPr lang="en-US" sz="2400" dirty="0"/>
              <a:t>Key Word In</a:t>
            </a:r>
          </a:p>
          <a:p>
            <a:endParaRPr lang="en-US" dirty="0"/>
          </a:p>
        </p:txBody>
      </p:sp>
      <p:cxnSp>
        <p:nvCxnSpPr>
          <p:cNvPr id="6" name="Straight Arrow Connector 5"/>
          <p:cNvCxnSpPr/>
          <p:nvPr/>
        </p:nvCxnSpPr>
        <p:spPr>
          <a:xfrm>
            <a:off x="4175858" y="4747846"/>
            <a:ext cx="2661139" cy="117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7181557" y="3962400"/>
            <a:ext cx="2734018" cy="1846659"/>
          </a:xfrm>
          <a:prstGeom prst="rect">
            <a:avLst/>
          </a:prstGeom>
          <a:noFill/>
        </p:spPr>
        <p:txBody>
          <a:bodyPr wrap="none" rtlCol="0">
            <a:spAutoFit/>
          </a:bodyPr>
          <a:lstStyle/>
          <a:p>
            <a:r>
              <a:rPr lang="en-US" sz="2400" dirty="0"/>
              <a:t>Context Key Word In</a:t>
            </a:r>
          </a:p>
          <a:p>
            <a:r>
              <a:rPr lang="en-US" sz="2400" dirty="0"/>
              <a:t>In Context Key Word</a:t>
            </a:r>
          </a:p>
          <a:p>
            <a:r>
              <a:rPr lang="en-US" sz="2400" dirty="0" smtClean="0"/>
              <a:t>Key </a:t>
            </a:r>
            <a:r>
              <a:rPr lang="en-US" sz="2400" dirty="0"/>
              <a:t>Word in Context</a:t>
            </a:r>
          </a:p>
          <a:p>
            <a:r>
              <a:rPr lang="en-US" sz="2400" dirty="0" smtClean="0"/>
              <a:t>Word </a:t>
            </a:r>
            <a:r>
              <a:rPr lang="en-US" sz="2400" dirty="0"/>
              <a:t>in Context Key</a:t>
            </a:r>
          </a:p>
          <a:p>
            <a:endParaRPr lang="en-US" dirty="0"/>
          </a:p>
        </p:txBody>
      </p:sp>
      <p:sp>
        <p:nvSpPr>
          <p:cNvPr id="8" name="TextBox 7"/>
          <p:cNvSpPr txBox="1"/>
          <p:nvPr/>
        </p:nvSpPr>
        <p:spPr>
          <a:xfrm>
            <a:off x="5221734" y="4378514"/>
            <a:ext cx="569387" cy="369332"/>
          </a:xfrm>
          <a:prstGeom prst="rect">
            <a:avLst/>
          </a:prstGeom>
          <a:noFill/>
        </p:spPr>
        <p:txBody>
          <a:bodyPr wrap="none" rtlCol="0">
            <a:spAutoFit/>
          </a:bodyPr>
          <a:lstStyle/>
          <a:p>
            <a:r>
              <a:rPr lang="en-US" dirty="0" smtClean="0"/>
              <a:t>Sort</a:t>
            </a:r>
            <a:endParaRPr lang="en-US" dirty="0"/>
          </a:p>
        </p:txBody>
      </p:sp>
    </p:spTree>
    <p:extLst>
      <p:ext uri="{BB962C8B-B14F-4D97-AF65-F5344CB8AC3E}">
        <p14:creationId xmlns:p14="http://schemas.microsoft.com/office/powerpoint/2010/main" val="411806841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Word in Context (KWIC) Index</a:t>
            </a:r>
          </a:p>
        </p:txBody>
      </p:sp>
      <p:sp>
        <p:nvSpPr>
          <p:cNvPr id="3" name="Content Placeholder 2"/>
          <p:cNvSpPr>
            <a:spLocks noGrp="1"/>
          </p:cNvSpPr>
          <p:nvPr>
            <p:ph idx="1"/>
          </p:nvPr>
        </p:nvSpPr>
        <p:spPr/>
        <p:txBody>
          <a:bodyPr/>
          <a:lstStyle/>
          <a:p>
            <a:endParaRPr lang="en-US" dirty="0"/>
          </a:p>
        </p:txBody>
      </p:sp>
      <p:sp>
        <p:nvSpPr>
          <p:cNvPr id="4" name="Rectangle 3"/>
          <p:cNvSpPr/>
          <p:nvPr/>
        </p:nvSpPr>
        <p:spPr>
          <a:xfrm>
            <a:off x="2168768" y="3176953"/>
            <a:ext cx="1465385" cy="16646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Reader</a:t>
            </a:r>
            <a:endParaRPr lang="en-US" b="1" dirty="0"/>
          </a:p>
        </p:txBody>
      </p:sp>
      <p:sp>
        <p:nvSpPr>
          <p:cNvPr id="5" name="Rectangle 4"/>
          <p:cNvSpPr/>
          <p:nvPr/>
        </p:nvSpPr>
        <p:spPr>
          <a:xfrm>
            <a:off x="4464927" y="3176954"/>
            <a:ext cx="1425527" cy="16646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Shifter</a:t>
            </a:r>
            <a:endParaRPr lang="en-US" b="1" dirty="0"/>
          </a:p>
        </p:txBody>
      </p:sp>
      <p:sp>
        <p:nvSpPr>
          <p:cNvPr id="6" name="Rectangle 5"/>
          <p:cNvSpPr/>
          <p:nvPr/>
        </p:nvSpPr>
        <p:spPr>
          <a:xfrm>
            <a:off x="6721228" y="3188676"/>
            <a:ext cx="1474763" cy="16529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Sorter</a:t>
            </a:r>
            <a:endParaRPr lang="en-US" b="1" dirty="0"/>
          </a:p>
        </p:txBody>
      </p:sp>
      <p:sp>
        <p:nvSpPr>
          <p:cNvPr id="7" name="Rectangle 6"/>
          <p:cNvSpPr/>
          <p:nvPr/>
        </p:nvSpPr>
        <p:spPr>
          <a:xfrm>
            <a:off x="9026765" y="3176953"/>
            <a:ext cx="1488831" cy="16646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Writer</a:t>
            </a:r>
            <a:endParaRPr lang="en-US" b="1" dirty="0"/>
          </a:p>
        </p:txBody>
      </p:sp>
      <p:sp>
        <p:nvSpPr>
          <p:cNvPr id="8" name="Right Arrow 7"/>
          <p:cNvSpPr/>
          <p:nvPr/>
        </p:nvSpPr>
        <p:spPr>
          <a:xfrm>
            <a:off x="3679481" y="3857414"/>
            <a:ext cx="785446" cy="41030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Arrow 8"/>
          <p:cNvSpPr/>
          <p:nvPr/>
        </p:nvSpPr>
        <p:spPr>
          <a:xfrm>
            <a:off x="5919371" y="3881121"/>
            <a:ext cx="785446" cy="41030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Arrow 9"/>
          <p:cNvSpPr/>
          <p:nvPr/>
        </p:nvSpPr>
        <p:spPr>
          <a:xfrm>
            <a:off x="8241319" y="3846474"/>
            <a:ext cx="785446" cy="41030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690539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02355988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normAutofit/>
          </a:bodyPr>
          <a:lstStyle/>
          <a:p>
            <a:r>
              <a:rPr lang="en-US" sz="4000" dirty="0" smtClean="0"/>
              <a:t>Useful when processing can be decomposed into a set of discreet steps (filters), and each step performs some transformation on the data</a:t>
            </a:r>
          </a:p>
          <a:p>
            <a:endParaRPr lang="en-US" sz="4000" dirty="0"/>
          </a:p>
          <a:p>
            <a:r>
              <a:rPr lang="en-US" sz="4000" dirty="0" smtClean="0"/>
              <a:t>Think UNIX command line:</a:t>
            </a:r>
          </a:p>
          <a:p>
            <a:pPr marL="201168" lvl="1" indent="0">
              <a:buNone/>
            </a:pPr>
            <a:r>
              <a:rPr lang="en-US" sz="3800" dirty="0" smtClean="0"/>
              <a:t>    cat </a:t>
            </a:r>
            <a:r>
              <a:rPr lang="en-US" sz="3800" dirty="0" err="1" smtClean="0"/>
              <a:t>dataFile</a:t>
            </a:r>
            <a:r>
              <a:rPr lang="en-US" sz="3800" dirty="0" smtClean="0"/>
              <a:t> | </a:t>
            </a:r>
            <a:r>
              <a:rPr lang="en-US" sz="3800" dirty="0" err="1" smtClean="0"/>
              <a:t>grep</a:t>
            </a:r>
            <a:r>
              <a:rPr lang="en-US" sz="3800" dirty="0" smtClean="0"/>
              <a:t> customer | </a:t>
            </a:r>
            <a:r>
              <a:rPr lang="en-US" sz="3800" dirty="0" err="1" smtClean="0"/>
              <a:t>awk</a:t>
            </a:r>
            <a:r>
              <a:rPr lang="en-US" sz="3800" dirty="0" smtClean="0"/>
              <a:t> ‘{print $1}’</a:t>
            </a:r>
            <a:endParaRPr lang="en-US" sz="3800" dirty="0"/>
          </a:p>
        </p:txBody>
      </p:sp>
    </p:spTree>
    <p:extLst>
      <p:ext uri="{BB962C8B-B14F-4D97-AF65-F5344CB8AC3E}">
        <p14:creationId xmlns:p14="http://schemas.microsoft.com/office/powerpoint/2010/main" val="1841248691"/>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52624731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Patterns Resources</a:t>
            </a:r>
            <a:endParaRPr lang="en-US" dirty="0"/>
          </a:p>
        </p:txBody>
      </p:sp>
      <p:sp>
        <p:nvSpPr>
          <p:cNvPr id="3" name="Content Placeholder 2"/>
          <p:cNvSpPr>
            <a:spLocks noGrp="1"/>
          </p:cNvSpPr>
          <p:nvPr>
            <p:ph idx="1"/>
          </p:nvPr>
        </p:nvSpPr>
        <p:spPr/>
        <p:txBody>
          <a:bodyPr>
            <a:normAutofit fontScale="70000" lnSpcReduction="20000"/>
          </a:bodyPr>
          <a:lstStyle/>
          <a:p>
            <a:r>
              <a:rPr lang="en-US" sz="4000" dirty="0" err="1" smtClean="0"/>
              <a:t>Pluralsight</a:t>
            </a:r>
            <a:r>
              <a:rPr lang="en-US" sz="4000" dirty="0" smtClean="0"/>
              <a:t> Design Patterns Library – 31 patterns</a:t>
            </a:r>
            <a:br>
              <a:rPr lang="en-US" sz="4000" dirty="0" smtClean="0"/>
            </a:br>
            <a:endParaRPr lang="en-US" sz="4000" dirty="0" smtClean="0"/>
          </a:p>
          <a:p>
            <a:r>
              <a:rPr lang="en-US" sz="4000" dirty="0" smtClean="0"/>
              <a:t>doFactory.com – Gang of Four, Enterprise, etc.</a:t>
            </a:r>
            <a:br>
              <a:rPr lang="en-US" sz="4000" dirty="0" smtClean="0"/>
            </a:br>
            <a:endParaRPr lang="en-US" sz="4000" dirty="0" smtClean="0"/>
          </a:p>
          <a:p>
            <a:r>
              <a:rPr lang="en-US" sz="4000" dirty="0" smtClean="0"/>
              <a:t>Gang of Four – 23 patterns</a:t>
            </a:r>
            <a:br>
              <a:rPr lang="en-US" sz="4000" dirty="0" smtClean="0"/>
            </a:br>
            <a:endParaRPr lang="en-US" sz="4000" dirty="0" smtClean="0"/>
          </a:p>
          <a:p>
            <a:r>
              <a:rPr lang="en-US" sz="4000" dirty="0" smtClean="0"/>
              <a:t>Microsoft Patterns </a:t>
            </a:r>
            <a:r>
              <a:rPr lang="en-US" sz="4000" dirty="0"/>
              <a:t>and Practices: </a:t>
            </a:r>
            <a:r>
              <a:rPr lang="en-US" sz="4000" dirty="0" smtClean="0"/>
              <a:t/>
            </a:r>
            <a:br>
              <a:rPr lang="en-US" sz="4000" dirty="0" smtClean="0"/>
            </a:br>
            <a:r>
              <a:rPr lang="en-US" sz="4000" dirty="0" smtClean="0"/>
              <a:t>https</a:t>
            </a:r>
            <a:r>
              <a:rPr lang="en-US" sz="4000" dirty="0"/>
              <a:t>://msdn.microsoft.com/en-us/library/ff921345.aspx</a:t>
            </a:r>
            <a:endParaRPr lang="en-US" sz="4000" dirty="0" smtClean="0"/>
          </a:p>
          <a:p>
            <a:r>
              <a:rPr lang="en-US" sz="4000" dirty="0" smtClean="0"/>
              <a:t>Microsoft Cloud Patterns: </a:t>
            </a:r>
            <a:br>
              <a:rPr lang="en-US" sz="4000" dirty="0" smtClean="0"/>
            </a:br>
            <a:r>
              <a:rPr lang="en-US" sz="4000" dirty="0" smtClean="0"/>
              <a:t>https</a:t>
            </a:r>
            <a:r>
              <a:rPr lang="en-US" sz="4000" dirty="0"/>
              <a:t>://msdn.microsoft.com/en-us/library/dn568099.aspx</a:t>
            </a:r>
            <a:endParaRPr lang="en-US" sz="4000" dirty="0" smtClean="0"/>
          </a:p>
          <a:p>
            <a:endParaRPr lang="en-US" dirty="0"/>
          </a:p>
        </p:txBody>
      </p:sp>
    </p:spTree>
    <p:extLst>
      <p:ext uri="{BB962C8B-B14F-4D97-AF65-F5344CB8AC3E}">
        <p14:creationId xmlns:p14="http://schemas.microsoft.com/office/powerpoint/2010/main" val="2896742565"/>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Contact Me</a:t>
            </a:r>
            <a:endParaRPr lang="en-US" dirty="0"/>
          </a:p>
        </p:txBody>
      </p:sp>
      <p:sp>
        <p:nvSpPr>
          <p:cNvPr id="3" name="Content Placeholder 2"/>
          <p:cNvSpPr>
            <a:spLocks noGrp="1"/>
          </p:cNvSpPr>
          <p:nvPr>
            <p:ph idx="1"/>
          </p:nvPr>
        </p:nvSpPr>
        <p:spPr/>
        <p:txBody>
          <a:bodyPr/>
          <a:lstStyle/>
          <a:p>
            <a:endParaRPr lang="en-US" dirty="0" smtClean="0">
              <a:hlinkClick r:id="rId3"/>
            </a:endParaRPr>
          </a:p>
          <a:p>
            <a:r>
              <a:rPr lang="en-US" dirty="0" smtClean="0">
                <a:hlinkClick r:id="rId4"/>
              </a:rPr>
              <a:t>ilpadre1953@gmail.com</a:t>
            </a:r>
            <a:endParaRPr lang="en-US" dirty="0" smtClean="0"/>
          </a:p>
          <a:p>
            <a:r>
              <a:rPr lang="en-US" dirty="0" smtClean="0">
                <a:hlinkClick r:id="rId5"/>
              </a:rPr>
              <a:t>ken.baum@sds-consulting.com</a:t>
            </a:r>
            <a:endParaRPr lang="en-US" dirty="0" smtClean="0"/>
          </a:p>
          <a:p>
            <a:endParaRPr lang="en-US" dirty="0"/>
          </a:p>
          <a:p>
            <a:r>
              <a:rPr lang="en-US" dirty="0" smtClean="0"/>
              <a:t>Slides and Code available at GitHub</a:t>
            </a:r>
            <a:r>
              <a:rPr lang="en-US" dirty="0"/>
              <a:t>: https://github.com/ilpadre</a:t>
            </a:r>
            <a:endParaRPr lang="en-US" dirty="0" smtClean="0"/>
          </a:p>
          <a:p>
            <a:endParaRPr lang="en-US" dirty="0" smtClean="0"/>
          </a:p>
          <a:p>
            <a:endParaRPr lang="en-US" dirty="0"/>
          </a:p>
        </p:txBody>
      </p:sp>
    </p:spTree>
    <p:extLst>
      <p:ext uri="{BB962C8B-B14F-4D97-AF65-F5344CB8AC3E}">
        <p14:creationId xmlns:p14="http://schemas.microsoft.com/office/powerpoint/2010/main" val="1005714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Design Pattern?</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82224854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Gang of Four</a:t>
            </a:r>
            <a:endParaRPr lang="en-US" dirty="0"/>
          </a:p>
        </p:txBody>
      </p:sp>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6482861" y="389103"/>
            <a:ext cx="4384431" cy="5459856"/>
          </a:xfrm>
        </p:spPr>
      </p:pic>
    </p:spTree>
    <p:extLst>
      <p:ext uri="{BB962C8B-B14F-4D97-AF65-F5344CB8AC3E}">
        <p14:creationId xmlns:p14="http://schemas.microsoft.com/office/powerpoint/2010/main" val="64495810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Gang of Four</a:t>
            </a:r>
            <a:endParaRPr lang="en-US"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663468" y="634532"/>
            <a:ext cx="4535610" cy="5142381"/>
          </a:xfrm>
        </p:spPr>
      </p:pic>
    </p:spTree>
    <p:extLst>
      <p:ext uri="{BB962C8B-B14F-4D97-AF65-F5344CB8AC3E}">
        <p14:creationId xmlns:p14="http://schemas.microsoft.com/office/powerpoint/2010/main" val="156382765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Gang of Four</a:t>
            </a:r>
            <a:endParaRPr lang="en-US"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663468" y="634532"/>
            <a:ext cx="4535610" cy="5142381"/>
          </a:xfrm>
        </p:spPr>
      </p:pic>
      <p:sp>
        <p:nvSpPr>
          <p:cNvPr id="4" name="TextBox 3"/>
          <p:cNvSpPr txBox="1"/>
          <p:nvPr/>
        </p:nvSpPr>
        <p:spPr>
          <a:xfrm>
            <a:off x="6137469" y="2491098"/>
            <a:ext cx="1289538" cy="461665"/>
          </a:xfrm>
          <a:prstGeom prst="rect">
            <a:avLst/>
          </a:prstGeom>
          <a:noFill/>
        </p:spPr>
        <p:txBody>
          <a:bodyPr wrap="square" rtlCol="0">
            <a:spAutoFit/>
          </a:bodyPr>
          <a:lstStyle/>
          <a:p>
            <a:r>
              <a:rPr lang="en-US" sz="2400" dirty="0" smtClean="0"/>
              <a:t>Gamma</a:t>
            </a:r>
            <a:endParaRPr lang="en-US" sz="2400" dirty="0"/>
          </a:p>
        </p:txBody>
      </p:sp>
      <p:sp>
        <p:nvSpPr>
          <p:cNvPr id="6" name="TextBox 5"/>
          <p:cNvSpPr txBox="1"/>
          <p:nvPr/>
        </p:nvSpPr>
        <p:spPr>
          <a:xfrm>
            <a:off x="8625663" y="2491098"/>
            <a:ext cx="846707" cy="461665"/>
          </a:xfrm>
          <a:prstGeom prst="rect">
            <a:avLst/>
          </a:prstGeom>
          <a:noFill/>
        </p:spPr>
        <p:txBody>
          <a:bodyPr wrap="none" rtlCol="0">
            <a:spAutoFit/>
          </a:bodyPr>
          <a:lstStyle/>
          <a:p>
            <a:r>
              <a:rPr lang="en-US" sz="2400" dirty="0" smtClean="0"/>
              <a:t>Helm</a:t>
            </a:r>
            <a:endParaRPr lang="en-US" sz="2400" dirty="0"/>
          </a:p>
        </p:txBody>
      </p:sp>
      <p:sp>
        <p:nvSpPr>
          <p:cNvPr id="7" name="TextBox 6"/>
          <p:cNvSpPr txBox="1"/>
          <p:nvPr/>
        </p:nvSpPr>
        <p:spPr>
          <a:xfrm>
            <a:off x="6256496" y="4950765"/>
            <a:ext cx="1212191" cy="461665"/>
          </a:xfrm>
          <a:prstGeom prst="rect">
            <a:avLst/>
          </a:prstGeom>
          <a:noFill/>
        </p:spPr>
        <p:txBody>
          <a:bodyPr wrap="none" rtlCol="0">
            <a:spAutoFit/>
          </a:bodyPr>
          <a:lstStyle/>
          <a:p>
            <a:r>
              <a:rPr lang="en-US" sz="2400" dirty="0" smtClean="0"/>
              <a:t>Johnson</a:t>
            </a:r>
            <a:endParaRPr lang="en-US" sz="2400" dirty="0"/>
          </a:p>
        </p:txBody>
      </p:sp>
      <p:sp>
        <p:nvSpPr>
          <p:cNvPr id="8" name="TextBox 7"/>
          <p:cNvSpPr txBox="1"/>
          <p:nvPr/>
        </p:nvSpPr>
        <p:spPr>
          <a:xfrm>
            <a:off x="8530796" y="4950765"/>
            <a:ext cx="1247457" cy="461665"/>
          </a:xfrm>
          <a:prstGeom prst="rect">
            <a:avLst/>
          </a:prstGeom>
          <a:noFill/>
        </p:spPr>
        <p:txBody>
          <a:bodyPr wrap="none" rtlCol="0">
            <a:spAutoFit/>
          </a:bodyPr>
          <a:lstStyle/>
          <a:p>
            <a:r>
              <a:rPr lang="en-US" sz="2400" dirty="0" err="1" smtClean="0"/>
              <a:t>Vlissides</a:t>
            </a:r>
            <a:endParaRPr lang="en-US" sz="2400" dirty="0"/>
          </a:p>
        </p:txBody>
      </p:sp>
    </p:spTree>
    <p:extLst>
      <p:ext uri="{BB962C8B-B14F-4D97-AF65-F5344CB8AC3E}">
        <p14:creationId xmlns:p14="http://schemas.microsoft.com/office/powerpoint/2010/main" val="2719320111"/>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564B3C"/>
      </a:dk2>
      <a:lt2>
        <a:srgbClr val="ECEDD1"/>
      </a:lt2>
      <a:accent1>
        <a:srgbClr val="93A299"/>
      </a:accent1>
      <a:accent2>
        <a:srgbClr val="CF543F"/>
      </a:accent2>
      <a:accent3>
        <a:srgbClr val="B5AE53"/>
      </a:accent3>
      <a:accent4>
        <a:srgbClr val="848058"/>
      </a:accent4>
      <a:accent5>
        <a:srgbClr val="E8B54D"/>
      </a:accent5>
      <a:accent6>
        <a:srgbClr val="786C71"/>
      </a:accent6>
      <a:hlink>
        <a:srgbClr val="CCCC00"/>
      </a:hlink>
      <a:folHlink>
        <a:srgbClr val="B2B2B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E3DA18C2-75F1-4980-A5F0-165F6F71DE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19111</TotalTime>
  <Words>1613</Words>
  <Application>Microsoft Office PowerPoint</Application>
  <PresentationFormat>Widescreen</PresentationFormat>
  <Paragraphs>368</Paragraphs>
  <Slides>57</Slides>
  <Notes>43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57</vt:i4>
      </vt:variant>
    </vt:vector>
  </HeadingPairs>
  <TitlesOfParts>
    <vt:vector size="63" baseType="lpstr">
      <vt:lpstr>Arial</vt:lpstr>
      <vt:lpstr>Calibri</vt:lpstr>
      <vt:lpstr>Calibri Light</vt:lpstr>
      <vt:lpstr>Helvetica Neue</vt:lpstr>
      <vt:lpstr>Wingdings</vt:lpstr>
      <vt:lpstr>Retrospect</vt:lpstr>
      <vt:lpstr>Lesser Known Design Patterns</vt:lpstr>
      <vt:lpstr>Who Am I?</vt:lpstr>
      <vt:lpstr>PowerPoint Presentation</vt:lpstr>
      <vt:lpstr>Strategic Data Systems – What We Do</vt:lpstr>
      <vt:lpstr>PowerPoint Presentation</vt:lpstr>
      <vt:lpstr>What is a Design Pattern?</vt:lpstr>
      <vt:lpstr>Gang of Four</vt:lpstr>
      <vt:lpstr>Gang of Four</vt:lpstr>
      <vt:lpstr>Gang of Four</vt:lpstr>
      <vt:lpstr>Gang of Four</vt:lpstr>
      <vt:lpstr>What is a Design Pattern?</vt:lpstr>
      <vt:lpstr>What a Design Pattern Isn’t</vt:lpstr>
      <vt:lpstr>WHY?</vt:lpstr>
      <vt:lpstr>Why Use Patterns?</vt:lpstr>
      <vt:lpstr>PowerPoint Presentation</vt:lpstr>
      <vt:lpstr>Lesser Known Design Patterns</vt:lpstr>
      <vt:lpstr>Our Process</vt:lpstr>
      <vt:lpstr>Null Object</vt:lpstr>
      <vt:lpstr>The Issue</vt:lpstr>
      <vt:lpstr>The Issue</vt:lpstr>
      <vt:lpstr>The Issue</vt:lpstr>
      <vt:lpstr>The Solution: Null Object</vt:lpstr>
      <vt:lpstr>The Solution: Null Object</vt:lpstr>
      <vt:lpstr>Demo</vt:lpstr>
      <vt:lpstr>Summary</vt:lpstr>
      <vt:lpstr>Memento</vt:lpstr>
      <vt:lpstr>The Issue</vt:lpstr>
      <vt:lpstr>The Issue</vt:lpstr>
      <vt:lpstr>The Solution: Memento Pattern</vt:lpstr>
      <vt:lpstr>Demo</vt:lpstr>
      <vt:lpstr>Summary</vt:lpstr>
      <vt:lpstr>State</vt:lpstr>
      <vt:lpstr>The Issue</vt:lpstr>
      <vt:lpstr>PowerPoint Presentation</vt:lpstr>
      <vt:lpstr>State</vt:lpstr>
      <vt:lpstr>Demo – Robert Martin Fowler’s Turnstile</vt:lpstr>
      <vt:lpstr>Summary</vt:lpstr>
      <vt:lpstr>Flyweight</vt:lpstr>
      <vt:lpstr>The Issue</vt:lpstr>
      <vt:lpstr>For instance…</vt:lpstr>
      <vt:lpstr>When?</vt:lpstr>
      <vt:lpstr>Example</vt:lpstr>
      <vt:lpstr>Flyweight</vt:lpstr>
      <vt:lpstr>Demo</vt:lpstr>
      <vt:lpstr>Summary</vt:lpstr>
      <vt:lpstr>Pipes and Filters</vt:lpstr>
      <vt:lpstr>The Issue</vt:lpstr>
      <vt:lpstr>Examples</vt:lpstr>
      <vt:lpstr>Pipes and Filters</vt:lpstr>
      <vt:lpstr>Pipes and Filters</vt:lpstr>
      <vt:lpstr>Key Word in Context (KWIC) Index</vt:lpstr>
      <vt:lpstr>Key Word in Context (KWIC) Index</vt:lpstr>
      <vt:lpstr>Demo</vt:lpstr>
      <vt:lpstr>Summary</vt:lpstr>
      <vt:lpstr>Questions?</vt:lpstr>
      <vt:lpstr>Patterns Resources</vt:lpstr>
      <vt:lpstr>Contact Me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Lesser Known Design Patterns</dc:title>
  <dc:creator>Ken Baum</dc:creator>
  <cp:lastModifiedBy>Ken Baum</cp:lastModifiedBy>
  <cp:revision>184</cp:revision>
  <dcterms:created xsi:type="dcterms:W3CDTF">2015-03-31T21:11:34Z</dcterms:created>
  <dcterms:modified xsi:type="dcterms:W3CDTF">2015-04-28T15:59:58Z</dcterms:modified>
</cp:coreProperties>
</file>