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  <p:sldMasterId id="2147483838" r:id="rId2"/>
    <p:sldMasterId id="2147483821" r:id="rId3"/>
    <p:sldMasterId id="2147483837" r:id="rId4"/>
    <p:sldMasterId id="2147483826" r:id="rId5"/>
    <p:sldMasterId id="2147483836" r:id="rId6"/>
    <p:sldMasterId id="2147483831" r:id="rId7"/>
  </p:sldMasterIdLst>
  <p:notesMasterIdLst>
    <p:notesMasterId r:id="rId48"/>
  </p:notesMasterIdLst>
  <p:sldIdLst>
    <p:sldId id="256" r:id="rId8"/>
    <p:sldId id="332" r:id="rId9"/>
    <p:sldId id="344" r:id="rId10"/>
    <p:sldId id="345" r:id="rId11"/>
    <p:sldId id="346" r:id="rId12"/>
    <p:sldId id="360" r:id="rId13"/>
    <p:sldId id="361" r:id="rId14"/>
    <p:sldId id="347" r:id="rId15"/>
    <p:sldId id="348" r:id="rId16"/>
    <p:sldId id="349" r:id="rId17"/>
    <p:sldId id="362" r:id="rId18"/>
    <p:sldId id="333" r:id="rId19"/>
    <p:sldId id="336" r:id="rId20"/>
    <p:sldId id="337" r:id="rId21"/>
    <p:sldId id="335" r:id="rId22"/>
    <p:sldId id="350" r:id="rId23"/>
    <p:sldId id="342" r:id="rId24"/>
    <p:sldId id="338" r:id="rId25"/>
    <p:sldId id="363" r:id="rId26"/>
    <p:sldId id="339" r:id="rId27"/>
    <p:sldId id="352" r:id="rId28"/>
    <p:sldId id="353" r:id="rId29"/>
    <p:sldId id="354" r:id="rId30"/>
    <p:sldId id="355" r:id="rId31"/>
    <p:sldId id="356" r:id="rId32"/>
    <p:sldId id="357" r:id="rId33"/>
    <p:sldId id="340" r:id="rId34"/>
    <p:sldId id="341" r:id="rId35"/>
    <p:sldId id="358" r:id="rId36"/>
    <p:sldId id="368" r:id="rId37"/>
    <p:sldId id="375" r:id="rId38"/>
    <p:sldId id="369" r:id="rId39"/>
    <p:sldId id="365" r:id="rId40"/>
    <p:sldId id="371" r:id="rId41"/>
    <p:sldId id="372" r:id="rId42"/>
    <p:sldId id="373" r:id="rId43"/>
    <p:sldId id="374" r:id="rId44"/>
    <p:sldId id="367" r:id="rId45"/>
    <p:sldId id="370" r:id="rId46"/>
    <p:sldId id="366" r:id="rId47"/>
  </p:sldIdLst>
  <p:sldSz cx="12192000" cy="6858000"/>
  <p:notesSz cx="6858000" cy="9144000"/>
  <p:defaultTextStyle>
    <a:defPPr>
      <a:defRPr lang="en-US"/>
    </a:defPPr>
    <a:lvl1pPr marL="0" algn="l" defTabSz="9140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18" algn="l" defTabSz="9140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034" algn="l" defTabSz="9140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052" algn="l" defTabSz="9140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069" algn="l" defTabSz="9140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086" algn="l" defTabSz="9140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104" algn="l" defTabSz="9140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120" algn="l" defTabSz="9140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138" algn="l" defTabSz="9140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70" userDrawn="1">
          <p15:clr>
            <a:srgbClr val="A4A3A4"/>
          </p15:clr>
        </p15:guide>
        <p15:guide id="3" orient="horz" pos="252" userDrawn="1">
          <p15:clr>
            <a:srgbClr val="A4A3A4"/>
          </p15:clr>
        </p15:guide>
        <p15:guide id="4" pos="7136" userDrawn="1">
          <p15:clr>
            <a:srgbClr val="A4A3A4"/>
          </p15:clr>
        </p15:guide>
        <p15:guide id="5" pos="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82B4"/>
    <a:srgbClr val="9C5AA4"/>
    <a:srgbClr val="F2F2F2"/>
    <a:srgbClr val="CD6839"/>
    <a:srgbClr val="67A1D4"/>
    <a:srgbClr val="D4D4D4"/>
    <a:srgbClr val="545454"/>
    <a:srgbClr val="008000"/>
    <a:srgbClr val="339966"/>
    <a:srgbClr val="F29E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2460" autoAdjust="0"/>
  </p:normalViewPr>
  <p:slideViewPr>
    <p:cSldViewPr snapToGrid="0" snapToObjects="1">
      <p:cViewPr varScale="1">
        <p:scale>
          <a:sx n="87" d="100"/>
          <a:sy n="87" d="100"/>
        </p:scale>
        <p:origin x="528" y="110"/>
      </p:cViewPr>
      <p:guideLst>
        <p:guide orient="horz" pos="4070"/>
        <p:guide orient="horz" pos="252"/>
        <p:guide pos="7136"/>
        <p:guide pos="6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5136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ato Light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ato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6/22/2019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ato Light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ato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018" rtl="0" eaLnBrk="1" latinLnBrk="0" hangingPunct="1">
      <a:defRPr sz="1200" kern="1200">
        <a:solidFill>
          <a:schemeClr val="tx1"/>
        </a:solidFill>
        <a:latin typeface="Lato Light"/>
        <a:ea typeface="+mn-ea"/>
        <a:cs typeface="+mn-cs"/>
      </a:defRPr>
    </a:lvl1pPr>
    <a:lvl2pPr marL="457018" algn="l" defTabSz="457018" rtl="0" eaLnBrk="1" latinLnBrk="0" hangingPunct="1">
      <a:defRPr sz="1200" kern="1200">
        <a:solidFill>
          <a:schemeClr val="tx1"/>
        </a:solidFill>
        <a:latin typeface="Lato Light"/>
        <a:ea typeface="+mn-ea"/>
        <a:cs typeface="+mn-cs"/>
      </a:defRPr>
    </a:lvl2pPr>
    <a:lvl3pPr marL="914034" algn="l" defTabSz="457018" rtl="0" eaLnBrk="1" latinLnBrk="0" hangingPunct="1">
      <a:defRPr sz="1200" kern="1200">
        <a:solidFill>
          <a:schemeClr val="tx1"/>
        </a:solidFill>
        <a:latin typeface="Lato Light"/>
        <a:ea typeface="+mn-ea"/>
        <a:cs typeface="+mn-cs"/>
      </a:defRPr>
    </a:lvl3pPr>
    <a:lvl4pPr marL="1371052" algn="l" defTabSz="457018" rtl="0" eaLnBrk="1" latinLnBrk="0" hangingPunct="1">
      <a:defRPr sz="1200" kern="1200">
        <a:solidFill>
          <a:schemeClr val="tx1"/>
        </a:solidFill>
        <a:latin typeface="Lato Light"/>
        <a:ea typeface="+mn-ea"/>
        <a:cs typeface="+mn-cs"/>
      </a:defRPr>
    </a:lvl4pPr>
    <a:lvl5pPr marL="1828069" algn="l" defTabSz="457018" rtl="0" eaLnBrk="1" latinLnBrk="0" hangingPunct="1">
      <a:defRPr sz="1200" kern="1200">
        <a:solidFill>
          <a:schemeClr val="tx1"/>
        </a:solidFill>
        <a:latin typeface="Lato Light"/>
        <a:ea typeface="+mn-ea"/>
        <a:cs typeface="+mn-cs"/>
      </a:defRPr>
    </a:lvl5pPr>
    <a:lvl6pPr marL="2285086" algn="l" defTabSz="457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104" algn="l" defTabSz="457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120" algn="l" defTabSz="457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138" algn="l" defTabSz="457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evening.</a:t>
            </a:r>
            <a:r>
              <a:rPr lang="en-US" baseline="0" dirty="0"/>
              <a:t> I’m Ken Baum and tonight we’re going to consider some of the lesser known design patterns. But before we begin…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8AEAF-8AED-4B17-803F-0A6D30FEC6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15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8AEAF-8AED-4B17-803F-0A6D30FEC6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062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8AEAF-8AED-4B17-803F-0A6D30FEC6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58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8AEAF-8AED-4B17-803F-0A6D30FEC6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9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8AEAF-8AED-4B17-803F-0A6D30FEC6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446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of us, I’m sure have heard of and</a:t>
            </a:r>
            <a:r>
              <a:rPr lang="en-US" baseline="0" dirty="0"/>
              <a:t> probably used design patterns. Is there anyone here that has never heard of design patterns?</a:t>
            </a:r>
          </a:p>
          <a:p>
            <a:r>
              <a:rPr lang="en-US" baseline="0" dirty="0"/>
              <a:t>Of course, to find out what something is, you should go to an authoritative source, and in the area of design patterns, that source is…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8AEAF-8AED-4B17-803F-0A6D30FEC6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46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of us, I’m sure have heard of and</a:t>
            </a:r>
            <a:r>
              <a:rPr lang="en-US" baseline="0" dirty="0"/>
              <a:t> probably used design patterns. Is there anyone here that has never heard of design patterns?</a:t>
            </a:r>
          </a:p>
          <a:p>
            <a:r>
              <a:rPr lang="en-US" baseline="0" dirty="0"/>
              <a:t>Of course, to find out what something is, you should go to an authoritative source, and in the area of design patterns, that source is…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8AEAF-8AED-4B17-803F-0A6D30FEC6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244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of us, I’m sure have heard of and</a:t>
            </a:r>
            <a:r>
              <a:rPr lang="en-US" baseline="0" dirty="0"/>
              <a:t> probably used design patterns. Is there anyone here that has never heard of design patterns?</a:t>
            </a:r>
          </a:p>
          <a:p>
            <a:r>
              <a:rPr lang="en-US" baseline="0" dirty="0"/>
              <a:t>Of course, to find out what something is, you should go to an authoritative source, and in the area of design patterns, that source is…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8AEAF-8AED-4B17-803F-0A6D30FEC6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953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of us, I’m sure have heard of and</a:t>
            </a:r>
            <a:r>
              <a:rPr lang="en-US" baseline="0" dirty="0"/>
              <a:t> probably used design patterns. Is there anyone here that has never heard of design patterns?</a:t>
            </a:r>
          </a:p>
          <a:p>
            <a:r>
              <a:rPr lang="en-US" baseline="0" dirty="0"/>
              <a:t>Of course, to find out what something is, you should go to an authoritative source, and in the area of design patterns, that source is…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8AEAF-8AED-4B17-803F-0A6D30FEC6E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925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of us, I’m sure have heard of and</a:t>
            </a:r>
            <a:r>
              <a:rPr lang="en-US" baseline="0" dirty="0"/>
              <a:t> probably used design patterns. Is there anyone here that has never heard of design patterns?</a:t>
            </a:r>
          </a:p>
          <a:p>
            <a:r>
              <a:rPr lang="en-US" baseline="0" dirty="0"/>
              <a:t>Of course, to find out what something is, you should go to an authoritative source, and in the area of design patterns, that source is…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8AEAF-8AED-4B17-803F-0A6D30FEC6E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83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of us, I’m sure have heard of and</a:t>
            </a:r>
            <a:r>
              <a:rPr lang="en-US" baseline="0" dirty="0"/>
              <a:t> probably used design patterns. Is there anyone here that has never heard of design patterns?</a:t>
            </a:r>
          </a:p>
          <a:p>
            <a:r>
              <a:rPr lang="en-US" baseline="0" dirty="0"/>
              <a:t>Of course, to find out what something is, you should go to an authoritative source, and in the area of design patterns, that source is…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8AEAF-8AED-4B17-803F-0A6D30FEC6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17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of us, I’m sure have heard of and</a:t>
            </a:r>
            <a:r>
              <a:rPr lang="en-US" baseline="0" dirty="0"/>
              <a:t> probably used design patterns. Is there anyone here that has never heard of design patterns?</a:t>
            </a:r>
          </a:p>
          <a:p>
            <a:r>
              <a:rPr lang="en-US" baseline="0" dirty="0"/>
              <a:t>Of course, to find out what something is, you should go to an authoritative source, and in the area of design patterns, that source is…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8AEAF-8AED-4B17-803F-0A6D30FEC6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84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of us, I’m sure have heard of and</a:t>
            </a:r>
            <a:r>
              <a:rPr lang="en-US" baseline="0" dirty="0"/>
              <a:t> probably used design patterns. Is there anyone here that has never heard of design patterns?</a:t>
            </a:r>
          </a:p>
          <a:p>
            <a:r>
              <a:rPr lang="en-US" baseline="0" dirty="0"/>
              <a:t>Of course, to find out what something is, you should go to an authoritative source, and in the area of design patterns, that source is…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8AEAF-8AED-4B17-803F-0A6D30FEC6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46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of us, I’m sure have heard of and</a:t>
            </a:r>
            <a:r>
              <a:rPr lang="en-US" baseline="0" dirty="0"/>
              <a:t> probably used design patterns. Is there anyone here that has never heard of design patterns?</a:t>
            </a:r>
          </a:p>
          <a:p>
            <a:r>
              <a:rPr lang="en-US" baseline="0" dirty="0"/>
              <a:t>Of course, to find out what something is, you should go to an authoritative source, and in the area of design patterns, that source is…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8AEAF-8AED-4B17-803F-0A6D30FEC6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95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of us, I’m sure have heard of and</a:t>
            </a:r>
            <a:r>
              <a:rPr lang="en-US" baseline="0" dirty="0"/>
              <a:t> probably used design patterns. Is there anyone here that has never heard of design patterns?</a:t>
            </a:r>
          </a:p>
          <a:p>
            <a:r>
              <a:rPr lang="en-US" baseline="0" dirty="0"/>
              <a:t>Of course, to find out what something is, you should go to an authoritative source, and in the area of design patterns, that source is…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8AEAF-8AED-4B17-803F-0A6D30FEC6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42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of us, I’m sure have heard of and</a:t>
            </a:r>
            <a:r>
              <a:rPr lang="en-US" baseline="0" dirty="0"/>
              <a:t> probably used design patterns. Is there anyone here that has never heard of design patterns?</a:t>
            </a:r>
          </a:p>
          <a:p>
            <a:r>
              <a:rPr lang="en-US" baseline="0" dirty="0"/>
              <a:t>Of course, to find out what something is, you should go to an authoritative source, and in the area of design patterns, that source is…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8AEAF-8AED-4B17-803F-0A6D30FEC6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18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of us, I’m sure have heard of and</a:t>
            </a:r>
            <a:r>
              <a:rPr lang="en-US" baseline="0" dirty="0"/>
              <a:t> probably used design patterns. Is there anyone here that has never heard of design patterns?</a:t>
            </a:r>
          </a:p>
          <a:p>
            <a:r>
              <a:rPr lang="en-US" baseline="0" dirty="0"/>
              <a:t>Of course, to find out what something is, you should go to an authoritative source, and in the area of design patterns, that source is…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8AEAF-8AED-4B17-803F-0A6D30FEC6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67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387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495040"/>
            <a:ext cx="10515600" cy="1067435"/>
          </a:xfrm>
          <a:prstGeom prst="rect">
            <a:avLst/>
          </a:prstGeom>
        </p:spPr>
        <p:txBody>
          <a:bodyPr anchor="b"/>
          <a:lstStyle>
            <a:lvl1pPr>
              <a:defRPr sz="3200" b="1">
                <a:latin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BF2EA4E-28B9-D64B-ACE3-AACEC8434A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b="1">
                <a:cs typeface="Lato Light"/>
              </a:rPr>
              <a:t>CINNUG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830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-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FC2A0EB-AD36-C345-917D-92D6F209AF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b="1">
                <a:cs typeface="Lato Light"/>
              </a:rPr>
              <a:t>CINNUG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24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xmlns:p14="http://schemas.microsoft.com/office/powerpoint/2010/main" advClick="0"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72079"/>
            <a:ext cx="9144000" cy="837883"/>
          </a:xfrm>
          <a:prstGeom prst="rect">
            <a:avLst/>
          </a:prstGeom>
        </p:spPr>
        <p:txBody>
          <a:bodyPr anchor="b"/>
          <a:lstStyle>
            <a:lvl1pPr algn="l">
              <a:defRPr sz="4400" b="1" baseline="0">
                <a:solidFill>
                  <a:srgbClr val="0071BA"/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CINNUG - June 26,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325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73150"/>
            <a:ext cx="10515600" cy="752475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CINNUG - June 26,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73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495040"/>
            <a:ext cx="10515600" cy="1067435"/>
          </a:xfrm>
          <a:prstGeom prst="rect">
            <a:avLst/>
          </a:prstGeom>
        </p:spPr>
        <p:txBody>
          <a:bodyPr anchor="b"/>
          <a:lstStyle>
            <a:lvl1pPr>
              <a:defRPr sz="3200" b="1">
                <a:latin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CINNUG - June 26,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803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-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357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xmlns:p14="http://schemas.microsoft.com/office/powerpoint/2010/main" advClick="0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54E83C-93D5-9246-9542-F74C43FF2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b="1">
                <a:cs typeface="Lato Light"/>
              </a:rPr>
              <a:t>CINNUG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60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72079"/>
            <a:ext cx="9144000" cy="837883"/>
          </a:xfrm>
          <a:prstGeom prst="rect">
            <a:avLst/>
          </a:prstGeom>
        </p:spPr>
        <p:txBody>
          <a:bodyPr anchor="b"/>
          <a:lstStyle>
            <a:lvl1pPr algn="l">
              <a:defRPr sz="4400" b="1" baseline="0">
                <a:solidFill>
                  <a:schemeClr val="tx1"/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9305E4D-8DF0-7841-9F71-8D5B42DBBC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b="1">
                <a:cs typeface="Lato Light"/>
              </a:rPr>
              <a:t>CINNUG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02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73150"/>
            <a:ext cx="10515600" cy="752475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chemeClr val="tx1"/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2E3BD55-D3BD-5F4A-B6CC-F946B3C40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b="1">
                <a:cs typeface="Lato Light"/>
              </a:rPr>
              <a:t>CINNUG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573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495040"/>
            <a:ext cx="10515600" cy="1067435"/>
          </a:xfrm>
          <a:prstGeom prst="rect">
            <a:avLst/>
          </a:prstGeom>
        </p:spPr>
        <p:txBody>
          <a:bodyPr anchor="b"/>
          <a:lstStyle>
            <a:lvl1pPr>
              <a:defRPr sz="3200" b="1">
                <a:solidFill>
                  <a:schemeClr val="accent1"/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CINNUG - June 26, 2019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E6BCDD-A304-7449-85DF-6A3025E01D6C}"/>
              </a:ext>
            </a:extLst>
          </p:cNvPr>
          <p:cNvSpPr txBox="1">
            <a:spLocks/>
          </p:cNvSpPr>
          <p:nvPr userDrawn="1"/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034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  <a:lvl2pPr marL="457018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034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052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069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086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104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120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138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cs typeface="Lato Light"/>
              </a:rPr>
              <a:t>Ingagepartners</a:t>
            </a:r>
            <a:r>
              <a:rPr lang="id-ID" b="1">
                <a:cs typeface="Lato Light"/>
              </a:rPr>
              <a:t>.com </a:t>
            </a:r>
            <a:r>
              <a:rPr lang="id-ID">
                <a:cs typeface="Lato Light"/>
              </a:rPr>
              <a:t>| </a:t>
            </a:r>
            <a:r>
              <a:rPr lang="en-US">
                <a:cs typeface="Lato Regular" panose="020F0502020204030203" pitchFamily="34" charset="0"/>
              </a:rPr>
              <a:t>confidential and proprietary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312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-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101A4DC-60D5-EC43-AD89-6849FCF400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b="1">
                <a:cs typeface="Lato Light"/>
              </a:rPr>
              <a:t>CINNUG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81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xmlns:p14="http://schemas.microsoft.com/office/powerpoint/2010/main" advClick="0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75D086C4-8D94-5041-A9B3-DFF6441C0A2C}"/>
              </a:ext>
            </a:extLst>
          </p:cNvPr>
          <p:cNvSpPr txBox="1">
            <a:spLocks/>
          </p:cNvSpPr>
          <p:nvPr userDrawn="1"/>
        </p:nvSpPr>
        <p:spPr>
          <a:xfrm>
            <a:off x="1524000" y="3078488"/>
            <a:ext cx="9144000" cy="62452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2"/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2"/>
                </a:solidFill>
                <a:latin typeface="Avenir Next" panose="020B0503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solidFill>
                  <a:schemeClr val="bg1"/>
                </a:solidFill>
              </a:rPr>
              <a:t>Divider Slide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Click to edit text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64B3C2A-7EFA-E647-B1F0-DA77EC3AC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b="1">
                <a:cs typeface="Lato Light"/>
              </a:rPr>
              <a:t>CINNUG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764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72079"/>
            <a:ext cx="9144000" cy="837883"/>
          </a:xfrm>
          <a:prstGeom prst="rect">
            <a:avLst/>
          </a:prstGeom>
        </p:spPr>
        <p:txBody>
          <a:bodyPr anchor="b"/>
          <a:lstStyle>
            <a:lvl1pPr algn="l">
              <a:defRPr sz="4400" b="1" baseline="0">
                <a:solidFill>
                  <a:srgbClr val="0071BA"/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B383AF6-6DF2-6143-A7A8-F5A5138411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b="1">
                <a:cs typeface="Lato Light"/>
              </a:rPr>
              <a:t>CINNUG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636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73150"/>
            <a:ext cx="10515600" cy="752475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E0225EB-240A-ED47-8138-0F564EA0C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b="1">
                <a:cs typeface="Lato Light"/>
              </a:rPr>
              <a:t>CINNUG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38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png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11.xml"/></Relationships>
</file>

<file path=ppt/slideMasters/_rels/slideMaster6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781B1AD-ABFE-A949-B42E-956D5E1D3AEC}"/>
              </a:ext>
            </a:extLst>
          </p:cNvPr>
          <p:cNvSpPr txBox="1">
            <a:spLocks/>
          </p:cNvSpPr>
          <p:nvPr userDrawn="1"/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034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  <a:lvl2pPr marL="457018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034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052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069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086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104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120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138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>
                <a:cs typeface="Lato Light"/>
              </a:rPr>
              <a:t>Ingagepartners</a:t>
            </a:r>
            <a:r>
              <a:rPr lang="id-ID" b="1" dirty="0">
                <a:cs typeface="Lato Light"/>
              </a:rPr>
              <a:t>.</a:t>
            </a:r>
            <a:r>
              <a:rPr lang="id-ID" b="1" dirty="0" err="1">
                <a:cs typeface="Lato Light"/>
              </a:rPr>
              <a:t>com</a:t>
            </a:r>
            <a:r>
              <a:rPr lang="id-ID" b="1" dirty="0">
                <a:cs typeface="Lato Light"/>
              </a:rPr>
              <a:t> </a:t>
            </a:r>
            <a:r>
              <a:rPr lang="id-ID" dirty="0">
                <a:cs typeface="Lato Light"/>
              </a:rPr>
              <a:t>| </a:t>
            </a:r>
            <a:r>
              <a:rPr lang="en-US" dirty="0">
                <a:cs typeface="Lato Regular" panose="020F0502020204030203" pitchFamily="34" charset="0"/>
              </a:rPr>
              <a:t>confidential and proprietary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1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venir Next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BBD526-A10C-9B41-98E6-2F0597C37754}"/>
              </a:ext>
            </a:extLst>
          </p:cNvPr>
          <p:cNvSpPr/>
          <p:nvPr userDrawn="1"/>
        </p:nvSpPr>
        <p:spPr>
          <a:xfrm>
            <a:off x="0" y="0"/>
            <a:ext cx="12192000" cy="59334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b="1">
                <a:cs typeface="Lato Light"/>
              </a:rPr>
              <a:t>CINNUG - June 26, 2019</a:t>
            </a:r>
            <a:endParaRPr lang="id-ID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003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venir Next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b="1">
                <a:cs typeface="Lato Light"/>
              </a:rPr>
              <a:t>CINNUG - June 26, 2019</a:t>
            </a:r>
            <a:endParaRPr lang="id-ID">
              <a:cs typeface="Lato Regular" panose="020F050202020403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BD42A21-B871-DA4E-A630-3E7D42F5636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984" y="-294640"/>
            <a:ext cx="1555027" cy="155502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5794435-6C83-C646-A287-C696FA1703D3}"/>
              </a:ext>
            </a:extLst>
          </p:cNvPr>
          <p:cNvSpPr/>
          <p:nvPr userDrawn="1"/>
        </p:nvSpPr>
        <p:spPr>
          <a:xfrm flipV="1">
            <a:off x="0" y="875845"/>
            <a:ext cx="12205720" cy="3974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b="1">
              <a:solidFill>
                <a:schemeClr val="tx1"/>
              </a:solidFill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14938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bg2"/>
          </a:solidFill>
          <a:latin typeface="Avenir Next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6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BBD526-A10C-9B41-98E6-2F0597C37754}"/>
              </a:ext>
            </a:extLst>
          </p:cNvPr>
          <p:cNvSpPr/>
          <p:nvPr userDrawn="1"/>
        </p:nvSpPr>
        <p:spPr>
          <a:xfrm>
            <a:off x="0" y="8"/>
            <a:ext cx="12192000" cy="5933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b="1">
                <a:cs typeface="Lato Light"/>
              </a:rPr>
              <a:t>CINNUG - June 26, 2019</a:t>
            </a:r>
            <a:endParaRPr lang="id-ID">
              <a:cs typeface="Lato Regular" panose="020F0502020204030203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743463" y="6537561"/>
            <a:ext cx="21284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260E2A6B-A809-4840-BF14-8648BC0BDF87}" type="slidenum">
              <a:rPr lang="id-ID" sz="900" smtClean="0">
                <a:solidFill>
                  <a:schemeClr val="bg1"/>
                </a:solidFill>
                <a:latin typeface="Lucida Sans"/>
                <a:cs typeface="Lucida Sans"/>
              </a:rPr>
              <a:pPr algn="ctr"/>
              <a:t>‹#›</a:t>
            </a:fld>
            <a:endParaRPr lang="id-ID" sz="800">
              <a:solidFill>
                <a:schemeClr val="bg1"/>
              </a:solidFill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050926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venir Next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b="1">
                <a:cs typeface="Lato Light"/>
              </a:rPr>
              <a:t>CINNUG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BD42A21-B871-DA4E-A630-3E7D42F5636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984" y="-304800"/>
            <a:ext cx="1555027" cy="155502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5794435-6C83-C646-A287-C696FA1703D3}"/>
              </a:ext>
            </a:extLst>
          </p:cNvPr>
          <p:cNvSpPr/>
          <p:nvPr userDrawn="1"/>
        </p:nvSpPr>
        <p:spPr>
          <a:xfrm flipV="1">
            <a:off x="0" y="875845"/>
            <a:ext cx="12205720" cy="3974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b="1">
              <a:solidFill>
                <a:schemeClr val="bg2"/>
              </a:solidFill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6605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BBD526-A10C-9B41-98E6-2F0597C37754}"/>
              </a:ext>
            </a:extLst>
          </p:cNvPr>
          <p:cNvSpPr/>
          <p:nvPr userDrawn="1"/>
        </p:nvSpPr>
        <p:spPr>
          <a:xfrm>
            <a:off x="0" y="0"/>
            <a:ext cx="12192000" cy="6207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b="1">
                <a:cs typeface="Lato Light"/>
              </a:rPr>
              <a:t>CINNUG - June 26, 2019</a:t>
            </a:r>
            <a:endParaRPr lang="id-ID">
              <a:cs typeface="Lato Regular" panose="020F0502020204030203" pitchFamily="34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9BF0D6F8-EBF4-A24F-86A6-7855E7FAC496}"/>
              </a:ext>
            </a:extLst>
          </p:cNvPr>
          <p:cNvSpPr txBox="1">
            <a:spLocks/>
          </p:cNvSpPr>
          <p:nvPr userDrawn="1"/>
        </p:nvSpPr>
        <p:spPr>
          <a:xfrm>
            <a:off x="1524000" y="3078488"/>
            <a:ext cx="9144000" cy="62452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2"/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2"/>
                </a:solidFill>
                <a:latin typeface="Avenir Next" panose="020B0503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>
                <a:solidFill>
                  <a:schemeClr val="bg1"/>
                </a:solidFill>
              </a:rPr>
              <a:t>Divider Slide</a:t>
            </a:r>
          </a:p>
          <a:p>
            <a:pPr algn="ctr"/>
            <a:r>
              <a:rPr lang="en-US" sz="2000">
                <a:solidFill>
                  <a:schemeClr val="bg1"/>
                </a:solidFill>
              </a:rPr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797559347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venir Next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10DE7E7-34F3-7440-A98B-2A348B9B162B}"/>
              </a:ext>
            </a:extLst>
          </p:cNvPr>
          <p:cNvSpPr/>
          <p:nvPr userDrawn="1"/>
        </p:nvSpPr>
        <p:spPr>
          <a:xfrm>
            <a:off x="0" y="875844"/>
            <a:ext cx="12192000" cy="56170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51000">
                <a:schemeClr val="accent5">
                  <a:lumMod val="11000"/>
                  <a:lumOff val="89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8770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b="1">
                <a:cs typeface="Lato Light"/>
              </a:rPr>
              <a:t>CINNUG - June 26, 2019</a:t>
            </a:r>
            <a:endParaRPr lang="id-ID">
              <a:cs typeface="Lato Regular" panose="020F0502020204030203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743463" y="6537561"/>
            <a:ext cx="21284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260E2A6B-A809-4840-BF14-8648BC0BDF87}" type="slidenum">
              <a:rPr lang="id-ID" sz="900" smtClean="0">
                <a:solidFill>
                  <a:schemeClr val="bg1"/>
                </a:solidFill>
                <a:latin typeface="Lucida Sans"/>
                <a:cs typeface="Lucida Sans"/>
              </a:rPr>
              <a:pPr algn="ctr"/>
              <a:t>‹#›</a:t>
            </a:fld>
            <a:endParaRPr lang="id-ID" sz="800">
              <a:solidFill>
                <a:schemeClr val="bg1"/>
              </a:solidFill>
              <a:latin typeface="Lucida Sans"/>
              <a:cs typeface="Lucida San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BD42A21-B871-DA4E-A630-3E7D42F5636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984" y="-304800"/>
            <a:ext cx="1555027" cy="155502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5794435-6C83-C646-A287-C696FA1703D3}"/>
              </a:ext>
            </a:extLst>
          </p:cNvPr>
          <p:cNvSpPr/>
          <p:nvPr userDrawn="1"/>
        </p:nvSpPr>
        <p:spPr>
          <a:xfrm flipV="1">
            <a:off x="0" y="875845"/>
            <a:ext cx="12205720" cy="397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b="1">
              <a:solidFill>
                <a:schemeClr val="bg2"/>
              </a:solidFill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227249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fi.ort.edu.uy/innovaportal/file/2032/1/design_principles.pdf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factory.com/net/design-patterns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factory.com/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mailto:ilpadre1953@gmail.com" TargetMode="External"/><Relationship Id="rId2" Type="http://schemas.openxmlformats.org/officeDocument/2006/relationships/hyperlink" Target="mailto:ken.baum@ingagepartners.com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1C0180C-934F-4D9D-BB3E-96365C609F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1908"/>
            <a:ext cx="4937232" cy="59460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7040" y="1229361"/>
            <a:ext cx="5110480" cy="182340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Command Pattern Deep Dive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27040" y="3632518"/>
            <a:ext cx="2514600" cy="1655762"/>
          </a:xfrm>
        </p:spPr>
        <p:txBody>
          <a:bodyPr/>
          <a:lstStyle/>
          <a:p>
            <a:r>
              <a:rPr lang="en-US" b="0" dirty="0"/>
              <a:t>Ken Baum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81FA6B-026B-467F-AF97-1966A5C87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dirty="0">
                <a:cs typeface="Lato Light"/>
              </a:rPr>
              <a:t>CINNUG - June 25, 2019</a:t>
            </a:r>
            <a:endParaRPr lang="id-ID" dirty="0">
              <a:cs typeface="Lato Regular" panose="020F050202020403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361B04-9DD5-4960-8945-581137F612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284" y="4116095"/>
            <a:ext cx="34290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121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460270-5283-4A71-BA38-6139C5F7B19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286" y="942680"/>
            <a:ext cx="9905427" cy="587722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F46F020-D9C7-418D-BC14-9FCD86E95C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CINNUG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508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0EF5-5B66-4F17-A50D-C67E1CB54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5194"/>
            <a:ext cx="10515600" cy="471170"/>
          </a:xfrm>
        </p:spPr>
        <p:txBody>
          <a:bodyPr/>
          <a:lstStyle/>
          <a:p>
            <a:r>
              <a:rPr lang="en-US" b="0" dirty="0">
                <a:latin typeface="+mn-lt"/>
              </a:rPr>
              <a:t>Software is Hard!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1E212-D629-46BF-96F5-3F75F01E0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9720" y="1544320"/>
            <a:ext cx="9596120" cy="1310640"/>
          </a:xfrm>
        </p:spPr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Complexity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+mn-lt"/>
              </a:rPr>
              <a:t>Above the statement level, no two parts are alike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+mn-lt"/>
              </a:rPr>
              <a:t>Complexity grows at an exponential rate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Conformity</a:t>
            </a:r>
          </a:p>
          <a:p>
            <a:pPr lvl="1"/>
            <a:r>
              <a:rPr lang="en-US" sz="2200" b="0" dirty="0">
                <a:solidFill>
                  <a:schemeClr val="tx1"/>
                </a:solidFill>
                <a:latin typeface="+mn-lt"/>
              </a:rPr>
              <a:t>Much of the complexity is arbitrary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+mn-lt"/>
              </a:rPr>
              <a:t>Requirements come from humans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Changeability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+mn-lt"/>
              </a:rPr>
              <a:t>Software is infinitely configurable and modifiable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+mn-lt"/>
              </a:rPr>
              <a:t>Perception: it’s easy to make changes in software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Invisibility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+mn-lt"/>
              </a:rPr>
              <a:t>“Software is invisible and </a:t>
            </a:r>
            <a:r>
              <a:rPr lang="en-US" sz="2200" dirty="0" err="1">
                <a:solidFill>
                  <a:schemeClr val="tx1"/>
                </a:solidFill>
                <a:latin typeface="+mn-lt"/>
              </a:rPr>
              <a:t>unvisualizable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”</a:t>
            </a:r>
          </a:p>
          <a:p>
            <a:pPr lvl="1"/>
            <a:r>
              <a:rPr lang="en-US" sz="2200" b="0" dirty="0">
                <a:solidFill>
                  <a:schemeClr val="tx1"/>
                </a:solidFill>
                <a:latin typeface="+mn-lt"/>
              </a:rPr>
              <a:t>When you look at a floor plan, you can picture the room or the floor</a:t>
            </a:r>
          </a:p>
          <a:p>
            <a:pPr lvl="1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5FE4C2-1901-41C3-B37C-9FB2743B03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CINNUG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25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11" y="1088829"/>
            <a:ext cx="3715128" cy="752475"/>
          </a:xfrm>
        </p:spPr>
        <p:txBody>
          <a:bodyPr/>
          <a:lstStyle/>
          <a:p>
            <a:r>
              <a:rPr lang="en-US" b="0" dirty="0">
                <a:latin typeface="+mn-lt"/>
              </a:rPr>
              <a:t>Gang of Four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995" y="1073150"/>
            <a:ext cx="4384431" cy="5459856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31AB63-D9E0-48F0-B6C8-3DB7A7EF4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CINNUG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216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9A1D08-2FDF-490F-B8E2-C9A572964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519" y="1005525"/>
            <a:ext cx="3702181" cy="55256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1FF645-9AC5-41A9-8C74-0B0962D4D9A6}"/>
              </a:ext>
            </a:extLst>
          </p:cNvPr>
          <p:cNvSpPr txBox="1"/>
          <p:nvPr/>
        </p:nvSpPr>
        <p:spPr>
          <a:xfrm>
            <a:off x="489993" y="1259080"/>
            <a:ext cx="6825207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“Each pattern describes a problem which occurs over and over again in our environment, and then describes the core of the solution to that problem, in such a way that you can use this solution a million times over, without ever doing it the same way twice.”   </a:t>
            </a:r>
            <a:r>
              <a:rPr lang="en-US" sz="2600" i="1" dirty="0"/>
              <a:t>                                     </a:t>
            </a:r>
          </a:p>
          <a:p>
            <a:pPr marL="201168" lvl="1" indent="0">
              <a:buNone/>
            </a:pPr>
            <a:r>
              <a:rPr lang="en-US" sz="2600" i="1" dirty="0"/>
              <a:t>     A Pattern Language</a:t>
            </a:r>
            <a:r>
              <a:rPr lang="en-US" sz="2600" dirty="0"/>
              <a:t>, Christopher Alexander, et. al., 1977 quoted in GOF, p. 2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62D881-7E8B-469E-94CA-68DD2BA942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CINNUG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773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054" y="1099925"/>
            <a:ext cx="10515600" cy="752475"/>
          </a:xfrm>
        </p:spPr>
        <p:txBody>
          <a:bodyPr/>
          <a:lstStyle/>
          <a:p>
            <a:r>
              <a:rPr lang="en-US" b="0" dirty="0">
                <a:latin typeface="+mn-lt"/>
              </a:rPr>
              <a:t>Gang of Four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223" y="997736"/>
            <a:ext cx="4384431" cy="545985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FF1B6F-1F6A-4DCE-9FC2-45F6585F756D}"/>
              </a:ext>
            </a:extLst>
          </p:cNvPr>
          <p:cNvSpPr txBox="1"/>
          <p:nvPr/>
        </p:nvSpPr>
        <p:spPr>
          <a:xfrm>
            <a:off x="1046375" y="2036189"/>
            <a:ext cx="569379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“…descriptions of communicating objects and classes that are customized to solve a general design problem in a particular context.”    GOF, p. 3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0A851-C6DD-4AC8-82F6-BFCB619B7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CINNUG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162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+mn-lt"/>
              </a:rPr>
              <a:t>What a Design Pattern Isn’t: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sz="3200" b="0" dirty="0">
                <a:solidFill>
                  <a:schemeClr val="tx1"/>
                </a:solidFill>
                <a:latin typeface="+mn-lt"/>
              </a:rPr>
              <a:t>A cookbook recipe</a:t>
            </a:r>
          </a:p>
          <a:p>
            <a:pPr marL="0" indent="0">
              <a:buNone/>
            </a:pPr>
            <a:r>
              <a:rPr lang="en-US" sz="3200" b="0" dirty="0">
                <a:solidFill>
                  <a:schemeClr val="tx1"/>
                </a:solidFill>
                <a:latin typeface="+mn-lt"/>
              </a:rPr>
              <a:t>	A one-size fits all solution</a:t>
            </a:r>
          </a:p>
          <a:p>
            <a:pPr marL="0" indent="0">
              <a:buNone/>
            </a:pPr>
            <a:r>
              <a:rPr lang="en-US" sz="3200" b="0" dirty="0">
                <a:solidFill>
                  <a:schemeClr val="tx1"/>
                </a:solidFill>
                <a:latin typeface="+mn-lt"/>
              </a:rPr>
              <a:t>	A callable library</a:t>
            </a:r>
          </a:p>
          <a:p>
            <a:pPr marL="0" indent="0">
              <a:buNone/>
            </a:pPr>
            <a:r>
              <a:rPr lang="en-US" sz="3200" b="0" dirty="0">
                <a:solidFill>
                  <a:schemeClr val="tx1"/>
                </a:solidFill>
                <a:latin typeface="+mn-lt"/>
              </a:rPr>
              <a:t>	An excuse to suspend critical thought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814236-5322-4F11-A76B-6ECD896D3B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CINNUG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838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F5ACF-7FCF-434A-8220-6EB7BB264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786" y="1005493"/>
            <a:ext cx="5534320" cy="4351338"/>
          </a:xfrm>
        </p:spPr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“The essential definition of a design pattern is a well worn and known good solution to a common problem. Design patterns are definitively not new. Rather they are old techniques that have shown their usefulness over a period of many years.”  p. 28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D4166886-DBFA-4234-B56B-FE4F19794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944" y="1005493"/>
            <a:ext cx="3765512" cy="482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47F20D-B0BA-4D29-ADE8-137F1128DA4C}"/>
              </a:ext>
            </a:extLst>
          </p:cNvPr>
          <p:cNvSpPr txBox="1"/>
          <p:nvPr/>
        </p:nvSpPr>
        <p:spPr>
          <a:xfrm>
            <a:off x="5602696" y="6334812"/>
            <a:ext cx="658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https://fi.ort.edu.uy/innovaportal/file/2032/1/design_principles.pdf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6FC7B8-5E4A-41F4-ADBB-D94C48DEFA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CINNUG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594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018" y="1476146"/>
            <a:ext cx="8318369" cy="1952854"/>
          </a:xfrm>
        </p:spPr>
        <p:txBody>
          <a:bodyPr/>
          <a:lstStyle/>
          <a:p>
            <a:r>
              <a:rPr lang="en-US" b="0" dirty="0">
                <a:latin typeface="+mn-lt"/>
              </a:rPr>
              <a:t>A design pattern is a reusable object-oriented structure that solves a common problem in a particular context.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C304FE-0CD1-4C23-8EC2-89B76FE6E3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CINNUG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736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41CD51-B816-4042-9F33-3CD0B3C0104B}"/>
              </a:ext>
            </a:extLst>
          </p:cNvPr>
          <p:cNvSpPr/>
          <p:nvPr/>
        </p:nvSpPr>
        <p:spPr>
          <a:xfrm>
            <a:off x="936400" y="985101"/>
            <a:ext cx="2994582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Creational Patterns</a:t>
            </a:r>
          </a:p>
          <a:p>
            <a:endParaRPr lang="en-US" dirty="0"/>
          </a:p>
          <a:p>
            <a:r>
              <a:rPr lang="en-US" sz="2400" dirty="0"/>
              <a:t>  Abstract Factory	</a:t>
            </a:r>
          </a:p>
          <a:p>
            <a:r>
              <a:rPr lang="en-US" sz="2400" dirty="0"/>
              <a:t>  Builder	</a:t>
            </a:r>
          </a:p>
          <a:p>
            <a:r>
              <a:rPr lang="en-US" sz="2400" dirty="0"/>
              <a:t>  Factory Method	</a:t>
            </a:r>
          </a:p>
          <a:p>
            <a:r>
              <a:rPr lang="en-US" sz="2400" dirty="0"/>
              <a:t>  Prototype	</a:t>
            </a:r>
          </a:p>
          <a:p>
            <a:r>
              <a:rPr lang="en-US" sz="2400" dirty="0"/>
              <a:t>  Singleton</a:t>
            </a:r>
            <a:r>
              <a:rPr lang="en-US" dirty="0"/>
              <a:t>	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3D1C1C-AFC8-4308-8F0A-C5C80C57D638}"/>
              </a:ext>
            </a:extLst>
          </p:cNvPr>
          <p:cNvSpPr/>
          <p:nvPr/>
        </p:nvSpPr>
        <p:spPr>
          <a:xfrm>
            <a:off x="4556291" y="985101"/>
            <a:ext cx="2994582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Structural Patterns</a:t>
            </a:r>
          </a:p>
          <a:p>
            <a:endParaRPr lang="en-US" dirty="0"/>
          </a:p>
          <a:p>
            <a:r>
              <a:rPr lang="en-US" sz="2400" dirty="0"/>
              <a:t>  Adapter	</a:t>
            </a:r>
          </a:p>
          <a:p>
            <a:r>
              <a:rPr lang="en-US" sz="2400" dirty="0"/>
              <a:t>  Bridge	</a:t>
            </a:r>
          </a:p>
          <a:p>
            <a:r>
              <a:rPr lang="en-US" sz="2400" dirty="0"/>
              <a:t>  Composite	</a:t>
            </a:r>
          </a:p>
          <a:p>
            <a:r>
              <a:rPr lang="en-US" sz="2400" dirty="0"/>
              <a:t>  Decorator	</a:t>
            </a:r>
          </a:p>
          <a:p>
            <a:r>
              <a:rPr lang="en-US" sz="2400" dirty="0"/>
              <a:t>  Facade	</a:t>
            </a:r>
          </a:p>
          <a:p>
            <a:r>
              <a:rPr lang="en-US" sz="2400" dirty="0"/>
              <a:t>  Flyweight	</a:t>
            </a:r>
          </a:p>
          <a:p>
            <a:r>
              <a:rPr lang="en-US" sz="2400" dirty="0"/>
              <a:t>  Proxy</a:t>
            </a:r>
            <a:r>
              <a:rPr lang="en-US" dirty="0"/>
              <a:t>	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16459A-9C33-41ED-B4E5-28BEF89B2C13}"/>
              </a:ext>
            </a:extLst>
          </p:cNvPr>
          <p:cNvSpPr/>
          <p:nvPr/>
        </p:nvSpPr>
        <p:spPr>
          <a:xfrm>
            <a:off x="8176181" y="985101"/>
            <a:ext cx="3560190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Behavioral Patterns</a:t>
            </a:r>
          </a:p>
          <a:p>
            <a:endParaRPr lang="en-US" dirty="0"/>
          </a:p>
          <a:p>
            <a:r>
              <a:rPr lang="en-US" sz="2400" dirty="0"/>
              <a:t>  Chain of Responsibility</a:t>
            </a:r>
          </a:p>
          <a:p>
            <a:r>
              <a:rPr lang="en-US" sz="2400" dirty="0"/>
              <a:t>  Command	</a:t>
            </a:r>
          </a:p>
          <a:p>
            <a:r>
              <a:rPr lang="en-US" sz="2400" dirty="0"/>
              <a:t>  Interpreter	</a:t>
            </a:r>
          </a:p>
          <a:p>
            <a:r>
              <a:rPr lang="en-US" sz="2400" dirty="0"/>
              <a:t>  Iterator	</a:t>
            </a:r>
          </a:p>
          <a:p>
            <a:r>
              <a:rPr lang="en-US" sz="2400" dirty="0"/>
              <a:t>  Mediator	 </a:t>
            </a:r>
          </a:p>
          <a:p>
            <a:r>
              <a:rPr lang="en-US" sz="2400" dirty="0"/>
              <a:t>  Memento	 </a:t>
            </a:r>
          </a:p>
          <a:p>
            <a:r>
              <a:rPr lang="en-US" sz="2400" dirty="0"/>
              <a:t>  Observer	</a:t>
            </a:r>
          </a:p>
          <a:p>
            <a:r>
              <a:rPr lang="en-US" sz="2400" dirty="0"/>
              <a:t>  State	</a:t>
            </a:r>
          </a:p>
          <a:p>
            <a:r>
              <a:rPr lang="en-US" sz="2400" dirty="0"/>
              <a:t>  Strategy	</a:t>
            </a:r>
          </a:p>
          <a:p>
            <a:r>
              <a:rPr lang="en-US" sz="2400" dirty="0"/>
              <a:t>  Template 	</a:t>
            </a:r>
          </a:p>
          <a:p>
            <a:r>
              <a:rPr lang="en-US" sz="2400" dirty="0"/>
              <a:t>  Visitor</a:t>
            </a:r>
            <a:r>
              <a:rPr lang="en-US" dirty="0"/>
              <a:t>	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A213FF-BBB7-4FC2-9991-CEBE10287C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CINNUG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287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E50B8-4981-42A4-9F46-5B719CAC6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4980" y="1148080"/>
            <a:ext cx="2656840" cy="5140643"/>
          </a:xfrm>
        </p:spPr>
        <p:txBody>
          <a:bodyPr/>
          <a:lstStyle/>
          <a:p>
            <a:pPr marL="0" indent="0">
              <a:buNone/>
            </a:pPr>
            <a:r>
              <a:rPr lang="en-US" sz="2000" b="0" dirty="0">
                <a:solidFill>
                  <a:schemeClr val="tx1"/>
                </a:solidFill>
                <a:latin typeface="+mn-lt"/>
              </a:rPr>
              <a:t>Intent</a:t>
            </a:r>
          </a:p>
          <a:p>
            <a:pPr marL="0" indent="0">
              <a:buNone/>
            </a:pPr>
            <a:r>
              <a:rPr lang="en-US" sz="2000" b="0" dirty="0">
                <a:solidFill>
                  <a:schemeClr val="tx1"/>
                </a:solidFill>
                <a:latin typeface="+mn-lt"/>
              </a:rPr>
              <a:t>Also Known As</a:t>
            </a:r>
          </a:p>
          <a:p>
            <a:pPr marL="0" indent="0">
              <a:buNone/>
            </a:pPr>
            <a:r>
              <a:rPr lang="en-US" sz="2000" b="0" dirty="0">
                <a:solidFill>
                  <a:schemeClr val="tx1"/>
                </a:solidFill>
                <a:latin typeface="+mn-lt"/>
              </a:rPr>
              <a:t>Motivation</a:t>
            </a:r>
          </a:p>
          <a:p>
            <a:pPr marL="0" indent="0">
              <a:buNone/>
            </a:pPr>
            <a:r>
              <a:rPr lang="en-US" sz="2000" b="0" dirty="0">
                <a:solidFill>
                  <a:schemeClr val="tx1"/>
                </a:solidFill>
                <a:latin typeface="+mn-lt"/>
              </a:rPr>
              <a:t>Applicability</a:t>
            </a:r>
          </a:p>
          <a:p>
            <a:pPr marL="0" indent="0">
              <a:buNone/>
            </a:pPr>
            <a:r>
              <a:rPr lang="en-US" sz="2000" b="0" dirty="0">
                <a:solidFill>
                  <a:schemeClr val="tx1"/>
                </a:solidFill>
                <a:latin typeface="+mn-lt"/>
              </a:rPr>
              <a:t>Structure</a:t>
            </a:r>
          </a:p>
          <a:p>
            <a:pPr marL="0" indent="0">
              <a:buNone/>
            </a:pPr>
            <a:r>
              <a:rPr lang="en-US" sz="2000" b="0" dirty="0">
                <a:solidFill>
                  <a:schemeClr val="tx1"/>
                </a:solidFill>
                <a:latin typeface="+mn-lt"/>
              </a:rPr>
              <a:t>Participants</a:t>
            </a:r>
          </a:p>
          <a:p>
            <a:pPr marL="0" indent="0">
              <a:buNone/>
            </a:pPr>
            <a:r>
              <a:rPr lang="en-US" sz="2000" b="0" dirty="0">
                <a:solidFill>
                  <a:schemeClr val="tx1"/>
                </a:solidFill>
                <a:latin typeface="+mn-lt"/>
              </a:rPr>
              <a:t>Collaborations</a:t>
            </a:r>
          </a:p>
          <a:p>
            <a:pPr marL="0" indent="0">
              <a:buNone/>
            </a:pPr>
            <a:r>
              <a:rPr lang="en-US" sz="2000" b="0" dirty="0">
                <a:solidFill>
                  <a:schemeClr val="tx1"/>
                </a:solidFill>
                <a:latin typeface="+mn-lt"/>
              </a:rPr>
              <a:t>Consequences</a:t>
            </a:r>
          </a:p>
          <a:p>
            <a:pPr marL="0" indent="0">
              <a:buNone/>
            </a:pPr>
            <a:r>
              <a:rPr lang="en-US" sz="2000" b="0" dirty="0">
                <a:solidFill>
                  <a:schemeClr val="tx1"/>
                </a:solidFill>
                <a:latin typeface="+mn-lt"/>
              </a:rPr>
              <a:t>Implementation</a:t>
            </a:r>
          </a:p>
          <a:p>
            <a:pPr marL="0" indent="0">
              <a:buNone/>
            </a:pPr>
            <a:r>
              <a:rPr lang="en-US" sz="2000" b="0" dirty="0">
                <a:solidFill>
                  <a:schemeClr val="tx1"/>
                </a:solidFill>
                <a:latin typeface="+mn-lt"/>
              </a:rPr>
              <a:t>Sample Code</a:t>
            </a:r>
          </a:p>
          <a:p>
            <a:pPr marL="0" indent="0">
              <a:buNone/>
            </a:pPr>
            <a:r>
              <a:rPr lang="en-US" sz="2000" b="0" dirty="0">
                <a:solidFill>
                  <a:schemeClr val="tx1"/>
                </a:solidFill>
                <a:latin typeface="+mn-lt"/>
              </a:rPr>
              <a:t>Known Uses</a:t>
            </a:r>
          </a:p>
          <a:p>
            <a:pPr marL="0" indent="0">
              <a:buNone/>
            </a:pPr>
            <a:r>
              <a:rPr lang="en-US" sz="2000" b="0" dirty="0">
                <a:solidFill>
                  <a:schemeClr val="tx1"/>
                </a:solidFill>
                <a:latin typeface="+mn-lt"/>
              </a:rPr>
              <a:t>Related Patterns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F30F8-8B87-4AD5-88B5-0C82C05224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CINNUG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049E7F-394B-4A39-AA1F-EDD4B2C55C88}"/>
              </a:ext>
            </a:extLst>
          </p:cNvPr>
          <p:cNvSpPr txBox="1"/>
          <p:nvPr/>
        </p:nvSpPr>
        <p:spPr>
          <a:xfrm>
            <a:off x="772160" y="1036320"/>
            <a:ext cx="3474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GOF Organization</a:t>
            </a:r>
          </a:p>
        </p:txBody>
      </p:sp>
    </p:spTree>
    <p:extLst>
      <p:ext uri="{BB962C8B-B14F-4D97-AF65-F5344CB8AC3E}">
        <p14:creationId xmlns:p14="http://schemas.microsoft.com/office/powerpoint/2010/main" val="2537429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73150"/>
            <a:ext cx="10515600" cy="752475"/>
          </a:xfrm>
        </p:spPr>
        <p:txBody>
          <a:bodyPr/>
          <a:lstStyle/>
          <a:p>
            <a:r>
              <a:rPr lang="en-US" b="0" dirty="0">
                <a:latin typeface="+mn-lt"/>
              </a:rPr>
              <a:t>What is a Design Pattern?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AF86C27-9706-4181-A261-45972B89E874}"/>
              </a:ext>
            </a:extLst>
          </p:cNvPr>
          <p:cNvSpPr txBox="1">
            <a:spLocks/>
          </p:cNvSpPr>
          <p:nvPr/>
        </p:nvSpPr>
        <p:spPr>
          <a:xfrm>
            <a:off x="838200" y="2150110"/>
            <a:ext cx="10515600" cy="7524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venir Next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Why do we need design patterns?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D5DE85E-F6A2-4508-ADF3-7C29FE9027B7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7524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venir Next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How do we teach (O-O) programming?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56A4A-8098-456E-BDC1-57E81213E7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CINNUG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6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01346C0-B138-48D1-B21C-169764949F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772" y="917198"/>
            <a:ext cx="9042809" cy="6017578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4B43D93-3543-405F-9A1C-5CB97E46E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CINNUG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690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73150"/>
            <a:ext cx="10515600" cy="4799749"/>
          </a:xfrm>
        </p:spPr>
        <p:txBody>
          <a:bodyPr/>
          <a:lstStyle/>
          <a:p>
            <a:r>
              <a:rPr lang="en-US" b="0" dirty="0">
                <a:latin typeface="+mn-lt"/>
              </a:rPr>
              <a:t>Intent</a:t>
            </a:r>
            <a:br>
              <a:rPr lang="en-US" b="0" dirty="0">
                <a:latin typeface="+mn-lt"/>
              </a:rPr>
            </a:br>
            <a:br>
              <a:rPr lang="en-US" b="0" dirty="0">
                <a:latin typeface="+mn-lt"/>
              </a:rPr>
            </a:br>
            <a:r>
              <a:rPr lang="en-US" b="0" dirty="0">
                <a:latin typeface="+mn-lt"/>
              </a:rPr>
              <a:t>	Encapsulate a request as an object, thereby 	letting you parameterize clients with different 	requests, queue or log requests, and support 	undoable operations. </a:t>
            </a:r>
            <a:br>
              <a:rPr lang="en-US" b="0" dirty="0">
                <a:latin typeface="+mn-lt"/>
              </a:rPr>
            </a:br>
            <a:br>
              <a:rPr lang="en-US" b="0" dirty="0">
                <a:latin typeface="+mn-lt"/>
              </a:rPr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59A61E-FB84-4539-B866-7D78C3CF1A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CINNUG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846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73150"/>
            <a:ext cx="10515600" cy="4799749"/>
          </a:xfrm>
        </p:spPr>
        <p:txBody>
          <a:bodyPr/>
          <a:lstStyle/>
          <a:p>
            <a:r>
              <a:rPr lang="en-US" b="0" dirty="0">
                <a:latin typeface="+mn-lt"/>
              </a:rPr>
              <a:t>AKA</a:t>
            </a:r>
            <a:br>
              <a:rPr lang="en-US" b="0" dirty="0">
                <a:latin typeface="+mn-lt"/>
              </a:rPr>
            </a:br>
            <a:br>
              <a:rPr lang="en-US" b="0" dirty="0">
                <a:latin typeface="+mn-lt"/>
              </a:rPr>
            </a:br>
            <a:r>
              <a:rPr lang="en-US" b="0" dirty="0">
                <a:latin typeface="+mn-lt"/>
              </a:rPr>
              <a:t>	Action, Transaction</a:t>
            </a:r>
            <a:br>
              <a:rPr lang="en-US" b="0" dirty="0">
                <a:latin typeface="+mn-lt"/>
              </a:rPr>
            </a:br>
            <a:br>
              <a:rPr lang="en-US" b="0" dirty="0">
                <a:latin typeface="+mn-lt"/>
              </a:rPr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200A0C-A414-49BB-BB1A-FF61A8778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CINNUG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422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73150"/>
            <a:ext cx="10515600" cy="4799749"/>
          </a:xfrm>
        </p:spPr>
        <p:txBody>
          <a:bodyPr/>
          <a:lstStyle/>
          <a:p>
            <a:r>
              <a:rPr lang="en-US" b="0" dirty="0">
                <a:latin typeface="+mn-lt"/>
              </a:rPr>
              <a:t>Motivation</a:t>
            </a:r>
            <a:br>
              <a:rPr lang="en-US" b="0" dirty="0">
                <a:latin typeface="+mn-lt"/>
              </a:rPr>
            </a:br>
            <a:br>
              <a:rPr lang="en-US" b="0" dirty="0">
                <a:latin typeface="+mn-lt"/>
              </a:rPr>
            </a:br>
            <a:r>
              <a:rPr lang="en-US" b="0" dirty="0">
                <a:latin typeface="+mn-lt"/>
              </a:rPr>
              <a:t>	Sometimes it's necessary to issue requests to 	objects without knowing anything about the 	operation being requested or the receiver of the 	request. </a:t>
            </a:r>
            <a:br>
              <a:rPr lang="en-US" b="0" dirty="0">
                <a:latin typeface="+mn-lt"/>
              </a:rPr>
            </a:br>
            <a:br>
              <a:rPr lang="en-US" b="0" dirty="0">
                <a:latin typeface="+mn-lt"/>
              </a:rPr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EB14ED-ED7C-487C-8805-D39B6CD5E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CINNUG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956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13D68F-6B28-41C4-A838-1B3E8AAD20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115" y="1757362"/>
            <a:ext cx="7835148" cy="39175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5BBAC3-A5F2-486F-A910-1FC4DC249A6C}"/>
              </a:ext>
            </a:extLst>
          </p:cNvPr>
          <p:cNvSpPr txBox="1"/>
          <p:nvPr/>
        </p:nvSpPr>
        <p:spPr>
          <a:xfrm>
            <a:off x="3096429" y="2992874"/>
            <a:ext cx="601651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</a:rPr>
              <a:t>Self-destruct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288778-6029-4E3D-8868-9D875F6B2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CINNUG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084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13D68F-6B28-41C4-A838-1B3E8AAD20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115" y="1757362"/>
            <a:ext cx="7835148" cy="39175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5BBAC3-A5F2-486F-A910-1FC4DC249A6C}"/>
              </a:ext>
            </a:extLst>
          </p:cNvPr>
          <p:cNvSpPr txBox="1"/>
          <p:nvPr/>
        </p:nvSpPr>
        <p:spPr>
          <a:xfrm>
            <a:off x="2432975" y="2978597"/>
            <a:ext cx="72835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Release the Kraken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BA38E93-6B1C-4C7F-B1E9-418E0E6B8B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CINNUG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818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13D68F-6B28-41C4-A838-1B3E8AAD20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115" y="1757362"/>
            <a:ext cx="7835148" cy="39175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5BBAC3-A5F2-486F-A910-1FC4DC249A6C}"/>
              </a:ext>
            </a:extLst>
          </p:cNvPr>
          <p:cNvSpPr txBox="1"/>
          <p:nvPr/>
        </p:nvSpPr>
        <p:spPr>
          <a:xfrm>
            <a:off x="2615663" y="3072865"/>
            <a:ext cx="71113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</a:rPr>
              <a:t>Fire Ze Missiles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6CE83A-799C-458E-AE60-A402D37EBA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CINNUG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0676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253" y="1073151"/>
            <a:ext cx="10515600" cy="694690"/>
          </a:xfrm>
        </p:spPr>
        <p:txBody>
          <a:bodyPr/>
          <a:lstStyle/>
          <a:p>
            <a:r>
              <a:rPr lang="en-US" b="0" dirty="0">
                <a:latin typeface="+mn-lt"/>
              </a:rPr>
              <a:t>Applicability (Use Cases)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012761-EAD3-45DA-B513-FCDF967E588A}"/>
              </a:ext>
            </a:extLst>
          </p:cNvPr>
          <p:cNvSpPr txBox="1"/>
          <p:nvPr/>
        </p:nvSpPr>
        <p:spPr>
          <a:xfrm>
            <a:off x="1183640" y="2214008"/>
            <a:ext cx="7808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Use the Command Pattern when you want to: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CA96F1-ED12-4B65-881B-8C8CE4D6DB2C}"/>
              </a:ext>
            </a:extLst>
          </p:cNvPr>
          <p:cNvSpPr txBox="1"/>
          <p:nvPr/>
        </p:nvSpPr>
        <p:spPr>
          <a:xfrm>
            <a:off x="1737947" y="2973755"/>
            <a:ext cx="1030165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/>
              <a:t>Parameterize objects by an action to perform</a:t>
            </a:r>
          </a:p>
          <a:p>
            <a:pPr marL="342900" indent="-342900">
              <a:buAutoNum type="arabicPeriod"/>
            </a:pPr>
            <a:r>
              <a:rPr lang="en-US" sz="2800" dirty="0"/>
              <a:t>Specify, queue, and execute requests at different times</a:t>
            </a:r>
          </a:p>
          <a:p>
            <a:pPr marL="342900" indent="-342900">
              <a:buAutoNum type="arabicPeriod"/>
            </a:pPr>
            <a:r>
              <a:rPr lang="en-US" sz="2800" dirty="0"/>
              <a:t>Support undo</a:t>
            </a:r>
          </a:p>
          <a:p>
            <a:pPr marL="342900" indent="-342900">
              <a:buAutoNum type="arabicPeriod"/>
            </a:pPr>
            <a:r>
              <a:rPr lang="en-US" sz="2800" dirty="0"/>
              <a:t>Support logging changes so that they can be reapplied in case of a system crash</a:t>
            </a:r>
          </a:p>
          <a:p>
            <a:pPr marL="342900" indent="-342900">
              <a:buAutoNum type="arabicPeriod"/>
            </a:pPr>
            <a:r>
              <a:rPr lang="en-US" sz="2800" dirty="0"/>
              <a:t>Structure a system around high-level operations built on primitives operations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6491A-8A17-4DBE-9EA9-7B9494673E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CINNUG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62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73150"/>
            <a:ext cx="10515600" cy="4799749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B446E5-7D09-4841-A196-F670FFC75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761" y="2017203"/>
            <a:ext cx="6836853" cy="4475672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F832F-217D-4A5B-8FEB-B159C21A2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CINNUG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F35BD7-9231-463E-9468-66DCEB4D57A2}"/>
              </a:ext>
            </a:extLst>
          </p:cNvPr>
          <p:cNvSpPr txBox="1"/>
          <p:nvPr/>
        </p:nvSpPr>
        <p:spPr>
          <a:xfrm>
            <a:off x="533926" y="1073150"/>
            <a:ext cx="1927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Structure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E2C51A-4AE4-44B5-BB0C-C4FD2039953F}"/>
              </a:ext>
            </a:extLst>
          </p:cNvPr>
          <p:cNvSpPr txBox="1"/>
          <p:nvPr/>
        </p:nvSpPr>
        <p:spPr>
          <a:xfrm>
            <a:off x="1018948" y="2223713"/>
            <a:ext cx="4705134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Client: Editor Application</a:t>
            </a:r>
          </a:p>
          <a:p>
            <a:endParaRPr lang="en-US" sz="2400" dirty="0"/>
          </a:p>
          <a:p>
            <a:r>
              <a:rPr lang="en-US" sz="2400" dirty="0"/>
              <a:t>Receiver: Document</a:t>
            </a:r>
          </a:p>
          <a:p>
            <a:endParaRPr lang="en-US" sz="2400" dirty="0"/>
          </a:p>
          <a:p>
            <a:r>
              <a:rPr lang="en-US" sz="2400" dirty="0"/>
              <a:t>Invoker: </a:t>
            </a:r>
            <a:r>
              <a:rPr lang="en-US" sz="2400" dirty="0" err="1"/>
              <a:t>MenuItem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Command: Abstract class </a:t>
            </a:r>
          </a:p>
          <a:p>
            <a:r>
              <a:rPr lang="en-US" sz="2400" dirty="0"/>
              <a:t>	       or interface</a:t>
            </a:r>
          </a:p>
          <a:p>
            <a:endParaRPr lang="en-US" sz="2400" dirty="0"/>
          </a:p>
          <a:p>
            <a:r>
              <a:rPr lang="en-US" sz="2400" dirty="0" err="1"/>
              <a:t>ConcreteCommand</a:t>
            </a:r>
            <a:r>
              <a:rPr lang="en-US" sz="2400" dirty="0"/>
              <a:t>: </a:t>
            </a:r>
            <a:r>
              <a:rPr lang="en-US" sz="2400" dirty="0" err="1"/>
              <a:t>PasteCommand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4022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0318-23FA-41BC-8AB8-16D185ACA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6040" y="1686877"/>
            <a:ext cx="11282680" cy="4988560"/>
          </a:xfrm>
        </p:spPr>
        <p:txBody>
          <a:bodyPr/>
          <a:lstStyle/>
          <a:p>
            <a:r>
              <a:rPr lang="en-US" b="0" dirty="0">
                <a:solidFill>
                  <a:schemeClr val="tx1"/>
                </a:solidFill>
                <a:latin typeface="+mn-lt"/>
              </a:rPr>
              <a:t>Command (Abstract class or interface)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n-lt"/>
              </a:rPr>
              <a:t>declares an interface for executing an operation</a:t>
            </a:r>
          </a:p>
          <a:p>
            <a:r>
              <a:rPr lang="en-US" b="0" dirty="0" err="1">
                <a:solidFill>
                  <a:schemeClr val="tx1"/>
                </a:solidFill>
                <a:latin typeface="+mn-lt"/>
              </a:rPr>
              <a:t>ConcreteCommand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 (</a:t>
            </a:r>
            <a:r>
              <a:rPr lang="en-US" b="0" dirty="0" err="1">
                <a:solidFill>
                  <a:schemeClr val="tx1"/>
                </a:solidFill>
                <a:latin typeface="+mn-lt"/>
              </a:rPr>
              <a:t>PasteCommand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n-lt"/>
              </a:rPr>
              <a:t>defines a binding between a Receiver object and an action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n-lt"/>
              </a:rPr>
              <a:t>implements Execute by invoking the corresponding operation(s) on Receiver</a:t>
            </a:r>
          </a:p>
          <a:p>
            <a:r>
              <a:rPr lang="en-US" b="0" dirty="0">
                <a:solidFill>
                  <a:schemeClr val="tx1"/>
                </a:solidFill>
                <a:latin typeface="+mn-lt"/>
              </a:rPr>
              <a:t>Client  (Editor Application)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n-lt"/>
              </a:rPr>
              <a:t>creates a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ConcreteCommand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object and sets its receiver</a:t>
            </a:r>
          </a:p>
          <a:p>
            <a:r>
              <a:rPr lang="en-US" b="0" dirty="0">
                <a:solidFill>
                  <a:schemeClr val="tx1"/>
                </a:solidFill>
                <a:latin typeface="+mn-lt"/>
              </a:rPr>
              <a:t>Invoker  (</a:t>
            </a:r>
            <a:r>
              <a:rPr lang="en-US" b="0" dirty="0" err="1">
                <a:solidFill>
                  <a:schemeClr val="tx1"/>
                </a:solidFill>
                <a:latin typeface="+mn-lt"/>
              </a:rPr>
              <a:t>MenuItem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n-lt"/>
              </a:rPr>
              <a:t>asks the command to carry out the request</a:t>
            </a:r>
          </a:p>
          <a:p>
            <a:r>
              <a:rPr lang="en-US" b="0" dirty="0">
                <a:solidFill>
                  <a:schemeClr val="tx1"/>
                </a:solidFill>
                <a:latin typeface="+mn-lt"/>
              </a:rPr>
              <a:t>Receiver  (Document)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n-lt"/>
              </a:rPr>
              <a:t>knows how to perform the operations associated with carrying out the request.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439AEF-AB04-4371-839A-7D94FC726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CINNUG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4FE443-AD73-477A-8A0C-33D4E42D7465}"/>
              </a:ext>
            </a:extLst>
          </p:cNvPr>
          <p:cNvSpPr txBox="1"/>
          <p:nvPr/>
        </p:nvSpPr>
        <p:spPr>
          <a:xfrm>
            <a:off x="812800" y="926514"/>
            <a:ext cx="2392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Participants</a:t>
            </a:r>
          </a:p>
        </p:txBody>
      </p:sp>
    </p:spTree>
    <p:extLst>
      <p:ext uri="{BB962C8B-B14F-4D97-AF65-F5344CB8AC3E}">
        <p14:creationId xmlns:p14="http://schemas.microsoft.com/office/powerpoint/2010/main" val="462608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5522CBB-88EF-4E89-9E67-A8587890C378}"/>
              </a:ext>
            </a:extLst>
          </p:cNvPr>
          <p:cNvSpPr/>
          <p:nvPr/>
        </p:nvSpPr>
        <p:spPr>
          <a:xfrm>
            <a:off x="7915166" y="2428400"/>
            <a:ext cx="28185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Abstraction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417787-DFD5-41E4-B778-E65DE4C17B1B}"/>
              </a:ext>
            </a:extLst>
          </p:cNvPr>
          <p:cNvSpPr/>
          <p:nvPr/>
        </p:nvSpPr>
        <p:spPr>
          <a:xfrm>
            <a:off x="8649214" y="3660159"/>
            <a:ext cx="338278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Encapsulation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3FAF87-E3B4-45C9-A5E1-07B295934CDF}"/>
              </a:ext>
            </a:extLst>
          </p:cNvPr>
          <p:cNvSpPr/>
          <p:nvPr/>
        </p:nvSpPr>
        <p:spPr>
          <a:xfrm>
            <a:off x="7915166" y="4826063"/>
            <a:ext cx="279711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Inheritance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9B3A6D-AFAB-474E-936A-6A34862CF261}"/>
              </a:ext>
            </a:extLst>
          </p:cNvPr>
          <p:cNvSpPr/>
          <p:nvPr/>
        </p:nvSpPr>
        <p:spPr>
          <a:xfrm>
            <a:off x="4234723" y="5429308"/>
            <a:ext cx="34883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Polymorphism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61017C-7337-4928-82E8-68E541F76AB2}"/>
              </a:ext>
            </a:extLst>
          </p:cNvPr>
          <p:cNvSpPr/>
          <p:nvPr/>
        </p:nvSpPr>
        <p:spPr>
          <a:xfrm>
            <a:off x="2595362" y="2428400"/>
            <a:ext cx="12666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UML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FE566D-2B66-46BE-AB4E-005C884690C5}"/>
              </a:ext>
            </a:extLst>
          </p:cNvPr>
          <p:cNvSpPr/>
          <p:nvPr/>
        </p:nvSpPr>
        <p:spPr>
          <a:xfrm>
            <a:off x="3862055" y="1092618"/>
            <a:ext cx="446789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Language Features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9FFC7F-C4D2-4546-BBCF-69ABD2B1BA8A}"/>
              </a:ext>
            </a:extLst>
          </p:cNvPr>
          <p:cNvSpPr/>
          <p:nvPr/>
        </p:nvSpPr>
        <p:spPr>
          <a:xfrm>
            <a:off x="2566652" y="4659867"/>
            <a:ext cx="11721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IDEs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6C796D-CF4B-4756-B5FC-C302F1C6D43B}"/>
              </a:ext>
            </a:extLst>
          </p:cNvPr>
          <p:cNvSpPr/>
          <p:nvPr/>
        </p:nvSpPr>
        <p:spPr>
          <a:xfrm>
            <a:off x="534862" y="3502849"/>
            <a:ext cx="277511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O-O Design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F9D3C6D-AE37-4A0A-A296-39FA3CF6FB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CINNUG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13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DA2B6-5790-49B6-BE94-C7F9AE0DC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5680"/>
            <a:ext cx="10515600" cy="5181283"/>
          </a:xfrm>
        </p:spPr>
        <p:txBody>
          <a:bodyPr/>
          <a:lstStyle/>
          <a:p>
            <a:pPr marL="0" indent="0">
              <a:buNone/>
            </a:pPr>
            <a:r>
              <a:rPr lang="en-US" sz="3600" b="0" dirty="0">
                <a:solidFill>
                  <a:schemeClr val="tx1"/>
                </a:solidFill>
                <a:latin typeface="+mn-lt"/>
              </a:rPr>
              <a:t>Collaborations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	The client creates a </a:t>
            </a:r>
            <a:r>
              <a:rPr lang="en-US" b="0" dirty="0" err="1">
                <a:solidFill>
                  <a:schemeClr val="tx1"/>
                </a:solidFill>
                <a:latin typeface="+mn-lt"/>
              </a:rPr>
              <a:t>ConcreteCommand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 object and specifies its 	receiver.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	An Invoker object stores the </a:t>
            </a:r>
            <a:r>
              <a:rPr lang="en-US" b="0" dirty="0" err="1">
                <a:solidFill>
                  <a:schemeClr val="tx1"/>
                </a:solidFill>
                <a:latin typeface="+mn-lt"/>
              </a:rPr>
              <a:t>ConcreteCommand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 object. 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	The invoker issues a request by calling Execute on the command. 	When commands are undoable, </a:t>
            </a:r>
            <a:r>
              <a:rPr lang="en-US" b="0" dirty="0" err="1">
                <a:solidFill>
                  <a:schemeClr val="tx1"/>
                </a:solidFill>
                <a:latin typeface="+mn-lt"/>
              </a:rPr>
              <a:t>ConcreteCommand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 stores state 	for undoing the command prior to invoking Execute.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	The </a:t>
            </a:r>
            <a:r>
              <a:rPr lang="en-US" b="0" dirty="0" err="1">
                <a:solidFill>
                  <a:schemeClr val="tx1"/>
                </a:solidFill>
                <a:latin typeface="+mn-lt"/>
              </a:rPr>
              <a:t>ConcreteCommand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 object invokes operations on its receiver 	to carryout the request.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915084-0031-49B4-AF12-63F68C226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CINNUG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8434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A29724-8A18-473C-AAC9-AB82F66008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CINNUG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158D21-B199-48EE-9313-28D43AF09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0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016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3D32E-AC73-44C1-8EBD-66237668C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6320"/>
            <a:ext cx="10515600" cy="5140643"/>
          </a:xfrm>
        </p:spPr>
        <p:txBody>
          <a:bodyPr/>
          <a:lstStyle/>
          <a:p>
            <a:pPr marL="0" indent="0">
              <a:buNone/>
            </a:pPr>
            <a:r>
              <a:rPr lang="en-US" sz="3600" b="0" dirty="0">
                <a:solidFill>
                  <a:schemeClr val="tx1"/>
                </a:solidFill>
                <a:latin typeface="+mn-lt"/>
              </a:rPr>
              <a:t>Consequences</a:t>
            </a:r>
            <a:br>
              <a:rPr lang="en-US" sz="3600" b="0" dirty="0">
                <a:solidFill>
                  <a:schemeClr val="tx1"/>
                </a:solidFill>
                <a:latin typeface="+mn-lt"/>
              </a:rPr>
            </a:br>
            <a:endParaRPr lang="en-US" sz="3600" b="0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	1. Command decouples the object that invokes the operation 	from the one that knows how to perform it. 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	2. Commands are first-class objects. They can be manipulated 	and extended like any other object. 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	3. You can assemble commands into a composite command. 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	4. It's easy to add new Commands, because you don't have to 	change existing classes.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47DA31-812E-47BF-875D-8D466BF5F1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CINNUG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6948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835F3B-D233-4EAC-84EC-49BA08E9B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CINNUG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F75CE5-E0CB-4357-9BCA-7529A38D8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104" y="1046479"/>
            <a:ext cx="7391791" cy="420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4C9F8F5-3892-475E-9830-3C76649FC212}"/>
              </a:ext>
            </a:extLst>
          </p:cNvPr>
          <p:cNvSpPr/>
          <p:nvPr/>
        </p:nvSpPr>
        <p:spPr>
          <a:xfrm>
            <a:off x="2452854" y="5546218"/>
            <a:ext cx="72862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hlinkClick r:id="rId3"/>
              </a:rPr>
              <a:t>https://www.dofactory.com/net/design-patterns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195146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8F257D-DB2E-48EE-A574-881B14ABE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CINNUG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  <p:pic>
        <p:nvPicPr>
          <p:cNvPr id="2050" name="Picture 2" descr="https://pictures.abebooks.com/isbn/9780131857254-us.jpg">
            <a:extLst>
              <a:ext uri="{FF2B5EF4-FFF2-40B4-BE49-F238E27FC236}">
                <a16:creationId xmlns:a16="http://schemas.microsoft.com/office/drawing/2014/main" id="{BF29211D-CAE6-4548-B8F0-440BBBF08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946150"/>
            <a:ext cx="4114799" cy="550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4707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069F1-3F43-4519-8B8F-64FDEE3B9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32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b="0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8F3D37-510B-454F-B53D-8F2ECC0AF5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CINNUG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0D674F-A56B-45E1-8525-0A8C3305B472}"/>
              </a:ext>
            </a:extLst>
          </p:cNvPr>
          <p:cNvSpPr/>
          <p:nvPr/>
        </p:nvSpPr>
        <p:spPr>
          <a:xfrm>
            <a:off x="5212080" y="1213406"/>
            <a:ext cx="1788160" cy="60523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Command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1C8E0B-520B-45AB-A2FE-8A2F6461F8DF}"/>
              </a:ext>
            </a:extLst>
          </p:cNvPr>
          <p:cNvSpPr/>
          <p:nvPr/>
        </p:nvSpPr>
        <p:spPr>
          <a:xfrm>
            <a:off x="1833880" y="3149600"/>
            <a:ext cx="140208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Relay On Command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B7558C-5316-4AFC-9347-01D45AA3EFC7}"/>
              </a:ext>
            </a:extLst>
          </p:cNvPr>
          <p:cNvSpPr/>
          <p:nvPr/>
        </p:nvSpPr>
        <p:spPr>
          <a:xfrm>
            <a:off x="4739640" y="3149600"/>
            <a:ext cx="140208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Motor On Command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3FC0C9-BE36-4298-881E-08FF4FA9B1E4}"/>
              </a:ext>
            </a:extLst>
          </p:cNvPr>
          <p:cNvSpPr/>
          <p:nvPr/>
        </p:nvSpPr>
        <p:spPr>
          <a:xfrm>
            <a:off x="7645400" y="3134360"/>
            <a:ext cx="140208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Clutch On Command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50130B-3C5C-4737-8FC7-9983C39FB62B}"/>
              </a:ext>
            </a:extLst>
          </p:cNvPr>
          <p:cNvSpPr/>
          <p:nvPr/>
        </p:nvSpPr>
        <p:spPr>
          <a:xfrm>
            <a:off x="3337560" y="4358640"/>
            <a:ext cx="140208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Relay Off Command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C9E95D-21AD-4BF9-A39E-DE2A1564F8D9}"/>
              </a:ext>
            </a:extLst>
          </p:cNvPr>
          <p:cNvSpPr/>
          <p:nvPr/>
        </p:nvSpPr>
        <p:spPr>
          <a:xfrm>
            <a:off x="6243320" y="4353560"/>
            <a:ext cx="140208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Motor Off Command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50B0E7-5263-4A16-AC9E-7A017C8ACF0C}"/>
              </a:ext>
            </a:extLst>
          </p:cNvPr>
          <p:cNvSpPr/>
          <p:nvPr/>
        </p:nvSpPr>
        <p:spPr>
          <a:xfrm>
            <a:off x="9138920" y="4353560"/>
            <a:ext cx="140208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Clutch Off Command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A3A59E-84FE-4F8D-825C-CA08A7631F85}"/>
              </a:ext>
            </a:extLst>
          </p:cNvPr>
          <p:cNvSpPr/>
          <p:nvPr/>
        </p:nvSpPr>
        <p:spPr>
          <a:xfrm>
            <a:off x="5212080" y="1818640"/>
            <a:ext cx="1788160" cy="44275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  Execute()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D625AB-5AEB-4B5B-AAFE-9104FDDFF116}"/>
              </a:ext>
            </a:extLst>
          </p:cNvPr>
          <p:cNvSpPr txBox="1"/>
          <p:nvPr/>
        </p:nvSpPr>
        <p:spPr>
          <a:xfrm>
            <a:off x="980440" y="982920"/>
            <a:ext cx="3396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Copier Controller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6502A3A-27D7-4B45-9BB7-9F15ADDFDDFF}"/>
              </a:ext>
            </a:extLst>
          </p:cNvPr>
          <p:cNvCxnSpPr>
            <a:cxnSpLocks/>
          </p:cNvCxnSpPr>
          <p:nvPr/>
        </p:nvCxnSpPr>
        <p:spPr>
          <a:xfrm>
            <a:off x="2534920" y="2702560"/>
            <a:ext cx="7305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18FDBDD-E4C6-4AF7-A39F-C6B091651F4C}"/>
              </a:ext>
            </a:extLst>
          </p:cNvPr>
          <p:cNvCxnSpPr>
            <a:endCxn id="11" idx="0"/>
          </p:cNvCxnSpPr>
          <p:nvPr/>
        </p:nvCxnSpPr>
        <p:spPr>
          <a:xfrm>
            <a:off x="2534920" y="2702560"/>
            <a:ext cx="0" cy="447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E6417CF-9807-4C26-9DCB-A99A3FD70ABE}"/>
              </a:ext>
            </a:extLst>
          </p:cNvPr>
          <p:cNvCxnSpPr>
            <a:endCxn id="14" idx="0"/>
          </p:cNvCxnSpPr>
          <p:nvPr/>
        </p:nvCxnSpPr>
        <p:spPr>
          <a:xfrm>
            <a:off x="4038600" y="2702560"/>
            <a:ext cx="0" cy="1656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75CDC45-FD0C-4FF9-89A7-D25D828B9E0F}"/>
              </a:ext>
            </a:extLst>
          </p:cNvPr>
          <p:cNvCxnSpPr/>
          <p:nvPr/>
        </p:nvCxnSpPr>
        <p:spPr>
          <a:xfrm>
            <a:off x="5440680" y="2703830"/>
            <a:ext cx="0" cy="447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21BD84D-F2B5-4299-AC5F-616FBAA500F9}"/>
              </a:ext>
            </a:extLst>
          </p:cNvPr>
          <p:cNvCxnSpPr/>
          <p:nvPr/>
        </p:nvCxnSpPr>
        <p:spPr>
          <a:xfrm>
            <a:off x="8351520" y="2701290"/>
            <a:ext cx="0" cy="447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11C1AFC-293C-439A-AB67-C93E1C6FAA35}"/>
              </a:ext>
            </a:extLst>
          </p:cNvPr>
          <p:cNvCxnSpPr/>
          <p:nvPr/>
        </p:nvCxnSpPr>
        <p:spPr>
          <a:xfrm>
            <a:off x="9836150" y="2705100"/>
            <a:ext cx="0" cy="1656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8BF29BF-1E94-4A45-A4D6-8EB2B48BEADB}"/>
              </a:ext>
            </a:extLst>
          </p:cNvPr>
          <p:cNvCxnSpPr/>
          <p:nvPr/>
        </p:nvCxnSpPr>
        <p:spPr>
          <a:xfrm>
            <a:off x="6944360" y="2697480"/>
            <a:ext cx="0" cy="1656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row: Up 33">
            <a:extLst>
              <a:ext uri="{FF2B5EF4-FFF2-40B4-BE49-F238E27FC236}">
                <a16:creationId xmlns:a16="http://schemas.microsoft.com/office/drawing/2014/main" id="{93EE572F-78DC-4EDB-B1BC-EC5F9F139AC4}"/>
              </a:ext>
            </a:extLst>
          </p:cNvPr>
          <p:cNvSpPr/>
          <p:nvPr/>
        </p:nvSpPr>
        <p:spPr>
          <a:xfrm>
            <a:off x="5974088" y="2261394"/>
            <a:ext cx="190492" cy="4411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248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069F1-3F43-4519-8B8F-64FDEE3B9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32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b="0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8F3D37-510B-454F-B53D-8F2ECC0AF5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CINNUG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3FC0C9-BE36-4298-881E-08FF4FA9B1E4}"/>
              </a:ext>
            </a:extLst>
          </p:cNvPr>
          <p:cNvSpPr/>
          <p:nvPr/>
        </p:nvSpPr>
        <p:spPr>
          <a:xfrm>
            <a:off x="5335954" y="2033172"/>
            <a:ext cx="1894254" cy="11738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Sensor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D625AB-5AEB-4B5B-AAFE-9104FDDFF116}"/>
              </a:ext>
            </a:extLst>
          </p:cNvPr>
          <p:cNvSpPr txBox="1"/>
          <p:nvPr/>
        </p:nvSpPr>
        <p:spPr>
          <a:xfrm>
            <a:off x="980440" y="982920"/>
            <a:ext cx="3396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Copier Controller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98AB5E-D1DF-4499-B8BD-15CAB9706256}"/>
              </a:ext>
            </a:extLst>
          </p:cNvPr>
          <p:cNvSpPr/>
          <p:nvPr/>
        </p:nvSpPr>
        <p:spPr>
          <a:xfrm>
            <a:off x="8773746" y="2035321"/>
            <a:ext cx="1894254" cy="11738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Command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F08670-FD98-4833-B3F0-BE0BBDCC237E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7230208" y="2620108"/>
            <a:ext cx="1543538" cy="2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081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069F1-3F43-4519-8B8F-64FDEE3B9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32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b="0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8F3D37-510B-454F-B53D-8F2ECC0AF5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CINNUG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3FC0C9-BE36-4298-881E-08FF4FA9B1E4}"/>
              </a:ext>
            </a:extLst>
          </p:cNvPr>
          <p:cNvSpPr/>
          <p:nvPr/>
        </p:nvSpPr>
        <p:spPr>
          <a:xfrm>
            <a:off x="5335954" y="2033172"/>
            <a:ext cx="1894254" cy="11738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Sensor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D625AB-5AEB-4B5B-AAFE-9104FDDFF116}"/>
              </a:ext>
            </a:extLst>
          </p:cNvPr>
          <p:cNvSpPr txBox="1"/>
          <p:nvPr/>
        </p:nvSpPr>
        <p:spPr>
          <a:xfrm>
            <a:off x="980440" y="982920"/>
            <a:ext cx="3396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Copier Controller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98AB5E-D1DF-4499-B8BD-15CAB9706256}"/>
              </a:ext>
            </a:extLst>
          </p:cNvPr>
          <p:cNvSpPr/>
          <p:nvPr/>
        </p:nvSpPr>
        <p:spPr>
          <a:xfrm>
            <a:off x="8773746" y="2035321"/>
            <a:ext cx="1894254" cy="11738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Command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F08670-FD98-4833-B3F0-BE0BBDCC237E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7230208" y="2620108"/>
            <a:ext cx="1543538" cy="2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9421F11-15A0-4F5C-88C3-9CA0E67D90EA}"/>
              </a:ext>
            </a:extLst>
          </p:cNvPr>
          <p:cNvSpPr txBox="1"/>
          <p:nvPr/>
        </p:nvSpPr>
        <p:spPr>
          <a:xfrm>
            <a:off x="2488223" y="4097215"/>
            <a:ext cx="2268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Configuration Method</a:t>
            </a:r>
          </a:p>
          <a:p>
            <a:endParaRPr lang="en-US" dirty="0"/>
          </a:p>
          <a:p>
            <a:r>
              <a:rPr lang="en-US" dirty="0"/>
              <a:t>Text File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35683B1B-6A1F-4A11-9A68-3B67647F4CB8}"/>
              </a:ext>
            </a:extLst>
          </p:cNvPr>
          <p:cNvSpPr/>
          <p:nvPr/>
        </p:nvSpPr>
        <p:spPr>
          <a:xfrm>
            <a:off x="4835769" y="4097215"/>
            <a:ext cx="211016" cy="10462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FD927F1A-94C3-4974-81D4-86A8F71D1059}"/>
              </a:ext>
            </a:extLst>
          </p:cNvPr>
          <p:cNvCxnSpPr>
            <a:stCxn id="5" idx="1"/>
          </p:cNvCxnSpPr>
          <p:nvPr/>
        </p:nvCxnSpPr>
        <p:spPr>
          <a:xfrm rot="10800000" flipH="1">
            <a:off x="5046784" y="2622258"/>
            <a:ext cx="2998177" cy="1998101"/>
          </a:xfrm>
          <a:prstGeom prst="bentConnector3">
            <a:avLst>
              <a:gd name="adj1" fmla="val 1008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251F029-ECE3-45C6-83CF-770FA0CB5BE5}"/>
              </a:ext>
            </a:extLst>
          </p:cNvPr>
          <p:cNvSpPr txBox="1"/>
          <p:nvPr/>
        </p:nvSpPr>
        <p:spPr>
          <a:xfrm>
            <a:off x="5954718" y="4277402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Binding</a:t>
            </a:r>
          </a:p>
        </p:txBody>
      </p:sp>
    </p:spTree>
    <p:extLst>
      <p:ext uri="{BB962C8B-B14F-4D97-AF65-F5344CB8AC3E}">
        <p14:creationId xmlns:p14="http://schemas.microsoft.com/office/powerpoint/2010/main" val="17805768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0C8A9-02F5-4D15-9817-61A30E4EE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CINNUG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430F425-8DB1-418C-A847-2D492DAF529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9760" y="1135162"/>
            <a:ext cx="5831840" cy="38878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B884A9-FC48-42A9-A8B3-19C455DF545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640" y="904239"/>
            <a:ext cx="7579360" cy="569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779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62992-F1DE-40B2-B12B-02B7FEB6B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7440"/>
            <a:ext cx="10515600" cy="5069523"/>
          </a:xfrm>
        </p:spPr>
        <p:txBody>
          <a:bodyPr/>
          <a:lstStyle/>
          <a:p>
            <a:pPr marL="0" indent="0">
              <a:buNone/>
            </a:pPr>
            <a:r>
              <a:rPr lang="en-US" sz="3600" b="0" dirty="0">
                <a:solidFill>
                  <a:schemeClr val="tx1"/>
                </a:solidFill>
                <a:latin typeface="+mn-lt"/>
              </a:rPr>
              <a:t>References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b="0" i="1" dirty="0">
                <a:solidFill>
                  <a:schemeClr val="tx1"/>
                </a:solidFill>
                <a:latin typeface="+mn-lt"/>
              </a:rPr>
              <a:t>Design Patterns: Elements of Reusable Object-oriented Software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, 	Gamma et al. 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b="0" dirty="0" err="1">
                <a:solidFill>
                  <a:schemeClr val="tx1"/>
                </a:solidFill>
                <a:latin typeface="+mn-lt"/>
              </a:rPr>
              <a:t>DoFactory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 (</a:t>
            </a:r>
            <a:r>
              <a:rPr lang="en-US" b="0" dirty="0">
                <a:solidFill>
                  <a:schemeClr val="tx1"/>
                </a:solidFill>
                <a:latin typeface="+mn-lt"/>
                <a:hlinkClick r:id="rId2"/>
              </a:rPr>
              <a:t>www.dofactory.com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b="0" i="1" dirty="0">
                <a:solidFill>
                  <a:schemeClr val="tx1"/>
                </a:solidFill>
                <a:latin typeface="+mn-lt"/>
              </a:rPr>
              <a:t>Agile Principles, Patterns, and Practices in C#,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 Robert and Micah 	Martin</a:t>
            </a:r>
          </a:p>
          <a:p>
            <a:pPr marL="0" indent="0">
              <a:buNone/>
            </a:pPr>
            <a:endParaRPr lang="en-US" b="0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r>
              <a:rPr lang="en-US" sz="3600" b="0" dirty="0">
                <a:solidFill>
                  <a:schemeClr val="tx1"/>
                </a:solidFill>
                <a:latin typeface="+mn-lt"/>
              </a:rPr>
              <a:t>	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B1F51-4833-46C8-A294-9ACA622D53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CINNUG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806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5522CBB-88EF-4E89-9E67-A8587890C378}"/>
              </a:ext>
            </a:extLst>
          </p:cNvPr>
          <p:cNvSpPr/>
          <p:nvPr/>
        </p:nvSpPr>
        <p:spPr>
          <a:xfrm>
            <a:off x="7915166" y="2428400"/>
            <a:ext cx="28185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Abstraction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417787-DFD5-41E4-B778-E65DE4C17B1B}"/>
              </a:ext>
            </a:extLst>
          </p:cNvPr>
          <p:cNvSpPr/>
          <p:nvPr/>
        </p:nvSpPr>
        <p:spPr>
          <a:xfrm>
            <a:off x="8649214" y="3660159"/>
            <a:ext cx="338278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Encapsulation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3FAF87-E3B4-45C9-A5E1-07B295934CDF}"/>
              </a:ext>
            </a:extLst>
          </p:cNvPr>
          <p:cNvSpPr/>
          <p:nvPr/>
        </p:nvSpPr>
        <p:spPr>
          <a:xfrm>
            <a:off x="7915166" y="4826063"/>
            <a:ext cx="279711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Inheritance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9B3A6D-AFAB-474E-936A-6A34862CF261}"/>
              </a:ext>
            </a:extLst>
          </p:cNvPr>
          <p:cNvSpPr/>
          <p:nvPr/>
        </p:nvSpPr>
        <p:spPr>
          <a:xfrm>
            <a:off x="4234723" y="5429308"/>
            <a:ext cx="34883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Polymorphism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61017C-7337-4928-82E8-68E541F76AB2}"/>
              </a:ext>
            </a:extLst>
          </p:cNvPr>
          <p:cNvSpPr/>
          <p:nvPr/>
        </p:nvSpPr>
        <p:spPr>
          <a:xfrm>
            <a:off x="2595362" y="2428400"/>
            <a:ext cx="12666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UML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FE566D-2B66-46BE-AB4E-005C884690C5}"/>
              </a:ext>
            </a:extLst>
          </p:cNvPr>
          <p:cNvSpPr/>
          <p:nvPr/>
        </p:nvSpPr>
        <p:spPr>
          <a:xfrm>
            <a:off x="3862055" y="1092618"/>
            <a:ext cx="446789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Language Features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9FFC7F-C4D2-4546-BBCF-69ABD2B1BA8A}"/>
              </a:ext>
            </a:extLst>
          </p:cNvPr>
          <p:cNvSpPr/>
          <p:nvPr/>
        </p:nvSpPr>
        <p:spPr>
          <a:xfrm>
            <a:off x="2566652" y="4659867"/>
            <a:ext cx="11721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IDEs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6C796D-CF4B-4756-B5FC-C302F1C6D43B}"/>
              </a:ext>
            </a:extLst>
          </p:cNvPr>
          <p:cNvSpPr/>
          <p:nvPr/>
        </p:nvSpPr>
        <p:spPr>
          <a:xfrm>
            <a:off x="534862" y="3502849"/>
            <a:ext cx="277511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O-O Design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D7A85B-D2FA-49C8-A1B8-69231E29F91E}"/>
              </a:ext>
            </a:extLst>
          </p:cNvPr>
          <p:cNvSpPr/>
          <p:nvPr/>
        </p:nvSpPr>
        <p:spPr>
          <a:xfrm rot="20017458">
            <a:off x="4136515" y="2781789"/>
            <a:ext cx="348826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/>
              <a:t>What?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149801-15BF-46CB-B0CF-4FF66989F3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CINNUG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1126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2A4EB-413F-4B7E-A7F2-ED3C17BFA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6640"/>
            <a:ext cx="10515600" cy="5120323"/>
          </a:xfrm>
        </p:spPr>
        <p:txBody>
          <a:bodyPr/>
          <a:lstStyle/>
          <a:p>
            <a:pPr marL="0" indent="0">
              <a:buNone/>
            </a:pPr>
            <a:r>
              <a:rPr lang="en-US" sz="3600" b="0" dirty="0">
                <a:solidFill>
                  <a:schemeClr val="tx1"/>
                </a:solidFill>
                <a:latin typeface="+mn-lt"/>
              </a:rPr>
              <a:t>Contact Info:</a:t>
            </a:r>
          </a:p>
          <a:p>
            <a:pPr marL="0" indent="0">
              <a:buNone/>
            </a:pPr>
            <a:endParaRPr lang="en-US" sz="3600" b="0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r>
              <a:rPr lang="en-US" sz="3600" b="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sz="3600" b="0" dirty="0">
                <a:solidFill>
                  <a:schemeClr val="tx1"/>
                </a:solidFill>
                <a:latin typeface="+mn-lt"/>
                <a:hlinkClick r:id="rId2"/>
              </a:rPr>
              <a:t>ken.baum@ingagepartners.com</a:t>
            </a:r>
            <a:endParaRPr lang="en-US" sz="3600" b="0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br>
              <a:rPr lang="en-US" sz="3600" b="0" dirty="0">
                <a:solidFill>
                  <a:schemeClr val="tx1"/>
                </a:solidFill>
                <a:latin typeface="+mn-lt"/>
              </a:rPr>
            </a:br>
            <a:r>
              <a:rPr lang="en-US" sz="3600" b="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sz="3600" b="0" dirty="0">
                <a:solidFill>
                  <a:schemeClr val="tx1"/>
                </a:solidFill>
                <a:latin typeface="+mn-lt"/>
                <a:hlinkClick r:id="rId3"/>
              </a:rPr>
              <a:t>ilpadre1953@gmail.com</a:t>
            </a:r>
            <a:endParaRPr lang="en-US" sz="3600" b="0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endParaRPr lang="en-US" sz="3600" b="0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r>
              <a:rPr lang="en-US" sz="3600" b="0" dirty="0">
                <a:solidFill>
                  <a:schemeClr val="tx1"/>
                </a:solidFill>
                <a:latin typeface="+mn-lt"/>
              </a:rPr>
              <a:t>	github.com/</a:t>
            </a:r>
            <a:r>
              <a:rPr lang="en-US" sz="3600" b="0" dirty="0" err="1">
                <a:solidFill>
                  <a:schemeClr val="tx1"/>
                </a:solidFill>
                <a:latin typeface="+mn-lt"/>
              </a:rPr>
              <a:t>ilpadre</a:t>
            </a:r>
            <a:endParaRPr lang="en-US" sz="3600" b="0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endParaRPr lang="en-US" sz="3600" b="0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r>
              <a:rPr lang="en-US" sz="3600" b="0" dirty="0">
                <a:solidFill>
                  <a:schemeClr val="tx1"/>
                </a:solidFill>
                <a:latin typeface="+mn-lt"/>
              </a:rPr>
              <a:t>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0423C-91F8-4A56-A570-D28AF2016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CINNUG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721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5522CBB-88EF-4E89-9E67-A8587890C378}"/>
              </a:ext>
            </a:extLst>
          </p:cNvPr>
          <p:cNvSpPr/>
          <p:nvPr/>
        </p:nvSpPr>
        <p:spPr>
          <a:xfrm>
            <a:off x="7915166" y="2428400"/>
            <a:ext cx="28185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Abstraction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417787-DFD5-41E4-B778-E65DE4C17B1B}"/>
              </a:ext>
            </a:extLst>
          </p:cNvPr>
          <p:cNvSpPr/>
          <p:nvPr/>
        </p:nvSpPr>
        <p:spPr>
          <a:xfrm>
            <a:off x="8649214" y="3660159"/>
            <a:ext cx="338278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Encapsulation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3FAF87-E3B4-45C9-A5E1-07B295934CDF}"/>
              </a:ext>
            </a:extLst>
          </p:cNvPr>
          <p:cNvSpPr/>
          <p:nvPr/>
        </p:nvSpPr>
        <p:spPr>
          <a:xfrm>
            <a:off x="7915166" y="4826063"/>
            <a:ext cx="279711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Inheritance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9B3A6D-AFAB-474E-936A-6A34862CF261}"/>
              </a:ext>
            </a:extLst>
          </p:cNvPr>
          <p:cNvSpPr/>
          <p:nvPr/>
        </p:nvSpPr>
        <p:spPr>
          <a:xfrm>
            <a:off x="4234723" y="5429308"/>
            <a:ext cx="34883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Polymorphism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61017C-7337-4928-82E8-68E541F76AB2}"/>
              </a:ext>
            </a:extLst>
          </p:cNvPr>
          <p:cNvSpPr/>
          <p:nvPr/>
        </p:nvSpPr>
        <p:spPr>
          <a:xfrm>
            <a:off x="2595362" y="2428400"/>
            <a:ext cx="12666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UML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FE566D-2B66-46BE-AB4E-005C884690C5}"/>
              </a:ext>
            </a:extLst>
          </p:cNvPr>
          <p:cNvSpPr/>
          <p:nvPr/>
        </p:nvSpPr>
        <p:spPr>
          <a:xfrm>
            <a:off x="3862055" y="1092618"/>
            <a:ext cx="446789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Language Features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9FFC7F-C4D2-4546-BBCF-69ABD2B1BA8A}"/>
              </a:ext>
            </a:extLst>
          </p:cNvPr>
          <p:cNvSpPr/>
          <p:nvPr/>
        </p:nvSpPr>
        <p:spPr>
          <a:xfrm>
            <a:off x="2566652" y="4659867"/>
            <a:ext cx="11721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IDEs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6C796D-CF4B-4756-B5FC-C302F1C6D43B}"/>
              </a:ext>
            </a:extLst>
          </p:cNvPr>
          <p:cNvSpPr/>
          <p:nvPr/>
        </p:nvSpPr>
        <p:spPr>
          <a:xfrm>
            <a:off x="534862" y="3502849"/>
            <a:ext cx="277511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O-O Design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12101D-8911-4B2E-B3BF-7623EDC9AB45}"/>
              </a:ext>
            </a:extLst>
          </p:cNvPr>
          <p:cNvSpPr/>
          <p:nvPr/>
        </p:nvSpPr>
        <p:spPr>
          <a:xfrm rot="2268021">
            <a:off x="4455103" y="3082935"/>
            <a:ext cx="304762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/>
              <a:t>How?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72B35D-7A01-4BA0-8C38-A6476EF4AF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CINNUG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562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5522CBB-88EF-4E89-9E67-A8587890C378}"/>
              </a:ext>
            </a:extLst>
          </p:cNvPr>
          <p:cNvSpPr/>
          <p:nvPr/>
        </p:nvSpPr>
        <p:spPr>
          <a:xfrm>
            <a:off x="7915166" y="2428400"/>
            <a:ext cx="28185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Abstraction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417787-DFD5-41E4-B778-E65DE4C17B1B}"/>
              </a:ext>
            </a:extLst>
          </p:cNvPr>
          <p:cNvSpPr/>
          <p:nvPr/>
        </p:nvSpPr>
        <p:spPr>
          <a:xfrm>
            <a:off x="8649214" y="3660159"/>
            <a:ext cx="338278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Encapsulation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3FAF87-E3B4-45C9-A5E1-07B295934CDF}"/>
              </a:ext>
            </a:extLst>
          </p:cNvPr>
          <p:cNvSpPr/>
          <p:nvPr/>
        </p:nvSpPr>
        <p:spPr>
          <a:xfrm>
            <a:off x="7915166" y="4826063"/>
            <a:ext cx="279711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Inheritance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9B3A6D-AFAB-474E-936A-6A34862CF261}"/>
              </a:ext>
            </a:extLst>
          </p:cNvPr>
          <p:cNvSpPr/>
          <p:nvPr/>
        </p:nvSpPr>
        <p:spPr>
          <a:xfrm>
            <a:off x="4234723" y="5429308"/>
            <a:ext cx="34883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Polymorphism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61017C-7337-4928-82E8-68E541F76AB2}"/>
              </a:ext>
            </a:extLst>
          </p:cNvPr>
          <p:cNvSpPr/>
          <p:nvPr/>
        </p:nvSpPr>
        <p:spPr>
          <a:xfrm>
            <a:off x="2595362" y="2428400"/>
            <a:ext cx="12666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UML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FE566D-2B66-46BE-AB4E-005C884690C5}"/>
              </a:ext>
            </a:extLst>
          </p:cNvPr>
          <p:cNvSpPr/>
          <p:nvPr/>
        </p:nvSpPr>
        <p:spPr>
          <a:xfrm>
            <a:off x="3862055" y="1092618"/>
            <a:ext cx="446789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Language Features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9FFC7F-C4D2-4546-BBCF-69ABD2B1BA8A}"/>
              </a:ext>
            </a:extLst>
          </p:cNvPr>
          <p:cNvSpPr/>
          <p:nvPr/>
        </p:nvSpPr>
        <p:spPr>
          <a:xfrm>
            <a:off x="2566652" y="4659867"/>
            <a:ext cx="11721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IDEs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6C796D-CF4B-4756-B5FC-C302F1C6D43B}"/>
              </a:ext>
            </a:extLst>
          </p:cNvPr>
          <p:cNvSpPr/>
          <p:nvPr/>
        </p:nvSpPr>
        <p:spPr>
          <a:xfrm>
            <a:off x="534862" y="3502849"/>
            <a:ext cx="277511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O-O Design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12101D-8911-4B2E-B3BF-7623EDC9AB45}"/>
              </a:ext>
            </a:extLst>
          </p:cNvPr>
          <p:cNvSpPr/>
          <p:nvPr/>
        </p:nvSpPr>
        <p:spPr>
          <a:xfrm rot="19632408">
            <a:off x="4100038" y="3082935"/>
            <a:ext cx="375776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/>
              <a:t>When?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6C5EF6-BB5E-42AA-8D42-213C815B0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CINNUG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907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5522CBB-88EF-4E89-9E67-A8587890C378}"/>
              </a:ext>
            </a:extLst>
          </p:cNvPr>
          <p:cNvSpPr/>
          <p:nvPr/>
        </p:nvSpPr>
        <p:spPr>
          <a:xfrm>
            <a:off x="7915166" y="2428400"/>
            <a:ext cx="28185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Abstraction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417787-DFD5-41E4-B778-E65DE4C17B1B}"/>
              </a:ext>
            </a:extLst>
          </p:cNvPr>
          <p:cNvSpPr/>
          <p:nvPr/>
        </p:nvSpPr>
        <p:spPr>
          <a:xfrm>
            <a:off x="8649214" y="3660159"/>
            <a:ext cx="338278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Encapsulation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3FAF87-E3B4-45C9-A5E1-07B295934CDF}"/>
              </a:ext>
            </a:extLst>
          </p:cNvPr>
          <p:cNvSpPr/>
          <p:nvPr/>
        </p:nvSpPr>
        <p:spPr>
          <a:xfrm>
            <a:off x="7915166" y="4826063"/>
            <a:ext cx="279711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Inheritance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9B3A6D-AFAB-474E-936A-6A34862CF261}"/>
              </a:ext>
            </a:extLst>
          </p:cNvPr>
          <p:cNvSpPr/>
          <p:nvPr/>
        </p:nvSpPr>
        <p:spPr>
          <a:xfrm>
            <a:off x="4234723" y="5429308"/>
            <a:ext cx="34883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Polymorphism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61017C-7337-4928-82E8-68E541F76AB2}"/>
              </a:ext>
            </a:extLst>
          </p:cNvPr>
          <p:cNvSpPr/>
          <p:nvPr/>
        </p:nvSpPr>
        <p:spPr>
          <a:xfrm>
            <a:off x="2595362" y="2428400"/>
            <a:ext cx="12666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UML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FE566D-2B66-46BE-AB4E-005C884690C5}"/>
              </a:ext>
            </a:extLst>
          </p:cNvPr>
          <p:cNvSpPr/>
          <p:nvPr/>
        </p:nvSpPr>
        <p:spPr>
          <a:xfrm>
            <a:off x="3862055" y="1092618"/>
            <a:ext cx="446789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Language Features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9FFC7F-C4D2-4546-BBCF-69ABD2B1BA8A}"/>
              </a:ext>
            </a:extLst>
          </p:cNvPr>
          <p:cNvSpPr/>
          <p:nvPr/>
        </p:nvSpPr>
        <p:spPr>
          <a:xfrm>
            <a:off x="2566652" y="4659867"/>
            <a:ext cx="11721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IDEs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6C796D-CF4B-4756-B5FC-C302F1C6D43B}"/>
              </a:ext>
            </a:extLst>
          </p:cNvPr>
          <p:cNvSpPr/>
          <p:nvPr/>
        </p:nvSpPr>
        <p:spPr>
          <a:xfrm>
            <a:off x="534862" y="3502849"/>
            <a:ext cx="277511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O-O Design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12101D-8911-4B2E-B3BF-7623EDC9AB45}"/>
              </a:ext>
            </a:extLst>
          </p:cNvPr>
          <p:cNvSpPr/>
          <p:nvPr/>
        </p:nvSpPr>
        <p:spPr>
          <a:xfrm rot="2268021">
            <a:off x="4462508" y="3082935"/>
            <a:ext cx="303281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/>
              <a:t>Why?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99E677-3BE9-4EF6-B3CB-57265DB31D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CINNUG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742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EC897C0-CC26-4771-8D6F-0999CF9E708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290" y="744717"/>
            <a:ext cx="3495902" cy="5802198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AB6120-B510-4AA6-9CE6-09D3FA4AC3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CINNUG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423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EC897C0-CC26-4771-8D6F-0999CF9E708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290" y="744717"/>
            <a:ext cx="3495902" cy="58021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E921780-F2CD-4A4F-9CB1-E1F1F38FC43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963" y="999241"/>
            <a:ext cx="5689076" cy="568907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BA65EA-205F-4E5F-9EE0-1AE7B271C9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CINNUG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968622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Theme">
  <a:themeElements>
    <a:clrScheme name="Custom 4">
      <a:dk1>
        <a:srgbClr val="0071BA"/>
      </a:dk1>
      <a:lt1>
        <a:srgbClr val="FFFFFF"/>
      </a:lt1>
      <a:dk2>
        <a:srgbClr val="0022AE"/>
      </a:dk2>
      <a:lt2>
        <a:srgbClr val="F37120"/>
      </a:lt2>
      <a:accent1>
        <a:srgbClr val="5BC0EB"/>
      </a:accent1>
      <a:accent2>
        <a:srgbClr val="FDE74C"/>
      </a:accent2>
      <a:accent3>
        <a:srgbClr val="77BF41"/>
      </a:accent3>
      <a:accent4>
        <a:srgbClr val="A764BB"/>
      </a:accent4>
      <a:accent5>
        <a:srgbClr val="FFFFFF"/>
      </a:accent5>
      <a:accent6>
        <a:srgbClr val="FFFFFF"/>
      </a:accent6>
      <a:hlink>
        <a:srgbClr val="5BC0EB"/>
      </a:hlink>
      <a:folHlink>
        <a:srgbClr val="F3712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_Default Theme">
  <a:themeElements>
    <a:clrScheme name="Custom 4">
      <a:dk1>
        <a:srgbClr val="0071BA"/>
      </a:dk1>
      <a:lt1>
        <a:srgbClr val="FFFFFF"/>
      </a:lt1>
      <a:dk2>
        <a:srgbClr val="0022AE"/>
      </a:dk2>
      <a:lt2>
        <a:srgbClr val="F37120"/>
      </a:lt2>
      <a:accent1>
        <a:srgbClr val="5BC0EB"/>
      </a:accent1>
      <a:accent2>
        <a:srgbClr val="FDE74C"/>
      </a:accent2>
      <a:accent3>
        <a:srgbClr val="77BF41"/>
      </a:accent3>
      <a:accent4>
        <a:srgbClr val="A764BB"/>
      </a:accent4>
      <a:accent5>
        <a:srgbClr val="FFFFFF"/>
      </a:accent5>
      <a:accent6>
        <a:srgbClr val="FFFFFF"/>
      </a:accent6>
      <a:hlink>
        <a:srgbClr val="5BC0EB"/>
      </a:hlink>
      <a:folHlink>
        <a:srgbClr val="F3712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Default Theme">
  <a:themeElements>
    <a:clrScheme name="Custom 4">
      <a:dk1>
        <a:srgbClr val="0071BA"/>
      </a:dk1>
      <a:lt1>
        <a:srgbClr val="FFFFFF"/>
      </a:lt1>
      <a:dk2>
        <a:srgbClr val="0022AE"/>
      </a:dk2>
      <a:lt2>
        <a:srgbClr val="F37120"/>
      </a:lt2>
      <a:accent1>
        <a:srgbClr val="5BC0EB"/>
      </a:accent1>
      <a:accent2>
        <a:srgbClr val="FDE74C"/>
      </a:accent2>
      <a:accent3>
        <a:srgbClr val="77BF41"/>
      </a:accent3>
      <a:accent4>
        <a:srgbClr val="A764BB"/>
      </a:accent4>
      <a:accent5>
        <a:srgbClr val="FFFFFF"/>
      </a:accent5>
      <a:accent6>
        <a:srgbClr val="FFFFFF"/>
      </a:accent6>
      <a:hlink>
        <a:srgbClr val="5BC0EB"/>
      </a:hlink>
      <a:folHlink>
        <a:srgbClr val="F3712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7_Default Theme">
  <a:themeElements>
    <a:clrScheme name="Custom 4">
      <a:dk1>
        <a:srgbClr val="0071BA"/>
      </a:dk1>
      <a:lt1>
        <a:srgbClr val="FFFFFF"/>
      </a:lt1>
      <a:dk2>
        <a:srgbClr val="0022AE"/>
      </a:dk2>
      <a:lt2>
        <a:srgbClr val="F37120"/>
      </a:lt2>
      <a:accent1>
        <a:srgbClr val="5BC0EB"/>
      </a:accent1>
      <a:accent2>
        <a:srgbClr val="FDE74C"/>
      </a:accent2>
      <a:accent3>
        <a:srgbClr val="77BF41"/>
      </a:accent3>
      <a:accent4>
        <a:srgbClr val="A764BB"/>
      </a:accent4>
      <a:accent5>
        <a:srgbClr val="FFFFFF"/>
      </a:accent5>
      <a:accent6>
        <a:srgbClr val="FFFFFF"/>
      </a:accent6>
      <a:hlink>
        <a:srgbClr val="5BC0EB"/>
      </a:hlink>
      <a:folHlink>
        <a:srgbClr val="F3712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Default Theme">
  <a:themeElements>
    <a:clrScheme name="Custom 4">
      <a:dk1>
        <a:srgbClr val="0071BA"/>
      </a:dk1>
      <a:lt1>
        <a:srgbClr val="FFFFFF"/>
      </a:lt1>
      <a:dk2>
        <a:srgbClr val="0022AE"/>
      </a:dk2>
      <a:lt2>
        <a:srgbClr val="F37120"/>
      </a:lt2>
      <a:accent1>
        <a:srgbClr val="5BC0EB"/>
      </a:accent1>
      <a:accent2>
        <a:srgbClr val="FDE74C"/>
      </a:accent2>
      <a:accent3>
        <a:srgbClr val="77BF41"/>
      </a:accent3>
      <a:accent4>
        <a:srgbClr val="A764BB"/>
      </a:accent4>
      <a:accent5>
        <a:srgbClr val="FFFFFF"/>
      </a:accent5>
      <a:accent6>
        <a:srgbClr val="FFFFFF"/>
      </a:accent6>
      <a:hlink>
        <a:srgbClr val="5BC0EB"/>
      </a:hlink>
      <a:folHlink>
        <a:srgbClr val="F3712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6_Default Theme">
  <a:themeElements>
    <a:clrScheme name="Custom 4">
      <a:dk1>
        <a:srgbClr val="0071BA"/>
      </a:dk1>
      <a:lt1>
        <a:srgbClr val="FFFFFF"/>
      </a:lt1>
      <a:dk2>
        <a:srgbClr val="0022AE"/>
      </a:dk2>
      <a:lt2>
        <a:srgbClr val="F37120"/>
      </a:lt2>
      <a:accent1>
        <a:srgbClr val="5BC0EB"/>
      </a:accent1>
      <a:accent2>
        <a:srgbClr val="FDE74C"/>
      </a:accent2>
      <a:accent3>
        <a:srgbClr val="77BF41"/>
      </a:accent3>
      <a:accent4>
        <a:srgbClr val="A764BB"/>
      </a:accent4>
      <a:accent5>
        <a:srgbClr val="FFFFFF"/>
      </a:accent5>
      <a:accent6>
        <a:srgbClr val="FFFFFF"/>
      </a:accent6>
      <a:hlink>
        <a:srgbClr val="5BC0EB"/>
      </a:hlink>
      <a:folHlink>
        <a:srgbClr val="F3712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Default Theme">
  <a:themeElements>
    <a:clrScheme name="Custom 4">
      <a:dk1>
        <a:srgbClr val="0071BA"/>
      </a:dk1>
      <a:lt1>
        <a:srgbClr val="FFFFFF"/>
      </a:lt1>
      <a:dk2>
        <a:srgbClr val="0022AE"/>
      </a:dk2>
      <a:lt2>
        <a:srgbClr val="F37120"/>
      </a:lt2>
      <a:accent1>
        <a:srgbClr val="5BC0EB"/>
      </a:accent1>
      <a:accent2>
        <a:srgbClr val="FDE74C"/>
      </a:accent2>
      <a:accent3>
        <a:srgbClr val="77BF41"/>
      </a:accent3>
      <a:accent4>
        <a:srgbClr val="A764BB"/>
      </a:accent4>
      <a:accent5>
        <a:srgbClr val="FFFFFF"/>
      </a:accent5>
      <a:accent6>
        <a:srgbClr val="FFFFFF"/>
      </a:accent6>
      <a:hlink>
        <a:srgbClr val="5BC0EB"/>
      </a:hlink>
      <a:folHlink>
        <a:srgbClr val="F3712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53591</TotalTime>
  <Words>1496</Words>
  <Application>Microsoft Office PowerPoint</Application>
  <PresentationFormat>Widescreen</PresentationFormat>
  <Paragraphs>281</Paragraphs>
  <Slides>40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40</vt:i4>
      </vt:variant>
    </vt:vector>
  </HeadingPairs>
  <TitlesOfParts>
    <vt:vector size="52" baseType="lpstr">
      <vt:lpstr>Arial</vt:lpstr>
      <vt:lpstr>Avenir Next</vt:lpstr>
      <vt:lpstr>Calibri</vt:lpstr>
      <vt:lpstr>Lato Light</vt:lpstr>
      <vt:lpstr>Lucida Sans</vt:lpstr>
      <vt:lpstr>1_Default Theme</vt:lpstr>
      <vt:lpstr>8_Default Theme</vt:lpstr>
      <vt:lpstr>3_Default Theme</vt:lpstr>
      <vt:lpstr>7_Default Theme</vt:lpstr>
      <vt:lpstr>4_Default Theme</vt:lpstr>
      <vt:lpstr>6_Default Theme</vt:lpstr>
      <vt:lpstr>5_Default Theme</vt:lpstr>
      <vt:lpstr>Command Pattern Deep Dive</vt:lpstr>
      <vt:lpstr>What is a Design Pattern?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Software is Hard!</vt:lpstr>
      <vt:lpstr>Gang of Four</vt:lpstr>
      <vt:lpstr>PowerPoint Presentation</vt:lpstr>
      <vt:lpstr>Gang of Four</vt:lpstr>
      <vt:lpstr>What a Design Pattern Isn’t:</vt:lpstr>
      <vt:lpstr>PowerPoint Presentation</vt:lpstr>
      <vt:lpstr>A design pattern is a reusable object-oriented structure that solves a common problem in a particular context.</vt:lpstr>
      <vt:lpstr>PowerPoint Presentation</vt:lpstr>
      <vt:lpstr>PowerPoint Presentation</vt:lpstr>
      <vt:lpstr>PowerPoint Presentation</vt:lpstr>
      <vt:lpstr>Intent   Encapsulate a request as an object, thereby  letting you parameterize clients with different  requests, queue or log requests, and support  undoable operations.          </vt:lpstr>
      <vt:lpstr>AKA   Action, Transaction         </vt:lpstr>
      <vt:lpstr>Motivation   Sometimes it's necessary to issue requests to  objects without knowing anything about the  operation being requested or the receiver of the  request.          </vt:lpstr>
      <vt:lpstr>PowerPoint Presentation</vt:lpstr>
      <vt:lpstr>PowerPoint Presentation</vt:lpstr>
      <vt:lpstr>PowerPoint Presentation</vt:lpstr>
      <vt:lpstr>Applicability (Use Cases)      </vt:lpstr>
      <vt:lpstr>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user1</dc:creator>
  <cp:lastModifiedBy>Ken Baum</cp:lastModifiedBy>
  <cp:revision>3302</cp:revision>
  <dcterms:created xsi:type="dcterms:W3CDTF">2014-11-12T21:47:38Z</dcterms:created>
  <dcterms:modified xsi:type="dcterms:W3CDTF">2019-06-25T11:47:01Z</dcterms:modified>
</cp:coreProperties>
</file>