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65"/>
  </p:notesMasterIdLst>
  <p:sldIdLst>
    <p:sldId id="256" r:id="rId8"/>
    <p:sldId id="1423" r:id="rId9"/>
    <p:sldId id="1422" r:id="rId10"/>
    <p:sldId id="257" r:id="rId11"/>
    <p:sldId id="1408" r:id="rId12"/>
    <p:sldId id="376" r:id="rId13"/>
    <p:sldId id="1409" r:id="rId14"/>
    <p:sldId id="332" r:id="rId15"/>
    <p:sldId id="344" r:id="rId16"/>
    <p:sldId id="345" r:id="rId17"/>
    <p:sldId id="346" r:id="rId18"/>
    <p:sldId id="360" r:id="rId19"/>
    <p:sldId id="361" r:id="rId20"/>
    <p:sldId id="1412" r:id="rId21"/>
    <p:sldId id="347" r:id="rId22"/>
    <p:sldId id="1421" r:id="rId23"/>
    <p:sldId id="348" r:id="rId24"/>
    <p:sldId id="349" r:id="rId25"/>
    <p:sldId id="1419" r:id="rId26"/>
    <p:sldId id="1410" r:id="rId27"/>
    <p:sldId id="1411" r:id="rId28"/>
    <p:sldId id="1413" r:id="rId29"/>
    <p:sldId id="362" r:id="rId30"/>
    <p:sldId id="1415" r:id="rId31"/>
    <p:sldId id="1414" r:id="rId32"/>
    <p:sldId id="1416" r:id="rId33"/>
    <p:sldId id="1417" r:id="rId34"/>
    <p:sldId id="1418" r:id="rId35"/>
    <p:sldId id="333" r:id="rId36"/>
    <p:sldId id="336" r:id="rId37"/>
    <p:sldId id="337" r:id="rId38"/>
    <p:sldId id="335" r:id="rId39"/>
    <p:sldId id="350" r:id="rId40"/>
    <p:sldId id="342" r:id="rId41"/>
    <p:sldId id="338" r:id="rId42"/>
    <p:sldId id="363" r:id="rId43"/>
    <p:sldId id="339" r:id="rId44"/>
    <p:sldId id="352" r:id="rId45"/>
    <p:sldId id="354" r:id="rId46"/>
    <p:sldId id="355" r:id="rId47"/>
    <p:sldId id="356" r:id="rId48"/>
    <p:sldId id="357" r:id="rId49"/>
    <p:sldId id="340" r:id="rId50"/>
    <p:sldId id="341" r:id="rId51"/>
    <p:sldId id="358" r:id="rId52"/>
    <p:sldId id="368" r:id="rId53"/>
    <p:sldId id="375" r:id="rId54"/>
    <p:sldId id="369" r:id="rId55"/>
    <p:sldId id="1420" r:id="rId56"/>
    <p:sldId id="365" r:id="rId57"/>
    <p:sldId id="371" r:id="rId58"/>
    <p:sldId id="372" r:id="rId59"/>
    <p:sldId id="373" r:id="rId60"/>
    <p:sldId id="374" r:id="rId61"/>
    <p:sldId id="367" r:id="rId62"/>
    <p:sldId id="370" r:id="rId63"/>
    <p:sldId id="366" r:id="rId64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60" autoAdjust="0"/>
  </p:normalViewPr>
  <p:slideViewPr>
    <p:cSldViewPr snapToGrid="0" snapToObjects="1">
      <p:cViewPr varScale="1">
        <p:scale>
          <a:sx n="86" d="100"/>
          <a:sy n="86" d="100"/>
        </p:scale>
        <p:origin x="562" y="216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evening.</a:t>
            </a:r>
            <a:r>
              <a:rPr lang="en-US" baseline="0" dirty="0"/>
              <a:t> I’m Ken Baum and tonight we’re going to consider some of the lesser known design patterns. But before we begin…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6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8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Before we begin the presentation proper, though, let me tell you who I am. I’m currently a Senior Consultant with </a:t>
            </a:r>
            <a:r>
              <a:rPr lang="en-US" sz="1400" dirty="0" err="1"/>
              <a:t>Ingage</a:t>
            </a:r>
            <a:r>
              <a:rPr lang="en-US" sz="1400" dirty="0"/>
              <a:t> Partners. I have been with </a:t>
            </a:r>
            <a:r>
              <a:rPr lang="en-US" sz="1400" dirty="0" err="1"/>
              <a:t>Ingage</a:t>
            </a:r>
            <a:r>
              <a:rPr lang="en-US" sz="1400" dirty="0"/>
              <a:t> for well over two weeks now. I retired from the Air Force in 1992 and settled in Dayton. After a brief stint with a defense contractor, something of a detox period, I found work at a startup doing Visual C++ on Visual Studio 1.0. I’ve been mostly on the Microsoft stack ever since, although I have done a smattering of C, </a:t>
            </a:r>
            <a:r>
              <a:rPr lang="en-US" sz="1400" dirty="0" err="1"/>
              <a:t>perl</a:t>
            </a:r>
            <a:r>
              <a:rPr lang="en-US" sz="1400" dirty="0"/>
              <a:t>, and Java over the years. For the past few years I’ve been working with C#, .NET, and various </a:t>
            </a:r>
            <a:r>
              <a:rPr lang="en-US" sz="1400" dirty="0" err="1"/>
              <a:t>javascript</a:t>
            </a:r>
            <a:r>
              <a:rPr lang="en-US" sz="1400" dirty="0"/>
              <a:t> libraries such as jQuery, Knockout, and Angular. </a:t>
            </a:r>
          </a:p>
          <a:p>
            <a:endParaRPr lang="en-US" sz="1400" dirty="0"/>
          </a:p>
          <a:p>
            <a:r>
              <a:rPr lang="en-US" sz="1400" dirty="0"/>
              <a:t>I live in Springboro, and I enjoy reading and writing, working with college students at my church,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2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4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4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2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Before we begin the presentation proper, though, let me tell you who I am. I’m currently a Senior Consultant with </a:t>
            </a:r>
            <a:r>
              <a:rPr lang="en-US" sz="1400" dirty="0" err="1"/>
              <a:t>Ingage</a:t>
            </a:r>
            <a:r>
              <a:rPr lang="en-US" sz="1400" dirty="0"/>
              <a:t> Partners. I have been with </a:t>
            </a:r>
            <a:r>
              <a:rPr lang="en-US" sz="1400" dirty="0" err="1"/>
              <a:t>Ingage</a:t>
            </a:r>
            <a:r>
              <a:rPr lang="en-US" sz="1400" dirty="0"/>
              <a:t> for well over two weeks now. I retired from the Air Force in 1992 and settled in Dayton. After a brief stint with a defense contractor, something of a detox period, I found work at a startup doing Visual C++ on Visual Studio 1.0. I’ve been mostly on the Microsoft stack ever since, although I have done a smattering of C, </a:t>
            </a:r>
            <a:r>
              <a:rPr lang="en-US" sz="1400" dirty="0" err="1"/>
              <a:t>perl</a:t>
            </a:r>
            <a:r>
              <a:rPr lang="en-US" sz="1400" dirty="0"/>
              <a:t>, and Java over the years. For the past few years I’ve been working with C#, .NET, and various </a:t>
            </a:r>
            <a:r>
              <a:rPr lang="en-US" sz="1400" dirty="0" err="1"/>
              <a:t>javascript</a:t>
            </a:r>
            <a:r>
              <a:rPr lang="en-US" sz="1400" dirty="0"/>
              <a:t> libraries such as jQuery, Knockout, and Angular. </a:t>
            </a:r>
          </a:p>
          <a:p>
            <a:endParaRPr lang="en-US" sz="1400" dirty="0"/>
          </a:p>
          <a:p>
            <a:r>
              <a:rPr lang="en-US" sz="1400" dirty="0"/>
              <a:t>I live in Springboro, and I enjoy reading and writing, working with college students at my church,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8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evening.</a:t>
            </a:r>
            <a:r>
              <a:rPr lang="en-US" baseline="0" dirty="0"/>
              <a:t> I’m Ken Baum and tonight we’re going to consider some of the lesser known design patterns. But before we begin…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x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478F42"/>
              </a:gs>
              <a:gs pos="90000">
                <a:srgbClr val="A3D3A0"/>
              </a:gs>
              <a:gs pos="100000">
                <a:srgbClr val="A3D3A0"/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Font typeface="Calibri"/>
              <a:buNone/>
            </a:pPr>
            <a:endParaRPr sz="18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282221" y="1679430"/>
            <a:ext cx="11631172" cy="1329875"/>
            <a:chOff x="0" y="0"/>
            <a:chExt cx="8723377" cy="1329874"/>
          </a:xfrm>
        </p:grpSpPr>
        <p:sp>
          <p:nvSpPr>
            <p:cNvPr id="19" name="Google Shape;19;p2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733" y="0"/>
                  </a:moveTo>
                  <a:lnTo>
                    <a:pt x="114677" y="3377"/>
                  </a:lnTo>
                  <a:lnTo>
                    <a:pt x="109533" y="7127"/>
                  </a:lnTo>
                  <a:lnTo>
                    <a:pt x="104300" y="11250"/>
                  </a:lnTo>
                  <a:lnTo>
                    <a:pt x="98888" y="15377"/>
                  </a:lnTo>
                  <a:lnTo>
                    <a:pt x="93394" y="20250"/>
                  </a:lnTo>
                  <a:lnTo>
                    <a:pt x="87716" y="25122"/>
                  </a:lnTo>
                  <a:lnTo>
                    <a:pt x="81950" y="30750"/>
                  </a:lnTo>
                  <a:lnTo>
                    <a:pt x="76011" y="36372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8" y="66000"/>
                  </a:lnTo>
                  <a:lnTo>
                    <a:pt x="35122" y="74622"/>
                  </a:lnTo>
                  <a:lnTo>
                    <a:pt x="25900" y="82127"/>
                  </a:lnTo>
                  <a:lnTo>
                    <a:pt x="16938" y="88872"/>
                  </a:lnTo>
                  <a:lnTo>
                    <a:pt x="8338" y="95250"/>
                  </a:lnTo>
                  <a:lnTo>
                    <a:pt x="0" y="100872"/>
                  </a:lnTo>
                  <a:lnTo>
                    <a:pt x="5766" y="104250"/>
                  </a:lnTo>
                  <a:lnTo>
                    <a:pt x="11261" y="107250"/>
                  </a:lnTo>
                  <a:lnTo>
                    <a:pt x="16583" y="109872"/>
                  </a:lnTo>
                  <a:lnTo>
                    <a:pt x="21816" y="112122"/>
                  </a:lnTo>
                  <a:lnTo>
                    <a:pt x="26872" y="114372"/>
                  </a:lnTo>
                  <a:lnTo>
                    <a:pt x="31750" y="115872"/>
                  </a:lnTo>
                  <a:lnTo>
                    <a:pt x="36450" y="117372"/>
                  </a:lnTo>
                  <a:lnTo>
                    <a:pt x="41066" y="118500"/>
                  </a:lnTo>
                  <a:lnTo>
                    <a:pt x="45588" y="119250"/>
                  </a:lnTo>
                  <a:lnTo>
                    <a:pt x="49933" y="119622"/>
                  </a:lnTo>
                  <a:lnTo>
                    <a:pt x="54100" y="120000"/>
                  </a:lnTo>
                  <a:lnTo>
                    <a:pt x="58183" y="120000"/>
                  </a:lnTo>
                  <a:lnTo>
                    <a:pt x="62172" y="119622"/>
                  </a:lnTo>
                  <a:lnTo>
                    <a:pt x="66077" y="119250"/>
                  </a:lnTo>
                  <a:lnTo>
                    <a:pt x="69800" y="118500"/>
                  </a:lnTo>
                  <a:lnTo>
                    <a:pt x="73438" y="117372"/>
                  </a:lnTo>
                  <a:lnTo>
                    <a:pt x="76894" y="116250"/>
                  </a:lnTo>
                  <a:lnTo>
                    <a:pt x="80355" y="114750"/>
                  </a:lnTo>
                  <a:lnTo>
                    <a:pt x="86916" y="111000"/>
                  </a:lnTo>
                  <a:lnTo>
                    <a:pt x="93127" y="106500"/>
                  </a:lnTo>
                  <a:lnTo>
                    <a:pt x="98977" y="101250"/>
                  </a:lnTo>
                  <a:lnTo>
                    <a:pt x="101816" y="98250"/>
                  </a:lnTo>
                  <a:lnTo>
                    <a:pt x="104566" y="95250"/>
                  </a:lnTo>
                  <a:lnTo>
                    <a:pt x="109888" y="88500"/>
                  </a:lnTo>
                  <a:lnTo>
                    <a:pt x="114944" y="81000"/>
                  </a:lnTo>
                  <a:lnTo>
                    <a:pt x="119822" y="73122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rgbClr val="E2E4E1">
                <a:alpha val="2862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438"/>
                  </a:moveTo>
                  <a:lnTo>
                    <a:pt x="117377" y="110238"/>
                  </a:lnTo>
                  <a:lnTo>
                    <a:pt x="114661" y="108033"/>
                  </a:lnTo>
                  <a:lnTo>
                    <a:pt x="109005" y="102677"/>
                  </a:lnTo>
                  <a:lnTo>
                    <a:pt x="103022" y="96061"/>
                  </a:lnTo>
                  <a:lnTo>
                    <a:pt x="96716" y="88816"/>
                  </a:lnTo>
                  <a:lnTo>
                    <a:pt x="90044" y="80000"/>
                  </a:lnTo>
                  <a:lnTo>
                    <a:pt x="83005" y="70238"/>
                  </a:lnTo>
                  <a:lnTo>
                    <a:pt x="75600" y="58900"/>
                  </a:lnTo>
                  <a:lnTo>
                    <a:pt x="67777" y="46616"/>
                  </a:lnTo>
                  <a:lnTo>
                    <a:pt x="64694" y="41888"/>
                  </a:lnTo>
                  <a:lnTo>
                    <a:pt x="61700" y="37166"/>
                  </a:lnTo>
                  <a:lnTo>
                    <a:pt x="55905" y="28977"/>
                  </a:lnTo>
                  <a:lnTo>
                    <a:pt x="53100" y="25511"/>
                  </a:lnTo>
                  <a:lnTo>
                    <a:pt x="50383" y="22050"/>
                  </a:lnTo>
                  <a:lnTo>
                    <a:pt x="47716" y="18900"/>
                  </a:lnTo>
                  <a:lnTo>
                    <a:pt x="45094" y="16061"/>
                  </a:lnTo>
                  <a:lnTo>
                    <a:pt x="42561" y="13544"/>
                  </a:lnTo>
                  <a:lnTo>
                    <a:pt x="40033" y="11338"/>
                  </a:lnTo>
                  <a:lnTo>
                    <a:pt x="35244" y="7244"/>
                  </a:lnTo>
                  <a:lnTo>
                    <a:pt x="30688" y="4411"/>
                  </a:lnTo>
                  <a:lnTo>
                    <a:pt x="26411" y="2205"/>
                  </a:lnTo>
                  <a:lnTo>
                    <a:pt x="22316" y="627"/>
                  </a:lnTo>
                  <a:lnTo>
                    <a:pt x="18450" y="0"/>
                  </a:lnTo>
                  <a:lnTo>
                    <a:pt x="14816" y="0"/>
                  </a:lnTo>
                  <a:lnTo>
                    <a:pt x="11411" y="627"/>
                  </a:lnTo>
                  <a:lnTo>
                    <a:pt x="8238" y="1572"/>
                  </a:lnTo>
                  <a:lnTo>
                    <a:pt x="5288" y="3150"/>
                  </a:lnTo>
                  <a:lnTo>
                    <a:pt x="2533" y="5038"/>
                  </a:lnTo>
                  <a:lnTo>
                    <a:pt x="0" y="7561"/>
                  </a:lnTo>
                  <a:lnTo>
                    <a:pt x="3544" y="10394"/>
                  </a:lnTo>
                  <a:lnTo>
                    <a:pt x="7222" y="13544"/>
                  </a:lnTo>
                  <a:lnTo>
                    <a:pt x="11044" y="17638"/>
                  </a:lnTo>
                  <a:lnTo>
                    <a:pt x="15000" y="22050"/>
                  </a:lnTo>
                  <a:lnTo>
                    <a:pt x="19094" y="27400"/>
                  </a:lnTo>
                  <a:lnTo>
                    <a:pt x="23327" y="33072"/>
                  </a:lnTo>
                  <a:lnTo>
                    <a:pt x="27744" y="39372"/>
                  </a:lnTo>
                  <a:lnTo>
                    <a:pt x="32255" y="46616"/>
                  </a:lnTo>
                  <a:lnTo>
                    <a:pt x="40400" y="59527"/>
                  </a:lnTo>
                  <a:lnTo>
                    <a:pt x="48127" y="70866"/>
                  </a:lnTo>
                  <a:lnTo>
                    <a:pt x="55400" y="81261"/>
                  </a:lnTo>
                  <a:lnTo>
                    <a:pt x="58944" y="85666"/>
                  </a:lnTo>
                  <a:lnTo>
                    <a:pt x="62300" y="90077"/>
                  </a:lnTo>
                  <a:lnTo>
                    <a:pt x="65611" y="94172"/>
                  </a:lnTo>
                  <a:lnTo>
                    <a:pt x="68833" y="97638"/>
                  </a:lnTo>
                  <a:lnTo>
                    <a:pt x="71961" y="101100"/>
                  </a:lnTo>
                  <a:lnTo>
                    <a:pt x="75000" y="104250"/>
                  </a:lnTo>
                  <a:lnTo>
                    <a:pt x="77944" y="106772"/>
                  </a:lnTo>
                  <a:lnTo>
                    <a:pt x="80800" y="109288"/>
                  </a:lnTo>
                  <a:lnTo>
                    <a:pt x="83555" y="111494"/>
                  </a:lnTo>
                  <a:lnTo>
                    <a:pt x="86272" y="113700"/>
                  </a:lnTo>
                  <a:lnTo>
                    <a:pt x="88894" y="115277"/>
                  </a:lnTo>
                  <a:lnTo>
                    <a:pt x="91427" y="116533"/>
                  </a:lnTo>
                  <a:lnTo>
                    <a:pt x="93866" y="117794"/>
                  </a:lnTo>
                  <a:lnTo>
                    <a:pt x="96255" y="118738"/>
                  </a:lnTo>
                  <a:lnTo>
                    <a:pt x="98605" y="119372"/>
                  </a:lnTo>
                  <a:lnTo>
                    <a:pt x="100861" y="120000"/>
                  </a:lnTo>
                  <a:lnTo>
                    <a:pt x="105138" y="120000"/>
                  </a:lnTo>
                  <a:lnTo>
                    <a:pt x="107211" y="119683"/>
                  </a:lnTo>
                  <a:lnTo>
                    <a:pt x="109188" y="119372"/>
                  </a:lnTo>
                  <a:lnTo>
                    <a:pt x="111122" y="118738"/>
                  </a:lnTo>
                  <a:lnTo>
                    <a:pt x="113005" y="117794"/>
                  </a:lnTo>
                  <a:lnTo>
                    <a:pt x="114844" y="116533"/>
                  </a:lnTo>
                  <a:lnTo>
                    <a:pt x="118344" y="114016"/>
                  </a:lnTo>
                  <a:lnTo>
                    <a:pt x="120000" y="112438"/>
                  </a:lnTo>
                  <a:close/>
                </a:path>
              </a:pathLst>
            </a:custGeom>
            <a:solidFill>
              <a:srgbClr val="E2E4E1">
                <a:alpha val="4000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105"/>
                  </a:moveTo>
                  <a:lnTo>
                    <a:pt x="422" y="11411"/>
                  </a:lnTo>
                  <a:lnTo>
                    <a:pt x="1677" y="9683"/>
                  </a:lnTo>
                  <a:lnTo>
                    <a:pt x="3827" y="7261"/>
                  </a:lnTo>
                  <a:lnTo>
                    <a:pt x="5227" y="5877"/>
                  </a:lnTo>
                  <a:lnTo>
                    <a:pt x="6861" y="4494"/>
                  </a:lnTo>
                  <a:lnTo>
                    <a:pt x="8677" y="3455"/>
                  </a:lnTo>
                  <a:lnTo>
                    <a:pt x="10777" y="2422"/>
                  </a:lnTo>
                  <a:lnTo>
                    <a:pt x="13061" y="1383"/>
                  </a:lnTo>
                  <a:lnTo>
                    <a:pt x="15627" y="688"/>
                  </a:lnTo>
                  <a:lnTo>
                    <a:pt x="18427" y="344"/>
                  </a:lnTo>
                  <a:lnTo>
                    <a:pt x="21461" y="0"/>
                  </a:lnTo>
                  <a:lnTo>
                    <a:pt x="24727" y="344"/>
                  </a:lnTo>
                  <a:lnTo>
                    <a:pt x="28227" y="1038"/>
                  </a:lnTo>
                  <a:lnTo>
                    <a:pt x="32005" y="2422"/>
                  </a:lnTo>
                  <a:lnTo>
                    <a:pt x="36016" y="4150"/>
                  </a:lnTo>
                  <a:lnTo>
                    <a:pt x="40266" y="6916"/>
                  </a:lnTo>
                  <a:lnTo>
                    <a:pt x="44788" y="10027"/>
                  </a:lnTo>
                  <a:lnTo>
                    <a:pt x="49594" y="13833"/>
                  </a:lnTo>
                  <a:lnTo>
                    <a:pt x="54633" y="18327"/>
                  </a:lnTo>
                  <a:lnTo>
                    <a:pt x="59955" y="23861"/>
                  </a:lnTo>
                  <a:lnTo>
                    <a:pt x="65505" y="30088"/>
                  </a:lnTo>
                  <a:lnTo>
                    <a:pt x="71338" y="37350"/>
                  </a:lnTo>
                  <a:lnTo>
                    <a:pt x="77450" y="45994"/>
                  </a:lnTo>
                  <a:lnTo>
                    <a:pt x="83838" y="55333"/>
                  </a:lnTo>
                  <a:lnTo>
                    <a:pt x="90511" y="65705"/>
                  </a:lnTo>
                  <a:lnTo>
                    <a:pt x="97466" y="77466"/>
                  </a:lnTo>
                  <a:lnTo>
                    <a:pt x="104694" y="90261"/>
                  </a:lnTo>
                  <a:lnTo>
                    <a:pt x="112211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3472" y="115066"/>
                  </a:lnTo>
                  <a:lnTo>
                    <a:pt x="12955" y="102327"/>
                  </a:lnTo>
                  <a:lnTo>
                    <a:pt x="19511" y="93700"/>
                  </a:lnTo>
                  <a:lnTo>
                    <a:pt x="27066" y="84244"/>
                  </a:lnTo>
                  <a:lnTo>
                    <a:pt x="35477" y="73972"/>
                  </a:lnTo>
                  <a:lnTo>
                    <a:pt x="44500" y="62877"/>
                  </a:lnTo>
                  <a:lnTo>
                    <a:pt x="54061" y="52194"/>
                  </a:lnTo>
                  <a:lnTo>
                    <a:pt x="63855" y="41505"/>
                  </a:lnTo>
                  <a:lnTo>
                    <a:pt x="73883" y="31644"/>
                  </a:lnTo>
                  <a:lnTo>
                    <a:pt x="83827" y="22194"/>
                  </a:lnTo>
                  <a:lnTo>
                    <a:pt x="88766" y="18083"/>
                  </a:lnTo>
                  <a:lnTo>
                    <a:pt x="93550" y="13972"/>
                  </a:lnTo>
                  <a:lnTo>
                    <a:pt x="98327" y="10683"/>
                  </a:lnTo>
                  <a:lnTo>
                    <a:pt x="102955" y="7400"/>
                  </a:lnTo>
                  <a:lnTo>
                    <a:pt x="107505" y="4933"/>
                  </a:lnTo>
                  <a:lnTo>
                    <a:pt x="111827" y="2877"/>
                  </a:lnTo>
                  <a:lnTo>
                    <a:pt x="115988" y="1233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38" y="51544"/>
                  </a:moveTo>
                  <a:lnTo>
                    <a:pt x="118827" y="54561"/>
                  </a:lnTo>
                  <a:lnTo>
                    <a:pt x="117716" y="57383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6" y="64833"/>
                  </a:lnTo>
                  <a:lnTo>
                    <a:pt x="112827" y="67044"/>
                  </a:lnTo>
                  <a:lnTo>
                    <a:pt x="111505" y="68861"/>
                  </a:lnTo>
                  <a:lnTo>
                    <a:pt x="110133" y="70672"/>
                  </a:lnTo>
                  <a:lnTo>
                    <a:pt x="108694" y="72283"/>
                  </a:lnTo>
                  <a:lnTo>
                    <a:pt x="107205" y="73488"/>
                  </a:lnTo>
                  <a:lnTo>
                    <a:pt x="105650" y="74700"/>
                  </a:lnTo>
                  <a:lnTo>
                    <a:pt x="104038" y="75505"/>
                  </a:lnTo>
                  <a:lnTo>
                    <a:pt x="102372" y="76311"/>
                  </a:lnTo>
                  <a:lnTo>
                    <a:pt x="100616" y="76711"/>
                  </a:lnTo>
                  <a:lnTo>
                    <a:pt x="98800" y="76711"/>
                  </a:lnTo>
                  <a:lnTo>
                    <a:pt x="96894" y="76511"/>
                  </a:lnTo>
                  <a:lnTo>
                    <a:pt x="94905" y="76105"/>
                  </a:lnTo>
                  <a:lnTo>
                    <a:pt x="92855" y="75505"/>
                  </a:lnTo>
                  <a:lnTo>
                    <a:pt x="90716" y="74494"/>
                  </a:lnTo>
                  <a:lnTo>
                    <a:pt x="88461" y="73088"/>
                  </a:lnTo>
                  <a:lnTo>
                    <a:pt x="86122" y="71477"/>
                  </a:lnTo>
                  <a:lnTo>
                    <a:pt x="83688" y="69461"/>
                  </a:lnTo>
                  <a:lnTo>
                    <a:pt x="81172" y="67250"/>
                  </a:lnTo>
                  <a:lnTo>
                    <a:pt x="78533" y="64633"/>
                  </a:lnTo>
                  <a:lnTo>
                    <a:pt x="75783" y="61611"/>
                  </a:lnTo>
                  <a:lnTo>
                    <a:pt x="72944" y="58188"/>
                  </a:lnTo>
                  <a:lnTo>
                    <a:pt x="69955" y="54361"/>
                  </a:lnTo>
                  <a:lnTo>
                    <a:pt x="66883" y="50333"/>
                  </a:lnTo>
                  <a:lnTo>
                    <a:pt x="63661" y="45705"/>
                  </a:lnTo>
                  <a:lnTo>
                    <a:pt x="60350" y="40872"/>
                  </a:lnTo>
                  <a:lnTo>
                    <a:pt x="56894" y="35638"/>
                  </a:lnTo>
                  <a:lnTo>
                    <a:pt x="53294" y="29800"/>
                  </a:lnTo>
                  <a:lnTo>
                    <a:pt x="49722" y="24161"/>
                  </a:lnTo>
                  <a:lnTo>
                    <a:pt x="46266" y="19327"/>
                  </a:lnTo>
                  <a:lnTo>
                    <a:pt x="42955" y="14900"/>
                  </a:lnTo>
                  <a:lnTo>
                    <a:pt x="39794" y="11277"/>
                  </a:lnTo>
                  <a:lnTo>
                    <a:pt x="36777" y="8255"/>
                  </a:lnTo>
                  <a:lnTo>
                    <a:pt x="33877" y="5638"/>
                  </a:lnTo>
                  <a:lnTo>
                    <a:pt x="31127" y="3622"/>
                  </a:lnTo>
                  <a:lnTo>
                    <a:pt x="28522" y="2011"/>
                  </a:lnTo>
                  <a:lnTo>
                    <a:pt x="26005" y="1005"/>
                  </a:lnTo>
                  <a:lnTo>
                    <a:pt x="23661" y="200"/>
                  </a:lnTo>
                  <a:lnTo>
                    <a:pt x="21405" y="0"/>
                  </a:lnTo>
                  <a:lnTo>
                    <a:pt x="19294" y="0"/>
                  </a:lnTo>
                  <a:lnTo>
                    <a:pt x="17305" y="400"/>
                  </a:lnTo>
                  <a:lnTo>
                    <a:pt x="15433" y="1005"/>
                  </a:lnTo>
                  <a:lnTo>
                    <a:pt x="13672" y="2011"/>
                  </a:lnTo>
                  <a:lnTo>
                    <a:pt x="12033" y="3022"/>
                  </a:lnTo>
                  <a:lnTo>
                    <a:pt x="10483" y="4427"/>
                  </a:lnTo>
                  <a:lnTo>
                    <a:pt x="9077" y="5838"/>
                  </a:lnTo>
                  <a:lnTo>
                    <a:pt x="7761" y="7450"/>
                  </a:lnTo>
                  <a:lnTo>
                    <a:pt x="6588" y="9261"/>
                  </a:lnTo>
                  <a:lnTo>
                    <a:pt x="5477" y="10872"/>
                  </a:lnTo>
                  <a:lnTo>
                    <a:pt x="4511" y="12683"/>
                  </a:lnTo>
                  <a:lnTo>
                    <a:pt x="3633" y="14494"/>
                  </a:lnTo>
                  <a:lnTo>
                    <a:pt x="2838" y="16105"/>
                  </a:lnTo>
                  <a:lnTo>
                    <a:pt x="2166" y="17716"/>
                  </a:lnTo>
                  <a:lnTo>
                    <a:pt x="705" y="21744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38" y="120000"/>
                  </a:lnTo>
                  <a:lnTo>
                    <a:pt x="120000" y="119394"/>
                  </a:lnTo>
                  <a:lnTo>
                    <a:pt x="120000" y="51344"/>
                  </a:lnTo>
                  <a:lnTo>
                    <a:pt x="119938" y="51544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919" y="457201"/>
            <a:ext cx="2106083" cy="1373921"/>
          </a:xfrm>
          <a:prstGeom prst="rect">
            <a:avLst/>
          </a:prstGeom>
          <a:noFill/>
          <a:ln>
            <a:noFill/>
          </a:ln>
          <a:effectLst>
            <a:outerShdw blurRad="76200" dist="38100" dir="7800000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2641600" y="0"/>
            <a:ext cx="9164064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5321451" y="6304456"/>
            <a:ext cx="1549103" cy="25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902207" y="2679192"/>
            <a:ext cx="5096256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57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Dayton .NET - August 28,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Dayton .NET - August 28,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Dayton .NET - August 28,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Dayton .NET - August 28, 2019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50" r:id="rId5"/>
    <p:sldLayoutId id="2147483851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nl-NL" b="1">
                <a:cs typeface="Lato Light"/>
              </a:rPr>
              <a:t>Dayton .NET - August 28,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i.ort.edu.uy/innovaportal/file/2032/1/design_principles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design-pattern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" TargetMode="Externa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ilpadre1953@gmail.com" TargetMode="External"/><Relationship Id="rId2" Type="http://schemas.openxmlformats.org/officeDocument/2006/relationships/hyperlink" Target="mailto:ken.baum@ingagepartners.com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thwestohiogivecam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0180C-934F-4D9D-BB3E-96365C609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908"/>
            <a:ext cx="4937232" cy="594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040" y="1229361"/>
            <a:ext cx="5110480" cy="182340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Command Pattern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40" y="3632518"/>
            <a:ext cx="2514600" cy="1655762"/>
          </a:xfrm>
        </p:spPr>
        <p:txBody>
          <a:bodyPr/>
          <a:lstStyle/>
          <a:p>
            <a:r>
              <a:rPr lang="en-US" b="0" dirty="0"/>
              <a:t>Ken Baum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FA6B-026B-467F-AF97-1966A5C8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61B04-9DD5-4960-8945-581137F6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84" y="4116095"/>
            <a:ext cx="3429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2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7A85B-D2FA-49C8-A1B8-69231E29F91E}"/>
              </a:ext>
            </a:extLst>
          </p:cNvPr>
          <p:cNvSpPr/>
          <p:nvPr/>
        </p:nvSpPr>
        <p:spPr>
          <a:xfrm rot="20017458">
            <a:off x="4136515" y="2781789"/>
            <a:ext cx="34882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What?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49801-15BF-46CB-B0CF-4FF66989F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1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2268021">
            <a:off x="4455103" y="3082935"/>
            <a:ext cx="30476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How?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2B35D-7A01-4BA0-8C38-A6476EF4A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6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19632408">
            <a:off x="4100038" y="3082935"/>
            <a:ext cx="37577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When?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5EF6-BB5E-42AA-8D42-213C815B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0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2268021">
            <a:off x="4462508" y="3082935"/>
            <a:ext cx="3032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677-3BE9-4EF6-B3CB-57265DB3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21D0-0651-488D-AB97-6B36F9AC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07C10-343A-429C-8BA1-F817B845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13" y="947996"/>
            <a:ext cx="9628573" cy="55892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22B1-0978-4ADB-9A8C-1F33E125C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97C0-CC26-4771-8D6F-0999CF9E70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0" y="744717"/>
            <a:ext cx="3495902" cy="58021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B6120-B510-4AA6-9CE6-09D3FA4A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2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3BD2-544F-4ECB-A922-23D8F77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5B84F-7C87-4582-AED5-2EC4D25C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09" y="1825625"/>
            <a:ext cx="654298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FD597-3403-4422-8720-3E85567FA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97C0-CC26-4771-8D6F-0999CF9E70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0" y="744717"/>
            <a:ext cx="3495902" cy="5802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21780-F2CD-4A4F-9CB1-E1F1F38FC4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63" y="999241"/>
            <a:ext cx="5689076" cy="56890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BA65EA-205F-4E5F-9EE0-1AE7B27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6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60270-5283-4A71-BA38-6139C5F7B1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" y="942680"/>
            <a:ext cx="9905427" cy="5877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6F020-D9C7-418D-BC14-9FCD86E95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973A-8DD2-40FE-AFE8-748F53ED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690" y="1073150"/>
            <a:ext cx="6977109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Fred Brooks</a:t>
            </a:r>
            <a:br>
              <a:rPr lang="en-US" b="0" dirty="0">
                <a:latin typeface="+mn-lt"/>
              </a:rPr>
            </a:br>
            <a:endParaRPr lang="en-US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673F5-7F95-4A68-9AFD-DC1FB60F3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BE56-A092-416D-A06B-533BFF489D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1" y="1073150"/>
            <a:ext cx="3562283" cy="5357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2F3A96-4221-419F-92FC-668EDDA36447}"/>
              </a:ext>
            </a:extLst>
          </p:cNvPr>
          <p:cNvSpPr txBox="1"/>
          <p:nvPr/>
        </p:nvSpPr>
        <p:spPr>
          <a:xfrm>
            <a:off x="4474344" y="1916625"/>
            <a:ext cx="71113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Designed the IBM 7090 “Stretch”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Chose the 8-bit addressable character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Owns a patent on early mainframe interrupts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Coined the term “computer architecture”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Led System/360</a:t>
            </a:r>
          </a:p>
        </p:txBody>
      </p:sp>
    </p:spTree>
    <p:extLst>
      <p:ext uri="{BB962C8B-B14F-4D97-AF65-F5344CB8AC3E}">
        <p14:creationId xmlns:p14="http://schemas.microsoft.com/office/powerpoint/2010/main" val="1562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326465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AF7-4B0F-4D60-901D-0167379E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9B659E-B3BF-4589-9438-027F4A685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24" y="1073149"/>
            <a:ext cx="5536152" cy="5419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3C07-543A-48B5-869E-0254C521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A3A0-3876-441A-B4F0-5A782E4D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+mn-lt"/>
                <a:cs typeface="Calibri" panose="020F0502020204030204" pitchFamily="34" charset="0"/>
              </a:rPr>
              <a:t>Brooks’s</a:t>
            </a:r>
            <a:r>
              <a:rPr lang="en-US" b="0" dirty="0">
                <a:latin typeface="+mn-lt"/>
                <a:cs typeface="Calibri" panose="020F0502020204030204" pitchFamily="34" charset="0"/>
              </a:rPr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CA3F-80B1-44B5-94C8-78EE9B9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i="1" dirty="0">
              <a:latin typeface="+mn-lt"/>
            </a:endParaRPr>
          </a:p>
          <a:p>
            <a:pPr marL="0" indent="0">
              <a:buNone/>
            </a:pPr>
            <a:r>
              <a:rPr lang="en-US" sz="3200" i="1" dirty="0">
                <a:latin typeface="+mn-lt"/>
              </a:rPr>
              <a:t>	Adding manpower to a </a:t>
            </a:r>
          </a:p>
          <a:p>
            <a:pPr marL="0" indent="0">
              <a:buNone/>
            </a:pPr>
            <a:r>
              <a:rPr lang="en-US" sz="3200" i="1" dirty="0">
                <a:latin typeface="+mn-lt"/>
              </a:rPr>
              <a:t>				late software project 	makes it later.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				</a:t>
            </a:r>
            <a:r>
              <a:rPr lang="en-US" sz="2000" dirty="0">
                <a:latin typeface="+mn-lt"/>
              </a:rPr>
              <a:t>(Mythical Man-Month, p. 25)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A858-B92B-4ED4-B984-F07985447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3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60270-5283-4A71-BA38-6139C5F7B1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" y="942680"/>
            <a:ext cx="9905427" cy="5877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6F020-D9C7-418D-BC14-9FCD86E95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1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F5-5B66-4F17-A50D-C67E1CB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194"/>
            <a:ext cx="10515600" cy="47117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Software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212-D629-46BF-96F5-3F75F01E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544320"/>
            <a:ext cx="9596120" cy="131064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Complexity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Above the statement level, no two parts are alike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Complexity grows at an exponential rate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Conformity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Much of the complexity is arbitrary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Requirements come from humans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Changeability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Software is infinitely configurable and modifiable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Perception: it’s easy to make changes in software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Invisibility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“Software is invisible and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unvisualizable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When you look at a floor plan, you can picture the room or the floor</a:t>
            </a:r>
          </a:p>
          <a:p>
            <a:pPr lvl="1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E4C2-1901-41C3-B37C-9FB2743B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315D-CA5F-4DF5-856E-02040E48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8ED87-5314-4C6F-B228-4BCFCD880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08" y="932155"/>
            <a:ext cx="8353783" cy="54822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F98B4-A94A-4019-A92A-A1FF6D2BE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4C73-67A7-403E-910F-02EE203B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841C4-FBDA-47F1-A4EA-F9EE6C8EC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564026-4C9D-4C79-8809-4B5C99269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32" y="1073150"/>
            <a:ext cx="8349264" cy="5465755"/>
          </a:xfrm>
        </p:spPr>
      </p:pic>
    </p:spTree>
    <p:extLst>
      <p:ext uri="{BB962C8B-B14F-4D97-AF65-F5344CB8AC3E}">
        <p14:creationId xmlns:p14="http://schemas.microsoft.com/office/powerpoint/2010/main" val="110159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What is a Design Pattern?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86C27-9706-4181-A261-45972B89E874}"/>
              </a:ext>
            </a:extLst>
          </p:cNvPr>
          <p:cNvSpPr txBox="1">
            <a:spLocks/>
          </p:cNvSpPr>
          <p:nvPr/>
        </p:nvSpPr>
        <p:spPr>
          <a:xfrm>
            <a:off x="838200" y="215011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+mn-lt"/>
              </a:rPr>
              <a:t>Why do we need design patterns?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DE85E-F6A2-4508-ADF3-7C29FE9027B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How do we teach (O-O) programming?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6A4A-8098-456E-BDC1-57E81213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3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F5-5B66-4F17-A50D-C67E1CB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194"/>
            <a:ext cx="10515600" cy="47117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Software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212-D629-46BF-96F5-3F75F01E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544320"/>
            <a:ext cx="9596120" cy="131064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Complexity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Above the statement level, no two parts are alike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Complexity grows at an exponential rate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Conformity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Much of the complexity is arbitrary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Requirements come from humans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Changeability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Software is infinitely configurable and modifiable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Perception: it’s easy to make changes in software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Invisibility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“Software is invisible and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unvisualizable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When you look at a floor plan, you can picture the room or the floor</a:t>
            </a:r>
          </a:p>
          <a:p>
            <a:pPr lvl="1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E4C2-1901-41C3-B37C-9FB2743B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78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What is a Design Pattern?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86C27-9706-4181-A261-45972B89E874}"/>
              </a:ext>
            </a:extLst>
          </p:cNvPr>
          <p:cNvSpPr txBox="1">
            <a:spLocks/>
          </p:cNvSpPr>
          <p:nvPr/>
        </p:nvSpPr>
        <p:spPr>
          <a:xfrm>
            <a:off x="838200" y="215011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Why do we need design patterns?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DE85E-F6A2-4508-ADF3-7C29FE9027B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How do we teach (O-O) programming?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6A4A-8098-456E-BDC1-57E81213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1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11" y="1088829"/>
            <a:ext cx="3715128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Gang of Four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95" y="1073150"/>
            <a:ext cx="4384431" cy="54598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1AB63-D9E0-48F0-B6C8-3DB7A7EF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5FCC-F1C1-4DB6-9DB9-5E0F93C8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3A286-EDC4-4360-A6ED-58D2745E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96" y="937482"/>
            <a:ext cx="4457607" cy="55168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AC7C5-C836-4E9A-96A4-00249CBC1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93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A1D08-2FDF-490F-B8E2-C9A57296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19" y="1005525"/>
            <a:ext cx="3702181" cy="5525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FF645-9AC5-41A9-8C74-0B0962D4D9A6}"/>
              </a:ext>
            </a:extLst>
          </p:cNvPr>
          <p:cNvSpPr txBox="1"/>
          <p:nvPr/>
        </p:nvSpPr>
        <p:spPr>
          <a:xfrm>
            <a:off x="489993" y="1259080"/>
            <a:ext cx="68252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   </a:t>
            </a:r>
            <a:r>
              <a:rPr lang="en-US" sz="2600" i="1" dirty="0"/>
              <a:t>                                     </a:t>
            </a:r>
          </a:p>
          <a:p>
            <a:pPr marL="201168" lvl="1" indent="0">
              <a:buNone/>
            </a:pPr>
            <a:r>
              <a:rPr lang="en-US" sz="2600" i="1" dirty="0"/>
              <a:t>     A Pattern Language</a:t>
            </a:r>
            <a:r>
              <a:rPr lang="en-US" sz="2600" dirty="0"/>
              <a:t>, Christopher Alexander, et. al., 1977 quoted in GOF, p. 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62D881-7E8B-469E-94CA-68DD2BA9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73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54" y="1099925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Gang of Four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3" y="997736"/>
            <a:ext cx="4384431" cy="54598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F1B6F-1F6A-4DCE-9FC2-45F6585F756D}"/>
              </a:ext>
            </a:extLst>
          </p:cNvPr>
          <p:cNvSpPr txBox="1"/>
          <p:nvPr/>
        </p:nvSpPr>
        <p:spPr>
          <a:xfrm>
            <a:off x="1046375" y="2036189"/>
            <a:ext cx="56937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“…descriptions of communicating objects and classes that are customized to solve a general design problem in a particular context.”    GOF, p. 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851-C6DD-4AC8-82F6-BFCB619B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What a Design Pattern Isn’t: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A cookbook recipe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 one-size fits all solution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 callable library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An excuse to suspend critical thought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4236-5322-4F11-A76B-6ECD896D3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8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5ACF-7FCF-434A-8220-6EB7BB26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005493"/>
            <a:ext cx="553432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“The essential definition of a design pattern is a well worn and known good solution to a common problem. Design patterns are definitively not new. Rather they are old techniques that have shown their usefulness over a period of many years.”  p. 28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4166886-DBFA-4234-B56B-FE4F1979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44" y="1005493"/>
            <a:ext cx="3765512" cy="48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7F20D-B0BA-4D29-ADE8-137F1128DA4C}"/>
              </a:ext>
            </a:extLst>
          </p:cNvPr>
          <p:cNvSpPr txBox="1"/>
          <p:nvPr/>
        </p:nvSpPr>
        <p:spPr>
          <a:xfrm>
            <a:off x="5602696" y="6334812"/>
            <a:ext cx="658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https://fi.ort.edu.uy/innovaportal/file/2032/1/design_principles.pdf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FC7B8-5E4A-41F4-ADBB-D94C48DE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4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8" y="1476146"/>
            <a:ext cx="8318369" cy="1952854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 design pattern is a reusable object-oriented structure that solves a common problem in a particular context.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304FE-0CD1-4C23-8EC2-89B76FE6E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36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1CD51-B816-4042-9F33-3CD0B3C0104B}"/>
              </a:ext>
            </a:extLst>
          </p:cNvPr>
          <p:cNvSpPr/>
          <p:nvPr/>
        </p:nvSpPr>
        <p:spPr>
          <a:xfrm>
            <a:off x="936400" y="985101"/>
            <a:ext cx="29945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Creational Patterns</a:t>
            </a:r>
          </a:p>
          <a:p>
            <a:endParaRPr lang="en-US" dirty="0"/>
          </a:p>
          <a:p>
            <a:r>
              <a:rPr lang="en-US" sz="2400" dirty="0"/>
              <a:t>  Abstract Factory	</a:t>
            </a:r>
          </a:p>
          <a:p>
            <a:r>
              <a:rPr lang="en-US" sz="2400" dirty="0"/>
              <a:t>  Builder	</a:t>
            </a:r>
          </a:p>
          <a:p>
            <a:r>
              <a:rPr lang="en-US" sz="2400" dirty="0"/>
              <a:t>  Factory Method	</a:t>
            </a:r>
          </a:p>
          <a:p>
            <a:r>
              <a:rPr lang="en-US" sz="2400" dirty="0"/>
              <a:t>  Prototype	</a:t>
            </a:r>
          </a:p>
          <a:p>
            <a:r>
              <a:rPr lang="en-US" sz="2400" dirty="0"/>
              <a:t>  Singleton</a:t>
            </a:r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D1C1C-AFC8-4308-8F0A-C5C80C57D638}"/>
              </a:ext>
            </a:extLst>
          </p:cNvPr>
          <p:cNvSpPr/>
          <p:nvPr/>
        </p:nvSpPr>
        <p:spPr>
          <a:xfrm>
            <a:off x="4556291" y="985101"/>
            <a:ext cx="299458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Structural Patterns</a:t>
            </a:r>
          </a:p>
          <a:p>
            <a:endParaRPr lang="en-US" dirty="0"/>
          </a:p>
          <a:p>
            <a:r>
              <a:rPr lang="en-US" sz="2400" dirty="0"/>
              <a:t>  Adapter	</a:t>
            </a:r>
          </a:p>
          <a:p>
            <a:r>
              <a:rPr lang="en-US" sz="2400" dirty="0"/>
              <a:t>  Bridge	</a:t>
            </a:r>
          </a:p>
          <a:p>
            <a:r>
              <a:rPr lang="en-US" sz="2400" dirty="0"/>
              <a:t>  Composite	</a:t>
            </a:r>
          </a:p>
          <a:p>
            <a:r>
              <a:rPr lang="en-US" sz="2400" dirty="0"/>
              <a:t>  Decorator	</a:t>
            </a:r>
          </a:p>
          <a:p>
            <a:r>
              <a:rPr lang="en-US" sz="2400" dirty="0"/>
              <a:t>  Facade	</a:t>
            </a:r>
          </a:p>
          <a:p>
            <a:r>
              <a:rPr lang="en-US" sz="2400" dirty="0"/>
              <a:t>  Flyweight	</a:t>
            </a:r>
          </a:p>
          <a:p>
            <a:r>
              <a:rPr lang="en-US" sz="2400" dirty="0"/>
              <a:t>  Proxy</a:t>
            </a:r>
            <a:r>
              <a:rPr lang="en-US" dirty="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6459A-9C33-41ED-B4E5-28BEF89B2C13}"/>
              </a:ext>
            </a:extLst>
          </p:cNvPr>
          <p:cNvSpPr/>
          <p:nvPr/>
        </p:nvSpPr>
        <p:spPr>
          <a:xfrm>
            <a:off x="8176181" y="985101"/>
            <a:ext cx="356019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Behavioral Patterns</a:t>
            </a:r>
          </a:p>
          <a:p>
            <a:endParaRPr lang="en-US" dirty="0"/>
          </a:p>
          <a:p>
            <a:r>
              <a:rPr lang="en-US" sz="2400" dirty="0"/>
              <a:t>  Chain of Responsibility</a:t>
            </a:r>
          </a:p>
          <a:p>
            <a:r>
              <a:rPr lang="en-US" sz="2400" dirty="0"/>
              <a:t>  Command	</a:t>
            </a:r>
          </a:p>
          <a:p>
            <a:r>
              <a:rPr lang="en-US" sz="2400" dirty="0"/>
              <a:t>  Interpreter	</a:t>
            </a:r>
          </a:p>
          <a:p>
            <a:r>
              <a:rPr lang="en-US" sz="2400" dirty="0"/>
              <a:t>  Iterator	</a:t>
            </a:r>
          </a:p>
          <a:p>
            <a:r>
              <a:rPr lang="en-US" sz="2400" dirty="0"/>
              <a:t>  Mediator	 </a:t>
            </a:r>
          </a:p>
          <a:p>
            <a:r>
              <a:rPr lang="en-US" sz="2400" dirty="0"/>
              <a:t>  Memento	 </a:t>
            </a:r>
          </a:p>
          <a:p>
            <a:r>
              <a:rPr lang="en-US" sz="2400" dirty="0"/>
              <a:t>  Observer	</a:t>
            </a:r>
          </a:p>
          <a:p>
            <a:r>
              <a:rPr lang="en-US" sz="2400" dirty="0"/>
              <a:t>  State	</a:t>
            </a:r>
          </a:p>
          <a:p>
            <a:r>
              <a:rPr lang="en-US" sz="2400" dirty="0"/>
              <a:t>  Strategy	</a:t>
            </a:r>
          </a:p>
          <a:p>
            <a:r>
              <a:rPr lang="en-US" sz="2400" dirty="0"/>
              <a:t>  Template 	</a:t>
            </a:r>
          </a:p>
          <a:p>
            <a:r>
              <a:rPr lang="en-US" sz="2400" dirty="0"/>
              <a:t>  Visitor</a:t>
            </a:r>
            <a:r>
              <a:rPr lang="en-US" dirty="0"/>
              <a:t>	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213FF-BBB7-4FC2-9991-CEBE10287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87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50B8-4981-42A4-9F46-5B719CAC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980" y="1148080"/>
            <a:ext cx="2656840" cy="5140643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Intent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Also Known As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Motivation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Applicability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Structure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Participants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Collaborations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Consequences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Implementation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Sample Code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Known Uses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Related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30F8-8B87-4AD5-88B5-0C82C052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9E7F-394B-4A39-AA1F-EDD4B2C55C88}"/>
              </a:ext>
            </a:extLst>
          </p:cNvPr>
          <p:cNvSpPr txBox="1"/>
          <p:nvPr/>
        </p:nvSpPr>
        <p:spPr>
          <a:xfrm>
            <a:off x="772160" y="1036320"/>
            <a:ext cx="3474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3742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1346C0-B138-48D1-B21C-16976494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72" y="917198"/>
            <a:ext cx="9042809" cy="601757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43D93-3543-405F-9A1C-5CB97E46E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9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Intent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Encapsulate a request as an object, thereby 	letting you parameterize clients with different 	requests, queue or log requests, and support 	undoable operations. 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9A61E-FB84-4539-B866-7D78C3CF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46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Motivation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Sometimes it's necessary to issue requests to 	objects without knowing anything about the 	operation being requested or the receiver of the 	request. 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B14ED-ED7C-487C-8805-D39B6CD5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5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/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</a:rPr>
              <a:t>	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	Managing </a:t>
            </a:r>
            <a:r>
              <a:rPr lang="en-US" sz="3200" dirty="0">
                <a:solidFill>
                  <a:schemeClr val="tx1"/>
                </a:solidFill>
              </a:rPr>
              <a:t>Consultant at </a:t>
            </a:r>
            <a:r>
              <a:rPr lang="en-US" sz="3200" dirty="0" err="1">
                <a:solidFill>
                  <a:schemeClr val="tx1"/>
                </a:solidFill>
              </a:rPr>
              <a:t>Ingage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Retired from the Air Force in 1992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C#, .NET, JavaScript, etc.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Currently live in Springboro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Nine Grandchildren (including triplet granddaughters)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41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3096429" y="2992874"/>
            <a:ext cx="60165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Self-destruct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288778-6029-4E3D-8868-9D875F6B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84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2432975" y="2978597"/>
            <a:ext cx="7283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Release the Kraken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A38E93-6B1C-4C7F-B1E9-418E0E6B8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18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2455865" y="2992874"/>
            <a:ext cx="7478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Fire Ze Missiles!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6CE83A-799C-458E-AE60-A402D37E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3" y="1073151"/>
            <a:ext cx="10515600" cy="69469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Applicability (Use Cases)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761-EAD3-45DA-B513-FCDF967E588A}"/>
              </a:ext>
            </a:extLst>
          </p:cNvPr>
          <p:cNvSpPr txBox="1"/>
          <p:nvPr/>
        </p:nvSpPr>
        <p:spPr>
          <a:xfrm>
            <a:off x="1183640" y="2214008"/>
            <a:ext cx="780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the Command Pattern when you want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A96F1-ED12-4B65-881B-8C8CE4D6DB2C}"/>
              </a:ext>
            </a:extLst>
          </p:cNvPr>
          <p:cNvSpPr txBox="1"/>
          <p:nvPr/>
        </p:nvSpPr>
        <p:spPr>
          <a:xfrm>
            <a:off x="1737947" y="2973755"/>
            <a:ext cx="10301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Parameterize objects by an action to perform</a:t>
            </a:r>
          </a:p>
          <a:p>
            <a:pPr marL="342900" indent="-342900">
              <a:buAutoNum type="arabicPeriod"/>
            </a:pPr>
            <a:r>
              <a:rPr lang="en-US" sz="2800" dirty="0"/>
              <a:t>Specify, queue, and execute requests at different times</a:t>
            </a:r>
          </a:p>
          <a:p>
            <a:pPr marL="342900" indent="-342900">
              <a:buAutoNum type="arabicPeriod"/>
            </a:pPr>
            <a:r>
              <a:rPr lang="en-US" sz="2800" dirty="0"/>
              <a:t>Support undo</a:t>
            </a:r>
          </a:p>
          <a:p>
            <a:pPr marL="342900" indent="-342900">
              <a:buAutoNum type="arabicPeriod"/>
            </a:pPr>
            <a:r>
              <a:rPr lang="en-US" sz="2800" dirty="0"/>
              <a:t>Support logging changes so that they can be reapplied in case of a system crash</a:t>
            </a:r>
          </a:p>
          <a:p>
            <a:pPr marL="342900" indent="-342900">
              <a:buAutoNum type="arabicPeriod"/>
            </a:pPr>
            <a:r>
              <a:rPr lang="en-US" sz="2800" dirty="0"/>
              <a:t>Structure a system around high-level operations built on primitive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491A-8A17-4DBE-9EA9-7B9494673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446E5-7D09-4841-A196-F670FFC7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61" y="2017203"/>
            <a:ext cx="6836853" cy="44756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832F-217D-4A5B-8FEB-B159C21A2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5BD7-9231-463E-9468-66DCEB4D57A2}"/>
              </a:ext>
            </a:extLst>
          </p:cNvPr>
          <p:cNvSpPr txBox="1"/>
          <p:nvPr/>
        </p:nvSpPr>
        <p:spPr>
          <a:xfrm>
            <a:off x="533926" y="1073150"/>
            <a:ext cx="192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2C51A-4AE4-44B5-BB0C-C4FD2039953F}"/>
              </a:ext>
            </a:extLst>
          </p:cNvPr>
          <p:cNvSpPr txBox="1"/>
          <p:nvPr/>
        </p:nvSpPr>
        <p:spPr>
          <a:xfrm>
            <a:off x="1018948" y="2223713"/>
            <a:ext cx="470513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Client: Editor Application</a:t>
            </a:r>
          </a:p>
          <a:p>
            <a:endParaRPr lang="en-US" sz="2400" dirty="0"/>
          </a:p>
          <a:p>
            <a:r>
              <a:rPr lang="en-US" sz="2400" dirty="0"/>
              <a:t>Receiver: Document</a:t>
            </a:r>
          </a:p>
          <a:p>
            <a:endParaRPr lang="en-US" sz="2400" dirty="0"/>
          </a:p>
          <a:p>
            <a:r>
              <a:rPr lang="en-US" sz="2400" dirty="0"/>
              <a:t>Invoker: </a:t>
            </a:r>
            <a:r>
              <a:rPr lang="en-US" sz="2400" dirty="0" err="1"/>
              <a:t>MenuItem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Command: Abstract class </a:t>
            </a:r>
          </a:p>
          <a:p>
            <a:r>
              <a:rPr lang="en-US" sz="2400" dirty="0"/>
              <a:t>	       or interface</a:t>
            </a:r>
          </a:p>
          <a:p>
            <a:endParaRPr lang="en-US" sz="2400" dirty="0"/>
          </a:p>
          <a:p>
            <a:r>
              <a:rPr lang="en-US" sz="2400" dirty="0" err="1"/>
              <a:t>ConcreteCommand</a:t>
            </a:r>
            <a:r>
              <a:rPr lang="en-US" sz="2400" dirty="0"/>
              <a:t>: </a:t>
            </a:r>
            <a:r>
              <a:rPr lang="en-US" sz="2400" dirty="0" err="1"/>
              <a:t>PasteCommand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02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0318-23FA-41BC-8AB8-16D185A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40" y="1686877"/>
            <a:ext cx="11282680" cy="498856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+mn-lt"/>
              </a:rPr>
              <a:t>Command (Abstract class or interface)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declares an interface for executing an operation</a:t>
            </a:r>
          </a:p>
          <a:p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PasteCommand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defines a binding between a Receiver object and an 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implements Execute by invoking the corresponding operation(s) on Receiver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Client  (Editor Application)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creates 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object and sets its receiver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Invoker  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MenuItem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asks the command to carry out the request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Receiver  (Document)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knows how to perform the operations associated with carrying out the request.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39AEF-AB04-4371-839A-7D94FC72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FE443-AD73-477A-8A0C-33D4E42D7465}"/>
              </a:ext>
            </a:extLst>
          </p:cNvPr>
          <p:cNvSpPr txBox="1"/>
          <p:nvPr/>
        </p:nvSpPr>
        <p:spPr>
          <a:xfrm>
            <a:off x="812800" y="926514"/>
            <a:ext cx="239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462608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A2B6-5790-49B6-BE94-C7F9AE0D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28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Collaborations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client creates a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 and specifies its 	receiver.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An Invoker object stores the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invoker issues a request by calling Execute on the command. 	When commands are undoable,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stores state 	for undoing the command prior to invoking Execute.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 invokes operations on its receiver 	to carryout the request.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15084-0031-49B4-AF12-63F68C22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3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9724-8A18-473C-AAC9-AB82F660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58D21-B199-48EE-9313-28D43AF0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0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D32E-AC73-44C1-8EBD-66237668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Consequences</a:t>
            </a: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1. Command decouples the object that invokes the operation 	from the one that knows how to perform it.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2. Commands are first-class objects. They can be manipulated 	and extended like any other object.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3. You can assemble commands into a composite command.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4. It's easy to add new Commands, because you don't have to 	change existing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DA31-812E-47BF-875D-8D466BF5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94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9E092-8654-48EA-802E-665025C6C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23" y="947861"/>
            <a:ext cx="8573154" cy="56127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DA31-812E-47BF-875D-8D466BF5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808288" y="140970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5115" y="2581289"/>
            <a:ext cx="5238212" cy="1966639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Lucida Sans"/>
              <a:cs typeface="Lucida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6174" y="2808404"/>
            <a:ext cx="482548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57084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US" altLang="en-US" sz="2200" dirty="0">
                <a:solidFill>
                  <a:srgbClr val="008000"/>
                </a:solidFill>
                <a:latin typeface="Lucida Sans"/>
                <a:cs typeface="Lucida Sans"/>
              </a:rPr>
              <a:t>OUR MISSION</a:t>
            </a:r>
          </a:p>
          <a:p>
            <a:pPr indent="-257084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US" altLang="en-US" sz="1600" dirty="0">
                <a:solidFill>
                  <a:srgbClr val="545454"/>
                </a:solidFill>
                <a:latin typeface="Lucida Sans"/>
                <a:cs typeface="Lucida Sans"/>
              </a:rPr>
              <a:t>To provide high performing management and technology consulting services to be used as a force for positive change in the lives of our stakeholders.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67586" y="2581289"/>
            <a:ext cx="5239512" cy="1966639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Lucida Sans"/>
              <a:cs typeface="Lucida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2088" y="2808404"/>
            <a:ext cx="45370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57084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US" altLang="en-US" sz="2200" dirty="0">
                <a:solidFill>
                  <a:srgbClr val="008000"/>
                </a:solidFill>
                <a:latin typeface="Lucida Sans"/>
                <a:cs typeface="Lucida Sans"/>
              </a:rPr>
              <a:t>OUR VISION</a:t>
            </a:r>
          </a:p>
          <a:p>
            <a:pPr indent="-257084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US" altLang="en-US" sz="1600" dirty="0">
                <a:solidFill>
                  <a:srgbClr val="545454"/>
                </a:solidFill>
                <a:latin typeface="Lucida Sans"/>
                <a:cs typeface="Lucida Sans"/>
              </a:rPr>
              <a:t>To be a thriving example of business for good in order to inspire others to think differently, thereby growing our collective impact on the world.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452" y="186659"/>
            <a:ext cx="1676082" cy="507823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r>
              <a:rPr lang="en-US" sz="3000" dirty="0">
                <a:solidFill>
                  <a:srgbClr val="67A1D4"/>
                </a:solidFill>
                <a:latin typeface="Lucida Sans"/>
                <a:cs typeface="Lucida Sans"/>
              </a:rPr>
              <a:t>Our Why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892" y="1311284"/>
            <a:ext cx="11422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45454"/>
                </a:solidFill>
                <a:latin typeface="Lucida Sans"/>
                <a:cs typeface="Lucida Sans"/>
              </a:rPr>
              <a:t>We exist for the purpose of providing an authentic and measurable impact on the community by focusing on a triple bottom line business model: people, planet, and profits.</a:t>
            </a:r>
          </a:p>
        </p:txBody>
      </p:sp>
      <p:pic>
        <p:nvPicPr>
          <p:cNvPr id="2" name="Picture 1" descr="skylin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328406"/>
            <a:ext cx="12188825" cy="10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35F3B-D233-4EAC-84EC-49BA08E9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75CE5-E0CB-4357-9BCA-7529A38D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04" y="1046479"/>
            <a:ext cx="7391791" cy="42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9F8F5-3892-475E-9830-3C76649FC212}"/>
              </a:ext>
            </a:extLst>
          </p:cNvPr>
          <p:cNvSpPr/>
          <p:nvPr/>
        </p:nvSpPr>
        <p:spPr>
          <a:xfrm>
            <a:off x="2452854" y="5546218"/>
            <a:ext cx="728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https://www.dofactory.com/net/design-patterns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514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257D-DB2E-48EE-A574-881B14AB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050" name="Picture 2" descr="https://pictures.abebooks.com/isbn/9780131857254-us.jpg">
            <a:extLst>
              <a:ext uri="{FF2B5EF4-FFF2-40B4-BE49-F238E27FC236}">
                <a16:creationId xmlns:a16="http://schemas.microsoft.com/office/drawing/2014/main" id="{BF29211D-CAE6-4548-B8F0-440BBBF0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46150"/>
            <a:ext cx="4114799" cy="55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70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D674F-A56B-45E1-8525-0A8C3305B472}"/>
              </a:ext>
            </a:extLst>
          </p:cNvPr>
          <p:cNvSpPr/>
          <p:nvPr/>
        </p:nvSpPr>
        <p:spPr>
          <a:xfrm>
            <a:off x="5212080" y="1213406"/>
            <a:ext cx="1788160" cy="605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C8E0B-520B-45AB-A2FE-8A2F6461F8DF}"/>
              </a:ext>
            </a:extLst>
          </p:cNvPr>
          <p:cNvSpPr/>
          <p:nvPr/>
        </p:nvSpPr>
        <p:spPr>
          <a:xfrm>
            <a:off x="1833880" y="314960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Relay On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7558C-5316-4AFC-9347-01D45AA3EFC7}"/>
              </a:ext>
            </a:extLst>
          </p:cNvPr>
          <p:cNvSpPr/>
          <p:nvPr/>
        </p:nvSpPr>
        <p:spPr>
          <a:xfrm>
            <a:off x="4739640" y="314960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 On Command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7645400" y="31343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Clutch On Command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0130B-3C5C-4737-8FC7-9983C39FB62B}"/>
              </a:ext>
            </a:extLst>
          </p:cNvPr>
          <p:cNvSpPr/>
          <p:nvPr/>
        </p:nvSpPr>
        <p:spPr>
          <a:xfrm>
            <a:off x="3337560" y="435864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Relay Off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E95D-21AD-4BF9-A39E-DE2A1564F8D9}"/>
              </a:ext>
            </a:extLst>
          </p:cNvPr>
          <p:cNvSpPr/>
          <p:nvPr/>
        </p:nvSpPr>
        <p:spPr>
          <a:xfrm>
            <a:off x="6243320" y="43535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 Off Command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0B0E7-5263-4A16-AC9E-7A017C8ACF0C}"/>
              </a:ext>
            </a:extLst>
          </p:cNvPr>
          <p:cNvSpPr/>
          <p:nvPr/>
        </p:nvSpPr>
        <p:spPr>
          <a:xfrm>
            <a:off x="9138920" y="43535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Clutch Off Command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3A59E-84FE-4F8D-825C-CA08A7631F85}"/>
              </a:ext>
            </a:extLst>
          </p:cNvPr>
          <p:cNvSpPr/>
          <p:nvPr/>
        </p:nvSpPr>
        <p:spPr>
          <a:xfrm>
            <a:off x="5212080" y="1818640"/>
            <a:ext cx="1788160" cy="442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Execute()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502A3A-27D7-4B45-9BB7-9F15ADDFDDFF}"/>
              </a:ext>
            </a:extLst>
          </p:cNvPr>
          <p:cNvCxnSpPr>
            <a:cxnSpLocks/>
          </p:cNvCxnSpPr>
          <p:nvPr/>
        </p:nvCxnSpPr>
        <p:spPr>
          <a:xfrm>
            <a:off x="2534920" y="2702560"/>
            <a:ext cx="730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8FDBDD-E4C6-4AF7-A39F-C6B091651F4C}"/>
              </a:ext>
            </a:extLst>
          </p:cNvPr>
          <p:cNvCxnSpPr>
            <a:endCxn id="11" idx="0"/>
          </p:cNvCxnSpPr>
          <p:nvPr/>
        </p:nvCxnSpPr>
        <p:spPr>
          <a:xfrm>
            <a:off x="2534920" y="270256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6417CF-9807-4C26-9DCB-A99A3FD70ABE}"/>
              </a:ext>
            </a:extLst>
          </p:cNvPr>
          <p:cNvCxnSpPr>
            <a:endCxn id="14" idx="0"/>
          </p:cNvCxnSpPr>
          <p:nvPr/>
        </p:nvCxnSpPr>
        <p:spPr>
          <a:xfrm>
            <a:off x="4038600" y="270256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5CDC45-FD0C-4FF9-89A7-D25D828B9E0F}"/>
              </a:ext>
            </a:extLst>
          </p:cNvPr>
          <p:cNvCxnSpPr/>
          <p:nvPr/>
        </p:nvCxnSpPr>
        <p:spPr>
          <a:xfrm>
            <a:off x="5440680" y="270383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1BD84D-F2B5-4299-AC5F-616FBAA500F9}"/>
              </a:ext>
            </a:extLst>
          </p:cNvPr>
          <p:cNvCxnSpPr/>
          <p:nvPr/>
        </p:nvCxnSpPr>
        <p:spPr>
          <a:xfrm>
            <a:off x="8351520" y="270129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1C1AFC-293C-439A-AB67-C93E1C6FAA35}"/>
              </a:ext>
            </a:extLst>
          </p:cNvPr>
          <p:cNvCxnSpPr/>
          <p:nvPr/>
        </p:nvCxnSpPr>
        <p:spPr>
          <a:xfrm>
            <a:off x="9836150" y="270510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BF29BF-1E94-4A45-A4D6-8EB2B48BEADB}"/>
              </a:ext>
            </a:extLst>
          </p:cNvPr>
          <p:cNvCxnSpPr/>
          <p:nvPr/>
        </p:nvCxnSpPr>
        <p:spPr>
          <a:xfrm>
            <a:off x="6944360" y="269748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Up 33">
            <a:extLst>
              <a:ext uri="{FF2B5EF4-FFF2-40B4-BE49-F238E27FC236}">
                <a16:creationId xmlns:a16="http://schemas.microsoft.com/office/drawing/2014/main" id="{93EE572F-78DC-4EDB-B1BC-EC5F9F139AC4}"/>
              </a:ext>
            </a:extLst>
          </p:cNvPr>
          <p:cNvSpPr/>
          <p:nvPr/>
        </p:nvSpPr>
        <p:spPr>
          <a:xfrm>
            <a:off x="5974088" y="2261394"/>
            <a:ext cx="190492" cy="4411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5335954" y="2033172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AB5E-D1DF-4499-B8BD-15CAB9706256}"/>
              </a:ext>
            </a:extLst>
          </p:cNvPr>
          <p:cNvSpPr/>
          <p:nvPr/>
        </p:nvSpPr>
        <p:spPr>
          <a:xfrm>
            <a:off x="8773746" y="2035321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8670-FD98-4833-B3F0-BE0BBDCC237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30208" y="2620108"/>
            <a:ext cx="1543538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8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5335954" y="2033172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AB5E-D1DF-4499-B8BD-15CAB9706256}"/>
              </a:ext>
            </a:extLst>
          </p:cNvPr>
          <p:cNvSpPr/>
          <p:nvPr/>
        </p:nvSpPr>
        <p:spPr>
          <a:xfrm>
            <a:off x="8773746" y="2035321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8670-FD98-4833-B3F0-BE0BBDCC237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30208" y="2620108"/>
            <a:ext cx="1543538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21F11-15A0-4F5C-88C3-9CA0E67D90EA}"/>
              </a:ext>
            </a:extLst>
          </p:cNvPr>
          <p:cNvSpPr txBox="1"/>
          <p:nvPr/>
        </p:nvSpPr>
        <p:spPr>
          <a:xfrm>
            <a:off x="2488223" y="4097215"/>
            <a:ext cx="2268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Method</a:t>
            </a:r>
          </a:p>
          <a:p>
            <a:endParaRPr lang="en-US" dirty="0"/>
          </a:p>
          <a:p>
            <a:r>
              <a:rPr lang="en-US" dirty="0"/>
              <a:t>Text File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5683B1B-6A1F-4A11-9A68-3B67647F4CB8}"/>
              </a:ext>
            </a:extLst>
          </p:cNvPr>
          <p:cNvSpPr/>
          <p:nvPr/>
        </p:nvSpPr>
        <p:spPr>
          <a:xfrm>
            <a:off x="4835769" y="4097215"/>
            <a:ext cx="211016" cy="10462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D927F1A-94C3-4974-81D4-86A8F71D1059}"/>
              </a:ext>
            </a:extLst>
          </p:cNvPr>
          <p:cNvCxnSpPr>
            <a:stCxn id="5" idx="1"/>
          </p:cNvCxnSpPr>
          <p:nvPr/>
        </p:nvCxnSpPr>
        <p:spPr>
          <a:xfrm rot="10800000" flipH="1">
            <a:off x="5046784" y="2622258"/>
            <a:ext cx="2998177" cy="1998101"/>
          </a:xfrm>
          <a:prstGeom prst="bentConnector3">
            <a:avLst>
              <a:gd name="adj1" fmla="val 100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51F029-ECE3-45C6-83CF-770FA0CB5BE5}"/>
              </a:ext>
            </a:extLst>
          </p:cNvPr>
          <p:cNvSpPr txBox="1"/>
          <p:nvPr/>
        </p:nvSpPr>
        <p:spPr>
          <a:xfrm>
            <a:off x="5954718" y="427740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780576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C8A9-02F5-4D15-9817-61A30E4E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30F425-8DB1-418C-A847-2D492DAF52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760" y="1135162"/>
            <a:ext cx="5831840" cy="3887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884A9-FC48-42A9-A8B3-19C455DF54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0" y="904239"/>
            <a:ext cx="7579360" cy="5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7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992-F1DE-40B2-B12B-02B7FEB6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0695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References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Design Patterns: Elements of Reusable Object-oriented Software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	Gamma et al.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DoFactory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b="0" dirty="0">
                <a:solidFill>
                  <a:schemeClr val="tx1"/>
                </a:solidFill>
                <a:latin typeface="+mn-lt"/>
                <a:hlinkClick r:id="rId2"/>
              </a:rPr>
              <a:t>www.dofactory.com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Agile Principles, Patterns, and Practices in C#,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Robert and Micah 	Martin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1F51-4833-46C8-A294-9ACA622D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06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A4EB-413F-4B7E-A7F2-ED3C17BF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Contact Info:</a:t>
            </a: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2"/>
              </a:rPr>
              <a:t>ken.baum@ingagepartners.com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3"/>
              </a:rPr>
              <a:t>ilpadre1953@gmail.com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github.com/</a:t>
            </a:r>
            <a:r>
              <a:rPr lang="en-US" sz="3600" b="0" dirty="0" err="1">
                <a:solidFill>
                  <a:schemeClr val="tx1"/>
                </a:solidFill>
                <a:latin typeface="+mn-lt"/>
              </a:rPr>
              <a:t>ilpadre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423C-91F8-4A56-A570-D28AF201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3718753" y="304800"/>
            <a:ext cx="6873048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sz="3900" dirty="0"/>
              <a:t>Southwest Ohio </a:t>
            </a:r>
            <a:r>
              <a:rPr lang="en-US" sz="3900" dirty="0" err="1"/>
              <a:t>Givecamp</a:t>
            </a:r>
            <a:r>
              <a:rPr lang="en-US" sz="3900" dirty="0"/>
              <a:t> 2019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2209801" y="2679193"/>
            <a:ext cx="7781543" cy="402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Who: 	</a:t>
            </a:r>
            <a:r>
              <a:rPr lang="en-US" sz="2000" dirty="0"/>
              <a:t>Developers, Designers, Testers, and anyone 	else willing to help.</a:t>
            </a:r>
            <a:r>
              <a:rPr lang="en-US" sz="2000" b="1" dirty="0"/>
              <a:t> 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What: 	</a:t>
            </a:r>
            <a:r>
              <a:rPr lang="en-US" sz="2000" dirty="0"/>
              <a:t>Spend the weekend creating software projects for non-profits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When:</a:t>
            </a:r>
            <a:r>
              <a:rPr lang="en-US" sz="2000" dirty="0"/>
              <a:t> 	October 18, 6:00PM – October 20, 4:00 PM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Where:</a:t>
            </a:r>
            <a:r>
              <a:rPr lang="en-US" sz="2000" dirty="0"/>
              <a:t>	Miami University Voice of America Learning Center, West 	Chester, Ohio.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Why:	</a:t>
            </a:r>
            <a:r>
              <a:rPr lang="en-US" sz="2000" dirty="0"/>
              <a:t>Weekend of learning, networking, and giving back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How:</a:t>
            </a:r>
            <a:r>
              <a:rPr lang="en-US" sz="2000" dirty="0"/>
              <a:t>	Sign up at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southwestohiogivecamp.org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0180C-934F-4D9D-BB3E-96365C609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908"/>
            <a:ext cx="4937232" cy="594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040" y="1229361"/>
            <a:ext cx="5110480" cy="182340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Command Pattern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40" y="3632518"/>
            <a:ext cx="2514600" cy="1655762"/>
          </a:xfrm>
        </p:spPr>
        <p:txBody>
          <a:bodyPr/>
          <a:lstStyle/>
          <a:p>
            <a:r>
              <a:rPr lang="en-US" b="0" dirty="0"/>
              <a:t>Ken Baum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FA6B-026B-467F-AF97-1966A5C8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61B04-9DD5-4960-8945-581137F6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84" y="4116095"/>
            <a:ext cx="3429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What is a Design Pattern?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86C27-9706-4181-A261-45972B89E874}"/>
              </a:ext>
            </a:extLst>
          </p:cNvPr>
          <p:cNvSpPr txBox="1">
            <a:spLocks/>
          </p:cNvSpPr>
          <p:nvPr/>
        </p:nvSpPr>
        <p:spPr>
          <a:xfrm>
            <a:off x="838200" y="215011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Why do we need design patterns?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DE85E-F6A2-4508-ADF3-7C29FE9027B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How do we teach (O-O) programming?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6A4A-8098-456E-BDC1-57E81213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9D3C6D-AE37-4A0A-A296-39FA3CF6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b="1">
                <a:cs typeface="Lato Light"/>
              </a:rPr>
              <a:t>Dayton .NET - August 28,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55149</TotalTime>
  <Words>2372</Words>
  <Application>Microsoft Office PowerPoint</Application>
  <PresentationFormat>Widescreen</PresentationFormat>
  <Paragraphs>364</Paragraphs>
  <Slides>57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Arial</vt:lpstr>
      <vt:lpstr>Avenir Next</vt:lpstr>
      <vt:lpstr>Calibri</vt:lpstr>
      <vt:lpstr>Impact</vt:lpstr>
      <vt:lpstr>Lato Light</vt:lpstr>
      <vt:lpstr>Lucida Sans</vt:lpstr>
      <vt:lpstr>Noto Sans Symbols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Command Pattern Deep Dive</vt:lpstr>
      <vt:lpstr>Who Am I?</vt:lpstr>
      <vt:lpstr>PowerPoint Presentation</vt:lpstr>
      <vt:lpstr>Who Am I?</vt:lpstr>
      <vt:lpstr>PowerPoint Presentation</vt:lpstr>
      <vt:lpstr>Southwest Ohio Givecamp 2019</vt:lpstr>
      <vt:lpstr>Command Pattern Deep Dive</vt:lpstr>
      <vt:lpstr>What is a Design Pattern?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Fred Brooks </vt:lpstr>
      <vt:lpstr>PowerPoint Presentation</vt:lpstr>
      <vt:lpstr>Brooks’s Law</vt:lpstr>
      <vt:lpstr>PowerPoint Presentation</vt:lpstr>
      <vt:lpstr>Software is Hard!</vt:lpstr>
      <vt:lpstr>PowerPoint Presentation</vt:lpstr>
      <vt:lpstr>PowerPoint Presentation</vt:lpstr>
      <vt:lpstr>What is a Design Pattern?</vt:lpstr>
      <vt:lpstr>Software is Hard!</vt:lpstr>
      <vt:lpstr>What is a Design Pattern?</vt:lpstr>
      <vt:lpstr>Gang of Four</vt:lpstr>
      <vt:lpstr>PowerPoint Presentation</vt:lpstr>
      <vt:lpstr>Gang of Four</vt:lpstr>
      <vt:lpstr>What a Design Pattern Isn’t:</vt:lpstr>
      <vt:lpstr>PowerPoint Presentation</vt:lpstr>
      <vt:lpstr>A design pattern is a reusable object-oriented structure that solves a common problem in a particular context.</vt:lpstr>
      <vt:lpstr>PowerPoint Presentation</vt:lpstr>
      <vt:lpstr>PowerPoint Presentation</vt:lpstr>
      <vt:lpstr>PowerPoint Presentation</vt:lpstr>
      <vt:lpstr>Intent   Encapsulate a request as an object, thereby  letting you parameterize clients with different  requests, queue or log requests, and support  undoable operations.          </vt:lpstr>
      <vt:lpstr>Motivation   Sometimes it's necessary to issue requests to  objects without knowing anything about the  operation being requested or the receiver of the  request.          </vt:lpstr>
      <vt:lpstr>PowerPoint Presentation</vt:lpstr>
      <vt:lpstr>PowerPoint Presentation</vt:lpstr>
      <vt:lpstr>PowerPoint Presentation</vt:lpstr>
      <vt:lpstr>Applicability (Use Cases)   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3320</cp:revision>
  <dcterms:created xsi:type="dcterms:W3CDTF">2014-11-12T21:47:38Z</dcterms:created>
  <dcterms:modified xsi:type="dcterms:W3CDTF">2019-08-27T23:47:04Z</dcterms:modified>
</cp:coreProperties>
</file>