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8" r:id="rId2"/>
    <p:sldMasterId id="2147483821" r:id="rId3"/>
    <p:sldMasterId id="2147483837" r:id="rId4"/>
    <p:sldMasterId id="2147483826" r:id="rId5"/>
    <p:sldMasterId id="2147483836" r:id="rId6"/>
    <p:sldMasterId id="2147483831" r:id="rId7"/>
  </p:sldMasterIdLst>
  <p:notesMasterIdLst>
    <p:notesMasterId r:id="rId89"/>
  </p:notesMasterIdLst>
  <p:sldIdLst>
    <p:sldId id="376" r:id="rId8"/>
    <p:sldId id="456" r:id="rId9"/>
    <p:sldId id="457" r:id="rId10"/>
    <p:sldId id="455" r:id="rId11"/>
    <p:sldId id="256" r:id="rId12"/>
    <p:sldId id="379" r:id="rId13"/>
    <p:sldId id="378" r:id="rId14"/>
    <p:sldId id="377" r:id="rId15"/>
    <p:sldId id="380" r:id="rId16"/>
    <p:sldId id="381" r:id="rId17"/>
    <p:sldId id="424" r:id="rId18"/>
    <p:sldId id="425" r:id="rId19"/>
    <p:sldId id="382" r:id="rId20"/>
    <p:sldId id="383" r:id="rId21"/>
    <p:sldId id="384" r:id="rId22"/>
    <p:sldId id="385" r:id="rId23"/>
    <p:sldId id="441" r:id="rId24"/>
    <p:sldId id="386" r:id="rId25"/>
    <p:sldId id="390" r:id="rId26"/>
    <p:sldId id="391" r:id="rId27"/>
    <p:sldId id="387" r:id="rId28"/>
    <p:sldId id="388" r:id="rId29"/>
    <p:sldId id="392" r:id="rId30"/>
    <p:sldId id="389" r:id="rId31"/>
    <p:sldId id="394" r:id="rId32"/>
    <p:sldId id="393" r:id="rId33"/>
    <p:sldId id="396" r:id="rId34"/>
    <p:sldId id="395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38" r:id="rId48"/>
    <p:sldId id="410" r:id="rId49"/>
    <p:sldId id="450" r:id="rId50"/>
    <p:sldId id="412" r:id="rId51"/>
    <p:sldId id="413" r:id="rId52"/>
    <p:sldId id="414" r:id="rId53"/>
    <p:sldId id="415" r:id="rId54"/>
    <p:sldId id="416" r:id="rId55"/>
    <p:sldId id="442" r:id="rId56"/>
    <p:sldId id="417" r:id="rId57"/>
    <p:sldId id="418" r:id="rId58"/>
    <p:sldId id="440" r:id="rId59"/>
    <p:sldId id="439" r:id="rId60"/>
    <p:sldId id="419" r:id="rId61"/>
    <p:sldId id="420" r:id="rId62"/>
    <p:sldId id="421" r:id="rId63"/>
    <p:sldId id="422" r:id="rId64"/>
    <p:sldId id="427" r:id="rId65"/>
    <p:sldId id="429" r:id="rId66"/>
    <p:sldId id="430" r:id="rId67"/>
    <p:sldId id="431" r:id="rId68"/>
    <p:sldId id="432" r:id="rId69"/>
    <p:sldId id="433" r:id="rId70"/>
    <p:sldId id="435" r:id="rId71"/>
    <p:sldId id="443" r:id="rId72"/>
    <p:sldId id="434" r:id="rId73"/>
    <p:sldId id="428" r:id="rId74"/>
    <p:sldId id="436" r:id="rId75"/>
    <p:sldId id="454" r:id="rId76"/>
    <p:sldId id="451" r:id="rId77"/>
    <p:sldId id="444" r:id="rId78"/>
    <p:sldId id="437" r:id="rId79"/>
    <p:sldId id="445" r:id="rId80"/>
    <p:sldId id="446" r:id="rId81"/>
    <p:sldId id="447" r:id="rId82"/>
    <p:sldId id="448" r:id="rId83"/>
    <p:sldId id="453" r:id="rId84"/>
    <p:sldId id="449" r:id="rId85"/>
    <p:sldId id="375" r:id="rId86"/>
    <p:sldId id="367" r:id="rId87"/>
    <p:sldId id="366" r:id="rId88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  <p15:guide id="4" pos="7136" userDrawn="1">
          <p15:clr>
            <a:srgbClr val="A4A3A4"/>
          </p15:clr>
        </p15:guide>
        <p15:guide id="5" pos="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682B4"/>
    <a:srgbClr val="9C5AA4"/>
    <a:srgbClr val="F2F2F2"/>
    <a:srgbClr val="CD6839"/>
    <a:srgbClr val="67A1D4"/>
    <a:srgbClr val="D4D4D4"/>
    <a:srgbClr val="545454"/>
    <a:srgbClr val="0080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6" autoAdjust="0"/>
  </p:normalViewPr>
  <p:slideViewPr>
    <p:cSldViewPr snapToGrid="0" snapToObjects="1">
      <p:cViewPr varScale="1">
        <p:scale>
          <a:sx n="83" d="100"/>
          <a:sy n="83" d="100"/>
        </p:scale>
        <p:origin x="686" y="110"/>
      </p:cViewPr>
      <p:guideLst>
        <p:guide orient="horz" pos="4070"/>
        <p:guide orient="horz" pos="252"/>
        <p:guide pos="7136"/>
        <p:guide pos="6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018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034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052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069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Historical cryptography – an art form focusing on codes</a:t>
            </a:r>
          </a:p>
          <a:p>
            <a:endParaRPr lang="en-US" dirty="0"/>
          </a:p>
          <a:p>
            <a:r>
              <a:rPr lang="en-US" dirty="0"/>
              <a:t>Modern cryptography – a rich theory emerged, enabling the study of cryptography as a science and a mathematical discipline</a:t>
            </a:r>
          </a:p>
          <a:p>
            <a:r>
              <a:rPr lang="en-US" dirty="0"/>
              <a:t>-- also became widely adopted; prior to 1970, encryption was almost exclusively military and governmental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Gen: selects a uniform key k from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F2EA4E-28B9-D64B-ACE3-AACEC84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2A0EB-AD36-C345-917D-92D6F209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x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478F42"/>
              </a:gs>
              <a:gs pos="90000">
                <a:srgbClr val="A3D3A0"/>
              </a:gs>
              <a:gs pos="100000">
                <a:srgbClr val="A3D3A0"/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Font typeface="Calibri"/>
              <a:buNone/>
            </a:pPr>
            <a:endParaRPr sz="1800" b="0" i="0" u="none" strike="noStrike" cap="none">
              <a:solidFill>
                <a:srgbClr val="FEFD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282221" y="1679430"/>
            <a:ext cx="11631172" cy="1329875"/>
            <a:chOff x="0" y="0"/>
            <a:chExt cx="8723377" cy="1329874"/>
          </a:xfrm>
        </p:grpSpPr>
        <p:sp>
          <p:nvSpPr>
            <p:cNvPr id="19" name="Google Shape;19;p2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733" y="0"/>
                  </a:moveTo>
                  <a:lnTo>
                    <a:pt x="114677" y="3377"/>
                  </a:lnTo>
                  <a:lnTo>
                    <a:pt x="109533" y="7127"/>
                  </a:lnTo>
                  <a:lnTo>
                    <a:pt x="104300" y="11250"/>
                  </a:lnTo>
                  <a:lnTo>
                    <a:pt x="98888" y="15377"/>
                  </a:lnTo>
                  <a:lnTo>
                    <a:pt x="93394" y="20250"/>
                  </a:lnTo>
                  <a:lnTo>
                    <a:pt x="87716" y="25122"/>
                  </a:lnTo>
                  <a:lnTo>
                    <a:pt x="81950" y="30750"/>
                  </a:lnTo>
                  <a:lnTo>
                    <a:pt x="76011" y="36372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8" y="66000"/>
                  </a:lnTo>
                  <a:lnTo>
                    <a:pt x="35122" y="74622"/>
                  </a:lnTo>
                  <a:lnTo>
                    <a:pt x="25900" y="82127"/>
                  </a:lnTo>
                  <a:lnTo>
                    <a:pt x="16938" y="88872"/>
                  </a:lnTo>
                  <a:lnTo>
                    <a:pt x="8338" y="95250"/>
                  </a:lnTo>
                  <a:lnTo>
                    <a:pt x="0" y="100872"/>
                  </a:lnTo>
                  <a:lnTo>
                    <a:pt x="5766" y="104250"/>
                  </a:lnTo>
                  <a:lnTo>
                    <a:pt x="11261" y="107250"/>
                  </a:lnTo>
                  <a:lnTo>
                    <a:pt x="16583" y="109872"/>
                  </a:lnTo>
                  <a:lnTo>
                    <a:pt x="21816" y="112122"/>
                  </a:lnTo>
                  <a:lnTo>
                    <a:pt x="26872" y="114372"/>
                  </a:lnTo>
                  <a:lnTo>
                    <a:pt x="31750" y="115872"/>
                  </a:lnTo>
                  <a:lnTo>
                    <a:pt x="36450" y="117372"/>
                  </a:lnTo>
                  <a:lnTo>
                    <a:pt x="41066" y="118500"/>
                  </a:lnTo>
                  <a:lnTo>
                    <a:pt x="45588" y="119250"/>
                  </a:lnTo>
                  <a:lnTo>
                    <a:pt x="49933" y="119622"/>
                  </a:lnTo>
                  <a:lnTo>
                    <a:pt x="54100" y="120000"/>
                  </a:lnTo>
                  <a:lnTo>
                    <a:pt x="58183" y="120000"/>
                  </a:lnTo>
                  <a:lnTo>
                    <a:pt x="62172" y="119622"/>
                  </a:lnTo>
                  <a:lnTo>
                    <a:pt x="66077" y="119250"/>
                  </a:lnTo>
                  <a:lnTo>
                    <a:pt x="69800" y="118500"/>
                  </a:lnTo>
                  <a:lnTo>
                    <a:pt x="73438" y="117372"/>
                  </a:lnTo>
                  <a:lnTo>
                    <a:pt x="76894" y="116250"/>
                  </a:lnTo>
                  <a:lnTo>
                    <a:pt x="80355" y="114750"/>
                  </a:lnTo>
                  <a:lnTo>
                    <a:pt x="86916" y="111000"/>
                  </a:lnTo>
                  <a:lnTo>
                    <a:pt x="93127" y="106500"/>
                  </a:lnTo>
                  <a:lnTo>
                    <a:pt x="98977" y="101250"/>
                  </a:lnTo>
                  <a:lnTo>
                    <a:pt x="101816" y="98250"/>
                  </a:lnTo>
                  <a:lnTo>
                    <a:pt x="104566" y="95250"/>
                  </a:lnTo>
                  <a:lnTo>
                    <a:pt x="109888" y="88500"/>
                  </a:lnTo>
                  <a:lnTo>
                    <a:pt x="114944" y="81000"/>
                  </a:lnTo>
                  <a:lnTo>
                    <a:pt x="119822" y="73122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rgbClr val="E2E4E1">
                <a:alpha val="2862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2438"/>
                  </a:moveTo>
                  <a:lnTo>
                    <a:pt x="117377" y="110238"/>
                  </a:lnTo>
                  <a:lnTo>
                    <a:pt x="114661" y="108033"/>
                  </a:lnTo>
                  <a:lnTo>
                    <a:pt x="109005" y="102677"/>
                  </a:lnTo>
                  <a:lnTo>
                    <a:pt x="103022" y="96061"/>
                  </a:lnTo>
                  <a:lnTo>
                    <a:pt x="96716" y="88816"/>
                  </a:lnTo>
                  <a:lnTo>
                    <a:pt x="90044" y="80000"/>
                  </a:lnTo>
                  <a:lnTo>
                    <a:pt x="83005" y="70238"/>
                  </a:lnTo>
                  <a:lnTo>
                    <a:pt x="75600" y="58900"/>
                  </a:lnTo>
                  <a:lnTo>
                    <a:pt x="67777" y="46616"/>
                  </a:lnTo>
                  <a:lnTo>
                    <a:pt x="64694" y="41888"/>
                  </a:lnTo>
                  <a:lnTo>
                    <a:pt x="61700" y="37166"/>
                  </a:lnTo>
                  <a:lnTo>
                    <a:pt x="55905" y="28977"/>
                  </a:lnTo>
                  <a:lnTo>
                    <a:pt x="53100" y="25511"/>
                  </a:lnTo>
                  <a:lnTo>
                    <a:pt x="50383" y="22050"/>
                  </a:lnTo>
                  <a:lnTo>
                    <a:pt x="47716" y="18900"/>
                  </a:lnTo>
                  <a:lnTo>
                    <a:pt x="45094" y="16061"/>
                  </a:lnTo>
                  <a:lnTo>
                    <a:pt x="42561" y="13544"/>
                  </a:lnTo>
                  <a:lnTo>
                    <a:pt x="40033" y="11338"/>
                  </a:lnTo>
                  <a:lnTo>
                    <a:pt x="35244" y="7244"/>
                  </a:lnTo>
                  <a:lnTo>
                    <a:pt x="30688" y="4411"/>
                  </a:lnTo>
                  <a:lnTo>
                    <a:pt x="26411" y="2205"/>
                  </a:lnTo>
                  <a:lnTo>
                    <a:pt x="22316" y="627"/>
                  </a:lnTo>
                  <a:lnTo>
                    <a:pt x="18450" y="0"/>
                  </a:lnTo>
                  <a:lnTo>
                    <a:pt x="14816" y="0"/>
                  </a:lnTo>
                  <a:lnTo>
                    <a:pt x="11411" y="627"/>
                  </a:lnTo>
                  <a:lnTo>
                    <a:pt x="8238" y="1572"/>
                  </a:lnTo>
                  <a:lnTo>
                    <a:pt x="5288" y="3150"/>
                  </a:lnTo>
                  <a:lnTo>
                    <a:pt x="2533" y="5038"/>
                  </a:lnTo>
                  <a:lnTo>
                    <a:pt x="0" y="7561"/>
                  </a:lnTo>
                  <a:lnTo>
                    <a:pt x="3544" y="10394"/>
                  </a:lnTo>
                  <a:lnTo>
                    <a:pt x="7222" y="13544"/>
                  </a:lnTo>
                  <a:lnTo>
                    <a:pt x="11044" y="17638"/>
                  </a:lnTo>
                  <a:lnTo>
                    <a:pt x="15000" y="22050"/>
                  </a:lnTo>
                  <a:lnTo>
                    <a:pt x="19094" y="27400"/>
                  </a:lnTo>
                  <a:lnTo>
                    <a:pt x="23327" y="33072"/>
                  </a:lnTo>
                  <a:lnTo>
                    <a:pt x="27744" y="39372"/>
                  </a:lnTo>
                  <a:lnTo>
                    <a:pt x="32255" y="46616"/>
                  </a:lnTo>
                  <a:lnTo>
                    <a:pt x="40400" y="59527"/>
                  </a:lnTo>
                  <a:lnTo>
                    <a:pt x="48127" y="70866"/>
                  </a:lnTo>
                  <a:lnTo>
                    <a:pt x="55400" y="81261"/>
                  </a:lnTo>
                  <a:lnTo>
                    <a:pt x="58944" y="85666"/>
                  </a:lnTo>
                  <a:lnTo>
                    <a:pt x="62300" y="90077"/>
                  </a:lnTo>
                  <a:lnTo>
                    <a:pt x="65611" y="94172"/>
                  </a:lnTo>
                  <a:lnTo>
                    <a:pt x="68833" y="97638"/>
                  </a:lnTo>
                  <a:lnTo>
                    <a:pt x="71961" y="101100"/>
                  </a:lnTo>
                  <a:lnTo>
                    <a:pt x="75000" y="104250"/>
                  </a:lnTo>
                  <a:lnTo>
                    <a:pt x="77944" y="106772"/>
                  </a:lnTo>
                  <a:lnTo>
                    <a:pt x="80800" y="109288"/>
                  </a:lnTo>
                  <a:lnTo>
                    <a:pt x="83555" y="111494"/>
                  </a:lnTo>
                  <a:lnTo>
                    <a:pt x="86272" y="113700"/>
                  </a:lnTo>
                  <a:lnTo>
                    <a:pt x="88894" y="115277"/>
                  </a:lnTo>
                  <a:lnTo>
                    <a:pt x="91427" y="116533"/>
                  </a:lnTo>
                  <a:lnTo>
                    <a:pt x="93866" y="117794"/>
                  </a:lnTo>
                  <a:lnTo>
                    <a:pt x="96255" y="118738"/>
                  </a:lnTo>
                  <a:lnTo>
                    <a:pt x="98605" y="119372"/>
                  </a:lnTo>
                  <a:lnTo>
                    <a:pt x="100861" y="120000"/>
                  </a:lnTo>
                  <a:lnTo>
                    <a:pt x="105138" y="120000"/>
                  </a:lnTo>
                  <a:lnTo>
                    <a:pt x="107211" y="119683"/>
                  </a:lnTo>
                  <a:lnTo>
                    <a:pt x="109188" y="119372"/>
                  </a:lnTo>
                  <a:lnTo>
                    <a:pt x="111122" y="118738"/>
                  </a:lnTo>
                  <a:lnTo>
                    <a:pt x="113005" y="117794"/>
                  </a:lnTo>
                  <a:lnTo>
                    <a:pt x="114844" y="116533"/>
                  </a:lnTo>
                  <a:lnTo>
                    <a:pt x="118344" y="114016"/>
                  </a:lnTo>
                  <a:lnTo>
                    <a:pt x="120000" y="112438"/>
                  </a:lnTo>
                  <a:close/>
                </a:path>
              </a:pathLst>
            </a:custGeom>
            <a:solidFill>
              <a:srgbClr val="E2E4E1">
                <a:alpha val="4000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105"/>
                  </a:moveTo>
                  <a:lnTo>
                    <a:pt x="422" y="11411"/>
                  </a:lnTo>
                  <a:lnTo>
                    <a:pt x="1677" y="9683"/>
                  </a:lnTo>
                  <a:lnTo>
                    <a:pt x="3827" y="7261"/>
                  </a:lnTo>
                  <a:lnTo>
                    <a:pt x="5227" y="5877"/>
                  </a:lnTo>
                  <a:lnTo>
                    <a:pt x="6861" y="4494"/>
                  </a:lnTo>
                  <a:lnTo>
                    <a:pt x="8677" y="3455"/>
                  </a:lnTo>
                  <a:lnTo>
                    <a:pt x="10777" y="2422"/>
                  </a:lnTo>
                  <a:lnTo>
                    <a:pt x="13061" y="1383"/>
                  </a:lnTo>
                  <a:lnTo>
                    <a:pt x="15627" y="688"/>
                  </a:lnTo>
                  <a:lnTo>
                    <a:pt x="18427" y="344"/>
                  </a:lnTo>
                  <a:lnTo>
                    <a:pt x="21461" y="0"/>
                  </a:lnTo>
                  <a:lnTo>
                    <a:pt x="24727" y="344"/>
                  </a:lnTo>
                  <a:lnTo>
                    <a:pt x="28227" y="1038"/>
                  </a:lnTo>
                  <a:lnTo>
                    <a:pt x="32005" y="2422"/>
                  </a:lnTo>
                  <a:lnTo>
                    <a:pt x="36016" y="4150"/>
                  </a:lnTo>
                  <a:lnTo>
                    <a:pt x="40266" y="6916"/>
                  </a:lnTo>
                  <a:lnTo>
                    <a:pt x="44788" y="10027"/>
                  </a:lnTo>
                  <a:lnTo>
                    <a:pt x="49594" y="13833"/>
                  </a:lnTo>
                  <a:lnTo>
                    <a:pt x="54633" y="18327"/>
                  </a:lnTo>
                  <a:lnTo>
                    <a:pt x="59955" y="23861"/>
                  </a:lnTo>
                  <a:lnTo>
                    <a:pt x="65505" y="30088"/>
                  </a:lnTo>
                  <a:lnTo>
                    <a:pt x="71338" y="37350"/>
                  </a:lnTo>
                  <a:lnTo>
                    <a:pt x="77450" y="45994"/>
                  </a:lnTo>
                  <a:lnTo>
                    <a:pt x="83838" y="55333"/>
                  </a:lnTo>
                  <a:lnTo>
                    <a:pt x="90511" y="65705"/>
                  </a:lnTo>
                  <a:lnTo>
                    <a:pt x="97466" y="77466"/>
                  </a:lnTo>
                  <a:lnTo>
                    <a:pt x="104694" y="90261"/>
                  </a:lnTo>
                  <a:lnTo>
                    <a:pt x="112211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EFDF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3472" y="115066"/>
                  </a:lnTo>
                  <a:lnTo>
                    <a:pt x="12955" y="102327"/>
                  </a:lnTo>
                  <a:lnTo>
                    <a:pt x="19511" y="93700"/>
                  </a:lnTo>
                  <a:lnTo>
                    <a:pt x="27066" y="84244"/>
                  </a:lnTo>
                  <a:lnTo>
                    <a:pt x="35477" y="73972"/>
                  </a:lnTo>
                  <a:lnTo>
                    <a:pt x="44500" y="62877"/>
                  </a:lnTo>
                  <a:lnTo>
                    <a:pt x="54061" y="52194"/>
                  </a:lnTo>
                  <a:lnTo>
                    <a:pt x="63855" y="41505"/>
                  </a:lnTo>
                  <a:lnTo>
                    <a:pt x="73883" y="31644"/>
                  </a:lnTo>
                  <a:lnTo>
                    <a:pt x="83827" y="22194"/>
                  </a:lnTo>
                  <a:lnTo>
                    <a:pt x="88766" y="18083"/>
                  </a:lnTo>
                  <a:lnTo>
                    <a:pt x="93550" y="13972"/>
                  </a:lnTo>
                  <a:lnTo>
                    <a:pt x="98327" y="10683"/>
                  </a:lnTo>
                  <a:lnTo>
                    <a:pt x="102955" y="7400"/>
                  </a:lnTo>
                  <a:lnTo>
                    <a:pt x="107505" y="4933"/>
                  </a:lnTo>
                  <a:lnTo>
                    <a:pt x="111827" y="2877"/>
                  </a:lnTo>
                  <a:lnTo>
                    <a:pt x="115988" y="1233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EFDF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38" y="51544"/>
                  </a:moveTo>
                  <a:lnTo>
                    <a:pt x="118827" y="54561"/>
                  </a:lnTo>
                  <a:lnTo>
                    <a:pt x="117716" y="57383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6" y="64833"/>
                  </a:lnTo>
                  <a:lnTo>
                    <a:pt x="112827" y="67044"/>
                  </a:lnTo>
                  <a:lnTo>
                    <a:pt x="111505" y="68861"/>
                  </a:lnTo>
                  <a:lnTo>
                    <a:pt x="110133" y="70672"/>
                  </a:lnTo>
                  <a:lnTo>
                    <a:pt x="108694" y="72283"/>
                  </a:lnTo>
                  <a:lnTo>
                    <a:pt x="107205" y="73488"/>
                  </a:lnTo>
                  <a:lnTo>
                    <a:pt x="105650" y="74700"/>
                  </a:lnTo>
                  <a:lnTo>
                    <a:pt x="104038" y="75505"/>
                  </a:lnTo>
                  <a:lnTo>
                    <a:pt x="102372" y="76311"/>
                  </a:lnTo>
                  <a:lnTo>
                    <a:pt x="100616" y="76711"/>
                  </a:lnTo>
                  <a:lnTo>
                    <a:pt x="98800" y="76711"/>
                  </a:lnTo>
                  <a:lnTo>
                    <a:pt x="96894" y="76511"/>
                  </a:lnTo>
                  <a:lnTo>
                    <a:pt x="94905" y="76105"/>
                  </a:lnTo>
                  <a:lnTo>
                    <a:pt x="92855" y="75505"/>
                  </a:lnTo>
                  <a:lnTo>
                    <a:pt x="90716" y="74494"/>
                  </a:lnTo>
                  <a:lnTo>
                    <a:pt x="88461" y="73088"/>
                  </a:lnTo>
                  <a:lnTo>
                    <a:pt x="86122" y="71477"/>
                  </a:lnTo>
                  <a:lnTo>
                    <a:pt x="83688" y="69461"/>
                  </a:lnTo>
                  <a:lnTo>
                    <a:pt x="81172" y="67250"/>
                  </a:lnTo>
                  <a:lnTo>
                    <a:pt x="78533" y="64633"/>
                  </a:lnTo>
                  <a:lnTo>
                    <a:pt x="75783" y="61611"/>
                  </a:lnTo>
                  <a:lnTo>
                    <a:pt x="72944" y="58188"/>
                  </a:lnTo>
                  <a:lnTo>
                    <a:pt x="69955" y="54361"/>
                  </a:lnTo>
                  <a:lnTo>
                    <a:pt x="66883" y="50333"/>
                  </a:lnTo>
                  <a:lnTo>
                    <a:pt x="63661" y="45705"/>
                  </a:lnTo>
                  <a:lnTo>
                    <a:pt x="60350" y="40872"/>
                  </a:lnTo>
                  <a:lnTo>
                    <a:pt x="56894" y="35638"/>
                  </a:lnTo>
                  <a:lnTo>
                    <a:pt x="53294" y="29800"/>
                  </a:lnTo>
                  <a:lnTo>
                    <a:pt x="49722" y="24161"/>
                  </a:lnTo>
                  <a:lnTo>
                    <a:pt x="46266" y="19327"/>
                  </a:lnTo>
                  <a:lnTo>
                    <a:pt x="42955" y="14900"/>
                  </a:lnTo>
                  <a:lnTo>
                    <a:pt x="39794" y="11277"/>
                  </a:lnTo>
                  <a:lnTo>
                    <a:pt x="36777" y="8255"/>
                  </a:lnTo>
                  <a:lnTo>
                    <a:pt x="33877" y="5638"/>
                  </a:lnTo>
                  <a:lnTo>
                    <a:pt x="31127" y="3622"/>
                  </a:lnTo>
                  <a:lnTo>
                    <a:pt x="28522" y="2011"/>
                  </a:lnTo>
                  <a:lnTo>
                    <a:pt x="26005" y="1005"/>
                  </a:lnTo>
                  <a:lnTo>
                    <a:pt x="23661" y="200"/>
                  </a:lnTo>
                  <a:lnTo>
                    <a:pt x="21405" y="0"/>
                  </a:lnTo>
                  <a:lnTo>
                    <a:pt x="19294" y="0"/>
                  </a:lnTo>
                  <a:lnTo>
                    <a:pt x="17305" y="400"/>
                  </a:lnTo>
                  <a:lnTo>
                    <a:pt x="15433" y="1005"/>
                  </a:lnTo>
                  <a:lnTo>
                    <a:pt x="13672" y="2011"/>
                  </a:lnTo>
                  <a:lnTo>
                    <a:pt x="12033" y="3022"/>
                  </a:lnTo>
                  <a:lnTo>
                    <a:pt x="10483" y="4427"/>
                  </a:lnTo>
                  <a:lnTo>
                    <a:pt x="9077" y="5838"/>
                  </a:lnTo>
                  <a:lnTo>
                    <a:pt x="7761" y="7450"/>
                  </a:lnTo>
                  <a:lnTo>
                    <a:pt x="6588" y="9261"/>
                  </a:lnTo>
                  <a:lnTo>
                    <a:pt x="5477" y="10872"/>
                  </a:lnTo>
                  <a:lnTo>
                    <a:pt x="4511" y="12683"/>
                  </a:lnTo>
                  <a:lnTo>
                    <a:pt x="3633" y="14494"/>
                  </a:lnTo>
                  <a:lnTo>
                    <a:pt x="2838" y="16105"/>
                  </a:lnTo>
                  <a:lnTo>
                    <a:pt x="2166" y="17716"/>
                  </a:lnTo>
                  <a:lnTo>
                    <a:pt x="705" y="21744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38" y="120000"/>
                  </a:lnTo>
                  <a:lnTo>
                    <a:pt x="120000" y="119394"/>
                  </a:lnTo>
                  <a:lnTo>
                    <a:pt x="120000" y="51344"/>
                  </a:lnTo>
                  <a:lnTo>
                    <a:pt x="119938" y="51544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919" y="457201"/>
            <a:ext cx="2106083" cy="1373921"/>
          </a:xfrm>
          <a:prstGeom prst="rect">
            <a:avLst/>
          </a:prstGeom>
          <a:noFill/>
          <a:ln>
            <a:noFill/>
          </a:ln>
          <a:effectLst>
            <a:outerShdw blurRad="76200" dist="38100" dir="7800000" rotWithShape="0">
              <a:srgbClr val="000000">
                <a:alpha val="40000"/>
              </a:srgbClr>
            </a:outerShdw>
          </a:effectLst>
        </p:spPr>
      </p:pic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2641600" y="0"/>
            <a:ext cx="9164064" cy="19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5321451" y="6304456"/>
            <a:ext cx="1549103" cy="25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902207" y="2679192"/>
            <a:ext cx="5096256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77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Cincy Deliver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Cincy Deliver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Cincy Deliver - June 26,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3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E83C-93D5-9246-9542-F74C43F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305E4D-8DF0-7841-9F71-8D5B42DB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E3BD55-D3BD-5F4A-B6CC-F946B3C4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Cincy Deliver - June 26, 2019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E6BCDD-A304-7449-85DF-6A3025E01D6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.com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01A4DC-60D5-EC43-AD89-6849FCF4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5D086C4-8D94-5041-A9B3-DFF6441C0A2C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Click to edit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4B3C2A-7EFA-E647-B1F0-DA77EC3A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383AF6-6DF2-6143-A7A8-F5A51384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225EB-240A-ED47-8138-0F564EA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1B1AD-ABFE-A949-B42E-956D5E1D3AE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593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29464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8"/>
            <a:ext cx="12192000" cy="5933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50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620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0D6F8-EBF4-A24F-86A6-7855E7FAC496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975593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0DE7E7-34F3-7440-A98B-2A348B9B162B}"/>
              </a:ext>
            </a:extLst>
          </p:cNvPr>
          <p:cNvSpPr/>
          <p:nvPr userDrawn="1"/>
        </p:nvSpPr>
        <p:spPr>
          <a:xfrm>
            <a:off x="0" y="875844"/>
            <a:ext cx="12192000" cy="5617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5">
                  <a:lumMod val="11000"/>
                  <a:lumOff val="89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77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>
                <a:cs typeface="Lato Light"/>
              </a:rPr>
              <a:t>Cincy Deliver - June 26, 2019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2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hanacademy.org/computing/computer-science/cryptography/crypt/v/perfect-secrecy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thwestohiogivecamp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jpe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mailto:ilpadre1953@gmail.com" TargetMode="External"/><Relationship Id="rId2" Type="http://schemas.openxmlformats.org/officeDocument/2006/relationships/hyperlink" Target="mailto:ken.baum@ingagepartners.com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C14A-1371-430E-91F3-9B1C540F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585"/>
            <a:ext cx="10515600" cy="1978269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4800" dirty="0">
                <a:latin typeface="Avenir Next" panose="020B0503020202020204"/>
              </a:rPr>
              <a:t>Fun With Cryptography</a:t>
            </a:r>
            <a:br>
              <a:rPr lang="en-US" dirty="0">
                <a:latin typeface="Avenir Next" panose="020B0503020202020204"/>
              </a:rPr>
            </a:br>
            <a:br>
              <a:rPr lang="en-US" dirty="0">
                <a:latin typeface="Avenir Next" panose="020B0503020202020204"/>
              </a:rPr>
            </a:br>
            <a:r>
              <a:rPr lang="en-US" sz="2400" dirty="0">
                <a:latin typeface="Avenir Next" panose="020B0503020202020204"/>
              </a:rPr>
              <a:t>Ken Baum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0D814-F92D-44E2-9D1E-DC25A1911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099ED-1988-4B06-B627-1A459CFB10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1" y="3345956"/>
            <a:ext cx="9056077" cy="27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5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F1A9-5EC4-45EA-9172-C02965A2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What is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1422-DA7B-49D4-B784-E09395CB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2660D-3076-4265-8D6D-9D48FCE1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F1A9-5EC4-45EA-9172-C02965A2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1422-DA7B-49D4-B784-E09395CB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2660D-3076-4265-8D6D-9D48FCE1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F1A9-5EC4-45EA-9172-C02965A2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What is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1422-DA7B-49D4-B784-E09395CB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2660D-3076-4265-8D6D-9D48FCE1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7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48A0-0F8E-4343-9F8C-711A47B0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2" y="2919047"/>
            <a:ext cx="11324493" cy="216290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“The practice or art of encoding messages”</a:t>
            </a:r>
          </a:p>
          <a:p>
            <a:pPr marL="0" indent="0">
              <a:buNone/>
            </a:pPr>
            <a:r>
              <a:rPr lang="en-US" sz="4800" dirty="0"/>
              <a:t>		   Concise Oxford English Dictionary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EF54-9E87-44C3-A4FF-B6317652F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2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48A0-0F8E-4343-9F8C-711A47B0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2" y="2919047"/>
            <a:ext cx="11324493" cy="216290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“The practice or </a:t>
            </a:r>
            <a:r>
              <a:rPr lang="en-US" sz="4800" dirty="0">
                <a:solidFill>
                  <a:schemeClr val="tx1"/>
                </a:solidFill>
              </a:rPr>
              <a:t>art</a:t>
            </a:r>
            <a:r>
              <a:rPr lang="en-US" sz="4800" dirty="0"/>
              <a:t> of </a:t>
            </a:r>
            <a:r>
              <a:rPr lang="en-US" sz="4800" dirty="0">
                <a:solidFill>
                  <a:schemeClr val="tx1"/>
                </a:solidFill>
              </a:rPr>
              <a:t>encoding</a:t>
            </a:r>
            <a:r>
              <a:rPr lang="en-US" sz="4800" dirty="0"/>
              <a:t> messages”</a:t>
            </a:r>
          </a:p>
          <a:p>
            <a:pPr marL="0" indent="0">
              <a:buNone/>
            </a:pPr>
            <a:r>
              <a:rPr lang="en-US" sz="4800" dirty="0"/>
              <a:t>		   Concise Oxford English Dictionary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EF54-9E87-44C3-A4FF-B6317652F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2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0A3F2-87B5-4B68-B031-80F983C2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01" y="1825625"/>
            <a:ext cx="761359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73081-2CFD-4527-AD60-E5BD1A0D9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C7F8D-F9DC-47F8-B41D-D0AEBEB219CA}"/>
              </a:ext>
            </a:extLst>
          </p:cNvPr>
          <p:cNvSpPr txBox="1"/>
          <p:nvPr/>
        </p:nvSpPr>
        <p:spPr>
          <a:xfrm>
            <a:off x="756138" y="994628"/>
            <a:ext cx="5903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Classical Cryptography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FEA81-431F-4F7A-8CBA-D9F5ACD9E528}"/>
              </a:ext>
            </a:extLst>
          </p:cNvPr>
          <p:cNvSpPr txBox="1"/>
          <p:nvPr/>
        </p:nvSpPr>
        <p:spPr>
          <a:xfrm>
            <a:off x="6659998" y="5137883"/>
            <a:ext cx="392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Scytale or Baton Cylinder</a:t>
            </a:r>
          </a:p>
        </p:txBody>
      </p:sp>
    </p:spTree>
    <p:extLst>
      <p:ext uri="{BB962C8B-B14F-4D97-AF65-F5344CB8AC3E}">
        <p14:creationId xmlns:p14="http://schemas.microsoft.com/office/powerpoint/2010/main" val="181490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A1A1-2B6C-4702-AA88-07B7E942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28455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Scytale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5139-97B3-4E85-B019-AA63FC8D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AEF50-9450-4345-A115-F3DAF8DA9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7" y="1296225"/>
            <a:ext cx="8478981" cy="48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A1A1-2B6C-4702-AA88-07B7E942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28455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Substitution Cipher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5139-97B3-4E85-B019-AA63FC8D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2359DE-08AF-4F6C-BE17-BBCB82FAF6D2}"/>
              </a:ext>
            </a:extLst>
          </p:cNvPr>
          <p:cNvGraphicFramePr>
            <a:graphicFrameLocks noGrp="1"/>
          </p:cNvGraphicFramePr>
          <p:nvPr/>
        </p:nvGraphicFramePr>
        <p:xfrm>
          <a:off x="1266092" y="2687319"/>
          <a:ext cx="9944090" cy="130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65">
                  <a:extLst>
                    <a:ext uri="{9D8B030D-6E8A-4147-A177-3AD203B41FA5}">
                      <a16:colId xmlns:a16="http://schemas.microsoft.com/office/drawing/2014/main" val="767865598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824809511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1110030190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814364637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937590953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908739391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378124263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025664143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986834494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4190121146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141335235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850521539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156930328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494625234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007214665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4114447103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982517945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39426629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4210907492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689201850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4264597101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1871809366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819403494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123023178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1763441600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842776131"/>
                    </a:ext>
                  </a:extLst>
                </a:gridCol>
              </a:tblGrid>
              <a:tr h="6521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01085"/>
                  </a:ext>
                </a:extLst>
              </a:tr>
              <a:tr h="6521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528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B9BD4D-2DF7-4655-8C7B-E5B75B12B919}"/>
              </a:ext>
            </a:extLst>
          </p:cNvPr>
          <p:cNvSpPr txBox="1"/>
          <p:nvPr/>
        </p:nvSpPr>
        <p:spPr>
          <a:xfrm>
            <a:off x="2601155" y="4307621"/>
            <a:ext cx="82121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Plaintext: We charge the ruins at dawn</a:t>
            </a:r>
          </a:p>
          <a:p>
            <a:endParaRPr lang="en-US" sz="4000" dirty="0"/>
          </a:p>
          <a:p>
            <a:r>
              <a:rPr lang="en-US" sz="4000" dirty="0"/>
              <a:t>Ciphertext: </a:t>
            </a:r>
            <a:r>
              <a:rPr lang="en-US" sz="4000" dirty="0" err="1"/>
              <a:t>idukxhbdgkdhlvqwxgaxiq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388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2EC4-F8DC-421C-8E88-8888AF85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885"/>
            <a:ext cx="3200400" cy="782515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Shift Cipher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ABCD9-6639-46F1-863D-9788D0D49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5B6B5-8F9C-46B6-BA9A-A9E5B46079BD}"/>
              </a:ext>
            </a:extLst>
          </p:cNvPr>
          <p:cNvSpPr txBox="1"/>
          <p:nvPr/>
        </p:nvSpPr>
        <p:spPr>
          <a:xfrm>
            <a:off x="4038600" y="1257301"/>
            <a:ext cx="52586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</a:rPr>
              <a:t>(aka Caesar Cipher)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A60912-A0F7-4A4E-9017-52D1A5A0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70773"/>
              </p:ext>
            </p:extLst>
          </p:nvPr>
        </p:nvGraphicFramePr>
        <p:xfrm>
          <a:off x="1441938" y="3278644"/>
          <a:ext cx="9944090" cy="130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65">
                  <a:extLst>
                    <a:ext uri="{9D8B030D-6E8A-4147-A177-3AD203B41FA5}">
                      <a16:colId xmlns:a16="http://schemas.microsoft.com/office/drawing/2014/main" val="767865598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824809511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1110030190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814364637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937590953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908739391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378124263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025664143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986834494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4190121146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141335235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850521539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156930328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494625234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007214665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4114447103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982517945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39426629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4210907492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689201850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4264597101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1871809366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2819403494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123023178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1763441600"/>
                    </a:ext>
                  </a:extLst>
                </a:gridCol>
                <a:gridCol w="382465">
                  <a:extLst>
                    <a:ext uri="{9D8B030D-6E8A-4147-A177-3AD203B41FA5}">
                      <a16:colId xmlns:a16="http://schemas.microsoft.com/office/drawing/2014/main" val="3842776131"/>
                    </a:ext>
                  </a:extLst>
                </a:gridCol>
              </a:tblGrid>
              <a:tr h="6521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01085"/>
                  </a:ext>
                </a:extLst>
              </a:tr>
              <a:tr h="6521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" panose="020B0503020202020204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528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AC1E99-DFAD-4EF6-BC9D-6D9171A56975}"/>
              </a:ext>
            </a:extLst>
          </p:cNvPr>
          <p:cNvSpPr txBox="1"/>
          <p:nvPr/>
        </p:nvSpPr>
        <p:spPr>
          <a:xfrm>
            <a:off x="1371600" y="2523392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Shift = 5</a:t>
            </a:r>
          </a:p>
        </p:txBody>
      </p:sp>
    </p:spTree>
    <p:extLst>
      <p:ext uri="{BB962C8B-B14F-4D97-AF65-F5344CB8AC3E}">
        <p14:creationId xmlns:p14="http://schemas.microsoft.com/office/powerpoint/2010/main" val="6926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5139-97B3-4E85-B019-AA63FC8D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112B1-3F95-4973-9003-40E89675F9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1" y="1248508"/>
            <a:ext cx="9056077" cy="279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8FBEE9-652D-416F-900B-9921D4B32A77}"/>
              </a:ext>
            </a:extLst>
          </p:cNvPr>
          <p:cNvSpPr txBox="1"/>
          <p:nvPr/>
        </p:nvSpPr>
        <p:spPr>
          <a:xfrm>
            <a:off x="6277708" y="4536831"/>
            <a:ext cx="4662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Adventure of the Dancing Men,</a:t>
            </a:r>
          </a:p>
          <a:p>
            <a:r>
              <a:rPr lang="en-US" dirty="0"/>
              <a:t>The Return of Sherlock Holmes, 1905, chapter 3</a:t>
            </a:r>
          </a:p>
        </p:txBody>
      </p:sp>
    </p:spTree>
    <p:extLst>
      <p:ext uri="{BB962C8B-B14F-4D97-AF65-F5344CB8AC3E}">
        <p14:creationId xmlns:p14="http://schemas.microsoft.com/office/powerpoint/2010/main" val="36584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0D814-F92D-44E2-9D1E-DC25A1911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B2943-D1A5-4A15-AA10-3EA529D4836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85" y="937231"/>
            <a:ext cx="9817829" cy="55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4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A1A1-2B6C-4702-AA88-07B7E942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28455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Frequency Analysis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5139-97B3-4E85-B019-AA63FC8D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25E3C-0B85-4FE7-9EC1-C6572665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85" y="2144953"/>
            <a:ext cx="5984630" cy="42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2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8595-533E-452F-97E1-4715F71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3" y="1367633"/>
            <a:ext cx="2250831" cy="752475"/>
          </a:xfrm>
        </p:spPr>
        <p:txBody>
          <a:bodyPr/>
          <a:lstStyle/>
          <a:p>
            <a:r>
              <a:rPr lang="en-US" sz="4800" dirty="0"/>
              <a:t>Modern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7F0F-0C70-4938-A21D-F6EAD9F3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1BA5-2E3C-40C1-BDD4-7F6D85C5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8AEF3-A542-41EC-BB56-288D628472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2" y="2687409"/>
            <a:ext cx="5206513" cy="3009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B0B853-045F-4F86-A58C-26CE467CF786}"/>
              </a:ext>
            </a:extLst>
          </p:cNvPr>
          <p:cNvSpPr txBox="1">
            <a:spLocks/>
          </p:cNvSpPr>
          <p:nvPr/>
        </p:nvSpPr>
        <p:spPr>
          <a:xfrm>
            <a:off x="2057400" y="1367633"/>
            <a:ext cx="2628896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Classical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6F4ED-CCE9-44F3-B799-51E6227E0B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43" y="2687409"/>
            <a:ext cx="520651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6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F73782-DB62-415D-A0A8-E6884E0C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42" y="1574616"/>
            <a:ext cx="6268916" cy="470169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52195-29D8-4094-B35F-61C47EAA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 dirty="0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B54132-08E2-4A13-AC98-A20A6881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When did modern cryptography begin?</a:t>
            </a:r>
          </a:p>
        </p:txBody>
      </p:sp>
    </p:spTree>
    <p:extLst>
      <p:ext uri="{BB962C8B-B14F-4D97-AF65-F5344CB8AC3E}">
        <p14:creationId xmlns:p14="http://schemas.microsoft.com/office/powerpoint/2010/main" val="28620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4D22C-5508-4067-8C95-BAC2C8402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361F3E-2AB1-40E7-B014-57A9224E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1" y="2329962"/>
            <a:ext cx="8440616" cy="89681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“The practice or art of encoding messages”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800" dirty="0"/>
              <a:t>		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4103E4-A7F4-4877-8239-28C905C8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sz="4800" dirty="0"/>
              <a:t>What is modern cryptography?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485D2-B072-473E-B34C-138024CA81A8}"/>
              </a:ext>
            </a:extLst>
          </p:cNvPr>
          <p:cNvSpPr txBox="1"/>
          <p:nvPr/>
        </p:nvSpPr>
        <p:spPr>
          <a:xfrm>
            <a:off x="1837592" y="3717500"/>
            <a:ext cx="8282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“The study of mathematical techniques for securing digital information, systems, and distributed computations against adversarial attacks.”</a:t>
            </a:r>
          </a:p>
          <a:p>
            <a:r>
              <a:rPr lang="en-US" sz="1050" dirty="0"/>
              <a:t>				</a:t>
            </a:r>
            <a:r>
              <a:rPr lang="en-US" b="1" dirty="0">
                <a:solidFill>
                  <a:schemeClr val="bg2"/>
                </a:solidFill>
              </a:rPr>
              <a:t>Modern Cryptography, Katz and Lindell, p.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F716A-E09C-4737-9D5C-B8BFDF304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CA41D-F80E-4E5A-B598-61B436B01F79}"/>
              </a:ext>
            </a:extLst>
          </p:cNvPr>
          <p:cNvSpPr txBox="1"/>
          <p:nvPr/>
        </p:nvSpPr>
        <p:spPr>
          <a:xfrm>
            <a:off x="2300164" y="1316629"/>
            <a:ext cx="176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plaintext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9D51-BD9B-4E2B-B7EB-9C2C485B689A}"/>
              </a:ext>
            </a:extLst>
          </p:cNvPr>
          <p:cNvSpPr txBox="1"/>
          <p:nvPr/>
        </p:nvSpPr>
        <p:spPr>
          <a:xfrm>
            <a:off x="8166588" y="1316629"/>
            <a:ext cx="2107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ciphertext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75D57-C069-4C9B-9D9E-45325552AC70}"/>
              </a:ext>
            </a:extLst>
          </p:cNvPr>
          <p:cNvSpPr txBox="1"/>
          <p:nvPr/>
        </p:nvSpPr>
        <p:spPr>
          <a:xfrm>
            <a:off x="5694484" y="2339491"/>
            <a:ext cx="8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67BFD-8336-4FDB-BF8A-EEE0D07E6C79}"/>
              </a:ext>
            </a:extLst>
          </p:cNvPr>
          <p:cNvSpPr/>
          <p:nvPr/>
        </p:nvSpPr>
        <p:spPr>
          <a:xfrm>
            <a:off x="5317880" y="1400243"/>
            <a:ext cx="1556239" cy="50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venir Next" panose="020B0503020202020204"/>
              </a:rPr>
              <a:t>encrypt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B6B959-AF76-4885-B8A7-372FFCA74FA8}"/>
              </a:ext>
            </a:extLst>
          </p:cNvPr>
          <p:cNvSpPr/>
          <p:nvPr/>
        </p:nvSpPr>
        <p:spPr>
          <a:xfrm>
            <a:off x="5312267" y="3362353"/>
            <a:ext cx="1556239" cy="50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venir Next" panose="020B0503020202020204"/>
              </a:rPr>
              <a:t>decrypt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204E18-7B23-40C6-B3AB-7434F6E89C6D}"/>
              </a:ext>
            </a:extLst>
          </p:cNvPr>
          <p:cNvCxnSpPr>
            <a:cxnSpLocks/>
          </p:cNvCxnSpPr>
          <p:nvPr/>
        </p:nvCxnSpPr>
        <p:spPr>
          <a:xfrm>
            <a:off x="6950692" y="1635392"/>
            <a:ext cx="1215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8A409B6-8E37-4B68-831B-5B15C34E4BD1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236887" y="1629376"/>
            <a:ext cx="1711531" cy="2255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8D9ECB-EED7-4340-8470-FD97C019617E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3180862" y="1901405"/>
            <a:ext cx="2060445" cy="1711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E59EAB-465C-4D9A-8EC9-B1967B0BCEF2}"/>
              </a:ext>
            </a:extLst>
          </p:cNvPr>
          <p:cNvCxnSpPr>
            <a:cxnSpLocks/>
          </p:cNvCxnSpPr>
          <p:nvPr/>
        </p:nvCxnSpPr>
        <p:spPr>
          <a:xfrm flipV="1">
            <a:off x="3976564" y="1647574"/>
            <a:ext cx="1292469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5CAB16-CA52-44D6-81F2-866DE999F6B3}"/>
              </a:ext>
            </a:extLst>
          </p:cNvPr>
          <p:cNvCxnSpPr>
            <a:cxnSpLocks/>
          </p:cNvCxnSpPr>
          <p:nvPr/>
        </p:nvCxnSpPr>
        <p:spPr>
          <a:xfrm flipV="1">
            <a:off x="6090386" y="2031021"/>
            <a:ext cx="1" cy="30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F29D2A-05D1-4355-8716-BBF4B4B17922}"/>
              </a:ext>
            </a:extLst>
          </p:cNvPr>
          <p:cNvCxnSpPr>
            <a:cxnSpLocks/>
          </p:cNvCxnSpPr>
          <p:nvPr/>
        </p:nvCxnSpPr>
        <p:spPr>
          <a:xfrm flipH="1">
            <a:off x="6090386" y="2924266"/>
            <a:ext cx="1" cy="30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1755F58-E43A-4C81-91CF-8D5989C15AEB}"/>
              </a:ext>
            </a:extLst>
          </p:cNvPr>
          <p:cNvSpPr txBox="1"/>
          <p:nvPr/>
        </p:nvSpPr>
        <p:spPr>
          <a:xfrm>
            <a:off x="2666218" y="4230076"/>
            <a:ext cx="314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1. Key is secret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295B7C-0024-4C28-8392-81BA59FF0139}"/>
              </a:ext>
            </a:extLst>
          </p:cNvPr>
          <p:cNvSpPr txBox="1"/>
          <p:nvPr/>
        </p:nvSpPr>
        <p:spPr>
          <a:xfrm>
            <a:off x="6083652" y="4225192"/>
            <a:ext cx="3442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2. Key is symmetric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39567-D9D4-4AC6-8280-A65D4DA93727}"/>
              </a:ext>
            </a:extLst>
          </p:cNvPr>
          <p:cNvSpPr txBox="1"/>
          <p:nvPr/>
        </p:nvSpPr>
        <p:spPr>
          <a:xfrm>
            <a:off x="2654990" y="5587527"/>
            <a:ext cx="6870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Goal: Hide message from eavesdropper</a:t>
            </a:r>
          </a:p>
        </p:txBody>
      </p:sp>
    </p:spTree>
    <p:extLst>
      <p:ext uri="{BB962C8B-B14F-4D97-AF65-F5344CB8AC3E}">
        <p14:creationId xmlns:p14="http://schemas.microsoft.com/office/powerpoint/2010/main" val="21589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F67BDE-7021-4B66-80C0-B35C41D7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sz="4800" dirty="0"/>
              <a:t>Private-key Encryption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BD66A-F342-4B89-B441-FB439BEF2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14" y="2113600"/>
            <a:ext cx="1274885" cy="191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F6E0DE-08CE-49AB-A111-C7EFC7F0CEBB}"/>
              </a:ext>
            </a:extLst>
          </p:cNvPr>
          <p:cNvSpPr txBox="1"/>
          <p:nvPr/>
        </p:nvSpPr>
        <p:spPr>
          <a:xfrm>
            <a:off x="1038225" y="2743198"/>
            <a:ext cx="165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message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BA9D1-EBDE-4724-A2CC-956D8933B1B3}"/>
              </a:ext>
            </a:extLst>
          </p:cNvPr>
          <p:cNvSpPr txBox="1"/>
          <p:nvPr/>
        </p:nvSpPr>
        <p:spPr>
          <a:xfrm>
            <a:off x="5133779" y="2743200"/>
            <a:ext cx="191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ciphertext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4F1B8-78C0-4E26-BBDC-C2BAE5A56905}"/>
              </a:ext>
            </a:extLst>
          </p:cNvPr>
          <p:cNvSpPr txBox="1"/>
          <p:nvPr/>
        </p:nvSpPr>
        <p:spPr>
          <a:xfrm>
            <a:off x="9609992" y="2743199"/>
            <a:ext cx="165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message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1F34CC-FAC9-44AB-AB5E-4182520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274"/>
            <a:ext cx="1038225" cy="17145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1AA35A-C8BF-4EAB-9EB2-2DDF66864657}"/>
              </a:ext>
            </a:extLst>
          </p:cNvPr>
          <p:cNvSpPr/>
          <p:nvPr/>
        </p:nvSpPr>
        <p:spPr>
          <a:xfrm>
            <a:off x="3065463" y="2819183"/>
            <a:ext cx="1650195" cy="5011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encrypt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B3A175-2BFF-47F1-A3EF-A32AD7360C1C}"/>
              </a:ext>
            </a:extLst>
          </p:cNvPr>
          <p:cNvSpPr/>
          <p:nvPr/>
        </p:nvSpPr>
        <p:spPr>
          <a:xfrm>
            <a:off x="7558088" y="2819183"/>
            <a:ext cx="1546518" cy="5011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decrypt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7AFEBE-C07D-4B8A-863F-C06FFCDFD723}"/>
              </a:ext>
            </a:extLst>
          </p:cNvPr>
          <p:cNvSpPr txBox="1"/>
          <p:nvPr/>
        </p:nvSpPr>
        <p:spPr>
          <a:xfrm>
            <a:off x="1805807" y="3530028"/>
            <a:ext cx="76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FB9C35-3ECC-4375-A2F1-77929E913ADC}"/>
              </a:ext>
            </a:extLst>
          </p:cNvPr>
          <p:cNvSpPr txBox="1"/>
          <p:nvPr/>
        </p:nvSpPr>
        <p:spPr>
          <a:xfrm>
            <a:off x="9618611" y="3489999"/>
            <a:ext cx="76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B8AE55-436B-41F2-A1CE-6376B1D0EFA7}"/>
              </a:ext>
            </a:extLst>
          </p:cNvPr>
          <p:cNvCxnSpPr/>
          <p:nvPr/>
        </p:nvCxnSpPr>
        <p:spPr>
          <a:xfrm flipV="1">
            <a:off x="2497747" y="3358989"/>
            <a:ext cx="492074" cy="3636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C5BC34-0C95-459E-9A55-F63C8E8673D3}"/>
              </a:ext>
            </a:extLst>
          </p:cNvPr>
          <p:cNvCxnSpPr>
            <a:cxnSpLocks/>
          </p:cNvCxnSpPr>
          <p:nvPr/>
        </p:nvCxnSpPr>
        <p:spPr>
          <a:xfrm>
            <a:off x="2688420" y="3062873"/>
            <a:ext cx="2960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5CE173-A623-4E86-9968-A52A4BE33001}"/>
              </a:ext>
            </a:extLst>
          </p:cNvPr>
          <p:cNvCxnSpPr>
            <a:cxnSpLocks/>
          </p:cNvCxnSpPr>
          <p:nvPr/>
        </p:nvCxnSpPr>
        <p:spPr>
          <a:xfrm flipV="1">
            <a:off x="9239039" y="3069764"/>
            <a:ext cx="401724" cy="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C11129-D542-4BDE-9699-AFF6423B26CF}"/>
              </a:ext>
            </a:extLst>
          </p:cNvPr>
          <p:cNvCxnSpPr>
            <a:cxnSpLocks/>
          </p:cNvCxnSpPr>
          <p:nvPr/>
        </p:nvCxnSpPr>
        <p:spPr>
          <a:xfrm flipH="1" flipV="1">
            <a:off x="9276951" y="3418754"/>
            <a:ext cx="333041" cy="26522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38A9D6-6967-45F7-BA1D-B397BB2E2C2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27674" y="3035588"/>
            <a:ext cx="306105" cy="125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9CE8A4-8B09-45ED-8427-C8778F3177B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052702" y="3035588"/>
            <a:ext cx="347451" cy="125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1" y="4825444"/>
            <a:ext cx="963097" cy="154018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912AA-8138-4B8E-AF92-262A185EC092}"/>
              </a:ext>
            </a:extLst>
          </p:cNvPr>
          <p:cNvCxnSpPr>
            <a:stCxn id="14" idx="2"/>
          </p:cNvCxnSpPr>
          <p:nvPr/>
        </p:nvCxnSpPr>
        <p:spPr>
          <a:xfrm flipH="1">
            <a:off x="6093240" y="3327975"/>
            <a:ext cx="1" cy="126161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9" grpId="0" animBg="1"/>
      <p:bldP spid="21" grpId="0" animBg="1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F67BDE-7021-4B66-80C0-B35C41D7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sz="4800" dirty="0"/>
              <a:t>Encryption Scheme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06427CB-2B70-4FB0-87EE-A2130A38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831" y="2811403"/>
            <a:ext cx="10515600" cy="25849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Avenir Next" panose="020B0503020202020204"/>
              </a:rPr>
              <a:t>Three Algorithms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venir Next" panose="020B0503020202020204"/>
              </a:rPr>
              <a:t>GEN – key generation		</a:t>
            </a:r>
            <a:r>
              <a:rPr lang="en-US" sz="4000" dirty="0">
                <a:latin typeface="Avenir Next" panose="020B0503020202020204"/>
              </a:rPr>
              <a:t>k = GEN(), k in </a:t>
            </a:r>
            <a:r>
              <a:rPr lang="en-US" sz="4000" dirty="0">
                <a:latin typeface="French Script MT" panose="03020402040607040605" pitchFamily="66" charset="0"/>
              </a:rPr>
              <a:t>K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venir Next" panose="020B0503020202020204"/>
              </a:rPr>
              <a:t>ENC – encryption 			</a:t>
            </a:r>
            <a:r>
              <a:rPr lang="en-US" sz="4000" dirty="0">
                <a:latin typeface="Avenir Next" panose="020B0503020202020204"/>
              </a:rPr>
              <a:t>c = </a:t>
            </a:r>
            <a:r>
              <a:rPr lang="en-US" sz="4000" dirty="0" err="1">
                <a:latin typeface="Avenir Next" panose="020B0503020202020204"/>
              </a:rPr>
              <a:t>ENC</a:t>
            </a:r>
            <a:r>
              <a:rPr lang="en-US" sz="4000" baseline="-25000" dirty="0" err="1">
                <a:latin typeface="Avenir Next" panose="020B0503020202020204"/>
              </a:rPr>
              <a:t>k</a:t>
            </a:r>
            <a:r>
              <a:rPr lang="en-US" sz="4000" dirty="0">
                <a:latin typeface="Avenir Next" panose="020B0503020202020204"/>
              </a:rPr>
              <a:t>(m), m in </a:t>
            </a:r>
            <a:r>
              <a:rPr lang="en-US" sz="4000" dirty="0">
                <a:latin typeface="French Script MT" panose="03020402040607040605" pitchFamily="66" charset="0"/>
              </a:rPr>
              <a:t>M</a:t>
            </a:r>
            <a:endParaRPr lang="en-US" sz="4000" dirty="0">
              <a:latin typeface="Avenir Next" panose="020B0503020202020204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Avenir Next" panose="020B0503020202020204"/>
              </a:rPr>
              <a:t>DEC – decryption			</a:t>
            </a:r>
            <a:r>
              <a:rPr lang="en-US" sz="4000" dirty="0">
                <a:latin typeface="Avenir Next" panose="020B0503020202020204"/>
              </a:rPr>
              <a:t>m = </a:t>
            </a:r>
            <a:r>
              <a:rPr lang="en-US" sz="4000" dirty="0" err="1">
                <a:latin typeface="Avenir Next" panose="020B0503020202020204"/>
              </a:rPr>
              <a:t>DEC</a:t>
            </a:r>
            <a:r>
              <a:rPr lang="en-US" sz="4000" baseline="-25000" dirty="0" err="1">
                <a:latin typeface="Avenir Next" panose="020B0503020202020204"/>
              </a:rPr>
              <a:t>k</a:t>
            </a:r>
            <a:r>
              <a:rPr lang="en-US" sz="4000" dirty="0">
                <a:latin typeface="Avenir Next" panose="020B0503020202020204"/>
              </a:rPr>
              <a:t>(c)</a:t>
            </a:r>
          </a:p>
          <a:p>
            <a:pPr marL="514350" indent="-514350">
              <a:buAutoNum type="arabicPeriod"/>
            </a:pPr>
            <a:endParaRPr lang="en-US" sz="3200" dirty="0">
              <a:latin typeface="Avenir Next" panose="020B050302020202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C92CE4-0A9A-4DB4-A4A8-0591F610D428}"/>
              </a:ext>
            </a:extLst>
          </p:cNvPr>
          <p:cNvSpPr txBox="1"/>
          <p:nvPr/>
        </p:nvSpPr>
        <p:spPr>
          <a:xfrm>
            <a:off x="1107831" y="1884426"/>
            <a:ext cx="7546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Message Space </a:t>
            </a:r>
            <a:r>
              <a:rPr lang="en-US" sz="3200" b="1" dirty="0">
                <a:solidFill>
                  <a:schemeClr val="bg2"/>
                </a:solidFill>
                <a:latin typeface="French Script MT" panose="03020402040607040605" pitchFamily="66" charset="0"/>
              </a:rPr>
              <a:t>M</a:t>
            </a: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 = {all possible messages}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B8953-4195-45D0-BDFD-EDC33E741E8C}"/>
              </a:ext>
            </a:extLst>
          </p:cNvPr>
          <p:cNvSpPr txBox="1"/>
          <p:nvPr/>
        </p:nvSpPr>
        <p:spPr>
          <a:xfrm>
            <a:off x="1107830" y="5555605"/>
            <a:ext cx="103221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Correctness requirement: 		</a:t>
            </a:r>
            <a:r>
              <a:rPr lang="en-US" sz="4000" b="1" dirty="0" err="1">
                <a:solidFill>
                  <a:schemeClr val="bg2"/>
                </a:solidFill>
                <a:latin typeface="Avenir Next" panose="020B0503020202020204"/>
              </a:rPr>
              <a:t>DEC</a:t>
            </a:r>
            <a:r>
              <a:rPr lang="en-US" sz="4000" b="1" baseline="-25000" dirty="0" err="1">
                <a:solidFill>
                  <a:schemeClr val="bg2"/>
                </a:solidFill>
                <a:latin typeface="Avenir Next" panose="020B0503020202020204"/>
              </a:rPr>
              <a:t>k</a:t>
            </a:r>
            <a:r>
              <a:rPr lang="en-US" sz="4000" b="1" dirty="0">
                <a:solidFill>
                  <a:schemeClr val="bg2"/>
                </a:solidFill>
                <a:latin typeface="Avenir Next" panose="020B0503020202020204"/>
              </a:rPr>
              <a:t>(</a:t>
            </a:r>
            <a:r>
              <a:rPr lang="en-US" sz="4000" b="1" dirty="0" err="1">
                <a:solidFill>
                  <a:schemeClr val="bg2"/>
                </a:solidFill>
                <a:latin typeface="Avenir Next" panose="020B0503020202020204"/>
              </a:rPr>
              <a:t>ENC</a:t>
            </a:r>
            <a:r>
              <a:rPr lang="en-US" sz="4000" b="1" baseline="-25000" dirty="0" err="1">
                <a:solidFill>
                  <a:schemeClr val="bg2"/>
                </a:solidFill>
                <a:latin typeface="Avenir Next" panose="020B0503020202020204"/>
              </a:rPr>
              <a:t>k</a:t>
            </a:r>
            <a:r>
              <a:rPr lang="en-US" sz="4000" b="1" dirty="0">
                <a:solidFill>
                  <a:schemeClr val="bg2"/>
                </a:solidFill>
                <a:latin typeface="Avenir Next" panose="020B0503020202020204"/>
              </a:rPr>
              <a:t>(m)) = m</a:t>
            </a:r>
            <a:endParaRPr lang="en-US" sz="4000" b="1" baseline="-25000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BFE1-AA93-45C2-9BF8-15D25306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17030A-19B2-438F-BCC7-28257E7AB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969"/>
            <a:ext cx="12192000" cy="71979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E0B51-CD4E-49D5-9084-7FB20703D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7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1EA4-F1E0-4CF1-9989-7C58652C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1406281"/>
          </a:xfrm>
        </p:spPr>
        <p:txBody>
          <a:bodyPr/>
          <a:lstStyle/>
          <a:p>
            <a:r>
              <a:rPr lang="en-US" sz="4800" dirty="0"/>
              <a:t>The Security of an encryption scheme depends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38B9-89E9-42F8-B750-25B90C74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3877"/>
            <a:ext cx="6734908" cy="3293086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en-US" sz="3200" dirty="0"/>
              <a:t>The randomness of the key</a:t>
            </a:r>
          </a:p>
          <a:p>
            <a:pPr marL="514350" indent="-514350">
              <a:buAutoNum type="alphaLcPeriod"/>
            </a:pPr>
            <a:r>
              <a:rPr lang="en-US" sz="3200" dirty="0"/>
              <a:t>Keeping the key secret</a:t>
            </a:r>
          </a:p>
          <a:p>
            <a:pPr marL="514350" indent="-514350">
              <a:buAutoNum type="alphaLcPeriod"/>
            </a:pPr>
            <a:r>
              <a:rPr lang="en-US" sz="3200" dirty="0"/>
              <a:t>Keeping the encryption/decryption</a:t>
            </a:r>
            <a:br>
              <a:rPr lang="en-US" sz="3200" dirty="0"/>
            </a:br>
            <a:r>
              <a:rPr lang="en-US" sz="3200" dirty="0"/>
              <a:t>algorithm secret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9521A-23F0-4241-B9FC-C3950F66F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1CCFF-C74F-4B15-99A0-47F42DB740B4}"/>
              </a:ext>
            </a:extLst>
          </p:cNvPr>
          <p:cNvSpPr txBox="1"/>
          <p:nvPr/>
        </p:nvSpPr>
        <p:spPr>
          <a:xfrm>
            <a:off x="9736016" y="2479431"/>
            <a:ext cx="21160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venir Next" panose="020B0503020202020204"/>
              </a:rPr>
              <a:t>Answer:</a:t>
            </a:r>
            <a:br>
              <a:rPr lang="en-US" sz="24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2400" b="1" dirty="0">
                <a:solidFill>
                  <a:schemeClr val="bg2"/>
                </a:solidFill>
                <a:latin typeface="Avenir Next" panose="020B0503020202020204"/>
              </a:rPr>
              <a:t>1. a</a:t>
            </a:r>
          </a:p>
          <a:p>
            <a:r>
              <a:rPr lang="en-US" sz="2400" b="1" dirty="0">
                <a:solidFill>
                  <a:schemeClr val="bg2"/>
                </a:solidFill>
                <a:latin typeface="Avenir Next" panose="020B0503020202020204"/>
              </a:rPr>
              <a:t>2. b</a:t>
            </a:r>
          </a:p>
          <a:p>
            <a:r>
              <a:rPr lang="en-US" sz="2400" b="1" dirty="0">
                <a:solidFill>
                  <a:schemeClr val="bg2"/>
                </a:solidFill>
                <a:latin typeface="Avenir Next" panose="020B0503020202020204"/>
              </a:rPr>
              <a:t>3. c</a:t>
            </a:r>
          </a:p>
          <a:p>
            <a:r>
              <a:rPr lang="en-US" sz="2400" b="1" dirty="0">
                <a:solidFill>
                  <a:schemeClr val="bg2"/>
                </a:solidFill>
                <a:latin typeface="Avenir Next" panose="020B0503020202020204"/>
              </a:rPr>
              <a:t>4. a &amp; b</a:t>
            </a:r>
          </a:p>
          <a:p>
            <a:r>
              <a:rPr lang="en-US" sz="2400" b="1" dirty="0">
                <a:solidFill>
                  <a:schemeClr val="bg2"/>
                </a:solidFill>
                <a:latin typeface="Avenir Next" panose="020B0503020202020204"/>
              </a:rPr>
              <a:t>5. b &amp; c</a:t>
            </a:r>
          </a:p>
          <a:p>
            <a:r>
              <a:rPr lang="en-US" sz="2400" b="1" dirty="0">
                <a:solidFill>
                  <a:schemeClr val="bg2"/>
                </a:solidFill>
                <a:latin typeface="Avenir Next" panose="020B0503020202020204"/>
              </a:rPr>
              <a:t>6. a, b, and c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CF7216-BE5A-470E-B333-BD280D3380E2}"/>
              </a:ext>
            </a:extLst>
          </p:cNvPr>
          <p:cNvSpPr/>
          <p:nvPr/>
        </p:nvSpPr>
        <p:spPr>
          <a:xfrm>
            <a:off x="8652101" y="4059779"/>
            <a:ext cx="978408" cy="25071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C3051-3D6C-4F3E-A7FA-413638B0E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8C8535-9755-4D07-A7FC-DADAAA1E9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9693" y="1581475"/>
            <a:ext cx="5322744" cy="3992057"/>
          </a:xfrm>
        </p:spPr>
      </p:pic>
    </p:spTree>
    <p:extLst>
      <p:ext uri="{BB962C8B-B14F-4D97-AF65-F5344CB8AC3E}">
        <p14:creationId xmlns:p14="http://schemas.microsoft.com/office/powerpoint/2010/main" val="428130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0D814-F92D-44E2-9D1E-DC25A1911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B9A2D-E78A-4C57-8501-205C3003BF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1" y="940424"/>
            <a:ext cx="7602474" cy="56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2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A927-7E5A-45B7-9AD9-7BFAB82F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6838-8070-4997-939F-F49714A0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Keeping the encryption and decryption algorithms secret is of no consequence!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BC3A2-6A14-4FF0-9AAB-C90356B41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29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E76F-D8DF-4C9C-978B-1A3956C4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Kerckhoffs’s</a:t>
            </a:r>
            <a:r>
              <a:rPr lang="en-US" sz="4800" dirty="0"/>
              <a:t>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29D6-347F-433F-886C-B200AA9D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5" y="1911782"/>
            <a:ext cx="10104581" cy="230923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“The cipher method must not be required to be secret and it must be able to fall into the hands of the enemy without inconvenience.”</a:t>
            </a:r>
          </a:p>
          <a:p>
            <a:pPr marL="0" indent="0">
              <a:buNone/>
            </a:pPr>
            <a:r>
              <a:rPr lang="en-US" sz="3600" dirty="0"/>
              <a:t>        					Auguste </a:t>
            </a:r>
            <a:r>
              <a:rPr lang="en-US" sz="3600" dirty="0" err="1"/>
              <a:t>Kerckhoffs</a:t>
            </a:r>
            <a:r>
              <a:rPr lang="en-US" sz="3600" dirty="0"/>
              <a:t>, 1883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76F02-8BA2-46E0-8090-F5DBEF72D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28A0E-717B-47C4-9F74-E544805D7768}"/>
              </a:ext>
            </a:extLst>
          </p:cNvPr>
          <p:cNvSpPr txBox="1"/>
          <p:nvPr/>
        </p:nvSpPr>
        <p:spPr>
          <a:xfrm>
            <a:off x="1569027" y="4627491"/>
            <a:ext cx="1003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Shannon’s Maxim: </a:t>
            </a:r>
            <a:r>
              <a:rPr lang="en-US" sz="3600" b="1" i="1" dirty="0">
                <a:solidFill>
                  <a:schemeClr val="bg2"/>
                </a:solidFill>
                <a:latin typeface="Avenir Next" panose="020B0503020202020204"/>
              </a:rPr>
              <a:t>“The enemy knows the system"</a:t>
            </a:r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096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1F4-4B7B-4E5E-A5E5-D27ED1AC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don’t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01A4-8513-4452-A733-7BFC9CB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600" dirty="0"/>
              <a:t>It’s easier to keep a short key secret than a potentially lengthy algorithm</a:t>
            </a:r>
          </a:p>
          <a:p>
            <a:pPr marL="514350" indent="-514350">
              <a:buAutoNum type="arabicPeriod"/>
            </a:pPr>
            <a:r>
              <a:rPr lang="en-US" sz="3600" dirty="0"/>
              <a:t>If the system becomes compromised, it’s easier to generate a new key than to create and distribute a new algorithm</a:t>
            </a:r>
          </a:p>
          <a:p>
            <a:pPr marL="514350" indent="-514350">
              <a:buAutoNum type="arabicPeriod"/>
            </a:pPr>
            <a:r>
              <a:rPr lang="en-US" sz="3600" dirty="0"/>
              <a:t>For large scale deployment, everyone using the same scheme is easier to manage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128A3-C801-46A7-B2C9-8F1E38623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3736-168D-4DA1-918B-D8FADE51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1559214"/>
          </a:xfrm>
        </p:spPr>
        <p:txBody>
          <a:bodyPr/>
          <a:lstStyle/>
          <a:p>
            <a:r>
              <a:rPr lang="en-US" sz="4800" dirty="0"/>
              <a:t>Are there encryption schemes that cannot be broken?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5951-1458-403E-B173-E803B66F2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81A94-10C4-4D92-A23E-17E2FE76BDB8}"/>
              </a:ext>
            </a:extLst>
          </p:cNvPr>
          <p:cNvSpPr txBox="1"/>
          <p:nvPr/>
        </p:nvSpPr>
        <p:spPr>
          <a:xfrm rot="19897246">
            <a:off x="2638537" y="1078185"/>
            <a:ext cx="60805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b="1" dirty="0">
                <a:solidFill>
                  <a:schemeClr val="bg2"/>
                </a:solidFill>
                <a:latin typeface="Avenir Next" panose="020B0503020202020204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52492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3736-168D-4DA1-918B-D8FADE51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1559214"/>
          </a:xfrm>
        </p:spPr>
        <p:txBody>
          <a:bodyPr/>
          <a:lstStyle/>
          <a:p>
            <a:r>
              <a:rPr lang="en-US" sz="4800" dirty="0"/>
              <a:t>What does it mean to “break” an encryption scheme?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5951-1458-403E-B173-E803B66F2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FE14B5-D2CD-4A65-845F-5EAA904CB70A}"/>
              </a:ext>
            </a:extLst>
          </p:cNvPr>
          <p:cNvSpPr txBox="1">
            <a:spLocks/>
          </p:cNvSpPr>
          <p:nvPr/>
        </p:nvSpPr>
        <p:spPr>
          <a:xfrm>
            <a:off x="838200" y="3091295"/>
            <a:ext cx="10515600" cy="155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What is perfect secrecy?</a:t>
            </a:r>
          </a:p>
        </p:txBody>
      </p:sp>
    </p:spTree>
    <p:extLst>
      <p:ext uri="{BB962C8B-B14F-4D97-AF65-F5344CB8AC3E}">
        <p14:creationId xmlns:p14="http://schemas.microsoft.com/office/powerpoint/2010/main" val="10231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64E0F3-E364-4255-B4A5-080A41584A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532" y="1341581"/>
            <a:ext cx="2286000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D66E12-A1C8-4E4B-A0D4-C889C4F612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4" y="1341581"/>
            <a:ext cx="1806324" cy="2888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4556187" y="926083"/>
            <a:ext cx="338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Eve’s Game*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09CFD1-D2C4-46CC-9061-90DBC9DB8F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21" y="5639022"/>
            <a:ext cx="1831798" cy="12189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D1E0FD-7A6F-4A33-A238-DE29B2A15D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44" y="6017563"/>
            <a:ext cx="969964" cy="7270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57B87C-7DC2-4DA8-AC58-852262B3D11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65" y="5496118"/>
            <a:ext cx="362805" cy="4776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E2BEA9-DF36-4013-A44B-B6C76111E38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04" y="5449446"/>
            <a:ext cx="858119" cy="5710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A91879-5258-426F-B848-0092CFF3BABE}"/>
              </a:ext>
            </a:extLst>
          </p:cNvPr>
          <p:cNvSpPr txBox="1"/>
          <p:nvPr/>
        </p:nvSpPr>
        <p:spPr>
          <a:xfrm>
            <a:off x="2152073" y="1841242"/>
            <a:ext cx="8137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venir Next" panose="020B0503020202020204"/>
              </a:rPr>
              <a:t>Eve instructs Bob to enter a room that contains a box, some locks, and a deck of cards.</a:t>
            </a:r>
          </a:p>
          <a:p>
            <a:endParaRPr lang="en-US" sz="28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2800" b="1" dirty="0">
                <a:solidFill>
                  <a:schemeClr val="bg2"/>
                </a:solidFill>
                <a:latin typeface="Avenir Next" panose="020B0503020202020204"/>
              </a:rPr>
              <a:t>She tells Bob to choose a card from the deck and hide it.</a:t>
            </a:r>
          </a:p>
          <a:p>
            <a:endParaRPr lang="en-US" sz="28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2800" b="1" dirty="0">
                <a:solidFill>
                  <a:schemeClr val="bg2"/>
                </a:solidFill>
                <a:latin typeface="Avenir Next" panose="020B0503020202020204"/>
              </a:rPr>
              <a:t>If Eve can determine which card Bob chose, she wins.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2F6D4-7AE9-4DB6-96D3-01597B5266C7}"/>
              </a:ext>
            </a:extLst>
          </p:cNvPr>
          <p:cNvSpPr txBox="1"/>
          <p:nvPr/>
        </p:nvSpPr>
        <p:spPr>
          <a:xfrm>
            <a:off x="240144" y="5925345"/>
            <a:ext cx="974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* Taken from Britt Cruise, Kahn Academy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  </a:t>
            </a:r>
            <a:r>
              <a:rPr lang="en-US" dirty="0">
                <a:solidFill>
                  <a:schemeClr val="bg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https://www.khanacademy.org/computing/computer-science/cryptography/crypt/v/perfect-secrecy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4870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Rules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A6C0D-D88D-4AB5-82A6-8DF2882F0EB7}"/>
              </a:ext>
            </a:extLst>
          </p:cNvPr>
          <p:cNvSpPr txBox="1"/>
          <p:nvPr/>
        </p:nvSpPr>
        <p:spPr>
          <a:xfrm>
            <a:off x="958973" y="2056810"/>
            <a:ext cx="9949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 Bob cannot leave the room with anything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chemeClr val="bg2"/>
              </a:solidFill>
              <a:latin typeface="Avenir Next" panose="020B0503020202020204"/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 Bob can put at most one card in the box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chemeClr val="bg2"/>
              </a:solidFill>
              <a:latin typeface="Avenir Next" panose="020B0503020202020204"/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 Eve has never seen the locks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9610E-2FA7-4314-9C38-85B01D132C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21" y="5639022"/>
            <a:ext cx="1831798" cy="1218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71B24-7D47-464A-B8F7-8878ED942F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44" y="6017563"/>
            <a:ext cx="969964" cy="727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322C3F-BE17-4AA5-85C1-94F83B24C0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65" y="5496118"/>
            <a:ext cx="362805" cy="4776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CF4B20-00A0-44AD-B3C4-7CA12C14B16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04" y="5449446"/>
            <a:ext cx="858119" cy="5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2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6417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What are Bob’s options?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A6C0D-D88D-4AB5-82A6-8DF2882F0EB7}"/>
              </a:ext>
            </a:extLst>
          </p:cNvPr>
          <p:cNvSpPr txBox="1"/>
          <p:nvPr/>
        </p:nvSpPr>
        <p:spPr>
          <a:xfrm>
            <a:off x="958973" y="2056810"/>
            <a:ext cx="9949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 Use a key lock, place his card and the key in the box, and then lock the box.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chemeClr val="bg2"/>
              </a:solidFill>
              <a:latin typeface="Avenir Next" panose="020B0503020202020204"/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 Place his card in the box, lock it with a combination lock.</a:t>
            </a:r>
          </a:p>
          <a:p>
            <a:endParaRPr lang="en-US" sz="32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What is the problem with these solutions?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9610E-2FA7-4314-9C38-85B01D132C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21" y="5639022"/>
            <a:ext cx="1831798" cy="1218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71B24-7D47-464A-B8F7-8878ED942F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44" y="6017563"/>
            <a:ext cx="969964" cy="727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322C3F-BE17-4AA5-85C1-94F83B24C0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65" y="5496118"/>
            <a:ext cx="362805" cy="4776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CF4B20-00A0-44AD-B3C4-7CA12C14B16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04" y="5449446"/>
            <a:ext cx="858119" cy="5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A6C0D-D88D-4AB5-82A6-8DF2882F0EB7}"/>
              </a:ext>
            </a:extLst>
          </p:cNvPr>
          <p:cNvSpPr txBox="1"/>
          <p:nvPr/>
        </p:nvSpPr>
        <p:spPr>
          <a:xfrm>
            <a:off x="958973" y="2056810"/>
            <a:ext cx="9949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Placing a card in the box tells Eve exactly which card Bob chose!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(She just has to go through the deck and determine which card is missing.)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9610E-2FA7-4314-9C38-85B01D132C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21" y="5639022"/>
            <a:ext cx="1831798" cy="1218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71B24-7D47-464A-B8F7-8878ED942F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44" y="6017563"/>
            <a:ext cx="969964" cy="727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322C3F-BE17-4AA5-85C1-94F83B24C0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65" y="5496118"/>
            <a:ext cx="362805" cy="4776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CF4B20-00A0-44AD-B3C4-7CA12C14B16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04" y="5449446"/>
            <a:ext cx="858119" cy="5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3518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The solution: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A6C0D-D88D-4AB5-82A6-8DF2882F0EB7}"/>
              </a:ext>
            </a:extLst>
          </p:cNvPr>
          <p:cNvSpPr txBox="1"/>
          <p:nvPr/>
        </p:nvSpPr>
        <p:spPr>
          <a:xfrm>
            <a:off x="958973" y="2056810"/>
            <a:ext cx="10854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 Bob chooses a card and places it back in the deck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chemeClr val="bg2"/>
              </a:solidFill>
              <a:latin typeface="Avenir Next" panose="020B0503020202020204"/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 Bob shuffles the deck.</a:t>
            </a:r>
          </a:p>
          <a:p>
            <a:endParaRPr lang="en-US" sz="32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Why is this the answer?</a:t>
            </a:r>
          </a:p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-- Eve can do no better than guess (1 in 52, &lt; 2% probability)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9610E-2FA7-4314-9C38-85B01D132C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21" y="5639022"/>
            <a:ext cx="1831798" cy="1218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71B24-7D47-464A-B8F7-8878ED942F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44" y="6017563"/>
            <a:ext cx="969964" cy="727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322C3F-BE17-4AA5-85C1-94F83B24C0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65" y="5496118"/>
            <a:ext cx="362805" cy="4776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CF4B20-00A0-44AD-B3C4-7CA12C14B16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04" y="5449446"/>
            <a:ext cx="858119" cy="5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D9A7A-D138-48C3-9746-66B17CB48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A5987-973B-43E8-AE5D-12BF1B806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8" b="1112"/>
          <a:stretch/>
        </p:blipFill>
        <p:spPr>
          <a:xfrm>
            <a:off x="1819563" y="1089891"/>
            <a:ext cx="9079345" cy="5501388"/>
          </a:xfrm>
          <a:prstGeom prst="rect">
            <a:avLst/>
          </a:prstGeom>
        </p:spPr>
      </p:pic>
      <p:sp>
        <p:nvSpPr>
          <p:cNvPr id="6" name="Title 10">
            <a:extLst>
              <a:ext uri="{FF2B5EF4-FFF2-40B4-BE49-F238E27FC236}">
                <a16:creationId xmlns:a16="http://schemas.microsoft.com/office/drawing/2014/main" id="{531EA955-6CA6-4888-8043-2B3E9E32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563" y="266721"/>
            <a:ext cx="7740541" cy="759895"/>
          </a:xfrm>
        </p:spPr>
        <p:txBody>
          <a:bodyPr/>
          <a:lstStyle/>
          <a:p>
            <a:r>
              <a:rPr lang="en-US" dirty="0" err="1"/>
              <a:t>CincyDeliver</a:t>
            </a:r>
            <a:r>
              <a:rPr lang="en-US" dirty="0"/>
              <a:t> 2019 Sponsors</a:t>
            </a:r>
          </a:p>
        </p:txBody>
      </p:sp>
    </p:spTree>
    <p:extLst>
      <p:ext uri="{BB962C8B-B14F-4D97-AF65-F5344CB8AC3E}">
        <p14:creationId xmlns:p14="http://schemas.microsoft.com/office/powerpoint/2010/main" val="1410231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4066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Perfect Secrecy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1283855" y="2327564"/>
            <a:ext cx="9421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The probability of determining the message text, given the ciphertext, is no better than a blind guess.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2EEAE-E670-468F-92A8-CF1667F5EF0A}"/>
              </a:ext>
            </a:extLst>
          </p:cNvPr>
          <p:cNvSpPr txBox="1"/>
          <p:nvPr/>
        </p:nvSpPr>
        <p:spPr>
          <a:xfrm>
            <a:off x="1283855" y="4248728"/>
            <a:ext cx="9171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If your message space is much larger than 52, say 2</a:t>
            </a:r>
            <a:r>
              <a:rPr lang="en-US" sz="3600" b="1" baseline="30000" dirty="0">
                <a:solidFill>
                  <a:schemeClr val="bg2"/>
                </a:solidFill>
                <a:latin typeface="Avenir Next" panose="020B0503020202020204"/>
              </a:rPr>
              <a:t>256 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, the probability will be much lower.</a:t>
            </a: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(1/2</a:t>
            </a:r>
            <a:r>
              <a:rPr lang="en-US" sz="3600" b="1" baseline="30000" dirty="0">
                <a:solidFill>
                  <a:schemeClr val="bg2"/>
                </a:solidFill>
                <a:latin typeface="Avenir Next" panose="020B0503020202020204"/>
              </a:rPr>
              <a:t>256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 or 2</a:t>
            </a:r>
            <a:r>
              <a:rPr lang="en-US" sz="3600" b="1" baseline="30000" dirty="0">
                <a:solidFill>
                  <a:schemeClr val="bg2"/>
                </a:solidFill>
                <a:latin typeface="Avenir Next" panose="020B0503020202020204"/>
              </a:rPr>
              <a:t>-256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, 8.6361686e-76 %)</a:t>
            </a:r>
            <a:endParaRPr lang="en-US" sz="3600" b="1" baseline="30000" dirty="0">
              <a:solidFill>
                <a:schemeClr val="bg2"/>
              </a:solidFill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69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4066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Perfect Secrecy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958974" y="2327564"/>
            <a:ext cx="106049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Avenir Next" panose="020B0503020202020204"/>
              </a:rPr>
              <a:t>.00000000000000000000000000000000000000000000000000000000000000000000000000086361686 %</a:t>
            </a:r>
          </a:p>
        </p:txBody>
      </p:sp>
    </p:spTree>
    <p:extLst>
      <p:ext uri="{BB962C8B-B14F-4D97-AF65-F5344CB8AC3E}">
        <p14:creationId xmlns:p14="http://schemas.microsoft.com/office/powerpoint/2010/main" val="207506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3736-168D-4DA1-918B-D8FADE51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1559214"/>
          </a:xfrm>
        </p:spPr>
        <p:txBody>
          <a:bodyPr/>
          <a:lstStyle/>
          <a:p>
            <a:r>
              <a:rPr lang="en-US" sz="4800" dirty="0"/>
              <a:t>Are there perfectly secret encryption schemes?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5951-1458-403E-B173-E803B66F2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81A94-10C4-4D92-A23E-17E2FE76BDB8}"/>
              </a:ext>
            </a:extLst>
          </p:cNvPr>
          <p:cNvSpPr txBox="1"/>
          <p:nvPr/>
        </p:nvSpPr>
        <p:spPr>
          <a:xfrm rot="19897246">
            <a:off x="2638537" y="1078185"/>
            <a:ext cx="60805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b="1" dirty="0">
                <a:solidFill>
                  <a:schemeClr val="bg2"/>
                </a:solidFill>
                <a:latin typeface="Avenir Next" panose="020B0503020202020204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9486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4776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The One-time Pad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7028873" y="2249345"/>
            <a:ext cx="3870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Frank Miller invented in 1882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Claude Shannon proved perfect secrecy in 1945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F0E05-D712-4131-9D82-9D1C41798E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" y="2169412"/>
            <a:ext cx="5031681" cy="37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4776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The One-time Pad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1293091" y="1930401"/>
            <a:ext cx="942109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Choose an integer </a:t>
            </a:r>
            <a:r>
              <a:rPr lang="en-US" sz="4000" b="1" dirty="0">
                <a:solidFill>
                  <a:schemeClr val="bg2"/>
                </a:solidFill>
                <a:latin typeface="Freestyle Script" panose="030804020302050B0404" pitchFamily="66" charset="0"/>
              </a:rPr>
              <a:t>l</a:t>
            </a:r>
            <a:r>
              <a:rPr lang="en-US" sz="3600" b="1" dirty="0">
                <a:solidFill>
                  <a:schemeClr val="bg2"/>
                </a:solidFill>
                <a:latin typeface="Freestyle Script" panose="030804020302050B0404" pitchFamily="66" charset="0"/>
              </a:rPr>
              <a:t> 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&gt; 0. </a:t>
            </a:r>
            <a:r>
              <a:rPr lang="en-US" sz="3600" b="1" dirty="0">
                <a:solidFill>
                  <a:schemeClr val="bg2"/>
                </a:solidFill>
                <a:latin typeface="French Script MT" panose="03020402040607040605" pitchFamily="66" charset="0"/>
              </a:rPr>
              <a:t>M, K, C 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= {0,1}</a:t>
            </a:r>
            <a:r>
              <a:rPr lang="en-US" sz="5400" b="1" baseline="30000" dirty="0">
                <a:solidFill>
                  <a:schemeClr val="bg2"/>
                </a:solidFill>
                <a:latin typeface="Freestyle Script" panose="030804020302050B0404" pitchFamily="66" charset="0"/>
              </a:rPr>
              <a:t>l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 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Gen: choose key from </a:t>
            </a:r>
            <a:r>
              <a:rPr lang="en-US" sz="3600" b="1" dirty="0">
                <a:solidFill>
                  <a:schemeClr val="bg2"/>
                </a:solidFill>
                <a:latin typeface="French Script MT" panose="03020402040607040605" pitchFamily="66" charset="0"/>
              </a:rPr>
              <a:t>K 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according to a uniform distribution.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Enc:  	c = k ^ m (^ = exclusive-or)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Dec:		m = k ^ c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54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105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4776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The One-time Pad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1293091" y="1930401"/>
            <a:ext cx="284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k:   1 1 0 1</a:t>
            </a: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m: 0 1 1 0</a:t>
            </a: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c:   1 0 1 1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k:   1 1 0 1</a:t>
            </a: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c:   1  0 1 1</a:t>
            </a: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m:  0 1 1 0</a:t>
            </a:r>
          </a:p>
          <a:p>
            <a:endParaRPr lang="en-US" sz="54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754F5-2B09-4294-A8BA-D8FD6898B7E5}"/>
              </a:ext>
            </a:extLst>
          </p:cNvPr>
          <p:cNvSpPr txBox="1"/>
          <p:nvPr/>
        </p:nvSpPr>
        <p:spPr>
          <a:xfrm>
            <a:off x="8238837" y="1745824"/>
            <a:ext cx="20136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Avenir Next" panose="020B0503020202020204"/>
              </a:rPr>
              <a:t>1^1 = 0</a:t>
            </a:r>
          </a:p>
          <a:p>
            <a:r>
              <a:rPr lang="en-US" sz="4800" b="1" dirty="0">
                <a:solidFill>
                  <a:schemeClr val="bg2"/>
                </a:solidFill>
                <a:latin typeface="Avenir Next" panose="020B0503020202020204"/>
              </a:rPr>
              <a:t>1^0 = 1</a:t>
            </a:r>
          </a:p>
          <a:p>
            <a:r>
              <a:rPr lang="en-US" sz="4800" b="1" dirty="0">
                <a:solidFill>
                  <a:schemeClr val="bg2"/>
                </a:solidFill>
                <a:latin typeface="Avenir Next" panose="020B0503020202020204"/>
              </a:rPr>
              <a:t>0^1 = 1</a:t>
            </a:r>
          </a:p>
          <a:p>
            <a:r>
              <a:rPr lang="en-US" sz="4800" b="1" dirty="0">
                <a:solidFill>
                  <a:schemeClr val="bg2"/>
                </a:solidFill>
                <a:latin typeface="Avenir Next" panose="020B0503020202020204"/>
              </a:rPr>
              <a:t>0^0 = 0</a:t>
            </a:r>
          </a:p>
        </p:txBody>
      </p:sp>
    </p:spTree>
    <p:extLst>
      <p:ext uri="{BB962C8B-B14F-4D97-AF65-F5344CB8AC3E}">
        <p14:creationId xmlns:p14="http://schemas.microsoft.com/office/powerpoint/2010/main" val="2149460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8326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Limitations of the One-time Pad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1293091" y="1930401"/>
            <a:ext cx="9421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Key Length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Perfectly secret ONLY if the key is used once and only once</a:t>
            </a:r>
          </a:p>
          <a:p>
            <a:endParaRPr lang="en-US" sz="54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577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OTP in the Real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1293091" y="1930401"/>
            <a:ext cx="94210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54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18EC5-DE41-4CDB-A123-D6C688341B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74" y="1930401"/>
            <a:ext cx="6460271" cy="4290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E9B80-154C-4145-B6B1-F46055AE4DFF}"/>
              </a:ext>
            </a:extLst>
          </p:cNvPr>
          <p:cNvSpPr txBox="1"/>
          <p:nvPr/>
        </p:nvSpPr>
        <p:spPr>
          <a:xfrm>
            <a:off x="1109078" y="2641714"/>
            <a:ext cx="3914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The </a:t>
            </a:r>
            <a:r>
              <a:rPr lang="en-US" sz="3600" b="1" dirty="0" err="1">
                <a:solidFill>
                  <a:schemeClr val="bg2"/>
                </a:solidFill>
                <a:latin typeface="Avenir Next" panose="020B0503020202020204"/>
              </a:rPr>
              <a:t>Venona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 Project</a:t>
            </a:r>
          </a:p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1943-1980</a:t>
            </a:r>
          </a:p>
        </p:txBody>
      </p:sp>
    </p:spTree>
    <p:extLst>
      <p:ext uri="{BB962C8B-B14F-4D97-AF65-F5344CB8AC3E}">
        <p14:creationId xmlns:p14="http://schemas.microsoft.com/office/powerpoint/2010/main" val="3331983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1293091" y="1930401"/>
            <a:ext cx="94210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54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F5BBF1-74DC-48BA-8EE3-805B39FEE4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36" y="1930401"/>
            <a:ext cx="5357091" cy="4017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A5E39-CD7F-4736-B073-D13B42E96153}"/>
              </a:ext>
            </a:extLst>
          </p:cNvPr>
          <p:cNvSpPr txBox="1"/>
          <p:nvPr/>
        </p:nvSpPr>
        <p:spPr>
          <a:xfrm>
            <a:off x="958974" y="914827"/>
            <a:ext cx="577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OTP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4202167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1293091" y="1930401"/>
            <a:ext cx="94210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54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488D7-80E3-43E7-83E1-80E4A6E926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1745824"/>
            <a:ext cx="6206835" cy="479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66D4B-3EAB-48BC-A2E8-982D062DE8D7}"/>
              </a:ext>
            </a:extLst>
          </p:cNvPr>
          <p:cNvSpPr txBox="1"/>
          <p:nvPr/>
        </p:nvSpPr>
        <p:spPr>
          <a:xfrm>
            <a:off x="958974" y="914827"/>
            <a:ext cx="577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OTP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308011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3718753" y="304800"/>
            <a:ext cx="6873048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sz="3900" dirty="0"/>
              <a:t>Southwest Ohio </a:t>
            </a:r>
            <a:r>
              <a:rPr lang="en-US" sz="3900" dirty="0" err="1"/>
              <a:t>Givecamp</a:t>
            </a:r>
            <a:r>
              <a:rPr lang="en-US" sz="3900" dirty="0"/>
              <a:t> 2019</a:t>
            </a:r>
            <a:endParaRPr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2209801" y="2679193"/>
            <a:ext cx="7781543" cy="402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Who: 	</a:t>
            </a:r>
            <a:r>
              <a:rPr lang="en-US" sz="2000" dirty="0"/>
              <a:t>Developers, Designers, Testers, and anyone 	else willing to help.</a:t>
            </a:r>
            <a:r>
              <a:rPr lang="en-US" sz="2000" b="1" dirty="0"/>
              <a:t> </a:t>
            </a:r>
            <a:endParaRPr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What: 	</a:t>
            </a:r>
            <a:r>
              <a:rPr lang="en-US" sz="2000" dirty="0"/>
              <a:t>Spend the weekend creating software projects for non-profits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When:</a:t>
            </a:r>
            <a:r>
              <a:rPr lang="en-US" sz="2000" dirty="0"/>
              <a:t> 	October 18, 6:00PM – October 20, 4:00 PM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Where:</a:t>
            </a:r>
            <a:r>
              <a:rPr lang="en-US" sz="2000" dirty="0"/>
              <a:t>	Miami University Voice of America Learning Center, West 	Chester, Ohio.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Why:	</a:t>
            </a:r>
            <a:r>
              <a:rPr lang="en-US" sz="2000" dirty="0"/>
              <a:t>Weekend of learning, networking, and giving back</a:t>
            </a:r>
            <a:endParaRPr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How:</a:t>
            </a:r>
            <a:r>
              <a:rPr lang="en-US" sz="2000" dirty="0"/>
              <a:t>	Sign up at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southwestohiogivecamp.org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4354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The Big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83D66-0B51-4947-83FA-F9A4CC116737}"/>
              </a:ext>
            </a:extLst>
          </p:cNvPr>
          <p:cNvSpPr txBox="1"/>
          <p:nvPr/>
        </p:nvSpPr>
        <p:spPr>
          <a:xfrm>
            <a:off x="2117436" y="2673351"/>
            <a:ext cx="38423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Avenir Next" panose="020B0503020202020204"/>
              </a:rPr>
              <a:t>Key Exchange!</a:t>
            </a:r>
          </a:p>
          <a:p>
            <a:endParaRPr lang="en-US" sz="3600" b="1" dirty="0">
              <a:solidFill>
                <a:schemeClr val="bg2"/>
              </a:solidFill>
              <a:latin typeface="Avenir Next" panose="020B0503020202020204"/>
            </a:endParaRPr>
          </a:p>
          <a:p>
            <a:endParaRPr lang="en-US" sz="5400" b="1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84F84-1738-4924-A23F-0FAF4D1B7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28" y="946707"/>
            <a:ext cx="4269853" cy="59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6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7126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How do we exchange keys?</a:t>
            </a:r>
          </a:p>
        </p:txBody>
      </p:sp>
    </p:spTree>
    <p:extLst>
      <p:ext uri="{BB962C8B-B14F-4D97-AF65-F5344CB8AC3E}">
        <p14:creationId xmlns:p14="http://schemas.microsoft.com/office/powerpoint/2010/main" val="3955075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BD66A-F342-4B89-B441-FB439BEF2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14" y="2113600"/>
            <a:ext cx="1274885" cy="191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F6E0DE-08CE-49AB-A111-C7EFC7F0CEBB}"/>
              </a:ext>
            </a:extLst>
          </p:cNvPr>
          <p:cNvSpPr txBox="1"/>
          <p:nvPr/>
        </p:nvSpPr>
        <p:spPr>
          <a:xfrm>
            <a:off x="1038225" y="2743198"/>
            <a:ext cx="165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message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BA9D1-EBDE-4724-A2CC-956D8933B1B3}"/>
              </a:ext>
            </a:extLst>
          </p:cNvPr>
          <p:cNvSpPr txBox="1"/>
          <p:nvPr/>
        </p:nvSpPr>
        <p:spPr>
          <a:xfrm>
            <a:off x="5133779" y="2743200"/>
            <a:ext cx="191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ciphertext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4F1B8-78C0-4E26-BBDC-C2BAE5A56905}"/>
              </a:ext>
            </a:extLst>
          </p:cNvPr>
          <p:cNvSpPr txBox="1"/>
          <p:nvPr/>
        </p:nvSpPr>
        <p:spPr>
          <a:xfrm>
            <a:off x="9609992" y="2743199"/>
            <a:ext cx="165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message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1F34CC-FAC9-44AB-AB5E-4182520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274"/>
            <a:ext cx="1038225" cy="17145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1AA35A-C8BF-4EAB-9EB2-2DDF66864657}"/>
              </a:ext>
            </a:extLst>
          </p:cNvPr>
          <p:cNvSpPr/>
          <p:nvPr/>
        </p:nvSpPr>
        <p:spPr>
          <a:xfrm>
            <a:off x="3065463" y="2819183"/>
            <a:ext cx="1650195" cy="5011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encrypt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B3A175-2BFF-47F1-A3EF-A32AD7360C1C}"/>
              </a:ext>
            </a:extLst>
          </p:cNvPr>
          <p:cNvSpPr/>
          <p:nvPr/>
        </p:nvSpPr>
        <p:spPr>
          <a:xfrm>
            <a:off x="7558088" y="2819183"/>
            <a:ext cx="1546518" cy="5011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decrypt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7AFEBE-C07D-4B8A-863F-C06FFCDFD723}"/>
              </a:ext>
            </a:extLst>
          </p:cNvPr>
          <p:cNvSpPr txBox="1"/>
          <p:nvPr/>
        </p:nvSpPr>
        <p:spPr>
          <a:xfrm>
            <a:off x="1805807" y="3530028"/>
            <a:ext cx="76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FB9C35-3ECC-4375-A2F1-77929E913ADC}"/>
              </a:ext>
            </a:extLst>
          </p:cNvPr>
          <p:cNvSpPr txBox="1"/>
          <p:nvPr/>
        </p:nvSpPr>
        <p:spPr>
          <a:xfrm>
            <a:off x="9618611" y="3489999"/>
            <a:ext cx="76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B8AE55-436B-41F2-A1CE-6376B1D0EFA7}"/>
              </a:ext>
            </a:extLst>
          </p:cNvPr>
          <p:cNvCxnSpPr/>
          <p:nvPr/>
        </p:nvCxnSpPr>
        <p:spPr>
          <a:xfrm flipV="1">
            <a:off x="2497747" y="3358989"/>
            <a:ext cx="492074" cy="3636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C5BC34-0C95-459E-9A55-F63C8E8673D3}"/>
              </a:ext>
            </a:extLst>
          </p:cNvPr>
          <p:cNvCxnSpPr>
            <a:cxnSpLocks/>
          </p:cNvCxnSpPr>
          <p:nvPr/>
        </p:nvCxnSpPr>
        <p:spPr>
          <a:xfrm>
            <a:off x="2688420" y="3062873"/>
            <a:ext cx="2960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5CE173-A623-4E86-9968-A52A4BE33001}"/>
              </a:ext>
            </a:extLst>
          </p:cNvPr>
          <p:cNvCxnSpPr>
            <a:cxnSpLocks/>
          </p:cNvCxnSpPr>
          <p:nvPr/>
        </p:nvCxnSpPr>
        <p:spPr>
          <a:xfrm flipV="1">
            <a:off x="9239039" y="3069764"/>
            <a:ext cx="401724" cy="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C11129-D542-4BDE-9699-AFF6423B26CF}"/>
              </a:ext>
            </a:extLst>
          </p:cNvPr>
          <p:cNvCxnSpPr>
            <a:cxnSpLocks/>
          </p:cNvCxnSpPr>
          <p:nvPr/>
        </p:nvCxnSpPr>
        <p:spPr>
          <a:xfrm flipH="1" flipV="1">
            <a:off x="9276951" y="3418754"/>
            <a:ext cx="333041" cy="26522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38A9D6-6967-45F7-BA1D-B397BB2E2C2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27674" y="3035588"/>
            <a:ext cx="306105" cy="125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9CE8A4-8B09-45ED-8427-C8778F3177B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052702" y="3035588"/>
            <a:ext cx="347451" cy="125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1" y="4825444"/>
            <a:ext cx="963097" cy="154018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912AA-8138-4B8E-AF92-262A185EC092}"/>
              </a:ext>
            </a:extLst>
          </p:cNvPr>
          <p:cNvCxnSpPr>
            <a:stCxn id="14" idx="2"/>
          </p:cNvCxnSpPr>
          <p:nvPr/>
        </p:nvCxnSpPr>
        <p:spPr>
          <a:xfrm flipH="1">
            <a:off x="6093240" y="3327975"/>
            <a:ext cx="1" cy="126161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E21C7-D29A-4A61-96FF-07CFDCB3438A}"/>
              </a:ext>
            </a:extLst>
          </p:cNvPr>
          <p:cNvSpPr txBox="1"/>
          <p:nvPr/>
        </p:nvSpPr>
        <p:spPr>
          <a:xfrm>
            <a:off x="958974" y="914827"/>
            <a:ext cx="7126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How do we exchange keys?</a:t>
            </a:r>
          </a:p>
        </p:txBody>
      </p:sp>
    </p:spTree>
    <p:extLst>
      <p:ext uri="{BB962C8B-B14F-4D97-AF65-F5344CB8AC3E}">
        <p14:creationId xmlns:p14="http://schemas.microsoft.com/office/powerpoint/2010/main" val="41710020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914827"/>
            <a:ext cx="7126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venir Next" panose="020B0503020202020204"/>
              </a:rPr>
              <a:t>How do we exchange keys?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3775C-45CC-4FA2-B8EA-6B320637EF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98" y="2124649"/>
            <a:ext cx="2711215" cy="3653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64AB9-F006-4DD3-815D-BA154C7FE5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87" y="2119477"/>
            <a:ext cx="4654539" cy="36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1069811" y="2078609"/>
            <a:ext cx="10066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venir Next" panose="020B0503020202020204"/>
              </a:rPr>
              <a:t>What’s on your list of earth-shattering events?</a:t>
            </a:r>
          </a:p>
        </p:txBody>
      </p:sp>
    </p:spTree>
    <p:extLst>
      <p:ext uri="{BB962C8B-B14F-4D97-AF65-F5344CB8AC3E}">
        <p14:creationId xmlns:p14="http://schemas.microsoft.com/office/powerpoint/2010/main" val="3889519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48B1F-E8F2-4628-B152-3619E608BF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369" y="-1"/>
            <a:ext cx="4144784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89A1A0-AFE7-4D2D-916E-E84B8A8765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31" y="11971"/>
            <a:ext cx="3924737" cy="6846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FB5EE-0384-4B46-A4C4-F18DB86748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539"/>
            <a:ext cx="4133631" cy="2858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0A1D8-2D13-48AF-8F86-6478FA94FA4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" y="27709"/>
            <a:ext cx="4128655" cy="4128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49B75-715B-4AEF-81FF-9F9D9CBB57E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74" y="2043545"/>
            <a:ext cx="4144784" cy="2758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59435B-57F2-4CBC-95F5-F0D0FDEF183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43" y="2043545"/>
            <a:ext cx="4048816" cy="2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1071845"/>
            <a:ext cx="2903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venir Next" panose="020B0503020202020204"/>
              </a:rPr>
              <a:t>How about…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4A4DA-B0F2-4C2C-B52D-2D97E9277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968211"/>
            <a:ext cx="9334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B2A4-9BE1-4AC7-922E-CD090C9E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AF307-BAB1-4D08-8A11-2BB2FC424754}"/>
              </a:ext>
            </a:extLst>
          </p:cNvPr>
          <p:cNvSpPr txBox="1"/>
          <p:nvPr/>
        </p:nvSpPr>
        <p:spPr>
          <a:xfrm>
            <a:off x="958974" y="1071845"/>
            <a:ext cx="8173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venir Next" panose="020B0503020202020204"/>
              </a:rPr>
              <a:t>Diffie-Hellman Key Exchange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8151E-B904-47FD-8600-229ECB5DBA9F}"/>
              </a:ext>
            </a:extLst>
          </p:cNvPr>
          <p:cNvSpPr txBox="1"/>
          <p:nvPr/>
        </p:nvSpPr>
        <p:spPr>
          <a:xfrm>
            <a:off x="1154545" y="2392218"/>
            <a:ext cx="106908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bg2"/>
                </a:solidFill>
              </a:rPr>
              <a:t>Solves the key exchange problem securely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bg2"/>
                </a:solidFill>
              </a:rPr>
              <a:t>Is simple and easy to implement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bg2"/>
                </a:solidFill>
              </a:rPr>
              <a:t>Inspired most subsequent cryptographic </a:t>
            </a:r>
          </a:p>
          <a:p>
            <a:r>
              <a:rPr lang="en-US" sz="3600" b="1" dirty="0">
                <a:solidFill>
                  <a:schemeClr val="bg2"/>
                </a:solidFill>
              </a:rPr>
              <a:t>       breakthroughs, including public-key </a:t>
            </a:r>
            <a:r>
              <a:rPr lang="en-US" sz="3600" b="1" dirty="0" err="1">
                <a:solidFill>
                  <a:schemeClr val="bg2"/>
                </a:solidFill>
              </a:rPr>
              <a:t>cryptograpy</a:t>
            </a:r>
            <a:r>
              <a:rPr lang="en-US" sz="3600" b="1" dirty="0">
                <a:solidFill>
                  <a:schemeClr val="bg2"/>
                </a:solidFill>
              </a:rPr>
              <a:t>,</a:t>
            </a:r>
            <a:br>
              <a:rPr lang="en-US" sz="3600" b="1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2"/>
                </a:solidFill>
              </a:rPr>
              <a:t>       digital-signatures, and secure cryptographic hashes</a:t>
            </a:r>
          </a:p>
        </p:txBody>
      </p:sp>
    </p:spTree>
    <p:extLst>
      <p:ext uri="{BB962C8B-B14F-4D97-AF65-F5344CB8AC3E}">
        <p14:creationId xmlns:p14="http://schemas.microsoft.com/office/powerpoint/2010/main" val="11771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Diffie-Hellman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B128-BE13-42EC-8F32-33F3CA25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08" y="1825625"/>
            <a:ext cx="10347037" cy="411768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000" dirty="0"/>
              <a:t>Alice and Bob agree on a prime number p and a base g. </a:t>
            </a:r>
          </a:p>
          <a:p>
            <a:pPr marL="0" indent="0">
              <a:buNone/>
            </a:pPr>
            <a:r>
              <a:rPr lang="en-US" sz="3000" dirty="0"/>
              <a:t>2.   Alice chooses a secret number a, and sends Bob ( </a:t>
            </a:r>
            <a:r>
              <a:rPr lang="en-US" sz="3000" dirty="0" err="1"/>
              <a:t>g</a:t>
            </a:r>
            <a:r>
              <a:rPr lang="en-US" sz="3000" baseline="30000" dirty="0" err="1"/>
              <a:t>a</a:t>
            </a:r>
            <a:r>
              <a:rPr lang="en-US" sz="3000" dirty="0"/>
              <a:t> mod p). </a:t>
            </a:r>
          </a:p>
          <a:p>
            <a:pPr marL="0" indent="0">
              <a:buNone/>
            </a:pPr>
            <a:r>
              <a:rPr lang="en-US" sz="3000" dirty="0"/>
              <a:t>3.   Bob chooses a secret number b, and sends Alice ( </a:t>
            </a:r>
            <a:r>
              <a:rPr lang="en-US" sz="3000" dirty="0" err="1"/>
              <a:t>g</a:t>
            </a:r>
            <a:r>
              <a:rPr lang="en-US" sz="3000" baseline="30000" dirty="0" err="1"/>
              <a:t>b</a:t>
            </a:r>
            <a:r>
              <a:rPr lang="en-US" sz="3000" dirty="0"/>
              <a:t> mod p). </a:t>
            </a:r>
          </a:p>
          <a:p>
            <a:pPr marL="0" indent="0">
              <a:buNone/>
            </a:pPr>
            <a:r>
              <a:rPr lang="en-US" sz="3000" dirty="0"/>
              <a:t>4.   Alice computes shared secret key = (( </a:t>
            </a:r>
            <a:r>
              <a:rPr lang="en-US" sz="3000" dirty="0" err="1"/>
              <a:t>g</a:t>
            </a:r>
            <a:r>
              <a:rPr lang="en-US" sz="3000" baseline="30000" dirty="0" err="1"/>
              <a:t>b</a:t>
            </a:r>
            <a:r>
              <a:rPr lang="en-US" sz="3000" dirty="0"/>
              <a:t> mod p )</a:t>
            </a:r>
            <a:r>
              <a:rPr lang="en-US" sz="3000" baseline="30000" dirty="0"/>
              <a:t>a</a:t>
            </a:r>
            <a:r>
              <a:rPr lang="en-US" sz="3000" dirty="0"/>
              <a:t> mod p). </a:t>
            </a:r>
          </a:p>
          <a:p>
            <a:pPr marL="0" indent="0">
              <a:buNone/>
            </a:pPr>
            <a:r>
              <a:rPr lang="en-US" sz="3000" dirty="0"/>
              <a:t>5.   Bob computes shared secret key = (( </a:t>
            </a:r>
            <a:r>
              <a:rPr lang="en-US" sz="3000" dirty="0" err="1"/>
              <a:t>g</a:t>
            </a:r>
            <a:r>
              <a:rPr lang="en-US" sz="3000" baseline="30000" dirty="0" err="1"/>
              <a:t>a</a:t>
            </a:r>
            <a:r>
              <a:rPr lang="en-US" sz="3000" dirty="0"/>
              <a:t> mod p )</a:t>
            </a:r>
            <a:r>
              <a:rPr lang="en-US" sz="3000" baseline="30000" dirty="0"/>
              <a:t>b</a:t>
            </a:r>
            <a:r>
              <a:rPr lang="en-US" sz="3000" dirty="0"/>
              <a:t> mod p). </a:t>
            </a:r>
            <a:br>
              <a:rPr lang="en-US" sz="3000" dirty="0"/>
            </a:br>
            <a:endParaRPr lang="en-US" sz="3000" dirty="0"/>
          </a:p>
          <a:p>
            <a:pPr marL="0" indent="0">
              <a:buNone/>
            </a:pPr>
            <a:r>
              <a:rPr lang="en-US" sz="3000" dirty="0"/>
              <a:t>Both Alice and Bob can use this number as their key. </a:t>
            </a:r>
          </a:p>
          <a:p>
            <a:pPr marL="0" indent="0">
              <a:buNone/>
            </a:pPr>
            <a:r>
              <a:rPr lang="en-US" sz="3000" dirty="0"/>
              <a:t>Notice that p and g need not be protected.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BD66A-F342-4B89-B441-FB439BEF2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14" y="949825"/>
            <a:ext cx="1274885" cy="1912328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1F34CC-FAC9-44AB-AB5E-4182520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99"/>
            <a:ext cx="1038225" cy="171450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1" y="4853173"/>
            <a:ext cx="963097" cy="1540185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5929918-D686-444F-9BA7-9B28626BEBDC}"/>
              </a:ext>
            </a:extLst>
          </p:cNvPr>
          <p:cNvSpPr/>
          <p:nvPr/>
        </p:nvSpPr>
        <p:spPr>
          <a:xfrm>
            <a:off x="1274618" y="1884214"/>
            <a:ext cx="9794896" cy="21243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6CF9C-4D95-4E9F-BDB4-2C5A3B84C278}"/>
              </a:ext>
            </a:extLst>
          </p:cNvPr>
          <p:cNvSpPr txBox="1"/>
          <p:nvPr/>
        </p:nvSpPr>
        <p:spPr>
          <a:xfrm>
            <a:off x="2129434" y="982659"/>
            <a:ext cx="76654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Alice and Bob agree on p = 23 and g = 5</a:t>
            </a:r>
          </a:p>
          <a:p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FF6084E-65E2-4AFE-9A9B-58B8D3F287F5}"/>
              </a:ext>
            </a:extLst>
          </p:cNvPr>
          <p:cNvSpPr/>
          <p:nvPr/>
        </p:nvSpPr>
        <p:spPr>
          <a:xfrm>
            <a:off x="5902038" y="2053749"/>
            <a:ext cx="147782" cy="257366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00D21-B375-448C-A482-5ADA02EA58B5}"/>
              </a:ext>
            </a:extLst>
          </p:cNvPr>
          <p:cNvSpPr txBox="1"/>
          <p:nvPr/>
        </p:nvSpPr>
        <p:spPr>
          <a:xfrm>
            <a:off x="6093239" y="3410527"/>
            <a:ext cx="312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Eve is listening!</a:t>
            </a:r>
          </a:p>
        </p:txBody>
      </p:sp>
    </p:spTree>
    <p:extLst>
      <p:ext uri="{BB962C8B-B14F-4D97-AF65-F5344CB8AC3E}">
        <p14:creationId xmlns:p14="http://schemas.microsoft.com/office/powerpoint/2010/main" val="425207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1AA19-A19F-4211-8F1D-EFC026FEE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CAEC9D-99F6-436E-A8BE-5CDEE494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sz="4800" dirty="0"/>
              <a:t>Who am 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E6126-C757-4F3B-9C52-A3B33964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2" y="1329103"/>
            <a:ext cx="3734533" cy="46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BD66A-F342-4B89-B441-FB439BEF2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14" y="949825"/>
            <a:ext cx="1274885" cy="1912328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1F34CC-FAC9-44AB-AB5E-4182520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99"/>
            <a:ext cx="1038225" cy="171450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1" y="4853173"/>
            <a:ext cx="963097" cy="1540185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5929918-D686-444F-9BA7-9B28626BEBDC}"/>
              </a:ext>
            </a:extLst>
          </p:cNvPr>
          <p:cNvSpPr/>
          <p:nvPr/>
        </p:nvSpPr>
        <p:spPr>
          <a:xfrm>
            <a:off x="1274618" y="1884214"/>
            <a:ext cx="9794896" cy="21243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6CF9C-4D95-4E9F-BDB4-2C5A3B84C278}"/>
              </a:ext>
            </a:extLst>
          </p:cNvPr>
          <p:cNvSpPr txBox="1"/>
          <p:nvPr/>
        </p:nvSpPr>
        <p:spPr>
          <a:xfrm>
            <a:off x="1438663" y="935146"/>
            <a:ext cx="92304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Alice chooses a = 6 and sends A = 5</a:t>
            </a:r>
            <a:r>
              <a:rPr lang="en-US" sz="3600" b="1" baseline="30000" dirty="0">
                <a:solidFill>
                  <a:schemeClr val="bg2"/>
                </a:solidFill>
                <a:latin typeface="Avenir Next" panose="020B0503020202020204"/>
              </a:rPr>
              <a:t>6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 mod 23 = 8</a:t>
            </a:r>
          </a:p>
          <a:p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FF6084E-65E2-4AFE-9A9B-58B8D3F287F5}"/>
              </a:ext>
            </a:extLst>
          </p:cNvPr>
          <p:cNvSpPr/>
          <p:nvPr/>
        </p:nvSpPr>
        <p:spPr>
          <a:xfrm>
            <a:off x="5902038" y="2053749"/>
            <a:ext cx="147782" cy="257366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3CB0-5534-4D25-833E-9B2F27027B60}"/>
              </a:ext>
            </a:extLst>
          </p:cNvPr>
          <p:cNvSpPr txBox="1"/>
          <p:nvPr/>
        </p:nvSpPr>
        <p:spPr>
          <a:xfrm>
            <a:off x="157019" y="3031039"/>
            <a:ext cx="1212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5C3C6-B46A-46E9-ACC3-8F77E72D0ACF}"/>
              </a:ext>
            </a:extLst>
          </p:cNvPr>
          <p:cNvSpPr txBox="1"/>
          <p:nvPr/>
        </p:nvSpPr>
        <p:spPr>
          <a:xfrm>
            <a:off x="7227455" y="5084656"/>
            <a:ext cx="1212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96E94-A94D-4A17-B9DE-1FA92217970B}"/>
              </a:ext>
            </a:extLst>
          </p:cNvPr>
          <p:cNvSpPr txBox="1"/>
          <p:nvPr/>
        </p:nvSpPr>
        <p:spPr>
          <a:xfrm>
            <a:off x="10913633" y="2998205"/>
            <a:ext cx="12121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A7491-BB3C-4F7C-AFFB-A1A575772BF8}"/>
              </a:ext>
            </a:extLst>
          </p:cNvPr>
          <p:cNvSpPr txBox="1"/>
          <p:nvPr/>
        </p:nvSpPr>
        <p:spPr>
          <a:xfrm>
            <a:off x="6093239" y="3410527"/>
            <a:ext cx="390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Eve is still listening!</a:t>
            </a:r>
          </a:p>
        </p:txBody>
      </p:sp>
    </p:spTree>
    <p:extLst>
      <p:ext uri="{BB962C8B-B14F-4D97-AF65-F5344CB8AC3E}">
        <p14:creationId xmlns:p14="http://schemas.microsoft.com/office/powerpoint/2010/main" val="3424956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BD66A-F342-4B89-B441-FB439BEF2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14" y="949825"/>
            <a:ext cx="1274885" cy="1912328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1F34CC-FAC9-44AB-AB5E-4182520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99"/>
            <a:ext cx="1038225" cy="171450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1" y="4853173"/>
            <a:ext cx="963097" cy="1540185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5929918-D686-444F-9BA7-9B28626BEBDC}"/>
              </a:ext>
            </a:extLst>
          </p:cNvPr>
          <p:cNvSpPr/>
          <p:nvPr/>
        </p:nvSpPr>
        <p:spPr>
          <a:xfrm>
            <a:off x="1274618" y="1884214"/>
            <a:ext cx="9794896" cy="21243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6CF9C-4D95-4E9F-BDB4-2C5A3B84C278}"/>
              </a:ext>
            </a:extLst>
          </p:cNvPr>
          <p:cNvSpPr txBox="1"/>
          <p:nvPr/>
        </p:nvSpPr>
        <p:spPr>
          <a:xfrm>
            <a:off x="1324424" y="971772"/>
            <a:ext cx="969528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Bob chooses b = 15 and sends B = 5</a:t>
            </a:r>
            <a:r>
              <a:rPr lang="en-US" sz="3600" b="1" baseline="30000" dirty="0">
                <a:solidFill>
                  <a:schemeClr val="bg2"/>
                </a:solidFill>
                <a:latin typeface="Avenir Next" panose="020B0503020202020204"/>
              </a:rPr>
              <a:t>15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 mod 23 = 19</a:t>
            </a:r>
          </a:p>
          <a:p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FF6084E-65E2-4AFE-9A9B-58B8D3F287F5}"/>
              </a:ext>
            </a:extLst>
          </p:cNvPr>
          <p:cNvSpPr/>
          <p:nvPr/>
        </p:nvSpPr>
        <p:spPr>
          <a:xfrm>
            <a:off x="5902038" y="2053749"/>
            <a:ext cx="147782" cy="257366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3CB0-5534-4D25-833E-9B2F27027B60}"/>
              </a:ext>
            </a:extLst>
          </p:cNvPr>
          <p:cNvSpPr txBox="1"/>
          <p:nvPr/>
        </p:nvSpPr>
        <p:spPr>
          <a:xfrm>
            <a:off x="157019" y="3031039"/>
            <a:ext cx="12121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6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5C3C6-B46A-46E9-ACC3-8F77E72D0ACF}"/>
              </a:ext>
            </a:extLst>
          </p:cNvPr>
          <p:cNvSpPr txBox="1"/>
          <p:nvPr/>
        </p:nvSpPr>
        <p:spPr>
          <a:xfrm>
            <a:off x="7227455" y="5084656"/>
            <a:ext cx="1212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96E94-A94D-4A17-B9DE-1FA92217970B}"/>
              </a:ext>
            </a:extLst>
          </p:cNvPr>
          <p:cNvSpPr txBox="1"/>
          <p:nvPr/>
        </p:nvSpPr>
        <p:spPr>
          <a:xfrm>
            <a:off x="10913633" y="2998205"/>
            <a:ext cx="1241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</a:p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A7491-BB3C-4F7C-AFFB-A1A575772BF8}"/>
              </a:ext>
            </a:extLst>
          </p:cNvPr>
          <p:cNvSpPr txBox="1"/>
          <p:nvPr/>
        </p:nvSpPr>
        <p:spPr>
          <a:xfrm>
            <a:off x="6093239" y="3410527"/>
            <a:ext cx="408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Does she never tire?</a:t>
            </a:r>
          </a:p>
        </p:txBody>
      </p:sp>
    </p:spTree>
    <p:extLst>
      <p:ext uri="{BB962C8B-B14F-4D97-AF65-F5344CB8AC3E}">
        <p14:creationId xmlns:p14="http://schemas.microsoft.com/office/powerpoint/2010/main" val="1682199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BD66A-F342-4B89-B441-FB439BEF2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14" y="949825"/>
            <a:ext cx="1274885" cy="1912328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1F34CC-FAC9-44AB-AB5E-4182520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99"/>
            <a:ext cx="1038225" cy="171450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1" y="4853173"/>
            <a:ext cx="963097" cy="1540185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5929918-D686-444F-9BA7-9B28626BEBDC}"/>
              </a:ext>
            </a:extLst>
          </p:cNvPr>
          <p:cNvSpPr/>
          <p:nvPr/>
        </p:nvSpPr>
        <p:spPr>
          <a:xfrm>
            <a:off x="1274618" y="1884214"/>
            <a:ext cx="9794896" cy="21243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6CF9C-4D95-4E9F-BDB4-2C5A3B84C278}"/>
              </a:ext>
            </a:extLst>
          </p:cNvPr>
          <p:cNvSpPr txBox="1"/>
          <p:nvPr/>
        </p:nvSpPr>
        <p:spPr>
          <a:xfrm>
            <a:off x="1721696" y="2228671"/>
            <a:ext cx="387927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Alice computes </a:t>
            </a:r>
            <a:b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19</a:t>
            </a:r>
            <a:r>
              <a:rPr lang="en-US" sz="3600" b="1" baseline="30000" dirty="0">
                <a:solidFill>
                  <a:schemeClr val="bg2"/>
                </a:solidFill>
                <a:latin typeface="Avenir Next" panose="020B0503020202020204"/>
              </a:rPr>
              <a:t>6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 mod 23 = 2</a:t>
            </a:r>
            <a:endParaRPr lang="en-US" b="1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FF6084E-65E2-4AFE-9A9B-58B8D3F287F5}"/>
              </a:ext>
            </a:extLst>
          </p:cNvPr>
          <p:cNvSpPr/>
          <p:nvPr/>
        </p:nvSpPr>
        <p:spPr>
          <a:xfrm>
            <a:off x="5902038" y="2053749"/>
            <a:ext cx="147782" cy="257366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3CB0-5534-4D25-833E-9B2F27027B60}"/>
              </a:ext>
            </a:extLst>
          </p:cNvPr>
          <p:cNvSpPr txBox="1"/>
          <p:nvPr/>
        </p:nvSpPr>
        <p:spPr>
          <a:xfrm>
            <a:off x="157019" y="3031039"/>
            <a:ext cx="12234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6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 = 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96E94-A94D-4A17-B9DE-1FA92217970B}"/>
              </a:ext>
            </a:extLst>
          </p:cNvPr>
          <p:cNvSpPr txBox="1"/>
          <p:nvPr/>
        </p:nvSpPr>
        <p:spPr>
          <a:xfrm>
            <a:off x="10913633" y="2998205"/>
            <a:ext cx="12234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</a:p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 = 15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 =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A7491-BB3C-4F7C-AFFB-A1A575772BF8}"/>
              </a:ext>
            </a:extLst>
          </p:cNvPr>
          <p:cNvSpPr txBox="1"/>
          <p:nvPr/>
        </p:nvSpPr>
        <p:spPr>
          <a:xfrm>
            <a:off x="6085209" y="3567845"/>
            <a:ext cx="415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And yet she persists!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2C1E3-1115-43B6-80F2-7CC5A4621DB0}"/>
              </a:ext>
            </a:extLst>
          </p:cNvPr>
          <p:cNvSpPr txBox="1"/>
          <p:nvPr/>
        </p:nvSpPr>
        <p:spPr>
          <a:xfrm>
            <a:off x="7045791" y="4401133"/>
            <a:ext cx="12121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 = 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265CE-2E6C-4563-9CB3-8DE1BA309A0E}"/>
              </a:ext>
            </a:extLst>
          </p:cNvPr>
          <p:cNvSpPr txBox="1"/>
          <p:nvPr/>
        </p:nvSpPr>
        <p:spPr>
          <a:xfrm>
            <a:off x="6349116" y="2180559"/>
            <a:ext cx="387927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Bob computes </a:t>
            </a:r>
            <a:b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8</a:t>
            </a:r>
            <a:r>
              <a:rPr lang="en-US" sz="3600" b="1" baseline="30000" dirty="0">
                <a:solidFill>
                  <a:schemeClr val="bg2"/>
                </a:solidFill>
                <a:latin typeface="Avenir Next" panose="020B0503020202020204"/>
              </a:rPr>
              <a:t>15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 mod 23 = 2</a:t>
            </a:r>
            <a:endParaRPr lang="en-US" b="1" dirty="0">
              <a:solidFill>
                <a:schemeClr val="bg2"/>
              </a:solidFill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5142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BD66A-F342-4B89-B441-FB439BEF2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14" y="949825"/>
            <a:ext cx="1274885" cy="1912328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1F34CC-FAC9-44AB-AB5E-4182520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99"/>
            <a:ext cx="1038225" cy="171450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1" y="4853173"/>
            <a:ext cx="963097" cy="1540185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5929918-D686-444F-9BA7-9B28626BEBDC}"/>
              </a:ext>
            </a:extLst>
          </p:cNvPr>
          <p:cNvSpPr/>
          <p:nvPr/>
        </p:nvSpPr>
        <p:spPr>
          <a:xfrm>
            <a:off x="1274618" y="1884214"/>
            <a:ext cx="9794896" cy="21243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FF6084E-65E2-4AFE-9A9B-58B8D3F287F5}"/>
              </a:ext>
            </a:extLst>
          </p:cNvPr>
          <p:cNvSpPr/>
          <p:nvPr/>
        </p:nvSpPr>
        <p:spPr>
          <a:xfrm>
            <a:off x="5902038" y="2053749"/>
            <a:ext cx="147782" cy="257366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3CB0-5534-4D25-833E-9B2F27027B60}"/>
              </a:ext>
            </a:extLst>
          </p:cNvPr>
          <p:cNvSpPr txBox="1"/>
          <p:nvPr/>
        </p:nvSpPr>
        <p:spPr>
          <a:xfrm>
            <a:off x="157019" y="3031039"/>
            <a:ext cx="13981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6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 = 19</a:t>
            </a:r>
          </a:p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96E94-A94D-4A17-B9DE-1FA92217970B}"/>
              </a:ext>
            </a:extLst>
          </p:cNvPr>
          <p:cNvSpPr txBox="1"/>
          <p:nvPr/>
        </p:nvSpPr>
        <p:spPr>
          <a:xfrm>
            <a:off x="10636841" y="3009092"/>
            <a:ext cx="13981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</a:p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 = 15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 = 19</a:t>
            </a:r>
          </a:p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A7491-BB3C-4F7C-AFFB-A1A575772BF8}"/>
              </a:ext>
            </a:extLst>
          </p:cNvPr>
          <p:cNvSpPr txBox="1"/>
          <p:nvPr/>
        </p:nvSpPr>
        <p:spPr>
          <a:xfrm>
            <a:off x="6085209" y="3567845"/>
            <a:ext cx="325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Eve has no clue!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2C1E3-1115-43B6-80F2-7CC5A4621DB0}"/>
              </a:ext>
            </a:extLst>
          </p:cNvPr>
          <p:cNvSpPr txBox="1"/>
          <p:nvPr/>
        </p:nvSpPr>
        <p:spPr>
          <a:xfrm>
            <a:off x="7045791" y="4401133"/>
            <a:ext cx="12121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  <a:b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 = 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BF33F4-A36A-4193-938A-F07E155EC682}"/>
              </a:ext>
            </a:extLst>
          </p:cNvPr>
          <p:cNvSpPr txBox="1"/>
          <p:nvPr/>
        </p:nvSpPr>
        <p:spPr>
          <a:xfrm>
            <a:off x="4496806" y="971772"/>
            <a:ext cx="295824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Secret key = 2!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08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do we get the same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B128-BE13-42EC-8F32-33F3CA25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72" y="2148790"/>
            <a:ext cx="10373592" cy="4514850"/>
          </a:xfrm>
        </p:spPr>
        <p:txBody>
          <a:bodyPr/>
          <a:lstStyle/>
          <a:p>
            <a:pPr marL="0" indent="0">
              <a:buNone/>
            </a:pPr>
            <a:r>
              <a:rPr lang="da-DK" sz="3600" dirty="0"/>
              <a:t>Basic identity in modular exponentiation:</a:t>
            </a:r>
            <a:br>
              <a:rPr lang="da-DK" sz="3600" dirty="0"/>
            </a:br>
            <a:r>
              <a:rPr lang="da-DK" sz="3600" dirty="0"/>
              <a:t>	</a:t>
            </a:r>
            <a:r>
              <a:rPr lang="da-DK" sz="4800" dirty="0"/>
              <a:t>x</a:t>
            </a:r>
            <a:r>
              <a:rPr lang="da-DK" sz="4800" baseline="30000" dirty="0"/>
              <a:t>y</a:t>
            </a:r>
            <a:r>
              <a:rPr lang="da-DK" sz="4800" dirty="0"/>
              <a:t> mod C = ( (x mod C)</a:t>
            </a:r>
            <a:r>
              <a:rPr lang="da-DK" sz="4800" baseline="30000" dirty="0"/>
              <a:t>y</a:t>
            </a:r>
            <a:r>
              <a:rPr lang="da-DK" sz="4800" dirty="0"/>
              <a:t>) mod C</a:t>
            </a:r>
          </a:p>
          <a:p>
            <a:pPr marL="0" indent="0">
              <a:buNone/>
            </a:pPr>
            <a:br>
              <a:rPr lang="da-DK" sz="3600" dirty="0"/>
            </a:br>
            <a:r>
              <a:rPr lang="da-DK" sz="3600" dirty="0"/>
              <a:t>Alice’s Key = </a:t>
            </a:r>
            <a:r>
              <a:rPr lang="en-US" sz="3600" dirty="0"/>
              <a:t>(( </a:t>
            </a:r>
            <a:r>
              <a:rPr lang="en-US" sz="3600" dirty="0" err="1"/>
              <a:t>g</a:t>
            </a:r>
            <a:r>
              <a:rPr lang="en-US" sz="3600" baseline="30000" dirty="0" err="1"/>
              <a:t>b</a:t>
            </a:r>
            <a:r>
              <a:rPr lang="en-US" sz="3600" dirty="0"/>
              <a:t> mod p )</a:t>
            </a:r>
            <a:r>
              <a:rPr lang="en-US" sz="3600" baseline="30000" dirty="0"/>
              <a:t>a</a:t>
            </a:r>
            <a:r>
              <a:rPr lang="en-US" sz="3600" dirty="0"/>
              <a:t> mod p)</a:t>
            </a:r>
          </a:p>
          <a:p>
            <a:pPr marL="0" indent="0">
              <a:buNone/>
            </a:pPr>
            <a:r>
              <a:rPr lang="en-US" sz="3600" dirty="0"/>
              <a:t>		   </a:t>
            </a:r>
            <a:endParaRPr lang="en-US" sz="4800" dirty="0"/>
          </a:p>
          <a:p>
            <a:pPr marL="0" indent="0">
              <a:buNone/>
            </a:pPr>
            <a:r>
              <a:rPr lang="en-US" sz="3600" dirty="0"/>
              <a:t>Bob’s Key = (( </a:t>
            </a:r>
            <a:r>
              <a:rPr lang="en-US" sz="3600" dirty="0" err="1"/>
              <a:t>g</a:t>
            </a:r>
            <a:r>
              <a:rPr lang="en-US" sz="3600" baseline="30000" dirty="0" err="1"/>
              <a:t>a</a:t>
            </a:r>
            <a:r>
              <a:rPr lang="en-US" sz="3600" dirty="0"/>
              <a:t> mod p )</a:t>
            </a:r>
            <a:r>
              <a:rPr lang="en-US" sz="3600" baseline="30000" dirty="0"/>
              <a:t>b</a:t>
            </a:r>
            <a:r>
              <a:rPr lang="en-US" sz="3600" dirty="0"/>
              <a:t> mod p)</a:t>
            </a:r>
          </a:p>
          <a:p>
            <a:pPr marL="0" indent="0">
              <a:buNone/>
            </a:pPr>
            <a:r>
              <a:rPr lang="en-US" sz="3600" dirty="0"/>
              <a:t>		 </a:t>
            </a:r>
            <a:endParaRPr lang="en-US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6D136-DBCE-44F1-8BC5-253D59E82A2B}"/>
              </a:ext>
            </a:extLst>
          </p:cNvPr>
          <p:cNvSpPr txBox="1"/>
          <p:nvPr/>
        </p:nvSpPr>
        <p:spPr>
          <a:xfrm>
            <a:off x="9301254" y="484555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EA38-F4E0-4125-BF44-F2310F7BC87A}"/>
              </a:ext>
            </a:extLst>
          </p:cNvPr>
          <p:cNvSpPr txBox="1"/>
          <p:nvPr/>
        </p:nvSpPr>
        <p:spPr>
          <a:xfrm>
            <a:off x="9301254" y="3604459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F6969-843C-4688-9232-42DD7232D6D6}"/>
              </a:ext>
            </a:extLst>
          </p:cNvPr>
          <p:cNvSpPr txBox="1"/>
          <p:nvPr/>
        </p:nvSpPr>
        <p:spPr>
          <a:xfrm>
            <a:off x="8221133" y="3834568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3600" b="1" dirty="0">
                <a:solidFill>
                  <a:schemeClr val="bg2"/>
                </a:solidFill>
              </a:rPr>
              <a:t>= ( </a:t>
            </a:r>
            <a:r>
              <a:rPr lang="en-US" sz="3600" b="1" dirty="0" err="1">
                <a:solidFill>
                  <a:schemeClr val="bg2"/>
                </a:solidFill>
              </a:rPr>
              <a:t>g</a:t>
            </a:r>
            <a:r>
              <a:rPr lang="en-US" sz="3600" b="1" baseline="30000" dirty="0" err="1">
                <a:solidFill>
                  <a:schemeClr val="bg2"/>
                </a:solidFill>
              </a:rPr>
              <a:t>b</a:t>
            </a:r>
            <a:r>
              <a:rPr lang="en-US" sz="3600" b="1" dirty="0">
                <a:solidFill>
                  <a:schemeClr val="bg2"/>
                </a:solidFill>
              </a:rPr>
              <a:t>) mod 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85207-CA61-487B-B41D-ED97200144F0}"/>
              </a:ext>
            </a:extLst>
          </p:cNvPr>
          <p:cNvSpPr txBox="1"/>
          <p:nvPr/>
        </p:nvSpPr>
        <p:spPr>
          <a:xfrm>
            <a:off x="8279426" y="5080502"/>
            <a:ext cx="264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= ( </a:t>
            </a:r>
            <a:r>
              <a:rPr lang="en-US" sz="3600" b="1" dirty="0" err="1">
                <a:solidFill>
                  <a:schemeClr val="bg2"/>
                </a:solidFill>
                <a:latin typeface="Avenir Next" panose="020B0503020202020204"/>
              </a:rPr>
              <a:t>g</a:t>
            </a:r>
            <a:r>
              <a:rPr lang="en-US" sz="3600" b="1" baseline="30000" dirty="0" err="1">
                <a:solidFill>
                  <a:schemeClr val="bg2"/>
                </a:solidFill>
                <a:latin typeface="Avenir Next" panose="020B0503020202020204"/>
              </a:rPr>
              <a:t>a</a:t>
            </a:r>
            <a:r>
              <a:rPr lang="en-US" sz="3600" b="1" dirty="0">
                <a:solidFill>
                  <a:schemeClr val="bg2"/>
                </a:solidFill>
                <a:latin typeface="Avenir Next" panose="020B0503020202020204"/>
              </a:rPr>
              <a:t>) mod p</a:t>
            </a:r>
          </a:p>
        </p:txBody>
      </p:sp>
    </p:spTree>
    <p:extLst>
      <p:ext uri="{BB962C8B-B14F-4D97-AF65-F5344CB8AC3E}">
        <p14:creationId xmlns:p14="http://schemas.microsoft.com/office/powerpoint/2010/main" val="277843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do we get the same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B128-BE13-42EC-8F32-33F3CA25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38" y="2444048"/>
            <a:ext cx="7660198" cy="2460169"/>
          </a:xfrm>
        </p:spPr>
        <p:txBody>
          <a:bodyPr/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8800" dirty="0"/>
              <a:t>(</a:t>
            </a:r>
            <a:r>
              <a:rPr lang="en-US" sz="8800" dirty="0" err="1"/>
              <a:t>g</a:t>
            </a:r>
            <a:r>
              <a:rPr lang="en-US" sz="8800" baseline="30000" dirty="0" err="1"/>
              <a:t>a</a:t>
            </a:r>
            <a:r>
              <a:rPr lang="en-US" sz="8800" dirty="0"/>
              <a:t>) = (</a:t>
            </a:r>
            <a:r>
              <a:rPr lang="en-US" sz="8800" dirty="0" err="1"/>
              <a:t>g</a:t>
            </a:r>
            <a:r>
              <a:rPr lang="en-US" sz="8800" baseline="30000" dirty="0" err="1"/>
              <a:t>b</a:t>
            </a:r>
            <a:r>
              <a:rPr lang="en-US" sz="8800" dirty="0"/>
              <a:t>) = g</a:t>
            </a:r>
            <a:r>
              <a:rPr lang="en-US" sz="8800" baseline="30000" dirty="0"/>
              <a:t>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053C9-A89E-4C9D-B329-556CA7B8CBAB}"/>
              </a:ext>
            </a:extLst>
          </p:cNvPr>
          <p:cNvSpPr txBox="1"/>
          <p:nvPr/>
        </p:nvSpPr>
        <p:spPr>
          <a:xfrm>
            <a:off x="7103116" y="2912063"/>
            <a:ext cx="489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Avenir Next" panose="020B0503020202020204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27A65-2F56-41C9-A55F-7B36199508F6}"/>
              </a:ext>
            </a:extLst>
          </p:cNvPr>
          <p:cNvSpPr txBox="1"/>
          <p:nvPr/>
        </p:nvSpPr>
        <p:spPr>
          <a:xfrm>
            <a:off x="4394035" y="2912064"/>
            <a:ext cx="514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Avenir Next" panose="020B0503020202020204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42813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4" y="1904609"/>
            <a:ext cx="2637332" cy="42176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12C1E3-1115-43B6-80F2-7CC5A4621DB0}"/>
              </a:ext>
            </a:extLst>
          </p:cNvPr>
          <p:cNvSpPr txBox="1"/>
          <p:nvPr/>
        </p:nvSpPr>
        <p:spPr>
          <a:xfrm>
            <a:off x="2571048" y="4953230"/>
            <a:ext cx="832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venir Next" panose="020B0503020202020204"/>
              </a:rPr>
              <a:t>p = 23</a:t>
            </a:r>
            <a:br>
              <a:rPr lang="en-US" sz="20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2000" b="1" dirty="0">
                <a:solidFill>
                  <a:schemeClr val="bg2"/>
                </a:solidFill>
                <a:latin typeface="Avenir Next" panose="020B0503020202020204"/>
              </a:rPr>
              <a:t>g = 5</a:t>
            </a:r>
            <a:br>
              <a:rPr lang="en-US" sz="20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2000" b="1" dirty="0">
                <a:solidFill>
                  <a:schemeClr val="bg2"/>
                </a:solidFill>
                <a:latin typeface="Avenir Next" panose="020B0503020202020204"/>
              </a:rPr>
              <a:t>A = 8</a:t>
            </a:r>
            <a:br>
              <a:rPr lang="en-US" sz="2000" b="1" dirty="0">
                <a:solidFill>
                  <a:schemeClr val="bg2"/>
                </a:solidFill>
                <a:latin typeface="Avenir Next" panose="020B0503020202020204"/>
              </a:rPr>
            </a:br>
            <a:r>
              <a:rPr lang="en-US" sz="2000" b="1" dirty="0">
                <a:solidFill>
                  <a:schemeClr val="bg2"/>
                </a:solidFill>
                <a:latin typeface="Avenir Next" panose="020B0503020202020204"/>
              </a:rPr>
              <a:t>B = 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6F3E3-85E7-47BC-BA79-A915B7B1FE57}"/>
              </a:ext>
            </a:extLst>
          </p:cNvPr>
          <p:cNvSpPr txBox="1"/>
          <p:nvPr/>
        </p:nvSpPr>
        <p:spPr>
          <a:xfrm>
            <a:off x="1324424" y="971772"/>
            <a:ext cx="4717510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Avenir Next" panose="020B0503020202020204"/>
              </a:rPr>
              <a:t>What can Eve do?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E556EC-F862-43E0-848D-0609E5DA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49" y="1925331"/>
            <a:ext cx="829575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300" dirty="0"/>
              <a:t>She knows p, g, A, and B</a:t>
            </a:r>
          </a:p>
          <a:p>
            <a:pPr marL="0" indent="0">
              <a:buNone/>
            </a:pPr>
            <a:r>
              <a:rPr lang="en-US" sz="3300" dirty="0"/>
              <a:t>She knows that A = </a:t>
            </a:r>
            <a:r>
              <a:rPr lang="en-US" sz="3300" dirty="0" err="1"/>
              <a:t>g</a:t>
            </a:r>
            <a:r>
              <a:rPr lang="en-US" sz="3300" baseline="30000" dirty="0" err="1"/>
              <a:t>a</a:t>
            </a:r>
            <a:r>
              <a:rPr lang="en-US" sz="3300" dirty="0"/>
              <a:t> mod p = </a:t>
            </a:r>
            <a:r>
              <a:rPr lang="en-US" sz="3300" dirty="0">
                <a:latin typeface="Avenir Next" panose="020B0503020202020204"/>
              </a:rPr>
              <a:t>5</a:t>
            </a:r>
            <a:r>
              <a:rPr lang="en-US" sz="3300" baseline="30000" dirty="0">
                <a:latin typeface="Avenir Next" panose="020B0503020202020204"/>
              </a:rPr>
              <a:t>6</a:t>
            </a:r>
            <a:r>
              <a:rPr lang="en-US" sz="3300" dirty="0">
                <a:latin typeface="Avenir Next" panose="020B0503020202020204"/>
              </a:rPr>
              <a:t> mod 23 = 8 </a:t>
            </a:r>
          </a:p>
          <a:p>
            <a:pPr marL="0" indent="0">
              <a:buNone/>
            </a:pPr>
            <a:r>
              <a:rPr lang="en-US" sz="3300" dirty="0">
                <a:latin typeface="Avenir Next" panose="020B0503020202020204"/>
              </a:rPr>
              <a:t>She knows that B </a:t>
            </a:r>
            <a:r>
              <a:rPr lang="en-US" sz="3300" dirty="0"/>
              <a:t>= </a:t>
            </a:r>
            <a:r>
              <a:rPr lang="en-US" sz="3300" dirty="0" err="1"/>
              <a:t>g</a:t>
            </a:r>
            <a:r>
              <a:rPr lang="en-US" sz="3300" baseline="30000" dirty="0" err="1"/>
              <a:t>b</a:t>
            </a:r>
            <a:r>
              <a:rPr lang="en-US" sz="3300" dirty="0"/>
              <a:t> mod p =</a:t>
            </a:r>
            <a:r>
              <a:rPr lang="en-US" sz="3300" dirty="0">
                <a:latin typeface="Avenir Next" panose="020B0503020202020204"/>
              </a:rPr>
              <a:t> 5</a:t>
            </a:r>
            <a:r>
              <a:rPr lang="en-US" sz="3300" baseline="30000" dirty="0">
                <a:latin typeface="Avenir Next" panose="020B0503020202020204"/>
              </a:rPr>
              <a:t>15</a:t>
            </a:r>
            <a:r>
              <a:rPr lang="en-US" sz="3300" dirty="0">
                <a:latin typeface="Avenir Next" panose="020B0503020202020204"/>
              </a:rPr>
              <a:t> mod 23 = 19</a:t>
            </a:r>
          </a:p>
          <a:p>
            <a:pPr marL="0" indent="0">
              <a:buNone/>
            </a:pPr>
            <a:endParaRPr lang="en-US" sz="3300" dirty="0">
              <a:latin typeface="Avenir Next" panose="020B0503020202020204"/>
            </a:endParaRPr>
          </a:p>
          <a:p>
            <a:pPr marL="0" indent="0">
              <a:buNone/>
            </a:pPr>
            <a:r>
              <a:rPr lang="en-US" sz="3300" dirty="0">
                <a:latin typeface="Avenir Next" panose="020B0503020202020204"/>
              </a:rPr>
              <a:t>All she has to do is solve for either a or b and she has the key!</a:t>
            </a:r>
          </a:p>
          <a:p>
            <a:pPr marL="0" indent="0">
              <a:buNone/>
            </a:pPr>
            <a:br>
              <a:rPr lang="en-US" dirty="0">
                <a:latin typeface="Avenir Next" panose="020B0503020202020204"/>
              </a:rPr>
            </a:br>
            <a:r>
              <a:rPr lang="en-US" sz="4000" dirty="0">
                <a:latin typeface="Avenir Next" panose="020B0503020202020204"/>
              </a:rPr>
              <a:t>Minor issue: IT CAN’T BE DONE!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48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Discrete Logarithm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B128-BE13-42EC-8F32-33F3CA25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09" y="2006023"/>
            <a:ext cx="9183256" cy="4320885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latin typeface="Avenir Next" panose="020B0503020202020204"/>
              </a:rPr>
              <a:t>Given 5</a:t>
            </a:r>
            <a:r>
              <a:rPr lang="en-US" sz="3600" b="0" baseline="30000" dirty="0">
                <a:latin typeface="Avenir Next" panose="020B0503020202020204"/>
              </a:rPr>
              <a:t>a</a:t>
            </a:r>
            <a:r>
              <a:rPr lang="en-US" sz="3600" b="0" dirty="0">
                <a:latin typeface="Avenir Next" panose="020B0503020202020204"/>
              </a:rPr>
              <a:t> mod 23 = 8, solve for a or</a:t>
            </a:r>
            <a:br>
              <a:rPr lang="en-US" sz="3600" b="0" dirty="0">
                <a:latin typeface="Avenir Next" panose="020B0503020202020204"/>
              </a:rPr>
            </a:br>
            <a:r>
              <a:rPr lang="en-US" sz="3600" b="0" dirty="0">
                <a:latin typeface="Avenir Next" panose="020B0503020202020204"/>
              </a:rPr>
              <a:t>	given 5</a:t>
            </a:r>
            <a:r>
              <a:rPr lang="en-US" sz="3600" b="0" baseline="30000" dirty="0">
                <a:latin typeface="Avenir Next" panose="020B0503020202020204"/>
              </a:rPr>
              <a:t>b</a:t>
            </a:r>
            <a:r>
              <a:rPr lang="en-US" sz="3600" b="0" dirty="0">
                <a:latin typeface="Avenir Next" panose="020B0503020202020204"/>
              </a:rPr>
              <a:t> mod 23 = 19, solve for b</a:t>
            </a:r>
            <a:br>
              <a:rPr lang="en-US" sz="3600" b="0" dirty="0">
                <a:latin typeface="Avenir Next" panose="020B0503020202020204"/>
              </a:rPr>
            </a:br>
            <a:endParaRPr lang="en-US" sz="3600" b="0" dirty="0"/>
          </a:p>
          <a:p>
            <a:pPr marL="0" indent="0">
              <a:buNone/>
            </a:pPr>
            <a:r>
              <a:rPr lang="en-US" sz="3600" b="0" dirty="0"/>
              <a:t>Suppose instead of 23, p is a prime of around 300 digits, and a and b at least 100 digits each.</a:t>
            </a:r>
          </a:p>
          <a:p>
            <a:pPr marL="0" indent="0">
              <a:buNone/>
            </a:pPr>
            <a:r>
              <a:rPr lang="en-US" sz="3600" b="0" dirty="0"/>
              <a:t>Solving for a or b would take longer than the lifetime of the universe, using the best known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1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One-way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49254C-F907-44B1-A9DF-20C7F5865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97340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503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One-way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CEFF1D-1E70-4E3A-891B-8F6056687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88" y="1954754"/>
            <a:ext cx="6456024" cy="4408992"/>
          </a:xfrm>
        </p:spPr>
      </p:pic>
    </p:spTree>
    <p:extLst>
      <p:ext uri="{BB962C8B-B14F-4D97-AF65-F5344CB8AC3E}">
        <p14:creationId xmlns:p14="http://schemas.microsoft.com/office/powerpoint/2010/main" val="105554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60529-6660-4398-8504-25F4BEF78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DDB71-D2EA-45F2-A6C5-209B882102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85" y="4277572"/>
            <a:ext cx="3072914" cy="204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F9DBD-048C-4461-B3AF-B4BD747E9E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8" y="4277571"/>
            <a:ext cx="1576022" cy="2101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70816-6923-40A7-8E24-55C096641B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027" y="4277571"/>
            <a:ext cx="2731481" cy="204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E7AAA-ECEF-474A-A846-2AF2E5A3B56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79" y="4277572"/>
            <a:ext cx="1576022" cy="2101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DB43B9-2D80-4993-A918-601811FE5AE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85" y="1124070"/>
            <a:ext cx="4029808" cy="3022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BF0C63-0564-4004-B9DB-E50B06FABD1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8" y="1124071"/>
            <a:ext cx="4029807" cy="30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92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One-way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419E8D-1B4D-43D4-A70F-8E8E1A9D5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77" y="2515652"/>
            <a:ext cx="4705964" cy="352493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20775-2C7E-4342-95CB-BD54D07D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34" y="2515652"/>
            <a:ext cx="4555474" cy="35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One-way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B128-BE13-42EC-8F32-33F3CA25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488" y="1941518"/>
            <a:ext cx="3004127" cy="602674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latin typeface="Avenir Next" panose="020B0503020202020204"/>
              </a:rPr>
              <a:t>5</a:t>
            </a:r>
            <a:r>
              <a:rPr lang="en-US" sz="4400" b="0" baseline="30000" dirty="0">
                <a:latin typeface="Avenir Next" panose="020B0503020202020204"/>
              </a:rPr>
              <a:t>6</a:t>
            </a:r>
            <a:r>
              <a:rPr lang="en-US" sz="3600" b="0" dirty="0">
                <a:latin typeface="Avenir Next" panose="020B0503020202020204"/>
              </a:rPr>
              <a:t> mod 23 = 8</a:t>
            </a:r>
          </a:p>
          <a:p>
            <a:pPr marL="0" indent="0">
              <a:buNone/>
            </a:pPr>
            <a:br>
              <a:rPr lang="en-US" sz="3600" b="0" dirty="0">
                <a:latin typeface="Avenir Next" panose="020B0503020202020204"/>
              </a:rPr>
            </a:br>
            <a:r>
              <a:rPr lang="en-US" sz="3600" b="0" dirty="0">
                <a:latin typeface="Avenir Next" panose="020B0503020202020204"/>
              </a:rPr>
              <a:t>	</a:t>
            </a:r>
          </a:p>
          <a:p>
            <a:pPr marL="0" indent="0">
              <a:buNone/>
            </a:pPr>
            <a:endParaRPr lang="en-US" sz="3600" b="0" dirty="0">
              <a:latin typeface="Avenir Next" panose="020B0503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65DBC-C216-4FC6-A2E4-8CCB9216262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88" y="3354534"/>
            <a:ext cx="3125057" cy="296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72F10-E2AF-4427-8FFB-AC086B121B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45" y="3407936"/>
            <a:ext cx="4365888" cy="2909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5F659-BA87-4752-BA66-624A23F18210}"/>
              </a:ext>
            </a:extLst>
          </p:cNvPr>
          <p:cNvSpPr txBox="1"/>
          <p:nvPr/>
        </p:nvSpPr>
        <p:spPr>
          <a:xfrm>
            <a:off x="6262255" y="1941518"/>
            <a:ext cx="497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Avenir Next" panose="020B0503020202020204"/>
              </a:rPr>
              <a:t>5</a:t>
            </a:r>
            <a:r>
              <a:rPr lang="en-US" sz="4800" baseline="30000" dirty="0">
                <a:solidFill>
                  <a:schemeClr val="bg2"/>
                </a:solidFill>
                <a:latin typeface="Avenir Next" panose="020B0503020202020204"/>
              </a:rPr>
              <a:t>a</a:t>
            </a:r>
            <a:r>
              <a:rPr lang="en-US" sz="3600" dirty="0">
                <a:solidFill>
                  <a:schemeClr val="bg2"/>
                </a:solidFill>
                <a:latin typeface="Avenir Next" panose="020B0503020202020204"/>
              </a:rPr>
              <a:t> mod 23 = 8,  discovering that a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461"/>
            <a:ext cx="10515600" cy="752475"/>
          </a:xfrm>
        </p:spPr>
        <p:txBody>
          <a:bodyPr/>
          <a:lstStyle/>
          <a:p>
            <a:r>
              <a:rPr lang="en-US" sz="4800" dirty="0"/>
              <a:t>Let me sum up…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E0367-2FEF-4E9F-BF74-1621F042E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55" y="1748952"/>
            <a:ext cx="3833090" cy="4743923"/>
          </a:xfrm>
        </p:spPr>
      </p:pic>
    </p:spTree>
    <p:extLst>
      <p:ext uri="{BB962C8B-B14F-4D97-AF65-F5344CB8AC3E}">
        <p14:creationId xmlns:p14="http://schemas.microsoft.com/office/powerpoint/2010/main" val="284986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461"/>
            <a:ext cx="10515600" cy="752475"/>
          </a:xfrm>
        </p:spPr>
        <p:txBody>
          <a:bodyPr/>
          <a:lstStyle/>
          <a:p>
            <a:r>
              <a:rPr lang="en-US" sz="4800" dirty="0"/>
              <a:t>Let me sum up…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C2B1A-9106-4D8D-B16B-0877EDD3E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9882"/>
            <a:ext cx="10515600" cy="3245048"/>
          </a:xfrm>
        </p:spPr>
      </p:pic>
    </p:spTree>
    <p:extLst>
      <p:ext uri="{BB962C8B-B14F-4D97-AF65-F5344CB8AC3E}">
        <p14:creationId xmlns:p14="http://schemas.microsoft.com/office/powerpoint/2010/main" val="20764085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461"/>
            <a:ext cx="10515600" cy="752475"/>
          </a:xfrm>
        </p:spPr>
        <p:txBody>
          <a:bodyPr/>
          <a:lstStyle/>
          <a:p>
            <a:r>
              <a:rPr lang="en-US" sz="4800" dirty="0"/>
              <a:t>Let me sum up…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3264A-DEB1-43F7-BA3F-516B257AF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97" y="2332760"/>
            <a:ext cx="3545994" cy="265949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54654F-A198-43D8-A47B-E50F6DE4D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48" y="2848709"/>
            <a:ext cx="2619375" cy="1743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5200FC-55CE-44D4-8F93-23D2A67AA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18" y="2372808"/>
            <a:ext cx="3810797" cy="2535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8F1A62-B4F6-4AF3-8FE5-ABE3694ED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219" y="2486313"/>
            <a:ext cx="762000" cy="1003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FF29D2-30C9-4636-82E2-CB64808DCB8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64" y="4521115"/>
            <a:ext cx="1458309" cy="10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461"/>
            <a:ext cx="10515600" cy="752475"/>
          </a:xfrm>
        </p:spPr>
        <p:txBody>
          <a:bodyPr/>
          <a:lstStyle/>
          <a:p>
            <a:r>
              <a:rPr lang="en-US" sz="4800" dirty="0"/>
              <a:t>Let me sum up…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3E089-4BCE-4B4B-9D03-32329BAD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94" y="1847850"/>
            <a:ext cx="3127011" cy="4329113"/>
          </a:xfrm>
        </p:spPr>
      </p:pic>
    </p:spTree>
    <p:extLst>
      <p:ext uri="{BB962C8B-B14F-4D97-AF65-F5344CB8AC3E}">
        <p14:creationId xmlns:p14="http://schemas.microsoft.com/office/powerpoint/2010/main" val="3100596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461"/>
            <a:ext cx="10515600" cy="752475"/>
          </a:xfrm>
        </p:spPr>
        <p:txBody>
          <a:bodyPr/>
          <a:lstStyle/>
          <a:p>
            <a:r>
              <a:rPr lang="en-US" sz="4800" dirty="0"/>
              <a:t>Let me sum up…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D467C-0A9B-4CB4-BCC0-B3659337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16" y="1847850"/>
            <a:ext cx="9263167" cy="4329113"/>
          </a:xfrm>
        </p:spPr>
      </p:pic>
    </p:spTree>
    <p:extLst>
      <p:ext uri="{BB962C8B-B14F-4D97-AF65-F5344CB8AC3E}">
        <p14:creationId xmlns:p14="http://schemas.microsoft.com/office/powerpoint/2010/main" val="3466683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030C-FD94-4E1E-B124-FA7D0818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BD66A-F342-4B89-B441-FB439BEF2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514" y="2113600"/>
            <a:ext cx="1274885" cy="191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F6E0DE-08CE-49AB-A111-C7EFC7F0CEBB}"/>
              </a:ext>
            </a:extLst>
          </p:cNvPr>
          <p:cNvSpPr txBox="1"/>
          <p:nvPr/>
        </p:nvSpPr>
        <p:spPr>
          <a:xfrm>
            <a:off x="1038225" y="2743198"/>
            <a:ext cx="165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message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BA9D1-EBDE-4724-A2CC-956D8933B1B3}"/>
              </a:ext>
            </a:extLst>
          </p:cNvPr>
          <p:cNvSpPr txBox="1"/>
          <p:nvPr/>
        </p:nvSpPr>
        <p:spPr>
          <a:xfrm>
            <a:off x="5133779" y="2743200"/>
            <a:ext cx="191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ciphertext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4F1B8-78C0-4E26-BBDC-C2BAE5A56905}"/>
              </a:ext>
            </a:extLst>
          </p:cNvPr>
          <p:cNvSpPr txBox="1"/>
          <p:nvPr/>
        </p:nvSpPr>
        <p:spPr>
          <a:xfrm>
            <a:off x="9609992" y="2743199"/>
            <a:ext cx="165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message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1F34CC-FAC9-44AB-AB5E-4182520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274"/>
            <a:ext cx="1038225" cy="17145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1AA35A-C8BF-4EAB-9EB2-2DDF66864657}"/>
              </a:ext>
            </a:extLst>
          </p:cNvPr>
          <p:cNvSpPr/>
          <p:nvPr/>
        </p:nvSpPr>
        <p:spPr>
          <a:xfrm>
            <a:off x="3065463" y="2819183"/>
            <a:ext cx="1650195" cy="5011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encrypt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B3A175-2BFF-47F1-A3EF-A32AD7360C1C}"/>
              </a:ext>
            </a:extLst>
          </p:cNvPr>
          <p:cNvSpPr/>
          <p:nvPr/>
        </p:nvSpPr>
        <p:spPr>
          <a:xfrm>
            <a:off x="7558088" y="2819183"/>
            <a:ext cx="1546518" cy="5011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decrypt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7AFEBE-C07D-4B8A-863F-C06FFCDFD723}"/>
              </a:ext>
            </a:extLst>
          </p:cNvPr>
          <p:cNvSpPr txBox="1"/>
          <p:nvPr/>
        </p:nvSpPr>
        <p:spPr>
          <a:xfrm>
            <a:off x="1805807" y="3530028"/>
            <a:ext cx="76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FB9C35-3ECC-4375-A2F1-77929E913ADC}"/>
              </a:ext>
            </a:extLst>
          </p:cNvPr>
          <p:cNvSpPr txBox="1"/>
          <p:nvPr/>
        </p:nvSpPr>
        <p:spPr>
          <a:xfrm>
            <a:off x="9618611" y="3489999"/>
            <a:ext cx="76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B8AE55-436B-41F2-A1CE-6376B1D0EFA7}"/>
              </a:ext>
            </a:extLst>
          </p:cNvPr>
          <p:cNvCxnSpPr/>
          <p:nvPr/>
        </p:nvCxnSpPr>
        <p:spPr>
          <a:xfrm flipV="1">
            <a:off x="2497747" y="3358989"/>
            <a:ext cx="492074" cy="3636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C5BC34-0C95-459E-9A55-F63C8E8673D3}"/>
              </a:ext>
            </a:extLst>
          </p:cNvPr>
          <p:cNvCxnSpPr>
            <a:cxnSpLocks/>
          </p:cNvCxnSpPr>
          <p:nvPr/>
        </p:nvCxnSpPr>
        <p:spPr>
          <a:xfrm>
            <a:off x="2688420" y="3062873"/>
            <a:ext cx="2960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5CE173-A623-4E86-9968-A52A4BE33001}"/>
              </a:ext>
            </a:extLst>
          </p:cNvPr>
          <p:cNvCxnSpPr>
            <a:cxnSpLocks/>
          </p:cNvCxnSpPr>
          <p:nvPr/>
        </p:nvCxnSpPr>
        <p:spPr>
          <a:xfrm flipV="1">
            <a:off x="9239039" y="3069764"/>
            <a:ext cx="401724" cy="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C11129-D542-4BDE-9699-AFF6423B26CF}"/>
              </a:ext>
            </a:extLst>
          </p:cNvPr>
          <p:cNvCxnSpPr>
            <a:cxnSpLocks/>
          </p:cNvCxnSpPr>
          <p:nvPr/>
        </p:nvCxnSpPr>
        <p:spPr>
          <a:xfrm flipH="1" flipV="1">
            <a:off x="9276951" y="3418754"/>
            <a:ext cx="333041" cy="26522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38A9D6-6967-45F7-BA1D-B397BB2E2C2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27674" y="3035588"/>
            <a:ext cx="306105" cy="125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9CE8A4-8B09-45ED-8427-C8778F3177B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052702" y="3035588"/>
            <a:ext cx="347451" cy="125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D9FC3C-46B5-4B6D-9B94-B9597FB0D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1" y="4825444"/>
            <a:ext cx="963097" cy="154018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912AA-8138-4B8E-AF92-262A185EC092}"/>
              </a:ext>
            </a:extLst>
          </p:cNvPr>
          <p:cNvCxnSpPr>
            <a:stCxn id="14" idx="2"/>
          </p:cNvCxnSpPr>
          <p:nvPr/>
        </p:nvCxnSpPr>
        <p:spPr>
          <a:xfrm flipH="1">
            <a:off x="6093240" y="3327975"/>
            <a:ext cx="1" cy="126161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6D0F6384-16C1-4F20-A212-2AADB8AA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</p:spPr>
        <p:txBody>
          <a:bodyPr/>
          <a:lstStyle/>
          <a:p>
            <a:r>
              <a:rPr lang="en-US" sz="4800" dirty="0"/>
              <a:t>Let me sum up…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F5359-BA73-478B-BD42-C1E857681B53}"/>
              </a:ext>
            </a:extLst>
          </p:cNvPr>
          <p:cNvSpPr txBox="1"/>
          <p:nvPr/>
        </p:nvSpPr>
        <p:spPr>
          <a:xfrm>
            <a:off x="6239051" y="3722621"/>
            <a:ext cx="76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venir Next" panose="020B0503020202020204"/>
              </a:rPr>
              <a:t>key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CD0ED3-4C6B-4D68-BF88-50DB38A2BA89}"/>
              </a:ext>
            </a:extLst>
          </p:cNvPr>
          <p:cNvCxnSpPr/>
          <p:nvPr/>
        </p:nvCxnSpPr>
        <p:spPr>
          <a:xfrm>
            <a:off x="6173531" y="3682412"/>
            <a:ext cx="919131" cy="784724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5F88CA-D3E3-4143-A116-0EA3C598D987}"/>
              </a:ext>
            </a:extLst>
          </p:cNvPr>
          <p:cNvCxnSpPr>
            <a:cxnSpLocks/>
          </p:cNvCxnSpPr>
          <p:nvPr/>
        </p:nvCxnSpPr>
        <p:spPr>
          <a:xfrm flipH="1">
            <a:off x="6173531" y="3674782"/>
            <a:ext cx="927750" cy="784724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09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7126-28F4-4F52-AA1D-131B6B1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461"/>
            <a:ext cx="10515600" cy="752475"/>
          </a:xfrm>
        </p:spPr>
        <p:txBody>
          <a:bodyPr/>
          <a:lstStyle/>
          <a:p>
            <a:r>
              <a:rPr lang="en-US" sz="4800" dirty="0"/>
              <a:t>Let me sum up…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2426-837B-4B79-8576-36515FFC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DF015-111E-41D6-8113-F22BDAE0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847850"/>
            <a:ext cx="7696200" cy="4329113"/>
          </a:xfrm>
        </p:spPr>
      </p:pic>
    </p:spTree>
    <p:extLst>
      <p:ext uri="{BB962C8B-B14F-4D97-AF65-F5344CB8AC3E}">
        <p14:creationId xmlns:p14="http://schemas.microsoft.com/office/powerpoint/2010/main" val="28605429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9724-8A18-473C-AAC9-AB82F660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58D21-B199-48EE-9313-28D43AF0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E62CE-A1BA-4B36-8C58-C31424F58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7E2995-CC5B-4D92-BD56-B37BC70DA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82" y="5027498"/>
            <a:ext cx="1127747" cy="161294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F66D6-A116-4884-AF29-16B1F30E1A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27" y="5027498"/>
            <a:ext cx="2104073" cy="179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4ED6E-E884-4D18-B937-DF217519C81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9" y="1028524"/>
            <a:ext cx="2034617" cy="2034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A3525-8635-4794-9498-F77C97E0020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63" y="3906857"/>
            <a:ext cx="3162240" cy="21081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A27F3-7AE7-4417-A535-788DEBB46E4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03" y="1216252"/>
            <a:ext cx="3772593" cy="16456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6815EA-12C3-42A9-97EB-C98DF867B88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54" y="1146670"/>
            <a:ext cx="1828804" cy="17983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594104-1B17-4DB0-B41E-6B0F354D457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69" y="3688076"/>
            <a:ext cx="3555969" cy="16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0C8A9-02F5-4D15-9817-61A30E4E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30F425-8DB1-418C-A847-2D492DAF52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760" y="1135162"/>
            <a:ext cx="5831840" cy="3887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884A9-FC48-42A9-A8B3-19C455DF54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40" y="904239"/>
            <a:ext cx="7579360" cy="5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79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A4EB-413F-4B7E-A7F2-ED3C17BF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640"/>
            <a:ext cx="10515600" cy="5120323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Contact Info:</a:t>
            </a: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600" b="0" dirty="0">
                <a:solidFill>
                  <a:schemeClr val="tx1"/>
                </a:solidFill>
                <a:latin typeface="+mn-lt"/>
                <a:hlinkClick r:id="rId2"/>
              </a:rPr>
              <a:t>ken.baum@ingagepartners.com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br>
              <a:rPr lang="en-US" sz="3600" b="0" dirty="0">
                <a:solidFill>
                  <a:schemeClr val="tx1"/>
                </a:solidFill>
                <a:latin typeface="+mn-lt"/>
              </a:rPr>
            </a:b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3600" b="0" dirty="0">
                <a:solidFill>
                  <a:schemeClr val="tx1"/>
                </a:solidFill>
                <a:latin typeface="+mn-lt"/>
                <a:hlinkClick r:id="rId3"/>
              </a:rPr>
              <a:t>ilpadre1953@gmail.com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github.com/</a:t>
            </a:r>
            <a:r>
              <a:rPr lang="en-US" sz="3600" b="0" dirty="0" err="1">
                <a:solidFill>
                  <a:schemeClr val="tx1"/>
                </a:solidFill>
                <a:latin typeface="+mn-lt"/>
              </a:rPr>
              <a:t>ilpadre</a:t>
            </a: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3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0423C-91F8-4A56-A570-D28AF201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C14A-1371-430E-91F3-9B1C540F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585"/>
            <a:ext cx="10515600" cy="1978269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4800" dirty="0">
                <a:latin typeface="Avenir Next" panose="020B0503020202020204"/>
              </a:rPr>
              <a:t>Fun With Cryptography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0D814-F92D-44E2-9D1E-DC25A1911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>
                <a:cs typeface="Lato Light"/>
              </a:rPr>
              <a:t>Cincy Deliver - June 26, 2019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099ED-1988-4B06-B627-1A459CFB10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1" y="3345956"/>
            <a:ext cx="9056077" cy="27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9383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61149</TotalTime>
  <Words>1930</Words>
  <Application>Microsoft Office PowerPoint</Application>
  <PresentationFormat>Widescreen</PresentationFormat>
  <Paragraphs>467</Paragraphs>
  <Slides>81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81</vt:i4>
      </vt:variant>
    </vt:vector>
  </HeadingPairs>
  <TitlesOfParts>
    <vt:vector size="97" baseType="lpstr">
      <vt:lpstr>Arial</vt:lpstr>
      <vt:lpstr>Avenir Next</vt:lpstr>
      <vt:lpstr>Calibri</vt:lpstr>
      <vt:lpstr>Freestyle Script</vt:lpstr>
      <vt:lpstr>French Script MT</vt:lpstr>
      <vt:lpstr>Impact</vt:lpstr>
      <vt:lpstr>Lato Light</vt:lpstr>
      <vt:lpstr>Lucida Sans</vt:lpstr>
      <vt:lpstr>Noto Sans Symbols</vt:lpstr>
      <vt:lpstr>1_Default Theme</vt:lpstr>
      <vt:lpstr>8_Default Theme</vt:lpstr>
      <vt:lpstr>3_Default Theme</vt:lpstr>
      <vt:lpstr>7_Default Theme</vt:lpstr>
      <vt:lpstr>4_Default Theme</vt:lpstr>
      <vt:lpstr>6_Default Theme</vt:lpstr>
      <vt:lpstr>5_Default Theme</vt:lpstr>
      <vt:lpstr> Fun With Cryptography  Ken Baum </vt:lpstr>
      <vt:lpstr>PowerPoint Presentation</vt:lpstr>
      <vt:lpstr>PowerPoint Presentation</vt:lpstr>
      <vt:lpstr>CincyDeliver 2019 Sponsors</vt:lpstr>
      <vt:lpstr>Southwest Ohio Givecamp 2019</vt:lpstr>
      <vt:lpstr>Who am I?</vt:lpstr>
      <vt:lpstr>PowerPoint Presentation</vt:lpstr>
      <vt:lpstr>PowerPoint Presentation</vt:lpstr>
      <vt:lpstr> Fun With Cryptography   </vt:lpstr>
      <vt:lpstr>What is Cryptography?</vt:lpstr>
      <vt:lpstr>Why Cryptography?</vt:lpstr>
      <vt:lpstr>What is Cryptography?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Modern</vt:lpstr>
      <vt:lpstr>When did modern cryptography begin?</vt:lpstr>
      <vt:lpstr>What is modern cryptography?</vt:lpstr>
      <vt:lpstr>PowerPoint Presentation</vt:lpstr>
      <vt:lpstr>Private-key Encryption</vt:lpstr>
      <vt:lpstr>Encryption Scheme</vt:lpstr>
      <vt:lpstr>PowerPoint Presentation</vt:lpstr>
      <vt:lpstr>The Security of an encryption scheme depends on</vt:lpstr>
      <vt:lpstr>PowerPoint Presentation</vt:lpstr>
      <vt:lpstr>PowerPoint Presentation</vt:lpstr>
      <vt:lpstr>Kerckhoffs’s Principle</vt:lpstr>
      <vt:lpstr>Why don’t we care?</vt:lpstr>
      <vt:lpstr>Are there encryption schemes that cannot be broken?</vt:lpstr>
      <vt:lpstr>What does it mean to “break” an encryption scheme?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there perfectly secret encryption schemes?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Diffie-Hellman Key Exchange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we get the same answer?</vt:lpstr>
      <vt:lpstr>Why do we get the same answer?</vt:lpstr>
      <vt:lpstr>PowerPoint Presentation</vt:lpstr>
      <vt:lpstr>The Discrete Logarithm Problem</vt:lpstr>
      <vt:lpstr>One-way Function</vt:lpstr>
      <vt:lpstr>One-way Function</vt:lpstr>
      <vt:lpstr>One-way Function</vt:lpstr>
      <vt:lpstr>One-way Function</vt:lpstr>
      <vt:lpstr>Let me sum up…</vt:lpstr>
      <vt:lpstr>Let me sum up…</vt:lpstr>
      <vt:lpstr>Let me sum up…</vt:lpstr>
      <vt:lpstr>Let me sum up…</vt:lpstr>
      <vt:lpstr>Let me sum up…</vt:lpstr>
      <vt:lpstr>Let me sum up…</vt:lpstr>
      <vt:lpstr>Let me sum up…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Ken Baum</cp:lastModifiedBy>
  <cp:revision>3474</cp:revision>
  <dcterms:created xsi:type="dcterms:W3CDTF">2014-11-12T21:47:38Z</dcterms:created>
  <dcterms:modified xsi:type="dcterms:W3CDTF">2019-07-26T15:21:00Z</dcterms:modified>
</cp:coreProperties>
</file>