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5"/>
  </p:notesMasterIdLst>
  <p:handoutMasterIdLst>
    <p:handoutMasterId r:id="rId36"/>
  </p:handoutMasterIdLst>
  <p:sldIdLst>
    <p:sldId id="1481" r:id="rId2"/>
    <p:sldId id="1480" r:id="rId3"/>
    <p:sldId id="1482" r:id="rId4"/>
    <p:sldId id="1430" r:id="rId5"/>
    <p:sldId id="1476" r:id="rId6"/>
    <p:sldId id="1311" r:id="rId7"/>
    <p:sldId id="1432" r:id="rId8"/>
    <p:sldId id="1433" r:id="rId9"/>
    <p:sldId id="1434" r:id="rId10"/>
    <p:sldId id="1435" r:id="rId11"/>
    <p:sldId id="1436" r:id="rId12"/>
    <p:sldId id="1437" r:id="rId13"/>
    <p:sldId id="1438" r:id="rId14"/>
    <p:sldId id="1439" r:id="rId15"/>
    <p:sldId id="1477" r:id="rId16"/>
    <p:sldId id="1441" r:id="rId17"/>
    <p:sldId id="1097" r:id="rId18"/>
    <p:sldId id="1098" r:id="rId19"/>
    <p:sldId id="1442" r:id="rId20"/>
    <p:sldId id="1443" r:id="rId21"/>
    <p:sldId id="1444" r:id="rId22"/>
    <p:sldId id="1445" r:id="rId23"/>
    <p:sldId id="1446" r:id="rId24"/>
    <p:sldId id="1448" r:id="rId25"/>
    <p:sldId id="1449" r:id="rId26"/>
    <p:sldId id="1450" r:id="rId27"/>
    <p:sldId id="1451" r:id="rId28"/>
    <p:sldId id="1452" r:id="rId29"/>
    <p:sldId id="1453" r:id="rId30"/>
    <p:sldId id="1457" r:id="rId31"/>
    <p:sldId id="1478" r:id="rId32"/>
    <p:sldId id="1479" r:id="rId33"/>
    <p:sldId id="1394" r:id="rId34"/>
  </p:sldIdLst>
  <p:sldSz cx="9144000" cy="6858000" type="screen4x3"/>
  <p:notesSz cx="6858000" cy="9144000"/>
  <p:custDataLst>
    <p:tags r:id="rId37"/>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Introduction" id="{12D8F34F-992F-485E-8ED1-31BE1F766B13}">
          <p14:sldIdLst>
            <p14:sldId id="1481"/>
            <p14:sldId id="1480"/>
            <p14:sldId id="1482"/>
            <p14:sldId id="1430"/>
            <p14:sldId id="1476"/>
            <p14:sldId id="1311"/>
            <p14:sldId id="1432"/>
            <p14:sldId id="1433"/>
            <p14:sldId id="1434"/>
            <p14:sldId id="1435"/>
            <p14:sldId id="1436"/>
            <p14:sldId id="1437"/>
            <p14:sldId id="1438"/>
            <p14:sldId id="1439"/>
            <p14:sldId id="1477"/>
            <p14:sldId id="1441"/>
          </p14:sldIdLst>
        </p14:section>
        <p14:section name="Examples" id="{35C70951-0E80-4234-AC2C-15392BB00BD9}">
          <p14:sldIdLst>
            <p14:sldId id="1097"/>
            <p14:sldId id="1098"/>
            <p14:sldId id="1442"/>
            <p14:sldId id="1443"/>
            <p14:sldId id="1444"/>
            <p14:sldId id="1445"/>
            <p14:sldId id="1446"/>
            <p14:sldId id="1448"/>
            <p14:sldId id="1449"/>
            <p14:sldId id="1450"/>
            <p14:sldId id="1451"/>
            <p14:sldId id="1452"/>
            <p14:sldId id="1453"/>
            <p14:sldId id="1457"/>
            <p14:sldId id="1478"/>
            <p14:sldId id="1479"/>
          </p14:sldIdLst>
        </p14:section>
        <p14:section name="Amortized Inference" id="{A1029027-D23D-45B6-AEA2-77AE0A2D0F3E}">
          <p14:sldIdLst/>
        </p14:section>
        <p14:section name="Summary" id="{E36919F2-CC2B-4DFB-98AC-76CBF4B98136}">
          <p14:sldIdLst>
            <p14:sldId id="1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FFCC"/>
    <a:srgbClr val="FF0000"/>
    <a:srgbClr val="003366"/>
    <a:srgbClr val="0033CC"/>
    <a:srgbClr val="FF9933"/>
    <a:srgbClr val="FFFF99"/>
    <a:srgbClr val="FFFFFF"/>
    <a:srgbClr val="66CCFF"/>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2" autoAdjust="0"/>
    <p:restoredTop sz="88462" autoAdjust="0"/>
  </p:normalViewPr>
  <p:slideViewPr>
    <p:cSldViewPr>
      <p:cViewPr varScale="1">
        <p:scale>
          <a:sx n="91" d="100"/>
          <a:sy n="91" d="100"/>
        </p:scale>
        <p:origin x="111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68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Arial" pitchFamily="34" charset="0"/>
              </a:defRPr>
            </a:lvl1pPr>
          </a:lstStyle>
          <a:p>
            <a:pPr>
              <a:defRPr/>
            </a:pPr>
            <a:endParaRPr lang="en-US"/>
          </a:p>
        </p:txBody>
      </p:sp>
      <p:sp>
        <p:nvSpPr>
          <p:cNvPr id="68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68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Arial" pitchFamily="34" charset="0"/>
              </a:defRPr>
            </a:lvl1pPr>
          </a:lstStyle>
          <a:p>
            <a:pPr>
              <a:defRPr/>
            </a:pPr>
            <a:fld id="{64D71BD1-7C37-4C0A-BFC7-8CAF305326CB}" type="slidenum">
              <a:rPr lang="en-US"/>
              <a:pPr>
                <a:defRPr/>
              </a:pPr>
              <a:t>‹#›</a:t>
            </a:fld>
            <a:endParaRPr lang="en-US" dirty="0"/>
          </a:p>
        </p:txBody>
      </p:sp>
    </p:spTree>
    <p:extLst>
      <p:ext uri="{BB962C8B-B14F-4D97-AF65-F5344CB8AC3E}">
        <p14:creationId xmlns:p14="http://schemas.microsoft.com/office/powerpoint/2010/main" val="337924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Arial" pitchFamily="34" charset="0"/>
              </a:defRPr>
            </a:lvl1pPr>
          </a:lstStyle>
          <a:p>
            <a:pPr>
              <a:defRPr/>
            </a:pPr>
            <a:endParaRPr lang="en-US"/>
          </a:p>
        </p:txBody>
      </p:sp>
      <p:sp>
        <p:nvSpPr>
          <p:cNvPr id="1085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Arial" pitchFamily="34" charset="0"/>
              </a:defRPr>
            </a:lvl1pPr>
          </a:lstStyle>
          <a:p>
            <a:pPr>
              <a:defRPr/>
            </a:pPr>
            <a:fld id="{A11B8853-A679-4A08-8A09-5281F94DD58E}" type="slidenum">
              <a:rPr lang="en-US"/>
              <a:pPr>
                <a:defRPr/>
              </a:pPr>
              <a:t>‹#›</a:t>
            </a:fld>
            <a:endParaRPr lang="en-US" dirty="0"/>
          </a:p>
        </p:txBody>
      </p:sp>
    </p:spTree>
    <p:extLst>
      <p:ext uri="{BB962C8B-B14F-4D97-AF65-F5344CB8AC3E}">
        <p14:creationId xmlns:p14="http://schemas.microsoft.com/office/powerpoint/2010/main" val="1992330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5BD2653A-F2E3-487E-A899-5C8C865A784F}" type="slidenum">
              <a:rPr lang="en-US">
                <a:latin typeface="Times New Roman" pitchFamily="18" charset="0"/>
              </a:rPr>
              <a:pPr eaLnBrk="1" hangingPunct="1"/>
              <a:t>2</a:t>
            </a:fld>
            <a:endParaRPr lang="en-US">
              <a:latin typeface="Times New Roman" pitchFamily="18" charset="0"/>
            </a:endParaRPr>
          </a:p>
        </p:txBody>
      </p:sp>
      <p:sp>
        <p:nvSpPr>
          <p:cNvPr id="22531"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8E8468AC-C22F-4A21-A980-491D569907C6}" type="slidenum">
              <a:rPr lang="en-US" sz="1300">
                <a:latin typeface="Times New Roman" pitchFamily="18" charset="0"/>
              </a:rPr>
              <a:pPr algn="r" eaLnBrk="1" hangingPunct="1"/>
              <a:t>2</a:t>
            </a:fld>
            <a:endParaRPr lang="en-US" sz="1300">
              <a:latin typeface="Times New Roman" pitchFamily="18" charset="0"/>
            </a:endParaRP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p:spPr>
        <p:txBody>
          <a:bodyPr lIns="96651" tIns="48324" rIns="96651" bIns="48324"/>
          <a:lstStyle/>
          <a:p>
            <a:pPr eaLnBrk="1" hangingPunct="1"/>
            <a:r>
              <a:rPr lang="en-US" dirty="0" smtClean="0"/>
              <a:t>This is how we think about decisions</a:t>
            </a:r>
            <a:r>
              <a:rPr lang="en-US" baseline="0" dirty="0" smtClean="0"/>
              <a:t> in NLP</a:t>
            </a:r>
            <a:endParaRPr lang="en-US" dirty="0" smtClean="0"/>
          </a:p>
        </p:txBody>
      </p:sp>
    </p:spTree>
    <p:extLst>
      <p:ext uri="{BB962C8B-B14F-4D97-AF65-F5344CB8AC3E}">
        <p14:creationId xmlns:p14="http://schemas.microsoft.com/office/powerpoint/2010/main" val="12711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C70B07D-D95B-4432-A511-0E6F0C0F0C76}" type="slidenum">
              <a:rPr lang="en-US" smtClean="0">
                <a:solidFill>
                  <a:prstClr val="black"/>
                </a:solidFill>
                <a:latin typeface="Times New Roman" pitchFamily="18" charset="0"/>
              </a:rPr>
              <a:pPr eaLnBrk="1" hangingPunct="1"/>
              <a:t>15</a:t>
            </a:fld>
            <a:endParaRPr lang="en-US" smtClean="0">
              <a:solidFill>
                <a:prstClr val="black"/>
              </a:solidFill>
              <a:latin typeface="Times New Roman" pitchFamily="18" charset="0"/>
            </a:endParaRPr>
          </a:p>
        </p:txBody>
      </p:sp>
      <p:sp>
        <p:nvSpPr>
          <p:cNvPr id="116739" name="Rectangle 2"/>
          <p:cNvSpPr>
            <a:spLocks noGrp="1" noRot="1" noChangeAspect="1" noChangeArrowheads="1" noTextEdit="1"/>
          </p:cNvSpPr>
          <p:nvPr>
            <p:ph type="sldImg"/>
          </p:nvPr>
        </p:nvSpPr>
        <p:spPr>
          <a:xfrm>
            <a:off x="1100138" y="676275"/>
            <a:ext cx="4610100" cy="3457575"/>
          </a:xfrm>
          <a:ln/>
        </p:spPr>
      </p:sp>
      <p:sp>
        <p:nvSpPr>
          <p:cNvPr id="116740" name="Rectangle 3"/>
          <p:cNvSpPr>
            <a:spLocks noGrp="1" noChangeArrowheads="1"/>
          </p:cNvSpPr>
          <p:nvPr>
            <p:ph type="body" idx="1"/>
          </p:nvPr>
        </p:nvSpPr>
        <p:spPr>
          <a:xfrm>
            <a:off x="898525" y="4359275"/>
            <a:ext cx="5011738" cy="4133850"/>
          </a:xfrm>
          <a:noFill/>
        </p:spPr>
        <p:txBody>
          <a:bodyPr/>
          <a:lstStyle/>
          <a:p>
            <a:pPr eaLnBrk="1" hangingPunct="1"/>
            <a:endParaRPr lang="en-US" dirty="0" smtClean="0"/>
          </a:p>
        </p:txBody>
      </p:sp>
    </p:spTree>
    <p:extLst>
      <p:ext uri="{BB962C8B-B14F-4D97-AF65-F5344CB8AC3E}">
        <p14:creationId xmlns:p14="http://schemas.microsoft.com/office/powerpoint/2010/main" val="131989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95FB135-A066-425C-B583-A004A1D2BAFC}" type="slidenum">
              <a:rPr lang="en-US" smtClean="0">
                <a:solidFill>
                  <a:prstClr val="black"/>
                </a:solidFill>
                <a:latin typeface="Times New Roman" pitchFamily="18" charset="0"/>
              </a:rPr>
              <a:pPr eaLnBrk="1" hangingPunct="1"/>
              <a:t>16</a:t>
            </a:fld>
            <a:endParaRPr lang="en-US" smtClean="0">
              <a:solidFill>
                <a:prstClr val="black"/>
              </a:solidFill>
              <a:latin typeface="Times New Roman" pitchFamily="18" charset="0"/>
            </a:endParaRPr>
          </a:p>
        </p:txBody>
      </p:sp>
      <p:sp>
        <p:nvSpPr>
          <p:cNvPr id="117763" name="Rectangle 2"/>
          <p:cNvSpPr>
            <a:spLocks noGrp="1" noRot="1" noChangeAspect="1" noChangeArrowheads="1" noTextEdit="1"/>
          </p:cNvSpPr>
          <p:nvPr>
            <p:ph type="sldImg"/>
          </p:nvPr>
        </p:nvSpPr>
        <p:spPr>
          <a:xfrm>
            <a:off x="1100138" y="676275"/>
            <a:ext cx="4610100" cy="3457575"/>
          </a:xfrm>
          <a:ln/>
        </p:spPr>
      </p:sp>
      <p:sp>
        <p:nvSpPr>
          <p:cNvPr id="117764" name="Rectangle 3"/>
          <p:cNvSpPr>
            <a:spLocks noGrp="1" noChangeArrowheads="1"/>
          </p:cNvSpPr>
          <p:nvPr>
            <p:ph type="body" idx="1"/>
          </p:nvPr>
        </p:nvSpPr>
        <p:spPr>
          <a:xfrm>
            <a:off x="898525" y="4359275"/>
            <a:ext cx="5011738" cy="4133850"/>
          </a:xfrm>
          <a:noFill/>
        </p:spPr>
        <p:txBody>
          <a:bodyPr/>
          <a:lstStyle/>
          <a:p>
            <a:pPr eaLnBrk="1" hangingPunct="1"/>
            <a:endParaRPr lang="en-US" smtClean="0"/>
          </a:p>
        </p:txBody>
      </p:sp>
    </p:spTree>
    <p:extLst>
      <p:ext uri="{BB962C8B-B14F-4D97-AF65-F5344CB8AC3E}">
        <p14:creationId xmlns:p14="http://schemas.microsoft.com/office/powerpoint/2010/main" val="14136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85813" indent="-303213" defTabSz="966788" eaLnBrk="0" hangingPunct="0">
              <a:defRPr>
                <a:solidFill>
                  <a:schemeClr val="tx1"/>
                </a:solidFill>
                <a:latin typeface="Arial" charset="0"/>
                <a:cs typeface="Arial" charset="0"/>
              </a:defRPr>
            </a:lvl2pPr>
            <a:lvl3pPr marL="1208088" indent="-241300" defTabSz="966788" eaLnBrk="0" hangingPunct="0">
              <a:defRPr>
                <a:solidFill>
                  <a:schemeClr val="tx1"/>
                </a:solidFill>
                <a:latin typeface="Arial" charset="0"/>
                <a:cs typeface="Arial" charset="0"/>
              </a:defRPr>
            </a:lvl3pPr>
            <a:lvl4pPr marL="1692275" indent="-242888" defTabSz="966788" eaLnBrk="0" hangingPunct="0">
              <a:defRPr>
                <a:solidFill>
                  <a:schemeClr val="tx1"/>
                </a:solidFill>
                <a:latin typeface="Arial" charset="0"/>
                <a:cs typeface="Arial" charset="0"/>
              </a:defRPr>
            </a:lvl4pPr>
            <a:lvl5pPr marL="2174875" indent="-241300" defTabSz="966788" eaLnBrk="0" hangingPunct="0">
              <a:defRPr>
                <a:solidFill>
                  <a:schemeClr val="tx1"/>
                </a:solidFill>
                <a:latin typeface="Arial" charset="0"/>
                <a:cs typeface="Arial" charset="0"/>
              </a:defRPr>
            </a:lvl5pPr>
            <a:lvl6pPr marL="2632075" indent="-241300" defTabSz="966788" eaLnBrk="0" fontAlgn="base" hangingPunct="0">
              <a:spcBef>
                <a:spcPct val="0"/>
              </a:spcBef>
              <a:spcAft>
                <a:spcPct val="0"/>
              </a:spcAft>
              <a:defRPr>
                <a:solidFill>
                  <a:schemeClr val="tx1"/>
                </a:solidFill>
                <a:latin typeface="Arial" charset="0"/>
                <a:cs typeface="Arial" charset="0"/>
              </a:defRPr>
            </a:lvl6pPr>
            <a:lvl7pPr marL="3089275" indent="-241300" defTabSz="966788" eaLnBrk="0" fontAlgn="base" hangingPunct="0">
              <a:spcBef>
                <a:spcPct val="0"/>
              </a:spcBef>
              <a:spcAft>
                <a:spcPct val="0"/>
              </a:spcAft>
              <a:defRPr>
                <a:solidFill>
                  <a:schemeClr val="tx1"/>
                </a:solidFill>
                <a:latin typeface="Arial" charset="0"/>
                <a:cs typeface="Arial" charset="0"/>
              </a:defRPr>
            </a:lvl7pPr>
            <a:lvl8pPr marL="3546475" indent="-241300" defTabSz="966788" eaLnBrk="0" fontAlgn="base" hangingPunct="0">
              <a:spcBef>
                <a:spcPct val="0"/>
              </a:spcBef>
              <a:spcAft>
                <a:spcPct val="0"/>
              </a:spcAft>
              <a:defRPr>
                <a:solidFill>
                  <a:schemeClr val="tx1"/>
                </a:solidFill>
                <a:latin typeface="Arial" charset="0"/>
                <a:cs typeface="Arial" charset="0"/>
              </a:defRPr>
            </a:lvl8pPr>
            <a:lvl9pPr marL="4003675" indent="-2413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2745313-2901-4A32-842E-6D7B719A3133}" type="slidenum">
              <a:rPr lang="en-US">
                <a:solidFill>
                  <a:prstClr val="black"/>
                </a:solidFill>
                <a:latin typeface="Times New Roman" pitchFamily="18" charset="0"/>
              </a:rPr>
              <a:pPr eaLnBrk="1" hangingPunct="1"/>
              <a:t>17</a:t>
            </a:fld>
            <a:endParaRPr lang="en-US">
              <a:solidFill>
                <a:prstClr val="black"/>
              </a:solidFill>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p:txBody>
          <a:bodyPr/>
          <a:lstStyle/>
          <a:p>
            <a:r>
              <a:rPr lang="en-US" smtClean="0"/>
              <a:t>In the context of SRL, the goal is to predict for each possible phrase in a given sentence if it is an argument or not and what type it is.</a:t>
            </a:r>
          </a:p>
        </p:txBody>
      </p:sp>
    </p:spTree>
    <p:extLst>
      <p:ext uri="{BB962C8B-B14F-4D97-AF65-F5344CB8AC3E}">
        <p14:creationId xmlns:p14="http://schemas.microsoft.com/office/powerpoint/2010/main" val="752496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r>
              <a:rPr lang="en-US" dirty="0" smtClean="0"/>
              <a:t>We follow a now seemingly standard approach to SRL.  </a:t>
            </a:r>
          </a:p>
          <a:p>
            <a:endParaRPr lang="en-US" dirty="0" smtClean="0"/>
          </a:p>
          <a:p>
            <a:r>
              <a:rPr lang="en-US" dirty="0" smtClean="0"/>
              <a:t>Given a sentence, first we find a set of potential argument candidates by identifying</a:t>
            </a:r>
          </a:p>
          <a:p>
            <a:r>
              <a:rPr lang="en-US" dirty="0" smtClean="0"/>
              <a:t>which words are at the border of an argument.   </a:t>
            </a:r>
          </a:p>
          <a:p>
            <a:r>
              <a:rPr lang="en-US" dirty="0" smtClean="0"/>
              <a:t>Then, once we have a set of potential arguments, we use a phrase-level classifier to tell us how likely an argument is to be of each type.  </a:t>
            </a:r>
          </a:p>
          <a:p>
            <a:endParaRPr lang="en-US" dirty="0" smtClean="0"/>
          </a:p>
          <a:p>
            <a:r>
              <a:rPr lang="en-US" dirty="0" smtClean="0"/>
              <a:t>Finally, we use all of the information we have so far to find the assignment of types to argument that gives us the “optimal” global assignment.  </a:t>
            </a:r>
          </a:p>
          <a:p>
            <a:endParaRPr lang="en-US" dirty="0" smtClean="0"/>
          </a:p>
          <a:p>
            <a:r>
              <a:rPr lang="en-US" dirty="0" smtClean="0"/>
              <a:t>Similar approaches (with similar results) use inference procedures tied to their </a:t>
            </a:r>
            <a:r>
              <a:rPr lang="en-US" dirty="0" err="1" smtClean="0"/>
              <a:t>represntation</a:t>
            </a:r>
            <a:r>
              <a:rPr lang="en-US" dirty="0" smtClean="0"/>
              <a:t>.</a:t>
            </a:r>
          </a:p>
          <a:p>
            <a:endParaRPr lang="en-US" dirty="0" smtClean="0"/>
          </a:p>
          <a:p>
            <a:r>
              <a:rPr lang="en-US" dirty="0" smtClean="0"/>
              <a:t>Instead, we use a general inference procedure by setting up the problem as a linear programming problem.</a:t>
            </a:r>
          </a:p>
          <a:p>
            <a:endParaRPr lang="en-US" dirty="0" smtClean="0"/>
          </a:p>
          <a:p>
            <a:r>
              <a:rPr lang="en-US" dirty="0" smtClean="0"/>
              <a:t>This is really where our technique allows us to apply powerful information that similar approaches can not.</a:t>
            </a:r>
          </a:p>
          <a:p>
            <a:endParaRPr lang="en-US" dirty="0" smtClean="0"/>
          </a:p>
        </p:txBody>
      </p:sp>
    </p:spTree>
    <p:extLst>
      <p:ext uri="{BB962C8B-B14F-4D97-AF65-F5344CB8AC3E}">
        <p14:creationId xmlns:p14="http://schemas.microsoft.com/office/powerpoint/2010/main" val="3122786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85813" indent="-303213" defTabSz="966788" eaLnBrk="0" hangingPunct="0">
              <a:defRPr>
                <a:solidFill>
                  <a:schemeClr val="tx1"/>
                </a:solidFill>
                <a:latin typeface="Arial" charset="0"/>
                <a:cs typeface="Arial" charset="0"/>
              </a:defRPr>
            </a:lvl2pPr>
            <a:lvl3pPr marL="1208088" indent="-241300" defTabSz="966788" eaLnBrk="0" hangingPunct="0">
              <a:defRPr>
                <a:solidFill>
                  <a:schemeClr val="tx1"/>
                </a:solidFill>
                <a:latin typeface="Arial" charset="0"/>
                <a:cs typeface="Arial" charset="0"/>
              </a:defRPr>
            </a:lvl3pPr>
            <a:lvl4pPr marL="1692275" indent="-242888" defTabSz="966788" eaLnBrk="0" hangingPunct="0">
              <a:defRPr>
                <a:solidFill>
                  <a:schemeClr val="tx1"/>
                </a:solidFill>
                <a:latin typeface="Arial" charset="0"/>
                <a:cs typeface="Arial" charset="0"/>
              </a:defRPr>
            </a:lvl4pPr>
            <a:lvl5pPr marL="2174875" indent="-241300" defTabSz="966788" eaLnBrk="0" hangingPunct="0">
              <a:defRPr>
                <a:solidFill>
                  <a:schemeClr val="tx1"/>
                </a:solidFill>
                <a:latin typeface="Arial" charset="0"/>
                <a:cs typeface="Arial" charset="0"/>
              </a:defRPr>
            </a:lvl5pPr>
            <a:lvl6pPr marL="2632075" indent="-241300" defTabSz="966788" eaLnBrk="0" fontAlgn="base" hangingPunct="0">
              <a:spcBef>
                <a:spcPct val="0"/>
              </a:spcBef>
              <a:spcAft>
                <a:spcPct val="0"/>
              </a:spcAft>
              <a:defRPr>
                <a:solidFill>
                  <a:schemeClr val="tx1"/>
                </a:solidFill>
                <a:latin typeface="Arial" charset="0"/>
                <a:cs typeface="Arial" charset="0"/>
              </a:defRPr>
            </a:lvl6pPr>
            <a:lvl7pPr marL="3089275" indent="-241300" defTabSz="966788" eaLnBrk="0" fontAlgn="base" hangingPunct="0">
              <a:spcBef>
                <a:spcPct val="0"/>
              </a:spcBef>
              <a:spcAft>
                <a:spcPct val="0"/>
              </a:spcAft>
              <a:defRPr>
                <a:solidFill>
                  <a:schemeClr val="tx1"/>
                </a:solidFill>
                <a:latin typeface="Arial" charset="0"/>
                <a:cs typeface="Arial" charset="0"/>
              </a:defRPr>
            </a:lvl7pPr>
            <a:lvl8pPr marL="3546475" indent="-241300" defTabSz="966788" eaLnBrk="0" fontAlgn="base" hangingPunct="0">
              <a:spcBef>
                <a:spcPct val="0"/>
              </a:spcBef>
              <a:spcAft>
                <a:spcPct val="0"/>
              </a:spcAft>
              <a:defRPr>
                <a:solidFill>
                  <a:schemeClr val="tx1"/>
                </a:solidFill>
                <a:latin typeface="Arial" charset="0"/>
                <a:cs typeface="Arial" charset="0"/>
              </a:defRPr>
            </a:lvl8pPr>
            <a:lvl9pPr marL="4003675" indent="-2413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51F4DA1A-A421-40A0-BD11-4F97CA179F4E}" type="slidenum">
              <a:rPr lang="en-US" sz="1300">
                <a:latin typeface="Times New Roman" pitchFamily="18" charset="0"/>
              </a:rPr>
              <a:pPr algn="r" eaLnBrk="1" hangingPunct="1"/>
              <a:t>19</a:t>
            </a:fld>
            <a:endParaRPr lang="en-US" sz="1300">
              <a:latin typeface="Times New Roman"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p:txBody>
          <a:bodyPr/>
          <a:lstStyle/>
          <a:p>
            <a:r>
              <a:rPr lang="en-US" smtClean="0"/>
              <a:t>Here is how we use it to solve our problem.  Assume each line and color here represent all possible arguments and argument types with the grey color means </a:t>
            </a:r>
            <a:r>
              <a:rPr lang="en-US" i="1" smtClean="0"/>
              <a:t>null</a:t>
            </a:r>
            <a:r>
              <a:rPr lang="en-US" smtClean="0"/>
              <a:t> or not actually an argument.  Associated with each line is the score obtained from the argument classifier.</a:t>
            </a:r>
          </a:p>
        </p:txBody>
      </p:sp>
    </p:spTree>
    <p:extLst>
      <p:ext uri="{BB962C8B-B14F-4D97-AF65-F5344CB8AC3E}">
        <p14:creationId xmlns:p14="http://schemas.microsoft.com/office/powerpoint/2010/main" val="260607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85813" indent="-303213" defTabSz="966788" eaLnBrk="0" hangingPunct="0">
              <a:defRPr>
                <a:solidFill>
                  <a:schemeClr val="tx1"/>
                </a:solidFill>
                <a:latin typeface="Arial" charset="0"/>
                <a:cs typeface="Arial" charset="0"/>
              </a:defRPr>
            </a:lvl2pPr>
            <a:lvl3pPr marL="1208088" indent="-241300" defTabSz="966788" eaLnBrk="0" hangingPunct="0">
              <a:defRPr>
                <a:solidFill>
                  <a:schemeClr val="tx1"/>
                </a:solidFill>
                <a:latin typeface="Arial" charset="0"/>
                <a:cs typeface="Arial" charset="0"/>
              </a:defRPr>
            </a:lvl3pPr>
            <a:lvl4pPr marL="1692275" indent="-242888" defTabSz="966788" eaLnBrk="0" hangingPunct="0">
              <a:defRPr>
                <a:solidFill>
                  <a:schemeClr val="tx1"/>
                </a:solidFill>
                <a:latin typeface="Arial" charset="0"/>
                <a:cs typeface="Arial" charset="0"/>
              </a:defRPr>
            </a:lvl4pPr>
            <a:lvl5pPr marL="2174875" indent="-241300" defTabSz="966788" eaLnBrk="0" hangingPunct="0">
              <a:defRPr>
                <a:solidFill>
                  <a:schemeClr val="tx1"/>
                </a:solidFill>
                <a:latin typeface="Arial" charset="0"/>
                <a:cs typeface="Arial" charset="0"/>
              </a:defRPr>
            </a:lvl5pPr>
            <a:lvl6pPr marL="2632075" indent="-241300" defTabSz="966788" eaLnBrk="0" fontAlgn="base" hangingPunct="0">
              <a:spcBef>
                <a:spcPct val="0"/>
              </a:spcBef>
              <a:spcAft>
                <a:spcPct val="0"/>
              </a:spcAft>
              <a:defRPr>
                <a:solidFill>
                  <a:schemeClr val="tx1"/>
                </a:solidFill>
                <a:latin typeface="Arial" charset="0"/>
                <a:cs typeface="Arial" charset="0"/>
              </a:defRPr>
            </a:lvl6pPr>
            <a:lvl7pPr marL="3089275" indent="-241300" defTabSz="966788" eaLnBrk="0" fontAlgn="base" hangingPunct="0">
              <a:spcBef>
                <a:spcPct val="0"/>
              </a:spcBef>
              <a:spcAft>
                <a:spcPct val="0"/>
              </a:spcAft>
              <a:defRPr>
                <a:solidFill>
                  <a:schemeClr val="tx1"/>
                </a:solidFill>
                <a:latin typeface="Arial" charset="0"/>
                <a:cs typeface="Arial" charset="0"/>
              </a:defRPr>
            </a:lvl7pPr>
            <a:lvl8pPr marL="3546475" indent="-241300" defTabSz="966788" eaLnBrk="0" fontAlgn="base" hangingPunct="0">
              <a:spcBef>
                <a:spcPct val="0"/>
              </a:spcBef>
              <a:spcAft>
                <a:spcPct val="0"/>
              </a:spcAft>
              <a:defRPr>
                <a:solidFill>
                  <a:schemeClr val="tx1"/>
                </a:solidFill>
                <a:latin typeface="Arial" charset="0"/>
                <a:cs typeface="Arial" charset="0"/>
              </a:defRPr>
            </a:lvl8pPr>
            <a:lvl9pPr marL="4003675" indent="-2413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B3AC39C6-65D3-4B4F-A166-4AA69369BEC9}" type="slidenum">
              <a:rPr lang="en-US" sz="1300">
                <a:latin typeface="Times New Roman" pitchFamily="18" charset="0"/>
              </a:rPr>
              <a:pPr algn="r" eaLnBrk="1" hangingPunct="1"/>
              <a:t>20</a:t>
            </a:fld>
            <a:endParaRPr lang="en-US" sz="1300">
              <a:latin typeface="Times New Roman"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p:txBody>
          <a:bodyPr/>
          <a:lstStyle/>
          <a:p>
            <a:r>
              <a:rPr lang="en-US" smtClean="0"/>
              <a:t>If we were to let the argument classifier to make the final prediction, we would have this output which violates the non-overlapping constarints.</a:t>
            </a:r>
          </a:p>
        </p:txBody>
      </p:sp>
    </p:spTree>
    <p:extLst>
      <p:ext uri="{BB962C8B-B14F-4D97-AF65-F5344CB8AC3E}">
        <p14:creationId xmlns:p14="http://schemas.microsoft.com/office/powerpoint/2010/main" val="2921118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85813" indent="-303213" defTabSz="966788" eaLnBrk="0" hangingPunct="0">
              <a:defRPr>
                <a:solidFill>
                  <a:schemeClr val="tx1"/>
                </a:solidFill>
                <a:latin typeface="Arial" charset="0"/>
                <a:cs typeface="Arial" charset="0"/>
              </a:defRPr>
            </a:lvl2pPr>
            <a:lvl3pPr marL="1208088" indent="-241300" defTabSz="966788" eaLnBrk="0" hangingPunct="0">
              <a:defRPr>
                <a:solidFill>
                  <a:schemeClr val="tx1"/>
                </a:solidFill>
                <a:latin typeface="Arial" charset="0"/>
                <a:cs typeface="Arial" charset="0"/>
              </a:defRPr>
            </a:lvl3pPr>
            <a:lvl4pPr marL="1692275" indent="-242888" defTabSz="966788" eaLnBrk="0" hangingPunct="0">
              <a:defRPr>
                <a:solidFill>
                  <a:schemeClr val="tx1"/>
                </a:solidFill>
                <a:latin typeface="Arial" charset="0"/>
                <a:cs typeface="Arial" charset="0"/>
              </a:defRPr>
            </a:lvl4pPr>
            <a:lvl5pPr marL="2174875" indent="-241300" defTabSz="966788" eaLnBrk="0" hangingPunct="0">
              <a:defRPr>
                <a:solidFill>
                  <a:schemeClr val="tx1"/>
                </a:solidFill>
                <a:latin typeface="Arial" charset="0"/>
                <a:cs typeface="Arial" charset="0"/>
              </a:defRPr>
            </a:lvl5pPr>
            <a:lvl6pPr marL="2632075" indent="-241300" defTabSz="966788" eaLnBrk="0" fontAlgn="base" hangingPunct="0">
              <a:spcBef>
                <a:spcPct val="0"/>
              </a:spcBef>
              <a:spcAft>
                <a:spcPct val="0"/>
              </a:spcAft>
              <a:defRPr>
                <a:solidFill>
                  <a:schemeClr val="tx1"/>
                </a:solidFill>
                <a:latin typeface="Arial" charset="0"/>
                <a:cs typeface="Arial" charset="0"/>
              </a:defRPr>
            </a:lvl6pPr>
            <a:lvl7pPr marL="3089275" indent="-241300" defTabSz="966788" eaLnBrk="0" fontAlgn="base" hangingPunct="0">
              <a:spcBef>
                <a:spcPct val="0"/>
              </a:spcBef>
              <a:spcAft>
                <a:spcPct val="0"/>
              </a:spcAft>
              <a:defRPr>
                <a:solidFill>
                  <a:schemeClr val="tx1"/>
                </a:solidFill>
                <a:latin typeface="Arial" charset="0"/>
                <a:cs typeface="Arial" charset="0"/>
              </a:defRPr>
            </a:lvl7pPr>
            <a:lvl8pPr marL="3546475" indent="-241300" defTabSz="966788" eaLnBrk="0" fontAlgn="base" hangingPunct="0">
              <a:spcBef>
                <a:spcPct val="0"/>
              </a:spcBef>
              <a:spcAft>
                <a:spcPct val="0"/>
              </a:spcAft>
              <a:defRPr>
                <a:solidFill>
                  <a:schemeClr val="tx1"/>
                </a:solidFill>
                <a:latin typeface="Arial" charset="0"/>
                <a:cs typeface="Arial" charset="0"/>
              </a:defRPr>
            </a:lvl8pPr>
            <a:lvl9pPr marL="4003675" indent="-2413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B8687937-6CC7-4951-9EBF-8AD17BD5080D}" type="slidenum">
              <a:rPr lang="en-US" sz="1300">
                <a:latin typeface="Times New Roman" pitchFamily="18" charset="0"/>
              </a:rPr>
              <a:pPr algn="r" eaLnBrk="1" hangingPunct="1"/>
              <a:t>21</a:t>
            </a:fld>
            <a:endParaRPr lang="en-US" sz="1300">
              <a:latin typeface="Times New Roman"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p:txBody>
          <a:bodyPr/>
          <a:lstStyle/>
          <a:p>
            <a:r>
              <a:rPr lang="en-US" smtClean="0"/>
              <a:t>Instead, when we use the ILP inference, it will eliminate bottom argument which is now the assignment that maximizes the linear summation of the scores that also satisfy the non-overlapping constraints.</a:t>
            </a:r>
          </a:p>
        </p:txBody>
      </p:sp>
    </p:spTree>
    <p:extLst>
      <p:ext uri="{BB962C8B-B14F-4D97-AF65-F5344CB8AC3E}">
        <p14:creationId xmlns:p14="http://schemas.microsoft.com/office/powerpoint/2010/main" val="1177984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85813" indent="-303213" defTabSz="966788" eaLnBrk="0" hangingPunct="0">
              <a:defRPr>
                <a:solidFill>
                  <a:schemeClr val="tx1"/>
                </a:solidFill>
                <a:latin typeface="Arial" charset="0"/>
                <a:cs typeface="Arial" charset="0"/>
              </a:defRPr>
            </a:lvl2pPr>
            <a:lvl3pPr marL="1208088" indent="-241300" defTabSz="966788" eaLnBrk="0" hangingPunct="0">
              <a:defRPr>
                <a:solidFill>
                  <a:schemeClr val="tx1"/>
                </a:solidFill>
                <a:latin typeface="Arial" charset="0"/>
                <a:cs typeface="Arial" charset="0"/>
              </a:defRPr>
            </a:lvl3pPr>
            <a:lvl4pPr marL="1692275" indent="-242888" defTabSz="966788" eaLnBrk="0" hangingPunct="0">
              <a:defRPr>
                <a:solidFill>
                  <a:schemeClr val="tx1"/>
                </a:solidFill>
                <a:latin typeface="Arial" charset="0"/>
                <a:cs typeface="Arial" charset="0"/>
              </a:defRPr>
            </a:lvl4pPr>
            <a:lvl5pPr marL="2174875" indent="-241300" defTabSz="966788" eaLnBrk="0" hangingPunct="0">
              <a:defRPr>
                <a:solidFill>
                  <a:schemeClr val="tx1"/>
                </a:solidFill>
                <a:latin typeface="Arial" charset="0"/>
                <a:cs typeface="Arial" charset="0"/>
              </a:defRPr>
            </a:lvl5pPr>
            <a:lvl6pPr marL="2632075" indent="-241300" defTabSz="966788" eaLnBrk="0" fontAlgn="base" hangingPunct="0">
              <a:spcBef>
                <a:spcPct val="0"/>
              </a:spcBef>
              <a:spcAft>
                <a:spcPct val="0"/>
              </a:spcAft>
              <a:defRPr>
                <a:solidFill>
                  <a:schemeClr val="tx1"/>
                </a:solidFill>
                <a:latin typeface="Arial" charset="0"/>
                <a:cs typeface="Arial" charset="0"/>
              </a:defRPr>
            </a:lvl6pPr>
            <a:lvl7pPr marL="3089275" indent="-241300" defTabSz="966788" eaLnBrk="0" fontAlgn="base" hangingPunct="0">
              <a:spcBef>
                <a:spcPct val="0"/>
              </a:spcBef>
              <a:spcAft>
                <a:spcPct val="0"/>
              </a:spcAft>
              <a:defRPr>
                <a:solidFill>
                  <a:schemeClr val="tx1"/>
                </a:solidFill>
                <a:latin typeface="Arial" charset="0"/>
                <a:cs typeface="Arial" charset="0"/>
              </a:defRPr>
            </a:lvl7pPr>
            <a:lvl8pPr marL="3546475" indent="-241300" defTabSz="966788" eaLnBrk="0" fontAlgn="base" hangingPunct="0">
              <a:spcBef>
                <a:spcPct val="0"/>
              </a:spcBef>
              <a:spcAft>
                <a:spcPct val="0"/>
              </a:spcAft>
              <a:defRPr>
                <a:solidFill>
                  <a:schemeClr val="tx1"/>
                </a:solidFill>
                <a:latin typeface="Arial" charset="0"/>
                <a:cs typeface="Arial" charset="0"/>
              </a:defRPr>
            </a:lvl8pPr>
            <a:lvl9pPr marL="4003675" indent="-2413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908C6A51-A3E9-4F80-A3F9-AB8233A01D61}" type="slidenum">
              <a:rPr lang="en-US" sz="1300">
                <a:latin typeface="Times New Roman" pitchFamily="18" charset="0"/>
              </a:rPr>
              <a:pPr algn="r" eaLnBrk="1" hangingPunct="1"/>
              <a:t>22</a:t>
            </a:fld>
            <a:endParaRPr lang="en-US" sz="1300">
              <a:latin typeface="Times New Roman"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686028" y="4343798"/>
            <a:ext cx="5485946" cy="4113609"/>
          </a:xfrm>
        </p:spPr>
        <p:txBody>
          <a:bodyPr/>
          <a:lstStyle/>
          <a:p>
            <a:pPr eaLnBrk="1" hangingPunct="1"/>
            <a:r>
              <a:rPr lang="en-US" altLang="zh-TW" sz="1000" dirty="0" smtClean="0">
                <a:ea typeface="Arial Unicode MS" pitchFamily="34" charset="-128"/>
                <a:cs typeface="Arial Unicode MS" pitchFamily="34" charset="-128"/>
              </a:rPr>
              <a:t>Animation to show the following 3 constraints step by step</a:t>
            </a:r>
          </a:p>
          <a:p>
            <a:pPr lvl="1" eaLnBrk="1" hangingPunct="1"/>
            <a:r>
              <a:rPr lang="en-US" altLang="zh-TW" dirty="0" smtClean="0">
                <a:ea typeface="Arial Unicode MS" pitchFamily="34" charset="-128"/>
                <a:cs typeface="Arial Unicode MS" pitchFamily="34" charset="-128"/>
              </a:rPr>
              <a:t>Binary constraints</a:t>
            </a:r>
          </a:p>
          <a:p>
            <a:pPr lvl="1" eaLnBrk="1" hangingPunct="1"/>
            <a:r>
              <a:rPr lang="en-US" altLang="zh-TW" dirty="0" smtClean="0">
                <a:ea typeface="Arial Unicode MS" pitchFamily="34" charset="-128"/>
                <a:cs typeface="Arial Unicode MS" pitchFamily="34" charset="-128"/>
              </a:rPr>
              <a:t>Summation = 1 assures that it</a:t>
            </a:r>
            <a:r>
              <a:rPr lang="en-US" altLang="zh-TW" dirty="0" smtClean="0">
                <a:latin typeface="Arial" charset="0"/>
                <a:ea typeface="Arial Unicode MS" pitchFamily="34" charset="-128"/>
                <a:cs typeface="Arial Unicode MS" pitchFamily="34" charset="-128"/>
              </a:rPr>
              <a:t>’</a:t>
            </a:r>
            <a:r>
              <a:rPr lang="en-US" altLang="zh-TW" dirty="0" smtClean="0">
                <a:ea typeface="Arial Unicode MS" pitchFamily="34" charset="-128"/>
                <a:cs typeface="Arial Unicode MS" pitchFamily="34" charset="-128"/>
              </a:rPr>
              <a:t>s assigned only one label</a:t>
            </a:r>
          </a:p>
          <a:p>
            <a:pPr lvl="1" eaLnBrk="1" hangingPunct="1"/>
            <a:r>
              <a:rPr lang="en-US" altLang="zh-TW" dirty="0" smtClean="0">
                <a:ea typeface="Arial Unicode MS" pitchFamily="34" charset="-128"/>
                <a:cs typeface="Arial Unicode MS" pitchFamily="34" charset="-128"/>
              </a:rPr>
              <a:t>Non-overlapping constraints </a:t>
            </a:r>
          </a:p>
          <a:p>
            <a:pPr eaLnBrk="1" hangingPunct="1"/>
            <a:r>
              <a:rPr lang="en-US" altLang="zh-TW" dirty="0" smtClean="0">
                <a:ea typeface="Arial Unicode MS" pitchFamily="34" charset="-128"/>
                <a:cs typeface="Arial Unicode MS" pitchFamily="34" charset="-128"/>
              </a:rPr>
              <a:t>Remember to put a small bar picture</a:t>
            </a:r>
          </a:p>
          <a:p>
            <a:pPr eaLnBrk="1" hangingPunct="1"/>
            <a:endParaRPr lang="en-US" dirty="0" smtClean="0"/>
          </a:p>
        </p:txBody>
      </p:sp>
    </p:spTree>
    <p:extLst>
      <p:ext uri="{BB962C8B-B14F-4D97-AF65-F5344CB8AC3E}">
        <p14:creationId xmlns:p14="http://schemas.microsoft.com/office/powerpoint/2010/main" val="11316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7A639AF-633F-4C0A-9FB8-059A9C63F1C0}" type="slidenum">
              <a:rPr lang="en-US" smtClean="0">
                <a:latin typeface="Times New Roman" pitchFamily="18" charset="0"/>
              </a:rPr>
              <a:pPr eaLnBrk="1" hangingPunct="1"/>
              <a:t>33</a:t>
            </a:fld>
            <a:endParaRPr lang="en-US" smtClean="0">
              <a:latin typeface="Times New Roman" pitchFamily="18" charset="0"/>
            </a:endParaRPr>
          </a:p>
        </p:txBody>
      </p:sp>
      <p:sp>
        <p:nvSpPr>
          <p:cNvPr id="131075" name="Slide Image Placeholder 1"/>
          <p:cNvSpPr>
            <a:spLocks noGrp="1" noRot="1" noChangeAspect="1" noTextEdit="1"/>
          </p:cNvSpPr>
          <p:nvPr>
            <p:ph type="sldImg"/>
          </p:nvPr>
        </p:nvSpPr>
        <p:spPr>
          <a:ln/>
        </p:spPr>
      </p:sp>
      <p:sp>
        <p:nvSpPr>
          <p:cNvPr id="131076" name="Notes Placeholder 2"/>
          <p:cNvSpPr>
            <a:spLocks noGrp="1"/>
          </p:cNvSpPr>
          <p:nvPr>
            <p:ph type="body" idx="1"/>
          </p:nvPr>
        </p:nvSpPr>
        <p:spPr>
          <a:xfrm>
            <a:off x="685800" y="4343400"/>
            <a:ext cx="5486400" cy="4114800"/>
          </a:xfrm>
          <a:noFill/>
        </p:spPr>
        <p:txBody>
          <a:bodyPr/>
          <a:lstStyle/>
          <a:p>
            <a:pPr eaLnBrk="1" hangingPunct="1">
              <a:spcBef>
                <a:spcPct val="0"/>
              </a:spcBef>
            </a:pPr>
            <a:endParaRPr lang="en-US" smtClean="0"/>
          </a:p>
        </p:txBody>
      </p:sp>
      <p:sp>
        <p:nvSpPr>
          <p:cNvPr id="13107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0A3A0588-49E8-4321-8B43-896E64AF3562}" type="slidenum">
              <a:rPr lang="en-US" sz="1200">
                <a:latin typeface="Calibri" pitchFamily="34" charset="0"/>
              </a:rPr>
              <a:pPr algn="r" eaLnBrk="1" hangingPunct="1"/>
              <a:t>33</a:t>
            </a:fld>
            <a:endParaRPr lang="en-US" sz="1200">
              <a:latin typeface="Calibri" pitchFamily="34" charset="0"/>
            </a:endParaRPr>
          </a:p>
        </p:txBody>
      </p:sp>
    </p:spTree>
    <p:extLst>
      <p:ext uri="{BB962C8B-B14F-4D97-AF65-F5344CB8AC3E}">
        <p14:creationId xmlns:p14="http://schemas.microsoft.com/office/powerpoint/2010/main" val="2454155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248EF-BBB1-4F95-9DA1-C99CAC226C21}" type="slidenum">
              <a:rPr lang="en-US">
                <a:solidFill>
                  <a:prstClr val="black"/>
                </a:solidFill>
              </a:rPr>
              <a:pPr/>
              <a:t>6</a:t>
            </a:fld>
            <a:endParaRPr lang="en-US">
              <a:solidFill>
                <a:prstClr val="black"/>
              </a:solidFill>
            </a:endParaRPr>
          </a:p>
        </p:txBody>
      </p:sp>
      <p:sp>
        <p:nvSpPr>
          <p:cNvPr id="1270786"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chemeClr val="tx1"/>
                </a:solidFill>
                <a:latin typeface="Times New Roman" pitchFamily="18" charset="0"/>
              </a:defRPr>
            </a:lvl1pPr>
            <a:lvl2pPr marL="785813" indent="-303213" defTabSz="966788">
              <a:defRPr sz="2400">
                <a:solidFill>
                  <a:schemeClr val="tx1"/>
                </a:solidFill>
                <a:latin typeface="Times New Roman" pitchFamily="18" charset="0"/>
              </a:defRPr>
            </a:lvl2pPr>
            <a:lvl3pPr marL="1208088" indent="-241300" defTabSz="966788">
              <a:defRPr sz="2400">
                <a:solidFill>
                  <a:schemeClr val="tx1"/>
                </a:solidFill>
                <a:latin typeface="Times New Roman" pitchFamily="18" charset="0"/>
              </a:defRPr>
            </a:lvl3pPr>
            <a:lvl4pPr marL="1692275" indent="-242888" defTabSz="966788">
              <a:defRPr sz="2400">
                <a:solidFill>
                  <a:schemeClr val="tx1"/>
                </a:solidFill>
                <a:latin typeface="Times New Roman" pitchFamily="18" charset="0"/>
              </a:defRPr>
            </a:lvl4pPr>
            <a:lvl5pPr marL="2174875" indent="-241300" defTabSz="966788">
              <a:defRPr sz="2400">
                <a:solidFill>
                  <a:schemeClr val="tx1"/>
                </a:solidFill>
                <a:latin typeface="Times New Roman" pitchFamily="18" charset="0"/>
              </a:defRPr>
            </a:lvl5pPr>
            <a:lvl6pPr marL="2632075" indent="-241300" defTabSz="966788" fontAlgn="base">
              <a:spcBef>
                <a:spcPct val="0"/>
              </a:spcBef>
              <a:spcAft>
                <a:spcPct val="0"/>
              </a:spcAft>
              <a:defRPr sz="2400">
                <a:solidFill>
                  <a:schemeClr val="tx1"/>
                </a:solidFill>
                <a:latin typeface="Times New Roman" pitchFamily="18" charset="0"/>
              </a:defRPr>
            </a:lvl6pPr>
            <a:lvl7pPr marL="3089275" indent="-241300" defTabSz="966788" fontAlgn="base">
              <a:spcBef>
                <a:spcPct val="0"/>
              </a:spcBef>
              <a:spcAft>
                <a:spcPct val="0"/>
              </a:spcAft>
              <a:defRPr sz="2400">
                <a:solidFill>
                  <a:schemeClr val="tx1"/>
                </a:solidFill>
                <a:latin typeface="Times New Roman" pitchFamily="18" charset="0"/>
              </a:defRPr>
            </a:lvl7pPr>
            <a:lvl8pPr marL="3546475" indent="-241300" defTabSz="966788" fontAlgn="base">
              <a:spcBef>
                <a:spcPct val="0"/>
              </a:spcBef>
              <a:spcAft>
                <a:spcPct val="0"/>
              </a:spcAft>
              <a:defRPr sz="2400">
                <a:solidFill>
                  <a:schemeClr val="tx1"/>
                </a:solidFill>
                <a:latin typeface="Times New Roman" pitchFamily="18" charset="0"/>
              </a:defRPr>
            </a:lvl8pPr>
            <a:lvl9pPr marL="4003675" indent="-241300" defTabSz="966788" fontAlgn="base">
              <a:spcBef>
                <a:spcPct val="0"/>
              </a:spcBef>
              <a:spcAft>
                <a:spcPct val="0"/>
              </a:spcAft>
              <a:defRPr sz="2400">
                <a:solidFill>
                  <a:schemeClr val="tx1"/>
                </a:solidFill>
                <a:latin typeface="Times New Roman" pitchFamily="18" charset="0"/>
              </a:defRPr>
            </a:lvl9pPr>
          </a:lstStyle>
          <a:p>
            <a:pPr algn="r"/>
            <a:fld id="{5B950CBD-5ED5-4E2C-A7B2-95B125D5B40E}" type="slidenum">
              <a:rPr lang="en-US" sz="1300">
                <a:solidFill>
                  <a:prstClr val="black"/>
                </a:solidFill>
                <a:cs typeface="Arial" charset="0"/>
              </a:rPr>
              <a:pPr algn="r"/>
              <a:t>6</a:t>
            </a:fld>
            <a:endParaRPr lang="en-US" sz="1300">
              <a:solidFill>
                <a:prstClr val="black"/>
              </a:solidFill>
              <a:cs typeface="Arial" charset="0"/>
            </a:endParaRPr>
          </a:p>
        </p:txBody>
      </p:sp>
      <p:sp>
        <p:nvSpPr>
          <p:cNvPr id="1270787" name="Rectangle 2"/>
          <p:cNvSpPr>
            <a:spLocks noGrp="1" noRot="1" noChangeAspect="1" noChangeArrowheads="1" noTextEdit="1"/>
          </p:cNvSpPr>
          <p:nvPr>
            <p:ph type="sldImg"/>
          </p:nvPr>
        </p:nvSpPr>
        <p:spPr>
          <a:xfrm>
            <a:off x="1143000" y="685800"/>
            <a:ext cx="4572000" cy="3429000"/>
          </a:xfrm>
          <a:ln/>
        </p:spPr>
      </p:sp>
      <p:sp>
        <p:nvSpPr>
          <p:cNvPr id="1270788" name="Rectangle 3"/>
          <p:cNvSpPr>
            <a:spLocks noGrp="1" noChangeArrowheads="1"/>
          </p:cNvSpPr>
          <p:nvPr>
            <p:ph type="body" idx="1"/>
          </p:nvPr>
        </p:nvSpPr>
        <p:spPr>
          <a:xfrm>
            <a:off x="686028" y="4343798"/>
            <a:ext cx="5485946" cy="4113609"/>
          </a:xfrm>
        </p:spPr>
        <p:txBody>
          <a:bodyPr/>
          <a:lstStyle/>
          <a:p>
            <a:r>
              <a:rPr lang="en-US"/>
              <a:t>Let’s look at another example in more details.</a:t>
            </a:r>
          </a:p>
          <a:p>
            <a:endParaRPr lang="en-US"/>
          </a:p>
          <a:p>
            <a:r>
              <a:rPr lang="en-US"/>
              <a:t>We want to extract entities (person, location and organization) and relations between them (born in, spouse of). </a:t>
            </a:r>
          </a:p>
          <a:p>
            <a:endParaRPr lang="en-US"/>
          </a:p>
          <a:p>
            <a:r>
              <a:rPr lang="en-US"/>
              <a:t>Given a sentence, suppose the entity classifier and relation classifier have already given us their predictions along with the confidence values.  The blue ones are the labels that have the highest confidence individually.  However, this global assignment has some obvious mistakes.  For example, the second argument of a born_in relation should be location instead of person.  Since the classifiers are pretty confident on R23, but not on E3, so we should correct E3 to be location.  </a:t>
            </a:r>
          </a:p>
          <a:p>
            <a:endParaRPr lang="en-US"/>
          </a:p>
          <a:p>
            <a:r>
              <a:rPr lang="en-US"/>
              <a:t>Similarly, we should change R12 from “born_in” to “spouse_of” </a:t>
            </a:r>
          </a:p>
          <a:p>
            <a:endParaRPr lang="en-US"/>
          </a:p>
        </p:txBody>
      </p:sp>
    </p:spTree>
    <p:extLst>
      <p:ext uri="{BB962C8B-B14F-4D97-AF65-F5344CB8AC3E}">
        <p14:creationId xmlns:p14="http://schemas.microsoft.com/office/powerpoint/2010/main" val="110160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9DCD69-8E97-4687-BD94-7B048F7244E4}" type="slidenum">
              <a:rPr lang="en-US"/>
              <a:pPr/>
              <a:t>7</a:t>
            </a:fld>
            <a:endParaRPr lang="en-US"/>
          </a:p>
        </p:txBody>
      </p:sp>
      <p:sp>
        <p:nvSpPr>
          <p:cNvPr id="1295362" name="Rectangle 2"/>
          <p:cNvSpPr>
            <a:spLocks noGrp="1" noRot="1" noChangeAspect="1" noChangeArrowheads="1" noTextEdit="1"/>
          </p:cNvSpPr>
          <p:nvPr>
            <p:ph type="sldImg"/>
          </p:nvPr>
        </p:nvSpPr>
        <p:spPr>
          <a:ln/>
        </p:spPr>
      </p:sp>
      <p:sp>
        <p:nvSpPr>
          <p:cNvPr id="12953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067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11B8853-A679-4A08-8A09-5281F94DD58E}" type="slidenum">
              <a:rPr lang="en-US" smtClean="0"/>
              <a:pPr>
                <a:defRPr/>
              </a:pPr>
              <a:t>8</a:t>
            </a:fld>
            <a:endParaRPr lang="en-US" dirty="0"/>
          </a:p>
        </p:txBody>
      </p:sp>
    </p:spTree>
    <p:extLst>
      <p:ext uri="{BB962C8B-B14F-4D97-AF65-F5344CB8AC3E}">
        <p14:creationId xmlns:p14="http://schemas.microsoft.com/office/powerpoint/2010/main" val="253380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033A233-E802-4C20-B707-40BB298897BE}" type="slidenum">
              <a:rPr lang="en-US"/>
              <a:pPr/>
              <a:t>10</a:t>
            </a:fld>
            <a:endParaRPr lang="en-US"/>
          </a:p>
        </p:txBody>
      </p:sp>
      <p:sp>
        <p:nvSpPr>
          <p:cNvPr id="1272834"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chemeClr val="tx1"/>
                </a:solidFill>
                <a:latin typeface="Times New Roman" pitchFamily="18" charset="0"/>
              </a:defRPr>
            </a:lvl1pPr>
            <a:lvl2pPr marL="785813" indent="-303213" defTabSz="966788">
              <a:defRPr sz="2400">
                <a:solidFill>
                  <a:schemeClr val="tx1"/>
                </a:solidFill>
                <a:latin typeface="Times New Roman" pitchFamily="18" charset="0"/>
              </a:defRPr>
            </a:lvl2pPr>
            <a:lvl3pPr marL="1208088" indent="-241300" defTabSz="966788">
              <a:defRPr sz="2400">
                <a:solidFill>
                  <a:schemeClr val="tx1"/>
                </a:solidFill>
                <a:latin typeface="Times New Roman" pitchFamily="18" charset="0"/>
              </a:defRPr>
            </a:lvl3pPr>
            <a:lvl4pPr marL="1692275" indent="-242888" defTabSz="966788">
              <a:defRPr sz="2400">
                <a:solidFill>
                  <a:schemeClr val="tx1"/>
                </a:solidFill>
                <a:latin typeface="Times New Roman" pitchFamily="18" charset="0"/>
              </a:defRPr>
            </a:lvl4pPr>
            <a:lvl5pPr marL="2174875" indent="-241300" defTabSz="966788">
              <a:defRPr sz="2400">
                <a:solidFill>
                  <a:schemeClr val="tx1"/>
                </a:solidFill>
                <a:latin typeface="Times New Roman" pitchFamily="18" charset="0"/>
              </a:defRPr>
            </a:lvl5pPr>
            <a:lvl6pPr marL="2632075" indent="-241300" defTabSz="966788" fontAlgn="base">
              <a:spcBef>
                <a:spcPct val="0"/>
              </a:spcBef>
              <a:spcAft>
                <a:spcPct val="0"/>
              </a:spcAft>
              <a:defRPr sz="2400">
                <a:solidFill>
                  <a:schemeClr val="tx1"/>
                </a:solidFill>
                <a:latin typeface="Times New Roman" pitchFamily="18" charset="0"/>
              </a:defRPr>
            </a:lvl6pPr>
            <a:lvl7pPr marL="3089275" indent="-241300" defTabSz="966788" fontAlgn="base">
              <a:spcBef>
                <a:spcPct val="0"/>
              </a:spcBef>
              <a:spcAft>
                <a:spcPct val="0"/>
              </a:spcAft>
              <a:defRPr sz="2400">
                <a:solidFill>
                  <a:schemeClr val="tx1"/>
                </a:solidFill>
                <a:latin typeface="Times New Roman" pitchFamily="18" charset="0"/>
              </a:defRPr>
            </a:lvl7pPr>
            <a:lvl8pPr marL="3546475" indent="-241300" defTabSz="966788" fontAlgn="base">
              <a:spcBef>
                <a:spcPct val="0"/>
              </a:spcBef>
              <a:spcAft>
                <a:spcPct val="0"/>
              </a:spcAft>
              <a:defRPr sz="2400">
                <a:solidFill>
                  <a:schemeClr val="tx1"/>
                </a:solidFill>
                <a:latin typeface="Times New Roman" pitchFamily="18" charset="0"/>
              </a:defRPr>
            </a:lvl8pPr>
            <a:lvl9pPr marL="4003675" indent="-241300" defTabSz="966788" fontAlgn="base">
              <a:spcBef>
                <a:spcPct val="0"/>
              </a:spcBef>
              <a:spcAft>
                <a:spcPct val="0"/>
              </a:spcAft>
              <a:defRPr sz="2400">
                <a:solidFill>
                  <a:schemeClr val="tx1"/>
                </a:solidFill>
                <a:latin typeface="Times New Roman" pitchFamily="18" charset="0"/>
              </a:defRPr>
            </a:lvl9pPr>
          </a:lstStyle>
          <a:p>
            <a:pPr algn="r"/>
            <a:fld id="{36A5E209-14B4-44BD-893C-FAA9DE93F2A2}" type="slidenum">
              <a:rPr lang="en-US" sz="1300"/>
              <a:pPr algn="r"/>
              <a:t>10</a:t>
            </a:fld>
            <a:endParaRPr lang="en-US" sz="1300"/>
          </a:p>
        </p:txBody>
      </p:sp>
      <p:sp>
        <p:nvSpPr>
          <p:cNvPr id="1272835" name="Rectangle 2"/>
          <p:cNvSpPr>
            <a:spLocks noGrp="1" noRot="1" noChangeAspect="1" noChangeArrowheads="1" noTextEdit="1"/>
          </p:cNvSpPr>
          <p:nvPr>
            <p:ph type="sldImg"/>
          </p:nvPr>
        </p:nvSpPr>
        <p:spPr>
          <a:xfrm>
            <a:off x="1146175" y="687388"/>
            <a:ext cx="4564063" cy="3424237"/>
          </a:xfrm>
          <a:ln/>
        </p:spPr>
      </p:sp>
      <p:sp>
        <p:nvSpPr>
          <p:cNvPr id="1272836" name="Rectangle 3"/>
          <p:cNvSpPr>
            <a:spLocks noGrp="1" noChangeArrowheads="1"/>
          </p:cNvSpPr>
          <p:nvPr>
            <p:ph type="body" idx="1"/>
          </p:nvPr>
        </p:nvSpPr>
        <p:spPr>
          <a:xfrm>
            <a:off x="913947" y="4343798"/>
            <a:ext cx="5025571" cy="4111625"/>
          </a:xfrm>
        </p:spPr>
        <p:txBody>
          <a:bodyPr/>
          <a:lstStyle/>
          <a:p>
            <a:endParaRPr lang="en-US" dirty="0"/>
          </a:p>
        </p:txBody>
      </p:sp>
    </p:spTree>
    <p:extLst>
      <p:ext uri="{BB962C8B-B14F-4D97-AF65-F5344CB8AC3E}">
        <p14:creationId xmlns:p14="http://schemas.microsoft.com/office/powerpoint/2010/main" val="3179642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0B3A742-5BAF-4812-AA90-11BF40D35BC8}" type="slidenum">
              <a:rPr lang="en-US" smtClean="0">
                <a:solidFill>
                  <a:prstClr val="black"/>
                </a:solidFill>
                <a:latin typeface="Times New Roman" pitchFamily="18" charset="0"/>
              </a:rPr>
              <a:pPr eaLnBrk="1" hangingPunct="1"/>
              <a:t>11</a:t>
            </a:fld>
            <a:endParaRPr lang="en-US" smtClean="0">
              <a:solidFill>
                <a:prstClr val="black"/>
              </a:solidFill>
              <a:latin typeface="Times New Roman" pitchFamily="18" charset="0"/>
            </a:endParaRPr>
          </a:p>
        </p:txBody>
      </p:sp>
      <p:sp>
        <p:nvSpPr>
          <p:cNvPr id="118787" name="Rectangle 8"/>
          <p:cNvSpPr txBox="1">
            <a:spLocks noGrp="1" noChangeArrowheads="1"/>
          </p:cNvSpPr>
          <p:nvPr/>
        </p:nvSpPr>
        <p:spPr bwMode="auto">
          <a:xfrm>
            <a:off x="3886200" y="8686800"/>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57200" eaLnBrk="0" hangingPunct="0">
              <a:tabLst>
                <a:tab pos="723900" algn="l"/>
                <a:tab pos="1447800" algn="l"/>
                <a:tab pos="2171700" algn="l"/>
                <a:tab pos="2895600" algn="l"/>
              </a:tabLst>
              <a:defRPr>
                <a:solidFill>
                  <a:schemeClr val="tx1"/>
                </a:solidFill>
                <a:latin typeface="Arial" pitchFamily="34" charset="0"/>
                <a:cs typeface="Arial" pitchFamily="34" charset="0"/>
              </a:defRPr>
            </a:lvl1pPr>
            <a:lvl2pPr marL="742950" indent="-285750" defTabSz="457200" eaLnBrk="0" hangingPunct="0">
              <a:tabLst>
                <a:tab pos="723900" algn="l"/>
                <a:tab pos="1447800" algn="l"/>
                <a:tab pos="2171700" algn="l"/>
                <a:tab pos="2895600" algn="l"/>
              </a:tabLst>
              <a:defRPr>
                <a:solidFill>
                  <a:schemeClr val="tx1"/>
                </a:solidFill>
                <a:latin typeface="Arial" pitchFamily="34" charset="0"/>
                <a:cs typeface="Arial" pitchFamily="34" charset="0"/>
              </a:defRPr>
            </a:lvl2pPr>
            <a:lvl3pPr marL="1143000" indent="-228600" defTabSz="457200" eaLnBrk="0" hangingPunct="0">
              <a:tabLst>
                <a:tab pos="723900" algn="l"/>
                <a:tab pos="1447800" algn="l"/>
                <a:tab pos="2171700" algn="l"/>
                <a:tab pos="2895600" algn="l"/>
              </a:tabLst>
              <a:defRPr>
                <a:solidFill>
                  <a:schemeClr val="tx1"/>
                </a:solidFill>
                <a:latin typeface="Arial" pitchFamily="34" charset="0"/>
                <a:cs typeface="Arial" pitchFamily="34" charset="0"/>
              </a:defRPr>
            </a:lvl3pPr>
            <a:lvl4pPr marL="1600200" indent="-228600" defTabSz="457200" eaLnBrk="0" hangingPunct="0">
              <a:tabLst>
                <a:tab pos="723900" algn="l"/>
                <a:tab pos="1447800" algn="l"/>
                <a:tab pos="2171700" algn="l"/>
                <a:tab pos="2895600" algn="l"/>
              </a:tabLst>
              <a:defRPr>
                <a:solidFill>
                  <a:schemeClr val="tx1"/>
                </a:solidFill>
                <a:latin typeface="Arial" pitchFamily="34" charset="0"/>
                <a:cs typeface="Arial" pitchFamily="34" charset="0"/>
              </a:defRPr>
            </a:lvl4pPr>
            <a:lvl5pPr marL="2057400" indent="-228600" defTabSz="457200" eaLnBrk="0" hangingPunct="0">
              <a:tabLst>
                <a:tab pos="723900" algn="l"/>
                <a:tab pos="1447800" algn="l"/>
                <a:tab pos="2171700" algn="l"/>
                <a:tab pos="2895600" algn="l"/>
              </a:tabLst>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itchFamily="34" charset="0"/>
                <a:cs typeface="Arial" pitchFamily="34" charset="0"/>
              </a:defRPr>
            </a:lvl9pPr>
          </a:lstStyle>
          <a:p>
            <a:pPr algn="r" eaLnBrk="1" hangingPunct="1">
              <a:lnSpc>
                <a:spcPct val="102000"/>
              </a:lnSpc>
              <a:buClr>
                <a:srgbClr val="000000"/>
              </a:buClr>
              <a:buSzPct val="100000"/>
              <a:buFont typeface="Wingdings" pitchFamily="2" charset="2"/>
              <a:buNone/>
            </a:pPr>
            <a:fld id="{50D42559-C32E-4F4B-A2BE-4F69A68C3ABE}" type="slidenum">
              <a:rPr lang="en-US" sz="1200">
                <a:solidFill>
                  <a:srgbClr val="000000"/>
                </a:solidFill>
                <a:latin typeface="Times New Roman" pitchFamily="18" charset="0"/>
              </a:rPr>
              <a:pPr algn="r" eaLnBrk="1" hangingPunct="1">
                <a:lnSpc>
                  <a:spcPct val="102000"/>
                </a:lnSpc>
                <a:buClr>
                  <a:srgbClr val="000000"/>
                </a:buClr>
                <a:buSzPct val="100000"/>
                <a:buFont typeface="Wingdings" pitchFamily="2" charset="2"/>
                <a:buNone/>
              </a:pPr>
              <a:t>11</a:t>
            </a:fld>
            <a:endParaRPr lang="en-US" sz="1200">
              <a:solidFill>
                <a:srgbClr val="000000"/>
              </a:solidFill>
              <a:latin typeface="Times New Roman" pitchFamily="18" charset="0"/>
            </a:endParaRPr>
          </a:p>
        </p:txBody>
      </p:sp>
      <p:sp>
        <p:nvSpPr>
          <p:cNvPr id="118788" name="Text Box 1"/>
          <p:cNvSpPr txBox="1">
            <a:spLocks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1pPr>
            <a:lvl2pPr marL="742950" indent="-28575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2pPr>
            <a:lvl3pPr marL="11430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3pPr>
            <a:lvl4pPr marL="16002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4pPr>
            <a:lvl5pPr marL="2057400" indent="-228600"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itchFamily="34" charset="0"/>
                <a:cs typeface="Arial" pitchFamily="34" charset="0"/>
              </a:defRPr>
            </a:lvl9pPr>
          </a:lstStyle>
          <a:p>
            <a:pPr algn="r" eaLnBrk="1" hangingPunct="1">
              <a:buClr>
                <a:srgbClr val="000000"/>
              </a:buClr>
              <a:buSzPct val="100000"/>
              <a:buFont typeface="Times New Roman" pitchFamily="18" charset="0"/>
              <a:buNone/>
            </a:pPr>
            <a:fld id="{7DAA40B9-F141-46BD-853C-83CE065CEB08}" type="slidenum">
              <a:rPr lang="en-US" sz="1200">
                <a:solidFill>
                  <a:srgbClr val="000000"/>
                </a:solidFill>
                <a:latin typeface="Times New Roman" pitchFamily="18" charset="0"/>
              </a:rPr>
              <a:pPr algn="r" eaLnBrk="1" hangingPunct="1">
                <a:buClr>
                  <a:srgbClr val="000000"/>
                </a:buClr>
                <a:buSzPct val="100000"/>
                <a:buFont typeface="Times New Roman" pitchFamily="18" charset="0"/>
                <a:buNone/>
              </a:pPr>
              <a:t>11</a:t>
            </a:fld>
            <a:endParaRPr lang="en-US" sz="1200">
              <a:solidFill>
                <a:srgbClr val="000000"/>
              </a:solidFill>
              <a:latin typeface="Times New Roman" pitchFamily="18" charset="0"/>
            </a:endParaRPr>
          </a:p>
        </p:txBody>
      </p:sp>
      <p:sp>
        <p:nvSpPr>
          <p:cNvPr id="118789" name="Text Box 2"/>
          <p:cNvSpPr txBox="1">
            <a:spLocks noChangeArrowheads="1"/>
          </p:cNvSpPr>
          <p:nvPr/>
        </p:nvSpPr>
        <p:spPr bwMode="auto">
          <a:xfrm>
            <a:off x="1100138" y="676275"/>
            <a:ext cx="4610100" cy="3457575"/>
          </a:xfrm>
          <a:prstGeom prst="rect">
            <a:avLst/>
          </a:prstGeom>
          <a:solidFill>
            <a:srgbClr val="FFFFFF"/>
          </a:solidFill>
          <a:ln w="9525">
            <a:solidFill>
              <a:srgbClr val="000000"/>
            </a:solidFill>
            <a:miter lim="800000"/>
            <a:headEnd/>
            <a:tailEnd/>
          </a:ln>
        </p:spPr>
        <p:txBody>
          <a:bodyPr wrap="none" anchor="ct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Clr>
                <a:srgbClr val="000000"/>
              </a:buClr>
              <a:buSzPct val="100000"/>
              <a:buFont typeface="Times New Roman" pitchFamily="18" charset="0"/>
              <a:buNone/>
            </a:pPr>
            <a:endParaRPr lang="en-US" sz="2400">
              <a:solidFill>
                <a:prstClr val="white"/>
              </a:solidFill>
              <a:latin typeface="Times New Roman" pitchFamily="18" charset="0"/>
            </a:endParaRPr>
          </a:p>
        </p:txBody>
      </p:sp>
      <p:sp>
        <p:nvSpPr>
          <p:cNvPr id="118790" name="Rectangle 3"/>
          <p:cNvSpPr>
            <a:spLocks noGrp="1" noChangeArrowheads="1"/>
          </p:cNvSpPr>
          <p:nvPr>
            <p:ph type="body"/>
          </p:nvPr>
        </p:nvSpPr>
        <p:spPr>
          <a:xfrm>
            <a:off x="914400" y="4343400"/>
            <a:ext cx="5027613" cy="4114800"/>
          </a:xfrm>
          <a:noFill/>
          <a:extLst>
            <a:ext uri="{91240B29-F687-4F45-9708-019B960494DF}">
              <a14:hiddenLine xmlns:a14="http://schemas.microsoft.com/office/drawing/2010/main" w="9525">
                <a:solidFill>
                  <a:schemeClr val="tx1"/>
                </a:solidFill>
                <a:round/>
                <a:headEnd/>
                <a:tailEnd/>
              </a14:hiddenLine>
            </a:ext>
          </a:extLst>
        </p:spPr>
        <p:txBody>
          <a:bodyPr wrap="none" lIns="0" tIns="0" rIns="0" bIns="0" anchor="ctr"/>
          <a:lstStyle/>
          <a:p>
            <a:pPr eaLnBrk="1" hangingPunct="1"/>
            <a:endParaRPr lang="en-US" smtClean="0"/>
          </a:p>
        </p:txBody>
      </p:sp>
    </p:spTree>
    <p:extLst>
      <p:ext uri="{BB962C8B-B14F-4D97-AF65-F5344CB8AC3E}">
        <p14:creationId xmlns:p14="http://schemas.microsoft.com/office/powerpoint/2010/main" val="1815968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D29CFDE-11BC-4B26-82AB-C510F8E6B7C7}" type="slidenum">
              <a:rPr lang="en-US" smtClean="0">
                <a:solidFill>
                  <a:prstClr val="black"/>
                </a:solidFill>
                <a:latin typeface="Times New Roman" pitchFamily="18" charset="0"/>
              </a:rPr>
              <a:pPr eaLnBrk="1" hangingPunct="1"/>
              <a:t>12</a:t>
            </a:fld>
            <a:endParaRPr lang="en-US" smtClean="0">
              <a:solidFill>
                <a:prstClr val="black"/>
              </a:solidFill>
              <a:latin typeface="Times New Roman" pitchFamily="18" charset="0"/>
            </a:endParaRPr>
          </a:p>
        </p:txBody>
      </p:sp>
      <p:sp>
        <p:nvSpPr>
          <p:cNvPr id="119811"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CC303CB7-4D8E-41BD-9339-DF61D10AEDF9}" type="slidenum">
              <a:rPr lang="en-US" sz="1300">
                <a:solidFill>
                  <a:prstClr val="black"/>
                </a:solidFill>
                <a:latin typeface="Times New Roman" pitchFamily="18" charset="0"/>
              </a:rPr>
              <a:pPr algn="r" eaLnBrk="1" hangingPunct="1"/>
              <a:t>12</a:t>
            </a:fld>
            <a:endParaRPr lang="en-US" sz="1300">
              <a:solidFill>
                <a:prstClr val="black"/>
              </a:solidFill>
              <a:latin typeface="Times New Roman" pitchFamily="18" charset="0"/>
            </a:endParaRPr>
          </a:p>
        </p:txBody>
      </p:sp>
      <p:sp>
        <p:nvSpPr>
          <p:cNvPr id="119812" name="Rectangle 2"/>
          <p:cNvSpPr>
            <a:spLocks noGrp="1" noRot="1" noChangeAspect="1" noChangeArrowheads="1" noTextEdit="1"/>
          </p:cNvSpPr>
          <p:nvPr>
            <p:ph type="sldImg"/>
          </p:nvPr>
        </p:nvSpPr>
        <p:spPr>
          <a:xfrm>
            <a:off x="1146175" y="687388"/>
            <a:ext cx="4565650" cy="3424237"/>
          </a:xfrm>
          <a:ln/>
        </p:spPr>
      </p:sp>
      <p:sp>
        <p:nvSpPr>
          <p:cNvPr id="119813" name="Rectangle 3"/>
          <p:cNvSpPr>
            <a:spLocks noGrp="1" noChangeArrowheads="1"/>
          </p:cNvSpPr>
          <p:nvPr>
            <p:ph type="body" idx="1"/>
          </p:nvPr>
        </p:nvSpPr>
        <p:spPr>
          <a:xfrm>
            <a:off x="914400" y="4343400"/>
            <a:ext cx="5024438" cy="4111625"/>
          </a:xfrm>
          <a:noFill/>
        </p:spPr>
        <p:txBody>
          <a:bodyPr lIns="96661" tIns="48331" rIns="96661" bIns="48331"/>
          <a:lstStyle/>
          <a:p>
            <a:pPr eaLnBrk="1" hangingPunct="1"/>
            <a:endParaRPr lang="en-US" smtClean="0"/>
          </a:p>
        </p:txBody>
      </p:sp>
    </p:spTree>
    <p:extLst>
      <p:ext uri="{BB962C8B-B14F-4D97-AF65-F5344CB8AC3E}">
        <p14:creationId xmlns:p14="http://schemas.microsoft.com/office/powerpoint/2010/main" val="3585786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508F713-7CFE-4D52-9E3C-E5A19A64ABA1}" type="slidenum">
              <a:rPr lang="en-US" smtClean="0">
                <a:solidFill>
                  <a:prstClr val="black"/>
                </a:solidFill>
                <a:latin typeface="Times New Roman" pitchFamily="18" charset="0"/>
              </a:rPr>
              <a:pPr eaLnBrk="1" hangingPunct="1"/>
              <a:t>13</a:t>
            </a:fld>
            <a:endParaRPr lang="en-US" smtClean="0">
              <a:solidFill>
                <a:prstClr val="black"/>
              </a:solidFill>
              <a:latin typeface="Times New Roman" pitchFamily="18" charset="0"/>
            </a:endParaRPr>
          </a:p>
        </p:txBody>
      </p:sp>
      <p:sp>
        <p:nvSpPr>
          <p:cNvPr id="120835" name="Rectangle 2"/>
          <p:cNvSpPr>
            <a:spLocks noGrp="1" noRot="1" noChangeAspect="1" noChangeArrowheads="1" noTextEdit="1"/>
          </p:cNvSpPr>
          <p:nvPr>
            <p:ph type="sldImg"/>
          </p:nvPr>
        </p:nvSpPr>
        <p:spPr>
          <a:xfrm>
            <a:off x="1143000" y="685800"/>
            <a:ext cx="4568825" cy="3425825"/>
          </a:xfrm>
          <a:ln/>
        </p:spPr>
      </p:sp>
      <p:sp>
        <p:nvSpPr>
          <p:cNvPr id="120836" name="Rectangle 3"/>
          <p:cNvSpPr>
            <a:spLocks noGrp="1" noChangeArrowheads="1"/>
          </p:cNvSpPr>
          <p:nvPr>
            <p:ph type="body" idx="1"/>
          </p:nvPr>
        </p:nvSpPr>
        <p:spPr>
          <a:xfrm>
            <a:off x="914400" y="4343400"/>
            <a:ext cx="5026025" cy="4111625"/>
          </a:xfrm>
          <a:noFill/>
        </p:spPr>
        <p:txBody>
          <a:bodyPr/>
          <a:lstStyle/>
          <a:p>
            <a:pPr eaLnBrk="1" hangingPunct="1"/>
            <a:endParaRPr lang="en-US" smtClean="0"/>
          </a:p>
        </p:txBody>
      </p:sp>
    </p:spTree>
    <p:extLst>
      <p:ext uri="{BB962C8B-B14F-4D97-AF65-F5344CB8AC3E}">
        <p14:creationId xmlns:p14="http://schemas.microsoft.com/office/powerpoint/2010/main" val="132620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DB7DAEE-3AB8-47BD-B116-5A214DE2AD67}" type="slidenum">
              <a:rPr lang="en-US" smtClean="0">
                <a:solidFill>
                  <a:prstClr val="black"/>
                </a:solidFill>
                <a:latin typeface="Times New Roman" pitchFamily="18" charset="0"/>
              </a:rPr>
              <a:pPr eaLnBrk="1" hangingPunct="1"/>
              <a:t>14</a:t>
            </a:fld>
            <a:endParaRPr lang="en-US" smtClean="0">
              <a:solidFill>
                <a:prstClr val="black"/>
              </a:solidFill>
              <a:latin typeface="Times New Roman" pitchFamily="18" charset="0"/>
            </a:endParaRPr>
          </a:p>
        </p:txBody>
      </p:sp>
      <p:sp>
        <p:nvSpPr>
          <p:cNvPr id="121859"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pitchFamily="34" charset="0"/>
                <a:cs typeface="Arial" pitchFamily="34" charset="0"/>
              </a:defRPr>
            </a:lvl1pPr>
            <a:lvl2pPr marL="742950" indent="-285750" defTabSz="966788" eaLnBrk="0" hangingPunct="0">
              <a:defRPr>
                <a:solidFill>
                  <a:schemeClr val="tx1"/>
                </a:solidFill>
                <a:latin typeface="Arial" pitchFamily="34" charset="0"/>
                <a:cs typeface="Arial" pitchFamily="34" charset="0"/>
              </a:defRPr>
            </a:lvl2pPr>
            <a:lvl3pPr marL="1143000" indent="-228600" defTabSz="966788" eaLnBrk="0" hangingPunct="0">
              <a:defRPr>
                <a:solidFill>
                  <a:schemeClr val="tx1"/>
                </a:solidFill>
                <a:latin typeface="Arial" pitchFamily="34" charset="0"/>
                <a:cs typeface="Arial" pitchFamily="34" charset="0"/>
              </a:defRPr>
            </a:lvl3pPr>
            <a:lvl4pPr marL="1600200" indent="-228600" defTabSz="966788" eaLnBrk="0" hangingPunct="0">
              <a:defRPr>
                <a:solidFill>
                  <a:schemeClr val="tx1"/>
                </a:solidFill>
                <a:latin typeface="Arial" pitchFamily="34" charset="0"/>
                <a:cs typeface="Arial" pitchFamily="34" charset="0"/>
              </a:defRPr>
            </a:lvl4pPr>
            <a:lvl5pPr marL="2057400" indent="-228600" defTabSz="966788" eaLnBrk="0" hangingPunct="0">
              <a:defRPr>
                <a:solidFill>
                  <a:schemeClr val="tx1"/>
                </a:solidFill>
                <a:latin typeface="Arial" pitchFamily="34" charset="0"/>
                <a:cs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fld id="{7D602EC9-1F00-47A6-9953-B7CAE717F0D3}" type="slidenum">
              <a:rPr lang="en-US" sz="1300">
                <a:solidFill>
                  <a:prstClr val="black"/>
                </a:solidFill>
                <a:latin typeface="Times New Roman" pitchFamily="18" charset="0"/>
              </a:rPr>
              <a:pPr algn="r" eaLnBrk="1" hangingPunct="1"/>
              <a:t>14</a:t>
            </a:fld>
            <a:endParaRPr lang="en-US" sz="1300">
              <a:solidFill>
                <a:prstClr val="black"/>
              </a:solidFill>
              <a:latin typeface="Times New Roman" pitchFamily="18" charset="0"/>
            </a:endParaRPr>
          </a:p>
        </p:txBody>
      </p:sp>
      <p:sp>
        <p:nvSpPr>
          <p:cNvPr id="121860" name="Rectangle 2"/>
          <p:cNvSpPr>
            <a:spLocks noGrp="1" noRot="1" noChangeAspect="1" noChangeArrowheads="1" noTextEdit="1"/>
          </p:cNvSpPr>
          <p:nvPr>
            <p:ph type="sldImg"/>
          </p:nvPr>
        </p:nvSpPr>
        <p:spPr>
          <a:xfrm>
            <a:off x="1146175" y="687388"/>
            <a:ext cx="4565650" cy="3424237"/>
          </a:xfrm>
          <a:ln/>
        </p:spPr>
      </p:sp>
      <p:sp>
        <p:nvSpPr>
          <p:cNvPr id="121861" name="Rectangle 3"/>
          <p:cNvSpPr>
            <a:spLocks noGrp="1" noChangeArrowheads="1"/>
          </p:cNvSpPr>
          <p:nvPr>
            <p:ph type="body" idx="1"/>
          </p:nvPr>
        </p:nvSpPr>
        <p:spPr>
          <a:xfrm>
            <a:off x="914400" y="4343400"/>
            <a:ext cx="5024438" cy="4111625"/>
          </a:xfrm>
          <a:noFill/>
        </p:spPr>
        <p:txBody>
          <a:bodyPr lIns="96661" tIns="48331" rIns="96661" bIns="48331"/>
          <a:lstStyle/>
          <a:p>
            <a:pPr eaLnBrk="1" hangingPunct="1"/>
            <a:endParaRPr lang="en-US" smtClean="0"/>
          </a:p>
        </p:txBody>
      </p:sp>
    </p:spTree>
    <p:extLst>
      <p:ext uri="{BB962C8B-B14F-4D97-AF65-F5344CB8AC3E}">
        <p14:creationId xmlns:p14="http://schemas.microsoft.com/office/powerpoint/2010/main" val="801252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7328"/>
            <a:ext cx="7772400" cy="1470025"/>
          </a:xfrm>
        </p:spPr>
        <p:txBody>
          <a:bodyPr>
            <a:normAutofit/>
          </a:bodyPr>
          <a:lstStyle>
            <a:lvl1pPr algn="ctr">
              <a:defRPr sz="3600"/>
            </a:lvl1pPr>
          </a:lstStyle>
          <a:p>
            <a:r>
              <a:rPr kumimoji="0" lang="en-US" altLang="zh-TW" sz="28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3" name="Subtitle 2"/>
          <p:cNvSpPr>
            <a:spLocks noGrp="1"/>
          </p:cNvSpPr>
          <p:nvPr>
            <p:ph type="subTitle" idx="1"/>
          </p:nvPr>
        </p:nvSpPr>
        <p:spPr>
          <a:xfrm>
            <a:off x="1371600" y="3657600"/>
            <a:ext cx="6400800" cy="851959"/>
          </a:xfrm>
        </p:spPr>
        <p:txBody>
          <a:bodyPr>
            <a:normAutofit/>
          </a:bodyPr>
          <a:lstStyle>
            <a:lvl1pPr marL="0" indent="0" algn="ctr">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F46009FA-FBF6-004C-893E-BBEF59B3AC38}" type="slidenum">
              <a:rPr lang="en-US" smtClean="0"/>
              <a:t>‹#›</a:t>
            </a:fld>
            <a:endParaRPr lang="en-US"/>
          </a:p>
        </p:txBody>
      </p:sp>
    </p:spTree>
    <p:extLst>
      <p:ext uri="{BB962C8B-B14F-4D97-AF65-F5344CB8AC3E}">
        <p14:creationId xmlns:p14="http://schemas.microsoft.com/office/powerpoint/2010/main" val="121886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z="28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3" name="Vertical Text Placeholder 2"/>
          <p:cNvSpPr>
            <a:spLocks noGrp="1"/>
          </p:cNvSpPr>
          <p:nvPr>
            <p:ph type="body" orient="vert" idx="1" hasCustomPrompt="1"/>
          </p:nvPr>
        </p:nvSpPr>
        <p:spPr/>
        <p:txBody>
          <a:bodyPr vert="eaVert"/>
          <a:lstStyle>
            <a:lvl1pPr marL="342900" marR="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kumimoji="0" lang="en-US" altLang="zh-TW" sz="2400" b="0" i="0" u="none" strike="noStrike" kern="0" cap="none" spc="0" normalizeH="0" baseline="0" noProof="0">
                <a:ln>
                  <a:noFill/>
                </a:ln>
                <a:solidFill>
                  <a:srgbClr val="003366"/>
                </a:solidFill>
                <a:effectLst/>
                <a:uLnTx/>
                <a:uFillTx/>
              </a:defRPr>
            </a:lvl1pPr>
            <a:lvl2pPr marL="742950" marR="0"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kumimoji="0" lang="en-US" altLang="zh-TW" sz="2000" b="0" i="0" u="none" strike="noStrike" kern="0" cap="none" spc="0" normalizeH="0" baseline="0" noProof="0">
                <a:ln>
                  <a:noFill/>
                </a:ln>
                <a:solidFill>
                  <a:srgbClr val="3366CC"/>
                </a:solidFill>
                <a:effectLst/>
                <a:uLnTx/>
                <a:uFillTx/>
              </a:defRPr>
            </a:lvl2pPr>
            <a:lvl3pPr marL="1143000" marR="0"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kumimoji="0" lang="en-US" altLang="zh-TW" sz="1800" b="1" i="0" u="none" strike="noStrike" kern="0" cap="none" spc="0" normalizeH="0" baseline="0" noProof="0">
                <a:ln>
                  <a:noFill/>
                </a:ln>
                <a:solidFill>
                  <a:srgbClr val="003366"/>
                </a:solidFill>
                <a:effectLst/>
                <a:uLnTx/>
                <a:uFillTx/>
              </a:defRPr>
            </a:lvl3pPr>
            <a:lvl4pPr marL="1600200" marR="0"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kumimoji="0" lang="en-US" altLang="zh-TW" sz="1600" b="0" i="0" u="none" strike="noStrike" kern="0" cap="none" spc="0" normalizeH="0" baseline="0" noProof="0">
                <a:ln>
                  <a:noFill/>
                </a:ln>
                <a:solidFill>
                  <a:srgbClr val="3366CC"/>
                </a:solidFill>
                <a:effectLst/>
                <a:uLnTx/>
                <a:uFillTx/>
              </a:defRPr>
            </a:lvl4pPr>
            <a:lvl5pPr marL="2057400" marR="0"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kumimoji="0" lang="en-US" altLang="zh-TW" sz="1600" b="0" i="0" u="none" strike="noStrike" kern="0" cap="none" spc="0" normalizeH="0" baseline="0" noProof="0">
                <a:ln>
                  <a:noFill/>
                </a:ln>
                <a:solidFill>
                  <a:srgbClr val="003366"/>
                </a:solidFill>
                <a:effectLst/>
                <a:uLnTx/>
                <a:uFillTx/>
              </a:defRPr>
            </a:lvl5pPr>
          </a:lstStyle>
          <a:p>
            <a:pPr marL="342900" marR="0" lvl="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a:pPr>
            <a:r>
              <a:rPr kumimoji="0" lang="en-US" altLang="zh-TW" sz="2400" b="0" i="0" u="none" strike="noStrike" kern="0" cap="none" spc="0" normalizeH="0" baseline="0" noProof="0" dirty="0" smtClean="0">
                <a:ln>
                  <a:noFill/>
                </a:ln>
                <a:solidFill>
                  <a:srgbClr val="003366"/>
                </a:solidFill>
                <a:effectLst/>
                <a:uLnTx/>
                <a:uFillTx/>
                <a:latin typeface="+mn-lt"/>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a:pPr>
            <a:r>
              <a:rPr kumimoji="0" lang="en-US" altLang="zh-TW" sz="2000" b="0" i="0" u="none" strike="noStrike" kern="0" cap="none" spc="0" normalizeH="0" baseline="0" noProof="0" dirty="0" smtClean="0">
                <a:ln>
                  <a:noFill/>
                </a:ln>
                <a:solidFill>
                  <a:srgbClr val="3366CC"/>
                </a:solidFill>
                <a:effectLst/>
                <a:uLnTx/>
                <a:uFillTx/>
                <a:latin typeface="+mn-lt"/>
                <a:cs typeface="+mn-cs"/>
              </a:rPr>
              <a:t>Second level</a:t>
            </a:r>
          </a:p>
          <a:p>
            <a:pPr marL="1143000" marR="0" lvl="2"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a:pPr>
            <a:r>
              <a:rPr kumimoji="0" lang="en-US" altLang="zh-TW" sz="1800" b="1" i="0" u="none" strike="noStrike" kern="0" cap="none" spc="0" normalizeH="0" baseline="0" noProof="0" dirty="0" smtClean="0">
                <a:ln>
                  <a:noFill/>
                </a:ln>
                <a:solidFill>
                  <a:srgbClr val="003366"/>
                </a:solidFill>
                <a:effectLst/>
                <a:uLnTx/>
                <a:uFillTx/>
                <a:latin typeface="+mn-lt"/>
                <a:cs typeface="+mn-cs"/>
              </a:rPr>
              <a:t>Third level</a:t>
            </a:r>
          </a:p>
          <a:p>
            <a:pPr marL="1600200" marR="0" lvl="3"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a:pPr>
            <a:r>
              <a:rPr kumimoji="0" lang="en-US" altLang="zh-TW" sz="1600" b="0" i="0" u="none" strike="noStrike" kern="0" cap="none" spc="0" normalizeH="0" baseline="0" noProof="0" dirty="0" smtClean="0">
                <a:ln>
                  <a:noFill/>
                </a:ln>
                <a:solidFill>
                  <a:srgbClr val="3366CC"/>
                </a:solidFill>
                <a:effectLst/>
                <a:uLnTx/>
                <a:uFillTx/>
                <a:latin typeface="+mn-lt"/>
                <a:cs typeface="+mn-cs"/>
              </a:rPr>
              <a:t>Fourth level</a:t>
            </a:r>
          </a:p>
          <a:p>
            <a:pPr marL="2057400" marR="0" lvl="4"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a:pPr>
            <a:r>
              <a:rPr kumimoji="0" lang="en-US" altLang="zh-TW" sz="1600" b="0" i="0" u="none" strike="noStrike" kern="0" cap="none" spc="0" normalizeH="0" baseline="0" noProof="0" dirty="0" smtClean="0">
                <a:ln>
                  <a:noFill/>
                </a:ln>
                <a:solidFill>
                  <a:srgbClr val="003366"/>
                </a:solidFill>
                <a:effectLst/>
                <a:uLnTx/>
                <a:uFillTx/>
                <a:latin typeface="+mn-lt"/>
                <a:cs typeface="+mn-cs"/>
              </a:rPr>
              <a:t>Fifth level</a:t>
            </a:r>
          </a:p>
        </p:txBody>
      </p:sp>
      <p:sp>
        <p:nvSpPr>
          <p:cNvPr id="5" name="Footer Placeholder 4"/>
          <p:cNvSpPr>
            <a:spLocks noGrp="1"/>
          </p:cNvSpPr>
          <p:nvPr>
            <p:ph type="ftr" sz="quarter" idx="11"/>
          </p:nvPr>
        </p:nvSpPr>
        <p:spPr/>
        <p:txBody>
          <a:bodyPr/>
          <a:lstStyle/>
          <a:p>
            <a:pPr>
              <a:defRPr/>
            </a:pPr>
            <a:r>
              <a:rPr lang="en-US" altLang="zh-TW" smtClean="0"/>
              <a:t>Roth &amp; Srikumar: ILP formulations in Natural Language Processing</a:t>
            </a:r>
            <a:endParaRPr lang="en-US" altLang="zh-TW" dirty="0"/>
          </a:p>
        </p:txBody>
      </p:sp>
      <p:sp>
        <p:nvSpPr>
          <p:cNvPr id="6" name="Slide Number Placeholder 5"/>
          <p:cNvSpPr>
            <a:spLocks noGrp="1"/>
          </p:cNvSpPr>
          <p:nvPr>
            <p:ph type="sldNum" sz="quarter" idx="12"/>
          </p:nvPr>
        </p:nvSpPr>
        <p:spPr/>
        <p:txBody>
          <a:bodyPr/>
          <a:lstStyle/>
          <a:p>
            <a:pPr>
              <a:defRPr/>
            </a:pPr>
            <a:fld id="{24721CE0-63AF-4C02-95A8-871705C53786}" type="slidenum">
              <a:rPr lang="en-US" altLang="zh-TW" smtClean="0"/>
              <a:pPr>
                <a:defRPr/>
              </a:pPr>
              <a:t>‹#›</a:t>
            </a:fld>
            <a:endParaRPr lang="en-US" altLang="zh-TW" dirty="0"/>
          </a:p>
        </p:txBody>
      </p:sp>
    </p:spTree>
    <p:extLst>
      <p:ext uri="{BB962C8B-B14F-4D97-AF65-F5344CB8AC3E}">
        <p14:creationId xmlns:p14="http://schemas.microsoft.com/office/powerpoint/2010/main" val="177043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altLang="zh-TW" sz="28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3" name="Vertical Text Placeholder 2"/>
          <p:cNvSpPr>
            <a:spLocks noGrp="1"/>
          </p:cNvSpPr>
          <p:nvPr>
            <p:ph type="body" orient="vert" idx="1" hasCustomPrompt="1"/>
          </p:nvPr>
        </p:nvSpPr>
        <p:spPr>
          <a:xfrm>
            <a:off x="457200" y="274639"/>
            <a:ext cx="6019800" cy="5851525"/>
          </a:xfrm>
        </p:spPr>
        <p:txBody>
          <a:bodyPr vert="eaVert"/>
          <a:lstStyle>
            <a:lvl1pPr marL="342900" marR="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kumimoji="0" lang="en-US" altLang="zh-TW" sz="2400" b="0" i="0" u="none" strike="noStrike" kern="0" cap="none" spc="0" normalizeH="0" baseline="0" noProof="0">
                <a:ln>
                  <a:noFill/>
                </a:ln>
                <a:solidFill>
                  <a:srgbClr val="003366"/>
                </a:solidFill>
                <a:effectLst/>
                <a:uLnTx/>
                <a:uFillTx/>
              </a:defRPr>
            </a:lvl1pPr>
            <a:lvl2pPr marL="742950" marR="0"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kumimoji="0" lang="en-US" altLang="zh-TW" sz="2000" b="0" i="0" u="none" strike="noStrike" kern="0" cap="none" spc="0" normalizeH="0" baseline="0" noProof="0">
                <a:ln>
                  <a:noFill/>
                </a:ln>
                <a:solidFill>
                  <a:srgbClr val="3366CC"/>
                </a:solidFill>
                <a:effectLst/>
                <a:uLnTx/>
                <a:uFillTx/>
              </a:defRPr>
            </a:lvl2pPr>
            <a:lvl3pPr marL="1143000" marR="0"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kumimoji="0" lang="en-US" altLang="zh-TW" sz="1800" b="1" i="0" u="none" strike="noStrike" kern="0" cap="none" spc="0" normalizeH="0" baseline="0" noProof="0">
                <a:ln>
                  <a:noFill/>
                </a:ln>
                <a:solidFill>
                  <a:srgbClr val="003366"/>
                </a:solidFill>
                <a:effectLst/>
                <a:uLnTx/>
                <a:uFillTx/>
              </a:defRPr>
            </a:lvl3pPr>
            <a:lvl4pPr marL="1600200" marR="0"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kumimoji="0" lang="en-US" altLang="zh-TW" sz="1600" b="0" i="0" u="none" strike="noStrike" kern="0" cap="none" spc="0" normalizeH="0" baseline="0" noProof="0">
                <a:ln>
                  <a:noFill/>
                </a:ln>
                <a:solidFill>
                  <a:srgbClr val="3366CC"/>
                </a:solidFill>
                <a:effectLst/>
                <a:uLnTx/>
                <a:uFillTx/>
              </a:defRPr>
            </a:lvl4pPr>
            <a:lvl5pPr marL="2057400" marR="0"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kumimoji="0" lang="en-US" altLang="zh-TW" sz="1600" b="0" i="0" u="none" strike="noStrike" kern="0" cap="none" spc="0" normalizeH="0" baseline="0" noProof="0">
                <a:ln>
                  <a:noFill/>
                </a:ln>
                <a:solidFill>
                  <a:srgbClr val="003366"/>
                </a:solidFill>
                <a:effectLst/>
                <a:uLnTx/>
                <a:uFillTx/>
              </a:defRPr>
            </a:lvl5pPr>
          </a:lstStyle>
          <a:p>
            <a:pPr marL="342900" marR="0" lvl="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a:pPr>
            <a:r>
              <a:rPr kumimoji="0" lang="en-US" altLang="zh-TW" sz="2400" b="0" i="0" u="none" strike="noStrike" kern="0" cap="none" spc="0" normalizeH="0" baseline="0" noProof="0" dirty="0" smtClean="0">
                <a:ln>
                  <a:noFill/>
                </a:ln>
                <a:solidFill>
                  <a:srgbClr val="003366"/>
                </a:solidFill>
                <a:effectLst/>
                <a:uLnTx/>
                <a:uFillTx/>
                <a:latin typeface="+mn-lt"/>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a:pPr>
            <a:r>
              <a:rPr kumimoji="0" lang="en-US" altLang="zh-TW" sz="2000" b="0" i="0" u="none" strike="noStrike" kern="0" cap="none" spc="0" normalizeH="0" baseline="0" noProof="0" dirty="0" smtClean="0">
                <a:ln>
                  <a:noFill/>
                </a:ln>
                <a:solidFill>
                  <a:srgbClr val="3366CC"/>
                </a:solidFill>
                <a:effectLst/>
                <a:uLnTx/>
                <a:uFillTx/>
                <a:latin typeface="+mn-lt"/>
                <a:cs typeface="+mn-cs"/>
              </a:rPr>
              <a:t>Second level</a:t>
            </a:r>
          </a:p>
          <a:p>
            <a:pPr marL="1143000" marR="0" lvl="2"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a:pPr>
            <a:r>
              <a:rPr kumimoji="0" lang="en-US" altLang="zh-TW" sz="1800" b="1" i="0" u="none" strike="noStrike" kern="0" cap="none" spc="0" normalizeH="0" baseline="0" noProof="0" dirty="0" smtClean="0">
                <a:ln>
                  <a:noFill/>
                </a:ln>
                <a:solidFill>
                  <a:srgbClr val="003366"/>
                </a:solidFill>
                <a:effectLst/>
                <a:uLnTx/>
                <a:uFillTx/>
                <a:latin typeface="+mn-lt"/>
                <a:cs typeface="+mn-cs"/>
              </a:rPr>
              <a:t>Third level</a:t>
            </a:r>
          </a:p>
          <a:p>
            <a:pPr marL="1600200" marR="0" lvl="3"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a:pPr>
            <a:r>
              <a:rPr kumimoji="0" lang="en-US" altLang="zh-TW" sz="1600" b="0" i="0" u="none" strike="noStrike" kern="0" cap="none" spc="0" normalizeH="0" baseline="0" noProof="0" dirty="0" smtClean="0">
                <a:ln>
                  <a:noFill/>
                </a:ln>
                <a:solidFill>
                  <a:srgbClr val="3366CC"/>
                </a:solidFill>
                <a:effectLst/>
                <a:uLnTx/>
                <a:uFillTx/>
                <a:latin typeface="+mn-lt"/>
                <a:cs typeface="+mn-cs"/>
              </a:rPr>
              <a:t>Fourth level</a:t>
            </a:r>
          </a:p>
          <a:p>
            <a:pPr marL="2057400" marR="0" lvl="4"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a:pPr>
            <a:r>
              <a:rPr kumimoji="0" lang="en-US" altLang="zh-TW" sz="1600" b="0" i="0" u="none" strike="noStrike" kern="0" cap="none" spc="0" normalizeH="0" baseline="0" noProof="0" dirty="0" smtClean="0">
                <a:ln>
                  <a:noFill/>
                </a:ln>
                <a:solidFill>
                  <a:srgbClr val="003366"/>
                </a:solidFill>
                <a:effectLst/>
                <a:uLnTx/>
                <a:uFillTx/>
                <a:latin typeface="+mn-lt"/>
                <a:cs typeface="+mn-cs"/>
              </a:rPr>
              <a:t>Fifth level</a:t>
            </a:r>
          </a:p>
        </p:txBody>
      </p:sp>
      <p:sp>
        <p:nvSpPr>
          <p:cNvPr id="5" name="Footer Placeholder 4"/>
          <p:cNvSpPr>
            <a:spLocks noGrp="1"/>
          </p:cNvSpPr>
          <p:nvPr>
            <p:ph type="ftr" sz="quarter" idx="11"/>
          </p:nvPr>
        </p:nvSpPr>
        <p:spPr/>
        <p:txBody>
          <a:bodyPr/>
          <a:lstStyle/>
          <a:p>
            <a:pPr>
              <a:defRPr/>
            </a:pPr>
            <a:r>
              <a:rPr lang="en-US" altLang="zh-TW" smtClean="0"/>
              <a:t>Roth &amp; Srikumar: ILP formulations in Natural Language Processing</a:t>
            </a:r>
            <a:endParaRPr lang="en-US" altLang="zh-TW"/>
          </a:p>
        </p:txBody>
      </p:sp>
      <p:sp>
        <p:nvSpPr>
          <p:cNvPr id="6" name="Slide Number Placeholder 5"/>
          <p:cNvSpPr>
            <a:spLocks noGrp="1"/>
          </p:cNvSpPr>
          <p:nvPr>
            <p:ph type="sldNum" sz="quarter" idx="12"/>
          </p:nvPr>
        </p:nvSpPr>
        <p:spPr/>
        <p:txBody>
          <a:bodyPr/>
          <a:lstStyle/>
          <a:p>
            <a:pPr>
              <a:defRPr/>
            </a:pPr>
            <a:fld id="{AD56B315-336F-4E70-AE53-D2121C3C0DA6}" type="slidenum">
              <a:rPr lang="en-US" altLang="zh-TW" smtClean="0"/>
              <a:pPr>
                <a:defRPr/>
              </a:pPr>
              <a:t>‹#›</a:t>
            </a:fld>
            <a:endParaRPr lang="en-US" altLang="zh-TW" dirty="0"/>
          </a:p>
        </p:txBody>
      </p:sp>
    </p:spTree>
    <p:extLst>
      <p:ext uri="{BB962C8B-B14F-4D97-AF65-F5344CB8AC3E}">
        <p14:creationId xmlns:p14="http://schemas.microsoft.com/office/powerpoint/2010/main" val="3641668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p:txBody>
          <a:bodyPr/>
          <a:lstStyle>
            <a:lvl1pPr>
              <a:defRPr/>
            </a:lvl1pPr>
          </a:lstStyle>
          <a:p>
            <a:pPr>
              <a:defRPr/>
            </a:pPr>
            <a:r>
              <a:rPr lang="en-US" altLang="zh-TW" smtClean="0"/>
              <a:t>Roth &amp; Srikumar: ILP formulations in Natural Language Processing</a:t>
            </a:r>
            <a:endParaRPr lang="en-US" altLang="zh-TW"/>
          </a:p>
        </p:txBody>
      </p:sp>
      <p:sp>
        <p:nvSpPr>
          <p:cNvPr id="8" name="Rectangle 3"/>
          <p:cNvSpPr>
            <a:spLocks noGrp="1" noChangeArrowheads="1"/>
          </p:cNvSpPr>
          <p:nvPr>
            <p:ph type="sldNum" sz="quarter" idx="11"/>
          </p:nvPr>
        </p:nvSpPr>
        <p:spPr/>
        <p:txBody>
          <a:bodyPr/>
          <a:lstStyle>
            <a:lvl1pPr>
              <a:defRPr>
                <a:solidFill>
                  <a:srgbClr val="3366CC"/>
                </a:solidFill>
              </a:defRPr>
            </a:lvl1pPr>
          </a:lstStyle>
          <a:p>
            <a:pPr>
              <a:defRPr/>
            </a:pPr>
            <a:r>
              <a:rPr lang="en-US" altLang="zh-TW" dirty="0" smtClean="0"/>
              <a:t>Page </a:t>
            </a:r>
            <a:fld id="{EEF7C7A5-273A-4652-B55A-2B23586427B3}" type="slidenum">
              <a:rPr lang="en-US" altLang="zh-TW" smtClean="0"/>
              <a:pPr>
                <a:defRPr/>
              </a:pPr>
              <a:t>‹#›</a:t>
            </a:fld>
            <a:endParaRPr lang="en-US" altLang="zh-TW" dirty="0"/>
          </a:p>
        </p:txBody>
      </p:sp>
      <p:sp>
        <p:nvSpPr>
          <p:cNvPr id="9" name="Date Placeholder 8"/>
          <p:cNvSpPr>
            <a:spLocks noGrp="1" noChangeArrowheads="1"/>
          </p:cNvSpPr>
          <p:nvPr>
            <p:ph type="dt" sz="half" idx="12"/>
          </p:nvPr>
        </p:nvSpPr>
        <p:spPr>
          <a:xfrm>
            <a:off x="4419600" y="6553200"/>
            <a:ext cx="3048000" cy="228600"/>
          </a:xfrm>
          <a:prstGeom prst="rect">
            <a:avLst/>
          </a:prstGeom>
        </p:spPr>
        <p:txBody>
          <a:bodyPr/>
          <a:lstStyle>
            <a:lvl1pPr>
              <a:defRPr/>
            </a:lvl1pPr>
          </a:lstStyle>
          <a:p>
            <a:pPr>
              <a:defRPr/>
            </a:pPr>
            <a:endParaRPr lang="en-US" altLang="zh-TW"/>
          </a:p>
        </p:txBody>
      </p:sp>
      <p:sp>
        <p:nvSpPr>
          <p:cNvPr id="10" name="Rectangle 4"/>
          <p:cNvSpPr txBox="1">
            <a:spLocks noChangeArrowheads="1"/>
          </p:cNvSpPr>
          <p:nvPr userDrawn="1"/>
        </p:nvSpPr>
        <p:spPr bwMode="auto">
          <a:xfrm>
            <a:off x="152400" y="-1364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rgbClr val="0033CC"/>
                </a:solidFill>
                <a:latin typeface="+mj-lt"/>
                <a:ea typeface="+mj-ea"/>
                <a:cs typeface="+mj-cs"/>
              </a:defRPr>
            </a:lvl1pPr>
            <a:lvl2pPr algn="l" rtl="0" eaLnBrk="0" fontAlgn="base" hangingPunct="0">
              <a:spcBef>
                <a:spcPct val="0"/>
              </a:spcBef>
              <a:spcAft>
                <a:spcPct val="0"/>
              </a:spcAft>
              <a:defRPr sz="2800">
                <a:solidFill>
                  <a:srgbClr val="FF0000"/>
                </a:solidFill>
                <a:latin typeface="Calibri" pitchFamily="34" charset="0"/>
                <a:cs typeface="Arial" pitchFamily="34" charset="0"/>
              </a:defRPr>
            </a:lvl2pPr>
            <a:lvl3pPr algn="l" rtl="0" eaLnBrk="0" fontAlgn="base" hangingPunct="0">
              <a:spcBef>
                <a:spcPct val="0"/>
              </a:spcBef>
              <a:spcAft>
                <a:spcPct val="0"/>
              </a:spcAft>
              <a:defRPr sz="2800">
                <a:solidFill>
                  <a:srgbClr val="FF0000"/>
                </a:solidFill>
                <a:latin typeface="Calibri" pitchFamily="34" charset="0"/>
                <a:cs typeface="Arial" pitchFamily="34" charset="0"/>
              </a:defRPr>
            </a:lvl3pPr>
            <a:lvl4pPr algn="l" rtl="0" eaLnBrk="0" fontAlgn="base" hangingPunct="0">
              <a:spcBef>
                <a:spcPct val="0"/>
              </a:spcBef>
              <a:spcAft>
                <a:spcPct val="0"/>
              </a:spcAft>
              <a:defRPr sz="2800">
                <a:solidFill>
                  <a:srgbClr val="FF0000"/>
                </a:solidFill>
                <a:latin typeface="Calibri" pitchFamily="34" charset="0"/>
                <a:cs typeface="Arial" pitchFamily="34" charset="0"/>
              </a:defRPr>
            </a:lvl4pPr>
            <a:lvl5pPr algn="l" rtl="0" eaLnBrk="0" fontAlgn="base" hangingPunct="0">
              <a:spcBef>
                <a:spcPct val="0"/>
              </a:spcBef>
              <a:spcAft>
                <a:spcPct val="0"/>
              </a:spcAft>
              <a:defRPr sz="2800">
                <a:solidFill>
                  <a:srgbClr val="FF0000"/>
                </a:solidFill>
                <a:latin typeface="Calibri" pitchFamily="34" charset="0"/>
                <a:cs typeface="Arial" pitchFamily="34" charset="0"/>
              </a:defRPr>
            </a:lvl5pPr>
            <a:lvl6pPr marL="457200" algn="l" rtl="0" fontAlgn="base">
              <a:spcBef>
                <a:spcPct val="0"/>
              </a:spcBef>
              <a:spcAft>
                <a:spcPct val="0"/>
              </a:spcAft>
              <a:defRPr sz="2800">
                <a:solidFill>
                  <a:srgbClr val="FF0000"/>
                </a:solidFill>
                <a:latin typeface="Calibri" pitchFamily="34" charset="0"/>
                <a:cs typeface="Arial" pitchFamily="34" charset="0"/>
              </a:defRPr>
            </a:lvl6pPr>
            <a:lvl7pPr marL="914400" algn="l" rtl="0" fontAlgn="base">
              <a:spcBef>
                <a:spcPct val="0"/>
              </a:spcBef>
              <a:spcAft>
                <a:spcPct val="0"/>
              </a:spcAft>
              <a:defRPr sz="2800">
                <a:solidFill>
                  <a:srgbClr val="FF0000"/>
                </a:solidFill>
                <a:latin typeface="Calibri" pitchFamily="34" charset="0"/>
                <a:cs typeface="Arial" pitchFamily="34" charset="0"/>
              </a:defRPr>
            </a:lvl7pPr>
            <a:lvl8pPr marL="1371600" algn="l" rtl="0" fontAlgn="base">
              <a:spcBef>
                <a:spcPct val="0"/>
              </a:spcBef>
              <a:spcAft>
                <a:spcPct val="0"/>
              </a:spcAft>
              <a:defRPr sz="2800">
                <a:solidFill>
                  <a:srgbClr val="FF0000"/>
                </a:solidFill>
                <a:latin typeface="Calibri" pitchFamily="34" charset="0"/>
                <a:cs typeface="Arial" pitchFamily="34" charset="0"/>
              </a:defRPr>
            </a:lvl8pPr>
            <a:lvl9pPr marL="1828800" algn="l" rtl="0" fontAlgn="base">
              <a:spcBef>
                <a:spcPct val="0"/>
              </a:spcBef>
              <a:spcAft>
                <a:spcPct val="0"/>
              </a:spcAft>
              <a:defRPr sz="2800">
                <a:solidFill>
                  <a:srgbClr val="FF0000"/>
                </a:solidFill>
                <a:latin typeface="Calibri" pitchFamily="34" charset="0"/>
                <a:cs typeface="Arial" pitchFamily="34" charset="0"/>
              </a:defRPr>
            </a:lvl9pPr>
          </a:lstStyle>
          <a:p>
            <a:r>
              <a:rPr lang="en-US" altLang="zh-TW" kern="0" smtClean="0"/>
              <a:t>Click to edit Master title style</a:t>
            </a:r>
            <a:endParaRPr lang="en-US" altLang="zh-TW" kern="0" dirty="0" smtClean="0"/>
          </a:p>
        </p:txBody>
      </p:sp>
    </p:spTree>
    <p:extLst>
      <p:ext uri="{BB962C8B-B14F-4D97-AF65-F5344CB8AC3E}">
        <p14:creationId xmlns:p14="http://schemas.microsoft.com/office/powerpoint/2010/main" val="1869696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p:cNvSpPr>
            <a:spLocks noGrp="1" noChangeArrowheads="1"/>
          </p:cNvSpPr>
          <p:nvPr>
            <p:ph type="sldNum" sz="quarter" idx="11"/>
          </p:nvPr>
        </p:nvSpPr>
        <p:spPr/>
        <p:txBody>
          <a:bodyPr/>
          <a:lstStyle>
            <a:lvl1pPr>
              <a:defRPr>
                <a:solidFill>
                  <a:srgbClr val="0033CC"/>
                </a:solidFill>
              </a:defRPr>
            </a:lvl1pPr>
          </a:lstStyle>
          <a:p>
            <a:pPr>
              <a:defRPr/>
            </a:pPr>
            <a:r>
              <a:rPr lang="en-US" altLang="zh-TW" dirty="0" smtClean="0"/>
              <a:t>Page </a:t>
            </a:r>
            <a:fld id="{ED7074CE-C30A-4906-A13E-F3E63223B4E1}" type="slidenum">
              <a:rPr lang="en-US" altLang="zh-TW" smtClean="0"/>
              <a:pPr>
                <a:defRPr/>
              </a:pPr>
              <a:t>‹#›</a:t>
            </a:fld>
            <a:endParaRPr lang="en-US" altLang="zh-TW" dirty="0"/>
          </a:p>
        </p:txBody>
      </p:sp>
      <p:sp>
        <p:nvSpPr>
          <p:cNvPr id="5" name="Rectangle 8"/>
          <p:cNvSpPr>
            <a:spLocks noGrp="1" noChangeArrowheads="1"/>
          </p:cNvSpPr>
          <p:nvPr>
            <p:ph type="dt" sz="half" idx="12"/>
          </p:nvPr>
        </p:nvSpPr>
        <p:spPr>
          <a:xfrm>
            <a:off x="4419600" y="6553200"/>
            <a:ext cx="3048000" cy="228600"/>
          </a:xfrm>
          <a:prstGeom prst="rect">
            <a:avLst/>
          </a:prstGeom>
        </p:spPr>
        <p:txBody>
          <a:bodyPr/>
          <a:lstStyle>
            <a:lvl1pPr>
              <a:defRPr/>
            </a:lvl1pPr>
          </a:lstStyle>
          <a:p>
            <a:pPr>
              <a:defRPr/>
            </a:pPr>
            <a:endParaRPr lang="en-US" altLang="zh-TW"/>
          </a:p>
        </p:txBody>
      </p:sp>
      <p:sp>
        <p:nvSpPr>
          <p:cNvPr id="7" name="Rectangle 4"/>
          <p:cNvSpPr>
            <a:spLocks noGrp="1" noChangeArrowheads="1"/>
          </p:cNvSpPr>
          <p:nvPr>
            <p:ph type="title"/>
          </p:nvPr>
        </p:nvSpPr>
        <p:spPr bwMode="auto">
          <a:xfrm>
            <a:off x="152400" y="-1364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p>
        </p:txBody>
      </p:sp>
    </p:spTree>
    <p:extLst>
      <p:ext uri="{BB962C8B-B14F-4D97-AF65-F5344CB8AC3E}">
        <p14:creationId xmlns:p14="http://schemas.microsoft.com/office/powerpoint/2010/main" val="3025993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240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5240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solidFill>
                  <a:srgbClr val="0033CC"/>
                </a:solidFill>
              </a:defRPr>
            </a:lvl1pPr>
          </a:lstStyle>
          <a:p>
            <a:pPr>
              <a:defRPr/>
            </a:pPr>
            <a:r>
              <a:rPr lang="en-US" altLang="zh-TW" dirty="0" smtClean="0"/>
              <a:t>Page </a:t>
            </a:r>
            <a:fld id="{D09CE63E-8DC8-459D-9F1E-51B2C39CB6A5}" type="slidenum">
              <a:rPr lang="en-US" altLang="zh-TW" smtClean="0"/>
              <a:pPr>
                <a:defRPr/>
              </a:pPr>
              <a:t>‹#›</a:t>
            </a:fld>
            <a:endParaRPr lang="en-US" altLang="zh-TW" dirty="0"/>
          </a:p>
        </p:txBody>
      </p:sp>
      <p:sp>
        <p:nvSpPr>
          <p:cNvPr id="6" name="Rectangle 4"/>
          <p:cNvSpPr>
            <a:spLocks noGrp="1" noChangeArrowheads="1"/>
          </p:cNvSpPr>
          <p:nvPr>
            <p:ph type="title"/>
          </p:nvPr>
        </p:nvSpPr>
        <p:spPr bwMode="auto">
          <a:xfrm>
            <a:off x="152400" y="-1364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p>
        </p:txBody>
      </p:sp>
    </p:spTree>
    <p:extLst>
      <p:ext uri="{BB962C8B-B14F-4D97-AF65-F5344CB8AC3E}">
        <p14:creationId xmlns:p14="http://schemas.microsoft.com/office/powerpoint/2010/main" val="16839997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none" strike="noStrike"/>
            </a:lvl1pPr>
          </a:lstStyle>
          <a:p>
            <a:r>
              <a:rPr kumimoji="0" lang="en-US" altLang="zh-TW" sz="28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3" name="Content Placeholder 2"/>
          <p:cNvSpPr>
            <a:spLocks noGrp="1"/>
          </p:cNvSpPr>
          <p:nvPr>
            <p:ph idx="1" hasCustomPrompt="1"/>
          </p:nvPr>
        </p:nvSpPr>
        <p:spPr>
          <a:xfrm>
            <a:off x="457200" y="990601"/>
            <a:ext cx="8229600" cy="5135564"/>
          </a:xfrm>
        </p:spPr>
        <p:txBody>
          <a:bodyPr/>
          <a:lstStyle>
            <a:lvl1pPr marL="342900" marR="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kumimoji="0" lang="en-US" altLang="zh-TW" sz="2400" b="0" i="0" u="none" strike="noStrike" kern="0" cap="none" spc="0" normalizeH="0" baseline="0" noProof="0">
                <a:ln>
                  <a:noFill/>
                </a:ln>
                <a:solidFill>
                  <a:srgbClr val="003366"/>
                </a:solidFill>
                <a:effectLst/>
                <a:uLnTx/>
                <a:uFillTx/>
              </a:defRPr>
            </a:lvl1pPr>
            <a:lvl2pPr marL="742950" marR="0"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kumimoji="0" lang="en-US" altLang="zh-TW" sz="2000" b="0" i="0" u="none" strike="noStrike" kern="0" cap="none" spc="0" normalizeH="0" baseline="0" noProof="0">
                <a:ln>
                  <a:noFill/>
                </a:ln>
                <a:solidFill>
                  <a:srgbClr val="3366CC"/>
                </a:solidFill>
                <a:effectLst/>
                <a:uLnTx/>
                <a:uFillTx/>
              </a:defRPr>
            </a:lvl2pPr>
            <a:lvl3pPr marL="1143000" marR="0"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kumimoji="0" lang="en-US" altLang="zh-TW" sz="1800" b="1" i="0" u="none" strike="noStrike" kern="0" cap="none" spc="0" normalizeH="0" baseline="0" noProof="0">
                <a:ln>
                  <a:noFill/>
                </a:ln>
                <a:solidFill>
                  <a:srgbClr val="003366"/>
                </a:solidFill>
                <a:effectLst/>
                <a:uLnTx/>
                <a:uFillTx/>
              </a:defRPr>
            </a:lvl3pPr>
            <a:lvl4pPr marL="1600200" marR="0"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kumimoji="0" lang="en-US" altLang="zh-TW" sz="1600" b="0" i="0" u="none" strike="noStrike" kern="0" cap="none" spc="0" normalizeH="0" baseline="0" noProof="0">
                <a:ln>
                  <a:noFill/>
                </a:ln>
                <a:solidFill>
                  <a:srgbClr val="3366CC"/>
                </a:solidFill>
                <a:effectLst/>
                <a:uLnTx/>
                <a:uFillTx/>
              </a:defRPr>
            </a:lvl4pPr>
            <a:lvl5pPr marL="2057400" marR="0"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kumimoji="0" lang="en-US" altLang="zh-TW" sz="1600" b="0" i="0" u="none" strike="noStrike" kern="0" cap="none" spc="0" normalizeH="0" baseline="0" noProof="0">
                <a:ln>
                  <a:noFill/>
                </a:ln>
                <a:solidFill>
                  <a:srgbClr val="003366"/>
                </a:solidFill>
                <a:effectLst/>
                <a:uLnTx/>
                <a:uFillTx/>
              </a:defRPr>
            </a:lvl5pPr>
          </a:lstStyle>
          <a:p>
            <a:pPr marL="342900" marR="0" lvl="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a:pPr>
            <a:r>
              <a:rPr kumimoji="0" lang="en-US" altLang="zh-TW" sz="2400" b="0" i="0" u="none" strike="noStrike" kern="0" cap="none" spc="0" normalizeH="0" baseline="0" noProof="0" dirty="0" smtClean="0">
                <a:ln>
                  <a:noFill/>
                </a:ln>
                <a:solidFill>
                  <a:srgbClr val="003366"/>
                </a:solidFill>
                <a:effectLst/>
                <a:uLnTx/>
                <a:uFillTx/>
                <a:latin typeface="+mn-lt"/>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a:pPr>
            <a:r>
              <a:rPr kumimoji="0" lang="en-US" altLang="zh-TW" sz="2000" b="0" i="0" u="none" strike="noStrike" kern="0" cap="none" spc="0" normalizeH="0" baseline="0" noProof="0" dirty="0" smtClean="0">
                <a:ln>
                  <a:noFill/>
                </a:ln>
                <a:solidFill>
                  <a:srgbClr val="3366CC"/>
                </a:solidFill>
                <a:effectLst/>
                <a:uLnTx/>
                <a:uFillTx/>
                <a:latin typeface="+mn-lt"/>
                <a:cs typeface="+mn-cs"/>
              </a:rPr>
              <a:t>Second level</a:t>
            </a:r>
          </a:p>
          <a:p>
            <a:pPr marL="1143000" marR="0" lvl="2"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a:pPr>
            <a:r>
              <a:rPr kumimoji="0" lang="en-US" altLang="zh-TW" sz="1800" b="1" i="0" u="none" strike="noStrike" kern="0" cap="none" spc="0" normalizeH="0" baseline="0" noProof="0" dirty="0" smtClean="0">
                <a:ln>
                  <a:noFill/>
                </a:ln>
                <a:solidFill>
                  <a:srgbClr val="003366"/>
                </a:solidFill>
                <a:effectLst/>
                <a:uLnTx/>
                <a:uFillTx/>
                <a:latin typeface="+mn-lt"/>
                <a:cs typeface="+mn-cs"/>
              </a:rPr>
              <a:t>Third level</a:t>
            </a:r>
          </a:p>
          <a:p>
            <a:pPr marL="1600200" marR="0" lvl="3"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a:pPr>
            <a:r>
              <a:rPr kumimoji="0" lang="en-US" altLang="zh-TW" sz="1600" b="0" i="0" u="none" strike="noStrike" kern="0" cap="none" spc="0" normalizeH="0" baseline="0" noProof="0" dirty="0" smtClean="0">
                <a:ln>
                  <a:noFill/>
                </a:ln>
                <a:solidFill>
                  <a:srgbClr val="3366CC"/>
                </a:solidFill>
                <a:effectLst/>
                <a:uLnTx/>
                <a:uFillTx/>
                <a:latin typeface="+mn-lt"/>
                <a:cs typeface="+mn-cs"/>
              </a:rPr>
              <a:t>Fourth level</a:t>
            </a:r>
          </a:p>
          <a:p>
            <a:pPr marL="2057400" marR="0" lvl="4"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a:pPr>
            <a:r>
              <a:rPr kumimoji="0" lang="en-US" altLang="zh-TW" sz="1600" b="0" i="0" u="none" strike="noStrike" kern="0" cap="none" spc="0" normalizeH="0" baseline="0" noProof="0" dirty="0" smtClean="0">
                <a:ln>
                  <a:noFill/>
                </a:ln>
                <a:solidFill>
                  <a:srgbClr val="003366"/>
                </a:solidFill>
                <a:effectLst/>
                <a:uLnTx/>
                <a:uFillTx/>
                <a:latin typeface="+mn-lt"/>
                <a:cs typeface="+mn-cs"/>
              </a:rPr>
              <a:t>Fifth level</a:t>
            </a:r>
          </a:p>
        </p:txBody>
      </p:sp>
      <p:sp>
        <p:nvSpPr>
          <p:cNvPr id="6" name="Slide Number Placeholder 5"/>
          <p:cNvSpPr>
            <a:spLocks noGrp="1"/>
          </p:cNvSpPr>
          <p:nvPr>
            <p:ph type="sldNum" sz="quarter" idx="12"/>
          </p:nvPr>
        </p:nvSpPr>
        <p:spPr/>
        <p:txBody>
          <a:bodyPr/>
          <a:lstStyle>
            <a:lvl1pPr>
              <a:defRPr sz="1600"/>
            </a:lvl1pPr>
          </a:lstStyle>
          <a:p>
            <a:pPr>
              <a:defRPr/>
            </a:pPr>
            <a:fld id="{C83F18D4-0D70-44DE-A8FF-A8D5002D1168}" type="slidenum">
              <a:rPr lang="en-US" altLang="zh-TW" smtClean="0"/>
              <a:pPr>
                <a:defRPr/>
              </a:pPr>
              <a:t>‹#›</a:t>
            </a:fld>
            <a:endParaRPr lang="en-US" altLang="zh-TW" dirty="0"/>
          </a:p>
        </p:txBody>
      </p:sp>
      <p:sp>
        <p:nvSpPr>
          <p:cNvPr id="8" name="Footer Placeholder 4"/>
          <p:cNvSpPr>
            <a:spLocks noGrp="1"/>
          </p:cNvSpPr>
          <p:nvPr>
            <p:ph type="ftr" sz="quarter" idx="3"/>
          </p:nvPr>
        </p:nvSpPr>
        <p:spPr>
          <a:xfrm>
            <a:off x="457200" y="6356351"/>
            <a:ext cx="5562600" cy="365125"/>
          </a:xfrm>
          <a:prstGeom prst="rect">
            <a:avLst/>
          </a:prstGeom>
        </p:spPr>
        <p:txBody>
          <a:bodyPr vert="horz" lIns="91440" tIns="45720" rIns="91440" bIns="45720" rtlCol="0" anchor="ctr"/>
          <a:lstStyle>
            <a:lvl1pPr algn="l">
              <a:defRPr sz="1400">
                <a:solidFill>
                  <a:schemeClr val="tx1">
                    <a:tint val="75000"/>
                  </a:schemeClr>
                </a:solidFill>
                <a:latin typeface="+mn-lt"/>
              </a:defRPr>
            </a:lvl1pPr>
          </a:lstStyle>
          <a:p>
            <a:pPr>
              <a:defRPr/>
            </a:pPr>
            <a:r>
              <a:rPr lang="en-US" smtClean="0"/>
              <a:t>Roth &amp; Srikumar: ILP formulations in Natural Language Processing</a:t>
            </a:r>
            <a:endParaRPr lang="en-US" altLang="zh-TW" dirty="0"/>
          </a:p>
        </p:txBody>
      </p:sp>
    </p:spTree>
    <p:extLst>
      <p:ext uri="{BB962C8B-B14F-4D97-AF65-F5344CB8AC3E}">
        <p14:creationId xmlns:p14="http://schemas.microsoft.com/office/powerpoint/2010/main" val="131769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normAutofit/>
          </a:bodyPr>
          <a:lstStyle>
            <a:lvl1pPr algn="l">
              <a:defRPr sz="3600" b="0" i="0"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pPr>
              <a:defRPr/>
            </a:pPr>
            <a:fld id="{904D9E78-2E4E-4360-A24D-3ECC739393C9}" type="slidenum">
              <a:rPr lang="en-US" altLang="zh-TW" smtClean="0"/>
              <a:pPr>
                <a:defRPr/>
              </a:pPr>
              <a:t>‹#›</a:t>
            </a:fld>
            <a:endParaRPr lang="en-US" altLang="zh-TW" dirty="0"/>
          </a:p>
        </p:txBody>
      </p:sp>
      <p:sp>
        <p:nvSpPr>
          <p:cNvPr id="7" name="Footer Placeholder 4"/>
          <p:cNvSpPr>
            <a:spLocks noGrp="1"/>
          </p:cNvSpPr>
          <p:nvPr>
            <p:ph type="ftr" sz="quarter" idx="3"/>
          </p:nvPr>
        </p:nvSpPr>
        <p:spPr>
          <a:xfrm>
            <a:off x="457200" y="6356351"/>
            <a:ext cx="5562600" cy="365125"/>
          </a:xfrm>
          <a:prstGeom prst="rect">
            <a:avLst/>
          </a:prstGeom>
        </p:spPr>
        <p:txBody>
          <a:bodyPr vert="horz" lIns="91440" tIns="45720" rIns="91440" bIns="45720" rtlCol="0" anchor="ctr"/>
          <a:lstStyle>
            <a:lvl1pPr algn="l">
              <a:defRPr sz="1400">
                <a:solidFill>
                  <a:schemeClr val="tx1">
                    <a:tint val="75000"/>
                  </a:schemeClr>
                </a:solidFill>
                <a:latin typeface="+mn-lt"/>
              </a:defRPr>
            </a:lvl1pPr>
          </a:lstStyle>
          <a:p>
            <a:pPr>
              <a:defRPr/>
            </a:pPr>
            <a:r>
              <a:rPr lang="en-US" smtClean="0"/>
              <a:t>Roth &amp; Srikumar: ILP formulations in Natural Language Processing</a:t>
            </a:r>
            <a:endParaRPr lang="en-US" altLang="zh-TW" dirty="0"/>
          </a:p>
        </p:txBody>
      </p:sp>
    </p:spTree>
    <p:extLst>
      <p:ext uri="{BB962C8B-B14F-4D97-AF65-F5344CB8AC3E}">
        <p14:creationId xmlns:p14="http://schemas.microsoft.com/office/powerpoint/2010/main" val="377257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z="28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3" name="Content Placeholder 2"/>
          <p:cNvSpPr>
            <a:spLocks noGrp="1"/>
          </p:cNvSpPr>
          <p:nvPr>
            <p:ph sz="half" idx="1" hasCustomPrompt="1"/>
          </p:nvPr>
        </p:nvSpPr>
        <p:spPr>
          <a:xfrm>
            <a:off x="457200" y="1600201"/>
            <a:ext cx="4038600" cy="4525963"/>
          </a:xfrm>
        </p:spPr>
        <p:txBody>
          <a:bodyPr/>
          <a:lstStyle>
            <a:lvl1pPr marL="342900" marR="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kumimoji="0" lang="en-US" altLang="zh-TW" sz="2400" b="0" i="0" u="none" strike="noStrike" kern="0" cap="none" spc="0" normalizeH="0" baseline="0" noProof="0">
                <a:ln>
                  <a:noFill/>
                </a:ln>
                <a:solidFill>
                  <a:srgbClr val="003366"/>
                </a:solidFill>
                <a:effectLst/>
                <a:uLnTx/>
                <a:uFillTx/>
              </a:defRPr>
            </a:lvl1pPr>
            <a:lvl2pPr marL="742950" marR="0"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kumimoji="0" lang="en-US" altLang="zh-TW" sz="2000" b="0" i="0" u="none" strike="noStrike" kern="0" cap="none" spc="0" normalizeH="0" baseline="0" noProof="0">
                <a:ln>
                  <a:noFill/>
                </a:ln>
                <a:solidFill>
                  <a:srgbClr val="3366CC"/>
                </a:solidFill>
                <a:effectLst/>
                <a:uLnTx/>
                <a:uFillTx/>
              </a:defRPr>
            </a:lvl2pPr>
            <a:lvl3pPr marL="1143000" marR="0"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kumimoji="0" lang="en-US" altLang="zh-TW" sz="1800" b="1" i="0" u="none" strike="noStrike" kern="0" cap="none" spc="0" normalizeH="0" baseline="0" noProof="0">
                <a:ln>
                  <a:noFill/>
                </a:ln>
                <a:solidFill>
                  <a:srgbClr val="003366"/>
                </a:solidFill>
                <a:effectLst/>
                <a:uLnTx/>
                <a:uFillTx/>
              </a:defRPr>
            </a:lvl3pPr>
            <a:lvl4pPr marL="1600200" marR="0"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kumimoji="0" lang="en-US" altLang="zh-TW" sz="1600" b="0" i="0" u="none" strike="noStrike" kern="0" cap="none" spc="0" normalizeH="0" baseline="0" noProof="0">
                <a:ln>
                  <a:noFill/>
                </a:ln>
                <a:solidFill>
                  <a:srgbClr val="3366CC"/>
                </a:solidFill>
                <a:effectLst/>
                <a:uLnTx/>
                <a:uFillTx/>
              </a:defRPr>
            </a:lvl4pPr>
            <a:lvl5pPr marL="2057400" marR="0"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kumimoji="0" lang="en-US" altLang="zh-TW" sz="1600" b="0" i="0" u="none" strike="noStrike" kern="0" cap="none" spc="0" normalizeH="0" baseline="0" noProof="0">
                <a:ln>
                  <a:noFill/>
                </a:ln>
                <a:solidFill>
                  <a:srgbClr val="003366"/>
                </a:solidFill>
                <a:effectLst/>
                <a:uLnTx/>
                <a:uFillTx/>
              </a:defRPr>
            </a:lvl5pPr>
            <a:lvl6pPr>
              <a:defRPr sz="1800"/>
            </a:lvl6pPr>
            <a:lvl7pPr>
              <a:defRPr sz="1800"/>
            </a:lvl7pPr>
            <a:lvl8pPr>
              <a:defRPr sz="1800"/>
            </a:lvl8pPr>
            <a:lvl9pPr>
              <a:defRPr sz="1800"/>
            </a:lvl9pPr>
          </a:lstStyle>
          <a:p>
            <a:pPr marL="342900" marR="0" lvl="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a:pPr>
            <a:r>
              <a:rPr kumimoji="0" lang="en-US" altLang="zh-TW" sz="2400" b="0" i="0" u="none" strike="noStrike" kern="0" cap="none" spc="0" normalizeH="0" baseline="0" noProof="0" dirty="0" smtClean="0">
                <a:ln>
                  <a:noFill/>
                </a:ln>
                <a:solidFill>
                  <a:srgbClr val="003366"/>
                </a:solidFill>
                <a:effectLst/>
                <a:uLnTx/>
                <a:uFillTx/>
                <a:latin typeface="+mn-lt"/>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a:pPr>
            <a:r>
              <a:rPr kumimoji="0" lang="en-US" altLang="zh-TW" sz="2000" b="0" i="0" u="none" strike="noStrike" kern="0" cap="none" spc="0" normalizeH="0" baseline="0" noProof="0" dirty="0" smtClean="0">
                <a:ln>
                  <a:noFill/>
                </a:ln>
                <a:solidFill>
                  <a:srgbClr val="3366CC"/>
                </a:solidFill>
                <a:effectLst/>
                <a:uLnTx/>
                <a:uFillTx/>
                <a:latin typeface="+mn-lt"/>
                <a:cs typeface="+mn-cs"/>
              </a:rPr>
              <a:t>Second level</a:t>
            </a:r>
          </a:p>
          <a:p>
            <a:pPr marL="1143000" marR="0" lvl="2"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a:pPr>
            <a:r>
              <a:rPr kumimoji="0" lang="en-US" altLang="zh-TW" sz="1800" b="1" i="0" u="none" strike="noStrike" kern="0" cap="none" spc="0" normalizeH="0" baseline="0" noProof="0" dirty="0" smtClean="0">
                <a:ln>
                  <a:noFill/>
                </a:ln>
                <a:solidFill>
                  <a:srgbClr val="003366"/>
                </a:solidFill>
                <a:effectLst/>
                <a:uLnTx/>
                <a:uFillTx/>
                <a:latin typeface="+mn-lt"/>
                <a:cs typeface="+mn-cs"/>
              </a:rPr>
              <a:t>Third level</a:t>
            </a:r>
          </a:p>
          <a:p>
            <a:pPr marL="1600200" marR="0" lvl="3"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a:pPr>
            <a:r>
              <a:rPr kumimoji="0" lang="en-US" altLang="zh-TW" sz="1600" b="0" i="0" u="none" strike="noStrike" kern="0" cap="none" spc="0" normalizeH="0" baseline="0" noProof="0" dirty="0" smtClean="0">
                <a:ln>
                  <a:noFill/>
                </a:ln>
                <a:solidFill>
                  <a:srgbClr val="3366CC"/>
                </a:solidFill>
                <a:effectLst/>
                <a:uLnTx/>
                <a:uFillTx/>
                <a:latin typeface="+mn-lt"/>
                <a:cs typeface="+mn-cs"/>
              </a:rPr>
              <a:t>Fourth level</a:t>
            </a:r>
          </a:p>
          <a:p>
            <a:pPr marL="2057400" marR="0" lvl="4"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a:pPr>
            <a:r>
              <a:rPr kumimoji="0" lang="en-US" altLang="zh-TW" sz="1600" b="0" i="0" u="none" strike="noStrike" kern="0" cap="none" spc="0" normalizeH="0" baseline="0" noProof="0" dirty="0" smtClean="0">
                <a:ln>
                  <a:noFill/>
                </a:ln>
                <a:solidFill>
                  <a:srgbClr val="003366"/>
                </a:solidFill>
                <a:effectLst/>
                <a:uLnTx/>
                <a:uFillTx/>
                <a:latin typeface="+mn-lt"/>
                <a:cs typeface="+mn-cs"/>
              </a:rPr>
              <a:t>Fifth level</a:t>
            </a:r>
          </a:p>
        </p:txBody>
      </p:sp>
      <p:sp>
        <p:nvSpPr>
          <p:cNvPr id="4" name="Content Placeholder 3"/>
          <p:cNvSpPr>
            <a:spLocks noGrp="1"/>
          </p:cNvSpPr>
          <p:nvPr>
            <p:ph sz="half" idx="2" hasCustomPrompt="1"/>
          </p:nvPr>
        </p:nvSpPr>
        <p:spPr>
          <a:xfrm>
            <a:off x="4648200" y="1600201"/>
            <a:ext cx="4038600" cy="4525963"/>
          </a:xfrm>
        </p:spPr>
        <p:txBody>
          <a:bodyPr/>
          <a:lstStyle>
            <a:lvl1pPr marL="342900" marR="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kumimoji="0" lang="en-US" altLang="zh-TW" sz="2400" b="0" i="0" u="none" strike="noStrike" kern="0" cap="none" spc="0" normalizeH="0" baseline="0" noProof="0">
                <a:ln>
                  <a:noFill/>
                </a:ln>
                <a:solidFill>
                  <a:srgbClr val="003366"/>
                </a:solidFill>
                <a:effectLst/>
                <a:uLnTx/>
                <a:uFillTx/>
              </a:defRPr>
            </a:lvl1pPr>
            <a:lvl2pPr marL="742950" marR="0"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kumimoji="0" lang="en-US" altLang="zh-TW" sz="2000" b="0" i="0" u="none" strike="noStrike" kern="0" cap="none" spc="0" normalizeH="0" baseline="0" noProof="0">
                <a:ln>
                  <a:noFill/>
                </a:ln>
                <a:solidFill>
                  <a:srgbClr val="3366CC"/>
                </a:solidFill>
                <a:effectLst/>
                <a:uLnTx/>
                <a:uFillTx/>
              </a:defRPr>
            </a:lvl2pPr>
            <a:lvl3pPr marL="1143000" marR="0"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kumimoji="0" lang="en-US" altLang="zh-TW" sz="1800" b="1" i="0" u="none" strike="noStrike" kern="0" cap="none" spc="0" normalizeH="0" baseline="0" noProof="0">
                <a:ln>
                  <a:noFill/>
                </a:ln>
                <a:solidFill>
                  <a:srgbClr val="003366"/>
                </a:solidFill>
                <a:effectLst/>
                <a:uLnTx/>
                <a:uFillTx/>
              </a:defRPr>
            </a:lvl3pPr>
            <a:lvl4pPr marL="1600200" marR="0"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kumimoji="0" lang="en-US" altLang="zh-TW" sz="1600" b="0" i="0" u="none" strike="noStrike" kern="0" cap="none" spc="0" normalizeH="0" baseline="0" noProof="0">
                <a:ln>
                  <a:noFill/>
                </a:ln>
                <a:solidFill>
                  <a:srgbClr val="3366CC"/>
                </a:solidFill>
                <a:effectLst/>
                <a:uLnTx/>
                <a:uFillTx/>
              </a:defRPr>
            </a:lvl4pPr>
            <a:lvl5pPr marL="2057400" marR="0"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kumimoji="0" lang="en-US" altLang="zh-TW" sz="1600" b="0" i="0" u="none" strike="noStrike" kern="0" cap="none" spc="0" normalizeH="0" baseline="0" noProof="0">
                <a:ln>
                  <a:noFill/>
                </a:ln>
                <a:solidFill>
                  <a:srgbClr val="003366"/>
                </a:solidFill>
                <a:effectLst/>
                <a:uLnTx/>
                <a:uFillTx/>
              </a:defRPr>
            </a:lvl5pPr>
            <a:lvl6pPr>
              <a:defRPr sz="1800"/>
            </a:lvl6pPr>
            <a:lvl7pPr>
              <a:defRPr sz="1800"/>
            </a:lvl7pPr>
            <a:lvl8pPr>
              <a:defRPr sz="1800"/>
            </a:lvl8pPr>
            <a:lvl9pPr>
              <a:defRPr sz="1800"/>
            </a:lvl9pPr>
          </a:lstStyle>
          <a:p>
            <a:pPr marL="342900" marR="0" lvl="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a:pPr>
            <a:r>
              <a:rPr kumimoji="0" lang="en-US" altLang="zh-TW" sz="2400" b="0" i="0" u="none" strike="noStrike" kern="0" cap="none" spc="0" normalizeH="0" baseline="0" noProof="0" dirty="0" smtClean="0">
                <a:ln>
                  <a:noFill/>
                </a:ln>
                <a:solidFill>
                  <a:srgbClr val="003366"/>
                </a:solidFill>
                <a:effectLst/>
                <a:uLnTx/>
                <a:uFillTx/>
                <a:latin typeface="+mn-lt"/>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a:pPr>
            <a:r>
              <a:rPr kumimoji="0" lang="en-US" altLang="zh-TW" sz="2000" b="0" i="0" u="none" strike="noStrike" kern="0" cap="none" spc="0" normalizeH="0" baseline="0" noProof="0" dirty="0" smtClean="0">
                <a:ln>
                  <a:noFill/>
                </a:ln>
                <a:solidFill>
                  <a:srgbClr val="3366CC"/>
                </a:solidFill>
                <a:effectLst/>
                <a:uLnTx/>
                <a:uFillTx/>
                <a:latin typeface="+mn-lt"/>
                <a:cs typeface="+mn-cs"/>
              </a:rPr>
              <a:t>Second level</a:t>
            </a:r>
          </a:p>
          <a:p>
            <a:pPr marL="1143000" marR="0" lvl="2"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a:pPr>
            <a:r>
              <a:rPr kumimoji="0" lang="en-US" altLang="zh-TW" sz="1800" b="1" i="0" u="none" strike="noStrike" kern="0" cap="none" spc="0" normalizeH="0" baseline="0" noProof="0" dirty="0" smtClean="0">
                <a:ln>
                  <a:noFill/>
                </a:ln>
                <a:solidFill>
                  <a:srgbClr val="003366"/>
                </a:solidFill>
                <a:effectLst/>
                <a:uLnTx/>
                <a:uFillTx/>
                <a:latin typeface="+mn-lt"/>
                <a:cs typeface="+mn-cs"/>
              </a:rPr>
              <a:t>Third level</a:t>
            </a:r>
          </a:p>
          <a:p>
            <a:pPr marL="1600200" marR="0" lvl="3"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a:pPr>
            <a:r>
              <a:rPr kumimoji="0" lang="en-US" altLang="zh-TW" sz="1600" b="0" i="0" u="none" strike="noStrike" kern="0" cap="none" spc="0" normalizeH="0" baseline="0" noProof="0" dirty="0" smtClean="0">
                <a:ln>
                  <a:noFill/>
                </a:ln>
                <a:solidFill>
                  <a:srgbClr val="3366CC"/>
                </a:solidFill>
                <a:effectLst/>
                <a:uLnTx/>
                <a:uFillTx/>
                <a:latin typeface="+mn-lt"/>
                <a:cs typeface="+mn-cs"/>
              </a:rPr>
              <a:t>Fourth level</a:t>
            </a:r>
          </a:p>
          <a:p>
            <a:pPr marL="2057400" marR="0" lvl="4"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a:pPr>
            <a:r>
              <a:rPr kumimoji="0" lang="en-US" altLang="zh-TW" sz="1600" b="0" i="0" u="none" strike="noStrike" kern="0" cap="none" spc="0" normalizeH="0" baseline="0" noProof="0" dirty="0" smtClean="0">
                <a:ln>
                  <a:noFill/>
                </a:ln>
                <a:solidFill>
                  <a:srgbClr val="003366"/>
                </a:solidFill>
                <a:effectLst/>
                <a:uLnTx/>
                <a:uFillTx/>
                <a:latin typeface="+mn-lt"/>
                <a:cs typeface="+mn-cs"/>
              </a:rPr>
              <a:t>Fifth level</a:t>
            </a:r>
          </a:p>
        </p:txBody>
      </p:sp>
      <p:sp>
        <p:nvSpPr>
          <p:cNvPr id="7" name="Slide Number Placeholder 6"/>
          <p:cNvSpPr>
            <a:spLocks noGrp="1"/>
          </p:cNvSpPr>
          <p:nvPr>
            <p:ph type="sldNum" sz="quarter" idx="12"/>
          </p:nvPr>
        </p:nvSpPr>
        <p:spPr/>
        <p:txBody>
          <a:bodyPr/>
          <a:lstStyle/>
          <a:p>
            <a:pPr>
              <a:defRPr/>
            </a:pPr>
            <a:fld id="{BC3EEDB6-3FB3-436A-B1A9-6088B5E4AF06}" type="slidenum">
              <a:rPr lang="en-US" altLang="zh-TW" smtClean="0"/>
              <a:pPr>
                <a:defRPr/>
              </a:pPr>
              <a:t>‹#›</a:t>
            </a:fld>
            <a:endParaRPr lang="en-US" altLang="zh-TW" dirty="0"/>
          </a:p>
        </p:txBody>
      </p:sp>
      <p:sp>
        <p:nvSpPr>
          <p:cNvPr id="8" name="Footer Placeholder 4"/>
          <p:cNvSpPr>
            <a:spLocks noGrp="1"/>
          </p:cNvSpPr>
          <p:nvPr>
            <p:ph type="ftr" sz="quarter" idx="3"/>
          </p:nvPr>
        </p:nvSpPr>
        <p:spPr>
          <a:xfrm>
            <a:off x="457200" y="6356351"/>
            <a:ext cx="5562600" cy="365125"/>
          </a:xfrm>
          <a:prstGeom prst="rect">
            <a:avLst/>
          </a:prstGeom>
        </p:spPr>
        <p:txBody>
          <a:bodyPr vert="horz" lIns="91440" tIns="45720" rIns="91440" bIns="45720" rtlCol="0" anchor="ctr"/>
          <a:lstStyle>
            <a:lvl1pPr algn="l">
              <a:defRPr sz="1400">
                <a:solidFill>
                  <a:schemeClr val="tx1">
                    <a:tint val="75000"/>
                  </a:schemeClr>
                </a:solidFill>
                <a:latin typeface="+mn-lt"/>
              </a:defRPr>
            </a:lvl1pPr>
          </a:lstStyle>
          <a:p>
            <a:pPr>
              <a:defRPr/>
            </a:pPr>
            <a:r>
              <a:rPr lang="en-US" smtClean="0"/>
              <a:t>Roth &amp; Srikumar: ILP formulations in Natural Language Processing</a:t>
            </a:r>
            <a:endParaRPr lang="en-US" altLang="zh-TW" dirty="0"/>
          </a:p>
        </p:txBody>
      </p:sp>
    </p:spTree>
    <p:extLst>
      <p:ext uri="{BB962C8B-B14F-4D97-AF65-F5344CB8AC3E}">
        <p14:creationId xmlns:p14="http://schemas.microsoft.com/office/powerpoint/2010/main" val="190829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ltLang="zh-TW" sz="28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hasCustomPrompt="1"/>
          </p:nvPr>
        </p:nvSpPr>
        <p:spPr>
          <a:xfrm>
            <a:off x="457200" y="2174875"/>
            <a:ext cx="4040188" cy="3951288"/>
          </a:xfrm>
        </p:spPr>
        <p:txBody>
          <a:bodyPr/>
          <a:lstStyle>
            <a:lvl1pPr marL="342900" marR="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kumimoji="0" lang="en-US" altLang="zh-TW" sz="2400" b="0" i="0" u="none" strike="noStrike" kern="0" cap="none" spc="0" normalizeH="0" baseline="0" noProof="0">
                <a:ln>
                  <a:noFill/>
                </a:ln>
                <a:solidFill>
                  <a:srgbClr val="003366"/>
                </a:solidFill>
                <a:effectLst/>
                <a:uLnTx/>
                <a:uFillTx/>
              </a:defRPr>
            </a:lvl1pPr>
            <a:lvl2pPr marL="742950" marR="0"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kumimoji="0" lang="en-US" altLang="zh-TW" sz="2000" b="0" i="0" u="none" strike="noStrike" kern="0" cap="none" spc="0" normalizeH="0" baseline="0" noProof="0">
                <a:ln>
                  <a:noFill/>
                </a:ln>
                <a:solidFill>
                  <a:srgbClr val="3366CC"/>
                </a:solidFill>
                <a:effectLst/>
                <a:uLnTx/>
                <a:uFillTx/>
              </a:defRPr>
            </a:lvl2pPr>
            <a:lvl3pPr marL="1143000" marR="0"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kumimoji="0" lang="en-US" altLang="zh-TW" sz="1800" b="1" i="0" u="none" strike="noStrike" kern="0" cap="none" spc="0" normalizeH="0" baseline="0" noProof="0">
                <a:ln>
                  <a:noFill/>
                </a:ln>
                <a:solidFill>
                  <a:srgbClr val="003366"/>
                </a:solidFill>
                <a:effectLst/>
                <a:uLnTx/>
                <a:uFillTx/>
              </a:defRPr>
            </a:lvl3pPr>
            <a:lvl4pPr marL="1600200" marR="0"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kumimoji="0" lang="en-US" altLang="zh-TW" sz="1600" b="0" i="0" u="none" strike="noStrike" kern="0" cap="none" spc="0" normalizeH="0" baseline="0" noProof="0">
                <a:ln>
                  <a:noFill/>
                </a:ln>
                <a:solidFill>
                  <a:srgbClr val="3366CC"/>
                </a:solidFill>
                <a:effectLst/>
                <a:uLnTx/>
                <a:uFillTx/>
              </a:defRPr>
            </a:lvl4pPr>
            <a:lvl5pPr marL="2057400" marR="0"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kumimoji="0" lang="en-US" altLang="zh-TW" sz="1600" b="0" i="0" u="none" strike="noStrike" kern="0" cap="none" spc="0" normalizeH="0" baseline="0" noProof="0">
                <a:ln>
                  <a:noFill/>
                </a:ln>
                <a:solidFill>
                  <a:srgbClr val="003366"/>
                </a:solidFill>
                <a:effectLst/>
                <a:uLnTx/>
                <a:uFillTx/>
              </a:defRPr>
            </a:lvl5pPr>
            <a:lvl6pPr>
              <a:defRPr sz="1600"/>
            </a:lvl6pPr>
            <a:lvl7pPr>
              <a:defRPr sz="1600"/>
            </a:lvl7pPr>
            <a:lvl8pPr>
              <a:defRPr sz="1600"/>
            </a:lvl8pPr>
            <a:lvl9pPr>
              <a:defRPr sz="1600"/>
            </a:lvl9pPr>
          </a:lstStyle>
          <a:p>
            <a:pPr marL="342900" marR="0" lvl="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a:pPr>
            <a:r>
              <a:rPr kumimoji="0" lang="en-US" altLang="zh-TW" sz="2400" b="0" i="0" u="none" strike="noStrike" kern="0" cap="none" spc="0" normalizeH="0" baseline="0" noProof="0" dirty="0" smtClean="0">
                <a:ln>
                  <a:noFill/>
                </a:ln>
                <a:solidFill>
                  <a:srgbClr val="003366"/>
                </a:solidFill>
                <a:effectLst/>
                <a:uLnTx/>
                <a:uFillTx/>
                <a:latin typeface="+mn-lt"/>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a:pPr>
            <a:r>
              <a:rPr kumimoji="0" lang="en-US" altLang="zh-TW" sz="2000" b="0" i="0" u="none" strike="noStrike" kern="0" cap="none" spc="0" normalizeH="0" baseline="0" noProof="0" dirty="0" smtClean="0">
                <a:ln>
                  <a:noFill/>
                </a:ln>
                <a:solidFill>
                  <a:srgbClr val="3366CC"/>
                </a:solidFill>
                <a:effectLst/>
                <a:uLnTx/>
                <a:uFillTx/>
                <a:latin typeface="+mn-lt"/>
                <a:cs typeface="+mn-cs"/>
              </a:rPr>
              <a:t>Second level</a:t>
            </a:r>
          </a:p>
          <a:p>
            <a:pPr marL="1143000" marR="0" lvl="2"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a:pPr>
            <a:r>
              <a:rPr kumimoji="0" lang="en-US" altLang="zh-TW" sz="1800" b="1" i="0" u="none" strike="noStrike" kern="0" cap="none" spc="0" normalizeH="0" baseline="0" noProof="0" dirty="0" smtClean="0">
                <a:ln>
                  <a:noFill/>
                </a:ln>
                <a:solidFill>
                  <a:srgbClr val="003366"/>
                </a:solidFill>
                <a:effectLst/>
                <a:uLnTx/>
                <a:uFillTx/>
                <a:latin typeface="+mn-lt"/>
                <a:cs typeface="+mn-cs"/>
              </a:rPr>
              <a:t>Third level</a:t>
            </a:r>
          </a:p>
          <a:p>
            <a:pPr marL="1600200" marR="0" lvl="3"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a:pPr>
            <a:r>
              <a:rPr kumimoji="0" lang="en-US" altLang="zh-TW" sz="1600" b="0" i="0" u="none" strike="noStrike" kern="0" cap="none" spc="0" normalizeH="0" baseline="0" noProof="0" dirty="0" smtClean="0">
                <a:ln>
                  <a:noFill/>
                </a:ln>
                <a:solidFill>
                  <a:srgbClr val="3366CC"/>
                </a:solidFill>
                <a:effectLst/>
                <a:uLnTx/>
                <a:uFillTx/>
                <a:latin typeface="+mn-lt"/>
                <a:cs typeface="+mn-cs"/>
              </a:rPr>
              <a:t>Fourth level</a:t>
            </a:r>
          </a:p>
          <a:p>
            <a:pPr marL="2057400" marR="0" lvl="4"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a:pPr>
            <a:r>
              <a:rPr kumimoji="0" lang="en-US" altLang="zh-TW" sz="1600" b="0" i="0" u="none" strike="noStrike" kern="0" cap="none" spc="0" normalizeH="0" baseline="0" noProof="0" dirty="0" smtClean="0">
                <a:ln>
                  <a:noFill/>
                </a:ln>
                <a:solidFill>
                  <a:srgbClr val="003366"/>
                </a:solidFill>
                <a:effectLst/>
                <a:uLnTx/>
                <a:uFillTx/>
                <a:latin typeface="+mn-lt"/>
                <a:cs typeface="+mn-cs"/>
              </a:rPr>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hasCustomPrompt="1"/>
          </p:nvPr>
        </p:nvSpPr>
        <p:spPr>
          <a:xfrm>
            <a:off x="4645027" y="2174875"/>
            <a:ext cx="4041775" cy="3951288"/>
          </a:xfrm>
        </p:spPr>
        <p:txBody>
          <a:bodyPr/>
          <a:lstStyle>
            <a:lvl1pPr marL="342900" marR="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kumimoji="0" lang="en-US" altLang="zh-TW" sz="2400" b="0" i="0" u="none" strike="noStrike" kern="0" cap="none" spc="0" normalizeH="0" baseline="0" noProof="0">
                <a:ln>
                  <a:noFill/>
                </a:ln>
                <a:solidFill>
                  <a:srgbClr val="003366"/>
                </a:solidFill>
                <a:effectLst/>
                <a:uLnTx/>
                <a:uFillTx/>
              </a:defRPr>
            </a:lvl1pPr>
            <a:lvl2pPr marL="742950" marR="0"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kumimoji="0" lang="en-US" altLang="zh-TW" sz="2000" b="0" i="0" u="none" strike="noStrike" kern="0" cap="none" spc="0" normalizeH="0" baseline="0" noProof="0">
                <a:ln>
                  <a:noFill/>
                </a:ln>
                <a:solidFill>
                  <a:srgbClr val="3366CC"/>
                </a:solidFill>
                <a:effectLst/>
                <a:uLnTx/>
                <a:uFillTx/>
              </a:defRPr>
            </a:lvl2pPr>
            <a:lvl3pPr marL="1143000" marR="0"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kumimoji="0" lang="en-US" altLang="zh-TW" sz="1800" b="1" i="0" u="none" strike="noStrike" kern="0" cap="none" spc="0" normalizeH="0" baseline="0" noProof="0">
                <a:ln>
                  <a:noFill/>
                </a:ln>
                <a:solidFill>
                  <a:srgbClr val="003366"/>
                </a:solidFill>
                <a:effectLst/>
                <a:uLnTx/>
                <a:uFillTx/>
              </a:defRPr>
            </a:lvl3pPr>
            <a:lvl4pPr marL="1600200" marR="0"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kumimoji="0" lang="en-US" altLang="zh-TW" sz="1600" b="0" i="0" u="none" strike="noStrike" kern="0" cap="none" spc="0" normalizeH="0" baseline="0" noProof="0">
                <a:ln>
                  <a:noFill/>
                </a:ln>
                <a:solidFill>
                  <a:srgbClr val="3366CC"/>
                </a:solidFill>
                <a:effectLst/>
                <a:uLnTx/>
                <a:uFillTx/>
              </a:defRPr>
            </a:lvl4pPr>
            <a:lvl5pPr marL="2057400" marR="0"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kumimoji="0" lang="en-US" altLang="zh-TW" sz="1600" b="0" i="0" u="none" strike="noStrike" kern="0" cap="none" spc="0" normalizeH="0" baseline="0" noProof="0">
                <a:ln>
                  <a:noFill/>
                </a:ln>
                <a:solidFill>
                  <a:srgbClr val="003366"/>
                </a:solidFill>
                <a:effectLst/>
                <a:uLnTx/>
                <a:uFillTx/>
              </a:defRPr>
            </a:lvl5pPr>
            <a:lvl6pPr>
              <a:defRPr sz="1600"/>
            </a:lvl6pPr>
            <a:lvl7pPr>
              <a:defRPr sz="1600"/>
            </a:lvl7pPr>
            <a:lvl8pPr>
              <a:defRPr sz="1600"/>
            </a:lvl8pPr>
            <a:lvl9pPr>
              <a:defRPr sz="1600"/>
            </a:lvl9pPr>
          </a:lstStyle>
          <a:p>
            <a:pPr marL="342900" marR="0" lvl="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a:pPr>
            <a:r>
              <a:rPr kumimoji="0" lang="en-US" altLang="zh-TW" sz="2400" b="0" i="0" u="none" strike="noStrike" kern="0" cap="none" spc="0" normalizeH="0" baseline="0" noProof="0" dirty="0" smtClean="0">
                <a:ln>
                  <a:noFill/>
                </a:ln>
                <a:solidFill>
                  <a:srgbClr val="003366"/>
                </a:solidFill>
                <a:effectLst/>
                <a:uLnTx/>
                <a:uFillTx/>
                <a:latin typeface="+mn-lt"/>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a:pPr>
            <a:r>
              <a:rPr kumimoji="0" lang="en-US" altLang="zh-TW" sz="2000" b="0" i="0" u="none" strike="noStrike" kern="0" cap="none" spc="0" normalizeH="0" baseline="0" noProof="0" dirty="0" smtClean="0">
                <a:ln>
                  <a:noFill/>
                </a:ln>
                <a:solidFill>
                  <a:srgbClr val="3366CC"/>
                </a:solidFill>
                <a:effectLst/>
                <a:uLnTx/>
                <a:uFillTx/>
                <a:latin typeface="+mn-lt"/>
                <a:cs typeface="+mn-cs"/>
              </a:rPr>
              <a:t>Second level</a:t>
            </a:r>
          </a:p>
          <a:p>
            <a:pPr marL="1143000" marR="0" lvl="2"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a:pPr>
            <a:r>
              <a:rPr kumimoji="0" lang="en-US" altLang="zh-TW" sz="1800" b="1" i="0" u="none" strike="noStrike" kern="0" cap="none" spc="0" normalizeH="0" baseline="0" noProof="0" dirty="0" smtClean="0">
                <a:ln>
                  <a:noFill/>
                </a:ln>
                <a:solidFill>
                  <a:srgbClr val="003366"/>
                </a:solidFill>
                <a:effectLst/>
                <a:uLnTx/>
                <a:uFillTx/>
                <a:latin typeface="+mn-lt"/>
                <a:cs typeface="+mn-cs"/>
              </a:rPr>
              <a:t>Third level</a:t>
            </a:r>
          </a:p>
          <a:p>
            <a:pPr marL="1600200" marR="0" lvl="3"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a:pPr>
            <a:r>
              <a:rPr kumimoji="0" lang="en-US" altLang="zh-TW" sz="1600" b="0" i="0" u="none" strike="noStrike" kern="0" cap="none" spc="0" normalizeH="0" baseline="0" noProof="0" dirty="0" smtClean="0">
                <a:ln>
                  <a:noFill/>
                </a:ln>
                <a:solidFill>
                  <a:srgbClr val="3366CC"/>
                </a:solidFill>
                <a:effectLst/>
                <a:uLnTx/>
                <a:uFillTx/>
                <a:latin typeface="+mn-lt"/>
                <a:cs typeface="+mn-cs"/>
              </a:rPr>
              <a:t>Fourth level</a:t>
            </a:r>
          </a:p>
          <a:p>
            <a:pPr marL="2057400" marR="0" lvl="4"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a:pPr>
            <a:r>
              <a:rPr kumimoji="0" lang="en-US" altLang="zh-TW" sz="1600" b="0" i="0" u="none" strike="noStrike" kern="0" cap="none" spc="0" normalizeH="0" baseline="0" noProof="0" dirty="0" smtClean="0">
                <a:ln>
                  <a:noFill/>
                </a:ln>
                <a:solidFill>
                  <a:srgbClr val="003366"/>
                </a:solidFill>
                <a:effectLst/>
                <a:uLnTx/>
                <a:uFillTx/>
                <a:latin typeface="+mn-lt"/>
                <a:cs typeface="+mn-cs"/>
              </a:rPr>
              <a:t>Fifth level</a:t>
            </a:r>
          </a:p>
        </p:txBody>
      </p:sp>
      <p:sp>
        <p:nvSpPr>
          <p:cNvPr id="9" name="Slide Number Placeholder 8"/>
          <p:cNvSpPr>
            <a:spLocks noGrp="1"/>
          </p:cNvSpPr>
          <p:nvPr>
            <p:ph type="sldNum" sz="quarter" idx="12"/>
          </p:nvPr>
        </p:nvSpPr>
        <p:spPr/>
        <p:txBody>
          <a:bodyPr/>
          <a:lstStyle/>
          <a:p>
            <a:pPr>
              <a:defRPr/>
            </a:pPr>
            <a:fld id="{8CE2158A-1198-49B0-A2A2-00E3C3C7211D}" type="slidenum">
              <a:rPr lang="en-US" altLang="zh-TW" smtClean="0"/>
              <a:pPr>
                <a:defRPr/>
              </a:pPr>
              <a:t>‹#›</a:t>
            </a:fld>
            <a:endParaRPr lang="en-US" altLang="zh-TW" dirty="0"/>
          </a:p>
        </p:txBody>
      </p:sp>
      <p:sp>
        <p:nvSpPr>
          <p:cNvPr id="10" name="Footer Placeholder 4"/>
          <p:cNvSpPr>
            <a:spLocks noGrp="1"/>
          </p:cNvSpPr>
          <p:nvPr>
            <p:ph type="ftr" sz="quarter" idx="13"/>
          </p:nvPr>
        </p:nvSpPr>
        <p:spPr>
          <a:xfrm>
            <a:off x="457200" y="6356351"/>
            <a:ext cx="5562600" cy="365125"/>
          </a:xfrm>
          <a:prstGeom prst="rect">
            <a:avLst/>
          </a:prstGeom>
        </p:spPr>
        <p:txBody>
          <a:bodyPr vert="horz" lIns="91440" tIns="45720" rIns="91440" bIns="45720" rtlCol="0" anchor="ctr"/>
          <a:lstStyle>
            <a:lvl1pPr algn="l">
              <a:defRPr sz="1400">
                <a:solidFill>
                  <a:schemeClr val="tx1">
                    <a:tint val="75000"/>
                  </a:schemeClr>
                </a:solidFill>
                <a:latin typeface="+mn-lt"/>
              </a:defRPr>
            </a:lvl1pPr>
          </a:lstStyle>
          <a:p>
            <a:pPr>
              <a:defRPr/>
            </a:pPr>
            <a:r>
              <a:rPr lang="en-US" smtClean="0"/>
              <a:t>Roth &amp; Srikumar: ILP formulations in Natural Language Processing</a:t>
            </a:r>
            <a:endParaRPr lang="en-US" altLang="zh-TW" dirty="0"/>
          </a:p>
        </p:txBody>
      </p:sp>
    </p:spTree>
    <p:extLst>
      <p:ext uri="{BB962C8B-B14F-4D97-AF65-F5344CB8AC3E}">
        <p14:creationId xmlns:p14="http://schemas.microsoft.com/office/powerpoint/2010/main" val="352933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z="28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4" name="Footer Placeholder 3"/>
          <p:cNvSpPr>
            <a:spLocks noGrp="1"/>
          </p:cNvSpPr>
          <p:nvPr>
            <p:ph type="ftr" sz="quarter" idx="11"/>
          </p:nvPr>
        </p:nvSpPr>
        <p:spPr/>
        <p:txBody>
          <a:bodyPr/>
          <a:lstStyle/>
          <a:p>
            <a:r>
              <a:rPr lang="en-US" smtClean="0"/>
              <a:t>Roth &amp; Srikumar: ILP formulations in Natural Language Processing</a:t>
            </a:r>
            <a:endParaRPr lang="en-US"/>
          </a:p>
        </p:txBody>
      </p:sp>
      <p:sp>
        <p:nvSpPr>
          <p:cNvPr id="5" name="Slide Number Placeholder 4"/>
          <p:cNvSpPr>
            <a:spLocks noGrp="1"/>
          </p:cNvSpPr>
          <p:nvPr>
            <p:ph type="sldNum" sz="quarter" idx="12"/>
          </p:nvPr>
        </p:nvSpPr>
        <p:spPr/>
        <p:txBody>
          <a:bodyPr/>
          <a:lstStyle/>
          <a:p>
            <a:pPr>
              <a:defRPr/>
            </a:pPr>
            <a:fld id="{ED7074CE-C30A-4906-A13E-F3E63223B4E1}" type="slidenum">
              <a:rPr lang="en-US" altLang="zh-TW" smtClean="0"/>
              <a:pPr>
                <a:defRPr/>
              </a:pPr>
              <a:t>‹#›</a:t>
            </a:fld>
            <a:endParaRPr lang="en-US" altLang="zh-TW" dirty="0"/>
          </a:p>
        </p:txBody>
      </p:sp>
    </p:spTree>
    <p:extLst>
      <p:ext uri="{BB962C8B-B14F-4D97-AF65-F5344CB8AC3E}">
        <p14:creationId xmlns:p14="http://schemas.microsoft.com/office/powerpoint/2010/main" val="1750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ltLang="zh-TW" smtClean="0"/>
              <a:t>Roth &amp; Srikumar: ILP formulations in Natural Language Processing</a:t>
            </a:r>
            <a:endParaRPr lang="en-US" altLang="zh-TW"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pPr>
              <a:defRPr/>
            </a:pPr>
            <a:fld id="{34956E49-9B35-407E-B5F2-C84A7F7C3F93}" type="slidenum">
              <a:rPr lang="en-US" altLang="zh-TW" smtClean="0"/>
              <a:pPr>
                <a:defRPr/>
              </a:pPr>
              <a:t>‹#›</a:t>
            </a:fld>
            <a:endParaRPr lang="en-US" altLang="zh-TW" dirty="0"/>
          </a:p>
        </p:txBody>
      </p:sp>
    </p:spTree>
    <p:extLst>
      <p:ext uri="{BB962C8B-B14F-4D97-AF65-F5344CB8AC3E}">
        <p14:creationId xmlns:p14="http://schemas.microsoft.com/office/powerpoint/2010/main" val="146322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kumimoji="0" lang="en-US" altLang="zh-TW" sz="20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3" name="Content Placeholder 2"/>
          <p:cNvSpPr>
            <a:spLocks noGrp="1"/>
          </p:cNvSpPr>
          <p:nvPr>
            <p:ph idx="1" hasCustomPrompt="1"/>
          </p:nvPr>
        </p:nvSpPr>
        <p:spPr>
          <a:xfrm>
            <a:off x="3575050" y="273052"/>
            <a:ext cx="5111750" cy="5853113"/>
          </a:xfrm>
        </p:spPr>
        <p:txBody>
          <a:bodyPr/>
          <a:lstStyle>
            <a:lvl1pPr marL="342900" marR="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kumimoji="0" lang="en-US" altLang="zh-TW" sz="2400" b="0" i="0" u="none" strike="noStrike" kern="0" cap="none" spc="0" normalizeH="0" baseline="0" noProof="0">
                <a:ln>
                  <a:noFill/>
                </a:ln>
                <a:solidFill>
                  <a:srgbClr val="003366"/>
                </a:solidFill>
                <a:effectLst/>
                <a:uLnTx/>
                <a:uFillTx/>
              </a:defRPr>
            </a:lvl1pPr>
            <a:lvl2pPr marL="742950" marR="0"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kumimoji="0" lang="en-US" altLang="zh-TW" sz="2000" b="0" i="0" u="none" strike="noStrike" kern="0" cap="none" spc="0" normalizeH="0" baseline="0" noProof="0">
                <a:ln>
                  <a:noFill/>
                </a:ln>
                <a:solidFill>
                  <a:srgbClr val="3366CC"/>
                </a:solidFill>
                <a:effectLst/>
                <a:uLnTx/>
                <a:uFillTx/>
              </a:defRPr>
            </a:lvl2pPr>
            <a:lvl3pPr marL="1143000" marR="0"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kumimoji="0" lang="en-US" altLang="zh-TW" sz="1800" b="1" i="0" u="none" strike="noStrike" kern="0" cap="none" spc="0" normalizeH="0" baseline="0" noProof="0">
                <a:ln>
                  <a:noFill/>
                </a:ln>
                <a:solidFill>
                  <a:srgbClr val="003366"/>
                </a:solidFill>
                <a:effectLst/>
                <a:uLnTx/>
                <a:uFillTx/>
              </a:defRPr>
            </a:lvl3pPr>
            <a:lvl4pPr marL="1600200" marR="0"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kumimoji="0" lang="en-US" altLang="zh-TW" sz="1600" b="0" i="0" u="none" strike="noStrike" kern="0" cap="none" spc="0" normalizeH="0" baseline="0" noProof="0">
                <a:ln>
                  <a:noFill/>
                </a:ln>
                <a:solidFill>
                  <a:srgbClr val="3366CC"/>
                </a:solidFill>
                <a:effectLst/>
                <a:uLnTx/>
                <a:uFillTx/>
              </a:defRPr>
            </a:lvl4pPr>
            <a:lvl5pPr marL="2057400" marR="0"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kumimoji="0" lang="en-US" altLang="zh-TW" sz="1600" b="0" i="0" u="none" strike="noStrike" kern="0" cap="none" spc="0" normalizeH="0" baseline="0" noProof="0">
                <a:ln>
                  <a:noFill/>
                </a:ln>
                <a:solidFill>
                  <a:srgbClr val="003366"/>
                </a:solidFill>
                <a:effectLst/>
                <a:uLnTx/>
                <a:uFillTx/>
              </a:defRPr>
            </a:lvl5pPr>
            <a:lvl6pPr>
              <a:defRPr sz="2000"/>
            </a:lvl6pPr>
            <a:lvl7pPr>
              <a:defRPr sz="2000"/>
            </a:lvl7pPr>
            <a:lvl8pPr>
              <a:defRPr sz="2000"/>
            </a:lvl8pPr>
            <a:lvl9pPr>
              <a:defRPr sz="2000"/>
            </a:lvl9pPr>
          </a:lstStyle>
          <a:p>
            <a:pPr marL="342900" marR="0" lvl="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a:pPr>
            <a:r>
              <a:rPr kumimoji="0" lang="en-US" altLang="zh-TW" sz="2400" b="0" i="0" u="none" strike="noStrike" kern="0" cap="none" spc="0" normalizeH="0" baseline="0" noProof="0" dirty="0" smtClean="0">
                <a:ln>
                  <a:noFill/>
                </a:ln>
                <a:solidFill>
                  <a:srgbClr val="003366"/>
                </a:solidFill>
                <a:effectLst/>
                <a:uLnTx/>
                <a:uFillTx/>
                <a:latin typeface="+mn-lt"/>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a:pPr>
            <a:r>
              <a:rPr kumimoji="0" lang="en-US" altLang="zh-TW" sz="2000" b="0" i="0" u="none" strike="noStrike" kern="0" cap="none" spc="0" normalizeH="0" baseline="0" noProof="0" dirty="0" smtClean="0">
                <a:ln>
                  <a:noFill/>
                </a:ln>
                <a:solidFill>
                  <a:srgbClr val="3366CC"/>
                </a:solidFill>
                <a:effectLst/>
                <a:uLnTx/>
                <a:uFillTx/>
                <a:latin typeface="+mn-lt"/>
                <a:cs typeface="+mn-cs"/>
              </a:rPr>
              <a:t>Second level</a:t>
            </a:r>
          </a:p>
          <a:p>
            <a:pPr marL="1143000" marR="0" lvl="2"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a:pPr>
            <a:r>
              <a:rPr kumimoji="0" lang="en-US" altLang="zh-TW" sz="1800" b="1" i="0" u="none" strike="noStrike" kern="0" cap="none" spc="0" normalizeH="0" baseline="0" noProof="0" dirty="0" smtClean="0">
                <a:ln>
                  <a:noFill/>
                </a:ln>
                <a:solidFill>
                  <a:srgbClr val="003366"/>
                </a:solidFill>
                <a:effectLst/>
                <a:uLnTx/>
                <a:uFillTx/>
                <a:latin typeface="+mn-lt"/>
                <a:cs typeface="+mn-cs"/>
              </a:rPr>
              <a:t>Third level</a:t>
            </a:r>
          </a:p>
          <a:p>
            <a:pPr marL="1600200" marR="0" lvl="3"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a:pPr>
            <a:r>
              <a:rPr kumimoji="0" lang="en-US" altLang="zh-TW" sz="1600" b="0" i="0" u="none" strike="noStrike" kern="0" cap="none" spc="0" normalizeH="0" baseline="0" noProof="0" dirty="0" smtClean="0">
                <a:ln>
                  <a:noFill/>
                </a:ln>
                <a:solidFill>
                  <a:srgbClr val="3366CC"/>
                </a:solidFill>
                <a:effectLst/>
                <a:uLnTx/>
                <a:uFillTx/>
                <a:latin typeface="+mn-lt"/>
                <a:cs typeface="+mn-cs"/>
              </a:rPr>
              <a:t>Fourth level</a:t>
            </a:r>
          </a:p>
          <a:p>
            <a:pPr marL="2057400" marR="0" lvl="4"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a:pPr>
            <a:r>
              <a:rPr kumimoji="0" lang="en-US" altLang="zh-TW" sz="1600" b="0" i="0" u="none" strike="noStrike" kern="0" cap="none" spc="0" normalizeH="0" baseline="0" noProof="0" dirty="0" smtClean="0">
                <a:ln>
                  <a:noFill/>
                </a:ln>
                <a:solidFill>
                  <a:srgbClr val="003366"/>
                </a:solidFill>
                <a:effectLst/>
                <a:uLnTx/>
                <a:uFillTx/>
                <a:latin typeface="+mn-lt"/>
                <a:cs typeface="+mn-cs"/>
              </a:rPr>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pPr>
              <a:defRPr/>
            </a:pPr>
            <a:r>
              <a:rPr lang="en-US" altLang="zh-TW" smtClean="0"/>
              <a:t>Roth &amp; Srikumar: ILP formulations in Natural Language Processing</a:t>
            </a:r>
            <a:endParaRPr lang="en-US" altLang="zh-TW"/>
          </a:p>
        </p:txBody>
      </p:sp>
      <p:sp>
        <p:nvSpPr>
          <p:cNvPr id="7" name="Slide Number Placeholder 6"/>
          <p:cNvSpPr>
            <a:spLocks noGrp="1"/>
          </p:cNvSpPr>
          <p:nvPr>
            <p:ph type="sldNum" sz="quarter" idx="12"/>
          </p:nvPr>
        </p:nvSpPr>
        <p:spPr/>
        <p:txBody>
          <a:bodyPr/>
          <a:lstStyle/>
          <a:p>
            <a:pPr>
              <a:defRPr/>
            </a:pPr>
            <a:fld id="{8FD62D02-0666-40DA-9CF6-C4933C18B9A9}" type="slidenum">
              <a:rPr lang="en-US" altLang="zh-TW" smtClean="0"/>
              <a:pPr>
                <a:defRPr/>
              </a:pPr>
              <a:t>‹#›</a:t>
            </a:fld>
            <a:endParaRPr lang="en-US" altLang="zh-TW" dirty="0"/>
          </a:p>
        </p:txBody>
      </p:sp>
    </p:spTree>
    <p:extLst>
      <p:ext uri="{BB962C8B-B14F-4D97-AF65-F5344CB8AC3E}">
        <p14:creationId xmlns:p14="http://schemas.microsoft.com/office/powerpoint/2010/main" val="220214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kumimoji="0" lang="en-US" altLang="zh-TW" sz="20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pPr>
              <a:defRPr/>
            </a:pPr>
            <a:r>
              <a:rPr lang="en-US" altLang="zh-TW" smtClean="0"/>
              <a:t>Roth &amp; Srikumar: ILP formulations in Natural Language Processing</a:t>
            </a:r>
            <a:endParaRPr lang="en-US" altLang="zh-TW"/>
          </a:p>
        </p:txBody>
      </p:sp>
      <p:sp>
        <p:nvSpPr>
          <p:cNvPr id="7" name="Slide Number Placeholder 6"/>
          <p:cNvSpPr>
            <a:spLocks noGrp="1"/>
          </p:cNvSpPr>
          <p:nvPr>
            <p:ph type="sldNum" sz="quarter" idx="12"/>
          </p:nvPr>
        </p:nvSpPr>
        <p:spPr/>
        <p:txBody>
          <a:bodyPr/>
          <a:lstStyle/>
          <a:p>
            <a:pPr>
              <a:defRPr/>
            </a:pPr>
            <a:fld id="{88825FA4-98C3-401D-9345-FB40A3C16C3D}" type="slidenum">
              <a:rPr lang="en-US" altLang="zh-TW" smtClean="0"/>
              <a:pPr>
                <a:defRPr/>
              </a:pPr>
              <a:t>‹#›</a:t>
            </a:fld>
            <a:endParaRPr lang="en-US" altLang="zh-TW" dirty="0"/>
          </a:p>
        </p:txBody>
      </p:sp>
    </p:spTree>
    <p:extLst>
      <p:ext uri="{BB962C8B-B14F-4D97-AF65-F5344CB8AC3E}">
        <p14:creationId xmlns:p14="http://schemas.microsoft.com/office/powerpoint/2010/main" val="255926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41111"/>
            <a:ext cx="8229600" cy="620889"/>
          </a:xfrm>
          <a:prstGeom prst="rect">
            <a:avLst/>
          </a:prstGeom>
        </p:spPr>
        <p:txBody>
          <a:bodyPr vert="horz" lIns="91440" tIns="45720" rIns="91440" bIns="45720" rtlCol="0" anchor="ctr">
            <a:normAutofit/>
          </a:bodyPr>
          <a:lstStyle/>
          <a:p>
            <a:r>
              <a:rPr kumimoji="0" lang="en-US" altLang="zh-TW" sz="2800" b="0" i="0" u="none" strike="noStrike" kern="0" cap="none" spc="0" normalizeH="0" baseline="0" noProof="0" dirty="0" smtClean="0">
                <a:ln>
                  <a:noFill/>
                </a:ln>
                <a:solidFill>
                  <a:srgbClr val="0033CC"/>
                </a:solidFill>
                <a:effectLst/>
                <a:uLnTx/>
                <a:uFillTx/>
                <a:latin typeface="+mj-lt"/>
                <a:ea typeface="+mj-ea"/>
                <a:cs typeface="+mj-cs"/>
              </a:rPr>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marL="342900" marR="0" lvl="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a:pPr>
            <a:r>
              <a:rPr kumimoji="0" lang="en-US" altLang="zh-TW" sz="2400" b="0" i="0" u="none" strike="noStrike" kern="0" cap="none" spc="0" normalizeH="0" baseline="0" noProof="0" dirty="0" smtClean="0">
                <a:ln>
                  <a:noFill/>
                </a:ln>
                <a:solidFill>
                  <a:srgbClr val="003366"/>
                </a:solidFill>
                <a:effectLst/>
                <a:uLnTx/>
                <a:uFillTx/>
                <a:latin typeface="+mn-lt"/>
                <a:ea typeface="+mn-ea"/>
                <a:cs typeface="+mn-cs"/>
              </a:rPr>
              <a:t>Click to edit Master text styles</a:t>
            </a:r>
          </a:p>
          <a:p>
            <a:pPr marL="742950" marR="0" lvl="1"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a:pPr>
            <a:r>
              <a:rPr kumimoji="0" lang="en-US" altLang="zh-TW" sz="2000" b="0" i="0" u="none" strike="noStrike" kern="0" cap="none" spc="0" normalizeH="0" baseline="0" noProof="0" dirty="0" smtClean="0">
                <a:ln>
                  <a:noFill/>
                </a:ln>
                <a:solidFill>
                  <a:srgbClr val="3366CC"/>
                </a:solidFill>
                <a:effectLst/>
                <a:uLnTx/>
                <a:uFillTx/>
                <a:latin typeface="+mn-lt"/>
                <a:cs typeface="+mn-cs"/>
              </a:rPr>
              <a:t>Second level</a:t>
            </a:r>
          </a:p>
          <a:p>
            <a:pPr marL="1143000" marR="0" lvl="2"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a:pPr>
            <a:r>
              <a:rPr kumimoji="0" lang="en-US" altLang="zh-TW" sz="1800" b="1" i="0" u="none" strike="noStrike" kern="0" cap="none" spc="0" normalizeH="0" baseline="0" noProof="0" dirty="0" smtClean="0">
                <a:ln>
                  <a:noFill/>
                </a:ln>
                <a:solidFill>
                  <a:srgbClr val="003366"/>
                </a:solidFill>
                <a:effectLst/>
                <a:uLnTx/>
                <a:uFillTx/>
                <a:latin typeface="+mn-lt"/>
                <a:cs typeface="+mn-cs"/>
              </a:rPr>
              <a:t>Third level</a:t>
            </a:r>
          </a:p>
          <a:p>
            <a:pPr marL="1600200" marR="0" lvl="3"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a:pPr>
            <a:r>
              <a:rPr kumimoji="0" lang="en-US" altLang="zh-TW" sz="1600" b="0" i="0" u="none" strike="noStrike" kern="0" cap="none" spc="0" normalizeH="0" baseline="0" noProof="0" dirty="0" smtClean="0">
                <a:ln>
                  <a:noFill/>
                </a:ln>
                <a:solidFill>
                  <a:srgbClr val="3366CC"/>
                </a:solidFill>
                <a:effectLst/>
                <a:uLnTx/>
                <a:uFillTx/>
                <a:latin typeface="+mn-lt"/>
                <a:cs typeface="+mn-cs"/>
              </a:rPr>
              <a:t>Fourth level</a:t>
            </a:r>
          </a:p>
          <a:p>
            <a:pPr marL="2057400" marR="0" lvl="4"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a:pPr>
            <a:r>
              <a:rPr kumimoji="0" lang="en-US" altLang="zh-TW" sz="1600" b="0" i="0" u="none" strike="noStrike" kern="0" cap="none" spc="0" normalizeH="0" baseline="0" noProof="0" dirty="0" smtClean="0">
                <a:ln>
                  <a:noFill/>
                </a:ln>
                <a:solidFill>
                  <a:srgbClr val="003366"/>
                </a:solidFill>
                <a:effectLst/>
                <a:uLnTx/>
                <a:uFillTx/>
                <a:latin typeface="+mn-lt"/>
                <a:cs typeface="+mn-cs"/>
              </a:rPr>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40" tIns="45720" rIns="91440" bIns="45720" rtlCol="0" anchor="ctr"/>
          <a:lstStyle>
            <a:lvl1pPr algn="l">
              <a:defRPr sz="1400">
                <a:solidFill>
                  <a:schemeClr val="tx1">
                    <a:tint val="75000"/>
                  </a:schemeClr>
                </a:solidFill>
                <a:latin typeface="+mn-lt"/>
              </a:defRPr>
            </a:lvl1pPr>
          </a:lstStyle>
          <a:p>
            <a:pPr>
              <a:defRPr/>
            </a:pPr>
            <a:r>
              <a:rPr lang="en-US" dirty="0" smtClean="0"/>
              <a:t>Roth &amp; Srikumar: ILP formulations in Natural Language Processing</a:t>
            </a:r>
            <a:endParaRPr lang="en-US" altLang="zh-TW"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600">
                <a:solidFill>
                  <a:schemeClr val="tx1"/>
                </a:solidFill>
                <a:latin typeface="+mn-lt"/>
                <a:cs typeface="Open Sans"/>
              </a:defRPr>
            </a:lvl1pPr>
          </a:lstStyle>
          <a:p>
            <a:pPr>
              <a:defRPr/>
            </a:pPr>
            <a:fld id="{8CE2158A-1198-49B0-A2A2-00E3C3C7211D}" type="slidenum">
              <a:rPr lang="en-US" altLang="zh-TW" smtClean="0"/>
              <a:pPr>
                <a:defRPr/>
              </a:pPr>
              <a:t>‹#›</a:t>
            </a:fld>
            <a:endParaRPr lang="en-US" altLang="zh-TW" dirty="0"/>
          </a:p>
        </p:txBody>
      </p:sp>
    </p:spTree>
    <p:extLst>
      <p:ext uri="{BB962C8B-B14F-4D97-AF65-F5344CB8AC3E}">
        <p14:creationId xmlns:p14="http://schemas.microsoft.com/office/powerpoint/2010/main" val="1882213825"/>
      </p:ext>
    </p:extLst>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 id="2147484219" r:id="rId12"/>
    <p:sldLayoutId id="2147484220" r:id="rId13"/>
    <p:sldLayoutId id="2147484226" r:id="rId14"/>
  </p:sldLayoutIdLst>
  <p:timing>
    <p:tnLst>
      <p:par>
        <p:cTn id="1" dur="indefinite" restart="never" nodeType="tmRoot"/>
      </p:par>
    </p:tnLst>
  </p:timing>
  <p:hf hdr="0" dt="0"/>
  <p:txStyles>
    <p:titleStyle>
      <a:lvl1pPr algn="l" defTabSz="457200" rtl="0" eaLnBrk="1" latinLnBrk="0" hangingPunct="1">
        <a:spcBef>
          <a:spcPct val="0"/>
        </a:spcBef>
        <a:buNone/>
        <a:defRPr sz="4000" kern="1200">
          <a:solidFill>
            <a:schemeClr val="accent1"/>
          </a:solidFill>
          <a:latin typeface="+mj-lt"/>
          <a:ea typeface="+mj-ea"/>
          <a:cs typeface="+mj-cs"/>
        </a:defRPr>
      </a:lvl1pPr>
    </p:titleStyle>
    <p:bodyStyle>
      <a:lvl1pPr marL="342900" marR="0" indent="-342900" algn="l" defTabSz="914400" rtl="0" eaLnBrk="0" fontAlgn="base" latinLnBrk="0" hangingPunct="0">
        <a:lnSpc>
          <a:spcPct val="100000"/>
        </a:lnSpc>
        <a:spcBef>
          <a:spcPct val="20000"/>
        </a:spcBef>
        <a:spcAft>
          <a:spcPct val="0"/>
        </a:spcAft>
        <a:buClr>
          <a:srgbClr val="FF9900"/>
        </a:buClr>
        <a:buSzPct val="75000"/>
        <a:buFont typeface="Wingdings" pitchFamily="2" charset="2"/>
        <a:buChar char="n"/>
        <a:tabLst/>
        <a:defRPr sz="2800" kern="1200">
          <a:solidFill>
            <a:schemeClr val="tx1"/>
          </a:solidFill>
          <a:latin typeface="+mn-lt"/>
          <a:ea typeface="+mn-ea"/>
          <a:cs typeface="Open Sans"/>
        </a:defRPr>
      </a:lvl1pPr>
      <a:lvl2pPr marL="742950" marR="0" indent="-285750" algn="l" defTabSz="914400" rtl="0" eaLnBrk="0" fontAlgn="base" latinLnBrk="0" hangingPunct="0">
        <a:lnSpc>
          <a:spcPct val="100000"/>
        </a:lnSpc>
        <a:spcBef>
          <a:spcPct val="20000"/>
        </a:spcBef>
        <a:spcAft>
          <a:spcPct val="0"/>
        </a:spcAft>
        <a:buClr>
          <a:srgbClr val="FBA313"/>
        </a:buClr>
        <a:buSzPct val="80000"/>
        <a:buFont typeface="Wingdings" pitchFamily="2" charset="2"/>
        <a:buChar char="¨"/>
        <a:tabLst/>
        <a:defRPr sz="2400" kern="1200">
          <a:solidFill>
            <a:schemeClr val="accent1"/>
          </a:solidFill>
          <a:latin typeface="+mn-lt"/>
          <a:ea typeface="+mn-ea"/>
          <a:cs typeface="Open Sans"/>
        </a:defRPr>
      </a:lvl2pPr>
      <a:lvl3pPr marL="1143000" marR="0" indent="-228600" algn="l" defTabSz="914400" rtl="0" eaLnBrk="0" fontAlgn="base" latinLnBrk="0" hangingPunct="0">
        <a:lnSpc>
          <a:spcPct val="100000"/>
        </a:lnSpc>
        <a:spcBef>
          <a:spcPct val="20000"/>
        </a:spcBef>
        <a:spcAft>
          <a:spcPct val="0"/>
        </a:spcAft>
        <a:buClr>
          <a:srgbClr val="FF9900"/>
        </a:buClr>
        <a:buSzPct val="65000"/>
        <a:buFont typeface="Wingdings" pitchFamily="2" charset="2"/>
        <a:buChar char="n"/>
        <a:tabLst/>
        <a:defRPr sz="2000" kern="1200">
          <a:solidFill>
            <a:schemeClr val="tx1"/>
          </a:solidFill>
          <a:latin typeface="+mn-lt"/>
          <a:ea typeface="+mn-ea"/>
          <a:cs typeface="Open Sans"/>
        </a:defRPr>
      </a:lvl3pPr>
      <a:lvl4pPr marL="1600200" marR="0" indent="-228600" algn="l" defTabSz="914400" rtl="0" eaLnBrk="0" fontAlgn="base" latinLnBrk="0" hangingPunct="0">
        <a:lnSpc>
          <a:spcPct val="100000"/>
        </a:lnSpc>
        <a:spcBef>
          <a:spcPct val="20000"/>
        </a:spcBef>
        <a:spcAft>
          <a:spcPct val="0"/>
        </a:spcAft>
        <a:buClr>
          <a:srgbClr val="FBA313"/>
        </a:buClr>
        <a:buSzPct val="70000"/>
        <a:buFont typeface="Wingdings" pitchFamily="2" charset="2"/>
        <a:buChar char="¨"/>
        <a:tabLst/>
        <a:defRPr sz="1800" kern="1200">
          <a:solidFill>
            <a:schemeClr val="tx1"/>
          </a:solidFill>
          <a:latin typeface="+mn-lt"/>
          <a:ea typeface="+mn-ea"/>
          <a:cs typeface="Open Sans"/>
        </a:defRPr>
      </a:lvl4pPr>
      <a:lvl5pPr marL="2057400" marR="0" indent="-228600" algn="l" defTabSz="914400" rtl="0" eaLnBrk="0" fontAlgn="base" latinLnBrk="0" hangingPunct="0">
        <a:lnSpc>
          <a:spcPct val="100000"/>
        </a:lnSpc>
        <a:spcBef>
          <a:spcPct val="20000"/>
        </a:spcBef>
        <a:spcAft>
          <a:spcPct val="0"/>
        </a:spcAft>
        <a:buClr>
          <a:srgbClr val="FF9900"/>
        </a:buClr>
        <a:buSzTx/>
        <a:buFont typeface="Wingdings" pitchFamily="2" charset="2"/>
        <a:buChar char="§"/>
        <a:tabLst/>
        <a:defRPr sz="1800" kern="1200">
          <a:solidFill>
            <a:schemeClr val="tx1"/>
          </a:solidFill>
          <a:latin typeface="+mn-lt"/>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notesSlide" Target="../notesSlides/notesSlide17.xml"/><Relationship Id="rId4" Type="http://schemas.openxmlformats.org/officeDocument/2006/relationships/slideLayout" Target="../slideLayouts/slideLayout6.xml"/><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9.jpe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tags" Target="../tags/tag10.xml"/><Relationship Id="rId21" Type="http://schemas.openxmlformats.org/officeDocument/2006/relationships/image" Target="../media/image18.png"/><Relationship Id="rId7" Type="http://schemas.openxmlformats.org/officeDocument/2006/relationships/tags" Target="../tags/tag14.xml"/><Relationship Id="rId12" Type="http://schemas.openxmlformats.org/officeDocument/2006/relationships/slideLayout" Target="../slideLayouts/slideLayout6.xml"/><Relationship Id="rId17" Type="http://schemas.openxmlformats.org/officeDocument/2006/relationships/image" Target="../media/image14.png"/><Relationship Id="rId2" Type="http://schemas.openxmlformats.org/officeDocument/2006/relationships/tags" Target="../tags/tag9.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tags" Target="../tags/tag17.xml"/><Relationship Id="rId19" Type="http://schemas.openxmlformats.org/officeDocument/2006/relationships/image" Target="../media/image16.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11.png"/><Relationship Id="rId22"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1.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4.xml"/><Relationship Id="rId7" Type="http://schemas.openxmlformats.org/officeDocument/2006/relationships/image" Target="../media/image2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6.xml"/><Relationship Id="rId11" Type="http://schemas.openxmlformats.org/officeDocument/2006/relationships/image" Target="../media/image11.png"/><Relationship Id="rId5" Type="http://schemas.openxmlformats.org/officeDocument/2006/relationships/tags" Target="../tags/tag26.xml"/><Relationship Id="rId10" Type="http://schemas.openxmlformats.org/officeDocument/2006/relationships/image" Target="../media/image22.png"/><Relationship Id="rId4" Type="http://schemas.openxmlformats.org/officeDocument/2006/relationships/tags" Target="../tags/tag25.xml"/><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11.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24.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27.png"/><Relationship Id="rId5" Type="http://schemas.openxmlformats.org/officeDocument/2006/relationships/tags" Target="../tags/tag31.xml"/><Relationship Id="rId1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tags" Target="../tags/tag30.xml"/><Relationship Id="rId9" Type="http://schemas.openxmlformats.org/officeDocument/2006/relationships/image" Target="../media/image25.png"/><Relationship Id="rId1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1.png"/><Relationship Id="rId3" Type="http://schemas.openxmlformats.org/officeDocument/2006/relationships/tags" Target="../tags/tag36.xml"/><Relationship Id="rId7" Type="http://schemas.openxmlformats.org/officeDocument/2006/relationships/slideLayout" Target="../slideLayouts/slideLayout6.xml"/><Relationship Id="rId12" Type="http://schemas.openxmlformats.org/officeDocument/2006/relationships/image" Target="../media/image2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21.png"/><Relationship Id="rId5" Type="http://schemas.openxmlformats.org/officeDocument/2006/relationships/tags" Target="../tags/tag38.xml"/><Relationship Id="rId10" Type="http://schemas.openxmlformats.org/officeDocument/2006/relationships/image" Target="../media/image24.png"/><Relationship Id="rId4" Type="http://schemas.openxmlformats.org/officeDocument/2006/relationships/tags" Target="../tags/tag37.xml"/><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l2r.cs.uiuc.edu/tutorial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Integer Linear Programming Formulations in </a:t>
            </a:r>
            <a:br>
              <a:rPr lang="en-US" dirty="0" smtClean="0"/>
            </a:br>
            <a:r>
              <a:rPr lang="en-US" dirty="0" smtClean="0"/>
              <a:t>Natural Language Processing</a:t>
            </a:r>
            <a:endParaRPr lang="en-US" dirty="0"/>
          </a:p>
        </p:txBody>
      </p:sp>
      <p:sp>
        <p:nvSpPr>
          <p:cNvPr id="7" name="Subtitle 6"/>
          <p:cNvSpPr>
            <a:spLocks noGrp="1"/>
          </p:cNvSpPr>
          <p:nvPr>
            <p:ph type="subTitle" idx="1"/>
          </p:nvPr>
        </p:nvSpPr>
        <p:spPr>
          <a:xfrm>
            <a:off x="1371600" y="3657600"/>
            <a:ext cx="6400800" cy="1524000"/>
          </a:xfrm>
        </p:spPr>
        <p:txBody>
          <a:bodyPr>
            <a:normAutofit fontScale="92500" lnSpcReduction="20000"/>
          </a:bodyPr>
          <a:lstStyle/>
          <a:p>
            <a:r>
              <a:rPr lang="en-US" sz="3200" dirty="0" smtClean="0"/>
              <a:t>Dan Roth and Vivek </a:t>
            </a:r>
            <a:r>
              <a:rPr lang="en-US" sz="3200" dirty="0" smtClean="0"/>
              <a:t>Srikumar</a:t>
            </a:r>
          </a:p>
          <a:p>
            <a:r>
              <a:rPr lang="en-US" dirty="0" smtClean="0"/>
              <a:t>University of Illinois, University of Utah</a:t>
            </a:r>
            <a:endParaRPr lang="en-US" dirty="0" smtClean="0"/>
          </a:p>
          <a:p>
            <a:endParaRPr lang="en-US" dirty="0" smtClean="0"/>
          </a:p>
          <a:p>
            <a:r>
              <a:rPr lang="en-US" dirty="0"/>
              <a:t>http://ilpinference.github.io</a:t>
            </a:r>
          </a:p>
          <a:p>
            <a:endParaRPr lang="en-US" dirty="0" smtClean="0"/>
          </a:p>
        </p:txBody>
      </p:sp>
    </p:spTree>
    <p:extLst>
      <p:ext uri="{BB962C8B-B14F-4D97-AF65-F5344CB8AC3E}">
        <p14:creationId xmlns:p14="http://schemas.microsoft.com/office/powerpoint/2010/main" val="176795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1" name="Title 1"/>
          <p:cNvSpPr>
            <a:spLocks noGrp="1"/>
          </p:cNvSpPr>
          <p:nvPr>
            <p:ph type="title"/>
          </p:nvPr>
        </p:nvSpPr>
        <p:spPr/>
        <p:txBody>
          <a:bodyPr>
            <a:normAutofit/>
          </a:bodyPr>
          <a:lstStyle/>
          <a:p>
            <a:r>
              <a:rPr lang="en-US" sz="2800" dirty="0" smtClean="0"/>
              <a:t>Task of Interests: Structured Output</a:t>
            </a:r>
            <a:endParaRPr lang="en-US" sz="2800" dirty="0"/>
          </a:p>
        </p:txBody>
      </p:sp>
      <p:sp>
        <p:nvSpPr>
          <p:cNvPr id="3" name="Content Placeholder 2"/>
          <p:cNvSpPr>
            <a:spLocks noGrp="1"/>
          </p:cNvSpPr>
          <p:nvPr>
            <p:ph idx="1"/>
          </p:nvPr>
        </p:nvSpPr>
        <p:spPr/>
        <p:txBody>
          <a:bodyPr/>
          <a:lstStyle/>
          <a:p>
            <a:r>
              <a:rPr lang="en-US" dirty="0" smtClean="0"/>
              <a:t>For each instance, assign values to a set of variables</a:t>
            </a:r>
          </a:p>
          <a:p>
            <a:pPr lvl="1"/>
            <a:r>
              <a:rPr lang="en-US" dirty="0" smtClean="0"/>
              <a:t>Account for the fact that output variables depend on each other</a:t>
            </a:r>
          </a:p>
          <a:p>
            <a:r>
              <a:rPr lang="en-US" dirty="0" smtClean="0"/>
              <a:t>Common NLP tasks </a:t>
            </a:r>
          </a:p>
          <a:p>
            <a:pPr lvl="1"/>
            <a:r>
              <a:rPr lang="en-US" dirty="0" smtClean="0"/>
              <a:t>Parsing; Semantic Parsing; Summarization; Co-reference…</a:t>
            </a:r>
          </a:p>
          <a:p>
            <a:r>
              <a:rPr lang="en-US" dirty="0" smtClean="0"/>
              <a:t>Common Information Extraction Tasks:</a:t>
            </a:r>
          </a:p>
          <a:p>
            <a:pPr lvl="1"/>
            <a:r>
              <a:rPr lang="en-US" dirty="0" smtClean="0"/>
              <a:t>Entities, Relations,…</a:t>
            </a:r>
          </a:p>
          <a:p>
            <a:r>
              <a:rPr lang="en-US" dirty="0" smtClean="0"/>
              <a:t>Common Vision Task:</a:t>
            </a:r>
          </a:p>
          <a:p>
            <a:pPr lvl="1"/>
            <a:r>
              <a:rPr lang="en-US" dirty="0" smtClean="0"/>
              <a:t>Parsing objects; scene segmentation and interpretation,….</a:t>
            </a:r>
          </a:p>
          <a:p>
            <a:r>
              <a:rPr lang="en-US" dirty="0" smtClean="0"/>
              <a:t>Many “pure” machine learning approaches exist</a:t>
            </a:r>
          </a:p>
          <a:p>
            <a:pPr lvl="1"/>
            <a:r>
              <a:rPr lang="en-US" dirty="0" smtClean="0"/>
              <a:t>Hidden Markov Models (HMMs)</a:t>
            </a:r>
            <a:r>
              <a:rPr lang="ar-SA" dirty="0" smtClean="0"/>
              <a:t>‏</a:t>
            </a:r>
            <a:r>
              <a:rPr lang="en-US" dirty="0" smtClean="0"/>
              <a:t>; CRFs […there are special cases…]</a:t>
            </a:r>
          </a:p>
          <a:p>
            <a:pPr lvl="1"/>
            <a:r>
              <a:rPr lang="en-US" dirty="0" smtClean="0"/>
              <a:t>Structured </a:t>
            </a:r>
            <a:r>
              <a:rPr lang="en-US" dirty="0" err="1" smtClean="0"/>
              <a:t>Perceptrons</a:t>
            </a:r>
            <a:r>
              <a:rPr lang="en-US" dirty="0" smtClean="0"/>
              <a:t> and SVMs…      [… to be discussed later]</a:t>
            </a:r>
          </a:p>
          <a:p>
            <a:r>
              <a:rPr lang="en-US" dirty="0" smtClean="0"/>
              <a:t>However, …</a:t>
            </a:r>
          </a:p>
          <a:p>
            <a:endParaRPr lang="en-US" dirty="0"/>
          </a:p>
        </p:txBody>
      </p:sp>
      <p:sp>
        <p:nvSpPr>
          <p:cNvPr id="4" name="Slide Number Placeholder 3"/>
          <p:cNvSpPr>
            <a:spLocks noGrp="1"/>
          </p:cNvSpPr>
          <p:nvPr>
            <p:ph type="sldNum" sz="quarter" idx="12"/>
          </p:nvPr>
        </p:nvSpPr>
        <p:spPr/>
        <p:txBody>
          <a:bodyPr/>
          <a:lstStyle/>
          <a:p>
            <a:fld id="{C83F18D4-0D70-44DE-A8FF-A8D5002D1168}" type="slidenum">
              <a:rPr lang="en-US" altLang="zh-TW" smtClean="0"/>
              <a:pPr/>
              <a:t>10</a:t>
            </a:fld>
            <a:endParaRPr lang="en-US" altLang="zh-TW" dirty="0"/>
          </a:p>
        </p:txBody>
      </p:sp>
      <p:sp>
        <p:nvSpPr>
          <p:cNvPr id="2" name="Footer Placeholder 1"/>
          <p:cNvSpPr>
            <a:spLocks noGrp="1"/>
          </p:cNvSpPr>
          <p:nvPr>
            <p:ph type="ftr" sz="quarter" idx="3"/>
          </p:nvPr>
        </p:nvSpPr>
        <p:spPr/>
        <p:txBody>
          <a:bodyPr/>
          <a:lstStyle/>
          <a:p>
            <a:r>
              <a:rPr lang="en-US" smtClean="0"/>
              <a:t>Roth &amp; Srikumar: ILP formulations in Natural Language Processing</a:t>
            </a:r>
            <a:endParaRPr lang="en-US" altLang="zh-TW" dirty="0"/>
          </a:p>
        </p:txBody>
      </p:sp>
    </p:spTree>
    <p:extLst>
      <p:ext uri="{BB962C8B-B14F-4D97-AF65-F5344CB8AC3E}">
        <p14:creationId xmlns:p14="http://schemas.microsoft.com/office/powerpoint/2010/main" val="2455962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
          <p:cNvSpPr>
            <a:spLocks noChangeArrowheads="1"/>
          </p:cNvSpPr>
          <p:nvPr/>
        </p:nvSpPr>
        <p:spPr bwMode="auto">
          <a:xfrm>
            <a:off x="2286000" y="2973388"/>
            <a:ext cx="6477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341313" indent="-341313" defTabSz="457200">
              <a:spcBef>
                <a:spcPts val="600"/>
              </a:spcBef>
              <a:buClr>
                <a:srgbClr val="000000"/>
              </a:buClr>
              <a:buSzPct val="100000"/>
              <a:buFont typeface="Times New Roman" pitchFamily="18"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b="1" dirty="0">
                <a:solidFill>
                  <a:srgbClr val="003366"/>
                </a:solidFill>
                <a:latin typeface="Calibri" pitchFamily="34" charset="0"/>
                <a:ea typeface="Arial Unicode MS" pitchFamily="34" charset="-128"/>
                <a:cs typeface="Arial Unicode MS" pitchFamily="34" charset="-128"/>
              </a:rPr>
              <a:t>Prediction result of a trained HMM</a:t>
            </a:r>
            <a:endParaRPr lang="en-US" sz="2000" b="1" i="1" dirty="0">
              <a:solidFill>
                <a:srgbClr val="003366"/>
              </a:solidFill>
              <a:latin typeface="Calibri" pitchFamily="34" charset="0"/>
              <a:ea typeface="Arial Unicode MS" pitchFamily="34" charset="-128"/>
              <a:cs typeface="Arial Unicode MS" pitchFamily="34" charset="-128"/>
            </a:endParaRPr>
          </a:p>
          <a:p>
            <a:pPr marL="341313" indent="-341313" defTabSz="457200">
              <a:spcBef>
                <a:spcPts val="450"/>
              </a:spcBef>
              <a:buClr>
                <a:srgbClr val="000000"/>
              </a:buClr>
              <a:buSzPct val="100000"/>
              <a:buFont typeface="Times New Roman" pitchFamily="18"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sz="2000" i="1" dirty="0">
                <a:solidFill>
                  <a:srgbClr val="008000"/>
                </a:solidFill>
                <a:latin typeface="Courier New" pitchFamily="49" charset="0"/>
                <a:ea typeface="Arial Unicode MS" pitchFamily="34" charset="-128"/>
                <a:cs typeface="Arial Unicode MS" pitchFamily="34" charset="-128"/>
              </a:rPr>
              <a:t>		</a:t>
            </a:r>
            <a:r>
              <a:rPr lang="en-US" dirty="0">
                <a:solidFill>
                  <a:srgbClr val="003366"/>
                </a:solidFill>
                <a:latin typeface="+mj-lt"/>
                <a:ea typeface="Arial Unicode MS" pitchFamily="34" charset="-128"/>
                <a:cs typeface="Arial Unicode MS" pitchFamily="34" charset="-128"/>
              </a:rPr>
              <a:t>Lars Ole Andersen . Program analysis and</a:t>
            </a:r>
          </a:p>
          <a:p>
            <a:pPr marL="341313" indent="-341313" defTabSz="457200">
              <a:spcBef>
                <a:spcPts val="450"/>
              </a:spcBef>
              <a:buClr>
                <a:srgbClr val="000000"/>
              </a:buClr>
              <a:buSzPct val="100000"/>
              <a:buFont typeface="Times New Roman" pitchFamily="18"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3366"/>
                </a:solidFill>
                <a:latin typeface="+mj-lt"/>
                <a:ea typeface="Arial Unicode MS" pitchFamily="34" charset="-128"/>
                <a:cs typeface="Arial Unicode MS" pitchFamily="34" charset="-128"/>
              </a:rPr>
              <a:t>		specialization for the </a:t>
            </a:r>
          </a:p>
          <a:p>
            <a:pPr marL="341313" indent="-341313" defTabSz="457200">
              <a:spcBef>
                <a:spcPts val="450"/>
              </a:spcBef>
              <a:buClr>
                <a:srgbClr val="000000"/>
              </a:buClr>
              <a:buSzPct val="100000"/>
              <a:buFont typeface="Times New Roman" pitchFamily="18"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3366"/>
                </a:solidFill>
                <a:latin typeface="+mj-lt"/>
                <a:ea typeface="Arial Unicode MS" pitchFamily="34" charset="-128"/>
                <a:cs typeface="Arial Unicode MS" pitchFamily="34" charset="-128"/>
              </a:rPr>
              <a:t>		C </a:t>
            </a:r>
          </a:p>
          <a:p>
            <a:pPr marL="341313" indent="-341313" defTabSz="457200">
              <a:spcBef>
                <a:spcPts val="450"/>
              </a:spcBef>
              <a:buClr>
                <a:srgbClr val="000000"/>
              </a:buClr>
              <a:buSzPct val="100000"/>
              <a:buFont typeface="Times New Roman" pitchFamily="18"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3366"/>
                </a:solidFill>
                <a:latin typeface="+mj-lt"/>
                <a:ea typeface="Arial Unicode MS" pitchFamily="34" charset="-128"/>
                <a:cs typeface="Arial Unicode MS" pitchFamily="34" charset="-128"/>
              </a:rPr>
              <a:t>		Programming language</a:t>
            </a:r>
          </a:p>
          <a:p>
            <a:pPr marL="341313" indent="-341313" defTabSz="457200">
              <a:spcBef>
                <a:spcPts val="450"/>
              </a:spcBef>
              <a:buClr>
                <a:srgbClr val="000000"/>
              </a:buClr>
              <a:buSzPct val="100000"/>
              <a:buFont typeface="Times New Roman" pitchFamily="18"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3366"/>
                </a:solidFill>
                <a:latin typeface="+mj-lt"/>
                <a:ea typeface="Arial Unicode MS" pitchFamily="34" charset="-128"/>
                <a:cs typeface="Arial Unicode MS" pitchFamily="34" charset="-128"/>
              </a:rPr>
              <a:t>	 	.  PhD thesis .</a:t>
            </a:r>
          </a:p>
          <a:p>
            <a:pPr marL="341313" indent="-341313" defTabSz="457200">
              <a:spcBef>
                <a:spcPts val="450"/>
              </a:spcBef>
              <a:buClr>
                <a:srgbClr val="000000"/>
              </a:buClr>
              <a:buSzPct val="100000"/>
              <a:buFont typeface="Times New Roman" pitchFamily="18"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3366"/>
                </a:solidFill>
                <a:latin typeface="+mj-lt"/>
                <a:ea typeface="Arial Unicode MS" pitchFamily="34" charset="-128"/>
                <a:cs typeface="Arial Unicode MS" pitchFamily="34" charset="-128"/>
              </a:rPr>
              <a:t>		DIKU , University of Copenhagen , May</a:t>
            </a:r>
          </a:p>
          <a:p>
            <a:pPr marL="341313" indent="-341313" defTabSz="457200">
              <a:spcBef>
                <a:spcPts val="450"/>
              </a:spcBef>
              <a:buClr>
                <a:srgbClr val="000000"/>
              </a:buClr>
              <a:buSzPct val="100000"/>
              <a:buFont typeface="Times New Roman" pitchFamily="18"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r>
              <a:rPr lang="en-US" dirty="0">
                <a:solidFill>
                  <a:srgbClr val="003366"/>
                </a:solidFill>
                <a:latin typeface="+mj-lt"/>
                <a:ea typeface="Arial Unicode MS" pitchFamily="34" charset="-128"/>
                <a:cs typeface="Arial Unicode MS" pitchFamily="34" charset="-128"/>
              </a:rPr>
              <a:t>		1994 .</a:t>
            </a:r>
          </a:p>
          <a:p>
            <a:pPr marL="341313" indent="-341313" defTabSz="457200">
              <a:spcBef>
                <a:spcPts val="450"/>
              </a:spcBef>
              <a:buClr>
                <a:srgbClr val="000000"/>
              </a:buClr>
              <a:buSzPct val="100000"/>
              <a:buFont typeface="Times New Roman" pitchFamily="18" charset="0"/>
              <a:buNone/>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pPr>
            <a:endParaRPr lang="en-US" dirty="0">
              <a:solidFill>
                <a:srgbClr val="000000"/>
              </a:solidFill>
              <a:latin typeface="Tempus Sans ITC" pitchFamily="82" charset="0"/>
              <a:ea typeface="Arial Unicode MS" pitchFamily="34" charset="-128"/>
              <a:cs typeface="Arial Unicode MS" pitchFamily="34" charset="-128"/>
            </a:endParaRPr>
          </a:p>
        </p:txBody>
      </p:sp>
      <p:sp>
        <p:nvSpPr>
          <p:cNvPr id="65540" name="Rectangle 6"/>
          <p:cNvSpPr>
            <a:spLocks noChangeArrowheads="1"/>
          </p:cNvSpPr>
          <p:nvPr/>
        </p:nvSpPr>
        <p:spPr bwMode="auto">
          <a:xfrm>
            <a:off x="381000" y="3430588"/>
            <a:ext cx="2590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341313" indent="-341313" defTabSz="457200">
              <a:spcBef>
                <a:spcPts val="450"/>
              </a:spcBef>
              <a:buClr>
                <a:srgbClr val="000000"/>
              </a:buClr>
              <a:buSzPct val="100000"/>
              <a:buFont typeface="Times New Roman" pitchFamily="18"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u="sng" dirty="0">
                <a:solidFill>
                  <a:srgbClr val="3366CC"/>
                </a:solidFill>
                <a:latin typeface="+mj-lt"/>
                <a:ea typeface="Arial Unicode MS" pitchFamily="34" charset="-128"/>
                <a:cs typeface="Arial Unicode MS" pitchFamily="34" charset="-128"/>
              </a:rPr>
              <a:t>[AUTHOR]</a:t>
            </a:r>
            <a:r>
              <a:rPr lang="en-US" b="1" dirty="0">
                <a:solidFill>
                  <a:srgbClr val="3366CC"/>
                </a:solidFill>
                <a:latin typeface="+mj-lt"/>
                <a:ea typeface="Arial Unicode MS" pitchFamily="34" charset="-128"/>
                <a:cs typeface="Arial Unicode MS" pitchFamily="34" charset="-128"/>
              </a:rPr>
              <a:t> 	</a:t>
            </a:r>
          </a:p>
          <a:p>
            <a:pPr marL="341313" indent="-341313" defTabSz="457200">
              <a:spcBef>
                <a:spcPts val="450"/>
              </a:spcBef>
              <a:buClr>
                <a:srgbClr val="000000"/>
              </a:buClr>
              <a:buSzPct val="100000"/>
              <a:buFont typeface="Times New Roman" pitchFamily="18"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u="sng" dirty="0">
                <a:solidFill>
                  <a:srgbClr val="3366CC"/>
                </a:solidFill>
                <a:latin typeface="+mj-lt"/>
                <a:ea typeface="Arial Unicode MS" pitchFamily="34" charset="-128"/>
                <a:cs typeface="Arial Unicode MS" pitchFamily="34" charset="-128"/>
              </a:rPr>
              <a:t>[TITLE]</a:t>
            </a:r>
            <a:r>
              <a:rPr lang="en-US" b="1" dirty="0">
                <a:solidFill>
                  <a:srgbClr val="3366CC"/>
                </a:solidFill>
                <a:latin typeface="+mj-lt"/>
                <a:ea typeface="Arial Unicode MS" pitchFamily="34" charset="-128"/>
                <a:cs typeface="Arial Unicode MS" pitchFamily="34" charset="-128"/>
              </a:rPr>
              <a:t> 		</a:t>
            </a:r>
          </a:p>
          <a:p>
            <a:pPr marL="341313" indent="-341313" defTabSz="457200">
              <a:spcBef>
                <a:spcPts val="450"/>
              </a:spcBef>
              <a:buClr>
                <a:srgbClr val="000000"/>
              </a:buClr>
              <a:buSzPct val="100000"/>
              <a:buFont typeface="Times New Roman" pitchFamily="18"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u="sng" dirty="0">
                <a:solidFill>
                  <a:srgbClr val="3366CC"/>
                </a:solidFill>
                <a:latin typeface="+mj-lt"/>
                <a:ea typeface="Arial Unicode MS" pitchFamily="34" charset="-128"/>
                <a:cs typeface="Arial Unicode MS" pitchFamily="34" charset="-128"/>
              </a:rPr>
              <a:t>[EDITOR]</a:t>
            </a:r>
            <a:r>
              <a:rPr lang="en-US" b="1" dirty="0">
                <a:solidFill>
                  <a:srgbClr val="3366CC"/>
                </a:solidFill>
                <a:latin typeface="+mj-lt"/>
                <a:ea typeface="Arial Unicode MS" pitchFamily="34" charset="-128"/>
                <a:cs typeface="Arial Unicode MS" pitchFamily="34" charset="-128"/>
              </a:rPr>
              <a:t> 	</a:t>
            </a:r>
          </a:p>
          <a:p>
            <a:pPr marL="341313" indent="-341313" defTabSz="457200">
              <a:spcBef>
                <a:spcPts val="450"/>
              </a:spcBef>
              <a:buClr>
                <a:srgbClr val="000000"/>
              </a:buClr>
              <a:buSzPct val="100000"/>
              <a:buFont typeface="Times New Roman" pitchFamily="18"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u="sng" dirty="0">
                <a:solidFill>
                  <a:srgbClr val="3366CC"/>
                </a:solidFill>
                <a:latin typeface="+mj-lt"/>
                <a:ea typeface="Arial Unicode MS" pitchFamily="34" charset="-128"/>
                <a:cs typeface="Arial Unicode MS" pitchFamily="34" charset="-128"/>
              </a:rPr>
              <a:t>[BOOKTITLE]</a:t>
            </a:r>
            <a:r>
              <a:rPr lang="en-US" b="1" dirty="0">
                <a:solidFill>
                  <a:srgbClr val="3366CC"/>
                </a:solidFill>
                <a:latin typeface="+mj-lt"/>
                <a:ea typeface="Arial Unicode MS" pitchFamily="34" charset="-128"/>
                <a:cs typeface="Arial Unicode MS" pitchFamily="34" charset="-128"/>
              </a:rPr>
              <a:t> 	</a:t>
            </a:r>
          </a:p>
          <a:p>
            <a:pPr marL="341313" indent="-341313" defTabSz="457200">
              <a:spcBef>
                <a:spcPts val="450"/>
              </a:spcBef>
              <a:buClr>
                <a:srgbClr val="000000"/>
              </a:buClr>
              <a:buSzPct val="100000"/>
              <a:buFont typeface="Times New Roman" pitchFamily="18"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u="sng" dirty="0">
                <a:solidFill>
                  <a:srgbClr val="3366CC"/>
                </a:solidFill>
                <a:latin typeface="+mj-lt"/>
                <a:ea typeface="Arial Unicode MS" pitchFamily="34" charset="-128"/>
                <a:cs typeface="Arial Unicode MS" pitchFamily="34" charset="-128"/>
              </a:rPr>
              <a:t>[TECH-REPORT]</a:t>
            </a:r>
            <a:r>
              <a:rPr lang="en-US" b="1" dirty="0">
                <a:solidFill>
                  <a:srgbClr val="3366CC"/>
                </a:solidFill>
                <a:latin typeface="+mj-lt"/>
                <a:ea typeface="Arial Unicode MS" pitchFamily="34" charset="-128"/>
                <a:cs typeface="Arial Unicode MS" pitchFamily="34" charset="-128"/>
              </a:rPr>
              <a:t> 	</a:t>
            </a:r>
          </a:p>
          <a:p>
            <a:pPr marL="341313" indent="-341313" defTabSz="457200">
              <a:spcBef>
                <a:spcPts val="450"/>
              </a:spcBef>
              <a:buClr>
                <a:srgbClr val="000000"/>
              </a:buClr>
              <a:buSzPct val="100000"/>
              <a:buFont typeface="Times New Roman" pitchFamily="18"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u="sng" dirty="0">
                <a:solidFill>
                  <a:srgbClr val="3366CC"/>
                </a:solidFill>
                <a:latin typeface="+mj-lt"/>
                <a:ea typeface="Arial Unicode MS" pitchFamily="34" charset="-128"/>
                <a:cs typeface="Arial Unicode MS" pitchFamily="34" charset="-128"/>
              </a:rPr>
              <a:t>[INSTITUTION]</a:t>
            </a:r>
            <a:r>
              <a:rPr lang="en-US" b="1" dirty="0">
                <a:solidFill>
                  <a:srgbClr val="3366CC"/>
                </a:solidFill>
                <a:latin typeface="+mj-lt"/>
                <a:ea typeface="Arial Unicode MS" pitchFamily="34" charset="-128"/>
                <a:cs typeface="Arial Unicode MS" pitchFamily="34" charset="-128"/>
              </a:rPr>
              <a:t> 	</a:t>
            </a:r>
          </a:p>
          <a:p>
            <a:pPr marL="341313" indent="-341313" defTabSz="457200">
              <a:spcBef>
                <a:spcPts val="600"/>
              </a:spcBef>
              <a:buClr>
                <a:srgbClr val="000000"/>
              </a:buClr>
              <a:buSzPct val="100000"/>
              <a:buFont typeface="Times New Roman" pitchFamily="18" charset="0"/>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1" u="sng" dirty="0">
                <a:solidFill>
                  <a:srgbClr val="3366CC"/>
                </a:solidFill>
                <a:latin typeface="+mj-lt"/>
                <a:ea typeface="Arial Unicode MS" pitchFamily="34" charset="-128"/>
                <a:cs typeface="Arial Unicode MS" pitchFamily="34" charset="-128"/>
              </a:rPr>
              <a:t>[DATE]</a:t>
            </a:r>
            <a:r>
              <a:rPr lang="en-US" b="1" dirty="0">
                <a:solidFill>
                  <a:srgbClr val="3366CC"/>
                </a:solidFill>
                <a:latin typeface="+mj-lt"/>
                <a:ea typeface="Arial Unicode MS" pitchFamily="34" charset="-128"/>
                <a:cs typeface="Arial Unicode MS" pitchFamily="34" charset="-128"/>
              </a:rPr>
              <a:t> </a:t>
            </a:r>
            <a:r>
              <a:rPr lang="en-US" sz="2400" b="1" dirty="0">
                <a:solidFill>
                  <a:srgbClr val="3366CC"/>
                </a:solidFill>
                <a:latin typeface="+mj-lt"/>
                <a:ea typeface="Arial Unicode MS" pitchFamily="34" charset="-128"/>
                <a:cs typeface="Arial Unicode MS" pitchFamily="34" charset="-128"/>
              </a:rPr>
              <a:t>	</a:t>
            </a:r>
            <a:r>
              <a:rPr lang="en-US" sz="2400" b="1" dirty="0">
                <a:solidFill>
                  <a:srgbClr val="3366CC"/>
                </a:solidFill>
                <a:latin typeface="Tempus Sans ITC" pitchFamily="82" charset="0"/>
                <a:ea typeface="Arial Unicode MS" pitchFamily="34" charset="-128"/>
                <a:cs typeface="Arial Unicode MS" pitchFamily="34" charset="-128"/>
              </a:rPr>
              <a:t>	</a:t>
            </a:r>
          </a:p>
        </p:txBody>
      </p:sp>
      <p:sp>
        <p:nvSpPr>
          <p:cNvPr id="50183" name="Oval 8"/>
          <p:cNvSpPr>
            <a:spLocks noChangeArrowheads="1"/>
          </p:cNvSpPr>
          <p:nvPr/>
        </p:nvSpPr>
        <p:spPr bwMode="auto">
          <a:xfrm>
            <a:off x="4724400" y="3430588"/>
            <a:ext cx="457200" cy="381000"/>
          </a:xfrm>
          <a:prstGeom prst="ellipse">
            <a:avLst/>
          </a:prstGeom>
          <a:noFill/>
          <a:ln w="2232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buClr>
                <a:srgbClr val="000000"/>
              </a:buClr>
              <a:buSzPct val="100000"/>
              <a:buFont typeface="Times New Roman" pitchFamily="18" charset="0"/>
              <a:buNone/>
            </a:pPr>
            <a:endParaRPr lang="en-US" sz="2400">
              <a:solidFill>
                <a:srgbClr val="FFFFFF"/>
              </a:solidFill>
              <a:latin typeface="Times New Roman" pitchFamily="18" charset="0"/>
            </a:endParaRPr>
          </a:p>
        </p:txBody>
      </p:sp>
      <p:sp>
        <p:nvSpPr>
          <p:cNvPr id="50184" name="Line 9"/>
          <p:cNvSpPr>
            <a:spLocks noChangeShapeType="1"/>
          </p:cNvSpPr>
          <p:nvPr/>
        </p:nvSpPr>
        <p:spPr bwMode="auto">
          <a:xfrm>
            <a:off x="6629400" y="3657600"/>
            <a:ext cx="457200" cy="1587"/>
          </a:xfrm>
          <a:prstGeom prst="line">
            <a:avLst/>
          </a:prstGeom>
          <a:noFill/>
          <a:ln w="12600">
            <a:solidFill>
              <a:srgbClr val="FF9933"/>
            </a:solidFill>
            <a:miter lim="800000"/>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0185" name="Oval 10"/>
          <p:cNvSpPr>
            <a:spLocks noChangeArrowheads="1"/>
          </p:cNvSpPr>
          <p:nvPr/>
        </p:nvSpPr>
        <p:spPr bwMode="auto">
          <a:xfrm>
            <a:off x="2971800" y="4725988"/>
            <a:ext cx="457200" cy="533400"/>
          </a:xfrm>
          <a:prstGeom prst="ellipse">
            <a:avLst/>
          </a:prstGeom>
          <a:noFill/>
          <a:ln w="2232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buClr>
                <a:srgbClr val="000000"/>
              </a:buClr>
              <a:buSzPct val="100000"/>
              <a:buFont typeface="Times New Roman" pitchFamily="18" charset="0"/>
              <a:buNone/>
            </a:pPr>
            <a:endParaRPr lang="en-US" sz="2400">
              <a:solidFill>
                <a:srgbClr val="FFFFFF"/>
              </a:solidFill>
              <a:latin typeface="Times New Roman" pitchFamily="18" charset="0"/>
            </a:endParaRPr>
          </a:p>
        </p:txBody>
      </p:sp>
      <p:sp>
        <p:nvSpPr>
          <p:cNvPr id="50186" name="Oval 11"/>
          <p:cNvSpPr>
            <a:spLocks noChangeArrowheads="1"/>
          </p:cNvSpPr>
          <p:nvPr/>
        </p:nvSpPr>
        <p:spPr bwMode="auto">
          <a:xfrm>
            <a:off x="6172200" y="5106988"/>
            <a:ext cx="457200" cy="533400"/>
          </a:xfrm>
          <a:prstGeom prst="ellipse">
            <a:avLst/>
          </a:prstGeom>
          <a:noFill/>
          <a:ln w="2232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buClr>
                <a:srgbClr val="000000"/>
              </a:buClr>
              <a:buSzPct val="100000"/>
              <a:buFont typeface="Times New Roman" pitchFamily="18" charset="0"/>
              <a:buNone/>
            </a:pPr>
            <a:endParaRPr lang="en-US" sz="2400">
              <a:solidFill>
                <a:srgbClr val="FFFFFF"/>
              </a:solidFill>
              <a:latin typeface="Times New Roman" pitchFamily="18" charset="0"/>
            </a:endParaRPr>
          </a:p>
        </p:txBody>
      </p:sp>
      <p:sp>
        <p:nvSpPr>
          <p:cNvPr id="50187" name="Line 12"/>
          <p:cNvSpPr>
            <a:spLocks noChangeShapeType="1"/>
          </p:cNvSpPr>
          <p:nvPr/>
        </p:nvSpPr>
        <p:spPr bwMode="auto">
          <a:xfrm>
            <a:off x="4724400" y="4038600"/>
            <a:ext cx="457200" cy="1587"/>
          </a:xfrm>
          <a:prstGeom prst="line">
            <a:avLst/>
          </a:prstGeom>
          <a:noFill/>
          <a:ln w="12600">
            <a:solidFill>
              <a:srgbClr val="FF9933"/>
            </a:solidFill>
            <a:miter lim="800000"/>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0188" name="Line 13"/>
          <p:cNvSpPr>
            <a:spLocks noChangeShapeType="1"/>
          </p:cNvSpPr>
          <p:nvPr/>
        </p:nvSpPr>
        <p:spPr bwMode="auto">
          <a:xfrm>
            <a:off x="6324600" y="5410200"/>
            <a:ext cx="457200" cy="1587"/>
          </a:xfrm>
          <a:prstGeom prst="line">
            <a:avLst/>
          </a:prstGeom>
          <a:noFill/>
          <a:ln w="12600">
            <a:solidFill>
              <a:srgbClr val="FF9933"/>
            </a:solidFill>
            <a:miter lim="800000"/>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0189" name="Line 14"/>
          <p:cNvSpPr>
            <a:spLocks noChangeShapeType="1"/>
          </p:cNvSpPr>
          <p:nvPr/>
        </p:nvSpPr>
        <p:spPr bwMode="auto">
          <a:xfrm flipV="1">
            <a:off x="4419600" y="4724400"/>
            <a:ext cx="1079500" cy="15875"/>
          </a:xfrm>
          <a:prstGeom prst="line">
            <a:avLst/>
          </a:prstGeom>
          <a:noFill/>
          <a:ln w="12600">
            <a:solidFill>
              <a:srgbClr val="FF9933"/>
            </a:solidFill>
            <a:miter lim="800000"/>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187856" name="Rectangle 16"/>
          <p:cNvSpPr>
            <a:spLocks noChangeArrowheads="1"/>
          </p:cNvSpPr>
          <p:nvPr/>
        </p:nvSpPr>
        <p:spPr bwMode="auto">
          <a:xfrm>
            <a:off x="4286250" y="5791200"/>
            <a:ext cx="4019550" cy="406400"/>
          </a:xfrm>
          <a:prstGeom prst="rect">
            <a:avLst/>
          </a:prstGeom>
          <a:solidFill>
            <a:srgbClr val="FFFFCC"/>
          </a:solidFill>
          <a:ln w="9360">
            <a:solidFill>
              <a:srgbClr val="FF9900"/>
            </a:solidFill>
            <a:miter lim="800000"/>
            <a:headEnd/>
            <a:tailEnd/>
          </a:ln>
        </p:spPr>
        <p:txBody>
          <a:bodyPr lIns="90000" tIns="46800" rIns="90000" bIns="46800">
            <a:spAutoFit/>
          </a:bodyPr>
          <a:lstStyle/>
          <a:p>
            <a:pPr defTabSz="457200">
              <a:spcBef>
                <a:spcPts val="7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3366"/>
                </a:solidFill>
                <a:latin typeface="Calibri" pitchFamily="34" charset="0"/>
                <a:cs typeface="Tahoma" pitchFamily="34" charset="0"/>
              </a:rPr>
              <a:t>Violates lots of </a:t>
            </a:r>
            <a:r>
              <a:rPr lang="en-US" sz="2000" dirty="0">
                <a:solidFill>
                  <a:srgbClr val="3366CC"/>
                </a:solidFill>
                <a:latin typeface="Calibri" pitchFamily="34" charset="0"/>
                <a:cs typeface="Tahoma" pitchFamily="34" charset="0"/>
              </a:rPr>
              <a:t>natural</a:t>
            </a:r>
            <a:r>
              <a:rPr lang="en-US" sz="2000" dirty="0">
                <a:solidFill>
                  <a:srgbClr val="003366"/>
                </a:solidFill>
                <a:latin typeface="Calibri" pitchFamily="34" charset="0"/>
                <a:cs typeface="Tahoma" pitchFamily="34" charset="0"/>
              </a:rPr>
              <a:t> constraints!</a:t>
            </a:r>
          </a:p>
        </p:txBody>
      </p:sp>
      <p:sp>
        <p:nvSpPr>
          <p:cNvPr id="50191" name="Line 17"/>
          <p:cNvSpPr>
            <a:spLocks noChangeShapeType="1"/>
          </p:cNvSpPr>
          <p:nvPr/>
        </p:nvSpPr>
        <p:spPr bwMode="auto">
          <a:xfrm>
            <a:off x="3048000" y="4343400"/>
            <a:ext cx="457200" cy="1587"/>
          </a:xfrm>
          <a:prstGeom prst="line">
            <a:avLst/>
          </a:prstGeom>
          <a:noFill/>
          <a:ln w="12600">
            <a:solidFill>
              <a:srgbClr val="FF9933"/>
            </a:solidFill>
            <a:miter lim="800000"/>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5550" name="Text Box 3"/>
          <p:cNvSpPr txBox="1">
            <a:spLocks noChangeArrowheads="1"/>
          </p:cNvSpPr>
          <p:nvPr/>
        </p:nvSpPr>
        <p:spPr bwMode="auto">
          <a:xfrm>
            <a:off x="533400" y="990600"/>
            <a:ext cx="8305800" cy="1158875"/>
          </a:xfrm>
          <a:prstGeom prst="rect">
            <a:avLst/>
          </a:prstGeom>
          <a:noFill/>
          <a:ln w="9360">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marL="457200" indent="-457200" defTabSz="4572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tx1"/>
                </a:solidFill>
                <a:latin typeface="Arial" pitchFamily="34" charset="0"/>
                <a:cs typeface="Arial" pitchFamily="34" charset="0"/>
              </a:defRPr>
            </a:lvl1pPr>
            <a:lvl2pPr marL="742950" indent="-285750" defTabSz="4572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tx1"/>
                </a:solidFill>
                <a:latin typeface="Arial" pitchFamily="34" charset="0"/>
                <a:cs typeface="Arial" pitchFamily="34" charset="0"/>
              </a:defRPr>
            </a:lvl2pPr>
            <a:lvl3pPr marL="1143000" indent="-228600" defTabSz="4572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tx1"/>
                </a:solidFill>
                <a:latin typeface="Arial" pitchFamily="34" charset="0"/>
                <a:cs typeface="Arial" pitchFamily="34" charset="0"/>
              </a:defRPr>
            </a:lvl3pPr>
            <a:lvl4pPr marL="1600200" indent="-228600" defTabSz="4572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tx1"/>
                </a:solidFill>
                <a:latin typeface="Arial" pitchFamily="34" charset="0"/>
                <a:cs typeface="Arial" pitchFamily="34" charset="0"/>
              </a:defRPr>
            </a:lvl4pPr>
            <a:lvl5pPr marL="2057400" indent="-228600" defTabSz="4572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chemeClr val="tx1"/>
                </a:solidFill>
                <a:latin typeface="Arial" pitchFamily="34" charset="0"/>
                <a:cs typeface="Arial" pitchFamily="34" charset="0"/>
              </a:defRPr>
            </a:lvl9pPr>
          </a:lstStyle>
          <a:p>
            <a:pPr eaLnBrk="1" hangingPunct="1">
              <a:lnSpc>
                <a:spcPct val="98000"/>
              </a:lnSpc>
              <a:spcBef>
                <a:spcPts val="600"/>
              </a:spcBef>
              <a:buClr>
                <a:srgbClr val="000000"/>
              </a:buClr>
              <a:buSzPct val="75000"/>
              <a:buFont typeface="Wingdings" pitchFamily="2" charset="2"/>
              <a:buNone/>
            </a:pPr>
            <a:r>
              <a:rPr lang="en-US" sz="2400" dirty="0">
                <a:solidFill>
                  <a:srgbClr val="003366"/>
                </a:solidFill>
                <a:latin typeface="+mn-lt"/>
                <a:ea typeface="Arial Unicode MS" pitchFamily="34" charset="-128"/>
                <a:cs typeface="Arial Unicode MS" pitchFamily="34" charset="-128"/>
              </a:rPr>
              <a:t>Lars Ole Andersen . Program analysis and specialization for the </a:t>
            </a:r>
            <a:r>
              <a:rPr lang="en-US" sz="2400" dirty="0" smtClean="0">
                <a:solidFill>
                  <a:srgbClr val="003366"/>
                </a:solidFill>
                <a:latin typeface="+mn-lt"/>
                <a:ea typeface="Arial Unicode MS" pitchFamily="34" charset="-128"/>
                <a:cs typeface="Arial Unicode MS" pitchFamily="34" charset="-128"/>
              </a:rPr>
              <a:t>C </a:t>
            </a:r>
            <a:r>
              <a:rPr lang="en-US" sz="2400" dirty="0">
                <a:solidFill>
                  <a:srgbClr val="003366"/>
                </a:solidFill>
                <a:latin typeface="+mn-lt"/>
                <a:ea typeface="Arial Unicode MS" pitchFamily="34" charset="-128"/>
                <a:cs typeface="Arial Unicode MS" pitchFamily="34" charset="-128"/>
              </a:rPr>
              <a:t>Programming language.  PhD thesis. DIKU , University of Copenhagen, May 1994 .</a:t>
            </a:r>
          </a:p>
        </p:txBody>
      </p:sp>
      <p:sp>
        <p:nvSpPr>
          <p:cNvPr id="65552" name="Rectangle 21"/>
          <p:cNvSpPr>
            <a:spLocks noChangeArrowheads="1"/>
          </p:cNvSpPr>
          <p:nvPr/>
        </p:nvSpPr>
        <p:spPr bwMode="auto">
          <a:xfrm>
            <a:off x="4267200" y="2197100"/>
            <a:ext cx="25908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2" name="Title 1"/>
          <p:cNvSpPr>
            <a:spLocks noGrp="1"/>
          </p:cNvSpPr>
          <p:nvPr>
            <p:ph type="title"/>
          </p:nvPr>
        </p:nvSpPr>
        <p:spPr/>
        <p:txBody>
          <a:bodyPr>
            <a:noAutofit/>
          </a:bodyPr>
          <a:lstStyle/>
          <a:p>
            <a:r>
              <a:rPr lang="en-US" sz="2800" dirty="0" smtClean="0"/>
              <a:t>Information Extraction without Output Expectations</a:t>
            </a:r>
            <a:endParaRPr lang="en-US" sz="2800" dirty="0"/>
          </a:p>
        </p:txBody>
      </p:sp>
      <p:sp>
        <p:nvSpPr>
          <p:cNvPr id="3" name="Footer Placeholder 2"/>
          <p:cNvSpPr>
            <a:spLocks noGrp="1"/>
          </p:cNvSpPr>
          <p:nvPr>
            <p:ph type="ftr" sz="quarter" idx="11"/>
          </p:nvPr>
        </p:nvSpPr>
        <p:spPr/>
        <p:txBody>
          <a:bodyPr/>
          <a:lstStyle/>
          <a:p>
            <a:r>
              <a:rPr lang="en-US" smtClean="0"/>
              <a:t>Roth &amp; Srikumar: ILP formulations in Natural Language Processing</a:t>
            </a:r>
            <a:endParaRPr lang="en-US"/>
          </a:p>
        </p:txBody>
      </p:sp>
      <p:sp>
        <p:nvSpPr>
          <p:cNvPr id="6" name="Slide Number Placeholder 5"/>
          <p:cNvSpPr>
            <a:spLocks noGrp="1"/>
          </p:cNvSpPr>
          <p:nvPr>
            <p:ph type="sldNum" sz="quarter" idx="12"/>
          </p:nvPr>
        </p:nvSpPr>
        <p:spPr/>
        <p:txBody>
          <a:bodyPr/>
          <a:lstStyle/>
          <a:p>
            <a:fld id="{ED7074CE-C30A-4906-A13E-F3E63223B4E1}" type="slidenum">
              <a:rPr lang="en-US" altLang="zh-TW" smtClean="0"/>
              <a:pPr/>
              <a:t>11</a:t>
            </a:fld>
            <a:endParaRPr lang="en-US" altLang="zh-TW" dirty="0"/>
          </a:p>
        </p:txBody>
      </p:sp>
      <p:cxnSp>
        <p:nvCxnSpPr>
          <p:cNvPr id="5" name="Straight Connector 4"/>
          <p:cNvCxnSpPr/>
          <p:nvPr/>
        </p:nvCxnSpPr>
        <p:spPr>
          <a:xfrm>
            <a:off x="2286000" y="3321268"/>
            <a:ext cx="3886200"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Rectangle 16"/>
          <p:cNvSpPr>
            <a:spLocks noChangeArrowheads="1"/>
          </p:cNvSpPr>
          <p:nvPr/>
        </p:nvSpPr>
        <p:spPr bwMode="auto">
          <a:xfrm>
            <a:off x="6324600" y="2971800"/>
            <a:ext cx="2133600" cy="406400"/>
          </a:xfrm>
          <a:prstGeom prst="rect">
            <a:avLst/>
          </a:prstGeom>
          <a:solidFill>
            <a:srgbClr val="FFFFCC"/>
          </a:solidFill>
          <a:ln w="9360">
            <a:solidFill>
              <a:srgbClr val="FF9900"/>
            </a:solidFill>
            <a:miter lim="800000"/>
            <a:headEnd/>
            <a:tailEnd/>
          </a:ln>
        </p:spPr>
        <p:txBody>
          <a:bodyPr wrap="square" lIns="90000" tIns="46800" rIns="90000" bIns="46800">
            <a:spAutoFit/>
          </a:bodyPr>
          <a:lstStyle/>
          <a:p>
            <a:pPr defTabSz="457200">
              <a:spcBef>
                <a:spcPts val="7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3366"/>
                </a:solidFill>
                <a:latin typeface="Calibri" pitchFamily="34" charset="0"/>
                <a:cs typeface="Tahoma" pitchFamily="34" charset="0"/>
              </a:rPr>
              <a:t>S</a:t>
            </a:r>
            <a:r>
              <a:rPr lang="en-US" sz="2000" dirty="0" smtClean="0">
                <a:solidFill>
                  <a:srgbClr val="003366"/>
                </a:solidFill>
                <a:latin typeface="Calibri" pitchFamily="34" charset="0"/>
                <a:cs typeface="Tahoma" pitchFamily="34" charset="0"/>
              </a:rPr>
              <a:t>mall #(examples)</a:t>
            </a:r>
            <a:endParaRPr lang="en-US" sz="2000" dirty="0">
              <a:solidFill>
                <a:srgbClr val="003366"/>
              </a:solidFill>
              <a:latin typeface="Calibri" pitchFamily="34" charset="0"/>
              <a:cs typeface="Tahoma" pitchFamily="34" charset="0"/>
            </a:endParaRPr>
          </a:p>
        </p:txBody>
      </p:sp>
    </p:spTree>
    <p:extLst>
      <p:ext uri="{BB962C8B-B14F-4D97-AF65-F5344CB8AC3E}">
        <p14:creationId xmlns:p14="http://schemas.microsoft.com/office/powerpoint/2010/main" val="498900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fade">
                                      <p:cBhvr>
                                        <p:cTn id="10" dur="500"/>
                                        <p:tgtEl>
                                          <p:spTgt spid="655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Effect transition="in" filter="fade">
                                      <p:cBhvr>
                                        <p:cTn id="13" dur="500"/>
                                        <p:tgtEl>
                                          <p:spTgt spid="655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5539">
                                            <p:txEl>
                                              <p:pRg st="3" end="3"/>
                                            </p:txEl>
                                          </p:spTgt>
                                        </p:tgtEl>
                                        <p:attrNameLst>
                                          <p:attrName>style.visibility</p:attrName>
                                        </p:attrNameLst>
                                      </p:cBhvr>
                                      <p:to>
                                        <p:strVal val="visible"/>
                                      </p:to>
                                    </p:set>
                                    <p:animEffect transition="in" filter="fade">
                                      <p:cBhvr>
                                        <p:cTn id="16" dur="500"/>
                                        <p:tgtEl>
                                          <p:spTgt spid="655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Effect transition="in" filter="fade">
                                      <p:cBhvr>
                                        <p:cTn id="19" dur="500"/>
                                        <p:tgtEl>
                                          <p:spTgt spid="655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539">
                                            <p:txEl>
                                              <p:pRg st="5" end="5"/>
                                            </p:txEl>
                                          </p:spTgt>
                                        </p:tgtEl>
                                        <p:attrNameLst>
                                          <p:attrName>style.visibility</p:attrName>
                                        </p:attrNameLst>
                                      </p:cBhvr>
                                      <p:to>
                                        <p:strVal val="visible"/>
                                      </p:to>
                                    </p:set>
                                    <p:animEffect transition="in" filter="fade">
                                      <p:cBhvr>
                                        <p:cTn id="22" dur="500"/>
                                        <p:tgtEl>
                                          <p:spTgt spid="655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5539">
                                            <p:txEl>
                                              <p:pRg st="6" end="6"/>
                                            </p:txEl>
                                          </p:spTgt>
                                        </p:tgtEl>
                                        <p:attrNameLst>
                                          <p:attrName>style.visibility</p:attrName>
                                        </p:attrNameLst>
                                      </p:cBhvr>
                                      <p:to>
                                        <p:strVal val="visible"/>
                                      </p:to>
                                    </p:set>
                                    <p:animEffect transition="in" filter="fade">
                                      <p:cBhvr>
                                        <p:cTn id="25" dur="500"/>
                                        <p:tgtEl>
                                          <p:spTgt spid="655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5539">
                                            <p:txEl>
                                              <p:pRg st="7" end="7"/>
                                            </p:txEl>
                                          </p:spTgt>
                                        </p:tgtEl>
                                        <p:attrNameLst>
                                          <p:attrName>style.visibility</p:attrName>
                                        </p:attrNameLst>
                                      </p:cBhvr>
                                      <p:to>
                                        <p:strVal val="visible"/>
                                      </p:to>
                                    </p:set>
                                    <p:animEffect transition="in" filter="fade">
                                      <p:cBhvr>
                                        <p:cTn id="28" dur="500"/>
                                        <p:tgtEl>
                                          <p:spTgt spid="6553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outVertic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018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018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018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018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018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018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019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018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187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allAtOnce"/>
      <p:bldP spid="50183" grpId="0" animBg="1"/>
      <p:bldP spid="50184" grpId="0" animBg="1"/>
      <p:bldP spid="50185" grpId="0" animBg="1"/>
      <p:bldP spid="50186" grpId="0" animBg="1"/>
      <p:bldP spid="50187" grpId="0" animBg="1"/>
      <p:bldP spid="50188" grpId="0" animBg="1"/>
      <p:bldP spid="50189" grpId="0" animBg="1"/>
      <p:bldP spid="1187856" grpId="0" animBg="1"/>
      <p:bldP spid="50191"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648200"/>
            <a:ext cx="8305800" cy="1143000"/>
          </a:xfrm>
          <a:prstGeom prst="rect">
            <a:avLst/>
          </a:prstGeom>
          <a:solidFill>
            <a:srgbClr val="FFFFCC"/>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63" name="Title 1"/>
          <p:cNvSpPr>
            <a:spLocks noGrp="1"/>
          </p:cNvSpPr>
          <p:nvPr>
            <p:ph type="title"/>
          </p:nvPr>
        </p:nvSpPr>
        <p:spPr/>
        <p:txBody>
          <a:bodyPr lIns="0" tIns="0" rIns="0" bIns="0">
            <a:normAutofit/>
          </a:bodyPr>
          <a:lstStyle/>
          <a:p>
            <a:pPr eaLnBrk="1" hangingPunct="1"/>
            <a:r>
              <a:rPr lang="en-US" sz="2800" dirty="0" smtClean="0"/>
              <a:t>Strategies for Improving the Results</a:t>
            </a:r>
          </a:p>
        </p:txBody>
      </p:sp>
      <p:sp>
        <p:nvSpPr>
          <p:cNvPr id="3" name="Content Placeholder 2"/>
          <p:cNvSpPr>
            <a:spLocks noGrp="1"/>
          </p:cNvSpPr>
          <p:nvPr>
            <p:ph idx="1"/>
          </p:nvPr>
        </p:nvSpPr>
        <p:spPr/>
        <p:txBody>
          <a:bodyPr lIns="0" tIns="0" rIns="0" bIns="0">
            <a:normAutofit/>
          </a:bodyPr>
          <a:lstStyle/>
          <a:p>
            <a:pPr marL="339725" indent="-339725" defTabSz="457200" eaLnBrk="1" hangingPunct="1">
              <a:lnSpc>
                <a:spcPct val="98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(Standard) Machine Learning Approaches</a:t>
            </a:r>
          </a:p>
          <a:p>
            <a:pPr marL="739775" lvl="1" indent="-2825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Higher Order HMM/CRF?  NN?</a:t>
            </a:r>
          </a:p>
          <a:p>
            <a:pPr marL="739775" lvl="1" indent="-2825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Increasing the window size?</a:t>
            </a:r>
          </a:p>
          <a:p>
            <a:pPr marL="739775" lvl="1" indent="-2825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Adding </a:t>
            </a:r>
            <a:r>
              <a:rPr lang="en-US" dirty="0" smtClean="0">
                <a:solidFill>
                  <a:srgbClr val="003366"/>
                </a:solidFill>
              </a:rPr>
              <a:t>a lot of </a:t>
            </a:r>
            <a:r>
              <a:rPr lang="en-US" dirty="0" smtClean="0"/>
              <a:t>new features </a:t>
            </a:r>
          </a:p>
          <a:p>
            <a:pPr marL="1196975" lvl="2"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0" dirty="0" smtClean="0"/>
              <a:t>Requires a lot of labeled examples</a:t>
            </a:r>
          </a:p>
          <a:p>
            <a:pPr marL="1196975" lvl="2" defTabSz="457200"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b="0" dirty="0" smtClean="0"/>
          </a:p>
          <a:p>
            <a:pPr marL="739775" lvl="1" indent="-2825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What if we only have </a:t>
            </a:r>
            <a:r>
              <a:rPr lang="en-US" dirty="0" smtClean="0">
                <a:solidFill>
                  <a:srgbClr val="003366"/>
                </a:solidFill>
              </a:rPr>
              <a:t>a few </a:t>
            </a:r>
            <a:r>
              <a:rPr lang="en-US" dirty="0" smtClean="0"/>
              <a:t>labeled examples?</a:t>
            </a:r>
          </a:p>
          <a:p>
            <a:pPr marL="739775" lvl="1" indent="-282575" defTabSz="457200"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smtClean="0"/>
          </a:p>
          <a:p>
            <a:pPr marL="739775" lvl="1" indent="-282575" defTabSz="457200"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smtClean="0"/>
          </a:p>
          <a:p>
            <a:pPr marL="339725" indent="-33972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Instead:</a:t>
            </a:r>
          </a:p>
          <a:p>
            <a:pPr marL="739775" lvl="1" indent="-2825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Constrain the output to </a:t>
            </a:r>
            <a:r>
              <a:rPr lang="en-US" dirty="0" smtClean="0">
                <a:solidFill>
                  <a:srgbClr val="003366"/>
                </a:solidFill>
              </a:rPr>
              <a:t>make sense – satisfy our output expectations</a:t>
            </a:r>
          </a:p>
          <a:p>
            <a:pPr marL="739775" lvl="1" indent="-2825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Push the  (simple) model in a direction that </a:t>
            </a:r>
            <a:r>
              <a:rPr lang="en-US" dirty="0" smtClean="0">
                <a:solidFill>
                  <a:srgbClr val="003366"/>
                </a:solidFill>
              </a:rPr>
              <a:t>makes sense – minimally violates our expectations.</a:t>
            </a:r>
          </a:p>
        </p:txBody>
      </p:sp>
      <p:sp>
        <p:nvSpPr>
          <p:cNvPr id="8" name="Slide Number Placeholder 7"/>
          <p:cNvSpPr>
            <a:spLocks noGrp="1"/>
          </p:cNvSpPr>
          <p:nvPr>
            <p:ph type="sldNum" sz="quarter" idx="12"/>
          </p:nvPr>
        </p:nvSpPr>
        <p:spPr/>
        <p:txBody>
          <a:bodyPr/>
          <a:lstStyle/>
          <a:p>
            <a:pPr>
              <a:defRPr/>
            </a:pPr>
            <a:fld id="{34956E49-9B35-407E-B5F2-C84A7F7C3F93}" type="slidenum">
              <a:rPr lang="en-US" altLang="zh-TW" smtClean="0"/>
              <a:pPr>
                <a:defRPr/>
              </a:pPr>
              <a:t>12</a:t>
            </a:fld>
            <a:endParaRPr lang="en-US" altLang="zh-TW" dirty="0"/>
          </a:p>
        </p:txBody>
      </p:sp>
      <p:sp>
        <p:nvSpPr>
          <p:cNvPr id="5" name="Footer Placeholder 4"/>
          <p:cNvSpPr>
            <a:spLocks noGrp="1"/>
          </p:cNvSpPr>
          <p:nvPr>
            <p:ph type="ftr" sz="quarter" idx="3"/>
          </p:nvPr>
        </p:nvSpPr>
        <p:spPr/>
        <p:txBody>
          <a:bodyPr/>
          <a:lstStyle/>
          <a:p>
            <a:pPr>
              <a:defRPr/>
            </a:pPr>
            <a:r>
              <a:rPr lang="en-US" altLang="zh-TW" smtClean="0"/>
              <a:t>Roth &amp; Srikumar: ILP formulations in Natural Language Processing</a:t>
            </a:r>
            <a:endParaRPr lang="en-US" altLang="zh-TW" dirty="0"/>
          </a:p>
        </p:txBody>
      </p:sp>
      <p:sp>
        <p:nvSpPr>
          <p:cNvPr id="6152" name="Rectangle 8"/>
          <p:cNvSpPr>
            <a:spLocks noChangeArrowheads="1"/>
          </p:cNvSpPr>
          <p:nvPr/>
        </p:nvSpPr>
        <p:spPr bwMode="auto">
          <a:xfrm>
            <a:off x="5257800" y="1371600"/>
            <a:ext cx="3581400" cy="406400"/>
          </a:xfrm>
          <a:prstGeom prst="rect">
            <a:avLst/>
          </a:prstGeom>
          <a:solidFill>
            <a:srgbClr val="FFFFCC"/>
          </a:solidFill>
          <a:ln w="9360">
            <a:solidFill>
              <a:srgbClr val="FF9900"/>
            </a:solidFill>
            <a:miter lim="800000"/>
            <a:headEnd/>
            <a:tailEnd/>
          </a:ln>
        </p:spPr>
        <p:txBody>
          <a:bodyPr wrap="square" lIns="90000" tIns="46800" rIns="90000" bIns="46800">
            <a:spAutoFit/>
          </a:bodyPr>
          <a:lstStyle/>
          <a:p>
            <a:pPr defTabSz="457200">
              <a:spcBef>
                <a:spcPts val="6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3366"/>
                </a:solidFill>
                <a:latin typeface="+mj-lt"/>
              </a:rPr>
              <a:t>Increasing the model complexity</a:t>
            </a:r>
          </a:p>
        </p:txBody>
      </p:sp>
      <p:sp>
        <p:nvSpPr>
          <p:cNvPr id="2" name="Rectangle 8"/>
          <p:cNvSpPr>
            <a:spLocks noChangeArrowheads="1"/>
          </p:cNvSpPr>
          <p:nvPr/>
        </p:nvSpPr>
        <p:spPr bwMode="auto">
          <a:xfrm>
            <a:off x="4648200" y="3505200"/>
            <a:ext cx="4191000" cy="711200"/>
          </a:xfrm>
          <a:prstGeom prst="rect">
            <a:avLst/>
          </a:prstGeom>
          <a:solidFill>
            <a:srgbClr val="FFFFCC"/>
          </a:solidFill>
          <a:ln w="9360">
            <a:solidFill>
              <a:srgbClr val="FF9900"/>
            </a:solidFill>
            <a:miter lim="800000"/>
            <a:headEnd/>
            <a:tailEnd/>
          </a:ln>
        </p:spPr>
        <p:txBody>
          <a:bodyPr wrap="square" lIns="90000" tIns="46800" rIns="90000" bIns="46800">
            <a:spAutoFit/>
          </a:bodyPr>
          <a:lstStyle/>
          <a:p>
            <a:pPr defTabSz="457200">
              <a:spcBef>
                <a:spcPts val="6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3366"/>
                </a:solidFill>
                <a:latin typeface="+mj-lt"/>
              </a:rPr>
              <a:t>Can we keep the</a:t>
            </a:r>
            <a:r>
              <a:rPr lang="en-US" sz="2000" dirty="0" smtClean="0">
                <a:solidFill>
                  <a:srgbClr val="3366CC"/>
                </a:solidFill>
                <a:latin typeface="+mj-lt"/>
              </a:rPr>
              <a:t> learned </a:t>
            </a:r>
            <a:r>
              <a:rPr lang="en-US" sz="2000" dirty="0" smtClean="0">
                <a:solidFill>
                  <a:srgbClr val="003366"/>
                </a:solidFill>
                <a:latin typeface="+mj-lt"/>
              </a:rPr>
              <a:t>model simple and still make expressive decisions? </a:t>
            </a:r>
            <a:endParaRPr lang="en-US" sz="2000" dirty="0">
              <a:solidFill>
                <a:srgbClr val="003366"/>
              </a:solidFill>
              <a:latin typeface="+mj-lt"/>
            </a:endParaRPr>
          </a:p>
        </p:txBody>
      </p:sp>
      <p:sp>
        <p:nvSpPr>
          <p:cNvPr id="7" name="Rectangle 8"/>
          <p:cNvSpPr>
            <a:spLocks noChangeArrowheads="1"/>
          </p:cNvSpPr>
          <p:nvPr/>
        </p:nvSpPr>
        <p:spPr bwMode="auto">
          <a:xfrm>
            <a:off x="5459413" y="1879600"/>
            <a:ext cx="3379787" cy="406400"/>
          </a:xfrm>
          <a:prstGeom prst="rect">
            <a:avLst/>
          </a:prstGeom>
          <a:solidFill>
            <a:srgbClr val="FFFFCC"/>
          </a:solidFill>
          <a:ln w="9360">
            <a:solidFill>
              <a:srgbClr val="FF9900"/>
            </a:solidFill>
            <a:miter lim="800000"/>
            <a:headEnd/>
            <a:tailEnd/>
          </a:ln>
        </p:spPr>
        <p:txBody>
          <a:bodyPr wrap="square" lIns="90000" tIns="46800" rIns="90000" bIns="46800">
            <a:spAutoFit/>
          </a:bodyPr>
          <a:lstStyle/>
          <a:p>
            <a:pPr defTabSz="457200">
              <a:spcBef>
                <a:spcPts val="6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3366"/>
                </a:solidFill>
                <a:latin typeface="+mj-lt"/>
              </a:rPr>
              <a:t>Increase difficulty of Learning</a:t>
            </a:r>
          </a:p>
        </p:txBody>
      </p:sp>
    </p:spTree>
    <p:extLst>
      <p:ext uri="{BB962C8B-B14F-4D97-AF65-F5344CB8AC3E}">
        <p14:creationId xmlns:p14="http://schemas.microsoft.com/office/powerpoint/2010/main" val="3131953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nodeType="afterEffect">
                                  <p:stCondLst>
                                    <p:cond delay="0"/>
                                  </p:stCondLst>
                                  <p:childTnLst>
                                    <p:set>
                                      <p:cBhvr>
                                        <p:cTn id="15" dur="1" fill="hold">
                                          <p:stCondLst>
                                            <p:cond delay="0"/>
                                          </p:stCondLst>
                                        </p:cTn>
                                        <p:tgtEl>
                                          <p:spTgt spid="6152"/>
                                        </p:tgtEl>
                                        <p:attrNameLst>
                                          <p:attrName>style.visibility</p:attrName>
                                        </p:attrNameLst>
                                      </p:cBhvr>
                                      <p:to>
                                        <p:strVal val="visible"/>
                                      </p:to>
                                    </p:set>
                                    <p:animEffect transition="in" filter="wipe(up)">
                                      <p:cBhvr>
                                        <p:cTn id="16" dur="1000"/>
                                        <p:tgtEl>
                                          <p:spTgt spid="6152"/>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nodeType="withGroup">
                            <p:stCondLst>
                              <p:cond delay="0"/>
                            </p:stCondLst>
                            <p:childTnLst>
                              <p:par>
                                <p:cTn id="26" presetID="22"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10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itle 1"/>
          <p:cNvSpPr>
            <a:spLocks noGrp="1"/>
          </p:cNvSpPr>
          <p:nvPr>
            <p:ph type="title"/>
          </p:nvPr>
        </p:nvSpPr>
        <p:spPr/>
        <p:txBody>
          <a:bodyPr>
            <a:normAutofit/>
          </a:bodyPr>
          <a:lstStyle/>
          <a:p>
            <a:r>
              <a:rPr lang="en-US" sz="2800" dirty="0" smtClean="0"/>
              <a:t>Expectations from the output (Constraints)</a:t>
            </a:r>
          </a:p>
        </p:txBody>
      </p:sp>
      <p:sp>
        <p:nvSpPr>
          <p:cNvPr id="3" name="Content Placeholder 2"/>
          <p:cNvSpPr>
            <a:spLocks noGrp="1"/>
          </p:cNvSpPr>
          <p:nvPr>
            <p:ph idx="1"/>
          </p:nvPr>
        </p:nvSpPr>
        <p:spPr/>
        <p:txBody>
          <a:bodyPr/>
          <a:lstStyle/>
          <a:p>
            <a:r>
              <a:rPr lang="en-US" dirty="0" smtClean="0"/>
              <a:t>Each field must be a </a:t>
            </a:r>
            <a:r>
              <a:rPr lang="en-US" dirty="0" smtClean="0">
                <a:solidFill>
                  <a:srgbClr val="3366CC"/>
                </a:solidFill>
              </a:rPr>
              <a:t>consecutive list of words </a:t>
            </a:r>
            <a:r>
              <a:rPr lang="en-US" dirty="0" smtClean="0"/>
              <a:t>and can appear at most </a:t>
            </a:r>
            <a:r>
              <a:rPr lang="en-US" dirty="0" smtClean="0">
                <a:solidFill>
                  <a:srgbClr val="3366CC"/>
                </a:solidFill>
              </a:rPr>
              <a:t>once</a:t>
            </a:r>
            <a:r>
              <a:rPr lang="en-US" dirty="0" smtClean="0"/>
              <a:t> in a citation. </a:t>
            </a:r>
          </a:p>
          <a:p>
            <a:r>
              <a:rPr lang="en-US" dirty="0" smtClean="0"/>
              <a:t>State transitions must occur </a:t>
            </a:r>
            <a:r>
              <a:rPr lang="en-US" dirty="0" smtClean="0">
                <a:solidFill>
                  <a:srgbClr val="3366CC"/>
                </a:solidFill>
              </a:rPr>
              <a:t>on punctuation marks</a:t>
            </a:r>
            <a:r>
              <a:rPr lang="en-US" dirty="0" smtClean="0"/>
              <a:t>.</a:t>
            </a:r>
          </a:p>
          <a:p>
            <a:r>
              <a:rPr lang="en-US" dirty="0" smtClean="0"/>
              <a:t>The citation can only start with </a:t>
            </a:r>
            <a:r>
              <a:rPr lang="en-US" dirty="0" smtClean="0">
                <a:solidFill>
                  <a:srgbClr val="3366CC"/>
                </a:solidFill>
              </a:rPr>
              <a:t>AUTHOR</a:t>
            </a:r>
            <a:r>
              <a:rPr lang="en-US" dirty="0" smtClean="0"/>
              <a:t> or </a:t>
            </a:r>
            <a:r>
              <a:rPr lang="en-US" dirty="0" smtClean="0">
                <a:solidFill>
                  <a:srgbClr val="3366CC"/>
                </a:solidFill>
              </a:rPr>
              <a:t>EDITOR.</a:t>
            </a:r>
            <a:r>
              <a:rPr lang="en-US" dirty="0" smtClean="0"/>
              <a:t> </a:t>
            </a:r>
          </a:p>
          <a:p>
            <a:r>
              <a:rPr lang="en-US" dirty="0" smtClean="0"/>
              <a:t>The words </a:t>
            </a:r>
            <a:r>
              <a:rPr lang="en-US" dirty="0" smtClean="0">
                <a:solidFill>
                  <a:srgbClr val="3366CC"/>
                </a:solidFill>
              </a:rPr>
              <a:t>pp., pages </a:t>
            </a:r>
            <a:r>
              <a:rPr lang="en-US" dirty="0" smtClean="0"/>
              <a:t>correspond to PAGE.</a:t>
            </a:r>
          </a:p>
          <a:p>
            <a:r>
              <a:rPr lang="en-US" dirty="0" smtClean="0"/>
              <a:t>Four digits starting with 20xx and 19xx are DATE.</a:t>
            </a:r>
          </a:p>
          <a:p>
            <a:r>
              <a:rPr lang="en-US" dirty="0" smtClean="0"/>
              <a:t>Quotations can appear only in TITLE</a:t>
            </a:r>
          </a:p>
          <a:p>
            <a:r>
              <a:rPr lang="en-US" dirty="0" smtClean="0"/>
              <a:t>…….</a:t>
            </a:r>
          </a:p>
        </p:txBody>
      </p:sp>
      <p:sp>
        <p:nvSpPr>
          <p:cNvPr id="4" name="Rectangle 4"/>
          <p:cNvSpPr>
            <a:spLocks noChangeArrowheads="1"/>
          </p:cNvSpPr>
          <p:nvPr/>
        </p:nvSpPr>
        <p:spPr bwMode="auto">
          <a:xfrm>
            <a:off x="3352800" y="4572000"/>
            <a:ext cx="4648200" cy="406400"/>
          </a:xfrm>
          <a:prstGeom prst="rect">
            <a:avLst/>
          </a:prstGeom>
          <a:solidFill>
            <a:srgbClr val="FFFFCC"/>
          </a:solidFill>
          <a:ln w="9360">
            <a:solidFill>
              <a:srgbClr val="FF9900"/>
            </a:solidFill>
            <a:miter lim="800000"/>
            <a:headEnd/>
            <a:tailEnd/>
          </a:ln>
        </p:spPr>
        <p:txBody>
          <a:bodyPr lIns="90000" tIns="46800" rIns="90000" bIns="46800">
            <a:spAutoFit/>
          </a:bodyPr>
          <a:lstStyle/>
          <a:p>
            <a:pPr defTabSz="457200">
              <a:spcBef>
                <a:spcPts val="7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3366"/>
                </a:solidFill>
                <a:latin typeface="Calibri" pitchFamily="34" charset="0"/>
              </a:rPr>
              <a:t>Easy to express pieces of “knowledge”</a:t>
            </a:r>
            <a:endParaRPr lang="en-US" sz="2000" dirty="0">
              <a:solidFill>
                <a:srgbClr val="003366"/>
              </a:solidFill>
              <a:latin typeface="Calibri" pitchFamily="34" charset="0"/>
              <a:ea typeface="Arial Unicode MS" pitchFamily="34" charset="-128"/>
              <a:cs typeface="Arial Unicode MS" pitchFamily="34" charset="-128"/>
            </a:endParaRPr>
          </a:p>
        </p:txBody>
      </p:sp>
      <p:sp>
        <p:nvSpPr>
          <p:cNvPr id="2" name="Rectangle 4"/>
          <p:cNvSpPr>
            <a:spLocks noChangeArrowheads="1"/>
          </p:cNvSpPr>
          <p:nvPr/>
        </p:nvSpPr>
        <p:spPr bwMode="auto">
          <a:xfrm>
            <a:off x="3352800" y="5089525"/>
            <a:ext cx="4648200" cy="406400"/>
          </a:xfrm>
          <a:prstGeom prst="rect">
            <a:avLst/>
          </a:prstGeom>
          <a:solidFill>
            <a:srgbClr val="FFFFCC"/>
          </a:solidFill>
          <a:ln w="9360">
            <a:solidFill>
              <a:srgbClr val="FF9900"/>
            </a:solidFill>
            <a:miter lim="800000"/>
            <a:headEnd/>
            <a:tailEnd/>
          </a:ln>
        </p:spPr>
        <p:txBody>
          <a:bodyPr lIns="90000" tIns="46800" rIns="90000" bIns="46800">
            <a:spAutoFit/>
          </a:bodyPr>
          <a:lstStyle/>
          <a:p>
            <a:pPr defTabSz="457200">
              <a:spcBef>
                <a:spcPts val="7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3366"/>
                </a:solidFill>
                <a:latin typeface="Calibri" pitchFamily="34" charset="0"/>
              </a:rPr>
              <a:t>Non Propositional; May use Quantifiers</a:t>
            </a:r>
            <a:r>
              <a:rPr lang="en-US" sz="2000" dirty="0">
                <a:solidFill>
                  <a:srgbClr val="003366"/>
                </a:solidFill>
                <a:latin typeface="Calibri" pitchFamily="34" charset="0"/>
                <a:ea typeface="Arial Unicode MS" pitchFamily="34" charset="-128"/>
                <a:cs typeface="Arial Unicode MS" pitchFamily="34" charset="-128"/>
              </a:rPr>
              <a:t> </a:t>
            </a:r>
          </a:p>
        </p:txBody>
      </p:sp>
      <p:sp>
        <p:nvSpPr>
          <p:cNvPr id="5" name="Footer Placeholder 4"/>
          <p:cNvSpPr>
            <a:spLocks noGrp="1"/>
          </p:cNvSpPr>
          <p:nvPr>
            <p:ph type="ftr" sz="quarter" idx="3"/>
          </p:nvPr>
        </p:nvSpPr>
        <p:spPr/>
        <p:txBody>
          <a:bodyPr/>
          <a:lstStyle/>
          <a:p>
            <a:pPr>
              <a:defRPr/>
            </a:pPr>
            <a:r>
              <a:rPr lang="en-US" smtClean="0"/>
              <a:t>Roth &amp; Srikumar: ILP formulations in Natural Language Processing</a:t>
            </a:r>
            <a:endParaRPr lang="en-US" altLang="zh-TW" dirty="0"/>
          </a:p>
        </p:txBody>
      </p:sp>
      <p:sp>
        <p:nvSpPr>
          <p:cNvPr id="6" name="Slide Number Placeholder 5"/>
          <p:cNvSpPr>
            <a:spLocks noGrp="1"/>
          </p:cNvSpPr>
          <p:nvPr>
            <p:ph type="sldNum" sz="quarter" idx="12"/>
          </p:nvPr>
        </p:nvSpPr>
        <p:spPr/>
        <p:txBody>
          <a:bodyPr/>
          <a:lstStyle/>
          <a:p>
            <a:pPr>
              <a:defRPr/>
            </a:pPr>
            <a:fld id="{C83F18D4-0D70-44DE-A8FF-A8D5002D1168}" type="slidenum">
              <a:rPr lang="en-US" altLang="zh-TW" smtClean="0"/>
              <a:pPr>
                <a:defRPr/>
              </a:pPr>
              <a:t>13</a:t>
            </a:fld>
            <a:endParaRPr lang="en-US" altLang="zh-TW" dirty="0"/>
          </a:p>
        </p:txBody>
      </p:sp>
    </p:spTree>
    <p:extLst>
      <p:ext uri="{BB962C8B-B14F-4D97-AF65-F5344CB8AC3E}">
        <p14:creationId xmlns:p14="http://schemas.microsoft.com/office/powerpoint/2010/main" val="816759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itle 1"/>
          <p:cNvSpPr>
            <a:spLocks noGrp="1"/>
          </p:cNvSpPr>
          <p:nvPr>
            <p:ph type="title"/>
          </p:nvPr>
        </p:nvSpPr>
        <p:spPr/>
        <p:txBody>
          <a:bodyPr>
            <a:noAutofit/>
          </a:bodyPr>
          <a:lstStyle/>
          <a:p>
            <a:r>
              <a:rPr lang="en-US" sz="2800" dirty="0" smtClean="0"/>
              <a:t>Information Extraction with </a:t>
            </a:r>
            <a:r>
              <a:rPr lang="en-US" sz="2800" dirty="0" smtClean="0">
                <a:solidFill>
                  <a:srgbClr val="003366"/>
                </a:solidFill>
              </a:rPr>
              <a:t>Expectation Constraints</a:t>
            </a:r>
          </a:p>
        </p:txBody>
      </p:sp>
      <p:sp>
        <p:nvSpPr>
          <p:cNvPr id="3" name="Content Placeholder 2"/>
          <p:cNvSpPr>
            <a:spLocks noGrp="1"/>
          </p:cNvSpPr>
          <p:nvPr>
            <p:ph idx="4294967295"/>
          </p:nvPr>
        </p:nvSpPr>
        <p:spPr>
          <a:xfrm>
            <a:off x="381000" y="609600"/>
            <a:ext cx="8229600" cy="4953000"/>
          </a:xfrm>
        </p:spPr>
        <p:txBody>
          <a:bodyPr lIns="0" tIns="0" rIns="0" bIns="0"/>
          <a:lstStyle/>
          <a:p>
            <a:pPr marL="339725" indent="-33972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Adding constraints, we get </a:t>
            </a:r>
            <a:r>
              <a:rPr lang="en-US" dirty="0" smtClean="0">
                <a:solidFill>
                  <a:srgbClr val="3366CC"/>
                </a:solidFill>
              </a:rPr>
              <a:t>correct</a:t>
            </a:r>
            <a:r>
              <a:rPr lang="en-US" dirty="0" smtClean="0"/>
              <a:t> results!</a:t>
            </a:r>
          </a:p>
          <a:p>
            <a:pPr marL="739775" lvl="1" indent="-2825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Without </a:t>
            </a:r>
            <a:r>
              <a:rPr lang="en-US" dirty="0" smtClean="0">
                <a:solidFill>
                  <a:srgbClr val="003366"/>
                </a:solidFill>
              </a:rPr>
              <a:t>changing the model</a:t>
            </a:r>
          </a:p>
          <a:p>
            <a:pPr marL="739775" lvl="1" indent="-2825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b="1" u="sng" dirty="0" smtClean="0">
              <a:solidFill>
                <a:srgbClr val="000000"/>
              </a:solidFill>
            </a:endParaRPr>
          </a:p>
          <a:p>
            <a:pPr marL="0" indent="0" defTabSz="457200" eaLnBrk="1" hangingPunct="1">
              <a:lnSpc>
                <a:spcPct val="97000"/>
              </a:lnSpc>
              <a:spcBef>
                <a:spcPts val="500"/>
              </a:spcBef>
              <a:buClr>
                <a:srgbClr val="000000"/>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solidFill>
                  <a:srgbClr val="3366CC"/>
                </a:solidFill>
                <a:ea typeface="Arial Unicode MS" pitchFamily="34" charset="-128"/>
                <a:cs typeface="Arial Unicode MS" pitchFamily="34" charset="-128"/>
              </a:rPr>
              <a:t>      </a:t>
            </a:r>
            <a:r>
              <a:rPr lang="en-US" sz="2000" u="sng" dirty="0" smtClean="0">
                <a:solidFill>
                  <a:srgbClr val="3366CC"/>
                </a:solidFill>
                <a:ea typeface="Arial Unicode MS" pitchFamily="34" charset="-128"/>
                <a:cs typeface="Arial Unicode MS" pitchFamily="34" charset="-128"/>
              </a:rPr>
              <a:t>[AUTHOR] </a:t>
            </a:r>
            <a:r>
              <a:rPr lang="en-US" sz="2000" dirty="0" smtClean="0">
                <a:solidFill>
                  <a:srgbClr val="3366CC"/>
                </a:solidFill>
                <a:ea typeface="Arial Unicode MS" pitchFamily="34" charset="-128"/>
                <a:cs typeface="Arial Unicode MS" pitchFamily="34" charset="-128"/>
              </a:rPr>
              <a:t>			</a:t>
            </a:r>
            <a:r>
              <a:rPr lang="en-US" sz="2000" dirty="0" smtClean="0">
                <a:ea typeface="Arial Unicode MS" pitchFamily="34" charset="-128"/>
                <a:cs typeface="Arial Unicode MS" pitchFamily="34" charset="-128"/>
              </a:rPr>
              <a:t>Lars Ole Andersen </a:t>
            </a:r>
            <a:r>
              <a:rPr lang="en-US" sz="2000" dirty="0" smtClean="0">
                <a:solidFill>
                  <a:srgbClr val="3366CC"/>
                </a:solidFill>
                <a:ea typeface="Arial Unicode MS" pitchFamily="34" charset="-128"/>
                <a:cs typeface="Arial Unicode MS" pitchFamily="34" charset="-128"/>
              </a:rPr>
              <a:t>. </a:t>
            </a:r>
          </a:p>
          <a:p>
            <a:pPr marL="339725" indent="-339725" defTabSz="457200" eaLnBrk="1" hangingPunct="1">
              <a:lnSpc>
                <a:spcPct val="97000"/>
              </a:lnSpc>
              <a:spcBef>
                <a:spcPts val="500"/>
              </a:spcBef>
              <a:buClr>
                <a:srgbClr val="0000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solidFill>
                  <a:srgbClr val="3366CC"/>
                </a:solidFill>
                <a:ea typeface="Arial Unicode MS" pitchFamily="34" charset="-128"/>
                <a:cs typeface="Arial Unicode MS" pitchFamily="34" charset="-128"/>
              </a:rPr>
              <a:t>      </a:t>
            </a:r>
            <a:r>
              <a:rPr lang="en-US" sz="2000" u="sng" dirty="0" smtClean="0">
                <a:solidFill>
                  <a:srgbClr val="3366CC"/>
                </a:solidFill>
                <a:ea typeface="Arial Unicode MS" pitchFamily="34" charset="-128"/>
                <a:cs typeface="Arial Unicode MS" pitchFamily="34" charset="-128"/>
              </a:rPr>
              <a:t>[TITLE]</a:t>
            </a:r>
            <a:r>
              <a:rPr lang="en-US" sz="2000" dirty="0" smtClean="0">
                <a:solidFill>
                  <a:srgbClr val="3366CC"/>
                </a:solidFill>
                <a:ea typeface="Arial Unicode MS" pitchFamily="34" charset="-128"/>
                <a:cs typeface="Arial Unicode MS" pitchFamily="34" charset="-128"/>
              </a:rPr>
              <a:t> 		      		</a:t>
            </a:r>
            <a:r>
              <a:rPr lang="en-US" sz="2000" dirty="0" smtClean="0">
                <a:ea typeface="Arial Unicode MS" pitchFamily="34" charset="-128"/>
                <a:cs typeface="Arial Unicode MS" pitchFamily="34" charset="-128"/>
              </a:rPr>
              <a:t>Program analysis and specialization for the </a:t>
            </a:r>
          </a:p>
          <a:p>
            <a:pPr marL="339725" indent="-339725" defTabSz="457200" eaLnBrk="1" hangingPunct="1">
              <a:lnSpc>
                <a:spcPct val="97000"/>
              </a:lnSpc>
              <a:spcBef>
                <a:spcPts val="500"/>
              </a:spcBef>
              <a:buClr>
                <a:srgbClr val="0000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solidFill>
                  <a:srgbClr val="3366CC"/>
                </a:solidFill>
                <a:ea typeface="Arial Unicode MS" pitchFamily="34" charset="-128"/>
                <a:cs typeface="Arial Unicode MS" pitchFamily="34" charset="-128"/>
              </a:rPr>
              <a:t>		 					</a:t>
            </a:r>
            <a:r>
              <a:rPr lang="en-US" sz="2000" dirty="0" smtClean="0">
                <a:ea typeface="Arial Unicode MS" pitchFamily="34" charset="-128"/>
                <a:cs typeface="Arial Unicode MS" pitchFamily="34" charset="-128"/>
              </a:rPr>
              <a:t>C Programming language </a:t>
            </a:r>
            <a:r>
              <a:rPr lang="en-US" sz="2000" dirty="0" smtClean="0">
                <a:solidFill>
                  <a:srgbClr val="3366CC"/>
                </a:solidFill>
                <a:ea typeface="Arial Unicode MS" pitchFamily="34" charset="-128"/>
                <a:cs typeface="Arial Unicode MS" pitchFamily="34" charset="-128"/>
              </a:rPr>
              <a:t>.</a:t>
            </a:r>
          </a:p>
          <a:p>
            <a:pPr marL="339725" indent="-339725" defTabSz="457200" eaLnBrk="1" hangingPunct="1">
              <a:lnSpc>
                <a:spcPct val="97000"/>
              </a:lnSpc>
              <a:spcBef>
                <a:spcPts val="500"/>
              </a:spcBef>
              <a:buClr>
                <a:srgbClr val="0000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solidFill>
                  <a:srgbClr val="3366CC"/>
                </a:solidFill>
                <a:ea typeface="Arial Unicode MS" pitchFamily="34" charset="-128"/>
                <a:cs typeface="Arial Unicode MS" pitchFamily="34" charset="-128"/>
              </a:rPr>
              <a:t>	</a:t>
            </a:r>
            <a:r>
              <a:rPr lang="en-US" sz="2000" u="sng" dirty="0" smtClean="0">
                <a:solidFill>
                  <a:srgbClr val="3366CC"/>
                </a:solidFill>
                <a:ea typeface="Arial Unicode MS" pitchFamily="34" charset="-128"/>
                <a:cs typeface="Arial Unicode MS" pitchFamily="34" charset="-128"/>
              </a:rPr>
              <a:t>[TECH-REPORT]</a:t>
            </a:r>
            <a:r>
              <a:rPr lang="en-US" sz="2000" dirty="0" smtClean="0">
                <a:solidFill>
                  <a:srgbClr val="3366CC"/>
                </a:solidFill>
                <a:ea typeface="Arial Unicode MS" pitchFamily="34" charset="-128"/>
                <a:cs typeface="Arial Unicode MS" pitchFamily="34" charset="-128"/>
              </a:rPr>
              <a:t> 		</a:t>
            </a:r>
            <a:r>
              <a:rPr lang="en-US" sz="2000" dirty="0" smtClean="0">
                <a:ea typeface="Arial Unicode MS" pitchFamily="34" charset="-128"/>
                <a:cs typeface="Arial Unicode MS" pitchFamily="34" charset="-128"/>
              </a:rPr>
              <a:t>PhD thesis </a:t>
            </a:r>
            <a:r>
              <a:rPr lang="en-US" sz="2000" dirty="0" smtClean="0">
                <a:solidFill>
                  <a:srgbClr val="3366CC"/>
                </a:solidFill>
                <a:ea typeface="Arial Unicode MS" pitchFamily="34" charset="-128"/>
                <a:cs typeface="Arial Unicode MS" pitchFamily="34" charset="-128"/>
              </a:rPr>
              <a:t>.</a:t>
            </a:r>
          </a:p>
          <a:p>
            <a:pPr marL="339725" indent="-339725" defTabSz="457200" eaLnBrk="1" hangingPunct="1">
              <a:lnSpc>
                <a:spcPct val="97000"/>
              </a:lnSpc>
              <a:spcBef>
                <a:spcPts val="500"/>
              </a:spcBef>
              <a:buClr>
                <a:srgbClr val="0000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solidFill>
                  <a:srgbClr val="3366CC"/>
                </a:solidFill>
                <a:ea typeface="Arial Unicode MS" pitchFamily="34" charset="-128"/>
                <a:cs typeface="Arial Unicode MS" pitchFamily="34" charset="-128"/>
              </a:rPr>
              <a:t>	</a:t>
            </a:r>
            <a:r>
              <a:rPr lang="en-US" sz="2000" u="sng" dirty="0" smtClean="0">
                <a:solidFill>
                  <a:srgbClr val="3366CC"/>
                </a:solidFill>
                <a:ea typeface="Arial Unicode MS" pitchFamily="34" charset="-128"/>
                <a:cs typeface="Arial Unicode MS" pitchFamily="34" charset="-128"/>
              </a:rPr>
              <a:t>[INSTITUTION]</a:t>
            </a:r>
            <a:r>
              <a:rPr lang="en-US" sz="2000" dirty="0" smtClean="0">
                <a:solidFill>
                  <a:srgbClr val="3366CC"/>
                </a:solidFill>
                <a:ea typeface="Arial Unicode MS" pitchFamily="34" charset="-128"/>
                <a:cs typeface="Arial Unicode MS" pitchFamily="34" charset="-128"/>
              </a:rPr>
              <a:t> 		</a:t>
            </a:r>
            <a:r>
              <a:rPr lang="en-US" sz="2000" dirty="0" smtClean="0">
                <a:ea typeface="Arial Unicode MS" pitchFamily="34" charset="-128"/>
                <a:cs typeface="Arial Unicode MS" pitchFamily="34" charset="-128"/>
              </a:rPr>
              <a:t>DIKU , University of Copenhagen ,</a:t>
            </a:r>
            <a:r>
              <a:rPr lang="en-US" sz="2000" dirty="0" smtClean="0">
                <a:solidFill>
                  <a:srgbClr val="3366CC"/>
                </a:solidFill>
                <a:ea typeface="Arial Unicode MS" pitchFamily="34" charset="-128"/>
                <a:cs typeface="Arial Unicode MS" pitchFamily="34" charset="-128"/>
              </a:rPr>
              <a:t> </a:t>
            </a:r>
          </a:p>
          <a:p>
            <a:pPr marL="339725" indent="-339725" defTabSz="457200" eaLnBrk="1" hangingPunct="1">
              <a:lnSpc>
                <a:spcPct val="97000"/>
              </a:lnSpc>
              <a:spcBef>
                <a:spcPts val="500"/>
              </a:spcBef>
              <a:buClr>
                <a:srgbClr val="0000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000" dirty="0" smtClean="0">
                <a:solidFill>
                  <a:srgbClr val="3366CC"/>
                </a:solidFill>
                <a:ea typeface="Arial Unicode MS" pitchFamily="34" charset="-128"/>
                <a:cs typeface="Arial Unicode MS" pitchFamily="34" charset="-128"/>
              </a:rPr>
              <a:t>	</a:t>
            </a:r>
            <a:r>
              <a:rPr lang="en-US" sz="2000" u="sng" dirty="0" smtClean="0">
                <a:solidFill>
                  <a:srgbClr val="3366CC"/>
                </a:solidFill>
                <a:ea typeface="Arial Unicode MS" pitchFamily="34" charset="-128"/>
                <a:cs typeface="Arial Unicode MS" pitchFamily="34" charset="-128"/>
              </a:rPr>
              <a:t>[DATE]</a:t>
            </a:r>
            <a:r>
              <a:rPr lang="en-US" sz="2000" dirty="0" smtClean="0">
                <a:solidFill>
                  <a:srgbClr val="3366CC"/>
                </a:solidFill>
                <a:ea typeface="Arial Unicode MS" pitchFamily="34" charset="-128"/>
                <a:cs typeface="Arial Unicode MS" pitchFamily="34" charset="-128"/>
              </a:rPr>
              <a:t> </a:t>
            </a:r>
            <a:r>
              <a:rPr lang="en-US" sz="2000" dirty="0" smtClean="0">
                <a:solidFill>
                  <a:srgbClr val="000000"/>
                </a:solidFill>
                <a:ea typeface="Arial Unicode MS" pitchFamily="34" charset="-128"/>
                <a:cs typeface="Arial Unicode MS" pitchFamily="34" charset="-128"/>
              </a:rPr>
              <a:t>				</a:t>
            </a:r>
            <a:r>
              <a:rPr lang="en-US" sz="2000" dirty="0" smtClean="0">
                <a:ea typeface="Arial Unicode MS" pitchFamily="34" charset="-128"/>
                <a:cs typeface="Arial Unicode MS" pitchFamily="34" charset="-128"/>
              </a:rPr>
              <a:t>May, 1994 .</a:t>
            </a:r>
          </a:p>
          <a:p>
            <a:pPr marL="739775" lvl="1" indent="-282575"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b="1" u="sng" dirty="0" smtClean="0">
              <a:solidFill>
                <a:srgbClr val="000000"/>
              </a:solidFill>
            </a:endParaRPr>
          </a:p>
        </p:txBody>
      </p:sp>
      <p:sp>
        <p:nvSpPr>
          <p:cNvPr id="10244" name="Oval 4"/>
          <p:cNvSpPr>
            <a:spLocks noChangeArrowheads="1"/>
          </p:cNvSpPr>
          <p:nvPr/>
        </p:nvSpPr>
        <p:spPr bwMode="auto">
          <a:xfrm>
            <a:off x="4876800" y="1886604"/>
            <a:ext cx="457200" cy="533400"/>
          </a:xfrm>
          <a:prstGeom prst="ellipse">
            <a:avLst/>
          </a:prstGeom>
          <a:noFill/>
          <a:ln w="2232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buClr>
                <a:srgbClr val="000000"/>
              </a:buClr>
              <a:buSzPct val="100000"/>
              <a:buFont typeface="Times New Roman" pitchFamily="18" charset="0"/>
              <a:buNone/>
            </a:pPr>
            <a:endParaRPr lang="en-US" sz="2400">
              <a:solidFill>
                <a:srgbClr val="FFFFFF"/>
              </a:solidFill>
              <a:latin typeface="Times New Roman" pitchFamily="18" charset="0"/>
            </a:endParaRPr>
          </a:p>
        </p:txBody>
      </p:sp>
      <p:sp>
        <p:nvSpPr>
          <p:cNvPr id="10245" name="Oval 5"/>
          <p:cNvSpPr>
            <a:spLocks noChangeArrowheads="1"/>
          </p:cNvSpPr>
          <p:nvPr/>
        </p:nvSpPr>
        <p:spPr bwMode="auto">
          <a:xfrm>
            <a:off x="5562600" y="2572404"/>
            <a:ext cx="457200" cy="533400"/>
          </a:xfrm>
          <a:prstGeom prst="ellipse">
            <a:avLst/>
          </a:prstGeom>
          <a:noFill/>
          <a:ln w="2232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buClr>
                <a:srgbClr val="000000"/>
              </a:buClr>
              <a:buSzPct val="100000"/>
              <a:buFont typeface="Times New Roman" pitchFamily="18" charset="0"/>
              <a:buNone/>
            </a:pPr>
            <a:endParaRPr lang="en-US" sz="2400">
              <a:solidFill>
                <a:srgbClr val="FFFFFF"/>
              </a:solidFill>
              <a:latin typeface="Times New Roman" pitchFamily="18" charset="0"/>
            </a:endParaRPr>
          </a:p>
        </p:txBody>
      </p:sp>
      <p:sp>
        <p:nvSpPr>
          <p:cNvPr id="10246" name="Oval 6"/>
          <p:cNvSpPr>
            <a:spLocks noChangeArrowheads="1"/>
          </p:cNvSpPr>
          <p:nvPr/>
        </p:nvSpPr>
        <p:spPr bwMode="auto">
          <a:xfrm>
            <a:off x="3962400" y="2953404"/>
            <a:ext cx="457200" cy="533400"/>
          </a:xfrm>
          <a:prstGeom prst="ellipse">
            <a:avLst/>
          </a:prstGeom>
          <a:noFill/>
          <a:ln w="2232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buClr>
                <a:srgbClr val="000000"/>
              </a:buClr>
              <a:buSzPct val="100000"/>
              <a:buFont typeface="Times New Roman" pitchFamily="18" charset="0"/>
              <a:buNone/>
            </a:pPr>
            <a:endParaRPr lang="en-US" sz="2400">
              <a:solidFill>
                <a:srgbClr val="FFFFFF"/>
              </a:solidFill>
              <a:latin typeface="Times New Roman" pitchFamily="18" charset="0"/>
            </a:endParaRPr>
          </a:p>
        </p:txBody>
      </p:sp>
      <p:sp>
        <p:nvSpPr>
          <p:cNvPr id="10247" name="Oval 7"/>
          <p:cNvSpPr>
            <a:spLocks noChangeArrowheads="1"/>
          </p:cNvSpPr>
          <p:nvPr/>
        </p:nvSpPr>
        <p:spPr bwMode="auto">
          <a:xfrm>
            <a:off x="6400800" y="3334404"/>
            <a:ext cx="457200" cy="533400"/>
          </a:xfrm>
          <a:prstGeom prst="ellipse">
            <a:avLst/>
          </a:prstGeom>
          <a:noFill/>
          <a:ln w="22320">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buClr>
                <a:srgbClr val="000000"/>
              </a:buClr>
              <a:buSzPct val="100000"/>
              <a:buFont typeface="Times New Roman" pitchFamily="18" charset="0"/>
              <a:buNone/>
            </a:pPr>
            <a:endParaRPr lang="en-US" sz="2400">
              <a:solidFill>
                <a:srgbClr val="FFFFFF"/>
              </a:solidFill>
              <a:latin typeface="Times New Roman" pitchFamily="18" charset="0"/>
            </a:endParaRPr>
          </a:p>
        </p:txBody>
      </p:sp>
      <p:sp>
        <p:nvSpPr>
          <p:cNvPr id="12" name="Rectangle 11"/>
          <p:cNvSpPr>
            <a:spLocks noChangeArrowheads="1"/>
          </p:cNvSpPr>
          <p:nvPr/>
        </p:nvSpPr>
        <p:spPr bwMode="auto">
          <a:xfrm>
            <a:off x="304800" y="4251434"/>
            <a:ext cx="8610600" cy="2011680"/>
          </a:xfrm>
          <a:prstGeom prst="rect">
            <a:avLst/>
          </a:prstGeom>
          <a:solidFill>
            <a:srgbClr val="FFFFCC"/>
          </a:solidFill>
          <a:ln w="9525">
            <a:solidFill>
              <a:schemeClr val="accent2"/>
            </a:solidFill>
            <a:miter lim="800000"/>
            <a:headEnd/>
            <a:tailEnd/>
          </a:ln>
          <a:effectLst/>
          <a:extLst/>
        </p:spPr>
        <p:txBody>
          <a:bodyPr/>
          <a:lstStyle/>
          <a:p>
            <a:pPr marL="342900" indent="-342900">
              <a:lnSpc>
                <a:spcPct val="90000"/>
              </a:lnSpc>
              <a:spcBef>
                <a:spcPct val="20000"/>
              </a:spcBef>
              <a:buClr>
                <a:schemeClr val="bg2"/>
              </a:buClr>
              <a:buSzPct val="75000"/>
              <a:buFont typeface="Wingdings" pitchFamily="2" charset="2"/>
              <a:buNone/>
            </a:pPr>
            <a:r>
              <a:rPr lang="en-US" sz="2000" dirty="0" smtClean="0">
                <a:solidFill>
                  <a:srgbClr val="003366"/>
                </a:solidFill>
                <a:latin typeface="Calibri" pitchFamily="34" charset="0"/>
              </a:rPr>
              <a:t>We introduce the </a:t>
            </a:r>
            <a:r>
              <a:rPr lang="en-US" sz="2000" b="1" dirty="0" smtClean="0">
                <a:solidFill>
                  <a:srgbClr val="003366"/>
                </a:solidFill>
                <a:latin typeface="Calibri" pitchFamily="34" charset="0"/>
              </a:rPr>
              <a:t>Constrained </a:t>
            </a:r>
            <a:r>
              <a:rPr lang="en-US" sz="2000" b="1" dirty="0">
                <a:solidFill>
                  <a:srgbClr val="003366"/>
                </a:solidFill>
                <a:latin typeface="Calibri" pitchFamily="34" charset="0"/>
              </a:rPr>
              <a:t>Conditional Models </a:t>
            </a:r>
            <a:r>
              <a:rPr lang="en-US" sz="2000" b="1" dirty="0" smtClean="0">
                <a:solidFill>
                  <a:srgbClr val="003366"/>
                </a:solidFill>
                <a:latin typeface="Calibri" pitchFamily="34" charset="0"/>
              </a:rPr>
              <a:t>formulation </a:t>
            </a:r>
            <a:r>
              <a:rPr lang="en-US" sz="2000" dirty="0" smtClean="0">
                <a:solidFill>
                  <a:srgbClr val="003366"/>
                </a:solidFill>
                <a:latin typeface="Calibri" pitchFamily="34" charset="0"/>
              </a:rPr>
              <a:t>which allows:</a:t>
            </a:r>
            <a:endParaRPr lang="en-US" sz="2000" dirty="0">
              <a:solidFill>
                <a:srgbClr val="003366"/>
              </a:solidFill>
              <a:latin typeface="Calibri" pitchFamily="34" charset="0"/>
            </a:endParaRPr>
          </a:p>
          <a:p>
            <a:pPr marL="342900" indent="-342900">
              <a:lnSpc>
                <a:spcPct val="90000"/>
              </a:lnSpc>
              <a:spcBef>
                <a:spcPct val="20000"/>
              </a:spcBef>
              <a:buClr>
                <a:schemeClr val="bg2"/>
              </a:buClr>
              <a:buSzPct val="75000"/>
              <a:buFont typeface="Wingdings" pitchFamily="2" charset="2"/>
              <a:buChar char="n"/>
            </a:pPr>
            <a:r>
              <a:rPr lang="en-US" sz="2000" dirty="0">
                <a:solidFill>
                  <a:srgbClr val="003366"/>
                </a:solidFill>
                <a:latin typeface="Calibri" pitchFamily="34" charset="0"/>
              </a:rPr>
              <a:t>Learning a simple model </a:t>
            </a:r>
          </a:p>
          <a:p>
            <a:pPr marL="342900" indent="-342900">
              <a:lnSpc>
                <a:spcPct val="90000"/>
              </a:lnSpc>
              <a:spcBef>
                <a:spcPct val="20000"/>
              </a:spcBef>
              <a:buClr>
                <a:schemeClr val="bg2"/>
              </a:buClr>
              <a:buSzPct val="75000"/>
              <a:buFont typeface="Wingdings" pitchFamily="2" charset="2"/>
              <a:buChar char="n"/>
            </a:pPr>
            <a:r>
              <a:rPr lang="en-US" sz="2000" dirty="0" smtClean="0">
                <a:solidFill>
                  <a:srgbClr val="3366CC"/>
                </a:solidFill>
                <a:latin typeface="Calibri" pitchFamily="34" charset="0"/>
              </a:rPr>
              <a:t>Making </a:t>
            </a:r>
            <a:r>
              <a:rPr lang="en-US" sz="2000" dirty="0">
                <a:solidFill>
                  <a:srgbClr val="3366CC"/>
                </a:solidFill>
                <a:latin typeface="Calibri" pitchFamily="34" charset="0"/>
              </a:rPr>
              <a:t>decisions with a more complex </a:t>
            </a:r>
            <a:r>
              <a:rPr lang="en-US" sz="2000" dirty="0" smtClean="0">
                <a:solidFill>
                  <a:srgbClr val="3366CC"/>
                </a:solidFill>
                <a:latin typeface="Calibri" pitchFamily="34" charset="0"/>
              </a:rPr>
              <a:t>model</a:t>
            </a:r>
          </a:p>
          <a:p>
            <a:pPr marL="800100" lvl="1" indent="-342900">
              <a:lnSpc>
                <a:spcPct val="90000"/>
              </a:lnSpc>
              <a:spcBef>
                <a:spcPct val="20000"/>
              </a:spcBef>
              <a:buClr>
                <a:schemeClr val="bg2"/>
              </a:buClr>
              <a:buSzPct val="75000"/>
              <a:buFont typeface="Wingdings" pitchFamily="2" charset="2"/>
              <a:buChar char="n"/>
            </a:pPr>
            <a:r>
              <a:rPr lang="en-US" sz="2000" dirty="0" smtClean="0">
                <a:solidFill>
                  <a:srgbClr val="003366"/>
                </a:solidFill>
                <a:latin typeface="Calibri" pitchFamily="34" charset="0"/>
              </a:rPr>
              <a:t>Some of the structure imposed externally/declaratively </a:t>
            </a:r>
            <a:endParaRPr lang="en-US" sz="2000" dirty="0">
              <a:solidFill>
                <a:srgbClr val="003366"/>
              </a:solidFill>
              <a:latin typeface="Calibri" pitchFamily="34" charset="0"/>
            </a:endParaRPr>
          </a:p>
          <a:p>
            <a:pPr marL="342900" indent="-342900">
              <a:lnSpc>
                <a:spcPct val="90000"/>
              </a:lnSpc>
              <a:spcBef>
                <a:spcPct val="20000"/>
              </a:spcBef>
              <a:buClr>
                <a:schemeClr val="bg2"/>
              </a:buClr>
              <a:buSzPct val="75000"/>
              <a:buFont typeface="Wingdings" pitchFamily="2" charset="2"/>
              <a:buChar char="n"/>
            </a:pPr>
            <a:r>
              <a:rPr lang="en-US" sz="2000" dirty="0">
                <a:solidFill>
                  <a:srgbClr val="3366CC"/>
                </a:solidFill>
                <a:latin typeface="Calibri" pitchFamily="34" charset="0"/>
              </a:rPr>
              <a:t>Accomplished by directly incorporating constraints to </a:t>
            </a:r>
            <a:r>
              <a:rPr lang="en-US" sz="2000" dirty="0" smtClean="0">
                <a:solidFill>
                  <a:srgbClr val="3366CC"/>
                </a:solidFill>
                <a:latin typeface="Calibri" pitchFamily="34" charset="0"/>
              </a:rPr>
              <a:t>bias/re-rank </a:t>
            </a:r>
            <a:r>
              <a:rPr lang="en-US" sz="2000" dirty="0">
                <a:solidFill>
                  <a:srgbClr val="3366CC"/>
                </a:solidFill>
                <a:latin typeface="Calibri" pitchFamily="34" charset="0"/>
              </a:rPr>
              <a:t>decisions made by the simpler model</a:t>
            </a:r>
          </a:p>
        </p:txBody>
      </p:sp>
      <p:sp>
        <p:nvSpPr>
          <p:cNvPr id="2" name="Footer Placeholder 1"/>
          <p:cNvSpPr>
            <a:spLocks noGrp="1"/>
          </p:cNvSpPr>
          <p:nvPr>
            <p:ph type="ftr" sz="quarter" idx="11"/>
          </p:nvPr>
        </p:nvSpPr>
        <p:spPr/>
        <p:txBody>
          <a:bodyPr/>
          <a:lstStyle/>
          <a:p>
            <a:r>
              <a:rPr lang="en-US" smtClean="0"/>
              <a:t>Roth &amp; Srikumar: ILP formulations in Natural Language Processing</a:t>
            </a:r>
            <a:endParaRPr lang="en-US"/>
          </a:p>
        </p:txBody>
      </p:sp>
      <p:sp>
        <p:nvSpPr>
          <p:cNvPr id="4" name="Slide Number Placeholder 3"/>
          <p:cNvSpPr>
            <a:spLocks noGrp="1"/>
          </p:cNvSpPr>
          <p:nvPr>
            <p:ph type="sldNum" sz="quarter" idx="12"/>
          </p:nvPr>
        </p:nvSpPr>
        <p:spPr/>
        <p:txBody>
          <a:bodyPr/>
          <a:lstStyle/>
          <a:p>
            <a:pPr>
              <a:defRPr/>
            </a:pPr>
            <a:fld id="{ED7074CE-C30A-4906-A13E-F3E63223B4E1}" type="slidenum">
              <a:rPr lang="en-US" altLang="zh-TW" smtClean="0"/>
              <a:pPr>
                <a:defRPr/>
              </a:pPr>
              <a:t>14</a:t>
            </a:fld>
            <a:endParaRPr lang="en-US" altLang="zh-TW" dirty="0"/>
          </a:p>
        </p:txBody>
      </p:sp>
    </p:spTree>
    <p:extLst>
      <p:ext uri="{BB962C8B-B14F-4D97-AF65-F5344CB8AC3E}">
        <p14:creationId xmlns:p14="http://schemas.microsoft.com/office/powerpoint/2010/main" val="32056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grpId="0" nodeType="clickEffect">
                                  <p:stCondLst>
                                    <p:cond delay="0"/>
                                  </p:stCondLst>
                                  <p:childTnLst>
                                    <p:set>
                                      <p:cBhvr additive="repl">
                                        <p:cTn id="24" dur="1" fill="hold">
                                          <p:stCondLst>
                                            <p:cond delay="0"/>
                                          </p:stCondLst>
                                        </p:cTn>
                                        <p:tgtEl>
                                          <p:spTgt spid="10244"/>
                                        </p:tgtEl>
                                        <p:attrNameLst>
                                          <p:attrName>style.visibility</p:attrName>
                                        </p:attrNameLst>
                                      </p:cBhvr>
                                      <p:to>
                                        <p:strVal val="visible"/>
                                      </p:to>
                                    </p:set>
                                  </p:childTnLst>
                                </p:cTn>
                              </p:par>
                              <p:par>
                                <p:cTn id="25" presetID="1" presetClass="entr" fill="hold" grpId="0" nodeType="withEffect">
                                  <p:stCondLst>
                                    <p:cond delay="0"/>
                                  </p:stCondLst>
                                  <p:childTnLst>
                                    <p:set>
                                      <p:cBhvr additive="repl">
                                        <p:cTn id="26" dur="1" fill="hold">
                                          <p:stCondLst>
                                            <p:cond delay="0"/>
                                          </p:stCondLst>
                                        </p:cTn>
                                        <p:tgtEl>
                                          <p:spTgt spid="10246"/>
                                        </p:tgtEl>
                                        <p:attrNameLst>
                                          <p:attrName>style.visibility</p:attrName>
                                        </p:attrNameLst>
                                      </p:cBhvr>
                                      <p:to>
                                        <p:strVal val="visible"/>
                                      </p:to>
                                    </p:set>
                                  </p:childTnLst>
                                </p:cTn>
                              </p:par>
                              <p:par>
                                <p:cTn id="27" presetID="1" presetClass="entr" fill="hold" grpId="0" nodeType="withEffect">
                                  <p:stCondLst>
                                    <p:cond delay="0"/>
                                  </p:stCondLst>
                                  <p:childTnLst>
                                    <p:set>
                                      <p:cBhvr additive="repl">
                                        <p:cTn id="28" dur="1" fill="hold">
                                          <p:stCondLst>
                                            <p:cond delay="0"/>
                                          </p:stCondLst>
                                        </p:cTn>
                                        <p:tgtEl>
                                          <p:spTgt spid="10245"/>
                                        </p:tgtEl>
                                        <p:attrNameLst>
                                          <p:attrName>style.visibility</p:attrName>
                                        </p:attrNameLst>
                                      </p:cBhvr>
                                      <p:to>
                                        <p:strVal val="visible"/>
                                      </p:to>
                                    </p:set>
                                  </p:childTnLst>
                                </p:cTn>
                              </p:par>
                              <p:par>
                                <p:cTn id="29" presetID="1" presetClass="entr" fill="hold" grpId="0" nodeType="withEffect">
                                  <p:stCondLst>
                                    <p:cond delay="0"/>
                                  </p:stCondLst>
                                  <p:childTnLst>
                                    <p:set>
                                      <p:cBhvr additive="repl">
                                        <p:cTn id="30" dur="1" fill="hold">
                                          <p:stCondLst>
                                            <p:cond delay="0"/>
                                          </p:stCondLst>
                                        </p:cTn>
                                        <p:tgtEl>
                                          <p:spTgt spid="102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animBg="1"/>
      <p:bldP spid="10246" grpId="0" animBg="1"/>
      <p:bldP spid="10247"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5"/>
          <p:cNvSpPr>
            <a:spLocks noChangeArrowheads="1"/>
          </p:cNvSpPr>
          <p:nvPr/>
        </p:nvSpPr>
        <p:spPr bwMode="auto">
          <a:xfrm>
            <a:off x="5676900" y="2668715"/>
            <a:ext cx="2400300" cy="587574"/>
          </a:xfrm>
          <a:prstGeom prst="rect">
            <a:avLst/>
          </a:prstGeom>
          <a:solidFill>
            <a:srgbClr val="FFFF66"/>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solidFill>
                  <a:srgbClr val="003366"/>
                </a:solidFill>
                <a:latin typeface="+mn-lt"/>
                <a:cs typeface="Arial" charset="0"/>
              </a:rPr>
              <a:t>E.g., an </a:t>
            </a:r>
            <a:r>
              <a:rPr lang="en-US" dirty="0" smtClean="0">
                <a:solidFill>
                  <a:srgbClr val="3366CC"/>
                </a:solidFill>
                <a:latin typeface="+mn-lt"/>
                <a:cs typeface="Arial" charset="0"/>
              </a:rPr>
              <a:t>entities </a:t>
            </a:r>
            <a:r>
              <a:rPr lang="en-US" dirty="0" smtClean="0">
                <a:solidFill>
                  <a:srgbClr val="003366"/>
                </a:solidFill>
                <a:latin typeface="+mn-lt"/>
                <a:cs typeface="Arial" charset="0"/>
              </a:rPr>
              <a:t>model; a </a:t>
            </a:r>
            <a:r>
              <a:rPr lang="en-US" dirty="0" smtClean="0">
                <a:solidFill>
                  <a:srgbClr val="3366CC"/>
                </a:solidFill>
                <a:latin typeface="+mn-lt"/>
                <a:cs typeface="Arial" charset="0"/>
              </a:rPr>
              <a:t>relations</a:t>
            </a:r>
            <a:r>
              <a:rPr lang="en-US" dirty="0" smtClean="0">
                <a:solidFill>
                  <a:srgbClr val="003366"/>
                </a:solidFill>
                <a:latin typeface="+mn-lt"/>
                <a:cs typeface="Arial" charset="0"/>
              </a:rPr>
              <a:t> model.</a:t>
            </a:r>
            <a:endParaRPr lang="en-US" dirty="0">
              <a:solidFill>
                <a:srgbClr val="003366"/>
              </a:solidFill>
              <a:latin typeface="+mn-lt"/>
              <a:cs typeface="Arial" charset="0"/>
            </a:endParaRPr>
          </a:p>
        </p:txBody>
      </p:sp>
      <p:sp>
        <p:nvSpPr>
          <p:cNvPr id="61442" name="Rectangle 2"/>
          <p:cNvSpPr>
            <a:spLocks noGrp="1" noChangeArrowheads="1"/>
          </p:cNvSpPr>
          <p:nvPr>
            <p:ph type="title"/>
          </p:nvPr>
        </p:nvSpPr>
        <p:spPr/>
        <p:txBody>
          <a:bodyPr>
            <a:normAutofit/>
          </a:bodyPr>
          <a:lstStyle/>
          <a:p>
            <a:r>
              <a:rPr lang="en-US" altLang="zh-TW" sz="2800" dirty="0" smtClean="0"/>
              <a:t>Constrained Conditional Models</a:t>
            </a:r>
          </a:p>
        </p:txBody>
      </p:sp>
      <p:sp>
        <p:nvSpPr>
          <p:cNvPr id="10" name="Content Placeholder 9"/>
          <p:cNvSpPr>
            <a:spLocks noGrp="1"/>
          </p:cNvSpPr>
          <p:nvPr>
            <p:ph idx="1"/>
          </p:nvPr>
        </p:nvSpPr>
        <p:spPr>
          <a:xfrm>
            <a:off x="304800" y="3581400"/>
            <a:ext cx="8534400" cy="2997200"/>
          </a:xfrm>
        </p:spPr>
        <p:txBody>
          <a:bodyPr/>
          <a:lstStyle/>
          <a:p>
            <a:pPr eaLnBrk="1" hangingPunct="1">
              <a:spcBef>
                <a:spcPct val="50000"/>
              </a:spcBef>
            </a:pPr>
            <a:r>
              <a:rPr lang="en-US" sz="2000" b="1" dirty="0">
                <a:solidFill>
                  <a:srgbClr val="3366CC"/>
                </a:solidFill>
                <a:latin typeface="Calibri" pitchFamily="34" charset="0"/>
              </a:rPr>
              <a:t>Training:</a:t>
            </a:r>
            <a:r>
              <a:rPr lang="en-US" sz="2000" dirty="0">
                <a:solidFill>
                  <a:srgbClr val="FF0000"/>
                </a:solidFill>
                <a:latin typeface="Calibri" pitchFamily="34" charset="0"/>
              </a:rPr>
              <a:t>  </a:t>
            </a:r>
            <a:r>
              <a:rPr lang="en-US" sz="2000" dirty="0">
                <a:latin typeface="Calibri" pitchFamily="34" charset="0"/>
              </a:rPr>
              <a:t>learning the objective function (</a:t>
            </a:r>
            <a:r>
              <a:rPr lang="en-US" sz="2000" b="1" dirty="0">
                <a:latin typeface="Calibri" pitchFamily="34" charset="0"/>
              </a:rPr>
              <a:t>w, </a:t>
            </a:r>
            <a:r>
              <a:rPr lang="en-US" sz="2000" b="1" dirty="0" smtClean="0">
                <a:latin typeface="Calibri" pitchFamily="34" charset="0"/>
              </a:rPr>
              <a:t>u</a:t>
            </a:r>
            <a:r>
              <a:rPr lang="en-US" sz="2000" dirty="0" smtClean="0">
                <a:latin typeface="Calibri" pitchFamily="34" charset="0"/>
              </a:rPr>
              <a:t>)</a:t>
            </a:r>
          </a:p>
          <a:p>
            <a:pPr lvl="1" eaLnBrk="1" hangingPunct="1">
              <a:spcBef>
                <a:spcPct val="50000"/>
              </a:spcBef>
            </a:pPr>
            <a:r>
              <a:rPr lang="en-US" sz="1800" dirty="0">
                <a:solidFill>
                  <a:srgbClr val="003366"/>
                </a:solidFill>
                <a:latin typeface="Calibri" pitchFamily="34" charset="0"/>
              </a:rPr>
              <a:t>Decouple? Decompose? Force </a:t>
            </a:r>
            <a:r>
              <a:rPr lang="en-US" sz="1800" b="1" dirty="0">
                <a:solidFill>
                  <a:srgbClr val="003366"/>
                </a:solidFill>
                <a:latin typeface="Calibri" pitchFamily="34" charset="0"/>
              </a:rPr>
              <a:t>u</a:t>
            </a:r>
            <a:r>
              <a:rPr lang="en-US" sz="1800" dirty="0">
                <a:solidFill>
                  <a:srgbClr val="003366"/>
                </a:solidFill>
                <a:latin typeface="Calibri" pitchFamily="34" charset="0"/>
              </a:rPr>
              <a:t> to model hard constraints? </a:t>
            </a:r>
            <a:endParaRPr lang="en-US" sz="1800" dirty="0" smtClean="0">
              <a:solidFill>
                <a:srgbClr val="003366"/>
              </a:solidFill>
              <a:latin typeface="Calibri" pitchFamily="34" charset="0"/>
            </a:endParaRPr>
          </a:p>
          <a:p>
            <a:pPr eaLnBrk="1" hangingPunct="1">
              <a:spcBef>
                <a:spcPct val="50000"/>
              </a:spcBef>
            </a:pPr>
            <a:r>
              <a:rPr lang="en-US" sz="2000" b="1" dirty="0" smtClean="0">
                <a:solidFill>
                  <a:srgbClr val="3366CC"/>
                </a:solidFill>
                <a:latin typeface="Calibri" pitchFamily="34" charset="0"/>
              </a:rPr>
              <a:t>Inference:</a:t>
            </a:r>
            <a:r>
              <a:rPr lang="en-US" sz="2000" dirty="0" smtClean="0">
                <a:solidFill>
                  <a:srgbClr val="3366CC"/>
                </a:solidFill>
                <a:latin typeface="Calibri" pitchFamily="34" charset="0"/>
              </a:rPr>
              <a:t> </a:t>
            </a:r>
            <a:r>
              <a:rPr lang="en-US" sz="2000" dirty="0" smtClean="0">
                <a:latin typeface="Calibri" pitchFamily="34" charset="0"/>
              </a:rPr>
              <a:t>A way to push the learned model to </a:t>
            </a:r>
            <a:r>
              <a:rPr lang="en-US" sz="2000" b="1" dirty="0" smtClean="0">
                <a:latin typeface="Calibri" pitchFamily="34" charset="0"/>
              </a:rPr>
              <a:t>satisfy our output expectations</a:t>
            </a:r>
            <a:r>
              <a:rPr lang="en-US" sz="2000" dirty="0">
                <a:latin typeface="Calibri" pitchFamily="34" charset="0"/>
              </a:rPr>
              <a:t> </a:t>
            </a:r>
            <a:r>
              <a:rPr lang="en-US" sz="2000" dirty="0" smtClean="0">
                <a:latin typeface="Calibri" pitchFamily="34" charset="0"/>
              </a:rPr>
              <a:t>(or expectations from a latent representation</a:t>
            </a:r>
            <a:r>
              <a:rPr lang="en-US" sz="2000" dirty="0" smtClean="0">
                <a:solidFill>
                  <a:srgbClr val="000000"/>
                </a:solidFill>
                <a:latin typeface="Calibri" pitchFamily="34" charset="0"/>
              </a:rPr>
              <a:t>) </a:t>
            </a:r>
          </a:p>
          <a:p>
            <a:pPr lvl="1" eaLnBrk="1" hangingPunct="1">
              <a:spcBef>
                <a:spcPct val="50000"/>
              </a:spcBef>
            </a:pPr>
            <a:r>
              <a:rPr lang="en-US" sz="1800" b="1" dirty="0" smtClean="0">
                <a:latin typeface="Calibri" pitchFamily="34" charset="0"/>
              </a:rPr>
              <a:t>How? </a:t>
            </a:r>
            <a:r>
              <a:rPr lang="en-US" sz="1800" dirty="0">
                <a:latin typeface="Calibri" pitchFamily="34" charset="0"/>
              </a:rPr>
              <a:t>[</a:t>
            </a:r>
            <a:r>
              <a:rPr lang="en-US" sz="1800" dirty="0" err="1" smtClean="0">
                <a:latin typeface="Calibri" pitchFamily="34" charset="0"/>
              </a:rPr>
              <a:t>CoDL</a:t>
            </a:r>
            <a:r>
              <a:rPr lang="en-US" sz="1800" dirty="0" smtClean="0">
                <a:latin typeface="Calibri" pitchFamily="34" charset="0"/>
              </a:rPr>
              <a:t>, Chang, Ratinov, Roth (07, 12); Posterior Regularization, </a:t>
            </a:r>
            <a:r>
              <a:rPr lang="en-US" sz="1800" dirty="0" err="1" smtClean="0">
                <a:latin typeface="Calibri" pitchFamily="34" charset="0"/>
              </a:rPr>
              <a:t>Ganchev</a:t>
            </a:r>
            <a:r>
              <a:rPr lang="en-US" sz="1800" dirty="0" smtClean="0">
                <a:latin typeface="Calibri" pitchFamily="34" charset="0"/>
              </a:rPr>
              <a:t> et. al (10); Unified EM (Samdani &amp; Roth(12), </a:t>
            </a:r>
            <a:r>
              <a:rPr lang="en-US" sz="1800" dirty="0" smtClean="0">
                <a:solidFill>
                  <a:srgbClr val="003366"/>
                </a:solidFill>
                <a:latin typeface="Calibri" pitchFamily="34" charset="0"/>
              </a:rPr>
              <a:t>dozens of applications in NLP</a:t>
            </a:r>
            <a:r>
              <a:rPr lang="en-US" sz="1800" dirty="0" smtClean="0">
                <a:latin typeface="Calibri" pitchFamily="34" charset="0"/>
              </a:rPr>
              <a:t>]</a:t>
            </a:r>
          </a:p>
          <a:p>
            <a:pPr eaLnBrk="1" hangingPunct="1">
              <a:spcBef>
                <a:spcPct val="50000"/>
              </a:spcBef>
            </a:pPr>
            <a:r>
              <a:rPr lang="en-US" sz="2000" dirty="0" smtClean="0">
                <a:latin typeface="Calibri" pitchFamily="34" charset="0"/>
              </a:rPr>
              <a:t>The benefits of </a:t>
            </a:r>
            <a:r>
              <a:rPr lang="en-US" sz="2000" dirty="0" smtClean="0">
                <a:solidFill>
                  <a:srgbClr val="3366CC"/>
                </a:solidFill>
                <a:latin typeface="Calibri" pitchFamily="34" charset="0"/>
              </a:rPr>
              <a:t>thinking</a:t>
            </a:r>
            <a:r>
              <a:rPr lang="en-US" sz="2000" dirty="0" smtClean="0">
                <a:solidFill>
                  <a:srgbClr val="FF0000"/>
                </a:solidFill>
                <a:latin typeface="Calibri" pitchFamily="34" charset="0"/>
              </a:rPr>
              <a:t> </a:t>
            </a:r>
            <a:r>
              <a:rPr lang="en-US" sz="2000" dirty="0" smtClean="0">
                <a:latin typeface="Calibri" pitchFamily="34" charset="0"/>
              </a:rPr>
              <a:t>about it as an ILP are </a:t>
            </a:r>
            <a:r>
              <a:rPr lang="en-US" sz="2000" dirty="0" smtClean="0">
                <a:solidFill>
                  <a:srgbClr val="3366CC"/>
                </a:solidFill>
                <a:latin typeface="Calibri" pitchFamily="34" charset="0"/>
              </a:rPr>
              <a:t>conceptual </a:t>
            </a:r>
            <a:r>
              <a:rPr lang="en-US" sz="2000" dirty="0" smtClean="0">
                <a:latin typeface="Calibri" pitchFamily="34" charset="0"/>
              </a:rPr>
              <a:t>and </a:t>
            </a:r>
            <a:r>
              <a:rPr lang="en-US" sz="2000" dirty="0" smtClean="0">
                <a:solidFill>
                  <a:srgbClr val="3366CC"/>
                </a:solidFill>
                <a:latin typeface="Calibri" pitchFamily="34" charset="0"/>
              </a:rPr>
              <a:t>computational</a:t>
            </a:r>
            <a:r>
              <a:rPr lang="en-US" sz="2000" dirty="0" smtClean="0">
                <a:solidFill>
                  <a:srgbClr val="FF0000"/>
                </a:solidFill>
                <a:latin typeface="Calibri" pitchFamily="34" charset="0"/>
              </a:rPr>
              <a:t>.</a:t>
            </a:r>
            <a:r>
              <a:rPr lang="en-US" sz="2000" dirty="0" smtClean="0">
                <a:latin typeface="Calibri" pitchFamily="34" charset="0"/>
              </a:rPr>
              <a:t> </a:t>
            </a:r>
            <a:endParaRPr lang="en-US" sz="1800" dirty="0"/>
          </a:p>
        </p:txBody>
      </p:sp>
      <p:sp>
        <p:nvSpPr>
          <p:cNvPr id="754691" name="Rectangle 3"/>
          <p:cNvSpPr>
            <a:spLocks noChangeArrowheads="1"/>
          </p:cNvSpPr>
          <p:nvPr/>
        </p:nvSpPr>
        <p:spPr bwMode="auto">
          <a:xfrm>
            <a:off x="533400" y="1143000"/>
            <a:ext cx="7772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9900"/>
              </a:buClr>
              <a:buSzPct val="75000"/>
              <a:buFont typeface="Wingdings" pitchFamily="2" charset="2"/>
              <a:buChar char="n"/>
            </a:pPr>
            <a:endParaRPr lang="en-US" altLang="zh-TW" sz="2400" b="1">
              <a:solidFill>
                <a:srgbClr val="CC3300"/>
              </a:solidFill>
              <a:latin typeface="Calibri" pitchFamily="34" charset="0"/>
              <a:ea typeface="Arial Unicode MS" pitchFamily="34" charset="-128"/>
              <a:cs typeface="Arial Unicode MS" pitchFamily="34" charset="-128"/>
            </a:endParaRPr>
          </a:p>
        </p:txBody>
      </p:sp>
      <p:sp>
        <p:nvSpPr>
          <p:cNvPr id="754705" name="Rectangle 17"/>
          <p:cNvSpPr>
            <a:spLocks noChangeArrowheads="1"/>
          </p:cNvSpPr>
          <p:nvPr/>
        </p:nvSpPr>
        <p:spPr bwMode="auto">
          <a:xfrm>
            <a:off x="6324600" y="1562337"/>
            <a:ext cx="2590800" cy="646331"/>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solidFill>
                  <a:srgbClr val="003366"/>
                </a:solidFill>
                <a:latin typeface="+mn-lt"/>
                <a:cs typeface="Arial" charset="0"/>
              </a:rPr>
              <a:t>Knowledge component:  </a:t>
            </a:r>
          </a:p>
          <a:p>
            <a:r>
              <a:rPr lang="en-US" dirty="0" smtClean="0">
                <a:solidFill>
                  <a:srgbClr val="003366"/>
                </a:solidFill>
                <a:latin typeface="+mn-lt"/>
                <a:cs typeface="Arial" charset="0"/>
              </a:rPr>
              <a:t>(Soft</a:t>
            </a:r>
            <a:r>
              <a:rPr lang="en-US" dirty="0">
                <a:solidFill>
                  <a:srgbClr val="003366"/>
                </a:solidFill>
                <a:latin typeface="+mn-lt"/>
                <a:cs typeface="Arial" charset="0"/>
              </a:rPr>
              <a:t>) constraints </a:t>
            </a:r>
          </a:p>
        </p:txBody>
      </p:sp>
      <p:grpSp>
        <p:nvGrpSpPr>
          <p:cNvPr id="7" name="Group 6"/>
          <p:cNvGrpSpPr/>
          <p:nvPr/>
        </p:nvGrpSpPr>
        <p:grpSpPr>
          <a:xfrm>
            <a:off x="533400" y="1905001"/>
            <a:ext cx="3048000" cy="909856"/>
            <a:chOff x="152400" y="1485900"/>
            <a:chExt cx="3048000" cy="682392"/>
          </a:xfrm>
        </p:grpSpPr>
        <p:sp>
          <p:nvSpPr>
            <p:cNvPr id="61460" name="Rectangle 16"/>
            <p:cNvSpPr>
              <a:spLocks noChangeArrowheads="1"/>
            </p:cNvSpPr>
            <p:nvPr/>
          </p:nvSpPr>
          <p:spPr bwMode="auto">
            <a:xfrm>
              <a:off x="152400" y="1683544"/>
              <a:ext cx="2133600" cy="484748"/>
            </a:xfrm>
            <a:prstGeom prst="rect">
              <a:avLst/>
            </a:prstGeom>
            <a:solidFill>
              <a:srgbClr val="FFFF66"/>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solidFill>
                    <a:srgbClr val="003366"/>
                  </a:solidFill>
                  <a:latin typeface="+mn-lt"/>
                </a:rPr>
                <a:t>Weight Vector for “local” models</a:t>
              </a:r>
            </a:p>
          </p:txBody>
        </p:sp>
        <p:sp>
          <p:nvSpPr>
            <p:cNvPr id="61461" name="Line 22"/>
            <p:cNvSpPr>
              <a:spLocks noChangeShapeType="1"/>
            </p:cNvSpPr>
            <p:nvPr/>
          </p:nvSpPr>
          <p:spPr bwMode="auto">
            <a:xfrm flipV="1">
              <a:off x="2362200" y="1485900"/>
              <a:ext cx="838200" cy="45720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charset="0"/>
                <a:cs typeface="Arial" charset="0"/>
              </a:endParaRPr>
            </a:p>
          </p:txBody>
        </p:sp>
      </p:grpSp>
      <p:grpSp>
        <p:nvGrpSpPr>
          <p:cNvPr id="5" name="Group 4"/>
          <p:cNvGrpSpPr/>
          <p:nvPr/>
        </p:nvGrpSpPr>
        <p:grpSpPr>
          <a:xfrm>
            <a:off x="5136196" y="482601"/>
            <a:ext cx="3771245" cy="646331"/>
            <a:chOff x="5005403" y="361950"/>
            <a:chExt cx="3771245" cy="484748"/>
          </a:xfrm>
        </p:grpSpPr>
        <p:sp>
          <p:nvSpPr>
            <p:cNvPr id="61458" name="Rectangle 18"/>
            <p:cNvSpPr>
              <a:spLocks noChangeArrowheads="1"/>
            </p:cNvSpPr>
            <p:nvPr/>
          </p:nvSpPr>
          <p:spPr bwMode="auto">
            <a:xfrm>
              <a:off x="5881048" y="361950"/>
              <a:ext cx="2895600" cy="484748"/>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solidFill>
                    <a:srgbClr val="000000"/>
                  </a:solidFill>
                  <a:latin typeface="+mn-lt"/>
                  <a:cs typeface="Arial" charset="0"/>
                </a:rPr>
                <a:t>Penalty for violating</a:t>
              </a:r>
            </a:p>
            <a:p>
              <a:r>
                <a:rPr lang="en-US" dirty="0">
                  <a:solidFill>
                    <a:srgbClr val="000000"/>
                  </a:solidFill>
                  <a:latin typeface="+mn-lt"/>
                  <a:cs typeface="Arial" charset="0"/>
                </a:rPr>
                <a:t>the constraint.</a:t>
              </a:r>
            </a:p>
          </p:txBody>
        </p:sp>
        <p:sp>
          <p:nvSpPr>
            <p:cNvPr id="61459" name="Line 23"/>
            <p:cNvSpPr>
              <a:spLocks noChangeShapeType="1"/>
            </p:cNvSpPr>
            <p:nvPr/>
          </p:nvSpPr>
          <p:spPr bwMode="auto">
            <a:xfrm rot="8742848" flipV="1">
              <a:off x="5005403" y="741781"/>
              <a:ext cx="808791" cy="46989"/>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charset="0"/>
                <a:cs typeface="Arial" charset="0"/>
              </a:endParaRPr>
            </a:p>
          </p:txBody>
        </p:sp>
      </p:grpSp>
      <p:grpSp>
        <p:nvGrpSpPr>
          <p:cNvPr id="754717" name="Group 29"/>
          <p:cNvGrpSpPr>
            <a:grpSpLocks/>
          </p:cNvGrpSpPr>
          <p:nvPr/>
        </p:nvGrpSpPr>
        <p:grpSpPr bwMode="auto">
          <a:xfrm>
            <a:off x="5540992" y="1965325"/>
            <a:ext cx="3352800" cy="1306512"/>
            <a:chOff x="3456" y="1238"/>
            <a:chExt cx="2112" cy="823"/>
          </a:xfrm>
        </p:grpSpPr>
        <p:sp>
          <p:nvSpPr>
            <p:cNvPr id="61457" name="Line 24"/>
            <p:cNvSpPr>
              <a:spLocks noChangeShapeType="1"/>
            </p:cNvSpPr>
            <p:nvPr/>
          </p:nvSpPr>
          <p:spPr bwMode="auto">
            <a:xfrm flipH="1" flipV="1">
              <a:off x="3456" y="1238"/>
              <a:ext cx="432" cy="394"/>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charset="0"/>
                <a:cs typeface="Arial" charset="0"/>
              </a:endParaRPr>
            </a:p>
          </p:txBody>
        </p:sp>
        <p:sp>
          <p:nvSpPr>
            <p:cNvPr id="61456" name="Rectangle 19"/>
            <p:cNvSpPr>
              <a:spLocks noChangeArrowheads="1"/>
            </p:cNvSpPr>
            <p:nvPr/>
          </p:nvSpPr>
          <p:spPr bwMode="auto">
            <a:xfrm>
              <a:off x="3456" y="1654"/>
              <a:ext cx="2112" cy="407"/>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solidFill>
                    <a:srgbClr val="003366"/>
                  </a:solidFill>
                  <a:latin typeface="+mn-lt"/>
                  <a:cs typeface="Arial" charset="0"/>
                </a:rPr>
                <a:t>How far y is from </a:t>
              </a:r>
            </a:p>
            <a:p>
              <a:r>
                <a:rPr lang="en-US" dirty="0">
                  <a:solidFill>
                    <a:srgbClr val="003366"/>
                  </a:solidFill>
                  <a:latin typeface="+mn-lt"/>
                  <a:cs typeface="Arial" charset="0"/>
                </a:rPr>
                <a:t>a “</a:t>
              </a:r>
              <a:r>
                <a:rPr lang="en-US" dirty="0" smtClean="0">
                  <a:solidFill>
                    <a:srgbClr val="003366"/>
                  </a:solidFill>
                  <a:latin typeface="+mn-lt"/>
                  <a:cs typeface="Arial" charset="0"/>
                </a:rPr>
                <a:t>legal/expected” </a:t>
              </a:r>
              <a:r>
                <a:rPr lang="en-US" dirty="0">
                  <a:solidFill>
                    <a:srgbClr val="003366"/>
                  </a:solidFill>
                  <a:latin typeface="+mn-lt"/>
                  <a:cs typeface="Arial" charset="0"/>
                </a:rPr>
                <a:t>assignment</a:t>
              </a:r>
            </a:p>
          </p:txBody>
        </p:sp>
      </p:grpSp>
      <p:grpSp>
        <p:nvGrpSpPr>
          <p:cNvPr id="754715" name="Group 27"/>
          <p:cNvGrpSpPr>
            <a:grpSpLocks/>
          </p:cNvGrpSpPr>
          <p:nvPr/>
        </p:nvGrpSpPr>
        <p:grpSpPr bwMode="auto">
          <a:xfrm>
            <a:off x="2286000" y="1905000"/>
            <a:ext cx="3048000" cy="1598613"/>
            <a:chOff x="1200" y="1296"/>
            <a:chExt cx="1920" cy="1007"/>
          </a:xfrm>
        </p:grpSpPr>
        <p:sp>
          <p:nvSpPr>
            <p:cNvPr id="61454" name="Rectangle 15"/>
            <p:cNvSpPr>
              <a:spLocks noChangeArrowheads="1"/>
            </p:cNvSpPr>
            <p:nvPr/>
          </p:nvSpPr>
          <p:spPr bwMode="auto">
            <a:xfrm>
              <a:off x="1200" y="1721"/>
              <a:ext cx="1920" cy="582"/>
            </a:xfrm>
            <a:prstGeom prst="rect">
              <a:avLst/>
            </a:prstGeom>
            <a:solidFill>
              <a:srgbClr val="FFFF66"/>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solidFill>
                    <a:srgbClr val="003366"/>
                  </a:solidFill>
                  <a:latin typeface="+mn-lt"/>
                  <a:cs typeface="Arial" charset="0"/>
                </a:rPr>
                <a:t>Features, </a:t>
              </a:r>
              <a:r>
                <a:rPr lang="en-US" dirty="0" smtClean="0">
                  <a:solidFill>
                    <a:srgbClr val="003366"/>
                  </a:solidFill>
                  <a:latin typeface="+mn-lt"/>
                  <a:cs typeface="Arial" charset="0"/>
                </a:rPr>
                <a:t>classifiers (Lin; NN); </a:t>
              </a:r>
              <a:r>
                <a:rPr lang="en-US" dirty="0">
                  <a:solidFill>
                    <a:srgbClr val="003366"/>
                  </a:solidFill>
                  <a:latin typeface="+mn-lt"/>
                  <a:cs typeface="Arial" charset="0"/>
                </a:rPr>
                <a:t>log-linear models  (HMM, CRF) or a combination</a:t>
              </a:r>
            </a:p>
          </p:txBody>
        </p:sp>
        <p:sp>
          <p:nvSpPr>
            <p:cNvPr id="61455" name="Line 21"/>
            <p:cNvSpPr>
              <a:spLocks noChangeShapeType="1"/>
            </p:cNvSpPr>
            <p:nvPr/>
          </p:nvSpPr>
          <p:spPr bwMode="auto">
            <a:xfrm flipV="1">
              <a:off x="2304" y="1296"/>
              <a:ext cx="0" cy="432"/>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Arial" charset="0"/>
                <a:cs typeface="Arial" charset="0"/>
              </a:endParaRPr>
            </a:p>
          </p:txBody>
        </p:sp>
      </p:grpSp>
      <p:sp>
        <p:nvSpPr>
          <p:cNvPr id="4" name="Rectangle 3"/>
          <p:cNvSpPr/>
          <p:nvPr/>
        </p:nvSpPr>
        <p:spPr>
          <a:xfrm>
            <a:off x="609600" y="1349993"/>
            <a:ext cx="8229600" cy="461665"/>
          </a:xfrm>
          <a:prstGeom prst="rect">
            <a:avLst/>
          </a:prstGeom>
        </p:spPr>
        <p:txBody>
          <a:bodyPr wrap="square">
            <a:spAutoFit/>
          </a:bodyPr>
          <a:lstStyle/>
          <a:p>
            <a:pPr lvl="2" eaLnBrk="0" hangingPunct="0">
              <a:spcBef>
                <a:spcPct val="20000"/>
              </a:spcBef>
              <a:buClr>
                <a:srgbClr val="FF9900"/>
              </a:buClr>
              <a:buSzPct val="65000"/>
            </a:pPr>
            <a:r>
              <a:rPr lang="en-US" sz="2400" b="1" kern="0" dirty="0" smtClean="0">
                <a:solidFill>
                  <a:srgbClr val="000000"/>
                </a:solidFill>
                <a:latin typeface="Calibri"/>
                <a:cs typeface="Arial"/>
              </a:rPr>
              <a:t>y </a:t>
            </a:r>
            <a:r>
              <a:rPr lang="en-US" sz="2400" b="1" kern="0" dirty="0">
                <a:solidFill>
                  <a:srgbClr val="000000"/>
                </a:solidFill>
                <a:latin typeface="Calibri"/>
                <a:cs typeface="Arial"/>
              </a:rPr>
              <a:t>= </a:t>
            </a:r>
            <a:r>
              <a:rPr lang="en-US" sz="2400" b="1" kern="0" dirty="0" err="1">
                <a:solidFill>
                  <a:srgbClr val="000000"/>
                </a:solidFill>
                <a:latin typeface="Calibri"/>
                <a:cs typeface="Arial"/>
              </a:rPr>
              <a:t>argmax</a:t>
            </a:r>
            <a:r>
              <a:rPr lang="en-US" sz="2400" b="1" kern="0" baseline="-25000" dirty="0" err="1">
                <a:solidFill>
                  <a:srgbClr val="000000"/>
                </a:solidFill>
                <a:latin typeface="Calibri"/>
                <a:cs typeface="Arial"/>
              </a:rPr>
              <a:t>y</a:t>
            </a:r>
            <a:r>
              <a:rPr lang="en-US" sz="2400" b="1" kern="0" baseline="-25000" dirty="0">
                <a:solidFill>
                  <a:srgbClr val="000000"/>
                </a:solidFill>
                <a:latin typeface="Calibri"/>
                <a:cs typeface="Arial"/>
              </a:rPr>
              <a:t> </a:t>
            </a:r>
            <a:r>
              <a:rPr lang="en-US" sz="2400" b="1" kern="0" baseline="-25000" dirty="0">
                <a:solidFill>
                  <a:srgbClr val="000000"/>
                </a:solidFill>
                <a:latin typeface="cmsy10"/>
                <a:cs typeface="Arial"/>
              </a:rPr>
              <a:t>2 Y</a:t>
            </a:r>
            <a:r>
              <a:rPr lang="en-US" sz="2400" b="1" kern="0" dirty="0">
                <a:solidFill>
                  <a:srgbClr val="000000"/>
                </a:solidFill>
                <a:latin typeface="Calibri"/>
                <a:cs typeface="Arial"/>
              </a:rPr>
              <a:t>  </a:t>
            </a:r>
            <a:r>
              <a:rPr lang="en-US" sz="2400" b="1" kern="0" dirty="0" err="1" smtClean="0">
                <a:solidFill>
                  <a:srgbClr val="000000"/>
                </a:solidFill>
                <a:latin typeface="Calibri"/>
                <a:cs typeface="Arial"/>
              </a:rPr>
              <a:t>w</a:t>
            </a:r>
            <a:r>
              <a:rPr lang="en-US" sz="2400" b="1" kern="0" baseline="30000" dirty="0" err="1" smtClean="0">
                <a:solidFill>
                  <a:srgbClr val="000000"/>
                </a:solidFill>
                <a:latin typeface="Calibri"/>
                <a:cs typeface="Arial"/>
              </a:rPr>
              <a:t>T</a:t>
            </a:r>
            <a:r>
              <a:rPr lang="en-US" sz="2400" b="1" kern="0" dirty="0" err="1" smtClean="0">
                <a:solidFill>
                  <a:srgbClr val="000000"/>
                </a:solidFill>
                <a:latin typeface="cmmi10"/>
                <a:cs typeface="Arial"/>
              </a:rPr>
              <a:t>Á</a:t>
            </a:r>
            <a:r>
              <a:rPr lang="en-US" sz="2400" b="1" kern="0" dirty="0" smtClean="0">
                <a:solidFill>
                  <a:srgbClr val="000000"/>
                </a:solidFill>
                <a:latin typeface="Calibri"/>
                <a:cs typeface="Arial"/>
              </a:rPr>
              <a:t>(x, y</a:t>
            </a:r>
            <a:r>
              <a:rPr lang="en-US" sz="2400" b="1" kern="0" dirty="0">
                <a:solidFill>
                  <a:srgbClr val="000000"/>
                </a:solidFill>
                <a:latin typeface="Calibri"/>
                <a:cs typeface="Arial"/>
              </a:rPr>
              <a:t>) + </a:t>
            </a:r>
            <a:r>
              <a:rPr lang="en-US" sz="2400" b="1" kern="0" dirty="0" err="1" smtClean="0">
                <a:solidFill>
                  <a:srgbClr val="000000"/>
                </a:solidFill>
                <a:latin typeface="Calibri"/>
                <a:cs typeface="Arial"/>
              </a:rPr>
              <a:t>u</a:t>
            </a:r>
            <a:r>
              <a:rPr lang="en-US" sz="2400" b="1" kern="0" baseline="30000" dirty="0" err="1" smtClean="0">
                <a:solidFill>
                  <a:srgbClr val="000000"/>
                </a:solidFill>
                <a:latin typeface="Calibri"/>
                <a:cs typeface="Arial"/>
              </a:rPr>
              <a:t>T</a:t>
            </a:r>
            <a:r>
              <a:rPr lang="en-US" sz="2400" b="1" kern="0" dirty="0" err="1" smtClean="0">
                <a:solidFill>
                  <a:srgbClr val="000000"/>
                </a:solidFill>
                <a:latin typeface="cmmi10"/>
                <a:cs typeface="Arial"/>
              </a:rPr>
              <a:t>C</a:t>
            </a:r>
            <a:r>
              <a:rPr lang="en-US" sz="2400" b="1" kern="0" dirty="0" smtClean="0">
                <a:solidFill>
                  <a:srgbClr val="000000"/>
                </a:solidFill>
                <a:latin typeface="Calibri"/>
                <a:cs typeface="Arial"/>
              </a:rPr>
              <a:t>(x, y</a:t>
            </a:r>
            <a:r>
              <a:rPr lang="en-US" sz="2400" b="1" kern="0" dirty="0">
                <a:solidFill>
                  <a:srgbClr val="000000"/>
                </a:solidFill>
                <a:latin typeface="Calibri"/>
                <a:cs typeface="Arial"/>
              </a:rPr>
              <a:t>) </a:t>
            </a:r>
          </a:p>
        </p:txBody>
      </p:sp>
      <p:sp>
        <p:nvSpPr>
          <p:cNvPr id="25" name="Rectangle 18"/>
          <p:cNvSpPr>
            <a:spLocks noChangeArrowheads="1"/>
          </p:cNvSpPr>
          <p:nvPr/>
        </p:nvSpPr>
        <p:spPr bwMode="auto">
          <a:xfrm>
            <a:off x="4800600" y="1450467"/>
            <a:ext cx="1752600" cy="369332"/>
          </a:xfrm>
          <a:prstGeom prst="rect">
            <a:avLst/>
          </a:prstGeom>
          <a:solidFill>
            <a:srgbClr val="FFFFFF"/>
          </a:solidFill>
          <a:ln w="9525">
            <a:solidFill>
              <a:schemeClr val="bg1"/>
            </a:solidFill>
            <a:miter lim="800000"/>
            <a:headEnd/>
            <a:tailEnd/>
          </a:ln>
          <a:effectLst/>
          <a:extLst/>
        </p:spPr>
        <p:txBody>
          <a:bodyPr wrap="square">
            <a:spAutoFit/>
          </a:bodyPr>
          <a:lstStyle/>
          <a:p>
            <a:r>
              <a:rPr lang="en-US" dirty="0" smtClean="0">
                <a:solidFill>
                  <a:srgbClr val="000000"/>
                </a:solidFill>
                <a:latin typeface="+mn-lt"/>
                <a:cs typeface="Arial" charset="0"/>
              </a:rPr>
              <a:t> </a:t>
            </a:r>
            <a:endParaRPr lang="en-US" dirty="0">
              <a:solidFill>
                <a:srgbClr val="000000"/>
              </a:solidFill>
              <a:latin typeface="+mn-lt"/>
              <a:cs typeface="Arial" charset="0"/>
            </a:endParaRPr>
          </a:p>
        </p:txBody>
      </p:sp>
      <p:sp>
        <p:nvSpPr>
          <p:cNvPr id="31" name="Rectangle 30"/>
          <p:cNvSpPr/>
          <p:nvPr/>
        </p:nvSpPr>
        <p:spPr>
          <a:xfrm>
            <a:off x="152400" y="1238151"/>
            <a:ext cx="6172200" cy="666849"/>
          </a:xfrm>
          <a:prstGeom prst="rect">
            <a:avLst/>
          </a:prstGeom>
          <a:solidFill>
            <a:srgbClr val="FFFFCC"/>
          </a:solidFill>
          <a:ln w="28575">
            <a:solidFill>
              <a:srgbClr val="FF0000"/>
            </a:solidFill>
          </a:ln>
        </p:spPr>
        <p:txBody>
          <a:bodyPr wrap="square">
            <a:spAutoFit/>
          </a:bodyPr>
          <a:lstStyle/>
          <a:p>
            <a:r>
              <a:rPr lang="en-US" sz="2400" dirty="0">
                <a:solidFill>
                  <a:srgbClr val="003366"/>
                </a:solidFill>
                <a:latin typeface="Calibri" pitchFamily="34" charset="0"/>
              </a:rPr>
              <a:t>y</a:t>
            </a:r>
            <a:r>
              <a:rPr lang="en-US" sz="2400" dirty="0" smtClean="0">
                <a:solidFill>
                  <a:srgbClr val="003366"/>
                </a:solidFill>
                <a:latin typeface="Calibri" pitchFamily="34" charset="0"/>
              </a:rPr>
              <a:t> = </a:t>
            </a:r>
            <a:r>
              <a:rPr lang="en-US" sz="2400" dirty="0" err="1" smtClean="0">
                <a:solidFill>
                  <a:srgbClr val="003366"/>
                </a:solidFill>
                <a:latin typeface="Calibri" pitchFamily="34" charset="0"/>
              </a:rPr>
              <a:t>argmax</a:t>
            </a:r>
            <a:r>
              <a:rPr lang="en-US" sz="2400" baseline="-25000" dirty="0" err="1" smtClean="0">
                <a:solidFill>
                  <a:srgbClr val="3366CC"/>
                </a:solidFill>
                <a:latin typeface="Arial"/>
                <a:sym typeface="Symbol"/>
              </a:rPr>
              <a:t>y</a:t>
            </a:r>
            <a:r>
              <a:rPr lang="en-US" sz="2400" dirty="0" smtClean="0">
                <a:solidFill>
                  <a:srgbClr val="003366"/>
                </a:solidFill>
              </a:rPr>
              <a:t> </a:t>
            </a:r>
            <a:r>
              <a:rPr lang="en-US" sz="2000" dirty="0" smtClean="0">
                <a:solidFill>
                  <a:srgbClr val="003366"/>
                </a:solidFill>
                <a:latin typeface="Symbol"/>
                <a:sym typeface="Symbol"/>
              </a:rPr>
              <a:t></a:t>
            </a:r>
            <a:r>
              <a:rPr lang="en-US" sz="2000" dirty="0" smtClean="0">
                <a:solidFill>
                  <a:srgbClr val="003366"/>
                </a:solidFill>
              </a:rPr>
              <a:t> </a:t>
            </a:r>
            <a:r>
              <a:rPr lang="en-US" sz="2000" b="1" dirty="0" smtClean="0">
                <a:solidFill>
                  <a:srgbClr val="003366"/>
                </a:solidFill>
                <a:latin typeface="Calibri"/>
              </a:rPr>
              <a:t>1</a:t>
            </a:r>
            <a:r>
              <a:rPr lang="en-US" sz="2000" b="1" baseline="-25000" dirty="0" smtClean="0">
                <a:solidFill>
                  <a:srgbClr val="003366"/>
                </a:solidFill>
                <a:latin typeface="cmmi10"/>
              </a:rPr>
              <a:t>Á</a:t>
            </a:r>
            <a:r>
              <a:rPr lang="en-US" sz="2000" b="1" baseline="-25000" dirty="0" smtClean="0">
                <a:solidFill>
                  <a:srgbClr val="003366"/>
                </a:solidFill>
                <a:latin typeface="Calibri" pitchFamily="34" charset="0"/>
              </a:rPr>
              <a:t>(</a:t>
            </a:r>
            <a:r>
              <a:rPr lang="en-US" sz="2000" b="1" baseline="-25000" dirty="0" err="1" smtClean="0">
                <a:solidFill>
                  <a:srgbClr val="003366"/>
                </a:solidFill>
                <a:latin typeface="Calibri"/>
              </a:rPr>
              <a:t>x,y</a:t>
            </a:r>
            <a:r>
              <a:rPr lang="en-US" sz="2000" b="1" baseline="-25000" dirty="0" smtClean="0">
                <a:solidFill>
                  <a:srgbClr val="003366"/>
                </a:solidFill>
                <a:latin typeface="Calibri" pitchFamily="34" charset="0"/>
              </a:rPr>
              <a:t>)</a:t>
            </a:r>
            <a:r>
              <a:rPr lang="en-US" sz="2000" b="1" dirty="0" smtClean="0">
                <a:solidFill>
                  <a:srgbClr val="003366"/>
                </a:solidFill>
              </a:rPr>
              <a:t> </a:t>
            </a:r>
            <a:r>
              <a:rPr lang="en-US" sz="2000" b="1" dirty="0" err="1" smtClean="0">
                <a:solidFill>
                  <a:srgbClr val="003366"/>
                </a:solidFill>
                <a:latin typeface="cmmi10"/>
              </a:rPr>
              <a:t>w</a:t>
            </a:r>
            <a:r>
              <a:rPr lang="en-US" sz="2000" baseline="-25000" dirty="0" err="1" smtClean="0">
                <a:solidFill>
                  <a:srgbClr val="003366"/>
                </a:solidFill>
                <a:latin typeface="Calibri"/>
              </a:rPr>
              <a:t>x,y</a:t>
            </a:r>
            <a:r>
              <a:rPr lang="en-US" sz="2000" baseline="-25000" dirty="0" smtClean="0">
                <a:solidFill>
                  <a:srgbClr val="003366"/>
                </a:solidFill>
                <a:latin typeface="Calibri"/>
              </a:rPr>
              <a:t>     </a:t>
            </a:r>
            <a:r>
              <a:rPr lang="en-US" sz="2000" dirty="0" smtClean="0">
                <a:solidFill>
                  <a:srgbClr val="003366"/>
                </a:solidFill>
                <a:latin typeface="Calibri" pitchFamily="34" charset="0"/>
              </a:rPr>
              <a:t>subject to Constraints C(</a:t>
            </a:r>
            <a:r>
              <a:rPr lang="en-US" sz="2000" dirty="0" err="1" smtClean="0">
                <a:solidFill>
                  <a:srgbClr val="003366"/>
                </a:solidFill>
                <a:latin typeface="Calibri" pitchFamily="34" charset="0"/>
              </a:rPr>
              <a:t>x,y</a:t>
            </a:r>
            <a:r>
              <a:rPr lang="en-US" sz="2000" dirty="0" smtClean="0">
                <a:solidFill>
                  <a:srgbClr val="000000"/>
                </a:solidFill>
                <a:latin typeface="Calibri" pitchFamily="34" charset="0"/>
              </a:rPr>
              <a:t>)</a:t>
            </a:r>
          </a:p>
          <a:p>
            <a:endParaRPr lang="en-US" sz="2000" baseline="-25000" dirty="0">
              <a:solidFill>
                <a:srgbClr val="0033CC"/>
              </a:solidFill>
              <a:latin typeface="Calibri"/>
            </a:endParaRPr>
          </a:p>
        </p:txBody>
      </p:sp>
      <p:sp>
        <p:nvSpPr>
          <p:cNvPr id="32" name="Rectangle 31"/>
          <p:cNvSpPr/>
          <p:nvPr/>
        </p:nvSpPr>
        <p:spPr>
          <a:xfrm>
            <a:off x="5257800" y="250448"/>
            <a:ext cx="3831608" cy="923330"/>
          </a:xfrm>
          <a:prstGeom prst="rect">
            <a:avLst/>
          </a:prstGeom>
          <a:solidFill>
            <a:srgbClr val="FFFFCC"/>
          </a:solidFill>
          <a:ln>
            <a:solidFill>
              <a:schemeClr val="bg2"/>
            </a:solidFill>
          </a:ln>
        </p:spPr>
        <p:txBody>
          <a:bodyPr wrap="square">
            <a:spAutoFit/>
          </a:bodyPr>
          <a:lstStyle/>
          <a:p>
            <a:r>
              <a:rPr lang="en-US" dirty="0">
                <a:solidFill>
                  <a:srgbClr val="003366"/>
                </a:solidFill>
                <a:latin typeface="+mn-lt"/>
              </a:rPr>
              <a:t>Any MAP problem w.r.t. any probabilistic model, can be formulated as an ILP </a:t>
            </a:r>
            <a:r>
              <a:rPr lang="en-US" sz="1600" dirty="0" smtClean="0">
                <a:solidFill>
                  <a:srgbClr val="3366CC"/>
                </a:solidFill>
                <a:latin typeface="+mn-lt"/>
              </a:rPr>
              <a:t>[</a:t>
            </a:r>
            <a:r>
              <a:rPr lang="en-US" sz="1600" dirty="0">
                <a:solidFill>
                  <a:srgbClr val="3366CC"/>
                </a:solidFill>
                <a:latin typeface="+mn-lt"/>
              </a:rPr>
              <a:t>Roth+ 04, </a:t>
            </a:r>
            <a:r>
              <a:rPr lang="en-US" sz="1600" dirty="0" err="1" smtClean="0">
                <a:solidFill>
                  <a:srgbClr val="3366CC"/>
                </a:solidFill>
                <a:latin typeface="+mn-lt"/>
              </a:rPr>
              <a:t>Taskar</a:t>
            </a:r>
            <a:r>
              <a:rPr lang="en-US" sz="1600" dirty="0" smtClean="0">
                <a:solidFill>
                  <a:srgbClr val="3366CC"/>
                </a:solidFill>
                <a:latin typeface="+mn-lt"/>
              </a:rPr>
              <a:t> 04]</a:t>
            </a:r>
            <a:endParaRPr lang="en-US" dirty="0" smtClean="0">
              <a:solidFill>
                <a:srgbClr val="3366CC"/>
              </a:solidFill>
              <a:latin typeface="+mn-lt"/>
            </a:endParaRPr>
          </a:p>
        </p:txBody>
      </p:sp>
      <p:sp>
        <p:nvSpPr>
          <p:cNvPr id="23" name="AutoShape 191"/>
          <p:cNvSpPr>
            <a:spLocks noChangeArrowheads="1"/>
          </p:cNvSpPr>
          <p:nvPr/>
        </p:nvSpPr>
        <p:spPr bwMode="auto">
          <a:xfrm>
            <a:off x="2019300" y="886175"/>
            <a:ext cx="2438400" cy="320040"/>
          </a:xfrm>
          <a:prstGeom prst="wedgeRectCallout">
            <a:avLst>
              <a:gd name="adj1" fmla="val -32092"/>
              <a:gd name="adj2" fmla="val 123534"/>
            </a:avLst>
          </a:prstGeom>
          <a:solidFill>
            <a:srgbClr val="FFFFCC"/>
          </a:solidFill>
          <a:ln w="9525">
            <a:solidFill>
              <a:schemeClr val="tx1"/>
            </a:solidFill>
            <a:miter lim="800000"/>
            <a:headEnd/>
            <a:tailEnd/>
          </a:ln>
        </p:spPr>
        <p:txBody>
          <a:bodyPr/>
          <a:lstStyle/>
          <a:p>
            <a:pPr algn="ctr"/>
            <a:r>
              <a:rPr lang="en-US" b="1" dirty="0" smtClean="0">
                <a:solidFill>
                  <a:srgbClr val="3366CC"/>
                </a:solidFill>
                <a:latin typeface="Calibri"/>
                <a:cs typeface="Arial" charset="0"/>
              </a:rPr>
              <a:t>Variables</a:t>
            </a:r>
            <a:r>
              <a:rPr lang="en-US" b="1" dirty="0" smtClean="0">
                <a:solidFill>
                  <a:srgbClr val="000000"/>
                </a:solidFill>
                <a:latin typeface="Calibri"/>
                <a:cs typeface="Arial" charset="0"/>
              </a:rPr>
              <a:t> </a:t>
            </a:r>
            <a:r>
              <a:rPr lang="en-US" b="1" dirty="0" smtClean="0">
                <a:solidFill>
                  <a:srgbClr val="003366"/>
                </a:solidFill>
                <a:latin typeface="Calibri"/>
                <a:cs typeface="Arial" charset="0"/>
              </a:rPr>
              <a:t>are models  </a:t>
            </a:r>
            <a:endParaRPr lang="en-US" b="1" dirty="0">
              <a:solidFill>
                <a:srgbClr val="003366"/>
              </a:solidFill>
              <a:latin typeface="Calibri"/>
              <a:cs typeface="Arial" charset="0"/>
            </a:endParaRPr>
          </a:p>
        </p:txBody>
      </p:sp>
      <p:sp>
        <p:nvSpPr>
          <p:cNvPr id="3" name="Footer Placeholder 2"/>
          <p:cNvSpPr>
            <a:spLocks noGrp="1"/>
          </p:cNvSpPr>
          <p:nvPr>
            <p:ph type="ftr" sz="quarter" idx="3"/>
          </p:nvPr>
        </p:nvSpPr>
        <p:spPr/>
        <p:txBody>
          <a:bodyPr/>
          <a:lstStyle/>
          <a:p>
            <a:pPr>
              <a:defRPr/>
            </a:pPr>
            <a:r>
              <a:rPr lang="en-US" smtClean="0"/>
              <a:t>Roth &amp; Srikumar: ILP formulations in Natural Language Processing</a:t>
            </a:r>
            <a:endParaRPr lang="en-US" altLang="zh-TW" dirty="0"/>
          </a:p>
        </p:txBody>
      </p:sp>
      <p:sp>
        <p:nvSpPr>
          <p:cNvPr id="6" name="Slide Number Placeholder 5"/>
          <p:cNvSpPr>
            <a:spLocks noGrp="1"/>
          </p:cNvSpPr>
          <p:nvPr>
            <p:ph type="sldNum" sz="quarter" idx="12"/>
          </p:nvPr>
        </p:nvSpPr>
        <p:spPr/>
        <p:txBody>
          <a:bodyPr/>
          <a:lstStyle/>
          <a:p>
            <a:pPr>
              <a:defRPr/>
            </a:pPr>
            <a:fld id="{C83F18D4-0D70-44DE-A8FF-A8D5002D1168}" type="slidenum">
              <a:rPr lang="en-US" altLang="zh-TW" smtClean="0"/>
              <a:pPr>
                <a:defRPr/>
              </a:pPr>
              <a:t>15</a:t>
            </a:fld>
            <a:endParaRPr lang="en-US" altLang="zh-TW" dirty="0"/>
          </a:p>
        </p:txBody>
      </p:sp>
    </p:spTree>
    <p:extLst>
      <p:ext uri="{BB962C8B-B14F-4D97-AF65-F5344CB8AC3E}">
        <p14:creationId xmlns:p14="http://schemas.microsoft.com/office/powerpoint/2010/main" val="64392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7546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754715"/>
                                        </p:tgtEl>
                                        <p:attrNameLst>
                                          <p:attrName>style.visibility</p:attrName>
                                        </p:attrNameLst>
                                      </p:cBhvr>
                                      <p:to>
                                        <p:strVal val="visible"/>
                                      </p:to>
                                    </p:set>
                                    <p:anim calcmode="lin" valueType="num">
                                      <p:cBhvr additive="base">
                                        <p:cTn id="11" dur="1000" fill="hold"/>
                                        <p:tgtEl>
                                          <p:spTgt spid="754715"/>
                                        </p:tgtEl>
                                        <p:attrNameLst>
                                          <p:attrName>ppt_x</p:attrName>
                                        </p:attrNameLst>
                                      </p:cBhvr>
                                      <p:tavLst>
                                        <p:tav tm="0">
                                          <p:val>
                                            <p:strVal val="0-#ppt_w/2"/>
                                          </p:val>
                                        </p:tav>
                                        <p:tav tm="100000">
                                          <p:val>
                                            <p:strVal val="#ppt_x"/>
                                          </p:val>
                                        </p:tav>
                                      </p:tavLst>
                                    </p:anim>
                                    <p:anim calcmode="lin" valueType="num">
                                      <p:cBhvr additive="base">
                                        <p:cTn id="12" dur="1000" fill="hold"/>
                                        <p:tgtEl>
                                          <p:spTgt spid="75471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0-#ppt_w/2"/>
                                          </p:val>
                                        </p:tav>
                                        <p:tav tm="100000">
                                          <p:val>
                                            <p:strVal val="#ppt_x"/>
                                          </p:val>
                                        </p:tav>
                                      </p:tavLst>
                                    </p:anim>
                                    <p:anim calcmode="lin" valueType="num">
                                      <p:cBhvr additive="base">
                                        <p:cTn id="22"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2" presetClass="entr" presetSubtype="2" fill="hold" grpId="0" nodeType="withEffect">
                                  <p:stCondLst>
                                    <p:cond delay="0"/>
                                  </p:stCondLst>
                                  <p:childTnLst>
                                    <p:set>
                                      <p:cBhvr>
                                        <p:cTn id="28" dur="1" fill="hold">
                                          <p:stCondLst>
                                            <p:cond delay="0"/>
                                          </p:stCondLst>
                                        </p:cTn>
                                        <p:tgtEl>
                                          <p:spTgt spid="754705"/>
                                        </p:tgtEl>
                                        <p:attrNameLst>
                                          <p:attrName>style.visibility</p:attrName>
                                        </p:attrNameLst>
                                      </p:cBhvr>
                                      <p:to>
                                        <p:strVal val="visible"/>
                                      </p:to>
                                    </p:set>
                                    <p:anim calcmode="lin" valueType="num">
                                      <p:cBhvr additive="base">
                                        <p:cTn id="29" dur="1000" fill="hold"/>
                                        <p:tgtEl>
                                          <p:spTgt spid="754705"/>
                                        </p:tgtEl>
                                        <p:attrNameLst>
                                          <p:attrName>ppt_x</p:attrName>
                                        </p:attrNameLst>
                                      </p:cBhvr>
                                      <p:tavLst>
                                        <p:tav tm="0">
                                          <p:val>
                                            <p:strVal val="1+#ppt_w/2"/>
                                          </p:val>
                                        </p:tav>
                                        <p:tav tm="100000">
                                          <p:val>
                                            <p:strVal val="#ppt_x"/>
                                          </p:val>
                                        </p:tav>
                                      </p:tavLst>
                                    </p:anim>
                                    <p:anim calcmode="lin" valueType="num">
                                      <p:cBhvr additive="base">
                                        <p:cTn id="30" dur="1000" fill="hold"/>
                                        <p:tgtEl>
                                          <p:spTgt spid="75470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1000" fill="hold"/>
                                        <p:tgtEl>
                                          <p:spTgt spid="5"/>
                                        </p:tgtEl>
                                        <p:attrNameLst>
                                          <p:attrName>ppt_x</p:attrName>
                                        </p:attrNameLst>
                                      </p:cBhvr>
                                      <p:tavLst>
                                        <p:tav tm="0">
                                          <p:val>
                                            <p:strVal val="1+#ppt_w/2"/>
                                          </p:val>
                                        </p:tav>
                                        <p:tav tm="100000">
                                          <p:val>
                                            <p:strVal val="#ppt_x"/>
                                          </p:val>
                                        </p:tav>
                                      </p:tavLst>
                                    </p:anim>
                                    <p:anim calcmode="lin" valueType="num">
                                      <p:cBhvr additive="base">
                                        <p:cTn id="36" dur="1000" fill="hold"/>
                                        <p:tgtEl>
                                          <p:spTgt spid="5"/>
                                        </p:tgtEl>
                                        <p:attrNameLst>
                                          <p:attrName>ppt_y</p:attrName>
                                        </p:attrNameLst>
                                      </p:cBhvr>
                                      <p:tavLst>
                                        <p:tav tm="0">
                                          <p:val>
                                            <p:strVal val="0-#ppt_h/2"/>
                                          </p:val>
                                        </p:tav>
                                        <p:tav tm="100000">
                                          <p:val>
                                            <p:strVal val="#ppt_y"/>
                                          </p:val>
                                        </p:tav>
                                      </p:tavLst>
                                    </p:anim>
                                  </p:childTnLst>
                                </p:cTn>
                              </p:par>
                            </p:childTnLst>
                          </p:cTn>
                        </p:par>
                        <p:par>
                          <p:cTn id="37" fill="hold">
                            <p:stCondLst>
                              <p:cond delay="1000"/>
                            </p:stCondLst>
                            <p:childTnLst>
                              <p:par>
                                <p:cTn id="38" presetID="2" presetClass="entr" presetSubtype="6" fill="hold" nodeType="afterEffect">
                                  <p:stCondLst>
                                    <p:cond delay="0"/>
                                  </p:stCondLst>
                                  <p:childTnLst>
                                    <p:set>
                                      <p:cBhvr>
                                        <p:cTn id="39" dur="1" fill="hold">
                                          <p:stCondLst>
                                            <p:cond delay="0"/>
                                          </p:stCondLst>
                                        </p:cTn>
                                        <p:tgtEl>
                                          <p:spTgt spid="754717"/>
                                        </p:tgtEl>
                                        <p:attrNameLst>
                                          <p:attrName>style.visibility</p:attrName>
                                        </p:attrNameLst>
                                      </p:cBhvr>
                                      <p:to>
                                        <p:strVal val="visible"/>
                                      </p:to>
                                    </p:set>
                                    <p:anim calcmode="lin" valueType="num">
                                      <p:cBhvr additive="base">
                                        <p:cTn id="40" dur="1000" fill="hold"/>
                                        <p:tgtEl>
                                          <p:spTgt spid="754717"/>
                                        </p:tgtEl>
                                        <p:attrNameLst>
                                          <p:attrName>ppt_x</p:attrName>
                                        </p:attrNameLst>
                                      </p:cBhvr>
                                      <p:tavLst>
                                        <p:tav tm="0">
                                          <p:val>
                                            <p:strVal val="1+#ppt_w/2"/>
                                          </p:val>
                                        </p:tav>
                                        <p:tav tm="100000">
                                          <p:val>
                                            <p:strVal val="#ppt_x"/>
                                          </p:val>
                                        </p:tav>
                                      </p:tavLst>
                                    </p:anim>
                                    <p:anim calcmode="lin" valueType="num">
                                      <p:cBhvr additive="base">
                                        <p:cTn id="41" dur="1000" fill="hold"/>
                                        <p:tgtEl>
                                          <p:spTgt spid="75471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
                                            <p:txEl>
                                              <p:pRg st="0" end="0"/>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xEl>
                                              <p:pRg st="2" end="2"/>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1000" fill="hold"/>
                                        <p:tgtEl>
                                          <p:spTgt spid="31"/>
                                        </p:tgtEl>
                                        <p:attrNameLst>
                                          <p:attrName>ppt_x</p:attrName>
                                        </p:attrNameLst>
                                      </p:cBhvr>
                                      <p:tavLst>
                                        <p:tav tm="0">
                                          <p:val>
                                            <p:strVal val="0-#ppt_w/2"/>
                                          </p:val>
                                        </p:tav>
                                        <p:tav tm="100000">
                                          <p:val>
                                            <p:strVal val="#ppt_x"/>
                                          </p:val>
                                        </p:tav>
                                      </p:tavLst>
                                    </p:anim>
                                    <p:anim calcmode="lin" valueType="num">
                                      <p:cBhvr additive="base">
                                        <p:cTn id="59"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0" grpId="0" uiExpand="1" build="p"/>
      <p:bldP spid="754691" grpId="0" autoUpdateAnimBg="0"/>
      <p:bldP spid="754705" grpId="0" animBg="1"/>
      <p:bldP spid="25" grpId="0" animBg="1"/>
      <p:bldP spid="31" grpId="0" animBg="1"/>
      <p:bldP spid="3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4572000" y="4118212"/>
            <a:ext cx="4267200" cy="1323439"/>
          </a:xfrm>
          <a:prstGeom prst="rect">
            <a:avLst/>
          </a:prstGeom>
          <a:solidFill>
            <a:srgbClr val="FFFFCC"/>
          </a:solidFill>
          <a:ln w="9525">
            <a:solidFill>
              <a:srgbClr val="FF9900"/>
            </a:solidFill>
            <a:miter lim="800000"/>
            <a:headEnd/>
            <a:tailEnd/>
          </a:ln>
        </p:spPr>
        <p:txBody>
          <a:bodyPr>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smtClean="0">
                <a:solidFill>
                  <a:srgbClr val="FF0000"/>
                </a:solidFill>
                <a:latin typeface="Calibri" pitchFamily="34" charset="0"/>
              </a:rPr>
              <a:t>Knowledge/Linguistics </a:t>
            </a:r>
            <a:r>
              <a:rPr lang="en-US" sz="2000" dirty="0">
                <a:solidFill>
                  <a:srgbClr val="FF0000"/>
                </a:solidFill>
                <a:latin typeface="Calibri" pitchFamily="34" charset="0"/>
              </a:rPr>
              <a:t>Constraints</a:t>
            </a:r>
          </a:p>
          <a:p>
            <a:pPr eaLnBrk="1" hangingPunct="1"/>
            <a:endParaRPr lang="en-US" sz="2000" dirty="0">
              <a:solidFill>
                <a:srgbClr val="FF0000"/>
              </a:solidFill>
              <a:latin typeface="Calibri" pitchFamily="34" charset="0"/>
            </a:endParaRPr>
          </a:p>
          <a:p>
            <a:pPr eaLnBrk="1" hangingPunct="1"/>
            <a:r>
              <a:rPr lang="en-US" sz="2000" dirty="0">
                <a:solidFill>
                  <a:srgbClr val="0033CC"/>
                </a:solidFill>
                <a:latin typeface="Calibri" pitchFamily="34" charset="0"/>
              </a:rPr>
              <a:t>Cannot have both A states and B states in an output sequence. </a:t>
            </a:r>
            <a:endParaRPr lang="en-US" sz="2000" baseline="-25000" dirty="0">
              <a:solidFill>
                <a:srgbClr val="0033CC"/>
              </a:solidFill>
              <a:latin typeface="Calibri" pitchFamily="34" charset="0"/>
            </a:endParaRPr>
          </a:p>
        </p:txBody>
      </p:sp>
      <p:sp>
        <p:nvSpPr>
          <p:cNvPr id="2" name="TextBox 3"/>
          <p:cNvSpPr txBox="1">
            <a:spLocks noChangeArrowheads="1"/>
          </p:cNvSpPr>
          <p:nvPr/>
        </p:nvSpPr>
        <p:spPr bwMode="auto">
          <a:xfrm>
            <a:off x="4572000" y="4122003"/>
            <a:ext cx="4267200" cy="1323439"/>
          </a:xfrm>
          <a:prstGeom prst="rect">
            <a:avLst/>
          </a:prstGeom>
          <a:solidFill>
            <a:srgbClr val="FFFFCC"/>
          </a:solidFill>
          <a:ln w="9525">
            <a:solidFill>
              <a:srgbClr val="FF9900"/>
            </a:solidFill>
            <a:miter lim="800000"/>
            <a:headEnd/>
            <a:tailEnd/>
          </a:ln>
        </p:spPr>
        <p:txBody>
          <a:bodyPr>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smtClean="0">
                <a:solidFill>
                  <a:srgbClr val="FF0000"/>
                </a:solidFill>
                <a:latin typeface="Calibri" pitchFamily="34" charset="0"/>
              </a:rPr>
              <a:t>Knowledge/Linguistics </a:t>
            </a:r>
            <a:r>
              <a:rPr lang="en-US" sz="2000" dirty="0">
                <a:solidFill>
                  <a:srgbClr val="FF0000"/>
                </a:solidFill>
                <a:latin typeface="Calibri" pitchFamily="34" charset="0"/>
              </a:rPr>
              <a:t>Constraints</a:t>
            </a:r>
          </a:p>
          <a:p>
            <a:pPr eaLnBrk="1" hangingPunct="1"/>
            <a:endParaRPr lang="en-US" sz="2000" dirty="0">
              <a:solidFill>
                <a:srgbClr val="0033CC"/>
              </a:solidFill>
              <a:latin typeface="Calibri" pitchFamily="34" charset="0"/>
            </a:endParaRPr>
          </a:p>
          <a:p>
            <a:pPr eaLnBrk="1" hangingPunct="1"/>
            <a:r>
              <a:rPr lang="en-US" sz="2000" dirty="0">
                <a:solidFill>
                  <a:srgbClr val="0033CC"/>
                </a:solidFill>
                <a:latin typeface="Calibri" pitchFamily="34" charset="0"/>
              </a:rPr>
              <a:t>If a modifier chosen, include its head</a:t>
            </a:r>
          </a:p>
          <a:p>
            <a:pPr eaLnBrk="1" hangingPunct="1"/>
            <a:r>
              <a:rPr lang="en-US" sz="2000" dirty="0">
                <a:solidFill>
                  <a:srgbClr val="0033CC"/>
                </a:solidFill>
                <a:latin typeface="Calibri" pitchFamily="34" charset="0"/>
              </a:rPr>
              <a:t>If verb is chosen, include its arguments </a:t>
            </a:r>
            <a:endParaRPr lang="en-US" sz="2000" baseline="-25000" dirty="0">
              <a:solidFill>
                <a:srgbClr val="0033CC"/>
              </a:solidFill>
              <a:latin typeface="Calibri" pitchFamily="34" charset="0"/>
            </a:endParaRPr>
          </a:p>
        </p:txBody>
      </p:sp>
      <p:sp>
        <p:nvSpPr>
          <p:cNvPr id="63493" name="Rectangle 3"/>
          <p:cNvSpPr>
            <a:spLocks noGrp="1" noChangeArrowheads="1"/>
          </p:cNvSpPr>
          <p:nvPr>
            <p:ph type="title"/>
          </p:nvPr>
        </p:nvSpPr>
        <p:spPr/>
        <p:txBody>
          <a:bodyPr>
            <a:normAutofit/>
          </a:bodyPr>
          <a:lstStyle/>
          <a:p>
            <a:pPr eaLnBrk="1" hangingPunct="1"/>
            <a:r>
              <a:rPr lang="en-US" altLang="zh-TW" sz="2800" dirty="0" smtClean="0">
                <a:ea typeface="Arial Unicode MS" pitchFamily="34" charset="-128"/>
                <a:cs typeface="Arial Unicode MS" pitchFamily="34" charset="-128"/>
              </a:rPr>
              <a:t>Examples: CCM Formulations</a:t>
            </a:r>
          </a:p>
        </p:txBody>
      </p:sp>
      <p:sp>
        <p:nvSpPr>
          <p:cNvPr id="1304580" name="Rectangle 4"/>
          <p:cNvSpPr>
            <a:spLocks noChangeArrowheads="1"/>
          </p:cNvSpPr>
          <p:nvPr/>
        </p:nvSpPr>
        <p:spPr bwMode="auto">
          <a:xfrm>
            <a:off x="533400" y="1143000"/>
            <a:ext cx="7772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9900"/>
              </a:buClr>
              <a:buSzPct val="75000"/>
              <a:buFont typeface="Wingdings" pitchFamily="2" charset="2"/>
              <a:buChar char="n"/>
            </a:pPr>
            <a:endParaRPr lang="en-US" altLang="zh-TW" sz="2400" b="1">
              <a:solidFill>
                <a:srgbClr val="CC3300"/>
              </a:solidFill>
              <a:latin typeface="Calibri" pitchFamily="34" charset="0"/>
              <a:ea typeface="Arial Unicode MS" pitchFamily="34" charset="-128"/>
              <a:cs typeface="Arial Unicode MS" pitchFamily="34" charset="-128"/>
            </a:endParaRPr>
          </a:p>
        </p:txBody>
      </p:sp>
      <p:sp>
        <p:nvSpPr>
          <p:cNvPr id="63495" name="TextBox 3"/>
          <p:cNvSpPr txBox="1">
            <a:spLocks noChangeArrowheads="1"/>
          </p:cNvSpPr>
          <p:nvPr/>
        </p:nvSpPr>
        <p:spPr bwMode="auto">
          <a:xfrm>
            <a:off x="779462" y="1701800"/>
            <a:ext cx="7585076" cy="707886"/>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Clr>
                <a:srgbClr val="000000"/>
              </a:buClr>
              <a:buSzPct val="100000"/>
              <a:buFont typeface="Times New Roman" pitchFamily="18" charset="0"/>
              <a:buNone/>
            </a:pPr>
            <a:r>
              <a:rPr lang="en-US" sz="2000" dirty="0" smtClean="0">
                <a:solidFill>
                  <a:srgbClr val="003366"/>
                </a:solidFill>
                <a:latin typeface="Calibri" pitchFamily="34" charset="0"/>
              </a:rPr>
              <a:t>While </a:t>
            </a:r>
            <a:r>
              <a:rPr lang="en-US" sz="2000" b="1" kern="0" dirty="0" smtClean="0">
                <a:solidFill>
                  <a:srgbClr val="003366"/>
                </a:solidFill>
                <a:latin typeface="cmmi10"/>
                <a:cs typeface="Arial"/>
              </a:rPr>
              <a:t>Á</a:t>
            </a:r>
            <a:r>
              <a:rPr lang="en-US" sz="2000" b="1" kern="0" dirty="0" smtClean="0">
                <a:solidFill>
                  <a:srgbClr val="003366"/>
                </a:solidFill>
                <a:latin typeface="Calibri"/>
                <a:cs typeface="Arial"/>
              </a:rPr>
              <a:t>(x</a:t>
            </a:r>
            <a:r>
              <a:rPr lang="en-US" sz="2000" b="1" kern="0" dirty="0">
                <a:solidFill>
                  <a:srgbClr val="003366"/>
                </a:solidFill>
                <a:latin typeface="Calibri"/>
                <a:cs typeface="Arial"/>
              </a:rPr>
              <a:t>, y</a:t>
            </a:r>
            <a:r>
              <a:rPr lang="en-US" sz="2000" b="1" kern="0" dirty="0" smtClean="0">
                <a:solidFill>
                  <a:srgbClr val="003366"/>
                </a:solidFill>
                <a:latin typeface="Calibri"/>
                <a:cs typeface="Arial"/>
              </a:rPr>
              <a:t>) and </a:t>
            </a:r>
            <a:r>
              <a:rPr lang="en-US" sz="2000" b="1" kern="0" dirty="0" smtClean="0">
                <a:solidFill>
                  <a:srgbClr val="003366"/>
                </a:solidFill>
                <a:latin typeface="cmmi10"/>
                <a:cs typeface="Arial"/>
              </a:rPr>
              <a:t>C</a:t>
            </a:r>
            <a:r>
              <a:rPr lang="en-US" sz="2000" b="1" kern="0" dirty="0" smtClean="0">
                <a:solidFill>
                  <a:srgbClr val="003366"/>
                </a:solidFill>
                <a:latin typeface="Calibri"/>
                <a:cs typeface="Arial"/>
              </a:rPr>
              <a:t>(x</a:t>
            </a:r>
            <a:r>
              <a:rPr lang="en-US" sz="2000" b="1" kern="0" dirty="0">
                <a:solidFill>
                  <a:srgbClr val="003366"/>
                </a:solidFill>
                <a:latin typeface="Calibri"/>
                <a:cs typeface="Arial"/>
              </a:rPr>
              <a:t>, y) </a:t>
            </a:r>
            <a:r>
              <a:rPr lang="en-US" sz="2000" b="1" kern="0" dirty="0" smtClean="0">
                <a:solidFill>
                  <a:srgbClr val="003366"/>
                </a:solidFill>
                <a:latin typeface="Calibri"/>
                <a:cs typeface="Arial"/>
              </a:rPr>
              <a:t> </a:t>
            </a:r>
            <a:r>
              <a:rPr lang="en-US" sz="2000" kern="0" dirty="0" smtClean="0">
                <a:solidFill>
                  <a:srgbClr val="003366"/>
                </a:solidFill>
                <a:latin typeface="Calibri"/>
                <a:cs typeface="Arial"/>
              </a:rPr>
              <a:t>could be the same; we want C(x, y) to express high level </a:t>
            </a:r>
            <a:r>
              <a:rPr lang="en-US" sz="2000" dirty="0" smtClean="0">
                <a:solidFill>
                  <a:srgbClr val="003366"/>
                </a:solidFill>
                <a:latin typeface="Calibri" pitchFamily="34" charset="0"/>
              </a:rPr>
              <a:t>declarative knowledge over the statistical models. </a:t>
            </a:r>
            <a:endParaRPr lang="en-US" sz="2000" dirty="0">
              <a:solidFill>
                <a:srgbClr val="003366"/>
              </a:solidFill>
              <a:latin typeface="Calibri" pitchFamily="34" charset="0"/>
            </a:endParaRPr>
          </a:p>
        </p:txBody>
      </p:sp>
      <p:sp>
        <p:nvSpPr>
          <p:cNvPr id="4" name="TextBox 3"/>
          <p:cNvSpPr txBox="1">
            <a:spLocks noChangeArrowheads="1"/>
          </p:cNvSpPr>
          <p:nvPr/>
        </p:nvSpPr>
        <p:spPr bwMode="auto">
          <a:xfrm>
            <a:off x="228600" y="4118212"/>
            <a:ext cx="4191000" cy="1323439"/>
          </a:xfrm>
          <a:prstGeom prst="rect">
            <a:avLst/>
          </a:prstGeom>
          <a:solidFill>
            <a:srgbClr val="FFFFCC"/>
          </a:solidFill>
          <a:ln w="9525">
            <a:solidFill>
              <a:srgbClr val="FF9900"/>
            </a:solidFill>
            <a:miter lim="800000"/>
            <a:headEnd/>
            <a:tailEnd/>
          </a:ln>
        </p:spPr>
        <p:txBody>
          <a:bodyPr>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a:solidFill>
                  <a:srgbClr val="FF0000"/>
                </a:solidFill>
                <a:latin typeface="Calibri" pitchFamily="34" charset="0"/>
              </a:rPr>
              <a:t>Sequential Prediction</a:t>
            </a:r>
          </a:p>
          <a:p>
            <a:pPr eaLnBrk="1" hangingPunct="1"/>
            <a:endParaRPr lang="en-US" sz="2000">
              <a:solidFill>
                <a:srgbClr val="FF0000"/>
              </a:solidFill>
              <a:latin typeface="Calibri" pitchFamily="34" charset="0"/>
            </a:endParaRPr>
          </a:p>
          <a:p>
            <a:pPr eaLnBrk="1" hangingPunct="1"/>
            <a:r>
              <a:rPr lang="en-US" sz="2000">
                <a:solidFill>
                  <a:srgbClr val="0033CC"/>
                </a:solidFill>
                <a:latin typeface="Calibri" pitchFamily="34" charset="0"/>
              </a:rPr>
              <a:t>HMM/CRF based:</a:t>
            </a:r>
          </a:p>
          <a:p>
            <a:pPr eaLnBrk="1" hangingPunct="1"/>
            <a:r>
              <a:rPr lang="en-US" sz="2000">
                <a:solidFill>
                  <a:srgbClr val="0033CC"/>
                </a:solidFill>
                <a:latin typeface="Calibri" pitchFamily="34" charset="0"/>
              </a:rPr>
              <a:t>                     Argmax </a:t>
            </a:r>
            <a:r>
              <a:rPr lang="en-US" sz="2000">
                <a:solidFill>
                  <a:srgbClr val="0033CC"/>
                </a:solidFill>
                <a:latin typeface="Symbol" pitchFamily="18" charset="2"/>
                <a:sym typeface="Symbol" pitchFamily="18" charset="2"/>
              </a:rPr>
              <a:t></a:t>
            </a:r>
            <a:r>
              <a:rPr lang="en-US" sz="2000">
                <a:solidFill>
                  <a:srgbClr val="0033CC"/>
                </a:solidFill>
                <a:latin typeface="Calibri" pitchFamily="34" charset="0"/>
              </a:rPr>
              <a:t> </a:t>
            </a:r>
            <a:r>
              <a:rPr lang="en-US" sz="2000">
                <a:solidFill>
                  <a:srgbClr val="0033CC"/>
                </a:solidFill>
                <a:latin typeface="cmmi10" pitchFamily="34" charset="0"/>
              </a:rPr>
              <a:t>¸</a:t>
            </a:r>
            <a:r>
              <a:rPr lang="en-US" sz="2000" baseline="-25000">
                <a:solidFill>
                  <a:srgbClr val="0033CC"/>
                </a:solidFill>
                <a:latin typeface="cmmi10" pitchFamily="34" charset="0"/>
              </a:rPr>
              <a:t>ij</a:t>
            </a:r>
            <a:r>
              <a:rPr lang="en-US" sz="2000">
                <a:solidFill>
                  <a:srgbClr val="0033CC"/>
                </a:solidFill>
                <a:latin typeface="Calibri" pitchFamily="34" charset="0"/>
              </a:rPr>
              <a:t> x</a:t>
            </a:r>
            <a:r>
              <a:rPr lang="en-US" sz="2000" baseline="-25000">
                <a:solidFill>
                  <a:srgbClr val="0033CC"/>
                </a:solidFill>
                <a:latin typeface="Calibri" pitchFamily="34" charset="0"/>
              </a:rPr>
              <a:t>ij</a:t>
            </a:r>
          </a:p>
        </p:txBody>
      </p:sp>
      <p:sp>
        <p:nvSpPr>
          <p:cNvPr id="6" name="TextBox 3"/>
          <p:cNvSpPr txBox="1">
            <a:spLocks noChangeArrowheads="1"/>
          </p:cNvSpPr>
          <p:nvPr/>
        </p:nvSpPr>
        <p:spPr bwMode="auto">
          <a:xfrm>
            <a:off x="228600" y="4118212"/>
            <a:ext cx="4191000" cy="1323439"/>
          </a:xfrm>
          <a:prstGeom prst="rect">
            <a:avLst/>
          </a:prstGeom>
          <a:solidFill>
            <a:srgbClr val="FFFFCC"/>
          </a:solidFill>
          <a:ln w="9525">
            <a:solidFill>
              <a:srgbClr val="FF9900"/>
            </a:solidFill>
            <a:miter lim="800000"/>
            <a:headEnd/>
            <a:tailEnd/>
          </a:ln>
        </p:spPr>
        <p:txBody>
          <a:bodyPr>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a:solidFill>
                  <a:srgbClr val="FF0000"/>
                </a:solidFill>
                <a:latin typeface="Calibri" pitchFamily="34" charset="0"/>
              </a:rPr>
              <a:t>Sentence Compression/Summarization:</a:t>
            </a:r>
          </a:p>
          <a:p>
            <a:pPr eaLnBrk="1" hangingPunct="1"/>
            <a:r>
              <a:rPr lang="en-US" sz="2000" dirty="0" smtClean="0">
                <a:solidFill>
                  <a:srgbClr val="0033CC"/>
                </a:solidFill>
                <a:latin typeface="Calibri" pitchFamily="34" charset="0"/>
              </a:rPr>
              <a:t>Language </a:t>
            </a:r>
            <a:r>
              <a:rPr lang="en-US" sz="2000" dirty="0">
                <a:solidFill>
                  <a:srgbClr val="0033CC"/>
                </a:solidFill>
                <a:latin typeface="Calibri" pitchFamily="34" charset="0"/>
              </a:rPr>
              <a:t>Model based:</a:t>
            </a:r>
          </a:p>
          <a:p>
            <a:pPr eaLnBrk="1" hangingPunct="1"/>
            <a:r>
              <a:rPr lang="en-US" sz="2000" dirty="0">
                <a:solidFill>
                  <a:srgbClr val="0033CC"/>
                </a:solidFill>
                <a:latin typeface="Calibri" pitchFamily="34" charset="0"/>
              </a:rPr>
              <a:t>                     </a:t>
            </a:r>
            <a:r>
              <a:rPr lang="en-US" sz="2000" dirty="0" err="1">
                <a:solidFill>
                  <a:srgbClr val="0033CC"/>
                </a:solidFill>
                <a:latin typeface="Calibri" pitchFamily="34" charset="0"/>
              </a:rPr>
              <a:t>Argmax</a:t>
            </a:r>
            <a:r>
              <a:rPr lang="en-US" sz="2000" dirty="0">
                <a:solidFill>
                  <a:srgbClr val="0033CC"/>
                </a:solidFill>
                <a:latin typeface="Calibri" pitchFamily="34" charset="0"/>
              </a:rPr>
              <a:t> </a:t>
            </a:r>
            <a:r>
              <a:rPr lang="en-US" sz="2000" dirty="0">
                <a:solidFill>
                  <a:srgbClr val="0033CC"/>
                </a:solidFill>
                <a:latin typeface="Symbol" pitchFamily="18" charset="2"/>
                <a:sym typeface="Symbol" pitchFamily="18" charset="2"/>
              </a:rPr>
              <a:t></a:t>
            </a:r>
            <a:r>
              <a:rPr lang="en-US" sz="2000" dirty="0">
                <a:solidFill>
                  <a:srgbClr val="0033CC"/>
                </a:solidFill>
                <a:latin typeface="Calibri" pitchFamily="34" charset="0"/>
              </a:rPr>
              <a:t> </a:t>
            </a:r>
            <a:r>
              <a:rPr lang="en-US" sz="2000" dirty="0">
                <a:solidFill>
                  <a:srgbClr val="0033CC"/>
                </a:solidFill>
                <a:latin typeface="cmmi10" pitchFamily="34" charset="0"/>
              </a:rPr>
              <a:t>¸</a:t>
            </a:r>
            <a:r>
              <a:rPr lang="en-US" sz="2000" baseline="-25000" dirty="0" err="1">
                <a:solidFill>
                  <a:srgbClr val="0033CC"/>
                </a:solidFill>
                <a:latin typeface="cmmi10" pitchFamily="34" charset="0"/>
              </a:rPr>
              <a:t>ijk</a:t>
            </a:r>
            <a:r>
              <a:rPr lang="en-US" sz="2000" dirty="0">
                <a:solidFill>
                  <a:srgbClr val="0033CC"/>
                </a:solidFill>
                <a:latin typeface="Calibri" pitchFamily="34" charset="0"/>
              </a:rPr>
              <a:t> </a:t>
            </a:r>
            <a:r>
              <a:rPr lang="en-US" sz="2000" dirty="0" err="1">
                <a:solidFill>
                  <a:srgbClr val="0033CC"/>
                </a:solidFill>
                <a:latin typeface="Calibri" pitchFamily="34" charset="0"/>
              </a:rPr>
              <a:t>x</a:t>
            </a:r>
            <a:r>
              <a:rPr lang="en-US" sz="2000" baseline="-25000" dirty="0" err="1">
                <a:solidFill>
                  <a:srgbClr val="0033CC"/>
                </a:solidFill>
                <a:latin typeface="Calibri" pitchFamily="34" charset="0"/>
              </a:rPr>
              <a:t>ijk</a:t>
            </a:r>
            <a:endParaRPr lang="en-US" sz="2000" baseline="-25000" dirty="0">
              <a:solidFill>
                <a:srgbClr val="0033CC"/>
              </a:solidFill>
              <a:latin typeface="Calibri" pitchFamily="34" charset="0"/>
            </a:endParaRPr>
          </a:p>
        </p:txBody>
      </p:sp>
      <p:sp>
        <p:nvSpPr>
          <p:cNvPr id="3" name="Rectangle 2"/>
          <p:cNvSpPr/>
          <p:nvPr/>
        </p:nvSpPr>
        <p:spPr>
          <a:xfrm>
            <a:off x="181302" y="4060589"/>
            <a:ext cx="88392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p:cNvSpPr>
            <a:spLocks noChangeArrowheads="1"/>
          </p:cNvSpPr>
          <p:nvPr/>
        </p:nvSpPr>
        <p:spPr bwMode="auto">
          <a:xfrm>
            <a:off x="419100" y="4243389"/>
            <a:ext cx="8305800" cy="1700211"/>
          </a:xfrm>
          <a:prstGeom prst="rect">
            <a:avLst/>
          </a:prstGeom>
          <a:solidFill>
            <a:srgbClr val="FFFFCC"/>
          </a:solidFill>
          <a:ln w="9525">
            <a:solidFill>
              <a:schemeClr val="accent2"/>
            </a:solidFill>
            <a:miter lim="800000"/>
            <a:headEnd/>
            <a:tailEnd/>
          </a:ln>
          <a:effectLst/>
          <a:extLst/>
        </p:spPr>
        <p:txBody>
          <a:bodyPr/>
          <a:lstStyle/>
          <a:p>
            <a:pPr marL="342900" indent="-342900">
              <a:lnSpc>
                <a:spcPct val="90000"/>
              </a:lnSpc>
              <a:spcBef>
                <a:spcPct val="20000"/>
              </a:spcBef>
              <a:buClr>
                <a:srgbClr val="FF9900"/>
              </a:buClr>
              <a:buSzPct val="75000"/>
              <a:buFont typeface="Wingdings" pitchFamily="2" charset="2"/>
              <a:buNone/>
            </a:pPr>
            <a:r>
              <a:rPr lang="en-US" sz="2000" dirty="0">
                <a:solidFill>
                  <a:srgbClr val="3366CC"/>
                </a:solidFill>
                <a:latin typeface="Calibri" pitchFamily="34" charset="0"/>
              </a:rPr>
              <a:t>Constrained Conditional Models Allow:</a:t>
            </a:r>
          </a:p>
          <a:p>
            <a:pPr marL="342900" indent="-342900">
              <a:lnSpc>
                <a:spcPct val="90000"/>
              </a:lnSpc>
              <a:spcBef>
                <a:spcPct val="20000"/>
              </a:spcBef>
              <a:buClr>
                <a:srgbClr val="FF9900"/>
              </a:buClr>
              <a:buSzPct val="75000"/>
              <a:buFont typeface="Wingdings" pitchFamily="2" charset="2"/>
              <a:buChar char="n"/>
            </a:pPr>
            <a:r>
              <a:rPr lang="en-US" sz="2000" dirty="0" smtClean="0">
                <a:solidFill>
                  <a:srgbClr val="003366"/>
                </a:solidFill>
                <a:latin typeface="Calibri" pitchFamily="34" charset="0"/>
              </a:rPr>
              <a:t>Decouple complexity of the learned model from that of the desired output</a:t>
            </a:r>
          </a:p>
          <a:p>
            <a:pPr marL="342900" indent="-342900">
              <a:lnSpc>
                <a:spcPct val="90000"/>
              </a:lnSpc>
              <a:spcBef>
                <a:spcPct val="20000"/>
              </a:spcBef>
              <a:buClr>
                <a:srgbClr val="FF9900"/>
              </a:buClr>
              <a:buSzPct val="75000"/>
              <a:buFont typeface="Wingdings" pitchFamily="2" charset="2"/>
              <a:buChar char="n"/>
            </a:pPr>
            <a:r>
              <a:rPr lang="en-US" sz="2000" dirty="0" smtClean="0">
                <a:solidFill>
                  <a:srgbClr val="3366CC"/>
                </a:solidFill>
                <a:latin typeface="Calibri" pitchFamily="34" charset="0"/>
              </a:rPr>
              <a:t>Learn </a:t>
            </a:r>
            <a:r>
              <a:rPr lang="en-US" sz="2000" dirty="0">
                <a:solidFill>
                  <a:srgbClr val="3366CC"/>
                </a:solidFill>
                <a:latin typeface="Calibri" pitchFamily="34" charset="0"/>
              </a:rPr>
              <a:t>a simple model </a:t>
            </a:r>
            <a:r>
              <a:rPr lang="en-US" sz="2000" dirty="0" smtClean="0">
                <a:solidFill>
                  <a:srgbClr val="3366CC"/>
                </a:solidFill>
                <a:latin typeface="Calibri" pitchFamily="34" charset="0"/>
              </a:rPr>
              <a:t> (multiple; pipelines); reason with a complex one.</a:t>
            </a:r>
            <a:endParaRPr lang="en-US" sz="2000" dirty="0">
              <a:solidFill>
                <a:srgbClr val="3366CC"/>
              </a:solidFill>
              <a:latin typeface="Calibri" pitchFamily="34" charset="0"/>
            </a:endParaRPr>
          </a:p>
          <a:p>
            <a:pPr marL="342900" indent="-342900">
              <a:lnSpc>
                <a:spcPct val="90000"/>
              </a:lnSpc>
              <a:spcBef>
                <a:spcPct val="20000"/>
              </a:spcBef>
              <a:buClr>
                <a:srgbClr val="FF9900"/>
              </a:buClr>
              <a:buSzPct val="75000"/>
              <a:buFont typeface="Wingdings" pitchFamily="2" charset="2"/>
              <a:buChar char="n"/>
            </a:pPr>
            <a:r>
              <a:rPr lang="en-US" sz="2000" dirty="0">
                <a:solidFill>
                  <a:srgbClr val="003366"/>
                </a:solidFill>
                <a:latin typeface="Calibri" pitchFamily="34" charset="0"/>
              </a:rPr>
              <a:t>Accomplished </a:t>
            </a:r>
            <a:r>
              <a:rPr lang="en-US" sz="2000" dirty="0" smtClean="0">
                <a:solidFill>
                  <a:srgbClr val="003366"/>
                </a:solidFill>
                <a:latin typeface="Calibri" pitchFamily="34" charset="0"/>
              </a:rPr>
              <a:t>by incorporating </a:t>
            </a:r>
            <a:r>
              <a:rPr lang="en-US" sz="2000" dirty="0">
                <a:solidFill>
                  <a:srgbClr val="003366"/>
                </a:solidFill>
                <a:latin typeface="Calibri" pitchFamily="34" charset="0"/>
              </a:rPr>
              <a:t>constraints to bias/re-rank </a:t>
            </a:r>
            <a:r>
              <a:rPr lang="en-US" sz="2000" dirty="0" smtClean="0">
                <a:solidFill>
                  <a:srgbClr val="003366"/>
                </a:solidFill>
                <a:latin typeface="Calibri" pitchFamily="34" charset="0"/>
              </a:rPr>
              <a:t>global decisions to </a:t>
            </a:r>
            <a:r>
              <a:rPr lang="en-US" sz="2000" dirty="0" smtClean="0">
                <a:solidFill>
                  <a:srgbClr val="3366CC"/>
                </a:solidFill>
                <a:latin typeface="Calibri" pitchFamily="34" charset="0"/>
              </a:rPr>
              <a:t>satisfy (minimally violate) expectations. </a:t>
            </a:r>
            <a:r>
              <a:rPr lang="en-US" sz="1600" dirty="0" smtClean="0">
                <a:solidFill>
                  <a:srgbClr val="3366CC"/>
                </a:solidFill>
                <a:latin typeface="Calibri" pitchFamily="34" charset="0"/>
              </a:rPr>
              <a:t> </a:t>
            </a:r>
            <a:endParaRPr lang="en-US" sz="1600" dirty="0">
              <a:solidFill>
                <a:srgbClr val="3366CC"/>
              </a:solidFill>
              <a:latin typeface="Calibri" pitchFamily="34" charset="0"/>
            </a:endParaRPr>
          </a:p>
        </p:txBody>
      </p:sp>
      <p:sp>
        <p:nvSpPr>
          <p:cNvPr id="17" name="Rectangle 16"/>
          <p:cNvSpPr/>
          <p:nvPr/>
        </p:nvSpPr>
        <p:spPr>
          <a:xfrm>
            <a:off x="1752602" y="990601"/>
            <a:ext cx="5638799" cy="461665"/>
          </a:xfrm>
          <a:prstGeom prst="rect">
            <a:avLst/>
          </a:prstGeom>
        </p:spPr>
        <p:txBody>
          <a:bodyPr wrap="square">
            <a:spAutoFit/>
          </a:bodyPr>
          <a:lstStyle/>
          <a:p>
            <a:pPr lvl="1" eaLnBrk="0" hangingPunct="0">
              <a:spcBef>
                <a:spcPct val="20000"/>
              </a:spcBef>
              <a:buClr>
                <a:srgbClr val="FF9900"/>
              </a:buClr>
              <a:buSzPct val="65000"/>
            </a:pPr>
            <a:r>
              <a:rPr lang="en-US" sz="2400" b="1" kern="0" dirty="0" smtClean="0">
                <a:solidFill>
                  <a:srgbClr val="003366"/>
                </a:solidFill>
                <a:latin typeface="Calibri"/>
                <a:cs typeface="Arial"/>
              </a:rPr>
              <a:t>y </a:t>
            </a:r>
            <a:r>
              <a:rPr lang="en-US" sz="2400" b="1" kern="0" dirty="0">
                <a:solidFill>
                  <a:srgbClr val="003366"/>
                </a:solidFill>
                <a:latin typeface="Calibri"/>
                <a:cs typeface="Arial"/>
              </a:rPr>
              <a:t>= </a:t>
            </a:r>
            <a:r>
              <a:rPr lang="en-US" sz="2400" b="1" kern="0" dirty="0" err="1">
                <a:solidFill>
                  <a:srgbClr val="003366"/>
                </a:solidFill>
                <a:latin typeface="Calibri"/>
                <a:cs typeface="Arial"/>
              </a:rPr>
              <a:t>argmax</a:t>
            </a:r>
            <a:r>
              <a:rPr lang="en-US" sz="2400" b="1" kern="0" baseline="-25000" dirty="0" err="1">
                <a:solidFill>
                  <a:srgbClr val="003366"/>
                </a:solidFill>
                <a:latin typeface="Calibri"/>
                <a:cs typeface="Arial"/>
              </a:rPr>
              <a:t>y</a:t>
            </a:r>
            <a:r>
              <a:rPr lang="en-US" sz="2400" b="1" kern="0" baseline="-25000" dirty="0">
                <a:solidFill>
                  <a:srgbClr val="003366"/>
                </a:solidFill>
                <a:latin typeface="Calibri"/>
                <a:cs typeface="Arial"/>
              </a:rPr>
              <a:t> </a:t>
            </a:r>
            <a:r>
              <a:rPr lang="en-US" sz="2400" b="1" kern="0" baseline="-25000" dirty="0">
                <a:solidFill>
                  <a:srgbClr val="003366"/>
                </a:solidFill>
                <a:latin typeface="cmsy10"/>
                <a:cs typeface="Arial"/>
              </a:rPr>
              <a:t>2 Y</a:t>
            </a:r>
            <a:r>
              <a:rPr lang="en-US" sz="2400" b="1" kern="0" dirty="0">
                <a:solidFill>
                  <a:srgbClr val="003366"/>
                </a:solidFill>
                <a:latin typeface="Calibri"/>
                <a:cs typeface="Arial"/>
              </a:rPr>
              <a:t>  </a:t>
            </a:r>
            <a:r>
              <a:rPr lang="en-US" sz="2400" b="1" kern="0" dirty="0" err="1" smtClean="0">
                <a:solidFill>
                  <a:srgbClr val="003366"/>
                </a:solidFill>
                <a:latin typeface="Calibri"/>
                <a:cs typeface="Arial"/>
              </a:rPr>
              <a:t>w</a:t>
            </a:r>
            <a:r>
              <a:rPr lang="en-US" sz="2400" b="1" kern="0" baseline="30000" dirty="0" err="1" smtClean="0">
                <a:solidFill>
                  <a:srgbClr val="003366"/>
                </a:solidFill>
                <a:latin typeface="Calibri"/>
                <a:cs typeface="Arial"/>
              </a:rPr>
              <a:t>T</a:t>
            </a:r>
            <a:r>
              <a:rPr lang="en-US" sz="2400" b="1" kern="0" dirty="0" err="1" smtClean="0">
                <a:solidFill>
                  <a:srgbClr val="003366"/>
                </a:solidFill>
                <a:latin typeface="cmmi10"/>
                <a:cs typeface="Arial"/>
              </a:rPr>
              <a:t>Á</a:t>
            </a:r>
            <a:r>
              <a:rPr lang="en-US" sz="2400" b="1" kern="0" dirty="0" smtClean="0">
                <a:solidFill>
                  <a:srgbClr val="003366"/>
                </a:solidFill>
                <a:latin typeface="Calibri"/>
                <a:cs typeface="Arial"/>
              </a:rPr>
              <a:t>(x, y</a:t>
            </a:r>
            <a:r>
              <a:rPr lang="en-US" sz="2400" b="1" kern="0" dirty="0">
                <a:solidFill>
                  <a:srgbClr val="003366"/>
                </a:solidFill>
                <a:latin typeface="Calibri"/>
                <a:cs typeface="Arial"/>
              </a:rPr>
              <a:t>) + </a:t>
            </a:r>
            <a:r>
              <a:rPr lang="en-US" sz="2400" b="1" kern="0" dirty="0" err="1" smtClean="0">
                <a:solidFill>
                  <a:srgbClr val="003366"/>
                </a:solidFill>
                <a:latin typeface="Calibri"/>
                <a:cs typeface="Arial"/>
              </a:rPr>
              <a:t>u</a:t>
            </a:r>
            <a:r>
              <a:rPr lang="en-US" sz="2400" b="1" kern="0" baseline="30000" dirty="0" err="1" smtClean="0">
                <a:solidFill>
                  <a:srgbClr val="003366"/>
                </a:solidFill>
                <a:latin typeface="Calibri"/>
                <a:cs typeface="Arial"/>
              </a:rPr>
              <a:t>T</a:t>
            </a:r>
            <a:r>
              <a:rPr lang="en-US" sz="2400" b="1" kern="0" dirty="0" err="1" smtClean="0">
                <a:solidFill>
                  <a:srgbClr val="003366"/>
                </a:solidFill>
                <a:latin typeface="cmmi10"/>
                <a:cs typeface="Arial"/>
              </a:rPr>
              <a:t>C</a:t>
            </a:r>
            <a:r>
              <a:rPr lang="en-US" sz="2400" b="1" kern="0" dirty="0" smtClean="0">
                <a:solidFill>
                  <a:srgbClr val="003366"/>
                </a:solidFill>
                <a:latin typeface="Calibri"/>
                <a:cs typeface="Arial"/>
              </a:rPr>
              <a:t>(x, y</a:t>
            </a:r>
            <a:r>
              <a:rPr lang="en-US" sz="2400" b="1" kern="0" dirty="0">
                <a:solidFill>
                  <a:srgbClr val="003366"/>
                </a:solidFill>
                <a:latin typeface="Calibri"/>
                <a:cs typeface="Arial"/>
              </a:rPr>
              <a:t>) </a:t>
            </a:r>
          </a:p>
        </p:txBody>
      </p:sp>
      <p:sp>
        <p:nvSpPr>
          <p:cNvPr id="18" name="TextBox 3"/>
          <p:cNvSpPr txBox="1">
            <a:spLocks noChangeArrowheads="1"/>
          </p:cNvSpPr>
          <p:nvPr/>
        </p:nvSpPr>
        <p:spPr bwMode="auto">
          <a:xfrm>
            <a:off x="266700" y="2759075"/>
            <a:ext cx="8610600" cy="1230313"/>
          </a:xfrm>
          <a:prstGeom prst="rect">
            <a:avLst/>
          </a:prstGeom>
          <a:solidFill>
            <a:srgbClr val="FFFF66"/>
          </a:solidFill>
          <a:ln w="12700">
            <a:solidFill>
              <a:srgbClr val="FF9900"/>
            </a:solidFill>
            <a:miter lim="800000"/>
            <a:headEnd/>
            <a:tailEnd/>
          </a:ln>
        </p:spPr>
        <p:txBody>
          <a:bodyPr>
            <a:spAutoFit/>
          </a:bodyPr>
          <a:lstStyle>
            <a:lvl1pPr marL="342900" indent="-342900"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r>
              <a:rPr lang="en-US" dirty="0">
                <a:solidFill>
                  <a:srgbClr val="003366"/>
                </a:solidFill>
                <a:latin typeface="Calibri" pitchFamily="34" charset="0"/>
              </a:rPr>
              <a:t>Formulate NLP Problems as ILP problems         (inference may be done otherwise)</a:t>
            </a:r>
          </a:p>
          <a:p>
            <a:pPr lvl="2" eaLnBrk="1" hangingPunct="1"/>
            <a:r>
              <a:rPr lang="en-US" dirty="0">
                <a:solidFill>
                  <a:srgbClr val="000000"/>
                </a:solidFill>
                <a:latin typeface="Calibri" pitchFamily="34" charset="0"/>
              </a:rPr>
              <a:t>	</a:t>
            </a:r>
            <a:r>
              <a:rPr lang="en-US" dirty="0">
                <a:solidFill>
                  <a:srgbClr val="003366"/>
                </a:solidFill>
                <a:latin typeface="Calibri" pitchFamily="34" charset="0"/>
              </a:rPr>
              <a:t>1. Sequence tagging            </a:t>
            </a:r>
            <a:r>
              <a:rPr lang="en-US" dirty="0">
                <a:solidFill>
                  <a:srgbClr val="3366CC"/>
                </a:solidFill>
                <a:latin typeface="Calibri" pitchFamily="34" charset="0"/>
              </a:rPr>
              <a:t>(HMM/CRF + Global constraints)</a:t>
            </a:r>
          </a:p>
          <a:p>
            <a:pPr lvl="2" eaLnBrk="1" hangingPunct="1"/>
            <a:r>
              <a:rPr lang="en-US" dirty="0">
                <a:solidFill>
                  <a:srgbClr val="000000"/>
                </a:solidFill>
                <a:latin typeface="Calibri" pitchFamily="34" charset="0"/>
              </a:rPr>
              <a:t>	</a:t>
            </a:r>
            <a:r>
              <a:rPr lang="en-US" dirty="0">
                <a:solidFill>
                  <a:srgbClr val="003366"/>
                </a:solidFill>
                <a:latin typeface="Calibri" pitchFamily="34" charset="0"/>
              </a:rPr>
              <a:t>2. Sentence Compression   </a:t>
            </a:r>
            <a:r>
              <a:rPr lang="en-US" dirty="0">
                <a:solidFill>
                  <a:srgbClr val="3366CC"/>
                </a:solidFill>
                <a:latin typeface="Calibri" pitchFamily="34" charset="0"/>
              </a:rPr>
              <a:t>(Language Model + Global Constraints)</a:t>
            </a:r>
          </a:p>
          <a:p>
            <a:pPr lvl="2" eaLnBrk="1" hangingPunct="1"/>
            <a:r>
              <a:rPr lang="en-US" dirty="0">
                <a:solidFill>
                  <a:srgbClr val="000000"/>
                </a:solidFill>
                <a:latin typeface="Calibri" pitchFamily="34" charset="0"/>
              </a:rPr>
              <a:t>	</a:t>
            </a:r>
            <a:r>
              <a:rPr lang="en-US" dirty="0">
                <a:solidFill>
                  <a:srgbClr val="003366"/>
                </a:solidFill>
                <a:latin typeface="Calibri" pitchFamily="34" charset="0"/>
              </a:rPr>
              <a:t>3. SRL                                     </a:t>
            </a:r>
            <a:r>
              <a:rPr lang="en-US" dirty="0">
                <a:solidFill>
                  <a:srgbClr val="3366CC"/>
                </a:solidFill>
                <a:latin typeface="Calibri" pitchFamily="34" charset="0"/>
              </a:rPr>
              <a:t> (Independent classifiers + Global </a:t>
            </a:r>
            <a:r>
              <a:rPr lang="en-US" sz="2000" dirty="0">
                <a:solidFill>
                  <a:srgbClr val="3366CC"/>
                </a:solidFill>
                <a:latin typeface="Calibri" pitchFamily="34" charset="0"/>
              </a:rPr>
              <a:t>Constraints) </a:t>
            </a:r>
          </a:p>
        </p:txBody>
      </p:sp>
      <p:sp>
        <p:nvSpPr>
          <p:cNvPr id="19" name="AutoShape 12"/>
          <p:cNvSpPr>
            <a:spLocks noChangeArrowheads="1"/>
          </p:cNvSpPr>
          <p:nvPr/>
        </p:nvSpPr>
        <p:spPr bwMode="auto">
          <a:xfrm>
            <a:off x="609600" y="3130550"/>
            <a:ext cx="533400" cy="152400"/>
          </a:xfrm>
          <a:prstGeom prst="rightArrow">
            <a:avLst>
              <a:gd name="adj1" fmla="val 50000"/>
              <a:gd name="adj2" fmla="val 87500"/>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charset="0"/>
              <a:cs typeface="Arial" charset="0"/>
            </a:endParaRPr>
          </a:p>
        </p:txBody>
      </p:sp>
      <p:sp>
        <p:nvSpPr>
          <p:cNvPr id="20" name="AutoShape 13"/>
          <p:cNvSpPr>
            <a:spLocks noChangeArrowheads="1"/>
          </p:cNvSpPr>
          <p:nvPr/>
        </p:nvSpPr>
        <p:spPr bwMode="auto">
          <a:xfrm>
            <a:off x="609600" y="3422650"/>
            <a:ext cx="533400" cy="152400"/>
          </a:xfrm>
          <a:prstGeom prst="rightArrow">
            <a:avLst>
              <a:gd name="adj1" fmla="val 50000"/>
              <a:gd name="adj2" fmla="val 87500"/>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charset="0"/>
              <a:cs typeface="Arial" charset="0"/>
            </a:endParaRPr>
          </a:p>
        </p:txBody>
      </p:sp>
      <p:sp>
        <p:nvSpPr>
          <p:cNvPr id="21" name="AutoShape 14"/>
          <p:cNvSpPr>
            <a:spLocks noChangeArrowheads="1"/>
          </p:cNvSpPr>
          <p:nvPr/>
        </p:nvSpPr>
        <p:spPr bwMode="auto">
          <a:xfrm>
            <a:off x="609600" y="3727450"/>
            <a:ext cx="533400" cy="152400"/>
          </a:xfrm>
          <a:prstGeom prst="rightArrow">
            <a:avLst>
              <a:gd name="adj1" fmla="val 50000"/>
              <a:gd name="adj2" fmla="val 87500"/>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charset="0"/>
              <a:cs typeface="Arial" charset="0"/>
            </a:endParaRPr>
          </a:p>
        </p:txBody>
      </p:sp>
      <p:sp>
        <p:nvSpPr>
          <p:cNvPr id="7" name="Rectangular Callout 6"/>
          <p:cNvSpPr/>
          <p:nvPr/>
        </p:nvSpPr>
        <p:spPr>
          <a:xfrm>
            <a:off x="7010400" y="750242"/>
            <a:ext cx="2057401" cy="926158"/>
          </a:xfrm>
          <a:prstGeom prst="wedgeRectCallout">
            <a:avLst>
              <a:gd name="adj1" fmla="val -85653"/>
              <a:gd name="adj2" fmla="val -31367"/>
            </a:avLst>
          </a:prstGeom>
          <a:solidFill>
            <a:srgbClr val="FFFFCC"/>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3366"/>
                </a:solidFill>
              </a:rPr>
              <a:t>The 4</a:t>
            </a:r>
            <a:r>
              <a:rPr lang="en-US" baseline="30000" dirty="0" smtClean="0">
                <a:solidFill>
                  <a:srgbClr val="003366"/>
                </a:solidFill>
              </a:rPr>
              <a:t>th</a:t>
            </a:r>
            <a:r>
              <a:rPr lang="en-US" dirty="0" smtClean="0">
                <a:solidFill>
                  <a:srgbClr val="003366"/>
                </a:solidFill>
              </a:rPr>
              <a:t> and 5</a:t>
            </a:r>
            <a:r>
              <a:rPr lang="en-US" baseline="30000" dirty="0" smtClean="0">
                <a:solidFill>
                  <a:srgbClr val="003366"/>
                </a:solidFill>
              </a:rPr>
              <a:t>th</a:t>
            </a:r>
            <a:r>
              <a:rPr lang="en-US" dirty="0" smtClean="0">
                <a:solidFill>
                  <a:srgbClr val="003366"/>
                </a:solidFill>
              </a:rPr>
              <a:t>  parts of the tutorial are on how to learn </a:t>
            </a:r>
            <a:endParaRPr lang="en-US" dirty="0">
              <a:solidFill>
                <a:srgbClr val="003366"/>
              </a:solidFill>
            </a:endParaRPr>
          </a:p>
        </p:txBody>
      </p:sp>
      <p:sp>
        <p:nvSpPr>
          <p:cNvPr id="22" name="Rectangular Callout 21"/>
          <p:cNvSpPr/>
          <p:nvPr/>
        </p:nvSpPr>
        <p:spPr>
          <a:xfrm>
            <a:off x="4876800" y="94597"/>
            <a:ext cx="4191001" cy="533400"/>
          </a:xfrm>
          <a:prstGeom prst="wedgeRectCallout">
            <a:avLst>
              <a:gd name="adj1" fmla="val -89982"/>
              <a:gd name="adj2" fmla="val 137960"/>
            </a:avLst>
          </a:prstGeom>
          <a:solidFill>
            <a:srgbClr val="FFFFCC"/>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3366"/>
                </a:solidFill>
              </a:rPr>
              <a:t>The 2</a:t>
            </a:r>
            <a:r>
              <a:rPr lang="en-US" baseline="30000" dirty="0" smtClean="0">
                <a:solidFill>
                  <a:srgbClr val="003366"/>
                </a:solidFill>
              </a:rPr>
              <a:t>nd</a:t>
            </a:r>
            <a:r>
              <a:rPr lang="en-US" dirty="0" smtClean="0">
                <a:solidFill>
                  <a:srgbClr val="003366"/>
                </a:solidFill>
              </a:rPr>
              <a:t> and 3</a:t>
            </a:r>
            <a:r>
              <a:rPr lang="en-US" baseline="30000" dirty="0" smtClean="0">
                <a:solidFill>
                  <a:srgbClr val="003366"/>
                </a:solidFill>
              </a:rPr>
              <a:t>rd</a:t>
            </a:r>
            <a:r>
              <a:rPr lang="en-US" dirty="0" smtClean="0">
                <a:solidFill>
                  <a:srgbClr val="003366"/>
                </a:solidFill>
              </a:rPr>
              <a:t> parts of the tutorial are on how to </a:t>
            </a:r>
            <a:r>
              <a:rPr lang="en-US" dirty="0">
                <a:solidFill>
                  <a:srgbClr val="003366"/>
                </a:solidFill>
              </a:rPr>
              <a:t>m</a:t>
            </a:r>
            <a:r>
              <a:rPr lang="en-US" dirty="0" smtClean="0">
                <a:solidFill>
                  <a:srgbClr val="003366"/>
                </a:solidFill>
              </a:rPr>
              <a:t>odel and do inference </a:t>
            </a:r>
            <a:endParaRPr lang="en-US" dirty="0">
              <a:solidFill>
                <a:srgbClr val="003366"/>
              </a:solidFill>
            </a:endParaRPr>
          </a:p>
        </p:txBody>
      </p:sp>
      <p:sp>
        <p:nvSpPr>
          <p:cNvPr id="9" name="Oval 8"/>
          <p:cNvSpPr/>
          <p:nvPr/>
        </p:nvSpPr>
        <p:spPr>
          <a:xfrm>
            <a:off x="4038600" y="990601"/>
            <a:ext cx="1600200" cy="461665"/>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022834" y="990600"/>
            <a:ext cx="2949466" cy="461665"/>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r>
              <a:rPr lang="en-US" smtClean="0"/>
              <a:t>Roth &amp; Srikumar: ILP formulations in Natural Language Processing</a:t>
            </a:r>
            <a:endParaRPr lang="en-US"/>
          </a:p>
        </p:txBody>
      </p:sp>
      <p:sp>
        <p:nvSpPr>
          <p:cNvPr id="11" name="Slide Number Placeholder 10"/>
          <p:cNvSpPr>
            <a:spLocks noGrp="1"/>
          </p:cNvSpPr>
          <p:nvPr>
            <p:ph type="sldNum" sz="quarter" idx="12"/>
          </p:nvPr>
        </p:nvSpPr>
        <p:spPr/>
        <p:txBody>
          <a:bodyPr/>
          <a:lstStyle/>
          <a:p>
            <a:pPr>
              <a:defRPr/>
            </a:pPr>
            <a:fld id="{ED7074CE-C30A-4906-A13E-F3E63223B4E1}" type="slidenum">
              <a:rPr lang="en-US" altLang="zh-TW" smtClean="0"/>
              <a:pPr>
                <a:defRPr/>
              </a:pPr>
              <a:t>16</a:t>
            </a:fld>
            <a:endParaRPr lang="en-US" altLang="zh-TW" dirty="0"/>
          </a:p>
        </p:txBody>
      </p:sp>
    </p:spTree>
    <p:extLst>
      <p:ext uri="{BB962C8B-B14F-4D97-AF65-F5344CB8AC3E}">
        <p14:creationId xmlns:p14="http://schemas.microsoft.com/office/powerpoint/2010/main" val="699742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nodePh="1">
                                  <p:stCondLst>
                                    <p:cond delay="0"/>
                                  </p:stCondLst>
                                  <p:endCondLst>
                                    <p:cond evt="begin" delay="0">
                                      <p:tn val="31"/>
                                    </p:cond>
                                  </p:endCondLst>
                                  <p:childTnLst>
                                    <p:set>
                                      <p:cBhvr>
                                        <p:cTn id="32" dur="1" fill="hold">
                                          <p:stCondLst>
                                            <p:cond delay="499"/>
                                          </p:stCondLst>
                                        </p:cTn>
                                        <p:tgtEl>
                                          <p:spTgt spid="1304580"/>
                                        </p:tgtEl>
                                        <p:attrNameLst>
                                          <p:attrName>style.visibility</p:attrName>
                                        </p:attrNameLst>
                                      </p:cBhvr>
                                      <p:to>
                                        <p:strVal val="visible"/>
                                      </p:to>
                                    </p:set>
                                  </p:childTnLst>
                                </p:cTn>
                              </p:par>
                              <p:par>
                                <p:cTn id="33" presetID="22" presetClass="entr" presetSubtype="1"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2" presetClass="entr" presetSubtype="8"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0-#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par>
                                <p:cTn id="44" presetID="1" presetClass="entr" presetSubtype="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par>
                                <p:cTn id="50" presetID="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0-#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1" presetClass="entr" presetSubtype="0"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0-#ppt_w/2"/>
                                          </p:val>
                                        </p:tav>
                                        <p:tav tm="100000">
                                          <p:val>
                                            <p:strVal val="#ppt_x"/>
                                          </p:val>
                                        </p:tav>
                                      </p:tavLst>
                                    </p:anim>
                                    <p:anim calcmode="lin" valueType="num">
                                      <p:cBhvr additive="base">
                                        <p:cTn id="61"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304580" grpId="0" autoUpdateAnimBg="0"/>
      <p:bldP spid="63495" grpId="0" animBg="1"/>
      <p:bldP spid="4" grpId="0" animBg="1"/>
      <p:bldP spid="6" grpId="0" animBg="1"/>
      <p:bldP spid="3" grpId="0" animBg="1"/>
      <p:bldP spid="16" grpId="0" animBg="1"/>
      <p:bldP spid="18" grpId="0" animBg="1"/>
      <p:bldP spid="19" grpId="0" animBg="1"/>
      <p:bldP spid="20" grpId="0" animBg="1"/>
      <p:bldP spid="21" grpId="0" animBg="1"/>
      <p:bldP spid="7" grpId="0" animBg="1"/>
      <p:bldP spid="22" grpId="0" animBg="1"/>
      <p:bldP spid="9"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sz="2800" dirty="0" smtClean="0"/>
              <a:t>Semantic Role Labeling (SRL) </a:t>
            </a:r>
          </a:p>
        </p:txBody>
      </p:sp>
      <p:sp>
        <p:nvSpPr>
          <p:cNvPr id="45059" name="Rectangle 3"/>
          <p:cNvSpPr>
            <a:spLocks noGrp="1" noChangeArrowheads="1"/>
          </p:cNvSpPr>
          <p:nvPr>
            <p:ph idx="4294967295"/>
          </p:nvPr>
        </p:nvSpPr>
        <p:spPr>
          <a:xfrm>
            <a:off x="0" y="1066800"/>
            <a:ext cx="8229600" cy="4953000"/>
          </a:xfrm>
        </p:spPr>
        <p:txBody>
          <a:bodyPr/>
          <a:lstStyle/>
          <a:p>
            <a:pPr>
              <a:buFont typeface="Wingdings" pitchFamily="2" charset="2"/>
              <a:buNone/>
              <a:tabLst>
                <a:tab pos="1770063" algn="l"/>
              </a:tabLst>
            </a:pPr>
            <a:r>
              <a:rPr lang="en-US" sz="1800" b="1" dirty="0" smtClean="0"/>
              <a:t>I </a:t>
            </a:r>
            <a:r>
              <a:rPr lang="en-US" sz="1800" b="1" i="1" dirty="0" smtClean="0"/>
              <a:t>left</a:t>
            </a:r>
            <a:r>
              <a:rPr lang="en-US" sz="1800" b="1" dirty="0" smtClean="0"/>
              <a:t> my pearls to my daughter in my will .</a:t>
            </a:r>
          </a:p>
          <a:p>
            <a:pPr>
              <a:buFont typeface="Wingdings" pitchFamily="2" charset="2"/>
              <a:buNone/>
              <a:tabLst>
                <a:tab pos="1770063" algn="l"/>
              </a:tabLst>
            </a:pPr>
            <a:r>
              <a:rPr lang="en-US" sz="1800" b="1" dirty="0" smtClean="0">
                <a:solidFill>
                  <a:schemeClr val="bg2"/>
                </a:solidFill>
              </a:rPr>
              <a:t>[</a:t>
            </a:r>
            <a:r>
              <a:rPr lang="en-US" sz="1800" b="1" dirty="0" smtClean="0"/>
              <a:t>I</a:t>
            </a:r>
            <a:r>
              <a:rPr lang="en-US" sz="1800" b="1" dirty="0" smtClean="0">
                <a:solidFill>
                  <a:schemeClr val="bg2"/>
                </a:solidFill>
              </a:rPr>
              <a:t>]</a:t>
            </a:r>
            <a:r>
              <a:rPr lang="en-US" sz="1800" b="1" i="1" baseline="-25000" dirty="0" smtClean="0">
                <a:solidFill>
                  <a:schemeClr val="bg2"/>
                </a:solidFill>
              </a:rPr>
              <a:t>A0</a:t>
            </a:r>
            <a:r>
              <a:rPr lang="en-US" sz="1800" b="1" dirty="0" smtClean="0"/>
              <a:t> </a:t>
            </a:r>
            <a:r>
              <a:rPr lang="en-US" sz="1800" b="1" i="1" dirty="0" smtClean="0"/>
              <a:t>left</a:t>
            </a:r>
            <a:r>
              <a:rPr lang="en-US" sz="1800" b="1" dirty="0" smtClean="0"/>
              <a:t> </a:t>
            </a:r>
            <a:r>
              <a:rPr lang="en-US" sz="1800" b="1" dirty="0" smtClean="0">
                <a:solidFill>
                  <a:srgbClr val="008000"/>
                </a:solidFill>
              </a:rPr>
              <a:t>[</a:t>
            </a:r>
            <a:r>
              <a:rPr lang="en-US" sz="1800" b="1" dirty="0" smtClean="0"/>
              <a:t>my pearls</a:t>
            </a:r>
            <a:r>
              <a:rPr lang="en-US" sz="1800" b="1" dirty="0" smtClean="0">
                <a:solidFill>
                  <a:srgbClr val="008000"/>
                </a:solidFill>
              </a:rPr>
              <a:t>]</a:t>
            </a:r>
            <a:r>
              <a:rPr lang="en-US" sz="1800" b="1" i="1" baseline="-25000" dirty="0" smtClean="0">
                <a:solidFill>
                  <a:srgbClr val="008000"/>
                </a:solidFill>
              </a:rPr>
              <a:t>A1</a:t>
            </a:r>
            <a:r>
              <a:rPr lang="en-US" sz="1800" b="1" dirty="0" smtClean="0"/>
              <a:t> </a:t>
            </a:r>
            <a:r>
              <a:rPr lang="en-US" sz="1800" b="1" dirty="0" smtClean="0">
                <a:solidFill>
                  <a:schemeClr val="folHlink"/>
                </a:solidFill>
              </a:rPr>
              <a:t>[</a:t>
            </a:r>
            <a:r>
              <a:rPr lang="en-US" sz="1800" b="1" dirty="0" smtClean="0"/>
              <a:t>to my daughter</a:t>
            </a:r>
            <a:r>
              <a:rPr lang="en-US" sz="1800" b="1" dirty="0" smtClean="0">
                <a:solidFill>
                  <a:schemeClr val="folHlink"/>
                </a:solidFill>
              </a:rPr>
              <a:t>]</a:t>
            </a:r>
            <a:r>
              <a:rPr lang="en-US" sz="1800" b="1" i="1" baseline="-25000" dirty="0" smtClean="0">
                <a:solidFill>
                  <a:schemeClr val="folHlink"/>
                </a:solidFill>
              </a:rPr>
              <a:t>A2</a:t>
            </a:r>
            <a:r>
              <a:rPr lang="en-US" sz="1800" b="1" dirty="0" smtClean="0"/>
              <a:t> </a:t>
            </a:r>
            <a:r>
              <a:rPr lang="en-US" sz="1800" b="1" dirty="0" smtClean="0">
                <a:solidFill>
                  <a:srgbClr val="CC0000"/>
                </a:solidFill>
              </a:rPr>
              <a:t>[</a:t>
            </a:r>
            <a:r>
              <a:rPr lang="en-US" sz="1800" b="1" dirty="0" smtClean="0"/>
              <a:t>in my will</a:t>
            </a:r>
            <a:r>
              <a:rPr lang="en-US" sz="1800" b="1" dirty="0" smtClean="0">
                <a:solidFill>
                  <a:srgbClr val="CC0000"/>
                </a:solidFill>
              </a:rPr>
              <a:t>]</a:t>
            </a:r>
            <a:r>
              <a:rPr lang="en-US" sz="1800" b="1" i="1" baseline="-25000" dirty="0" smtClean="0">
                <a:solidFill>
                  <a:srgbClr val="CC0000"/>
                </a:solidFill>
              </a:rPr>
              <a:t>AM-LOC</a:t>
            </a:r>
            <a:r>
              <a:rPr lang="en-US" sz="1800" b="1" dirty="0" smtClean="0"/>
              <a:t> .</a:t>
            </a:r>
          </a:p>
          <a:p>
            <a:pPr>
              <a:buFont typeface="Wingdings" pitchFamily="2" charset="2"/>
              <a:buNone/>
              <a:tabLst>
                <a:tab pos="1770063" algn="l"/>
              </a:tabLst>
            </a:pPr>
            <a:endParaRPr lang="en-US" sz="1800" dirty="0" smtClean="0"/>
          </a:p>
          <a:p>
            <a:pPr>
              <a:tabLst>
                <a:tab pos="1770063" algn="l"/>
              </a:tabLst>
            </a:pPr>
            <a:r>
              <a:rPr lang="en-US" b="1" i="1" dirty="0" smtClean="0">
                <a:solidFill>
                  <a:schemeClr val="bg2"/>
                </a:solidFill>
              </a:rPr>
              <a:t>A0</a:t>
            </a:r>
            <a:r>
              <a:rPr lang="en-US" dirty="0" smtClean="0"/>
              <a:t>	Leaver</a:t>
            </a:r>
          </a:p>
          <a:p>
            <a:pPr>
              <a:tabLst>
                <a:tab pos="1770063" algn="l"/>
              </a:tabLst>
            </a:pPr>
            <a:r>
              <a:rPr lang="en-US" b="1" i="1" dirty="0" smtClean="0">
                <a:solidFill>
                  <a:srgbClr val="008000"/>
                </a:solidFill>
              </a:rPr>
              <a:t>A1</a:t>
            </a:r>
            <a:r>
              <a:rPr lang="en-US" dirty="0" smtClean="0"/>
              <a:t>	Things left</a:t>
            </a:r>
          </a:p>
          <a:p>
            <a:pPr>
              <a:tabLst>
                <a:tab pos="1770063" algn="l"/>
              </a:tabLst>
            </a:pPr>
            <a:r>
              <a:rPr lang="en-US" b="1" i="1" dirty="0" smtClean="0">
                <a:solidFill>
                  <a:schemeClr val="folHlink"/>
                </a:solidFill>
              </a:rPr>
              <a:t>A2</a:t>
            </a:r>
            <a:r>
              <a:rPr lang="en-US" dirty="0" smtClean="0"/>
              <a:t>	Benefactor</a:t>
            </a:r>
          </a:p>
          <a:p>
            <a:pPr>
              <a:tabLst>
                <a:tab pos="1770063" algn="l"/>
              </a:tabLst>
            </a:pPr>
            <a:r>
              <a:rPr lang="en-US" b="1" i="1" dirty="0" smtClean="0">
                <a:solidFill>
                  <a:srgbClr val="CC0000"/>
                </a:solidFill>
              </a:rPr>
              <a:t>AM-LOC</a:t>
            </a:r>
            <a:r>
              <a:rPr lang="en-US" dirty="0" smtClean="0"/>
              <a:t>	Location</a:t>
            </a:r>
          </a:p>
          <a:p>
            <a:pPr>
              <a:tabLst>
                <a:tab pos="1770063" algn="l"/>
              </a:tabLst>
            </a:pPr>
            <a:endParaRPr lang="en-US" dirty="0" smtClean="0"/>
          </a:p>
          <a:p>
            <a:pPr algn="ctr">
              <a:buFont typeface="Wingdings" pitchFamily="2" charset="2"/>
              <a:buNone/>
              <a:tabLst>
                <a:tab pos="1770063" algn="l"/>
              </a:tabLst>
            </a:pPr>
            <a:r>
              <a:rPr lang="en-US" sz="1800" b="1" dirty="0" smtClean="0"/>
              <a:t>I </a:t>
            </a:r>
            <a:r>
              <a:rPr lang="en-US" sz="1800" b="1" i="1" dirty="0" smtClean="0"/>
              <a:t>left</a:t>
            </a:r>
            <a:r>
              <a:rPr lang="en-US" sz="1800" b="1" dirty="0" smtClean="0"/>
              <a:t> my pearls to my daughter in my will .</a:t>
            </a:r>
          </a:p>
        </p:txBody>
      </p:sp>
      <p:sp>
        <p:nvSpPr>
          <p:cNvPr id="45060" name="Line 4"/>
          <p:cNvSpPr>
            <a:spLocks noChangeShapeType="1"/>
          </p:cNvSpPr>
          <p:nvPr/>
        </p:nvSpPr>
        <p:spPr bwMode="auto">
          <a:xfrm>
            <a:off x="1524000" y="5105400"/>
            <a:ext cx="2286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5061" name="Line 5"/>
          <p:cNvSpPr>
            <a:spLocks noChangeShapeType="1"/>
          </p:cNvSpPr>
          <p:nvPr/>
        </p:nvSpPr>
        <p:spPr bwMode="auto">
          <a:xfrm>
            <a:off x="2514600" y="5105400"/>
            <a:ext cx="1219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5062" name="Line 6"/>
          <p:cNvSpPr>
            <a:spLocks noChangeShapeType="1"/>
          </p:cNvSpPr>
          <p:nvPr/>
        </p:nvSpPr>
        <p:spPr bwMode="auto">
          <a:xfrm>
            <a:off x="3810000" y="5105400"/>
            <a:ext cx="1981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5063" name="Line 7"/>
          <p:cNvSpPr>
            <a:spLocks noChangeShapeType="1"/>
          </p:cNvSpPr>
          <p:nvPr/>
        </p:nvSpPr>
        <p:spPr bwMode="auto">
          <a:xfrm>
            <a:off x="5943600" y="5105400"/>
            <a:ext cx="13716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9" name="TextBox 3"/>
          <p:cNvSpPr txBox="1">
            <a:spLocks noChangeArrowheads="1"/>
          </p:cNvSpPr>
          <p:nvPr/>
        </p:nvSpPr>
        <p:spPr bwMode="auto">
          <a:xfrm>
            <a:off x="4949825" y="31532"/>
            <a:ext cx="4117975" cy="1015663"/>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Clr>
                <a:srgbClr val="000000"/>
              </a:buClr>
              <a:buSzPct val="100000"/>
              <a:buFont typeface="Times New Roman" pitchFamily="18" charset="0"/>
              <a:buNone/>
            </a:pPr>
            <a:r>
              <a:rPr lang="en-US" sz="2000" b="1" dirty="0" smtClean="0">
                <a:solidFill>
                  <a:srgbClr val="003366"/>
                </a:solidFill>
                <a:latin typeface="Calibri" pitchFamily="34" charset="0"/>
              </a:rPr>
              <a:t>Archetypical Information Extraction Problem</a:t>
            </a:r>
            <a:r>
              <a:rPr lang="en-US" sz="2000" dirty="0" smtClean="0">
                <a:solidFill>
                  <a:srgbClr val="003366"/>
                </a:solidFill>
                <a:latin typeface="Calibri" pitchFamily="34" charset="0"/>
              </a:rPr>
              <a:t>: E.g., Concept Identification and Typing, Event Identification, etc</a:t>
            </a:r>
            <a:r>
              <a:rPr lang="en-US" sz="2000" dirty="0" smtClean="0">
                <a:solidFill>
                  <a:srgbClr val="000000"/>
                </a:solidFill>
                <a:latin typeface="Calibri" pitchFamily="34" charset="0"/>
              </a:rPr>
              <a:t>. </a:t>
            </a:r>
            <a:endParaRPr lang="en-US" sz="2000" dirty="0">
              <a:solidFill>
                <a:srgbClr val="000000"/>
              </a:solidFill>
              <a:latin typeface="Calibri" pitchFamily="34" charset="0"/>
            </a:endParaRPr>
          </a:p>
        </p:txBody>
      </p:sp>
      <p:sp>
        <p:nvSpPr>
          <p:cNvPr id="2" name="Footer Placeholder 1"/>
          <p:cNvSpPr>
            <a:spLocks noGrp="1"/>
          </p:cNvSpPr>
          <p:nvPr>
            <p:ph type="ftr" sz="quarter" idx="11"/>
          </p:nvPr>
        </p:nvSpPr>
        <p:spPr/>
        <p:txBody>
          <a:bodyPr/>
          <a:lstStyle/>
          <a:p>
            <a:r>
              <a:rPr lang="en-US" smtClean="0"/>
              <a:t>Roth &amp; Srikumar: ILP formulations in Natural Language Processing</a:t>
            </a:r>
            <a:endParaRPr lang="en-US"/>
          </a:p>
        </p:txBody>
      </p:sp>
      <p:sp>
        <p:nvSpPr>
          <p:cNvPr id="3" name="Slide Number Placeholder 2"/>
          <p:cNvSpPr>
            <a:spLocks noGrp="1"/>
          </p:cNvSpPr>
          <p:nvPr>
            <p:ph type="sldNum" sz="quarter" idx="12"/>
          </p:nvPr>
        </p:nvSpPr>
        <p:spPr/>
        <p:txBody>
          <a:bodyPr/>
          <a:lstStyle/>
          <a:p>
            <a:pPr>
              <a:defRPr/>
            </a:pPr>
            <a:fld id="{ED7074CE-C30A-4906-A13E-F3E63223B4E1}" type="slidenum">
              <a:rPr lang="en-US" altLang="zh-TW" smtClean="0"/>
              <a:pPr>
                <a:defRPr/>
              </a:pPr>
              <a:t>17</a:t>
            </a:fld>
            <a:endParaRPr lang="en-US" altLang="zh-TW" dirty="0"/>
          </a:p>
        </p:txBody>
      </p:sp>
    </p:spTree>
    <p:extLst>
      <p:ext uri="{BB962C8B-B14F-4D97-AF65-F5344CB8AC3E}">
        <p14:creationId xmlns:p14="http://schemas.microsoft.com/office/powerpoint/2010/main" val="366603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n-US" sz="2800" dirty="0" smtClean="0"/>
              <a:t>Algorithmic Approach</a:t>
            </a:r>
          </a:p>
        </p:txBody>
      </p:sp>
      <p:sp>
        <p:nvSpPr>
          <p:cNvPr id="46083" name="Rectangle 3"/>
          <p:cNvSpPr>
            <a:spLocks noGrp="1" noChangeArrowheads="1"/>
          </p:cNvSpPr>
          <p:nvPr>
            <p:ph idx="1"/>
          </p:nvPr>
        </p:nvSpPr>
        <p:spPr>
          <a:xfrm>
            <a:off x="457200" y="903890"/>
            <a:ext cx="8229600" cy="5135564"/>
          </a:xfrm>
        </p:spPr>
        <p:txBody>
          <a:bodyPr/>
          <a:lstStyle/>
          <a:p>
            <a:r>
              <a:rPr lang="en-US" dirty="0" smtClean="0"/>
              <a:t>Identify argument candidates</a:t>
            </a:r>
          </a:p>
          <a:p>
            <a:pPr lvl="1"/>
            <a:r>
              <a:rPr lang="en-US" dirty="0" smtClean="0"/>
              <a:t>Pruning  [</a:t>
            </a:r>
            <a:r>
              <a:rPr lang="en-US" dirty="0" err="1" smtClean="0"/>
              <a:t>Xue&amp;Palmer</a:t>
            </a:r>
            <a:r>
              <a:rPr lang="en-US" dirty="0" smtClean="0"/>
              <a:t>, EMNLP’04]</a:t>
            </a:r>
          </a:p>
          <a:p>
            <a:pPr lvl="1"/>
            <a:r>
              <a:rPr lang="en-US" dirty="0" smtClean="0"/>
              <a:t>Argument Identifier </a:t>
            </a:r>
          </a:p>
          <a:p>
            <a:pPr lvl="2"/>
            <a:r>
              <a:rPr lang="en-US" dirty="0" smtClean="0"/>
              <a:t>Binary classification</a:t>
            </a:r>
          </a:p>
          <a:p>
            <a:r>
              <a:rPr lang="en-US" dirty="0" smtClean="0"/>
              <a:t>Classify argument candidates</a:t>
            </a:r>
          </a:p>
          <a:p>
            <a:pPr lvl="1"/>
            <a:r>
              <a:rPr lang="en-US" dirty="0" smtClean="0"/>
              <a:t>Argument Classifier </a:t>
            </a:r>
          </a:p>
          <a:p>
            <a:pPr lvl="2"/>
            <a:r>
              <a:rPr lang="en-US" dirty="0" smtClean="0"/>
              <a:t>Multi-class classification</a:t>
            </a:r>
          </a:p>
          <a:p>
            <a:r>
              <a:rPr lang="en-US" dirty="0" smtClean="0"/>
              <a:t>Inference</a:t>
            </a:r>
          </a:p>
          <a:p>
            <a:pPr lvl="1"/>
            <a:r>
              <a:rPr lang="en-US" dirty="0" smtClean="0"/>
              <a:t>Use the estimated probability distribution given</a:t>
            </a:r>
          </a:p>
          <a:p>
            <a:pPr marL="457200" lvl="1" indent="0">
              <a:buNone/>
            </a:pPr>
            <a:r>
              <a:rPr lang="en-US" dirty="0"/>
              <a:t> </a:t>
            </a:r>
            <a:r>
              <a:rPr lang="en-US" dirty="0" smtClean="0"/>
              <a:t>    by the argument classifier</a:t>
            </a:r>
          </a:p>
          <a:p>
            <a:pPr lvl="1"/>
            <a:r>
              <a:rPr lang="en-US" dirty="0" smtClean="0"/>
              <a:t>Use structural and linguistic constraints</a:t>
            </a:r>
          </a:p>
          <a:p>
            <a:pPr lvl="1"/>
            <a:r>
              <a:rPr lang="en-US" dirty="0" smtClean="0"/>
              <a:t>Infer the optimal global output</a:t>
            </a:r>
          </a:p>
          <a:p>
            <a:endParaRPr lang="en-US" dirty="0" smtClean="0"/>
          </a:p>
        </p:txBody>
      </p:sp>
      <p:sp>
        <p:nvSpPr>
          <p:cNvPr id="92" name="Text Box 5"/>
          <p:cNvSpPr txBox="1">
            <a:spLocks noChangeArrowheads="1"/>
          </p:cNvSpPr>
          <p:nvPr/>
        </p:nvSpPr>
        <p:spPr bwMode="auto">
          <a:xfrm>
            <a:off x="1905000" y="4946650"/>
            <a:ext cx="2057400" cy="844550"/>
          </a:xfrm>
          <a:prstGeom prst="rect">
            <a:avLst/>
          </a:prstGeom>
          <a:solidFill>
            <a:srgbClr val="FFFFCC"/>
          </a:solidFill>
          <a:ln w="38100">
            <a:solidFill>
              <a:srgbClr val="FF9933"/>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0000"/>
              </a:lnSpc>
              <a:spcBef>
                <a:spcPct val="20000"/>
              </a:spcBef>
              <a:buClr>
                <a:srgbClr val="FF9900"/>
              </a:buClr>
              <a:buSzPct val="75000"/>
              <a:buFont typeface="Wingdings" pitchFamily="2" charset="2"/>
              <a:buNone/>
            </a:pPr>
            <a:r>
              <a:rPr lang="en-US" altLang="zh-TW" dirty="0">
                <a:latin typeface="Calibri" pitchFamily="34" charset="0"/>
                <a:ea typeface="Arial Unicode MS" pitchFamily="34" charset="-128"/>
                <a:cs typeface="Arial Unicode MS" pitchFamily="34" charset="-128"/>
              </a:rPr>
              <a:t>One inference problem for each verb predicate. </a:t>
            </a:r>
          </a:p>
        </p:txBody>
      </p:sp>
      <p:sp>
        <p:nvSpPr>
          <p:cNvPr id="6" name="TextBox 5"/>
          <p:cNvSpPr txBox="1"/>
          <p:nvPr/>
        </p:nvSpPr>
        <p:spPr>
          <a:xfrm>
            <a:off x="685800" y="4343400"/>
            <a:ext cx="4876800" cy="1692771"/>
          </a:xfrm>
          <a:prstGeom prst="rect">
            <a:avLst/>
          </a:prstGeom>
          <a:solidFill>
            <a:srgbClr val="FFFFCC"/>
          </a:solidFill>
          <a:ln>
            <a:solidFill>
              <a:schemeClr val="bg2"/>
            </a:solidFill>
          </a:ln>
        </p:spPr>
        <p:txBody>
          <a:bodyPr wrap="square" rtlCol="0">
            <a:spAutoFit/>
          </a:bodyPr>
          <a:lstStyle/>
          <a:p>
            <a:r>
              <a:rPr lang="en-US" sz="2400" dirty="0" err="1" smtClean="0">
                <a:solidFill>
                  <a:srgbClr val="003366"/>
                </a:solidFill>
                <a:latin typeface="Calibri" pitchFamily="34" charset="0"/>
              </a:rPr>
              <a:t>argmax</a:t>
            </a:r>
            <a:r>
              <a:rPr lang="en-US" sz="2400" dirty="0" smtClean="0">
                <a:solidFill>
                  <a:srgbClr val="003366"/>
                </a:solidFill>
              </a:rPr>
              <a:t> </a:t>
            </a:r>
            <a:r>
              <a:rPr lang="en-US" sz="2400" dirty="0" smtClean="0">
                <a:solidFill>
                  <a:srgbClr val="003366"/>
                </a:solidFill>
                <a:latin typeface="Symbol"/>
                <a:sym typeface="Symbol"/>
              </a:rPr>
              <a:t></a:t>
            </a:r>
            <a:r>
              <a:rPr lang="en-US" sz="2400" baseline="-25000" dirty="0" err="1" smtClean="0">
                <a:solidFill>
                  <a:srgbClr val="3366CC"/>
                </a:solidFill>
                <a:latin typeface="Arial"/>
                <a:sym typeface="Symbol"/>
              </a:rPr>
              <a:t>a</a:t>
            </a:r>
            <a:r>
              <a:rPr lang="en-US" sz="2400" baseline="-25000" dirty="0" err="1" smtClean="0">
                <a:solidFill>
                  <a:srgbClr val="003366"/>
                </a:solidFill>
                <a:latin typeface="Arial"/>
                <a:sym typeface="Symbol"/>
              </a:rPr>
              <a:t>,t</a:t>
            </a:r>
            <a:r>
              <a:rPr lang="en-US" sz="2400" dirty="0" smtClean="0">
                <a:solidFill>
                  <a:srgbClr val="003366"/>
                </a:solidFill>
              </a:rPr>
              <a:t> </a:t>
            </a:r>
            <a:r>
              <a:rPr lang="en-US" sz="2400" dirty="0" err="1" smtClean="0">
                <a:solidFill>
                  <a:srgbClr val="003366"/>
                </a:solidFill>
                <a:latin typeface="Calibri"/>
              </a:rPr>
              <a:t>y</a:t>
            </a:r>
            <a:r>
              <a:rPr lang="en-US" sz="2400" baseline="30000" dirty="0" err="1" smtClean="0">
                <a:solidFill>
                  <a:srgbClr val="3366CC"/>
                </a:solidFill>
                <a:latin typeface="Arial"/>
              </a:rPr>
              <a:t>a</a:t>
            </a:r>
            <a:r>
              <a:rPr lang="en-US" sz="2400" baseline="30000" dirty="0" err="1" smtClean="0">
                <a:solidFill>
                  <a:srgbClr val="003366"/>
                </a:solidFill>
                <a:latin typeface="Arial"/>
              </a:rPr>
              <a:t>,t</a:t>
            </a:r>
            <a:r>
              <a:rPr lang="en-US" sz="2400" dirty="0" smtClean="0">
                <a:solidFill>
                  <a:srgbClr val="003366"/>
                </a:solidFill>
              </a:rPr>
              <a:t> </a:t>
            </a:r>
            <a:r>
              <a:rPr lang="en-US" sz="2400" dirty="0" err="1" smtClean="0">
                <a:solidFill>
                  <a:srgbClr val="003366"/>
                </a:solidFill>
                <a:latin typeface="Calibri"/>
              </a:rPr>
              <a:t>c</a:t>
            </a:r>
            <a:r>
              <a:rPr lang="en-US" sz="2400" baseline="30000" dirty="0" err="1" smtClean="0">
                <a:solidFill>
                  <a:srgbClr val="3366CC"/>
                </a:solidFill>
                <a:latin typeface="Arial"/>
              </a:rPr>
              <a:t>a</a:t>
            </a:r>
            <a:r>
              <a:rPr lang="en-US" sz="2400" baseline="30000" dirty="0" err="1" smtClean="0">
                <a:solidFill>
                  <a:srgbClr val="003366"/>
                </a:solidFill>
                <a:latin typeface="Arial"/>
              </a:rPr>
              <a:t>,t</a:t>
            </a:r>
            <a:r>
              <a:rPr lang="en-US" sz="2400" baseline="30000" dirty="0" smtClean="0">
                <a:solidFill>
                  <a:srgbClr val="003366"/>
                </a:solidFill>
                <a:latin typeface="Arial"/>
              </a:rPr>
              <a:t> </a:t>
            </a:r>
            <a:r>
              <a:rPr lang="en-US" sz="2000" dirty="0" smtClean="0">
                <a:solidFill>
                  <a:srgbClr val="003366"/>
                </a:solidFill>
                <a:latin typeface="Symbol"/>
                <a:sym typeface="Symbol"/>
              </a:rPr>
              <a:t>= </a:t>
            </a:r>
            <a:r>
              <a:rPr lang="en-US" sz="2000" baseline="-25000" dirty="0" err="1">
                <a:solidFill>
                  <a:srgbClr val="3366CC"/>
                </a:solidFill>
                <a:latin typeface="Arial"/>
                <a:sym typeface="Symbol"/>
              </a:rPr>
              <a:t>a</a:t>
            </a:r>
            <a:r>
              <a:rPr lang="en-US" sz="2000" baseline="-25000" dirty="0" err="1">
                <a:solidFill>
                  <a:srgbClr val="003366"/>
                </a:solidFill>
                <a:latin typeface="Arial"/>
                <a:sym typeface="Symbol"/>
              </a:rPr>
              <a:t>,t</a:t>
            </a:r>
            <a:r>
              <a:rPr lang="en-US" sz="2000" dirty="0">
                <a:solidFill>
                  <a:srgbClr val="003366"/>
                </a:solidFill>
              </a:rPr>
              <a:t> </a:t>
            </a:r>
            <a:r>
              <a:rPr lang="en-US" sz="2000" dirty="0" smtClean="0">
                <a:solidFill>
                  <a:srgbClr val="003366"/>
                </a:solidFill>
                <a:latin typeface="Calibri"/>
              </a:rPr>
              <a:t>1</a:t>
            </a:r>
            <a:r>
              <a:rPr lang="en-US" sz="2000" baseline="-25000" dirty="0" smtClean="0">
                <a:solidFill>
                  <a:srgbClr val="3366CC"/>
                </a:solidFill>
                <a:latin typeface="Calibri"/>
              </a:rPr>
              <a:t>a</a:t>
            </a:r>
            <a:r>
              <a:rPr lang="en-US" sz="2000" baseline="-25000" dirty="0" smtClean="0">
                <a:solidFill>
                  <a:srgbClr val="003366"/>
                </a:solidFill>
                <a:latin typeface="Calibri"/>
              </a:rPr>
              <a:t>=t</a:t>
            </a:r>
            <a:r>
              <a:rPr lang="en-US" sz="2000" dirty="0" smtClean="0">
                <a:solidFill>
                  <a:srgbClr val="003366"/>
                </a:solidFill>
              </a:rPr>
              <a:t> </a:t>
            </a:r>
            <a:r>
              <a:rPr lang="en-US" sz="2000" dirty="0" err="1" smtClean="0">
                <a:solidFill>
                  <a:srgbClr val="003366"/>
                </a:solidFill>
                <a:latin typeface="Calibri"/>
              </a:rPr>
              <a:t>c</a:t>
            </a:r>
            <a:r>
              <a:rPr lang="en-US" sz="2000" baseline="-25000" dirty="0" err="1" smtClean="0">
                <a:solidFill>
                  <a:srgbClr val="3366CC"/>
                </a:solidFill>
                <a:latin typeface="Calibri"/>
              </a:rPr>
              <a:t>a</a:t>
            </a:r>
            <a:r>
              <a:rPr lang="en-US" sz="2000" baseline="-25000" dirty="0" smtClean="0">
                <a:solidFill>
                  <a:srgbClr val="003366"/>
                </a:solidFill>
                <a:latin typeface="Calibri"/>
              </a:rPr>
              <a:t>=t</a:t>
            </a:r>
            <a:endParaRPr lang="en-US" sz="2000" baseline="-25000" dirty="0">
              <a:solidFill>
                <a:srgbClr val="003366"/>
              </a:solidFill>
              <a:latin typeface="Calibri"/>
            </a:endParaRPr>
          </a:p>
          <a:p>
            <a:r>
              <a:rPr lang="en-US" sz="2000" dirty="0" smtClean="0">
                <a:solidFill>
                  <a:srgbClr val="003366"/>
                </a:solidFill>
                <a:latin typeface="Calibri" pitchFamily="34" charset="0"/>
              </a:rPr>
              <a:t>Subject to</a:t>
            </a:r>
            <a:r>
              <a:rPr lang="en-US" sz="2400" dirty="0" smtClean="0">
                <a:solidFill>
                  <a:srgbClr val="003366"/>
                </a:solidFill>
                <a:latin typeface="Calibri" pitchFamily="34" charset="0"/>
              </a:rPr>
              <a:t>:</a:t>
            </a:r>
          </a:p>
          <a:p>
            <a:pPr marL="342900" indent="-342900">
              <a:buFont typeface="Arial" pitchFamily="34" charset="0"/>
              <a:buChar char="•"/>
            </a:pPr>
            <a:r>
              <a:rPr lang="en-US" sz="2000" dirty="0" smtClean="0">
                <a:solidFill>
                  <a:srgbClr val="003366"/>
                </a:solidFill>
                <a:latin typeface="Calibri" pitchFamily="34" charset="0"/>
              </a:rPr>
              <a:t>One label per argument: </a:t>
            </a:r>
            <a:r>
              <a:rPr lang="en-US" sz="2000" dirty="0" smtClean="0">
                <a:solidFill>
                  <a:srgbClr val="003366"/>
                </a:solidFill>
                <a:latin typeface="Symbol"/>
                <a:sym typeface="Symbol"/>
              </a:rPr>
              <a:t></a:t>
            </a:r>
            <a:r>
              <a:rPr lang="en-US" sz="2000" baseline="-25000" dirty="0" smtClean="0">
                <a:solidFill>
                  <a:srgbClr val="003366"/>
                </a:solidFill>
                <a:latin typeface="Arial"/>
                <a:sym typeface="Symbol"/>
              </a:rPr>
              <a:t>t</a:t>
            </a:r>
            <a:r>
              <a:rPr lang="en-US" sz="2000" dirty="0" smtClean="0">
                <a:solidFill>
                  <a:srgbClr val="003366"/>
                </a:solidFill>
              </a:rPr>
              <a:t> </a:t>
            </a:r>
            <a:r>
              <a:rPr lang="en-US" sz="2000" dirty="0" err="1">
                <a:solidFill>
                  <a:srgbClr val="003366"/>
                </a:solidFill>
                <a:latin typeface="Calibri"/>
              </a:rPr>
              <a:t>y</a:t>
            </a:r>
            <a:r>
              <a:rPr lang="en-US" sz="2000" baseline="30000" dirty="0" err="1">
                <a:solidFill>
                  <a:srgbClr val="3366CC"/>
                </a:solidFill>
                <a:latin typeface="Arial"/>
              </a:rPr>
              <a:t>a</a:t>
            </a:r>
            <a:r>
              <a:rPr lang="en-US" sz="2000" baseline="30000" dirty="0" err="1">
                <a:solidFill>
                  <a:srgbClr val="003366"/>
                </a:solidFill>
                <a:latin typeface="Arial"/>
              </a:rPr>
              <a:t>,t</a:t>
            </a:r>
            <a:r>
              <a:rPr lang="en-US" sz="2000" dirty="0">
                <a:solidFill>
                  <a:srgbClr val="003366"/>
                </a:solidFill>
              </a:rPr>
              <a:t> </a:t>
            </a:r>
            <a:r>
              <a:rPr lang="en-US" sz="2000" baseline="30000" dirty="0" smtClean="0">
                <a:solidFill>
                  <a:srgbClr val="003366"/>
                </a:solidFill>
                <a:latin typeface="Arial"/>
              </a:rPr>
              <a:t> </a:t>
            </a:r>
            <a:r>
              <a:rPr lang="en-US" sz="2000" dirty="0" smtClean="0">
                <a:solidFill>
                  <a:srgbClr val="003366"/>
                </a:solidFill>
              </a:rPr>
              <a:t>= </a:t>
            </a:r>
            <a:r>
              <a:rPr lang="en-US" sz="2000" dirty="0" smtClean="0">
                <a:solidFill>
                  <a:srgbClr val="003366"/>
                </a:solidFill>
                <a:latin typeface="Calibri" pitchFamily="34" charset="0"/>
              </a:rPr>
              <a:t>1</a:t>
            </a:r>
          </a:p>
          <a:p>
            <a:pPr marL="285750" indent="-285750">
              <a:buFont typeface="Arial" pitchFamily="34" charset="0"/>
              <a:buChar char="•"/>
            </a:pPr>
            <a:r>
              <a:rPr lang="en-US" altLang="zh-TW" dirty="0" smtClean="0">
                <a:solidFill>
                  <a:srgbClr val="003366"/>
                </a:solidFill>
                <a:latin typeface="Calibri" pitchFamily="34" charset="0"/>
                <a:ea typeface="Arial Unicode MS" pitchFamily="34" charset="-128"/>
                <a:cs typeface="Arial Unicode MS" pitchFamily="34" charset="-128"/>
              </a:rPr>
              <a:t> No </a:t>
            </a:r>
            <a:r>
              <a:rPr lang="en-US" altLang="zh-TW" dirty="0">
                <a:solidFill>
                  <a:srgbClr val="003366"/>
                </a:solidFill>
                <a:latin typeface="Calibri" pitchFamily="34" charset="0"/>
                <a:ea typeface="Arial Unicode MS" pitchFamily="34" charset="-128"/>
                <a:cs typeface="Arial Unicode MS" pitchFamily="34" charset="-128"/>
              </a:rPr>
              <a:t>overlapping or </a:t>
            </a:r>
            <a:r>
              <a:rPr lang="en-US" altLang="zh-TW" dirty="0" smtClean="0">
                <a:solidFill>
                  <a:srgbClr val="003366"/>
                </a:solidFill>
                <a:latin typeface="Calibri" pitchFamily="34" charset="0"/>
                <a:ea typeface="Arial Unicode MS" pitchFamily="34" charset="-128"/>
                <a:cs typeface="Arial Unicode MS" pitchFamily="34" charset="-128"/>
              </a:rPr>
              <a:t>embedding  </a:t>
            </a:r>
          </a:p>
          <a:p>
            <a:pPr marL="285750" indent="-285750">
              <a:buFont typeface="Arial" pitchFamily="34" charset="0"/>
              <a:buChar char="•"/>
            </a:pPr>
            <a:r>
              <a:rPr lang="en-US" altLang="zh-TW" dirty="0" smtClean="0">
                <a:solidFill>
                  <a:srgbClr val="003366"/>
                </a:solidFill>
                <a:latin typeface="Calibri" pitchFamily="34" charset="0"/>
                <a:ea typeface="Arial Unicode MS" pitchFamily="34" charset="-128"/>
                <a:cs typeface="Arial Unicode MS" pitchFamily="34" charset="-128"/>
              </a:rPr>
              <a:t> Relations </a:t>
            </a:r>
            <a:r>
              <a:rPr lang="en-US" altLang="zh-TW" dirty="0">
                <a:solidFill>
                  <a:srgbClr val="003366"/>
                </a:solidFill>
                <a:latin typeface="Calibri" pitchFamily="34" charset="0"/>
                <a:ea typeface="Arial Unicode MS" pitchFamily="34" charset="-128"/>
                <a:cs typeface="Arial Unicode MS" pitchFamily="34" charset="-128"/>
              </a:rPr>
              <a:t>between </a:t>
            </a:r>
            <a:r>
              <a:rPr lang="en-US" altLang="zh-TW" dirty="0" smtClean="0">
                <a:solidFill>
                  <a:srgbClr val="003366"/>
                </a:solidFill>
                <a:latin typeface="Calibri" pitchFamily="34" charset="0"/>
                <a:ea typeface="Arial Unicode MS" pitchFamily="34" charset="-128"/>
                <a:cs typeface="Arial Unicode MS" pitchFamily="34" charset="-128"/>
              </a:rPr>
              <a:t>verbs and arguments,….</a:t>
            </a:r>
          </a:p>
        </p:txBody>
      </p:sp>
      <p:grpSp>
        <p:nvGrpSpPr>
          <p:cNvPr id="2" name="Group 6"/>
          <p:cNvGrpSpPr>
            <a:grpSpLocks noChangeAspect="1"/>
          </p:cNvGrpSpPr>
          <p:nvPr/>
        </p:nvGrpSpPr>
        <p:grpSpPr bwMode="auto">
          <a:xfrm>
            <a:off x="6384925" y="533400"/>
            <a:ext cx="2246313" cy="2284413"/>
            <a:chOff x="10320" y="1824"/>
            <a:chExt cx="2832" cy="2880"/>
          </a:xfrm>
        </p:grpSpPr>
        <p:sp>
          <p:nvSpPr>
            <p:cNvPr id="46137" name="Text Box 7"/>
            <p:cNvSpPr txBox="1">
              <a:spLocks noChangeAspect="1" noChangeArrowheads="1"/>
            </p:cNvSpPr>
            <p:nvPr/>
          </p:nvSpPr>
          <p:spPr bwMode="auto">
            <a:xfrm>
              <a:off x="10320" y="1824"/>
              <a:ext cx="28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900" b="1">
                  <a:solidFill>
                    <a:srgbClr val="000000"/>
                  </a:solidFill>
                  <a:latin typeface="Courier New" pitchFamily="49" charset="0"/>
                </a:rPr>
                <a:t>I left my nice pearls to her</a:t>
              </a:r>
            </a:p>
          </p:txBody>
        </p:sp>
        <p:sp>
          <p:nvSpPr>
            <p:cNvPr id="46138" name="Line 8"/>
            <p:cNvSpPr>
              <a:spLocks noChangeAspect="1" noChangeShapeType="1"/>
            </p:cNvSpPr>
            <p:nvPr/>
          </p:nvSpPr>
          <p:spPr bwMode="auto">
            <a:xfrm>
              <a:off x="10416" y="2112"/>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39" name="Line 9"/>
            <p:cNvSpPr>
              <a:spLocks noChangeAspect="1" noChangeShapeType="1"/>
            </p:cNvSpPr>
            <p:nvPr/>
          </p:nvSpPr>
          <p:spPr bwMode="auto">
            <a:xfrm>
              <a:off x="10416" y="2208"/>
              <a:ext cx="6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0" name="Line 10"/>
            <p:cNvSpPr>
              <a:spLocks noChangeAspect="1" noChangeShapeType="1"/>
            </p:cNvSpPr>
            <p:nvPr/>
          </p:nvSpPr>
          <p:spPr bwMode="auto">
            <a:xfrm>
              <a:off x="10416" y="2304"/>
              <a:ext cx="9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1" name="Line 11"/>
            <p:cNvSpPr>
              <a:spLocks noChangeAspect="1" noChangeShapeType="1"/>
            </p:cNvSpPr>
            <p:nvPr/>
          </p:nvSpPr>
          <p:spPr bwMode="auto">
            <a:xfrm>
              <a:off x="10416" y="2400"/>
              <a:ext cx="13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2" name="Line 12"/>
            <p:cNvSpPr>
              <a:spLocks noChangeAspect="1" noChangeShapeType="1"/>
            </p:cNvSpPr>
            <p:nvPr/>
          </p:nvSpPr>
          <p:spPr bwMode="auto">
            <a:xfrm>
              <a:off x="10416" y="2496"/>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3" name="Line 13"/>
            <p:cNvSpPr>
              <a:spLocks noChangeAspect="1" noChangeShapeType="1"/>
            </p:cNvSpPr>
            <p:nvPr/>
          </p:nvSpPr>
          <p:spPr bwMode="auto">
            <a:xfrm>
              <a:off x="10416" y="2592"/>
              <a:ext cx="22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4" name="Line 14"/>
            <p:cNvSpPr>
              <a:spLocks noChangeAspect="1" noChangeShapeType="1"/>
            </p:cNvSpPr>
            <p:nvPr/>
          </p:nvSpPr>
          <p:spPr bwMode="auto">
            <a:xfrm>
              <a:off x="10416" y="2688"/>
              <a:ext cx="25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5" name="Line 15"/>
            <p:cNvSpPr>
              <a:spLocks noChangeAspect="1" noChangeShapeType="1"/>
            </p:cNvSpPr>
            <p:nvPr/>
          </p:nvSpPr>
          <p:spPr bwMode="auto">
            <a:xfrm>
              <a:off x="10608" y="2784"/>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6" name="Line 16"/>
            <p:cNvSpPr>
              <a:spLocks noChangeAspect="1" noChangeShapeType="1"/>
            </p:cNvSpPr>
            <p:nvPr/>
          </p:nvSpPr>
          <p:spPr bwMode="auto">
            <a:xfrm>
              <a:off x="10608" y="2880"/>
              <a:ext cx="7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7" name="Line 17"/>
            <p:cNvSpPr>
              <a:spLocks noChangeAspect="1" noChangeShapeType="1"/>
            </p:cNvSpPr>
            <p:nvPr/>
          </p:nvSpPr>
          <p:spPr bwMode="auto">
            <a:xfrm>
              <a:off x="10608" y="2976"/>
              <a:ext cx="11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8" name="Line 18"/>
            <p:cNvSpPr>
              <a:spLocks noChangeAspect="1" noChangeShapeType="1"/>
            </p:cNvSpPr>
            <p:nvPr/>
          </p:nvSpPr>
          <p:spPr bwMode="auto">
            <a:xfrm>
              <a:off x="10608" y="3072"/>
              <a:ext cx="17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49" name="Line 19"/>
            <p:cNvSpPr>
              <a:spLocks noChangeAspect="1" noChangeShapeType="1"/>
            </p:cNvSpPr>
            <p:nvPr/>
          </p:nvSpPr>
          <p:spPr bwMode="auto">
            <a:xfrm>
              <a:off x="10608" y="3168"/>
              <a:ext cx="20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0" name="Line 20"/>
            <p:cNvSpPr>
              <a:spLocks noChangeAspect="1" noChangeShapeType="1"/>
            </p:cNvSpPr>
            <p:nvPr/>
          </p:nvSpPr>
          <p:spPr bwMode="auto">
            <a:xfrm>
              <a:off x="10608" y="3264"/>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1" name="Line 21"/>
            <p:cNvSpPr>
              <a:spLocks noChangeAspect="1" noChangeShapeType="1"/>
            </p:cNvSpPr>
            <p:nvPr/>
          </p:nvSpPr>
          <p:spPr bwMode="auto">
            <a:xfrm>
              <a:off x="11040" y="3360"/>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2" name="Line 22"/>
            <p:cNvSpPr>
              <a:spLocks noChangeAspect="1" noChangeShapeType="1"/>
            </p:cNvSpPr>
            <p:nvPr/>
          </p:nvSpPr>
          <p:spPr bwMode="auto">
            <a:xfrm>
              <a:off x="11040" y="3456"/>
              <a:ext cx="7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3" name="Line 23"/>
            <p:cNvSpPr>
              <a:spLocks noChangeAspect="1" noChangeShapeType="1"/>
            </p:cNvSpPr>
            <p:nvPr/>
          </p:nvSpPr>
          <p:spPr bwMode="auto">
            <a:xfrm>
              <a:off x="11040" y="3552"/>
              <a:ext cx="13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4" name="Line 24"/>
            <p:cNvSpPr>
              <a:spLocks noChangeAspect="1" noChangeShapeType="1"/>
            </p:cNvSpPr>
            <p:nvPr/>
          </p:nvSpPr>
          <p:spPr bwMode="auto">
            <a:xfrm>
              <a:off x="11040" y="3648"/>
              <a:ext cx="16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5" name="Line 25"/>
            <p:cNvSpPr>
              <a:spLocks noChangeAspect="1" noChangeShapeType="1"/>
            </p:cNvSpPr>
            <p:nvPr/>
          </p:nvSpPr>
          <p:spPr bwMode="auto">
            <a:xfrm>
              <a:off x="11040" y="3744"/>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6" name="Line 26"/>
            <p:cNvSpPr>
              <a:spLocks noChangeAspect="1" noChangeShapeType="1"/>
            </p:cNvSpPr>
            <p:nvPr/>
          </p:nvSpPr>
          <p:spPr bwMode="auto">
            <a:xfrm>
              <a:off x="11376" y="3840"/>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7" name="Line 27"/>
            <p:cNvSpPr>
              <a:spLocks noChangeAspect="1" noChangeShapeType="1"/>
            </p:cNvSpPr>
            <p:nvPr/>
          </p:nvSpPr>
          <p:spPr bwMode="auto">
            <a:xfrm>
              <a:off x="11376" y="3936"/>
              <a:ext cx="10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8" name="Line 28"/>
            <p:cNvSpPr>
              <a:spLocks noChangeAspect="1" noChangeShapeType="1"/>
            </p:cNvSpPr>
            <p:nvPr/>
          </p:nvSpPr>
          <p:spPr bwMode="auto">
            <a:xfrm>
              <a:off x="11376" y="4032"/>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59" name="Line 29"/>
            <p:cNvSpPr>
              <a:spLocks noChangeAspect="1" noChangeShapeType="1"/>
            </p:cNvSpPr>
            <p:nvPr/>
          </p:nvSpPr>
          <p:spPr bwMode="auto">
            <a:xfrm>
              <a:off x="11376" y="4128"/>
              <a:ext cx="16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60" name="Line 30"/>
            <p:cNvSpPr>
              <a:spLocks noChangeAspect="1" noChangeShapeType="1"/>
            </p:cNvSpPr>
            <p:nvPr/>
          </p:nvSpPr>
          <p:spPr bwMode="auto">
            <a:xfrm>
              <a:off x="11808" y="4224"/>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61" name="Line 31"/>
            <p:cNvSpPr>
              <a:spLocks noChangeAspect="1" noChangeShapeType="1"/>
            </p:cNvSpPr>
            <p:nvPr/>
          </p:nvSpPr>
          <p:spPr bwMode="auto">
            <a:xfrm>
              <a:off x="11808" y="4320"/>
              <a:ext cx="8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62" name="Line 32"/>
            <p:cNvSpPr>
              <a:spLocks noChangeAspect="1" noChangeShapeType="1"/>
            </p:cNvSpPr>
            <p:nvPr/>
          </p:nvSpPr>
          <p:spPr bwMode="auto">
            <a:xfrm>
              <a:off x="11808" y="4416"/>
              <a:ext cx="1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63" name="Line 33"/>
            <p:cNvSpPr>
              <a:spLocks noChangeAspect="1" noChangeShapeType="1"/>
            </p:cNvSpPr>
            <p:nvPr/>
          </p:nvSpPr>
          <p:spPr bwMode="auto">
            <a:xfrm>
              <a:off x="12480" y="4512"/>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64" name="Line 34"/>
            <p:cNvSpPr>
              <a:spLocks noChangeAspect="1" noChangeShapeType="1"/>
            </p:cNvSpPr>
            <p:nvPr/>
          </p:nvSpPr>
          <p:spPr bwMode="auto">
            <a:xfrm>
              <a:off x="12480" y="4608"/>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65" name="Line 35"/>
            <p:cNvSpPr>
              <a:spLocks noChangeAspect="1" noChangeShapeType="1"/>
            </p:cNvSpPr>
            <p:nvPr/>
          </p:nvSpPr>
          <p:spPr bwMode="auto">
            <a:xfrm>
              <a:off x="12768" y="4704"/>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grpSp>
      <p:grpSp>
        <p:nvGrpSpPr>
          <p:cNvPr id="3" name="Group 36"/>
          <p:cNvGrpSpPr>
            <a:grpSpLocks noChangeAspect="1"/>
          </p:cNvGrpSpPr>
          <p:nvPr/>
        </p:nvGrpSpPr>
        <p:grpSpPr bwMode="auto">
          <a:xfrm>
            <a:off x="6384925" y="3429000"/>
            <a:ext cx="2322513" cy="1674813"/>
            <a:chOff x="10320" y="5232"/>
            <a:chExt cx="2928" cy="2112"/>
          </a:xfrm>
        </p:grpSpPr>
        <p:sp>
          <p:nvSpPr>
            <p:cNvPr id="46118" name="Text Box 37"/>
            <p:cNvSpPr txBox="1">
              <a:spLocks noChangeAspect="1" noChangeArrowheads="1"/>
            </p:cNvSpPr>
            <p:nvPr/>
          </p:nvSpPr>
          <p:spPr bwMode="auto">
            <a:xfrm>
              <a:off x="10320" y="5232"/>
              <a:ext cx="28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900" b="1">
                  <a:solidFill>
                    <a:srgbClr val="000000"/>
                  </a:solidFill>
                  <a:latin typeface="Courier New" pitchFamily="49" charset="0"/>
                </a:rPr>
                <a:t>I left my nice pearls to her</a:t>
              </a:r>
            </a:p>
          </p:txBody>
        </p:sp>
        <p:sp>
          <p:nvSpPr>
            <p:cNvPr id="46119" name="Text Box 38"/>
            <p:cNvSpPr txBox="1">
              <a:spLocks noChangeAspect="1" noChangeArrowheads="1"/>
            </p:cNvSpPr>
            <p:nvPr/>
          </p:nvSpPr>
          <p:spPr bwMode="auto">
            <a:xfrm>
              <a:off x="10320" y="5424"/>
              <a:ext cx="27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900" b="1">
                  <a:solidFill>
                    <a:srgbClr val="000000"/>
                  </a:solidFill>
                  <a:latin typeface="Courier New" pitchFamily="49" charset="0"/>
                </a:rPr>
                <a:t>[ [    [       [      [</a:t>
              </a:r>
            </a:p>
          </p:txBody>
        </p:sp>
        <p:sp>
          <p:nvSpPr>
            <p:cNvPr id="46120" name="Text Box 39"/>
            <p:cNvSpPr txBox="1">
              <a:spLocks noChangeAspect="1" noChangeArrowheads="1"/>
            </p:cNvSpPr>
            <p:nvPr/>
          </p:nvSpPr>
          <p:spPr bwMode="auto">
            <a:xfrm>
              <a:off x="10368" y="5616"/>
              <a:ext cx="28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900" b="1">
                  <a:solidFill>
                    <a:srgbClr val="000000"/>
                  </a:solidFill>
                  <a:latin typeface="Courier New" pitchFamily="49" charset="0"/>
                </a:rPr>
                <a:t> ]    ]  ]            ]     ]</a:t>
              </a:r>
            </a:p>
          </p:txBody>
        </p:sp>
        <p:sp>
          <p:nvSpPr>
            <p:cNvPr id="46121" name="Line 40"/>
            <p:cNvSpPr>
              <a:spLocks noChangeAspect="1" noChangeShapeType="1"/>
            </p:cNvSpPr>
            <p:nvPr/>
          </p:nvSpPr>
          <p:spPr bwMode="auto">
            <a:xfrm>
              <a:off x="10416" y="5904"/>
              <a:ext cx="14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22" name="Line 41"/>
            <p:cNvSpPr>
              <a:spLocks noChangeAspect="1" noChangeShapeType="1"/>
            </p:cNvSpPr>
            <p:nvPr/>
          </p:nvSpPr>
          <p:spPr bwMode="auto">
            <a:xfrm>
              <a:off x="10416" y="5999"/>
              <a:ext cx="62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23" name="Line 42"/>
            <p:cNvSpPr>
              <a:spLocks noChangeAspect="1" noChangeShapeType="1"/>
            </p:cNvSpPr>
            <p:nvPr/>
          </p:nvSpPr>
          <p:spPr bwMode="auto">
            <a:xfrm>
              <a:off x="10416" y="6095"/>
              <a:ext cx="91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24" name="Line 43"/>
            <p:cNvSpPr>
              <a:spLocks noChangeAspect="1" noChangeShapeType="1"/>
            </p:cNvSpPr>
            <p:nvPr/>
          </p:nvSpPr>
          <p:spPr bwMode="auto">
            <a:xfrm>
              <a:off x="10416" y="6191"/>
              <a:ext cx="1968"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25" name="Line 44"/>
            <p:cNvSpPr>
              <a:spLocks noChangeAspect="1" noChangeShapeType="1"/>
            </p:cNvSpPr>
            <p:nvPr/>
          </p:nvSpPr>
          <p:spPr bwMode="auto">
            <a:xfrm>
              <a:off x="10416" y="6287"/>
              <a:ext cx="259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26" name="Line 45"/>
            <p:cNvSpPr>
              <a:spLocks noChangeAspect="1" noChangeShapeType="1"/>
            </p:cNvSpPr>
            <p:nvPr/>
          </p:nvSpPr>
          <p:spPr bwMode="auto">
            <a:xfrm>
              <a:off x="10608" y="6383"/>
              <a:ext cx="43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27" name="Line 46"/>
            <p:cNvSpPr>
              <a:spLocks noChangeAspect="1" noChangeShapeType="1"/>
            </p:cNvSpPr>
            <p:nvPr/>
          </p:nvSpPr>
          <p:spPr bwMode="auto">
            <a:xfrm>
              <a:off x="10608" y="6479"/>
              <a:ext cx="72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28" name="Line 47"/>
            <p:cNvSpPr>
              <a:spLocks noChangeAspect="1" noChangeShapeType="1"/>
            </p:cNvSpPr>
            <p:nvPr/>
          </p:nvSpPr>
          <p:spPr bwMode="auto">
            <a:xfrm>
              <a:off x="10608" y="6575"/>
              <a:ext cx="177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29" name="Line 48"/>
            <p:cNvSpPr>
              <a:spLocks noChangeAspect="1" noChangeShapeType="1"/>
            </p:cNvSpPr>
            <p:nvPr/>
          </p:nvSpPr>
          <p:spPr bwMode="auto">
            <a:xfrm>
              <a:off x="10608" y="6671"/>
              <a:ext cx="240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30" name="Line 49"/>
            <p:cNvSpPr>
              <a:spLocks noChangeAspect="1" noChangeShapeType="1"/>
            </p:cNvSpPr>
            <p:nvPr/>
          </p:nvSpPr>
          <p:spPr bwMode="auto">
            <a:xfrm>
              <a:off x="11040" y="6767"/>
              <a:ext cx="288"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31" name="Line 50"/>
            <p:cNvSpPr>
              <a:spLocks noChangeAspect="1" noChangeShapeType="1"/>
            </p:cNvSpPr>
            <p:nvPr/>
          </p:nvSpPr>
          <p:spPr bwMode="auto">
            <a:xfrm>
              <a:off x="11040" y="6863"/>
              <a:ext cx="1344"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32" name="Line 51"/>
            <p:cNvSpPr>
              <a:spLocks noChangeAspect="1" noChangeShapeType="1"/>
            </p:cNvSpPr>
            <p:nvPr/>
          </p:nvSpPr>
          <p:spPr bwMode="auto">
            <a:xfrm>
              <a:off x="11040" y="6959"/>
              <a:ext cx="1968"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33" name="Line 52"/>
            <p:cNvSpPr>
              <a:spLocks noChangeAspect="1" noChangeShapeType="1"/>
            </p:cNvSpPr>
            <p:nvPr/>
          </p:nvSpPr>
          <p:spPr bwMode="auto">
            <a:xfrm>
              <a:off x="11808" y="7055"/>
              <a:ext cx="57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34" name="Line 53"/>
            <p:cNvSpPr>
              <a:spLocks noChangeAspect="1" noChangeShapeType="1"/>
            </p:cNvSpPr>
            <p:nvPr/>
          </p:nvSpPr>
          <p:spPr bwMode="auto">
            <a:xfrm>
              <a:off x="11808" y="7151"/>
              <a:ext cx="1200"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35" name="Line 54"/>
            <p:cNvSpPr>
              <a:spLocks noChangeAspect="1" noChangeShapeType="1"/>
            </p:cNvSpPr>
            <p:nvPr/>
          </p:nvSpPr>
          <p:spPr bwMode="auto">
            <a:xfrm>
              <a:off x="12480" y="7247"/>
              <a:ext cx="19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136" name="Line 55"/>
            <p:cNvSpPr>
              <a:spLocks noChangeAspect="1" noChangeShapeType="1"/>
            </p:cNvSpPr>
            <p:nvPr/>
          </p:nvSpPr>
          <p:spPr bwMode="auto">
            <a:xfrm>
              <a:off x="12480" y="7343"/>
              <a:ext cx="528"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grpSp>
      <p:grpSp>
        <p:nvGrpSpPr>
          <p:cNvPr id="4" name="Group 76"/>
          <p:cNvGrpSpPr>
            <a:grpSpLocks/>
          </p:cNvGrpSpPr>
          <p:nvPr/>
        </p:nvGrpSpPr>
        <p:grpSpPr bwMode="auto">
          <a:xfrm>
            <a:off x="6400800" y="3429000"/>
            <a:ext cx="2246313" cy="1370013"/>
            <a:chOff x="4176" y="2687"/>
            <a:chExt cx="1415" cy="863"/>
          </a:xfrm>
        </p:grpSpPr>
        <p:sp>
          <p:nvSpPr>
            <p:cNvPr id="46101" name="Line 77"/>
            <p:cNvSpPr>
              <a:spLocks noChangeAspect="1" noChangeShapeType="1"/>
            </p:cNvSpPr>
            <p:nvPr/>
          </p:nvSpPr>
          <p:spPr bwMode="auto">
            <a:xfrm>
              <a:off x="4224" y="2927"/>
              <a:ext cx="98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02" name="Line 78"/>
            <p:cNvSpPr>
              <a:spLocks noChangeAspect="1" noChangeShapeType="1"/>
            </p:cNvSpPr>
            <p:nvPr/>
          </p:nvSpPr>
          <p:spPr bwMode="auto">
            <a:xfrm>
              <a:off x="4224" y="2831"/>
              <a:ext cx="7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03" name="Line 79"/>
            <p:cNvSpPr>
              <a:spLocks noChangeAspect="1" noChangeShapeType="1"/>
            </p:cNvSpPr>
            <p:nvPr/>
          </p:nvSpPr>
          <p:spPr bwMode="auto">
            <a:xfrm>
              <a:off x="4224" y="2879"/>
              <a:ext cx="31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04" name="Line 80"/>
            <p:cNvSpPr>
              <a:spLocks noChangeAspect="1" noChangeShapeType="1"/>
            </p:cNvSpPr>
            <p:nvPr/>
          </p:nvSpPr>
          <p:spPr bwMode="auto">
            <a:xfrm>
              <a:off x="4224" y="2975"/>
              <a:ext cx="45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05" name="Line 81"/>
            <p:cNvSpPr>
              <a:spLocks noChangeAspect="1" noChangeShapeType="1"/>
            </p:cNvSpPr>
            <p:nvPr/>
          </p:nvSpPr>
          <p:spPr bwMode="auto">
            <a:xfrm>
              <a:off x="4224" y="3023"/>
              <a:ext cx="1295" cy="0"/>
            </a:xfrm>
            <a:prstGeom prst="line">
              <a:avLst/>
            </a:prstGeom>
            <a:noFill/>
            <a:ln w="38100">
              <a:solidFill>
                <a:srgbClr val="33CCCC"/>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06" name="Line 82"/>
            <p:cNvSpPr>
              <a:spLocks noChangeAspect="1" noChangeShapeType="1"/>
            </p:cNvSpPr>
            <p:nvPr/>
          </p:nvSpPr>
          <p:spPr bwMode="auto">
            <a:xfrm>
              <a:off x="4320" y="3071"/>
              <a:ext cx="216" cy="0"/>
            </a:xfrm>
            <a:prstGeom prst="line">
              <a:avLst/>
            </a:prstGeom>
            <a:noFill/>
            <a:ln w="38100">
              <a:solidFill>
                <a:srgbClr val="33CCCC"/>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07" name="Line 83"/>
            <p:cNvSpPr>
              <a:spLocks noChangeAspect="1" noChangeShapeType="1"/>
            </p:cNvSpPr>
            <p:nvPr/>
          </p:nvSpPr>
          <p:spPr bwMode="auto">
            <a:xfrm>
              <a:off x="4320" y="3119"/>
              <a:ext cx="360" cy="0"/>
            </a:xfrm>
            <a:prstGeom prst="line">
              <a:avLst/>
            </a:prstGeom>
            <a:noFill/>
            <a:ln w="38100">
              <a:solidFill>
                <a:srgbClr val="33CCCC"/>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08" name="Line 84"/>
            <p:cNvSpPr>
              <a:spLocks noChangeAspect="1" noChangeShapeType="1"/>
            </p:cNvSpPr>
            <p:nvPr/>
          </p:nvSpPr>
          <p:spPr bwMode="auto">
            <a:xfrm>
              <a:off x="4320" y="3166"/>
              <a:ext cx="887" cy="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09" name="Line 85"/>
            <p:cNvSpPr>
              <a:spLocks noChangeAspect="1" noChangeShapeType="1"/>
            </p:cNvSpPr>
            <p:nvPr/>
          </p:nvSpPr>
          <p:spPr bwMode="auto">
            <a:xfrm>
              <a:off x="4320" y="3214"/>
              <a:ext cx="1199" cy="0"/>
            </a:xfrm>
            <a:prstGeom prst="line">
              <a:avLst/>
            </a:prstGeom>
            <a:noFill/>
            <a:ln w="38100">
              <a:solidFill>
                <a:srgbClr val="33CCCC"/>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10" name="Line 86"/>
            <p:cNvSpPr>
              <a:spLocks noChangeAspect="1" noChangeShapeType="1"/>
            </p:cNvSpPr>
            <p:nvPr/>
          </p:nvSpPr>
          <p:spPr bwMode="auto">
            <a:xfrm>
              <a:off x="4536" y="3262"/>
              <a:ext cx="14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11" name="Line 87"/>
            <p:cNvSpPr>
              <a:spLocks noChangeAspect="1" noChangeShapeType="1"/>
            </p:cNvSpPr>
            <p:nvPr/>
          </p:nvSpPr>
          <p:spPr bwMode="auto">
            <a:xfrm>
              <a:off x="4536" y="3310"/>
              <a:ext cx="671"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12" name="Line 88"/>
            <p:cNvSpPr>
              <a:spLocks noChangeAspect="1" noChangeShapeType="1"/>
            </p:cNvSpPr>
            <p:nvPr/>
          </p:nvSpPr>
          <p:spPr bwMode="auto">
            <a:xfrm>
              <a:off x="4536" y="3358"/>
              <a:ext cx="98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13" name="Line 89"/>
            <p:cNvSpPr>
              <a:spLocks noChangeAspect="1" noChangeShapeType="1"/>
            </p:cNvSpPr>
            <p:nvPr/>
          </p:nvSpPr>
          <p:spPr bwMode="auto">
            <a:xfrm>
              <a:off x="4919" y="3406"/>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14" name="Line 90"/>
            <p:cNvSpPr>
              <a:spLocks noChangeAspect="1" noChangeShapeType="1"/>
            </p:cNvSpPr>
            <p:nvPr/>
          </p:nvSpPr>
          <p:spPr bwMode="auto">
            <a:xfrm>
              <a:off x="4919" y="3454"/>
              <a:ext cx="600" cy="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15" name="Line 91"/>
            <p:cNvSpPr>
              <a:spLocks noChangeAspect="1" noChangeShapeType="1"/>
            </p:cNvSpPr>
            <p:nvPr/>
          </p:nvSpPr>
          <p:spPr bwMode="auto">
            <a:xfrm>
              <a:off x="5255" y="3502"/>
              <a:ext cx="96" cy="0"/>
            </a:xfrm>
            <a:prstGeom prst="line">
              <a:avLst/>
            </a:prstGeom>
            <a:noFill/>
            <a:ln w="38100">
              <a:solidFill>
                <a:srgbClr val="33CCCC"/>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16" name="Line 92"/>
            <p:cNvSpPr>
              <a:spLocks noChangeAspect="1" noChangeShapeType="1"/>
            </p:cNvSpPr>
            <p:nvPr/>
          </p:nvSpPr>
          <p:spPr bwMode="auto">
            <a:xfrm>
              <a:off x="5255" y="3550"/>
              <a:ext cx="264" cy="0"/>
            </a:xfrm>
            <a:prstGeom prst="line">
              <a:avLst/>
            </a:prstGeom>
            <a:noFill/>
            <a:ln w="38100">
              <a:solidFill>
                <a:srgbClr val="CC99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mn-lt"/>
                <a:cs typeface="Arial" charset="0"/>
              </a:endParaRPr>
            </a:p>
          </p:txBody>
        </p:sp>
        <p:sp>
          <p:nvSpPr>
            <p:cNvPr id="46117" name="Text Box 93"/>
            <p:cNvSpPr txBox="1">
              <a:spLocks noChangeAspect="1" noChangeArrowheads="1"/>
            </p:cNvSpPr>
            <p:nvPr/>
          </p:nvSpPr>
          <p:spPr bwMode="auto">
            <a:xfrm>
              <a:off x="4176" y="2687"/>
              <a:ext cx="14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900" b="1" dirty="0" smtClean="0">
                  <a:solidFill>
                    <a:srgbClr val="000000"/>
                  </a:solidFill>
                  <a:latin typeface="+mn-lt"/>
                </a:rPr>
                <a:t>I left my nice pearls to her</a:t>
              </a:r>
              <a:endParaRPr lang="en-US" sz="900" b="1" dirty="0">
                <a:solidFill>
                  <a:srgbClr val="000000"/>
                </a:solidFill>
                <a:latin typeface="+mn-lt"/>
              </a:endParaRPr>
            </a:p>
          </p:txBody>
        </p:sp>
      </p:grpSp>
      <p:sp>
        <p:nvSpPr>
          <p:cNvPr id="317534" name="AutoShape 94"/>
          <p:cNvSpPr>
            <a:spLocks noChangeAspect="1" noChangeArrowheads="1"/>
          </p:cNvSpPr>
          <p:nvPr/>
        </p:nvSpPr>
        <p:spPr bwMode="auto">
          <a:xfrm>
            <a:off x="7162800" y="2971800"/>
            <a:ext cx="874713" cy="304800"/>
          </a:xfrm>
          <a:prstGeom prst="downArrow">
            <a:avLst>
              <a:gd name="adj1" fmla="val 58148"/>
              <a:gd name="adj2" fmla="val 56769"/>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sp>
        <p:nvSpPr>
          <p:cNvPr id="317541" name="AutoShape 101"/>
          <p:cNvSpPr>
            <a:spLocks noChangeArrowheads="1"/>
          </p:cNvSpPr>
          <p:nvPr/>
        </p:nvSpPr>
        <p:spPr bwMode="auto">
          <a:xfrm>
            <a:off x="0" y="990600"/>
            <a:ext cx="533400" cy="304800"/>
          </a:xfrm>
          <a:prstGeom prst="rightArrow">
            <a:avLst>
              <a:gd name="adj1" fmla="val 50000"/>
              <a:gd name="adj2" fmla="val 43750"/>
            </a:avLst>
          </a:prstGeom>
          <a:solidFill>
            <a:srgbClr val="3366CC"/>
          </a:solidFill>
          <a:ln w="9525">
            <a:solidFill>
              <a:srgbClr val="3366CC"/>
            </a:solidFill>
            <a:miter lim="800000"/>
            <a:headEnd/>
            <a:tailEnd/>
          </a:ln>
        </p:spPr>
        <p:txBody>
          <a:bodyPr wrap="none" anchor="ctr"/>
          <a:lstStyle/>
          <a:p>
            <a:endParaRPr lang="en-US">
              <a:solidFill>
                <a:srgbClr val="000000"/>
              </a:solidFill>
              <a:latin typeface="Arial" charset="0"/>
              <a:cs typeface="Arial" charset="0"/>
            </a:endParaRPr>
          </a:p>
        </p:txBody>
      </p:sp>
      <p:sp>
        <p:nvSpPr>
          <p:cNvPr id="317542" name="AutoShape 102"/>
          <p:cNvSpPr>
            <a:spLocks noChangeArrowheads="1"/>
          </p:cNvSpPr>
          <p:nvPr/>
        </p:nvSpPr>
        <p:spPr bwMode="auto">
          <a:xfrm>
            <a:off x="0" y="2480438"/>
            <a:ext cx="533400" cy="304800"/>
          </a:xfrm>
          <a:prstGeom prst="rightArrow">
            <a:avLst>
              <a:gd name="adj1" fmla="val 50000"/>
              <a:gd name="adj2" fmla="val 43750"/>
            </a:avLst>
          </a:prstGeom>
          <a:solidFill>
            <a:srgbClr val="3366CC"/>
          </a:solidFill>
          <a:ln w="9525">
            <a:solidFill>
              <a:srgbClr val="3366CC"/>
            </a:solidFill>
            <a:miter lim="800000"/>
            <a:headEnd/>
            <a:tailEnd/>
          </a:ln>
        </p:spPr>
        <p:txBody>
          <a:bodyPr wrap="none" anchor="ctr"/>
          <a:lstStyle/>
          <a:p>
            <a:endParaRPr lang="en-US">
              <a:solidFill>
                <a:srgbClr val="000000"/>
              </a:solidFill>
              <a:latin typeface="Arial" charset="0"/>
              <a:cs typeface="Arial" charset="0"/>
            </a:endParaRPr>
          </a:p>
        </p:txBody>
      </p:sp>
      <p:sp>
        <p:nvSpPr>
          <p:cNvPr id="317543" name="AutoShape 103"/>
          <p:cNvSpPr>
            <a:spLocks noChangeArrowheads="1"/>
          </p:cNvSpPr>
          <p:nvPr/>
        </p:nvSpPr>
        <p:spPr bwMode="auto">
          <a:xfrm>
            <a:off x="0" y="3641834"/>
            <a:ext cx="533400" cy="304800"/>
          </a:xfrm>
          <a:prstGeom prst="rightArrow">
            <a:avLst>
              <a:gd name="adj1" fmla="val 50000"/>
              <a:gd name="adj2" fmla="val 43750"/>
            </a:avLst>
          </a:prstGeom>
          <a:solidFill>
            <a:srgbClr val="3366CC"/>
          </a:solidFill>
          <a:ln w="9525">
            <a:solidFill>
              <a:srgbClr val="3366CC"/>
            </a:solidFill>
            <a:miter lim="800000"/>
            <a:headEnd/>
            <a:tailEnd/>
          </a:ln>
        </p:spPr>
        <p:txBody>
          <a:bodyPr wrap="none" anchor="ctr"/>
          <a:lstStyle/>
          <a:p>
            <a:endParaRPr lang="en-US">
              <a:solidFill>
                <a:srgbClr val="000000"/>
              </a:solidFill>
              <a:latin typeface="Arial" charset="0"/>
              <a:cs typeface="Arial" charset="0"/>
            </a:endParaRPr>
          </a:p>
        </p:txBody>
      </p:sp>
      <p:sp>
        <p:nvSpPr>
          <p:cNvPr id="317548" name="AutoShape 108"/>
          <p:cNvSpPr>
            <a:spLocks noChangeArrowheads="1"/>
          </p:cNvSpPr>
          <p:nvPr/>
        </p:nvSpPr>
        <p:spPr bwMode="auto">
          <a:xfrm>
            <a:off x="3276600" y="609600"/>
            <a:ext cx="2895600" cy="381000"/>
          </a:xfrm>
          <a:prstGeom prst="wedgeRoundRectCallout">
            <a:avLst>
              <a:gd name="adj1" fmla="val 82565"/>
              <a:gd name="adj2" fmla="val 8333"/>
              <a:gd name="adj3" fmla="val 16667"/>
            </a:avLst>
          </a:prstGeom>
          <a:solidFill>
            <a:srgbClr val="FFFF66"/>
          </a:solidFill>
          <a:ln w="9525">
            <a:solidFill>
              <a:schemeClr val="tx1"/>
            </a:solidFill>
            <a:miter lim="800000"/>
            <a:headEnd/>
            <a:tailEnd/>
          </a:ln>
        </p:spPr>
        <p:txBody>
          <a:bodyPr/>
          <a:lstStyle/>
          <a:p>
            <a:pPr algn="ctr"/>
            <a:r>
              <a:rPr lang="en-US" dirty="0">
                <a:solidFill>
                  <a:srgbClr val="000000"/>
                </a:solidFill>
                <a:latin typeface="Tahoma" pitchFamily="34" charset="0"/>
                <a:cs typeface="Arial" charset="0"/>
              </a:rPr>
              <a:t>candidate arguments</a:t>
            </a:r>
          </a:p>
        </p:txBody>
      </p:sp>
      <p:grpSp>
        <p:nvGrpSpPr>
          <p:cNvPr id="5" name="Group 115"/>
          <p:cNvGrpSpPr>
            <a:grpSpLocks/>
          </p:cNvGrpSpPr>
          <p:nvPr/>
        </p:nvGrpSpPr>
        <p:grpSpPr bwMode="auto">
          <a:xfrm>
            <a:off x="6515100" y="5105400"/>
            <a:ext cx="2249488" cy="802332"/>
            <a:chOff x="6515100" y="5219700"/>
            <a:chExt cx="2249488" cy="802332"/>
          </a:xfrm>
        </p:grpSpPr>
        <p:sp>
          <p:nvSpPr>
            <p:cNvPr id="46095" name="Line 95"/>
            <p:cNvSpPr>
              <a:spLocks noChangeAspect="1" noChangeShapeType="1"/>
            </p:cNvSpPr>
            <p:nvPr/>
          </p:nvSpPr>
          <p:spPr bwMode="auto">
            <a:xfrm>
              <a:off x="6591300" y="5638800"/>
              <a:ext cx="1143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096" name="Line 96"/>
            <p:cNvSpPr>
              <a:spLocks noChangeAspect="1" noChangeShapeType="1"/>
            </p:cNvSpPr>
            <p:nvPr/>
          </p:nvSpPr>
          <p:spPr bwMode="auto">
            <a:xfrm>
              <a:off x="6743700" y="5676900"/>
              <a:ext cx="342900"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097" name="Line 97"/>
            <p:cNvSpPr>
              <a:spLocks noChangeAspect="1" noChangeShapeType="1"/>
            </p:cNvSpPr>
            <p:nvPr/>
          </p:nvSpPr>
          <p:spPr bwMode="auto">
            <a:xfrm>
              <a:off x="7086600" y="5715000"/>
              <a:ext cx="10683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098" name="Line 98"/>
            <p:cNvSpPr>
              <a:spLocks noChangeAspect="1" noChangeShapeType="1"/>
            </p:cNvSpPr>
            <p:nvPr/>
          </p:nvSpPr>
          <p:spPr bwMode="auto">
            <a:xfrm>
              <a:off x="8231188" y="5753100"/>
              <a:ext cx="419100"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latin typeface="Arial" charset="0"/>
                <a:cs typeface="Arial" charset="0"/>
              </a:endParaRPr>
            </a:p>
          </p:txBody>
        </p:sp>
        <p:sp>
          <p:nvSpPr>
            <p:cNvPr id="46099" name="Text Box 99"/>
            <p:cNvSpPr txBox="1">
              <a:spLocks noChangeAspect="1" noChangeArrowheads="1"/>
            </p:cNvSpPr>
            <p:nvPr/>
          </p:nvSpPr>
          <p:spPr bwMode="auto">
            <a:xfrm>
              <a:off x="6515100" y="5791200"/>
              <a:ext cx="22494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900" b="1" dirty="0" smtClean="0">
                  <a:solidFill>
                    <a:srgbClr val="0000FF"/>
                  </a:solidFill>
                  <a:latin typeface="+mn-lt"/>
                  <a:cs typeface="Courier New" panose="02070309020205020404" pitchFamily="49" charset="0"/>
                </a:rPr>
                <a:t>I          </a:t>
              </a:r>
              <a:r>
                <a:rPr lang="en-US" sz="900" b="1" dirty="0" smtClean="0">
                  <a:solidFill>
                    <a:srgbClr val="000000"/>
                  </a:solidFill>
                  <a:latin typeface="+mn-lt"/>
                  <a:cs typeface="Courier New" panose="02070309020205020404" pitchFamily="49" charset="0"/>
                </a:rPr>
                <a:t> </a:t>
              </a:r>
              <a:r>
                <a:rPr lang="en-US" sz="900" b="1" dirty="0">
                  <a:solidFill>
                    <a:srgbClr val="66FFCC"/>
                  </a:solidFill>
                  <a:latin typeface="+mn-lt"/>
                  <a:cs typeface="Courier New" panose="02070309020205020404" pitchFamily="49" charset="0"/>
                </a:rPr>
                <a:t>left</a:t>
              </a:r>
              <a:r>
                <a:rPr lang="en-US" sz="900" b="1" dirty="0">
                  <a:solidFill>
                    <a:srgbClr val="000000"/>
                  </a:solidFill>
                  <a:latin typeface="+mn-lt"/>
                  <a:cs typeface="Courier New" panose="02070309020205020404" pitchFamily="49" charset="0"/>
                </a:rPr>
                <a:t> </a:t>
              </a:r>
              <a:r>
                <a:rPr lang="en-US" sz="900" b="1" dirty="0" smtClean="0">
                  <a:solidFill>
                    <a:srgbClr val="000000"/>
                  </a:solidFill>
                  <a:latin typeface="+mn-lt"/>
                  <a:cs typeface="Courier New" panose="02070309020205020404" pitchFamily="49" charset="0"/>
                </a:rPr>
                <a:t>      </a:t>
              </a:r>
              <a:r>
                <a:rPr lang="en-US" sz="900" b="1" dirty="0" smtClean="0">
                  <a:solidFill>
                    <a:srgbClr val="FF9900"/>
                  </a:solidFill>
                  <a:latin typeface="+mn-lt"/>
                  <a:cs typeface="Courier New" panose="02070309020205020404" pitchFamily="49" charset="0"/>
                </a:rPr>
                <a:t>my </a:t>
              </a:r>
              <a:r>
                <a:rPr lang="en-US" sz="900" b="1" dirty="0">
                  <a:solidFill>
                    <a:srgbClr val="FF9900"/>
                  </a:solidFill>
                  <a:latin typeface="+mn-lt"/>
                  <a:cs typeface="Courier New" panose="02070309020205020404" pitchFamily="49" charset="0"/>
                </a:rPr>
                <a:t>nice pearls</a:t>
              </a:r>
              <a:r>
                <a:rPr lang="en-US" sz="900" b="1" dirty="0">
                  <a:solidFill>
                    <a:srgbClr val="000000"/>
                  </a:solidFill>
                  <a:latin typeface="+mn-lt"/>
                  <a:cs typeface="Courier New" panose="02070309020205020404" pitchFamily="49" charset="0"/>
                </a:rPr>
                <a:t> </a:t>
              </a:r>
              <a:r>
                <a:rPr lang="en-US" sz="900" b="1" dirty="0" smtClean="0">
                  <a:solidFill>
                    <a:srgbClr val="000000"/>
                  </a:solidFill>
                  <a:latin typeface="+mn-lt"/>
                  <a:cs typeface="Courier New" panose="02070309020205020404" pitchFamily="49" charset="0"/>
                </a:rPr>
                <a:t>            </a:t>
              </a:r>
              <a:r>
                <a:rPr lang="en-US" sz="900" b="1" dirty="0" smtClean="0">
                  <a:solidFill>
                    <a:srgbClr val="00FF00"/>
                  </a:solidFill>
                  <a:latin typeface="+mn-lt"/>
                  <a:cs typeface="Courier New" panose="02070309020205020404" pitchFamily="49" charset="0"/>
                </a:rPr>
                <a:t>to </a:t>
              </a:r>
              <a:r>
                <a:rPr lang="en-US" sz="900" b="1" dirty="0">
                  <a:solidFill>
                    <a:srgbClr val="00FF00"/>
                  </a:solidFill>
                  <a:latin typeface="+mn-lt"/>
                  <a:cs typeface="Courier New" panose="02070309020205020404" pitchFamily="49" charset="0"/>
                </a:rPr>
                <a:t>her</a:t>
              </a:r>
            </a:p>
          </p:txBody>
        </p:sp>
        <p:sp>
          <p:nvSpPr>
            <p:cNvPr id="46100" name="AutoShape 100"/>
            <p:cNvSpPr>
              <a:spLocks noChangeAspect="1" noChangeArrowheads="1"/>
            </p:cNvSpPr>
            <p:nvPr/>
          </p:nvSpPr>
          <p:spPr bwMode="auto">
            <a:xfrm>
              <a:off x="7200900" y="5219700"/>
              <a:ext cx="877888" cy="304800"/>
            </a:xfrm>
            <a:prstGeom prst="downArrow">
              <a:avLst>
                <a:gd name="adj1" fmla="val 58148"/>
                <a:gd name="adj2" fmla="val 56769"/>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grpSp>
      <p:sp>
        <p:nvSpPr>
          <p:cNvPr id="117" name="AutoShape 94"/>
          <p:cNvSpPr>
            <a:spLocks noChangeAspect="1" noChangeArrowheads="1"/>
          </p:cNvSpPr>
          <p:nvPr/>
        </p:nvSpPr>
        <p:spPr bwMode="auto">
          <a:xfrm>
            <a:off x="7162800" y="2819400"/>
            <a:ext cx="874713" cy="304800"/>
          </a:xfrm>
          <a:prstGeom prst="downArrow">
            <a:avLst>
              <a:gd name="adj1" fmla="val 58148"/>
              <a:gd name="adj2" fmla="val 56769"/>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sp>
        <p:nvSpPr>
          <p:cNvPr id="91" name="Rectangular Callout 90"/>
          <p:cNvSpPr/>
          <p:nvPr/>
        </p:nvSpPr>
        <p:spPr>
          <a:xfrm>
            <a:off x="4573759" y="2362200"/>
            <a:ext cx="4190829" cy="914400"/>
          </a:xfrm>
          <a:prstGeom prst="wedgeRectCallout">
            <a:avLst>
              <a:gd name="adj1" fmla="val -82540"/>
              <a:gd name="adj2" fmla="val 159962"/>
            </a:avLst>
          </a:prstGeom>
          <a:solidFill>
            <a:srgbClr val="FFFFCC"/>
          </a:solidFill>
          <a:ln w="25400" cap="flat" cmpd="sng" algn="ctr">
            <a:solidFill>
              <a:srgbClr val="FF9933"/>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3366"/>
                </a:solidFill>
                <a:effectLst/>
                <a:uLnTx/>
                <a:uFillTx/>
                <a:latin typeface="Calibri"/>
                <a:ea typeface="+mn-ea"/>
                <a:cs typeface="Arial"/>
              </a:rPr>
              <a:t>Variable </a:t>
            </a:r>
            <a:r>
              <a:rPr kumimoji="0" lang="en-US" sz="1800" b="0" i="0" u="none" strike="noStrike" kern="0" cap="none" spc="0" normalizeH="0" baseline="0" noProof="0" dirty="0" err="1" smtClean="0">
                <a:ln>
                  <a:noFill/>
                </a:ln>
                <a:solidFill>
                  <a:srgbClr val="3366CC"/>
                </a:solidFill>
                <a:effectLst/>
                <a:uLnTx/>
                <a:uFillTx/>
                <a:latin typeface="Calibri"/>
                <a:ea typeface="+mn-ea"/>
                <a:cs typeface="Arial"/>
              </a:rPr>
              <a:t>y</a:t>
            </a:r>
            <a:r>
              <a:rPr kumimoji="0" lang="en-US" sz="1800" b="0" i="0" u="none" strike="noStrike" kern="0" cap="none" spc="0" normalizeH="0" baseline="30000" noProof="0" dirty="0" err="1" smtClean="0">
                <a:ln>
                  <a:noFill/>
                </a:ln>
                <a:solidFill>
                  <a:srgbClr val="3366CC"/>
                </a:solidFill>
                <a:effectLst/>
                <a:uLnTx/>
                <a:uFillTx/>
                <a:latin typeface="Calibri"/>
                <a:ea typeface="+mn-ea"/>
                <a:cs typeface="Arial"/>
              </a:rPr>
              <a:t>a,t</a:t>
            </a:r>
            <a:r>
              <a:rPr kumimoji="0" lang="en-US" sz="1800" b="0" i="0" u="none" strike="noStrike" kern="0" cap="none" spc="0" normalizeH="0" baseline="0" noProof="0" dirty="0" smtClean="0">
                <a:ln>
                  <a:noFill/>
                </a:ln>
                <a:solidFill>
                  <a:srgbClr val="3366CC"/>
                </a:solidFill>
                <a:effectLst/>
                <a:uLnTx/>
                <a:uFillTx/>
                <a:latin typeface="Calibri"/>
                <a:ea typeface="+mn-ea"/>
                <a:cs typeface="Arial"/>
              </a:rPr>
              <a:t> </a:t>
            </a:r>
            <a:r>
              <a:rPr kumimoji="0" lang="en-US" sz="1800" b="0" i="0" u="none" strike="noStrike" kern="0" cap="none" spc="0" normalizeH="0" baseline="0" noProof="0" dirty="0" smtClean="0">
                <a:ln>
                  <a:noFill/>
                </a:ln>
                <a:solidFill>
                  <a:srgbClr val="000000"/>
                </a:solidFill>
                <a:effectLst/>
                <a:uLnTx/>
                <a:uFillTx/>
                <a:latin typeface="Calibri"/>
                <a:ea typeface="+mn-ea"/>
                <a:cs typeface="Arial"/>
              </a:rPr>
              <a:t> </a:t>
            </a:r>
            <a:r>
              <a:rPr kumimoji="0" lang="en-US" sz="1800" b="0" i="0" u="none" strike="noStrike" kern="0" cap="none" spc="0" normalizeH="0" baseline="0" noProof="0" dirty="0" smtClean="0">
                <a:ln>
                  <a:noFill/>
                </a:ln>
                <a:solidFill>
                  <a:srgbClr val="003366"/>
                </a:solidFill>
                <a:effectLst/>
                <a:uLnTx/>
                <a:uFillTx/>
                <a:latin typeface="Calibri"/>
                <a:ea typeface="+mn-ea"/>
                <a:cs typeface="Arial"/>
              </a:rPr>
              <a:t>indicates whether  candidate argument</a:t>
            </a:r>
            <a:r>
              <a:rPr kumimoji="0" lang="en-US" sz="1800" b="0" i="0" u="none" strike="noStrike" kern="0" cap="none" spc="0" normalizeH="0" baseline="0" noProof="0" dirty="0" smtClean="0">
                <a:ln>
                  <a:noFill/>
                </a:ln>
                <a:solidFill>
                  <a:srgbClr val="000000"/>
                </a:solidFill>
                <a:effectLst/>
                <a:uLnTx/>
                <a:uFillTx/>
                <a:latin typeface="Calibri"/>
                <a:ea typeface="+mn-ea"/>
                <a:cs typeface="Arial"/>
              </a:rPr>
              <a:t> </a:t>
            </a:r>
            <a:r>
              <a:rPr kumimoji="0" lang="en-US" sz="1800" b="0" i="0" u="none" strike="noStrike" kern="0" cap="none" spc="0" normalizeH="0" baseline="0" noProof="0" dirty="0" smtClean="0">
                <a:ln>
                  <a:noFill/>
                </a:ln>
                <a:solidFill>
                  <a:srgbClr val="0033CC"/>
                </a:solidFill>
                <a:effectLst/>
                <a:uLnTx/>
                <a:uFillTx/>
                <a:latin typeface="Calibri"/>
                <a:ea typeface="+mn-ea"/>
                <a:cs typeface="Arial"/>
              </a:rPr>
              <a:t>a </a:t>
            </a:r>
            <a:r>
              <a:rPr kumimoji="0" lang="en-US" sz="1800" b="0" i="0" u="none" strike="noStrike" kern="0" cap="none" spc="0" normalizeH="0" baseline="0" noProof="0" dirty="0" smtClean="0">
                <a:ln>
                  <a:noFill/>
                </a:ln>
                <a:solidFill>
                  <a:srgbClr val="003366"/>
                </a:solidFill>
                <a:effectLst/>
                <a:uLnTx/>
                <a:uFillTx/>
                <a:latin typeface="Calibri"/>
                <a:ea typeface="+mn-ea"/>
                <a:cs typeface="Arial"/>
              </a:rPr>
              <a:t>is assigned a label </a:t>
            </a:r>
            <a:r>
              <a:rPr kumimoji="0" lang="en-US" sz="1800" b="0" i="0" u="none" strike="noStrike" kern="0" cap="none" spc="0" normalizeH="0" baseline="0" noProof="0" dirty="0" smtClean="0">
                <a:ln>
                  <a:noFill/>
                </a:ln>
                <a:solidFill>
                  <a:srgbClr val="3366CC"/>
                </a:solidFill>
                <a:effectLst/>
                <a:uLnTx/>
                <a:uFillTx/>
                <a:latin typeface="Calibri"/>
                <a:ea typeface="+mn-ea"/>
                <a:cs typeface="Arial"/>
              </a:rPr>
              <a:t>t.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3366CC"/>
                </a:solidFill>
                <a:effectLst/>
                <a:uLnTx/>
                <a:uFillTx/>
                <a:latin typeface="Calibri"/>
                <a:ea typeface="+mn-ea"/>
                <a:cs typeface="Arial"/>
              </a:rPr>
              <a:t>c</a:t>
            </a:r>
            <a:r>
              <a:rPr kumimoji="0" lang="en-US" sz="1800" b="0" i="0" u="none" strike="noStrike" kern="0" cap="none" spc="0" normalizeH="0" baseline="30000" noProof="0" dirty="0" err="1" smtClean="0">
                <a:ln>
                  <a:noFill/>
                </a:ln>
                <a:solidFill>
                  <a:srgbClr val="3366CC"/>
                </a:solidFill>
                <a:effectLst/>
                <a:uLnTx/>
                <a:uFillTx/>
                <a:latin typeface="Calibri"/>
                <a:ea typeface="+mn-ea"/>
                <a:cs typeface="Arial"/>
              </a:rPr>
              <a:t>a,t</a:t>
            </a:r>
            <a:r>
              <a:rPr kumimoji="0" lang="en-US" sz="1800" b="0" i="0" u="none" strike="noStrike" kern="0" cap="none" spc="0" normalizeH="0" baseline="30000" noProof="0" dirty="0" smtClean="0">
                <a:ln>
                  <a:noFill/>
                </a:ln>
                <a:solidFill>
                  <a:srgbClr val="0033CC"/>
                </a:solidFill>
                <a:effectLst/>
                <a:uLnTx/>
                <a:uFillTx/>
                <a:latin typeface="Calibri"/>
                <a:ea typeface="+mn-ea"/>
                <a:cs typeface="Arial"/>
              </a:rPr>
              <a:t> </a:t>
            </a:r>
            <a:r>
              <a:rPr kumimoji="0" lang="en-US" sz="1800" b="0" i="0" u="none" strike="noStrike" kern="0" cap="none" spc="0" normalizeH="0" baseline="30000" noProof="0" dirty="0" smtClean="0">
                <a:ln>
                  <a:noFill/>
                </a:ln>
                <a:solidFill>
                  <a:srgbClr val="000000"/>
                </a:solidFill>
                <a:effectLst/>
                <a:uLnTx/>
                <a:uFillTx/>
                <a:latin typeface="Calibri"/>
                <a:ea typeface="+mn-ea"/>
                <a:cs typeface="Arial"/>
              </a:rPr>
              <a:t> </a:t>
            </a:r>
            <a:r>
              <a:rPr kumimoji="0" lang="en-US" sz="1800" b="0" i="0" u="none" strike="noStrike" kern="0" cap="none" spc="0" normalizeH="0" baseline="0" noProof="0" dirty="0" smtClean="0">
                <a:ln>
                  <a:noFill/>
                </a:ln>
                <a:solidFill>
                  <a:srgbClr val="000000"/>
                </a:solidFill>
                <a:effectLst/>
                <a:uLnTx/>
                <a:uFillTx/>
                <a:latin typeface="Calibri"/>
                <a:ea typeface="+mn-ea"/>
                <a:cs typeface="Arial"/>
              </a:rPr>
              <a:t> </a:t>
            </a:r>
            <a:r>
              <a:rPr kumimoji="0" lang="en-US" sz="1800" b="0" i="0" u="none" strike="noStrike" kern="0" cap="none" spc="0" normalizeH="0" baseline="0" noProof="0" dirty="0" smtClean="0">
                <a:ln>
                  <a:noFill/>
                </a:ln>
                <a:solidFill>
                  <a:srgbClr val="003366"/>
                </a:solidFill>
                <a:effectLst/>
                <a:uLnTx/>
                <a:uFillTx/>
                <a:latin typeface="Calibri"/>
                <a:ea typeface="+mn-ea"/>
                <a:cs typeface="Arial"/>
              </a:rPr>
              <a:t>is the corresponding model score </a:t>
            </a:r>
          </a:p>
        </p:txBody>
      </p:sp>
      <p:pic>
        <p:nvPicPr>
          <p:cNvPr id="89" name="Picture 88"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062832" y="381000"/>
            <a:ext cx="4852568" cy="3074895"/>
          </a:xfrm>
          <a:prstGeom prst="rect">
            <a:avLst/>
          </a:prstGeom>
          <a:solidFill>
            <a:srgbClr val="FFFFCC"/>
          </a:solidFill>
          <a:ln w="38100" cap="flat" cmpd="sng" algn="ctr">
            <a:solidFill>
              <a:srgbClr val="FF9933"/>
            </a:solidFill>
            <a:prstDash val="solid"/>
            <a:round/>
            <a:headEnd type="none" w="med" len="med"/>
            <a:tailEnd type="none" w="med" len="med"/>
          </a:ln>
          <a:effectLst/>
          <a:extLst>
            <a:ext uri="{53640926-AAD7-44D8-BBD7-CCE9431645EC}">
              <a14:shadowObscured xmlns:a14="http://schemas.microsoft.com/office/drawing/2010/main"/>
            </a:ext>
          </a:extLst>
        </p:spPr>
      </p:pic>
      <p:sp>
        <p:nvSpPr>
          <p:cNvPr id="7" name="Rectangle 6"/>
          <p:cNvSpPr/>
          <p:nvPr/>
        </p:nvSpPr>
        <p:spPr>
          <a:xfrm>
            <a:off x="4128176" y="412532"/>
            <a:ext cx="1739224" cy="584775"/>
          </a:xfrm>
          <a:prstGeom prst="rect">
            <a:avLst/>
          </a:prstGeom>
        </p:spPr>
        <p:txBody>
          <a:bodyPr wrap="square">
            <a:spAutoFit/>
          </a:bodyPr>
          <a:lstStyle/>
          <a:p>
            <a:pPr eaLnBrk="1" hangingPunct="1"/>
            <a:r>
              <a:rPr lang="en-US" altLang="zh-TW" sz="1600" dirty="0">
                <a:latin typeface="Calibri" pitchFamily="34" charset="0"/>
                <a:ea typeface="Arial Unicode MS" pitchFamily="34" charset="-128"/>
                <a:cs typeface="Arial Unicode MS" pitchFamily="34" charset="-128"/>
              </a:rPr>
              <a:t>No duplicate argument classes</a:t>
            </a:r>
          </a:p>
        </p:txBody>
      </p:sp>
      <p:sp>
        <p:nvSpPr>
          <p:cNvPr id="93" name="Rectangle 92"/>
          <p:cNvSpPr/>
          <p:nvPr/>
        </p:nvSpPr>
        <p:spPr>
          <a:xfrm>
            <a:off x="7099976" y="956846"/>
            <a:ext cx="1739224" cy="338554"/>
          </a:xfrm>
          <a:prstGeom prst="rect">
            <a:avLst/>
          </a:prstGeom>
        </p:spPr>
        <p:txBody>
          <a:bodyPr wrap="square">
            <a:spAutoFit/>
          </a:bodyPr>
          <a:lstStyle/>
          <a:p>
            <a:pPr eaLnBrk="1" hangingPunct="1"/>
            <a:r>
              <a:rPr lang="en-US" altLang="zh-TW" sz="1600" dirty="0" smtClean="0">
                <a:latin typeface="Calibri" pitchFamily="34" charset="0"/>
                <a:ea typeface="Arial Unicode MS" pitchFamily="34" charset="-128"/>
                <a:cs typeface="Arial Unicode MS" pitchFamily="34" charset="-128"/>
              </a:rPr>
              <a:t>Unique labels</a:t>
            </a:r>
            <a:endParaRPr lang="en-US" altLang="zh-TW" sz="1600" dirty="0">
              <a:latin typeface="Calibri" pitchFamily="34" charset="0"/>
              <a:ea typeface="Arial Unicode MS" pitchFamily="34" charset="-128"/>
              <a:cs typeface="Arial Unicode MS" pitchFamily="34" charset="-128"/>
            </a:endParaRPr>
          </a:p>
        </p:txBody>
      </p:sp>
      <p:sp>
        <p:nvSpPr>
          <p:cNvPr id="94" name="Text Box 9"/>
          <p:cNvSpPr txBox="1">
            <a:spLocks noChangeArrowheads="1"/>
          </p:cNvSpPr>
          <p:nvPr/>
        </p:nvSpPr>
        <p:spPr bwMode="auto">
          <a:xfrm>
            <a:off x="4953000" y="353654"/>
            <a:ext cx="3962400" cy="1094146"/>
          </a:xfrm>
          <a:prstGeom prst="rect">
            <a:avLst/>
          </a:prstGeom>
          <a:solidFill>
            <a:srgbClr val="FFFFCC"/>
          </a:solidFill>
          <a:ln w="9525">
            <a:solidFill>
              <a:srgbClr val="FFC000"/>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buClr>
                <a:srgbClr val="FF9900"/>
              </a:buClr>
              <a:buSzPct val="75000"/>
              <a:buFont typeface="Wingdings" pitchFamily="2" charset="2"/>
              <a:buNone/>
            </a:pPr>
            <a:r>
              <a:rPr lang="en-US" altLang="zh-TW" dirty="0" smtClean="0">
                <a:solidFill>
                  <a:srgbClr val="3366CC"/>
                </a:solidFill>
                <a:latin typeface="Calibri" pitchFamily="34" charset="0"/>
                <a:ea typeface="Arial Unicode MS" pitchFamily="34" charset="-128"/>
                <a:cs typeface="Calibri" pitchFamily="34" charset="0"/>
              </a:rPr>
              <a:t>Learning Based Java: </a:t>
            </a:r>
            <a:r>
              <a:rPr lang="en-US" altLang="zh-TW" dirty="0">
                <a:solidFill>
                  <a:srgbClr val="003366"/>
                </a:solidFill>
                <a:latin typeface="Calibri" pitchFamily="34" charset="0"/>
                <a:ea typeface="Arial Unicode MS" pitchFamily="34" charset="-128"/>
                <a:cs typeface="Calibri" pitchFamily="34" charset="0"/>
              </a:rPr>
              <a:t>allows a developer to encode constraints in </a:t>
            </a:r>
            <a:r>
              <a:rPr lang="en-US" altLang="zh-TW" dirty="0" smtClean="0">
                <a:solidFill>
                  <a:srgbClr val="003366"/>
                </a:solidFill>
                <a:latin typeface="Calibri" pitchFamily="34" charset="0"/>
                <a:ea typeface="Arial Unicode MS" pitchFamily="34" charset="-128"/>
                <a:cs typeface="Calibri" pitchFamily="34" charset="0"/>
              </a:rPr>
              <a:t>First Order Logic; </a:t>
            </a:r>
            <a:r>
              <a:rPr lang="en-US" altLang="zh-TW" dirty="0">
                <a:solidFill>
                  <a:srgbClr val="003366"/>
                </a:solidFill>
                <a:latin typeface="Calibri" pitchFamily="34" charset="0"/>
                <a:ea typeface="Arial Unicode MS" pitchFamily="34" charset="-128"/>
                <a:cs typeface="Calibri" pitchFamily="34" charset="0"/>
              </a:rPr>
              <a:t>these are compiled into linear inequalities automatically. </a:t>
            </a:r>
          </a:p>
        </p:txBody>
      </p:sp>
      <p:sp>
        <p:nvSpPr>
          <p:cNvPr id="8" name="Footer Placeholder 7"/>
          <p:cNvSpPr>
            <a:spLocks noGrp="1"/>
          </p:cNvSpPr>
          <p:nvPr>
            <p:ph type="ftr" sz="quarter" idx="3"/>
          </p:nvPr>
        </p:nvSpPr>
        <p:spPr/>
        <p:txBody>
          <a:bodyPr/>
          <a:lstStyle/>
          <a:p>
            <a:pPr>
              <a:defRPr/>
            </a:pPr>
            <a:r>
              <a:rPr lang="en-US" smtClean="0"/>
              <a:t>Roth &amp; Srikumar: ILP formulations in Natural Language Processing</a:t>
            </a:r>
            <a:endParaRPr lang="en-US" altLang="zh-TW" dirty="0"/>
          </a:p>
        </p:txBody>
      </p:sp>
      <p:sp>
        <p:nvSpPr>
          <p:cNvPr id="9" name="Slide Number Placeholder 8"/>
          <p:cNvSpPr>
            <a:spLocks noGrp="1"/>
          </p:cNvSpPr>
          <p:nvPr>
            <p:ph type="sldNum" sz="quarter" idx="12"/>
          </p:nvPr>
        </p:nvSpPr>
        <p:spPr/>
        <p:txBody>
          <a:bodyPr/>
          <a:lstStyle/>
          <a:p>
            <a:pPr>
              <a:defRPr/>
            </a:pPr>
            <a:fld id="{C83F18D4-0D70-44DE-A8FF-A8D5002D1168}" type="slidenum">
              <a:rPr lang="en-US" altLang="zh-TW" smtClean="0"/>
              <a:pPr>
                <a:defRPr/>
              </a:pPr>
              <a:t>18</a:t>
            </a:fld>
            <a:endParaRPr lang="en-US" altLang="zh-TW" dirty="0"/>
          </a:p>
        </p:txBody>
      </p:sp>
      <p:sp>
        <p:nvSpPr>
          <p:cNvPr id="90" name="TextBox 3"/>
          <p:cNvSpPr txBox="1">
            <a:spLocks noChangeArrowheads="1"/>
          </p:cNvSpPr>
          <p:nvPr/>
        </p:nvSpPr>
        <p:spPr bwMode="auto">
          <a:xfrm>
            <a:off x="266700" y="6073914"/>
            <a:ext cx="8724900" cy="707886"/>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Clr>
                <a:srgbClr val="000000"/>
              </a:buClr>
              <a:buSzPct val="100000"/>
              <a:buFont typeface="Times New Roman" pitchFamily="18" charset="0"/>
              <a:buNone/>
            </a:pPr>
            <a:r>
              <a:rPr lang="en-US" sz="2000" dirty="0" smtClean="0">
                <a:solidFill>
                  <a:srgbClr val="003366"/>
                </a:solidFill>
                <a:latin typeface="Calibri" pitchFamily="34" charset="0"/>
              </a:rPr>
              <a:t>Use the </a:t>
            </a:r>
            <a:r>
              <a:rPr lang="en-US" sz="2000" b="1" dirty="0" smtClean="0">
                <a:solidFill>
                  <a:srgbClr val="003366"/>
                </a:solidFill>
                <a:latin typeface="Calibri" pitchFamily="34" charset="0"/>
              </a:rPr>
              <a:t>pipeline architecture’s simplicity </a:t>
            </a:r>
            <a:r>
              <a:rPr lang="en-US" sz="2000" dirty="0" smtClean="0">
                <a:solidFill>
                  <a:srgbClr val="003366"/>
                </a:solidFill>
                <a:latin typeface="Calibri" pitchFamily="34" charset="0"/>
              </a:rPr>
              <a:t>while </a:t>
            </a:r>
            <a:r>
              <a:rPr lang="en-US" sz="2000" b="1" dirty="0" smtClean="0">
                <a:solidFill>
                  <a:srgbClr val="003366"/>
                </a:solidFill>
                <a:latin typeface="Calibri" pitchFamily="34" charset="0"/>
              </a:rPr>
              <a:t>maintaining uncertainty</a:t>
            </a:r>
            <a:r>
              <a:rPr lang="en-US" sz="2000" dirty="0" smtClean="0">
                <a:solidFill>
                  <a:srgbClr val="003366"/>
                </a:solidFill>
                <a:latin typeface="Calibri" pitchFamily="34" charset="0"/>
              </a:rPr>
              <a:t>:  keep probability distributions over decisions &amp; use global inference at decision time.</a:t>
            </a:r>
            <a:endParaRPr lang="en-US" sz="2000" dirty="0">
              <a:solidFill>
                <a:srgbClr val="003366"/>
              </a:solidFill>
              <a:latin typeface="Calibri" pitchFamily="34" charset="0"/>
            </a:endParaRPr>
          </a:p>
        </p:txBody>
      </p:sp>
    </p:spTree>
    <p:extLst>
      <p:ext uri="{BB962C8B-B14F-4D97-AF65-F5344CB8AC3E}">
        <p14:creationId xmlns:p14="http://schemas.microsoft.com/office/powerpoint/2010/main" val="2037597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 presetClass="entr" presetSubtype="8" fill="hold" grpId="0" nodeType="withEffect">
                                  <p:stCondLst>
                                    <p:cond delay="0"/>
                                  </p:stCondLst>
                                  <p:childTnLst>
                                    <p:set>
                                      <p:cBhvr>
                                        <p:cTn id="12" dur="1" fill="hold">
                                          <p:stCondLst>
                                            <p:cond delay="0"/>
                                          </p:stCondLst>
                                        </p:cTn>
                                        <p:tgtEl>
                                          <p:spTgt spid="317541"/>
                                        </p:tgtEl>
                                        <p:attrNameLst>
                                          <p:attrName>style.visibility</p:attrName>
                                        </p:attrNameLst>
                                      </p:cBhvr>
                                      <p:to>
                                        <p:strVal val="visible"/>
                                      </p:to>
                                    </p:set>
                                    <p:anim calcmode="lin" valueType="num">
                                      <p:cBhvr additive="base">
                                        <p:cTn id="13" dur="500" fill="hold"/>
                                        <p:tgtEl>
                                          <p:spTgt spid="317541"/>
                                        </p:tgtEl>
                                        <p:attrNameLst>
                                          <p:attrName>ppt_x</p:attrName>
                                        </p:attrNameLst>
                                      </p:cBhvr>
                                      <p:tavLst>
                                        <p:tav tm="0">
                                          <p:val>
                                            <p:strVal val="0-#ppt_w/2"/>
                                          </p:val>
                                        </p:tav>
                                        <p:tav tm="100000">
                                          <p:val>
                                            <p:strVal val="#ppt_x"/>
                                          </p:val>
                                        </p:tav>
                                      </p:tavLst>
                                    </p:anim>
                                    <p:anim calcmode="lin" valueType="num">
                                      <p:cBhvr additive="base">
                                        <p:cTn id="14" dur="500" fill="hold"/>
                                        <p:tgtEl>
                                          <p:spTgt spid="31754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754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317548">
                                            <p:bg/>
                                          </p:spTgt>
                                        </p:tgtEl>
                                        <p:attrNameLst>
                                          <p:attrName>style.visibility</p:attrName>
                                        </p:attrNameLst>
                                      </p:cBhvr>
                                      <p:to>
                                        <p:strVal val="visible"/>
                                      </p:to>
                                    </p:set>
                                  </p:childTnLst>
                                  <p:subTnLst>
                                    <p:set>
                                      <p:cBhvr override="childStyle">
                                        <p:cTn dur="1" fill="hold" display="0" masterRel="nextClick" afterEffect="1"/>
                                        <p:tgtEl>
                                          <p:spTgt spid="317548">
                                            <p:bg/>
                                          </p:spTgt>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317548">
                                            <p:txEl>
                                              <p:pRg st="0" end="0"/>
                                            </p:txEl>
                                          </p:spTgt>
                                        </p:tgtEl>
                                        <p:attrNameLst>
                                          <p:attrName>style.visibility</p:attrName>
                                        </p:attrNameLst>
                                      </p:cBhvr>
                                      <p:to>
                                        <p:strVal val="visible"/>
                                      </p:to>
                                    </p:set>
                                  </p:childTnLst>
                                  <p:subTnLst>
                                    <p:set>
                                      <p:cBhvr override="childStyle">
                                        <p:cTn dur="1" fill="hold" display="0" masterRel="nextClick" afterEffect="1"/>
                                        <p:tgtEl>
                                          <p:spTgt spid="317548">
                                            <p:txEl>
                                              <p:pRg st="0" end="0"/>
                                            </p:txEl>
                                          </p:spTgt>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xit" presetSubtype="0" fill="hold"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17534"/>
                                        </p:tgtEl>
                                      </p:cBhvr>
                                    </p:animEffect>
                                    <p:set>
                                      <p:cBhvr>
                                        <p:cTn id="26" dur="1" fill="hold">
                                          <p:stCondLst>
                                            <p:cond delay="499"/>
                                          </p:stCondLst>
                                        </p:cTn>
                                        <p:tgtEl>
                                          <p:spTgt spid="317534"/>
                                        </p:tgtEl>
                                        <p:attrNameLst>
                                          <p:attrName>style.visibility</p:attrName>
                                        </p:attrNameLst>
                                      </p:cBhvr>
                                      <p:to>
                                        <p:strVal val="hidden"/>
                                      </p:to>
                                    </p:set>
                                  </p:childTnLst>
                                </p:cTn>
                              </p:par>
                            </p:childTnLst>
                          </p:cTn>
                        </p:par>
                        <p:par>
                          <p:cTn id="27" fill="hold" nodeType="afterGroup">
                            <p:stCondLst>
                              <p:cond delay="500"/>
                            </p:stCondLst>
                            <p:childTnLst>
                              <p:par>
                                <p:cTn id="28" presetID="64" presetClass="path" presetSubtype="0" accel="50000" decel="50000" fill="hold" nodeType="afterEffect">
                                  <p:stCondLst>
                                    <p:cond delay="0"/>
                                  </p:stCondLst>
                                  <p:childTnLst>
                                    <p:animMotion origin="layout" path="M -3.61111E-6 8.97525E-7 L -0.00017 -0.37729 " pathEditMode="relative" rAng="0" ptsTypes="AA">
                                      <p:cBhvr>
                                        <p:cTn id="29" dur="1000" fill="hold"/>
                                        <p:tgtEl>
                                          <p:spTgt spid="3"/>
                                        </p:tgtEl>
                                        <p:attrNameLst>
                                          <p:attrName>ppt_x</p:attrName>
                                          <p:attrName>ppt_y</p:attrName>
                                        </p:attrNameLst>
                                      </p:cBhvr>
                                      <p:rCtr x="-17" y="-18876"/>
                                    </p:animMotion>
                                  </p:childTnLst>
                                </p:cTn>
                              </p:par>
                            </p:childTnLst>
                          </p:cTn>
                        </p:par>
                        <p:par>
                          <p:cTn id="30" fill="hold" nodeType="afterGroup">
                            <p:stCondLst>
                              <p:cond delay="1500"/>
                            </p:stCondLst>
                            <p:childTnLst>
                              <p:par>
                                <p:cTn id="31" presetID="10"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nodeType="with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fade">
                                      <p:cBhvr>
                                        <p:cTn id="36" dur="500"/>
                                        <p:tgtEl>
                                          <p:spTgt spid="117"/>
                                        </p:tgtEl>
                                      </p:cBhvr>
                                    </p:animEffect>
                                  </p:childTnLst>
                                </p:cTn>
                              </p:par>
                              <p:par>
                                <p:cTn id="37" presetID="2" presetClass="entr" presetSubtype="8" fill="hold" nodeType="withEffect">
                                  <p:stCondLst>
                                    <p:cond delay="0"/>
                                  </p:stCondLst>
                                  <p:childTnLst>
                                    <p:set>
                                      <p:cBhvr>
                                        <p:cTn id="38" dur="1" fill="hold">
                                          <p:stCondLst>
                                            <p:cond delay="0"/>
                                          </p:stCondLst>
                                        </p:cTn>
                                        <p:tgtEl>
                                          <p:spTgt spid="317542"/>
                                        </p:tgtEl>
                                        <p:attrNameLst>
                                          <p:attrName>style.visibility</p:attrName>
                                        </p:attrNameLst>
                                      </p:cBhvr>
                                      <p:to>
                                        <p:strVal val="visible"/>
                                      </p:to>
                                    </p:set>
                                    <p:anim calcmode="lin" valueType="num">
                                      <p:cBhvr additive="base">
                                        <p:cTn id="39" dur="500" fill="hold"/>
                                        <p:tgtEl>
                                          <p:spTgt spid="317542"/>
                                        </p:tgtEl>
                                        <p:attrNameLst>
                                          <p:attrName>ppt_x</p:attrName>
                                        </p:attrNameLst>
                                      </p:cBhvr>
                                      <p:tavLst>
                                        <p:tav tm="0">
                                          <p:val>
                                            <p:strVal val="0-#ppt_w/2"/>
                                          </p:val>
                                        </p:tav>
                                        <p:tav tm="100000">
                                          <p:val>
                                            <p:strVal val="#ppt_x"/>
                                          </p:val>
                                        </p:tav>
                                      </p:tavLst>
                                    </p:anim>
                                    <p:anim calcmode="lin" valueType="num">
                                      <p:cBhvr additive="base">
                                        <p:cTn id="40" dur="500" fill="hold"/>
                                        <p:tgtEl>
                                          <p:spTgt spid="31754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7542"/>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17543"/>
                                        </p:tgtEl>
                                        <p:attrNameLst>
                                          <p:attrName>style.visibility</p:attrName>
                                        </p:attrNameLst>
                                      </p:cBhvr>
                                      <p:to>
                                        <p:strVal val="visible"/>
                                      </p:to>
                                    </p:set>
                                    <p:anim calcmode="lin" valueType="num">
                                      <p:cBhvr additive="base">
                                        <p:cTn id="45" dur="500" fill="hold"/>
                                        <p:tgtEl>
                                          <p:spTgt spid="317543"/>
                                        </p:tgtEl>
                                        <p:attrNameLst>
                                          <p:attrName>ppt_x</p:attrName>
                                        </p:attrNameLst>
                                      </p:cBhvr>
                                      <p:tavLst>
                                        <p:tav tm="0">
                                          <p:val>
                                            <p:strVal val="0-#ppt_w/2"/>
                                          </p:val>
                                        </p:tav>
                                        <p:tav tm="100000">
                                          <p:val>
                                            <p:strVal val="#ppt_x"/>
                                          </p:val>
                                        </p:tav>
                                      </p:tavLst>
                                    </p:anim>
                                    <p:anim calcmode="lin" valueType="num">
                                      <p:cBhvr additive="base">
                                        <p:cTn id="46" dur="500" fill="hold"/>
                                        <p:tgtEl>
                                          <p:spTgt spid="317543"/>
                                        </p:tgtEl>
                                        <p:attrNameLst>
                                          <p:attrName>ppt_y</p:attrName>
                                        </p:attrNameLst>
                                      </p:cBhvr>
                                      <p:tavLst>
                                        <p:tav tm="0">
                                          <p:val>
                                            <p:strVal val="#ppt_y"/>
                                          </p:val>
                                        </p:tav>
                                        <p:tav tm="100000">
                                          <p:val>
                                            <p:strVal val="#ppt_y"/>
                                          </p:val>
                                        </p:tav>
                                      </p:tavLst>
                                    </p:anim>
                                  </p:childTnLst>
                                </p:cTn>
                              </p:par>
                              <p:par>
                                <p:cTn id="47" presetID="10"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9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3" fill="hold" grpId="0" nodeType="clickEffect">
                                  <p:stCondLst>
                                    <p:cond delay="0"/>
                                  </p:stCondLst>
                                  <p:childTnLst>
                                    <p:set>
                                      <p:cBhvr>
                                        <p:cTn id="61" dur="1" fill="hold">
                                          <p:stCondLst>
                                            <p:cond delay="0"/>
                                          </p:stCondLst>
                                        </p:cTn>
                                        <p:tgtEl>
                                          <p:spTgt spid="91"/>
                                        </p:tgtEl>
                                        <p:attrNameLst>
                                          <p:attrName>style.visibility</p:attrName>
                                        </p:attrNameLst>
                                      </p:cBhvr>
                                      <p:to>
                                        <p:strVal val="visible"/>
                                      </p:to>
                                    </p:set>
                                    <p:anim calcmode="lin" valueType="num">
                                      <p:cBhvr additive="base">
                                        <p:cTn id="62" dur="500" fill="hold"/>
                                        <p:tgtEl>
                                          <p:spTgt spid="91"/>
                                        </p:tgtEl>
                                        <p:attrNameLst>
                                          <p:attrName>ppt_x</p:attrName>
                                        </p:attrNameLst>
                                      </p:cBhvr>
                                      <p:tavLst>
                                        <p:tav tm="0">
                                          <p:val>
                                            <p:strVal val="1+#ppt_w/2"/>
                                          </p:val>
                                        </p:tav>
                                        <p:tav tm="100000">
                                          <p:val>
                                            <p:strVal val="#ppt_x"/>
                                          </p:val>
                                        </p:tav>
                                      </p:tavLst>
                                    </p:anim>
                                    <p:anim calcmode="lin" valueType="num">
                                      <p:cBhvr additive="base">
                                        <p:cTn id="63" dur="500" fill="hold"/>
                                        <p:tgtEl>
                                          <p:spTgt spid="91"/>
                                        </p:tgtEl>
                                        <p:attrNameLst>
                                          <p:attrName>ppt_y</p:attrName>
                                        </p:attrNameLst>
                                      </p:cBhvr>
                                      <p:tavLst>
                                        <p:tav tm="0">
                                          <p:val>
                                            <p:strVal val="0-#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fade">
                                      <p:cBhvr>
                                        <p:cTn id="68"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71" presetID="1" presetClass="entr" presetSubtype="0"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4"/>
                                        </p:tgtEl>
                                        <p:attrNameLst>
                                          <p:attrName>style.visibility</p:attrName>
                                        </p:attrNameLst>
                                      </p:cBhvr>
                                      <p:to>
                                        <p:strVal val="visible"/>
                                      </p:to>
                                    </p:set>
                                    <p:animEffect transition="in" filter="blinds(horizontal)">
                                      <p:cBhvr>
                                        <p:cTn id="77" dur="500"/>
                                        <p:tgtEl>
                                          <p:spTgt spid="9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6" grpId="0" animBg="1"/>
      <p:bldP spid="317534" grpId="0" animBg="1"/>
      <p:bldP spid="317534" grpId="1" animBg="1"/>
      <p:bldP spid="317541" grpId="0" animBg="1"/>
      <p:bldP spid="317543" grpId="0" animBg="1"/>
      <p:bldP spid="317548" grpId="0" build="allAtOnce" animBg="1"/>
      <p:bldP spid="91" grpId="0" animBg="1"/>
      <p:bldP spid="7" grpId="0"/>
      <p:bldP spid="93" grpId="0"/>
      <p:bldP spid="94" grpId="0" animBg="1"/>
      <p:bldP spid="9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ChangeArrowheads="1"/>
          </p:cNvSpPr>
          <p:nvPr>
            <p:ph type="title"/>
          </p:nvPr>
        </p:nvSpPr>
        <p:spPr/>
        <p:txBody>
          <a:bodyPr>
            <a:normAutofit/>
          </a:bodyPr>
          <a:lstStyle/>
          <a:p>
            <a:r>
              <a:rPr lang="en-US" sz="2800" dirty="0" smtClean="0"/>
              <a:t>Semantic Role Labeling (SRL)</a:t>
            </a:r>
          </a:p>
        </p:txBody>
      </p:sp>
      <p:sp>
        <p:nvSpPr>
          <p:cNvPr id="2" name="Footer Placeholder 1"/>
          <p:cNvSpPr>
            <a:spLocks noGrp="1"/>
          </p:cNvSpPr>
          <p:nvPr>
            <p:ph type="ftr" sz="quarter" idx="11"/>
          </p:nvPr>
        </p:nvSpPr>
        <p:spPr/>
        <p:txBody>
          <a:bodyPr/>
          <a:lstStyle/>
          <a:p>
            <a:pPr>
              <a:defRPr/>
            </a:pPr>
            <a:r>
              <a:rPr lang="en-US" altLang="zh-TW" smtClean="0"/>
              <a:t>Roth &amp; Srikumar: ILP formulations in Natural Language Processing</a:t>
            </a:r>
            <a:endParaRPr lang="en-US" altLang="zh-TW" dirty="0"/>
          </a:p>
        </p:txBody>
      </p:sp>
      <p:sp>
        <p:nvSpPr>
          <p:cNvPr id="4" name="Slide Number Placeholder 3"/>
          <p:cNvSpPr>
            <a:spLocks noGrp="1"/>
          </p:cNvSpPr>
          <p:nvPr>
            <p:ph type="sldNum" sz="quarter" idx="12"/>
          </p:nvPr>
        </p:nvSpPr>
        <p:spPr/>
        <p:txBody>
          <a:bodyPr/>
          <a:lstStyle/>
          <a:p>
            <a:pPr>
              <a:defRPr/>
            </a:pPr>
            <a:fld id="{34956E49-9B35-407E-B5F2-C84A7F7C3F93}" type="slidenum">
              <a:rPr lang="en-US" altLang="zh-TW" smtClean="0"/>
              <a:pPr>
                <a:defRPr/>
              </a:pPr>
              <a:t>19</a:t>
            </a:fld>
            <a:endParaRPr lang="en-US" altLang="zh-TW" dirty="0"/>
          </a:p>
        </p:txBody>
      </p:sp>
      <p:sp>
        <p:nvSpPr>
          <p:cNvPr id="145412" name="Rectangle 3"/>
          <p:cNvSpPr>
            <a:spLocks noGrp="1" noChangeArrowheads="1"/>
          </p:cNvSpPr>
          <p:nvPr>
            <p:ph type="body" idx="4294967295"/>
          </p:nvPr>
        </p:nvSpPr>
        <p:spPr>
          <a:xfrm>
            <a:off x="0" y="762000"/>
            <a:ext cx="8229600" cy="4953000"/>
          </a:xfrm>
        </p:spPr>
        <p:txBody>
          <a:bodyPr/>
          <a:lstStyle/>
          <a:p>
            <a:pPr algn="ctr">
              <a:buFont typeface="Wingdings" pitchFamily="2" charset="2"/>
              <a:buNone/>
              <a:tabLst>
                <a:tab pos="1770063" algn="l"/>
              </a:tabLst>
            </a:pPr>
            <a:r>
              <a:rPr lang="en-US" sz="1800" b="1" dirty="0" smtClean="0"/>
              <a:t>I </a:t>
            </a:r>
            <a:r>
              <a:rPr lang="en-US" sz="1800" b="1" i="1" dirty="0" smtClean="0"/>
              <a:t>left</a:t>
            </a:r>
            <a:r>
              <a:rPr lang="en-US" sz="1800" b="1" dirty="0" smtClean="0"/>
              <a:t> my pearls to my daughter in my will .</a:t>
            </a:r>
          </a:p>
        </p:txBody>
      </p:sp>
      <p:graphicFrame>
        <p:nvGraphicFramePr>
          <p:cNvPr id="243736" name="Group 24"/>
          <p:cNvGraphicFramePr>
            <a:graphicFrameLocks noGrp="1"/>
          </p:cNvGraphicFramePr>
          <p:nvPr>
            <p:ph sz="half" idx="4294967295"/>
            <p:extLst>
              <p:ext uri="{D42A27DB-BD31-4B8C-83A1-F6EECF244321}">
                <p14:modId xmlns:p14="http://schemas.microsoft.com/office/powerpoint/2010/main" val="1034456569"/>
              </p:ext>
            </p:extLst>
          </p:nvPr>
        </p:nvGraphicFramePr>
        <p:xfrm>
          <a:off x="0" y="16764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mn-lt"/>
                        </a:rPr>
                        <a:t>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folHlink"/>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CC000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5413" name="Line 4"/>
          <p:cNvSpPr>
            <a:spLocks noChangeShapeType="1"/>
          </p:cNvSpPr>
          <p:nvPr/>
        </p:nvSpPr>
        <p:spPr bwMode="auto">
          <a:xfrm>
            <a:off x="1524000" y="1752600"/>
            <a:ext cx="2286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14" name="Line 5"/>
          <p:cNvSpPr>
            <a:spLocks noChangeShapeType="1"/>
          </p:cNvSpPr>
          <p:nvPr/>
        </p:nvSpPr>
        <p:spPr bwMode="auto">
          <a:xfrm>
            <a:off x="2514600" y="1905000"/>
            <a:ext cx="1219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15" name="Line 6"/>
          <p:cNvSpPr>
            <a:spLocks noChangeShapeType="1"/>
          </p:cNvSpPr>
          <p:nvPr/>
        </p:nvSpPr>
        <p:spPr bwMode="auto">
          <a:xfrm>
            <a:off x="3810000" y="3124200"/>
            <a:ext cx="1981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16" name="Line 7"/>
          <p:cNvSpPr>
            <a:spLocks noChangeShapeType="1"/>
          </p:cNvSpPr>
          <p:nvPr/>
        </p:nvSpPr>
        <p:spPr bwMode="auto">
          <a:xfrm>
            <a:off x="5943600" y="2209800"/>
            <a:ext cx="13716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17" name="Line 8"/>
          <p:cNvSpPr>
            <a:spLocks noChangeShapeType="1"/>
          </p:cNvSpPr>
          <p:nvPr/>
        </p:nvSpPr>
        <p:spPr bwMode="auto">
          <a:xfrm>
            <a:off x="1524000" y="1905000"/>
            <a:ext cx="2286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18" name="Line 9"/>
          <p:cNvSpPr>
            <a:spLocks noChangeShapeType="1"/>
          </p:cNvSpPr>
          <p:nvPr/>
        </p:nvSpPr>
        <p:spPr bwMode="auto">
          <a:xfrm>
            <a:off x="1524000" y="2057400"/>
            <a:ext cx="2286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19" name="Line 10"/>
          <p:cNvSpPr>
            <a:spLocks noChangeShapeType="1"/>
          </p:cNvSpPr>
          <p:nvPr/>
        </p:nvSpPr>
        <p:spPr bwMode="auto">
          <a:xfrm>
            <a:off x="1524000" y="2209800"/>
            <a:ext cx="2286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0" name="Line 11"/>
          <p:cNvSpPr>
            <a:spLocks noChangeShapeType="1"/>
          </p:cNvSpPr>
          <p:nvPr/>
        </p:nvSpPr>
        <p:spPr bwMode="auto">
          <a:xfrm>
            <a:off x="2514600" y="1752600"/>
            <a:ext cx="1219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1" name="Line 12"/>
          <p:cNvSpPr>
            <a:spLocks noChangeShapeType="1"/>
          </p:cNvSpPr>
          <p:nvPr/>
        </p:nvSpPr>
        <p:spPr bwMode="auto">
          <a:xfrm>
            <a:off x="2514600" y="2057400"/>
            <a:ext cx="1219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2" name="Line 13"/>
          <p:cNvSpPr>
            <a:spLocks noChangeShapeType="1"/>
          </p:cNvSpPr>
          <p:nvPr/>
        </p:nvSpPr>
        <p:spPr bwMode="auto">
          <a:xfrm>
            <a:off x="2514600" y="2209800"/>
            <a:ext cx="12192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3" name="Line 14"/>
          <p:cNvSpPr>
            <a:spLocks noChangeShapeType="1"/>
          </p:cNvSpPr>
          <p:nvPr/>
        </p:nvSpPr>
        <p:spPr bwMode="auto">
          <a:xfrm>
            <a:off x="3810000" y="2971800"/>
            <a:ext cx="1981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4" name="Line 15"/>
          <p:cNvSpPr>
            <a:spLocks noChangeShapeType="1"/>
          </p:cNvSpPr>
          <p:nvPr/>
        </p:nvSpPr>
        <p:spPr bwMode="auto">
          <a:xfrm>
            <a:off x="3810000" y="2819400"/>
            <a:ext cx="1981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5" name="Line 16"/>
          <p:cNvSpPr>
            <a:spLocks noChangeShapeType="1"/>
          </p:cNvSpPr>
          <p:nvPr/>
        </p:nvSpPr>
        <p:spPr bwMode="auto">
          <a:xfrm>
            <a:off x="3810000" y="3276600"/>
            <a:ext cx="19812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6" name="Line 17"/>
          <p:cNvSpPr>
            <a:spLocks noChangeShapeType="1"/>
          </p:cNvSpPr>
          <p:nvPr/>
        </p:nvSpPr>
        <p:spPr bwMode="auto">
          <a:xfrm>
            <a:off x="5943600" y="1905000"/>
            <a:ext cx="13716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7" name="Line 18"/>
          <p:cNvSpPr>
            <a:spLocks noChangeShapeType="1"/>
          </p:cNvSpPr>
          <p:nvPr/>
        </p:nvSpPr>
        <p:spPr bwMode="auto">
          <a:xfrm>
            <a:off x="5943600" y="1752600"/>
            <a:ext cx="13716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8" name="Line 19"/>
          <p:cNvSpPr>
            <a:spLocks noChangeShapeType="1"/>
          </p:cNvSpPr>
          <p:nvPr/>
        </p:nvSpPr>
        <p:spPr bwMode="auto">
          <a:xfrm>
            <a:off x="5943600" y="2057400"/>
            <a:ext cx="13716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29" name="Line 20"/>
          <p:cNvSpPr>
            <a:spLocks noChangeShapeType="1"/>
          </p:cNvSpPr>
          <p:nvPr/>
        </p:nvSpPr>
        <p:spPr bwMode="auto">
          <a:xfrm>
            <a:off x="3810000" y="5257800"/>
            <a:ext cx="3505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30" name="Line 21"/>
          <p:cNvSpPr>
            <a:spLocks noChangeShapeType="1"/>
          </p:cNvSpPr>
          <p:nvPr/>
        </p:nvSpPr>
        <p:spPr bwMode="auto">
          <a:xfrm>
            <a:off x="3810000" y="5105400"/>
            <a:ext cx="3505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31" name="Line 22"/>
          <p:cNvSpPr>
            <a:spLocks noChangeShapeType="1"/>
          </p:cNvSpPr>
          <p:nvPr/>
        </p:nvSpPr>
        <p:spPr bwMode="auto">
          <a:xfrm>
            <a:off x="3810000" y="4953000"/>
            <a:ext cx="3505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32" name="Line 23"/>
          <p:cNvSpPr>
            <a:spLocks noChangeShapeType="1"/>
          </p:cNvSpPr>
          <p:nvPr/>
        </p:nvSpPr>
        <p:spPr bwMode="auto">
          <a:xfrm>
            <a:off x="3810000" y="5410200"/>
            <a:ext cx="35052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47" name="Line 38"/>
          <p:cNvSpPr>
            <a:spLocks noChangeShapeType="1"/>
          </p:cNvSpPr>
          <p:nvPr/>
        </p:nvSpPr>
        <p:spPr bwMode="auto">
          <a:xfrm>
            <a:off x="1524000" y="2362200"/>
            <a:ext cx="2286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48" name="Line 39"/>
          <p:cNvSpPr>
            <a:spLocks noChangeShapeType="1"/>
          </p:cNvSpPr>
          <p:nvPr/>
        </p:nvSpPr>
        <p:spPr bwMode="auto">
          <a:xfrm>
            <a:off x="2514600" y="2362200"/>
            <a:ext cx="1219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49" name="Line 40"/>
          <p:cNvSpPr>
            <a:spLocks noChangeShapeType="1"/>
          </p:cNvSpPr>
          <p:nvPr/>
        </p:nvSpPr>
        <p:spPr bwMode="auto">
          <a:xfrm>
            <a:off x="3810000" y="3429000"/>
            <a:ext cx="1981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50" name="Line 41"/>
          <p:cNvSpPr>
            <a:spLocks noChangeShapeType="1"/>
          </p:cNvSpPr>
          <p:nvPr/>
        </p:nvSpPr>
        <p:spPr bwMode="auto">
          <a:xfrm>
            <a:off x="5943600" y="2362200"/>
            <a:ext cx="13716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sp>
        <p:nvSpPr>
          <p:cNvPr id="145451" name="Line 42"/>
          <p:cNvSpPr>
            <a:spLocks noChangeShapeType="1"/>
          </p:cNvSpPr>
          <p:nvPr/>
        </p:nvSpPr>
        <p:spPr bwMode="auto">
          <a:xfrm>
            <a:off x="3810000" y="5562600"/>
            <a:ext cx="3505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pPr algn="ctr"/>
            <a:endParaRPr lang="en-US">
              <a:latin typeface="+mn-lt"/>
            </a:endParaRPr>
          </a:p>
        </p:txBody>
      </p:sp>
      <p:graphicFrame>
        <p:nvGraphicFramePr>
          <p:cNvPr id="243755" name="Group 43"/>
          <p:cNvGraphicFramePr>
            <a:graphicFrameLocks noGrp="1"/>
          </p:cNvGraphicFramePr>
          <p:nvPr>
            <p:extLst>
              <p:ext uri="{D42A27DB-BD31-4B8C-83A1-F6EECF244321}">
                <p14:modId xmlns:p14="http://schemas.microsoft.com/office/powerpoint/2010/main" val="2851276500"/>
              </p:ext>
            </p:extLst>
          </p:nvPr>
        </p:nvGraphicFramePr>
        <p:xfrm>
          <a:off x="2209800" y="25146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0.6</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folHlink"/>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CC000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3769" name="Group 57"/>
          <p:cNvGraphicFramePr>
            <a:graphicFrameLocks noGrp="1"/>
          </p:cNvGraphicFramePr>
          <p:nvPr>
            <p:extLst>
              <p:ext uri="{D42A27DB-BD31-4B8C-83A1-F6EECF244321}">
                <p14:modId xmlns:p14="http://schemas.microsoft.com/office/powerpoint/2010/main" val="1121181960"/>
              </p:ext>
            </p:extLst>
          </p:nvPr>
        </p:nvGraphicFramePr>
        <p:xfrm>
          <a:off x="7467600" y="16764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folHlink"/>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CC0000"/>
                          </a:solidFill>
                          <a:effectLst/>
                          <a:latin typeface="+mn-lt"/>
                        </a:rPr>
                        <a:t>0.6</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3783" name="Group 71"/>
          <p:cNvGraphicFramePr>
            <a:graphicFrameLocks noGrp="1"/>
          </p:cNvGraphicFramePr>
          <p:nvPr>
            <p:extLst>
              <p:ext uri="{D42A27DB-BD31-4B8C-83A1-F6EECF244321}">
                <p14:modId xmlns:p14="http://schemas.microsoft.com/office/powerpoint/2010/main" val="2333077855"/>
              </p:ext>
            </p:extLst>
          </p:nvPr>
        </p:nvGraphicFramePr>
        <p:xfrm>
          <a:off x="5867400" y="26670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folHlink"/>
                          </a:solidFill>
                          <a:effectLst/>
                          <a:latin typeface="+mn-lt"/>
                        </a:rPr>
                        <a:t>0.7</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CC000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3797" name="Group 85"/>
          <p:cNvGraphicFramePr>
            <a:graphicFrameLocks noGrp="1"/>
          </p:cNvGraphicFramePr>
          <p:nvPr>
            <p:extLst>
              <p:ext uri="{D42A27DB-BD31-4B8C-83A1-F6EECF244321}">
                <p14:modId xmlns:p14="http://schemas.microsoft.com/office/powerpoint/2010/main" val="1147256348"/>
              </p:ext>
            </p:extLst>
          </p:nvPr>
        </p:nvGraphicFramePr>
        <p:xfrm>
          <a:off x="7467600" y="39624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mn-lt"/>
                        </a:rPr>
                        <a:t>0.3</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folHlink"/>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CC000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4729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3755"/>
                                        </p:tgtEl>
                                        <p:attrNameLst>
                                          <p:attrName>style.visibility</p:attrName>
                                        </p:attrNameLst>
                                      </p:cBhvr>
                                      <p:to>
                                        <p:strVal val="visible"/>
                                      </p:to>
                                    </p:set>
                                    <p:animEffect transition="in" filter="dissolve">
                                      <p:cBhvr>
                                        <p:cTn id="7" dur="500"/>
                                        <p:tgtEl>
                                          <p:spTgt spid="243755"/>
                                        </p:tgtEl>
                                      </p:cBhvr>
                                    </p:animEffect>
                                  </p:childTnLst>
                                </p:cTn>
                              </p:par>
                              <p:par>
                                <p:cTn id="8" presetID="9" presetClass="entr" presetSubtype="0" fill="hold" nodeType="withEffect">
                                  <p:stCondLst>
                                    <p:cond delay="0"/>
                                  </p:stCondLst>
                                  <p:childTnLst>
                                    <p:set>
                                      <p:cBhvr>
                                        <p:cTn id="9" dur="1" fill="hold">
                                          <p:stCondLst>
                                            <p:cond delay="0"/>
                                          </p:stCondLst>
                                        </p:cTn>
                                        <p:tgtEl>
                                          <p:spTgt spid="243736"/>
                                        </p:tgtEl>
                                        <p:attrNameLst>
                                          <p:attrName>style.visibility</p:attrName>
                                        </p:attrNameLst>
                                      </p:cBhvr>
                                      <p:to>
                                        <p:strVal val="visible"/>
                                      </p:to>
                                    </p:set>
                                    <p:animEffect transition="in" filter="dissolve">
                                      <p:cBhvr>
                                        <p:cTn id="10" dur="500"/>
                                        <p:tgtEl>
                                          <p:spTgt spid="243736"/>
                                        </p:tgtEl>
                                      </p:cBhvr>
                                    </p:animEffect>
                                  </p:childTnLst>
                                </p:cTn>
                              </p:par>
                              <p:par>
                                <p:cTn id="11" presetID="9" presetClass="entr" presetSubtype="0" fill="hold" nodeType="withEffect">
                                  <p:stCondLst>
                                    <p:cond delay="0"/>
                                  </p:stCondLst>
                                  <p:childTnLst>
                                    <p:set>
                                      <p:cBhvr>
                                        <p:cTn id="12" dur="1" fill="hold">
                                          <p:stCondLst>
                                            <p:cond delay="0"/>
                                          </p:stCondLst>
                                        </p:cTn>
                                        <p:tgtEl>
                                          <p:spTgt spid="243783"/>
                                        </p:tgtEl>
                                        <p:attrNameLst>
                                          <p:attrName>style.visibility</p:attrName>
                                        </p:attrNameLst>
                                      </p:cBhvr>
                                      <p:to>
                                        <p:strVal val="visible"/>
                                      </p:to>
                                    </p:set>
                                    <p:animEffect transition="in" filter="dissolve">
                                      <p:cBhvr>
                                        <p:cTn id="13" dur="500"/>
                                        <p:tgtEl>
                                          <p:spTgt spid="243783"/>
                                        </p:tgtEl>
                                      </p:cBhvr>
                                    </p:animEffect>
                                  </p:childTnLst>
                                </p:cTn>
                              </p:par>
                              <p:par>
                                <p:cTn id="14" presetID="9" presetClass="entr" presetSubtype="0" fill="hold" nodeType="withEffect">
                                  <p:stCondLst>
                                    <p:cond delay="0"/>
                                  </p:stCondLst>
                                  <p:childTnLst>
                                    <p:set>
                                      <p:cBhvr>
                                        <p:cTn id="15" dur="1" fill="hold">
                                          <p:stCondLst>
                                            <p:cond delay="0"/>
                                          </p:stCondLst>
                                        </p:cTn>
                                        <p:tgtEl>
                                          <p:spTgt spid="243797"/>
                                        </p:tgtEl>
                                        <p:attrNameLst>
                                          <p:attrName>style.visibility</p:attrName>
                                        </p:attrNameLst>
                                      </p:cBhvr>
                                      <p:to>
                                        <p:strVal val="visible"/>
                                      </p:to>
                                    </p:set>
                                    <p:animEffect transition="in" filter="dissolve">
                                      <p:cBhvr>
                                        <p:cTn id="16" dur="500"/>
                                        <p:tgtEl>
                                          <p:spTgt spid="243797"/>
                                        </p:tgtEl>
                                      </p:cBhvr>
                                    </p:animEffect>
                                  </p:childTnLst>
                                </p:cTn>
                              </p:par>
                              <p:par>
                                <p:cTn id="17" presetID="9" presetClass="entr" presetSubtype="0" fill="hold" nodeType="withEffect">
                                  <p:stCondLst>
                                    <p:cond delay="0"/>
                                  </p:stCondLst>
                                  <p:childTnLst>
                                    <p:set>
                                      <p:cBhvr>
                                        <p:cTn id="18" dur="1" fill="hold">
                                          <p:stCondLst>
                                            <p:cond delay="0"/>
                                          </p:stCondLst>
                                        </p:cTn>
                                        <p:tgtEl>
                                          <p:spTgt spid="243769"/>
                                        </p:tgtEl>
                                        <p:attrNameLst>
                                          <p:attrName>style.visibility</p:attrName>
                                        </p:attrNameLst>
                                      </p:cBhvr>
                                      <p:to>
                                        <p:strVal val="visible"/>
                                      </p:to>
                                    </p:set>
                                    <p:animEffect transition="in" filter="dissolve">
                                      <p:cBhvr>
                                        <p:cTn id="19" dur="500"/>
                                        <p:tgtEl>
                                          <p:spTgt spid="243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9" name="Picture 2" descr="nice2meet-yo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685800"/>
            <a:ext cx="6734175" cy="549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8531" name="Rectangle 3"/>
          <p:cNvSpPr>
            <a:spLocks noGrp="1" noChangeArrowheads="1"/>
          </p:cNvSpPr>
          <p:nvPr>
            <p:ph type="title" idx="4294967295"/>
          </p:nvPr>
        </p:nvSpPr>
        <p:spPr>
          <a:xfrm>
            <a:off x="0" y="-14288"/>
            <a:ext cx="8229600" cy="533401"/>
          </a:xfrm>
        </p:spPr>
        <p:txBody>
          <a:bodyPr>
            <a:noAutofit/>
          </a:bodyPr>
          <a:lstStyle/>
          <a:p>
            <a:pPr eaLnBrk="1" hangingPunct="1"/>
            <a:r>
              <a:rPr lang="en-US" sz="2800" dirty="0" smtClean="0"/>
              <a:t>Nice to Meet You</a:t>
            </a:r>
            <a:endParaRPr lang="en-US" sz="2800" dirty="0" smtClean="0">
              <a:solidFill>
                <a:srgbClr val="FF00FF"/>
              </a:solidFill>
            </a:endParaRPr>
          </a:p>
        </p:txBody>
      </p:sp>
      <p:sp>
        <p:nvSpPr>
          <p:cNvPr id="2" name="Footer Placeholder 1"/>
          <p:cNvSpPr>
            <a:spLocks noGrp="1"/>
          </p:cNvSpPr>
          <p:nvPr>
            <p:ph type="ftr" sz="quarter" idx="11"/>
          </p:nvPr>
        </p:nvSpPr>
        <p:spPr/>
        <p:txBody>
          <a:bodyPr/>
          <a:lstStyle/>
          <a:p>
            <a:pPr>
              <a:defRPr/>
            </a:pPr>
            <a:r>
              <a:rPr lang="en-US" altLang="zh-TW" smtClean="0"/>
              <a:t>Roth &amp; Srikumar: ILP formulations in Natural Language Processing</a:t>
            </a:r>
            <a:endParaRPr lang="en-US" altLang="zh-TW" dirty="0"/>
          </a:p>
        </p:txBody>
      </p:sp>
      <p:sp>
        <p:nvSpPr>
          <p:cNvPr id="4" name="Slide Number Placeholder 3"/>
          <p:cNvSpPr>
            <a:spLocks noGrp="1"/>
          </p:cNvSpPr>
          <p:nvPr>
            <p:ph type="sldNum" sz="quarter" idx="12"/>
          </p:nvPr>
        </p:nvSpPr>
        <p:spPr/>
        <p:txBody>
          <a:bodyPr/>
          <a:lstStyle/>
          <a:p>
            <a:pPr>
              <a:defRPr/>
            </a:pPr>
            <a:fld id="{34956E49-9B35-407E-B5F2-C84A7F7C3F93}" type="slidenum">
              <a:rPr lang="en-US" altLang="zh-TW" smtClean="0"/>
              <a:pPr>
                <a:defRPr/>
              </a:pPr>
              <a:t>2</a:t>
            </a:fld>
            <a:endParaRPr lang="en-US" altLang="zh-TW" dirty="0"/>
          </a:p>
        </p:txBody>
      </p:sp>
    </p:spTree>
    <p:extLst>
      <p:ext uri="{BB962C8B-B14F-4D97-AF65-F5344CB8AC3E}">
        <p14:creationId xmlns:p14="http://schemas.microsoft.com/office/powerpoint/2010/main" val="4040819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8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p:txBody>
          <a:bodyPr>
            <a:normAutofit/>
          </a:bodyPr>
          <a:lstStyle/>
          <a:p>
            <a:r>
              <a:rPr lang="en-US" sz="2800" dirty="0" smtClean="0"/>
              <a:t>Semantic Role Labeling (SRL)</a:t>
            </a:r>
          </a:p>
        </p:txBody>
      </p:sp>
      <p:sp>
        <p:nvSpPr>
          <p:cNvPr id="2" name="Footer Placeholder 1"/>
          <p:cNvSpPr>
            <a:spLocks noGrp="1"/>
          </p:cNvSpPr>
          <p:nvPr>
            <p:ph type="ftr" sz="quarter" idx="11"/>
          </p:nvPr>
        </p:nvSpPr>
        <p:spPr/>
        <p:txBody>
          <a:bodyPr/>
          <a:lstStyle/>
          <a:p>
            <a:pPr>
              <a:defRPr/>
            </a:pPr>
            <a:r>
              <a:rPr lang="en-US" altLang="zh-TW" smtClean="0"/>
              <a:t>Roth &amp; Srikumar: ILP formulations in Natural Language Processing</a:t>
            </a:r>
            <a:endParaRPr lang="en-US" altLang="zh-TW" dirty="0"/>
          </a:p>
        </p:txBody>
      </p:sp>
      <p:sp>
        <p:nvSpPr>
          <p:cNvPr id="3" name="Slide Number Placeholder 2"/>
          <p:cNvSpPr>
            <a:spLocks noGrp="1"/>
          </p:cNvSpPr>
          <p:nvPr>
            <p:ph type="sldNum" sz="quarter" idx="12"/>
          </p:nvPr>
        </p:nvSpPr>
        <p:spPr/>
        <p:txBody>
          <a:bodyPr/>
          <a:lstStyle/>
          <a:p>
            <a:pPr>
              <a:defRPr/>
            </a:pPr>
            <a:fld id="{34956E49-9B35-407E-B5F2-C84A7F7C3F93}" type="slidenum">
              <a:rPr lang="en-US" altLang="zh-TW" smtClean="0"/>
              <a:pPr>
                <a:defRPr/>
              </a:pPr>
              <a:t>20</a:t>
            </a:fld>
            <a:endParaRPr lang="en-US" altLang="zh-TW" dirty="0"/>
          </a:p>
        </p:txBody>
      </p:sp>
      <p:sp>
        <p:nvSpPr>
          <p:cNvPr id="147460" name="Rectangle 3"/>
          <p:cNvSpPr>
            <a:spLocks noGrp="1" noChangeArrowheads="1"/>
          </p:cNvSpPr>
          <p:nvPr>
            <p:ph type="body" idx="4294967295"/>
          </p:nvPr>
        </p:nvSpPr>
        <p:spPr>
          <a:xfrm>
            <a:off x="0" y="762000"/>
            <a:ext cx="8229600" cy="4953000"/>
          </a:xfrm>
        </p:spPr>
        <p:txBody>
          <a:bodyPr/>
          <a:lstStyle/>
          <a:p>
            <a:pPr algn="ctr">
              <a:buFont typeface="Wingdings" pitchFamily="2" charset="2"/>
              <a:buNone/>
              <a:tabLst>
                <a:tab pos="1770063" algn="l"/>
              </a:tabLst>
            </a:pPr>
            <a:r>
              <a:rPr lang="en-US" sz="1800" b="1" dirty="0" smtClean="0"/>
              <a:t>I </a:t>
            </a:r>
            <a:r>
              <a:rPr lang="en-US" sz="1800" b="1" i="1" dirty="0" smtClean="0"/>
              <a:t>left</a:t>
            </a:r>
            <a:r>
              <a:rPr lang="en-US" sz="1800" b="1" dirty="0" smtClean="0"/>
              <a:t> my pearls to my daughter in my will .</a:t>
            </a:r>
          </a:p>
        </p:txBody>
      </p:sp>
      <p:graphicFrame>
        <p:nvGraphicFramePr>
          <p:cNvPr id="239754" name="Group 138"/>
          <p:cNvGraphicFramePr>
            <a:graphicFrameLocks noGrp="1"/>
          </p:cNvGraphicFramePr>
          <p:nvPr>
            <p:ph sz="half" idx="4294967295"/>
            <p:extLst>
              <p:ext uri="{D42A27DB-BD31-4B8C-83A1-F6EECF244321}">
                <p14:modId xmlns:p14="http://schemas.microsoft.com/office/powerpoint/2010/main" val="2744498939"/>
              </p:ext>
            </p:extLst>
          </p:nvPr>
        </p:nvGraphicFramePr>
        <p:xfrm>
          <a:off x="0" y="16764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mn-lt"/>
                        </a:rPr>
                        <a:t>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bg2"/>
                    </a:solid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folHlink"/>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CC000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7461" name="Line 4"/>
          <p:cNvSpPr>
            <a:spLocks noChangeShapeType="1"/>
          </p:cNvSpPr>
          <p:nvPr/>
        </p:nvSpPr>
        <p:spPr bwMode="auto">
          <a:xfrm>
            <a:off x="1524000" y="1752600"/>
            <a:ext cx="2286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62" name="Line 5"/>
          <p:cNvSpPr>
            <a:spLocks noChangeShapeType="1"/>
          </p:cNvSpPr>
          <p:nvPr/>
        </p:nvSpPr>
        <p:spPr bwMode="auto">
          <a:xfrm>
            <a:off x="2514600" y="1905000"/>
            <a:ext cx="1219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63" name="Line 6"/>
          <p:cNvSpPr>
            <a:spLocks noChangeShapeType="1"/>
          </p:cNvSpPr>
          <p:nvPr/>
        </p:nvSpPr>
        <p:spPr bwMode="auto">
          <a:xfrm>
            <a:off x="3810000" y="3124200"/>
            <a:ext cx="1981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64" name="Line 7"/>
          <p:cNvSpPr>
            <a:spLocks noChangeShapeType="1"/>
          </p:cNvSpPr>
          <p:nvPr/>
        </p:nvSpPr>
        <p:spPr bwMode="auto">
          <a:xfrm>
            <a:off x="5943600" y="2209800"/>
            <a:ext cx="13716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65" name="Line 8"/>
          <p:cNvSpPr>
            <a:spLocks noChangeShapeType="1"/>
          </p:cNvSpPr>
          <p:nvPr/>
        </p:nvSpPr>
        <p:spPr bwMode="auto">
          <a:xfrm>
            <a:off x="1524000" y="1905000"/>
            <a:ext cx="2286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66" name="Line 9"/>
          <p:cNvSpPr>
            <a:spLocks noChangeShapeType="1"/>
          </p:cNvSpPr>
          <p:nvPr/>
        </p:nvSpPr>
        <p:spPr bwMode="auto">
          <a:xfrm>
            <a:off x="1524000" y="2057400"/>
            <a:ext cx="2286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67" name="Line 10"/>
          <p:cNvSpPr>
            <a:spLocks noChangeShapeType="1"/>
          </p:cNvSpPr>
          <p:nvPr/>
        </p:nvSpPr>
        <p:spPr bwMode="auto">
          <a:xfrm>
            <a:off x="1524000" y="2209800"/>
            <a:ext cx="2286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68" name="Line 11"/>
          <p:cNvSpPr>
            <a:spLocks noChangeShapeType="1"/>
          </p:cNvSpPr>
          <p:nvPr/>
        </p:nvSpPr>
        <p:spPr bwMode="auto">
          <a:xfrm>
            <a:off x="2514600" y="1752600"/>
            <a:ext cx="1219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69" name="Line 12"/>
          <p:cNvSpPr>
            <a:spLocks noChangeShapeType="1"/>
          </p:cNvSpPr>
          <p:nvPr/>
        </p:nvSpPr>
        <p:spPr bwMode="auto">
          <a:xfrm>
            <a:off x="2514600" y="2057400"/>
            <a:ext cx="1219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0" name="Line 13"/>
          <p:cNvSpPr>
            <a:spLocks noChangeShapeType="1"/>
          </p:cNvSpPr>
          <p:nvPr/>
        </p:nvSpPr>
        <p:spPr bwMode="auto">
          <a:xfrm>
            <a:off x="2514600" y="2209800"/>
            <a:ext cx="12192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1" name="Line 16"/>
          <p:cNvSpPr>
            <a:spLocks noChangeShapeType="1"/>
          </p:cNvSpPr>
          <p:nvPr/>
        </p:nvSpPr>
        <p:spPr bwMode="auto">
          <a:xfrm>
            <a:off x="3810000" y="2971800"/>
            <a:ext cx="1981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2" name="Line 17"/>
          <p:cNvSpPr>
            <a:spLocks noChangeShapeType="1"/>
          </p:cNvSpPr>
          <p:nvPr/>
        </p:nvSpPr>
        <p:spPr bwMode="auto">
          <a:xfrm>
            <a:off x="3810000" y="2819400"/>
            <a:ext cx="1981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3" name="Line 18"/>
          <p:cNvSpPr>
            <a:spLocks noChangeShapeType="1"/>
          </p:cNvSpPr>
          <p:nvPr/>
        </p:nvSpPr>
        <p:spPr bwMode="auto">
          <a:xfrm>
            <a:off x="3810000" y="3276600"/>
            <a:ext cx="19812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4" name="Line 20"/>
          <p:cNvSpPr>
            <a:spLocks noChangeShapeType="1"/>
          </p:cNvSpPr>
          <p:nvPr/>
        </p:nvSpPr>
        <p:spPr bwMode="auto">
          <a:xfrm>
            <a:off x="5943600" y="1905000"/>
            <a:ext cx="13716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5" name="Line 21"/>
          <p:cNvSpPr>
            <a:spLocks noChangeShapeType="1"/>
          </p:cNvSpPr>
          <p:nvPr/>
        </p:nvSpPr>
        <p:spPr bwMode="auto">
          <a:xfrm>
            <a:off x="5943600" y="1752600"/>
            <a:ext cx="13716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6" name="Line 22"/>
          <p:cNvSpPr>
            <a:spLocks noChangeShapeType="1"/>
          </p:cNvSpPr>
          <p:nvPr/>
        </p:nvSpPr>
        <p:spPr bwMode="auto">
          <a:xfrm>
            <a:off x="5943600" y="2057400"/>
            <a:ext cx="13716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7" name="Line 23"/>
          <p:cNvSpPr>
            <a:spLocks noChangeShapeType="1"/>
          </p:cNvSpPr>
          <p:nvPr/>
        </p:nvSpPr>
        <p:spPr bwMode="auto">
          <a:xfrm>
            <a:off x="3810000" y="5257800"/>
            <a:ext cx="3505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8" name="Line 24"/>
          <p:cNvSpPr>
            <a:spLocks noChangeShapeType="1"/>
          </p:cNvSpPr>
          <p:nvPr/>
        </p:nvSpPr>
        <p:spPr bwMode="auto">
          <a:xfrm>
            <a:off x="3810000" y="5105400"/>
            <a:ext cx="3505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79" name="Line 25"/>
          <p:cNvSpPr>
            <a:spLocks noChangeShapeType="1"/>
          </p:cNvSpPr>
          <p:nvPr/>
        </p:nvSpPr>
        <p:spPr bwMode="auto">
          <a:xfrm>
            <a:off x="3810000" y="4953000"/>
            <a:ext cx="3505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80" name="Line 26"/>
          <p:cNvSpPr>
            <a:spLocks noChangeShapeType="1"/>
          </p:cNvSpPr>
          <p:nvPr/>
        </p:nvSpPr>
        <p:spPr bwMode="auto">
          <a:xfrm>
            <a:off x="3810000" y="5410200"/>
            <a:ext cx="35052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95" name="Line 43"/>
          <p:cNvSpPr>
            <a:spLocks noChangeShapeType="1"/>
          </p:cNvSpPr>
          <p:nvPr/>
        </p:nvSpPr>
        <p:spPr bwMode="auto">
          <a:xfrm>
            <a:off x="1524000" y="2362200"/>
            <a:ext cx="2286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96" name="Line 44"/>
          <p:cNvSpPr>
            <a:spLocks noChangeShapeType="1"/>
          </p:cNvSpPr>
          <p:nvPr/>
        </p:nvSpPr>
        <p:spPr bwMode="auto">
          <a:xfrm>
            <a:off x="2514600" y="2362200"/>
            <a:ext cx="1219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97" name="Line 45"/>
          <p:cNvSpPr>
            <a:spLocks noChangeShapeType="1"/>
          </p:cNvSpPr>
          <p:nvPr/>
        </p:nvSpPr>
        <p:spPr bwMode="auto">
          <a:xfrm>
            <a:off x="3810000" y="3429000"/>
            <a:ext cx="1981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98" name="Line 46"/>
          <p:cNvSpPr>
            <a:spLocks noChangeShapeType="1"/>
          </p:cNvSpPr>
          <p:nvPr/>
        </p:nvSpPr>
        <p:spPr bwMode="auto">
          <a:xfrm>
            <a:off x="5943600" y="2362200"/>
            <a:ext cx="13716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7499" name="Line 47"/>
          <p:cNvSpPr>
            <a:spLocks noChangeShapeType="1"/>
          </p:cNvSpPr>
          <p:nvPr/>
        </p:nvSpPr>
        <p:spPr bwMode="auto">
          <a:xfrm>
            <a:off x="3810000" y="5562600"/>
            <a:ext cx="3505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aphicFrame>
        <p:nvGraphicFramePr>
          <p:cNvPr id="239760" name="Group 144"/>
          <p:cNvGraphicFramePr>
            <a:graphicFrameLocks noGrp="1"/>
          </p:cNvGraphicFramePr>
          <p:nvPr>
            <p:extLst>
              <p:ext uri="{D42A27DB-BD31-4B8C-83A1-F6EECF244321}">
                <p14:modId xmlns:p14="http://schemas.microsoft.com/office/powerpoint/2010/main" val="1116022087"/>
              </p:ext>
            </p:extLst>
          </p:nvPr>
        </p:nvGraphicFramePr>
        <p:xfrm>
          <a:off x="2209800" y="25146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mn-lt"/>
                        </a:rPr>
                        <a:t>0.6</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8000"/>
                    </a:solid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folHlink"/>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CC000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39757" name="Group 141"/>
          <p:cNvGraphicFramePr>
            <a:graphicFrameLocks noGrp="1"/>
          </p:cNvGraphicFramePr>
          <p:nvPr>
            <p:extLst>
              <p:ext uri="{D42A27DB-BD31-4B8C-83A1-F6EECF244321}">
                <p14:modId xmlns:p14="http://schemas.microsoft.com/office/powerpoint/2010/main" val="97378972"/>
              </p:ext>
            </p:extLst>
          </p:nvPr>
        </p:nvGraphicFramePr>
        <p:xfrm>
          <a:off x="7467600" y="16764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folHlink"/>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mn-lt"/>
                        </a:rPr>
                        <a:t>0.6</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CC0000"/>
                    </a:solid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39756" name="Group 140"/>
          <p:cNvGraphicFramePr>
            <a:graphicFrameLocks noGrp="1"/>
          </p:cNvGraphicFramePr>
          <p:nvPr>
            <p:extLst>
              <p:ext uri="{D42A27DB-BD31-4B8C-83A1-F6EECF244321}">
                <p14:modId xmlns:p14="http://schemas.microsoft.com/office/powerpoint/2010/main" val="3907184812"/>
              </p:ext>
            </p:extLst>
          </p:nvPr>
        </p:nvGraphicFramePr>
        <p:xfrm>
          <a:off x="5867400" y="26670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mn-lt"/>
                        </a:rPr>
                        <a:t>0.7</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folHlink"/>
                    </a:solid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CC000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39759" name="Group 143"/>
          <p:cNvGraphicFramePr>
            <a:graphicFrameLocks noGrp="1"/>
          </p:cNvGraphicFramePr>
          <p:nvPr>
            <p:extLst>
              <p:ext uri="{D42A27DB-BD31-4B8C-83A1-F6EECF244321}">
                <p14:modId xmlns:p14="http://schemas.microsoft.com/office/powerpoint/2010/main" val="3672930485"/>
              </p:ext>
            </p:extLst>
          </p:nvPr>
        </p:nvGraphicFramePr>
        <p:xfrm>
          <a:off x="7467600" y="39624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mn-lt"/>
                        </a:rPr>
                        <a:t>0.3</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bg2"/>
                    </a:solid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folHlink"/>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CC000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9761" name="Line 145"/>
          <p:cNvSpPr>
            <a:spLocks noChangeShapeType="1"/>
          </p:cNvSpPr>
          <p:nvPr/>
        </p:nvSpPr>
        <p:spPr bwMode="auto">
          <a:xfrm>
            <a:off x="1524000" y="6019800"/>
            <a:ext cx="2286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39762" name="Line 146"/>
          <p:cNvSpPr>
            <a:spLocks noChangeShapeType="1"/>
          </p:cNvSpPr>
          <p:nvPr/>
        </p:nvSpPr>
        <p:spPr bwMode="auto">
          <a:xfrm>
            <a:off x="2514600" y="6019800"/>
            <a:ext cx="1219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39763" name="Line 147"/>
          <p:cNvSpPr>
            <a:spLocks noChangeShapeType="1"/>
          </p:cNvSpPr>
          <p:nvPr/>
        </p:nvSpPr>
        <p:spPr bwMode="auto">
          <a:xfrm>
            <a:off x="3810000" y="6019800"/>
            <a:ext cx="1981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39764" name="Line 148"/>
          <p:cNvSpPr>
            <a:spLocks noChangeShapeType="1"/>
          </p:cNvSpPr>
          <p:nvPr/>
        </p:nvSpPr>
        <p:spPr bwMode="auto">
          <a:xfrm>
            <a:off x="5943600" y="6019800"/>
            <a:ext cx="13716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239765" name="Line 149"/>
          <p:cNvSpPr>
            <a:spLocks noChangeShapeType="1"/>
          </p:cNvSpPr>
          <p:nvPr/>
        </p:nvSpPr>
        <p:spPr bwMode="auto">
          <a:xfrm>
            <a:off x="3810000" y="6172200"/>
            <a:ext cx="3505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33587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39761"/>
                                        </p:tgtEl>
                                        <p:attrNameLst>
                                          <p:attrName>style.visibility</p:attrName>
                                        </p:attrNameLst>
                                      </p:cBhvr>
                                      <p:to>
                                        <p:strVal val="visible"/>
                                      </p:to>
                                    </p:set>
                                    <p:anim calcmode="lin" valueType="num">
                                      <p:cBhvr>
                                        <p:cTn id="7" dur="500" fill="hold"/>
                                        <p:tgtEl>
                                          <p:spTgt spid="239761"/>
                                        </p:tgtEl>
                                        <p:attrNameLst>
                                          <p:attrName>ppt_w</p:attrName>
                                        </p:attrNameLst>
                                      </p:cBhvr>
                                      <p:tavLst>
                                        <p:tav tm="0">
                                          <p:val>
                                            <p:fltVal val="0"/>
                                          </p:val>
                                        </p:tav>
                                        <p:tav tm="100000">
                                          <p:val>
                                            <p:strVal val="#ppt_w"/>
                                          </p:val>
                                        </p:tav>
                                      </p:tavLst>
                                    </p:anim>
                                    <p:anim calcmode="lin" valueType="num">
                                      <p:cBhvr>
                                        <p:cTn id="8" dur="500" fill="hold"/>
                                        <p:tgtEl>
                                          <p:spTgt spid="239761"/>
                                        </p:tgtEl>
                                        <p:attrNameLst>
                                          <p:attrName>ppt_h</p:attrName>
                                        </p:attrNameLst>
                                      </p:cBhvr>
                                      <p:tavLst>
                                        <p:tav tm="0">
                                          <p:val>
                                            <p:fltVal val="0"/>
                                          </p:val>
                                        </p:tav>
                                        <p:tav tm="100000">
                                          <p:val>
                                            <p:strVal val="#ppt_h"/>
                                          </p:val>
                                        </p:tav>
                                      </p:tavLst>
                                    </p:anim>
                                    <p:animEffect transition="in" filter="fade">
                                      <p:cBhvr>
                                        <p:cTn id="9" dur="500"/>
                                        <p:tgtEl>
                                          <p:spTgt spid="23976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39762"/>
                                        </p:tgtEl>
                                        <p:attrNameLst>
                                          <p:attrName>style.visibility</p:attrName>
                                        </p:attrNameLst>
                                      </p:cBhvr>
                                      <p:to>
                                        <p:strVal val="visible"/>
                                      </p:to>
                                    </p:set>
                                    <p:anim calcmode="lin" valueType="num">
                                      <p:cBhvr>
                                        <p:cTn id="12" dur="500" fill="hold"/>
                                        <p:tgtEl>
                                          <p:spTgt spid="239762"/>
                                        </p:tgtEl>
                                        <p:attrNameLst>
                                          <p:attrName>ppt_w</p:attrName>
                                        </p:attrNameLst>
                                      </p:cBhvr>
                                      <p:tavLst>
                                        <p:tav tm="0">
                                          <p:val>
                                            <p:fltVal val="0"/>
                                          </p:val>
                                        </p:tav>
                                        <p:tav tm="100000">
                                          <p:val>
                                            <p:strVal val="#ppt_w"/>
                                          </p:val>
                                        </p:tav>
                                      </p:tavLst>
                                    </p:anim>
                                    <p:anim calcmode="lin" valueType="num">
                                      <p:cBhvr>
                                        <p:cTn id="13" dur="500" fill="hold"/>
                                        <p:tgtEl>
                                          <p:spTgt spid="239762"/>
                                        </p:tgtEl>
                                        <p:attrNameLst>
                                          <p:attrName>ppt_h</p:attrName>
                                        </p:attrNameLst>
                                      </p:cBhvr>
                                      <p:tavLst>
                                        <p:tav tm="0">
                                          <p:val>
                                            <p:fltVal val="0"/>
                                          </p:val>
                                        </p:tav>
                                        <p:tav tm="100000">
                                          <p:val>
                                            <p:strVal val="#ppt_h"/>
                                          </p:val>
                                        </p:tav>
                                      </p:tavLst>
                                    </p:anim>
                                    <p:animEffect transition="in" filter="fade">
                                      <p:cBhvr>
                                        <p:cTn id="14" dur="500"/>
                                        <p:tgtEl>
                                          <p:spTgt spid="239762"/>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239763"/>
                                        </p:tgtEl>
                                        <p:attrNameLst>
                                          <p:attrName>style.visibility</p:attrName>
                                        </p:attrNameLst>
                                      </p:cBhvr>
                                      <p:to>
                                        <p:strVal val="visible"/>
                                      </p:to>
                                    </p:set>
                                    <p:anim calcmode="lin" valueType="num">
                                      <p:cBhvr>
                                        <p:cTn id="17" dur="500" fill="hold"/>
                                        <p:tgtEl>
                                          <p:spTgt spid="239763"/>
                                        </p:tgtEl>
                                        <p:attrNameLst>
                                          <p:attrName>ppt_w</p:attrName>
                                        </p:attrNameLst>
                                      </p:cBhvr>
                                      <p:tavLst>
                                        <p:tav tm="0">
                                          <p:val>
                                            <p:fltVal val="0"/>
                                          </p:val>
                                        </p:tav>
                                        <p:tav tm="100000">
                                          <p:val>
                                            <p:strVal val="#ppt_w"/>
                                          </p:val>
                                        </p:tav>
                                      </p:tavLst>
                                    </p:anim>
                                    <p:anim calcmode="lin" valueType="num">
                                      <p:cBhvr>
                                        <p:cTn id="18" dur="500" fill="hold"/>
                                        <p:tgtEl>
                                          <p:spTgt spid="239763"/>
                                        </p:tgtEl>
                                        <p:attrNameLst>
                                          <p:attrName>ppt_h</p:attrName>
                                        </p:attrNameLst>
                                      </p:cBhvr>
                                      <p:tavLst>
                                        <p:tav tm="0">
                                          <p:val>
                                            <p:fltVal val="0"/>
                                          </p:val>
                                        </p:tav>
                                        <p:tav tm="100000">
                                          <p:val>
                                            <p:strVal val="#ppt_h"/>
                                          </p:val>
                                        </p:tav>
                                      </p:tavLst>
                                    </p:anim>
                                    <p:animEffect transition="in" filter="fade">
                                      <p:cBhvr>
                                        <p:cTn id="19" dur="500"/>
                                        <p:tgtEl>
                                          <p:spTgt spid="239763"/>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239764"/>
                                        </p:tgtEl>
                                        <p:attrNameLst>
                                          <p:attrName>style.visibility</p:attrName>
                                        </p:attrNameLst>
                                      </p:cBhvr>
                                      <p:to>
                                        <p:strVal val="visible"/>
                                      </p:to>
                                    </p:set>
                                    <p:anim calcmode="lin" valueType="num">
                                      <p:cBhvr>
                                        <p:cTn id="22" dur="500" fill="hold"/>
                                        <p:tgtEl>
                                          <p:spTgt spid="239764"/>
                                        </p:tgtEl>
                                        <p:attrNameLst>
                                          <p:attrName>ppt_w</p:attrName>
                                        </p:attrNameLst>
                                      </p:cBhvr>
                                      <p:tavLst>
                                        <p:tav tm="0">
                                          <p:val>
                                            <p:fltVal val="0"/>
                                          </p:val>
                                        </p:tav>
                                        <p:tav tm="100000">
                                          <p:val>
                                            <p:strVal val="#ppt_w"/>
                                          </p:val>
                                        </p:tav>
                                      </p:tavLst>
                                    </p:anim>
                                    <p:anim calcmode="lin" valueType="num">
                                      <p:cBhvr>
                                        <p:cTn id="23" dur="500" fill="hold"/>
                                        <p:tgtEl>
                                          <p:spTgt spid="239764"/>
                                        </p:tgtEl>
                                        <p:attrNameLst>
                                          <p:attrName>ppt_h</p:attrName>
                                        </p:attrNameLst>
                                      </p:cBhvr>
                                      <p:tavLst>
                                        <p:tav tm="0">
                                          <p:val>
                                            <p:fltVal val="0"/>
                                          </p:val>
                                        </p:tav>
                                        <p:tav tm="100000">
                                          <p:val>
                                            <p:strVal val="#ppt_h"/>
                                          </p:val>
                                        </p:tav>
                                      </p:tavLst>
                                    </p:anim>
                                    <p:animEffect transition="in" filter="fade">
                                      <p:cBhvr>
                                        <p:cTn id="24" dur="500"/>
                                        <p:tgtEl>
                                          <p:spTgt spid="239764"/>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239765"/>
                                        </p:tgtEl>
                                        <p:attrNameLst>
                                          <p:attrName>style.visibility</p:attrName>
                                        </p:attrNameLst>
                                      </p:cBhvr>
                                      <p:to>
                                        <p:strVal val="visible"/>
                                      </p:to>
                                    </p:set>
                                    <p:anim calcmode="lin" valueType="num">
                                      <p:cBhvr>
                                        <p:cTn id="27" dur="500" fill="hold"/>
                                        <p:tgtEl>
                                          <p:spTgt spid="239765"/>
                                        </p:tgtEl>
                                        <p:attrNameLst>
                                          <p:attrName>ppt_w</p:attrName>
                                        </p:attrNameLst>
                                      </p:cBhvr>
                                      <p:tavLst>
                                        <p:tav tm="0">
                                          <p:val>
                                            <p:fltVal val="0"/>
                                          </p:val>
                                        </p:tav>
                                        <p:tav tm="100000">
                                          <p:val>
                                            <p:strVal val="#ppt_w"/>
                                          </p:val>
                                        </p:tav>
                                      </p:tavLst>
                                    </p:anim>
                                    <p:anim calcmode="lin" valueType="num">
                                      <p:cBhvr>
                                        <p:cTn id="28" dur="500" fill="hold"/>
                                        <p:tgtEl>
                                          <p:spTgt spid="239765"/>
                                        </p:tgtEl>
                                        <p:attrNameLst>
                                          <p:attrName>ppt_h</p:attrName>
                                        </p:attrNameLst>
                                      </p:cBhvr>
                                      <p:tavLst>
                                        <p:tav tm="0">
                                          <p:val>
                                            <p:fltVal val="0"/>
                                          </p:val>
                                        </p:tav>
                                        <p:tav tm="100000">
                                          <p:val>
                                            <p:strVal val="#ppt_h"/>
                                          </p:val>
                                        </p:tav>
                                      </p:tavLst>
                                    </p:anim>
                                    <p:animEffect transition="in" filter="fade">
                                      <p:cBhvr>
                                        <p:cTn id="29" dur="500"/>
                                        <p:tgtEl>
                                          <p:spTgt spid="239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61" grpId="0" animBg="1"/>
      <p:bldP spid="239762" grpId="0" animBg="1"/>
      <p:bldP spid="239763" grpId="0" animBg="1"/>
      <p:bldP spid="239764" grpId="0" animBg="1"/>
      <p:bldP spid="2397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noAutofit/>
          </a:bodyPr>
          <a:lstStyle/>
          <a:p>
            <a:r>
              <a:rPr lang="en-US" sz="2800" dirty="0" smtClean="0"/>
              <a:t>Semantic Role Labeling (SRL)</a:t>
            </a:r>
          </a:p>
        </p:txBody>
      </p:sp>
      <p:sp>
        <p:nvSpPr>
          <p:cNvPr id="2" name="Footer Placeholder 1"/>
          <p:cNvSpPr>
            <a:spLocks noGrp="1"/>
          </p:cNvSpPr>
          <p:nvPr>
            <p:ph type="ftr" sz="quarter" idx="11"/>
          </p:nvPr>
        </p:nvSpPr>
        <p:spPr/>
        <p:txBody>
          <a:bodyPr/>
          <a:lstStyle/>
          <a:p>
            <a:pPr>
              <a:defRPr/>
            </a:pPr>
            <a:r>
              <a:rPr lang="en-US" altLang="zh-TW" smtClean="0"/>
              <a:t>Roth &amp; Srikumar: ILP formulations in Natural Language Processing</a:t>
            </a:r>
            <a:endParaRPr lang="en-US" altLang="zh-TW" dirty="0"/>
          </a:p>
        </p:txBody>
      </p:sp>
      <p:sp>
        <p:nvSpPr>
          <p:cNvPr id="3" name="Slide Number Placeholder 2"/>
          <p:cNvSpPr>
            <a:spLocks noGrp="1"/>
          </p:cNvSpPr>
          <p:nvPr>
            <p:ph type="sldNum" sz="quarter" idx="12"/>
          </p:nvPr>
        </p:nvSpPr>
        <p:spPr/>
        <p:txBody>
          <a:bodyPr/>
          <a:lstStyle/>
          <a:p>
            <a:pPr>
              <a:defRPr/>
            </a:pPr>
            <a:fld id="{34956E49-9B35-407E-B5F2-C84A7F7C3F93}" type="slidenum">
              <a:rPr lang="en-US" altLang="zh-TW" smtClean="0"/>
              <a:pPr>
                <a:defRPr/>
              </a:pPr>
              <a:t>21</a:t>
            </a:fld>
            <a:endParaRPr lang="en-US" altLang="zh-TW" dirty="0"/>
          </a:p>
        </p:txBody>
      </p:sp>
      <p:sp>
        <p:nvSpPr>
          <p:cNvPr id="149508" name="Rectangle 3"/>
          <p:cNvSpPr>
            <a:spLocks noGrp="1" noChangeArrowheads="1"/>
          </p:cNvSpPr>
          <p:nvPr>
            <p:ph type="body" idx="4294967295"/>
          </p:nvPr>
        </p:nvSpPr>
        <p:spPr>
          <a:xfrm>
            <a:off x="0" y="762000"/>
            <a:ext cx="8229600" cy="4953000"/>
          </a:xfrm>
        </p:spPr>
        <p:txBody>
          <a:bodyPr/>
          <a:lstStyle/>
          <a:p>
            <a:pPr algn="ctr">
              <a:buFont typeface="Wingdings" pitchFamily="2" charset="2"/>
              <a:buNone/>
              <a:tabLst>
                <a:tab pos="1770063" algn="l"/>
              </a:tabLst>
            </a:pPr>
            <a:r>
              <a:rPr lang="en-US" sz="1800" b="1" dirty="0" smtClean="0"/>
              <a:t>I </a:t>
            </a:r>
            <a:r>
              <a:rPr lang="en-US" sz="1800" b="1" i="1" dirty="0" smtClean="0"/>
              <a:t>left</a:t>
            </a:r>
            <a:r>
              <a:rPr lang="en-US" sz="1800" b="1" dirty="0" smtClean="0"/>
              <a:t> my pearls to my daughter in my will .</a:t>
            </a:r>
          </a:p>
        </p:txBody>
      </p:sp>
      <p:graphicFrame>
        <p:nvGraphicFramePr>
          <p:cNvPr id="245784" name="Group 24"/>
          <p:cNvGraphicFramePr>
            <a:graphicFrameLocks noGrp="1"/>
          </p:cNvGraphicFramePr>
          <p:nvPr>
            <p:ph sz="half" idx="4294967295"/>
            <p:extLst>
              <p:ext uri="{D42A27DB-BD31-4B8C-83A1-F6EECF244321}">
                <p14:modId xmlns:p14="http://schemas.microsoft.com/office/powerpoint/2010/main" val="2789054381"/>
              </p:ext>
            </p:extLst>
          </p:nvPr>
        </p:nvGraphicFramePr>
        <p:xfrm>
          <a:off x="0" y="16764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mn-lt"/>
                        </a:rPr>
                        <a:t>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bg2"/>
                    </a:solid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008000"/>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folHlink"/>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rgbClr val="CC000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9509" name="Line 4"/>
          <p:cNvSpPr>
            <a:spLocks noChangeShapeType="1"/>
          </p:cNvSpPr>
          <p:nvPr/>
        </p:nvSpPr>
        <p:spPr bwMode="auto">
          <a:xfrm>
            <a:off x="1524000" y="1752600"/>
            <a:ext cx="2286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0" name="Line 5"/>
          <p:cNvSpPr>
            <a:spLocks noChangeShapeType="1"/>
          </p:cNvSpPr>
          <p:nvPr/>
        </p:nvSpPr>
        <p:spPr bwMode="auto">
          <a:xfrm>
            <a:off x="2514600" y="1905000"/>
            <a:ext cx="1219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1" name="Line 6"/>
          <p:cNvSpPr>
            <a:spLocks noChangeShapeType="1"/>
          </p:cNvSpPr>
          <p:nvPr/>
        </p:nvSpPr>
        <p:spPr bwMode="auto">
          <a:xfrm>
            <a:off x="3810000" y="3124200"/>
            <a:ext cx="1981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2" name="Line 7"/>
          <p:cNvSpPr>
            <a:spLocks noChangeShapeType="1"/>
          </p:cNvSpPr>
          <p:nvPr/>
        </p:nvSpPr>
        <p:spPr bwMode="auto">
          <a:xfrm>
            <a:off x="5943600" y="2209800"/>
            <a:ext cx="13716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3" name="Line 8"/>
          <p:cNvSpPr>
            <a:spLocks noChangeShapeType="1"/>
          </p:cNvSpPr>
          <p:nvPr/>
        </p:nvSpPr>
        <p:spPr bwMode="auto">
          <a:xfrm>
            <a:off x="1524000" y="1905000"/>
            <a:ext cx="2286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4" name="Line 9"/>
          <p:cNvSpPr>
            <a:spLocks noChangeShapeType="1"/>
          </p:cNvSpPr>
          <p:nvPr/>
        </p:nvSpPr>
        <p:spPr bwMode="auto">
          <a:xfrm>
            <a:off x="1524000" y="2057400"/>
            <a:ext cx="2286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5" name="Line 10"/>
          <p:cNvSpPr>
            <a:spLocks noChangeShapeType="1"/>
          </p:cNvSpPr>
          <p:nvPr/>
        </p:nvSpPr>
        <p:spPr bwMode="auto">
          <a:xfrm>
            <a:off x="1524000" y="2209800"/>
            <a:ext cx="2286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6" name="Line 11"/>
          <p:cNvSpPr>
            <a:spLocks noChangeShapeType="1"/>
          </p:cNvSpPr>
          <p:nvPr/>
        </p:nvSpPr>
        <p:spPr bwMode="auto">
          <a:xfrm>
            <a:off x="2514600" y="1752600"/>
            <a:ext cx="1219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7" name="Line 12"/>
          <p:cNvSpPr>
            <a:spLocks noChangeShapeType="1"/>
          </p:cNvSpPr>
          <p:nvPr/>
        </p:nvSpPr>
        <p:spPr bwMode="auto">
          <a:xfrm>
            <a:off x="2514600" y="2057400"/>
            <a:ext cx="1219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8" name="Line 13"/>
          <p:cNvSpPr>
            <a:spLocks noChangeShapeType="1"/>
          </p:cNvSpPr>
          <p:nvPr/>
        </p:nvSpPr>
        <p:spPr bwMode="auto">
          <a:xfrm>
            <a:off x="2514600" y="2209800"/>
            <a:ext cx="12192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19" name="Line 14"/>
          <p:cNvSpPr>
            <a:spLocks noChangeShapeType="1"/>
          </p:cNvSpPr>
          <p:nvPr/>
        </p:nvSpPr>
        <p:spPr bwMode="auto">
          <a:xfrm>
            <a:off x="3810000" y="2971800"/>
            <a:ext cx="1981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20" name="Line 15"/>
          <p:cNvSpPr>
            <a:spLocks noChangeShapeType="1"/>
          </p:cNvSpPr>
          <p:nvPr/>
        </p:nvSpPr>
        <p:spPr bwMode="auto">
          <a:xfrm>
            <a:off x="3810000" y="2819400"/>
            <a:ext cx="1981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21" name="Line 16"/>
          <p:cNvSpPr>
            <a:spLocks noChangeShapeType="1"/>
          </p:cNvSpPr>
          <p:nvPr/>
        </p:nvSpPr>
        <p:spPr bwMode="auto">
          <a:xfrm>
            <a:off x="3810000" y="3276600"/>
            <a:ext cx="19812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22" name="Line 17"/>
          <p:cNvSpPr>
            <a:spLocks noChangeShapeType="1"/>
          </p:cNvSpPr>
          <p:nvPr/>
        </p:nvSpPr>
        <p:spPr bwMode="auto">
          <a:xfrm>
            <a:off x="5943600" y="1905000"/>
            <a:ext cx="13716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23" name="Line 18"/>
          <p:cNvSpPr>
            <a:spLocks noChangeShapeType="1"/>
          </p:cNvSpPr>
          <p:nvPr/>
        </p:nvSpPr>
        <p:spPr bwMode="auto">
          <a:xfrm>
            <a:off x="5943600" y="1752600"/>
            <a:ext cx="13716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24" name="Line 19"/>
          <p:cNvSpPr>
            <a:spLocks noChangeShapeType="1"/>
          </p:cNvSpPr>
          <p:nvPr/>
        </p:nvSpPr>
        <p:spPr bwMode="auto">
          <a:xfrm>
            <a:off x="5943600" y="2057400"/>
            <a:ext cx="13716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25" name="Line 20"/>
          <p:cNvSpPr>
            <a:spLocks noChangeShapeType="1"/>
          </p:cNvSpPr>
          <p:nvPr/>
        </p:nvSpPr>
        <p:spPr bwMode="auto">
          <a:xfrm>
            <a:off x="3810000" y="5257800"/>
            <a:ext cx="3505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26" name="Line 21"/>
          <p:cNvSpPr>
            <a:spLocks noChangeShapeType="1"/>
          </p:cNvSpPr>
          <p:nvPr/>
        </p:nvSpPr>
        <p:spPr bwMode="auto">
          <a:xfrm>
            <a:off x="3810000" y="5105400"/>
            <a:ext cx="3505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27" name="Line 22"/>
          <p:cNvSpPr>
            <a:spLocks noChangeShapeType="1"/>
          </p:cNvSpPr>
          <p:nvPr/>
        </p:nvSpPr>
        <p:spPr bwMode="auto">
          <a:xfrm>
            <a:off x="3810000" y="4953000"/>
            <a:ext cx="35052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28" name="Line 23"/>
          <p:cNvSpPr>
            <a:spLocks noChangeShapeType="1"/>
          </p:cNvSpPr>
          <p:nvPr/>
        </p:nvSpPr>
        <p:spPr bwMode="auto">
          <a:xfrm>
            <a:off x="3810000" y="5410200"/>
            <a:ext cx="35052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43" name="Line 38"/>
          <p:cNvSpPr>
            <a:spLocks noChangeShapeType="1"/>
          </p:cNvSpPr>
          <p:nvPr/>
        </p:nvSpPr>
        <p:spPr bwMode="auto">
          <a:xfrm>
            <a:off x="1524000" y="2362200"/>
            <a:ext cx="2286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44" name="Line 39"/>
          <p:cNvSpPr>
            <a:spLocks noChangeShapeType="1"/>
          </p:cNvSpPr>
          <p:nvPr/>
        </p:nvSpPr>
        <p:spPr bwMode="auto">
          <a:xfrm>
            <a:off x="2514600" y="2362200"/>
            <a:ext cx="1219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45" name="Line 40"/>
          <p:cNvSpPr>
            <a:spLocks noChangeShapeType="1"/>
          </p:cNvSpPr>
          <p:nvPr/>
        </p:nvSpPr>
        <p:spPr bwMode="auto">
          <a:xfrm>
            <a:off x="3810000" y="3429000"/>
            <a:ext cx="1981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46" name="Line 41"/>
          <p:cNvSpPr>
            <a:spLocks noChangeShapeType="1"/>
          </p:cNvSpPr>
          <p:nvPr/>
        </p:nvSpPr>
        <p:spPr bwMode="auto">
          <a:xfrm>
            <a:off x="5943600" y="2362200"/>
            <a:ext cx="13716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47" name="Line 42"/>
          <p:cNvSpPr>
            <a:spLocks noChangeShapeType="1"/>
          </p:cNvSpPr>
          <p:nvPr/>
        </p:nvSpPr>
        <p:spPr bwMode="auto">
          <a:xfrm>
            <a:off x="3810000" y="5562600"/>
            <a:ext cx="3505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aphicFrame>
        <p:nvGraphicFramePr>
          <p:cNvPr id="245803" name="Group 43"/>
          <p:cNvGraphicFramePr>
            <a:graphicFrameLocks noGrp="1"/>
          </p:cNvGraphicFramePr>
          <p:nvPr>
            <p:extLst>
              <p:ext uri="{D42A27DB-BD31-4B8C-83A1-F6EECF244321}">
                <p14:modId xmlns:p14="http://schemas.microsoft.com/office/powerpoint/2010/main" val="3581296396"/>
              </p:ext>
            </p:extLst>
          </p:nvPr>
        </p:nvGraphicFramePr>
        <p:xfrm>
          <a:off x="2209800" y="25146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tx1"/>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bg1"/>
                          </a:solidFill>
                          <a:effectLst/>
                          <a:latin typeface="+mn-lt"/>
                        </a:rPr>
                        <a:t>0.6</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8000"/>
                    </a:solid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folHlink"/>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rgbClr val="CC000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5817" name="Group 57"/>
          <p:cNvGraphicFramePr>
            <a:graphicFrameLocks noGrp="1"/>
          </p:cNvGraphicFramePr>
          <p:nvPr>
            <p:extLst>
              <p:ext uri="{D42A27DB-BD31-4B8C-83A1-F6EECF244321}">
                <p14:modId xmlns:p14="http://schemas.microsoft.com/office/powerpoint/2010/main" val="3290965315"/>
              </p:ext>
            </p:extLst>
          </p:nvPr>
        </p:nvGraphicFramePr>
        <p:xfrm>
          <a:off x="7467600" y="16764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rgbClr val="008000"/>
                          </a:solidFill>
                          <a:effectLst/>
                          <a:latin typeface="Arial" charset="0"/>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folHlink"/>
                          </a:solidFill>
                          <a:effectLst/>
                          <a:latin typeface="Arial" charset="0"/>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bg1"/>
                          </a:solidFill>
                          <a:effectLst/>
                          <a:latin typeface="Arial" charset="0"/>
                        </a:rPr>
                        <a:t>0.6</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CC0000"/>
                    </a:solidFill>
                  </a:tcPr>
                </a:tc>
                <a:extLst>
                  <a:ext uri="{0D108BD9-81ED-4DB2-BD59-A6C34878D82A}">
                    <a16:rowId xmlns:a16="http://schemas.microsoft.com/office/drawing/2014/main" val="10003"/>
                  </a:ext>
                </a:extLst>
              </a:tr>
              <a:tr h="2476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Arial" charset="0"/>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5831" name="Group 71"/>
          <p:cNvGraphicFramePr>
            <a:graphicFrameLocks noGrp="1"/>
          </p:cNvGraphicFramePr>
          <p:nvPr>
            <p:extLst>
              <p:ext uri="{D42A27DB-BD31-4B8C-83A1-F6EECF244321}">
                <p14:modId xmlns:p14="http://schemas.microsoft.com/office/powerpoint/2010/main" val="3185471534"/>
              </p:ext>
            </p:extLst>
          </p:nvPr>
        </p:nvGraphicFramePr>
        <p:xfrm>
          <a:off x="5867400" y="26670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tx1"/>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rgbClr val="00800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bg1"/>
                          </a:solidFill>
                          <a:effectLst/>
                          <a:latin typeface="+mn-lt"/>
                        </a:rPr>
                        <a:t>0.7</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folHlink"/>
                    </a:solid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rgbClr val="CC0000"/>
                          </a:solidFill>
                          <a:effectLst/>
                          <a:latin typeface="+mn-lt"/>
                        </a:rPr>
                        <a:t>0.05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rgbClr val="808080"/>
                          </a:solidFill>
                          <a:effectLst/>
                          <a:latin typeface="+mn-lt"/>
                        </a:rPr>
                        <a:t>0.15</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5865" name="Group 105"/>
          <p:cNvGraphicFramePr>
            <a:graphicFrameLocks noGrp="1"/>
          </p:cNvGraphicFramePr>
          <p:nvPr>
            <p:extLst>
              <p:ext uri="{D42A27DB-BD31-4B8C-83A1-F6EECF244321}">
                <p14:modId xmlns:p14="http://schemas.microsoft.com/office/powerpoint/2010/main" val="394405498"/>
              </p:ext>
            </p:extLst>
          </p:nvPr>
        </p:nvGraphicFramePr>
        <p:xfrm>
          <a:off x="7467600" y="3962400"/>
          <a:ext cx="685800" cy="1981200"/>
        </p:xfrm>
        <a:graphic>
          <a:graphicData uri="http://schemas.openxmlformats.org/drawingml/2006/table">
            <a:tbl>
              <a:tblPr/>
              <a:tblGrid>
                <a:gridCol w="685800">
                  <a:extLst>
                    <a:ext uri="{9D8B030D-6E8A-4147-A177-3AD203B41FA5}">
                      <a16:colId xmlns:a16="http://schemas.microsoft.com/office/drawing/2014/main" val="20000"/>
                    </a:ext>
                  </a:extLst>
                </a:gridCol>
              </a:tblGrid>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bg2"/>
                          </a:solidFill>
                          <a:effectLst/>
                          <a:latin typeface="+mn-lt"/>
                        </a:rPr>
                        <a:t>0.3</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rgbClr val="008000"/>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folHlink"/>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rgbClr val="CC0000"/>
                          </a:solidFill>
                          <a:effectLst/>
                          <a:latin typeface="+mn-lt"/>
                        </a:rPr>
                        <a:t>0.1</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mn-lt"/>
                        </a:rPr>
                        <a:t>0.2</a:t>
                      </a:r>
                    </a:p>
                  </a:txBody>
                  <a:tcPr horzOverflow="overflow">
                    <a:lnL w="28575"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solidFill>
                      <a:srgbClr val="808080"/>
                    </a:solidFill>
                  </a:tcPr>
                </a:tc>
                <a:extLst>
                  <a:ext uri="{0D108BD9-81ED-4DB2-BD59-A6C34878D82A}">
                    <a16:rowId xmlns:a16="http://schemas.microsoft.com/office/drawing/2014/main" val="10004"/>
                  </a:ext>
                </a:extLst>
              </a:tr>
            </a:tbl>
          </a:graphicData>
        </a:graphic>
      </p:graphicFrame>
      <p:sp>
        <p:nvSpPr>
          <p:cNvPr id="149604" name="Line 99"/>
          <p:cNvSpPr>
            <a:spLocks noChangeShapeType="1"/>
          </p:cNvSpPr>
          <p:nvPr/>
        </p:nvSpPr>
        <p:spPr bwMode="auto">
          <a:xfrm>
            <a:off x="1524000" y="6019800"/>
            <a:ext cx="228600" cy="0"/>
          </a:xfrm>
          <a:prstGeom prst="line">
            <a:avLst/>
          </a:prstGeom>
          <a:noFill/>
          <a:ln w="76200">
            <a:solidFill>
              <a:schemeClr val="bg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05" name="Line 100"/>
          <p:cNvSpPr>
            <a:spLocks noChangeShapeType="1"/>
          </p:cNvSpPr>
          <p:nvPr/>
        </p:nvSpPr>
        <p:spPr bwMode="auto">
          <a:xfrm>
            <a:off x="2514600" y="6019800"/>
            <a:ext cx="1219200" cy="0"/>
          </a:xfrm>
          <a:prstGeom prst="line">
            <a:avLst/>
          </a:prstGeom>
          <a:noFill/>
          <a:ln w="76200">
            <a:solidFill>
              <a:srgbClr val="008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06" name="Line 101"/>
          <p:cNvSpPr>
            <a:spLocks noChangeShapeType="1"/>
          </p:cNvSpPr>
          <p:nvPr/>
        </p:nvSpPr>
        <p:spPr bwMode="auto">
          <a:xfrm>
            <a:off x="3810000" y="6019800"/>
            <a:ext cx="1981200" cy="0"/>
          </a:xfrm>
          <a:prstGeom prst="line">
            <a:avLst/>
          </a:prstGeom>
          <a:noFill/>
          <a:ln w="76200">
            <a:solidFill>
              <a:schemeClr val="folHlink"/>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07" name="Line 102"/>
          <p:cNvSpPr>
            <a:spLocks noChangeShapeType="1"/>
          </p:cNvSpPr>
          <p:nvPr/>
        </p:nvSpPr>
        <p:spPr bwMode="auto">
          <a:xfrm>
            <a:off x="5943600" y="6019800"/>
            <a:ext cx="1371600" cy="0"/>
          </a:xfrm>
          <a:prstGeom prst="line">
            <a:avLst/>
          </a:prstGeom>
          <a:noFill/>
          <a:ln w="76200">
            <a:solidFill>
              <a:srgbClr val="CC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08" name="Line 103"/>
          <p:cNvSpPr>
            <a:spLocks noChangeShapeType="1"/>
          </p:cNvSpPr>
          <p:nvPr/>
        </p:nvSpPr>
        <p:spPr bwMode="auto">
          <a:xfrm>
            <a:off x="3810000" y="6172200"/>
            <a:ext cx="3505200" cy="0"/>
          </a:xfrm>
          <a:prstGeom prst="line">
            <a:avLst/>
          </a:prstGeom>
          <a:noFill/>
          <a:ln w="76200">
            <a:solidFill>
              <a:srgbClr val="B2B2B2"/>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78737257"/>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4" name="AutoShape 8"/>
          <p:cNvSpPr>
            <a:spLocks noChangeArrowheads="1"/>
          </p:cNvSpPr>
          <p:nvPr/>
        </p:nvSpPr>
        <p:spPr bwMode="auto">
          <a:xfrm>
            <a:off x="6019800" y="3733800"/>
            <a:ext cx="2895600" cy="444062"/>
          </a:xfrm>
          <a:prstGeom prst="wedgeRoundRectCallout">
            <a:avLst>
              <a:gd name="adj1" fmla="val 10698"/>
              <a:gd name="adj2" fmla="val -333667"/>
              <a:gd name="adj3" fmla="val 16667"/>
            </a:avLst>
          </a:prstGeom>
          <a:solidFill>
            <a:srgbClr val="FFFF66"/>
          </a:solidFill>
          <a:ln w="9525">
            <a:solidFill>
              <a:schemeClr val="tx1"/>
            </a:solidFill>
            <a:miter lim="800000"/>
            <a:headEnd/>
            <a:tailEnd/>
          </a:ln>
        </p:spPr>
        <p:txBody>
          <a:bodyPr/>
          <a:lstStyle/>
          <a:p>
            <a:pPr algn="ctr"/>
            <a:r>
              <a:rPr lang="en-US" dirty="0">
                <a:latin typeface="+mn-lt"/>
                <a:cs typeface="Calibri" pitchFamily="34" charset="0"/>
              </a:rPr>
              <a:t>Universally</a:t>
            </a:r>
            <a:r>
              <a:rPr lang="en-US" dirty="0">
                <a:latin typeface="+mn-lt"/>
              </a:rPr>
              <a:t> quantified rules</a:t>
            </a:r>
          </a:p>
        </p:txBody>
      </p:sp>
      <p:sp>
        <p:nvSpPr>
          <p:cNvPr id="6" name="Title 5"/>
          <p:cNvSpPr>
            <a:spLocks noGrp="1"/>
          </p:cNvSpPr>
          <p:nvPr>
            <p:ph type="title"/>
          </p:nvPr>
        </p:nvSpPr>
        <p:spPr/>
        <p:txBody>
          <a:bodyPr>
            <a:normAutofit/>
          </a:bodyPr>
          <a:lstStyle/>
          <a:p>
            <a:r>
              <a:rPr lang="en-US" sz="2800" dirty="0" smtClean="0"/>
              <a:t>Constraints</a:t>
            </a:r>
            <a:endParaRPr lang="en-US" sz="2800" dirty="0"/>
          </a:p>
        </p:txBody>
      </p:sp>
      <p:sp>
        <p:nvSpPr>
          <p:cNvPr id="151554" name="Rectangle 2"/>
          <p:cNvSpPr>
            <a:spLocks noGrp="1" noChangeArrowheads="1"/>
          </p:cNvSpPr>
          <p:nvPr>
            <p:ph type="body" idx="4294967295"/>
          </p:nvPr>
        </p:nvSpPr>
        <p:spPr>
          <a:xfrm>
            <a:off x="0" y="1066800"/>
            <a:ext cx="8229600" cy="5105400"/>
          </a:xfrm>
          <a:noFill/>
        </p:spPr>
        <p:txBody>
          <a:bodyPr>
            <a:normAutofit fontScale="92500" lnSpcReduction="20000"/>
          </a:bodyPr>
          <a:lstStyle/>
          <a:p>
            <a:pPr eaLnBrk="1" hangingPunct="1"/>
            <a:r>
              <a:rPr lang="en-US" altLang="zh-TW" sz="2000" dirty="0" smtClean="0">
                <a:ea typeface="Arial Unicode MS" pitchFamily="34" charset="-128"/>
                <a:cs typeface="Arial Unicode MS" pitchFamily="34" charset="-128"/>
              </a:rPr>
              <a:t>No duplicate argument classes</a:t>
            </a:r>
          </a:p>
          <a:p>
            <a:pPr eaLnBrk="1" hangingPunct="1"/>
            <a:endParaRPr lang="en-US" altLang="zh-TW" sz="2000" dirty="0" smtClean="0">
              <a:ea typeface="Arial Unicode MS" pitchFamily="34" charset="-128"/>
              <a:cs typeface="Arial Unicode MS" pitchFamily="34" charset="-128"/>
            </a:endParaRPr>
          </a:p>
          <a:p>
            <a:pPr eaLnBrk="1" hangingPunct="1"/>
            <a:endParaRPr lang="en-US" altLang="zh-TW" sz="1400" dirty="0" smtClean="0">
              <a:ea typeface="Arial Unicode MS" pitchFamily="34" charset="-128"/>
              <a:cs typeface="Arial Unicode MS" pitchFamily="34" charset="-128"/>
            </a:endParaRPr>
          </a:p>
          <a:p>
            <a:pPr eaLnBrk="1" hangingPunct="1"/>
            <a:r>
              <a:rPr lang="en-US" altLang="zh-TW" sz="2000" dirty="0" smtClean="0">
                <a:ea typeface="Arial Unicode MS" pitchFamily="34" charset="-128"/>
                <a:cs typeface="Arial Unicode MS" pitchFamily="34" charset="-128"/>
              </a:rPr>
              <a:t>Reference-Ax</a:t>
            </a:r>
          </a:p>
          <a:p>
            <a:pPr eaLnBrk="1" hangingPunct="1"/>
            <a:endParaRPr lang="en-US" altLang="zh-TW" sz="2000" dirty="0" smtClean="0">
              <a:ea typeface="Arial Unicode MS" pitchFamily="34" charset="-128"/>
              <a:cs typeface="Arial Unicode MS" pitchFamily="34" charset="-128"/>
            </a:endParaRPr>
          </a:p>
          <a:p>
            <a:pPr eaLnBrk="1" hangingPunct="1"/>
            <a:endParaRPr lang="en-US" altLang="zh-TW" sz="2000" dirty="0" smtClean="0">
              <a:ea typeface="Arial Unicode MS" pitchFamily="34" charset="-128"/>
              <a:cs typeface="Arial Unicode MS" pitchFamily="34" charset="-128"/>
            </a:endParaRPr>
          </a:p>
          <a:p>
            <a:pPr eaLnBrk="1" hangingPunct="1"/>
            <a:endParaRPr lang="en-US" altLang="zh-TW" sz="900" dirty="0" smtClean="0">
              <a:ea typeface="Arial Unicode MS" pitchFamily="34" charset="-128"/>
              <a:cs typeface="Arial Unicode MS" pitchFamily="34" charset="-128"/>
            </a:endParaRPr>
          </a:p>
          <a:p>
            <a:pPr eaLnBrk="1" hangingPunct="1"/>
            <a:r>
              <a:rPr lang="en-US" altLang="zh-TW" sz="2000" dirty="0" smtClean="0">
                <a:ea typeface="Arial Unicode MS" pitchFamily="34" charset="-128"/>
                <a:cs typeface="Arial Unicode MS" pitchFamily="34" charset="-128"/>
              </a:rPr>
              <a:t>Continuation-Ax</a:t>
            </a:r>
          </a:p>
          <a:p>
            <a:pPr eaLnBrk="1" hangingPunct="1">
              <a:buSzPct val="80000"/>
              <a:buFont typeface="Wingdings" pitchFamily="2" charset="2"/>
              <a:buBlip>
                <a:blip r:embed="rId6"/>
              </a:buBlip>
            </a:pPr>
            <a:endParaRPr lang="en-US" altLang="zh-TW" sz="2000" dirty="0" smtClean="0">
              <a:ea typeface="Arial Unicode MS" pitchFamily="34" charset="-128"/>
              <a:cs typeface="Arial Unicode MS" pitchFamily="34" charset="-128"/>
            </a:endParaRPr>
          </a:p>
          <a:p>
            <a:pPr eaLnBrk="1" hangingPunct="1">
              <a:buSzPct val="80000"/>
              <a:buFont typeface="Wingdings" pitchFamily="2" charset="2"/>
              <a:buBlip>
                <a:blip r:embed="rId6"/>
              </a:buBlip>
            </a:pPr>
            <a:endParaRPr lang="en-US" altLang="zh-TW" sz="2000" dirty="0" smtClean="0">
              <a:ea typeface="Arial Unicode MS" pitchFamily="34" charset="-128"/>
              <a:cs typeface="Arial Unicode MS" pitchFamily="34" charset="-128"/>
            </a:endParaRPr>
          </a:p>
          <a:p>
            <a:pPr eaLnBrk="1" hangingPunct="1">
              <a:buSzPct val="80000"/>
              <a:buFont typeface="Wingdings" pitchFamily="2" charset="2"/>
              <a:buBlip>
                <a:blip r:embed="rId6"/>
              </a:buBlip>
            </a:pPr>
            <a:endParaRPr lang="en-US" altLang="zh-TW" sz="2000" dirty="0" smtClean="0">
              <a:ea typeface="Arial Unicode MS" pitchFamily="34" charset="-128"/>
              <a:cs typeface="Arial Unicode MS" pitchFamily="34" charset="-128"/>
            </a:endParaRPr>
          </a:p>
          <a:p>
            <a:pPr eaLnBrk="1" hangingPunct="1">
              <a:buSzPct val="80000"/>
              <a:buFont typeface="Wingdings" pitchFamily="2" charset="2"/>
              <a:buBlip>
                <a:blip r:embed="rId6"/>
              </a:buBlip>
            </a:pPr>
            <a:endParaRPr lang="en-US" altLang="zh-TW" sz="2000" dirty="0">
              <a:ea typeface="Arial Unicode MS" pitchFamily="34" charset="-128"/>
              <a:cs typeface="Arial Unicode MS" pitchFamily="34" charset="-128"/>
            </a:endParaRPr>
          </a:p>
          <a:p>
            <a:pPr eaLnBrk="1" hangingPunct="1">
              <a:buSzPct val="80000"/>
              <a:buFont typeface="Wingdings" pitchFamily="2" charset="2"/>
              <a:buBlip>
                <a:blip r:embed="rId6"/>
              </a:buBlip>
            </a:pPr>
            <a:endParaRPr lang="en-US" altLang="zh-TW" sz="2000" dirty="0" smtClean="0">
              <a:ea typeface="Arial Unicode MS" pitchFamily="34" charset="-128"/>
              <a:cs typeface="Arial Unicode MS" pitchFamily="34" charset="-128"/>
            </a:endParaRPr>
          </a:p>
          <a:p>
            <a:pPr eaLnBrk="1" hangingPunct="1">
              <a:buSzPct val="80000"/>
              <a:buFont typeface="Wingdings" pitchFamily="2" charset="2"/>
              <a:buBlip>
                <a:blip r:embed="rId6"/>
              </a:buBlip>
            </a:pPr>
            <a:r>
              <a:rPr lang="en-US" altLang="zh-TW" sz="2000" dirty="0" smtClean="0">
                <a:ea typeface="Arial Unicode MS" pitchFamily="34" charset="-128"/>
                <a:cs typeface="Arial Unicode MS" pitchFamily="34" charset="-128"/>
              </a:rPr>
              <a:t>Many other possible constraints:</a:t>
            </a:r>
          </a:p>
          <a:p>
            <a:pPr lvl="2" eaLnBrk="1" hangingPunct="1"/>
            <a:r>
              <a:rPr lang="en-US" altLang="zh-TW" dirty="0" smtClean="0">
                <a:ea typeface="Arial Unicode MS" pitchFamily="34" charset="-128"/>
                <a:cs typeface="Arial Unicode MS" pitchFamily="34" charset="-128"/>
              </a:rPr>
              <a:t>Unique labels</a:t>
            </a:r>
          </a:p>
          <a:p>
            <a:pPr lvl="2" eaLnBrk="1" hangingPunct="1"/>
            <a:r>
              <a:rPr lang="en-US" altLang="zh-TW" dirty="0" smtClean="0">
                <a:ea typeface="Arial Unicode MS" pitchFamily="34" charset="-128"/>
                <a:cs typeface="Arial Unicode MS" pitchFamily="34" charset="-128"/>
              </a:rPr>
              <a:t>No overlapping or embedding</a:t>
            </a:r>
          </a:p>
          <a:p>
            <a:pPr lvl="2" eaLnBrk="1" hangingPunct="1"/>
            <a:r>
              <a:rPr lang="en-US" altLang="zh-TW" dirty="0" smtClean="0">
                <a:ea typeface="Arial Unicode MS" pitchFamily="34" charset="-128"/>
                <a:cs typeface="Arial Unicode MS" pitchFamily="34" charset="-128"/>
              </a:rPr>
              <a:t>Relations between number of arguments; order constraints</a:t>
            </a:r>
          </a:p>
          <a:p>
            <a:pPr lvl="2" eaLnBrk="1" hangingPunct="1"/>
            <a:r>
              <a:rPr lang="en-US" altLang="zh-TW" dirty="0" smtClean="0">
                <a:ea typeface="Arial Unicode MS" pitchFamily="34" charset="-128"/>
                <a:cs typeface="Arial Unicode MS" pitchFamily="34" charset="-128"/>
              </a:rPr>
              <a:t>If verb is of type A, no argument of type  B</a:t>
            </a:r>
          </a:p>
        </p:txBody>
      </p:sp>
      <p:sp>
        <p:nvSpPr>
          <p:cNvPr id="700419" name="Text Box 3"/>
          <p:cNvSpPr txBox="1">
            <a:spLocks noChangeArrowheads="1"/>
          </p:cNvSpPr>
          <p:nvPr/>
        </p:nvSpPr>
        <p:spPr bwMode="auto">
          <a:xfrm>
            <a:off x="4953000" y="1003300"/>
            <a:ext cx="4038600" cy="596900"/>
          </a:xfrm>
          <a:prstGeom prst="rect">
            <a:avLst/>
          </a:prstGeom>
          <a:solidFill>
            <a:schemeClr val="bg1"/>
          </a:solidFill>
          <a:ln w="9525">
            <a:solidFill>
              <a:srgbClr val="0033CC"/>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buClr>
                <a:schemeClr val="bg2"/>
              </a:buClr>
              <a:buSzPct val="75000"/>
              <a:buFont typeface="Wingdings" pitchFamily="2" charset="2"/>
              <a:buNone/>
            </a:pPr>
            <a:r>
              <a:rPr lang="en-US" altLang="zh-TW" dirty="0">
                <a:solidFill>
                  <a:srgbClr val="003366"/>
                </a:solidFill>
                <a:latin typeface="+mn-lt"/>
                <a:ea typeface="Arial Unicode MS" pitchFamily="34" charset="-128"/>
                <a:cs typeface="Arial Unicode MS" pitchFamily="34" charset="-128"/>
              </a:rPr>
              <a:t>Any Boolean rule can be encoded as a set of linear inequalities.</a:t>
            </a:r>
          </a:p>
        </p:txBody>
      </p:sp>
      <p:sp>
        <p:nvSpPr>
          <p:cNvPr id="700420" name="Text Box 4"/>
          <p:cNvSpPr txBox="1">
            <a:spLocks noChangeArrowheads="1"/>
          </p:cNvSpPr>
          <p:nvPr/>
        </p:nvSpPr>
        <p:spPr bwMode="auto">
          <a:xfrm>
            <a:off x="3810000" y="1905000"/>
            <a:ext cx="5181600" cy="369332"/>
          </a:xfrm>
          <a:prstGeom prst="rect">
            <a:avLst/>
          </a:prstGeom>
          <a:solidFill>
            <a:schemeClr val="bg1"/>
          </a:solidFill>
          <a:ln w="9525">
            <a:solidFill>
              <a:srgbClr val="0033CC"/>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dirty="0">
                <a:solidFill>
                  <a:srgbClr val="003366"/>
                </a:solidFill>
                <a:latin typeface="+mn-lt"/>
                <a:cs typeface="Calibri" pitchFamily="34" charset="0"/>
              </a:rPr>
              <a:t>If there is an </a:t>
            </a:r>
            <a:r>
              <a:rPr lang="en-US" dirty="0" smtClean="0">
                <a:solidFill>
                  <a:srgbClr val="003366"/>
                </a:solidFill>
                <a:latin typeface="+mn-lt"/>
                <a:cs typeface="Calibri" pitchFamily="34" charset="0"/>
              </a:rPr>
              <a:t>Reference-</a:t>
            </a:r>
            <a:r>
              <a:rPr lang="en-US" dirty="0">
                <a:solidFill>
                  <a:srgbClr val="003366"/>
                </a:solidFill>
                <a:latin typeface="+mn-lt"/>
                <a:cs typeface="Calibri" pitchFamily="34" charset="0"/>
              </a:rPr>
              <a:t>Ax phrase, there is an Ax</a:t>
            </a:r>
          </a:p>
        </p:txBody>
      </p:sp>
      <p:sp>
        <p:nvSpPr>
          <p:cNvPr id="700421" name="Text Box 5"/>
          <p:cNvSpPr txBox="1">
            <a:spLocks noChangeArrowheads="1"/>
          </p:cNvSpPr>
          <p:nvPr/>
        </p:nvSpPr>
        <p:spPr bwMode="auto">
          <a:xfrm>
            <a:off x="2590800" y="3288268"/>
            <a:ext cx="6400800" cy="369332"/>
          </a:xfrm>
          <a:prstGeom prst="rect">
            <a:avLst/>
          </a:prstGeom>
          <a:solidFill>
            <a:schemeClr val="bg1"/>
          </a:solidFill>
          <a:ln w="9525">
            <a:solidFill>
              <a:srgbClr val="0033CC"/>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dirty="0">
                <a:solidFill>
                  <a:srgbClr val="003366"/>
                </a:solidFill>
                <a:latin typeface="+mn-lt"/>
                <a:cs typeface="Calibri" pitchFamily="34" charset="0"/>
              </a:rPr>
              <a:t>If there is an </a:t>
            </a:r>
            <a:r>
              <a:rPr lang="en-US" dirty="0" smtClean="0">
                <a:solidFill>
                  <a:srgbClr val="003366"/>
                </a:solidFill>
                <a:latin typeface="+mn-lt"/>
                <a:cs typeface="Calibri" pitchFamily="34" charset="0"/>
              </a:rPr>
              <a:t>Continuation-</a:t>
            </a:r>
            <a:r>
              <a:rPr lang="en-US" dirty="0">
                <a:solidFill>
                  <a:srgbClr val="003366"/>
                </a:solidFill>
                <a:latin typeface="+mn-lt"/>
                <a:cs typeface="Calibri" pitchFamily="34" charset="0"/>
              </a:rPr>
              <a:t>x phrase, there is an Ax before it</a:t>
            </a:r>
          </a:p>
        </p:txBody>
      </p:sp>
      <p:sp>
        <p:nvSpPr>
          <p:cNvPr id="700425" name="Text Box 9"/>
          <p:cNvSpPr txBox="1">
            <a:spLocks noChangeArrowheads="1"/>
          </p:cNvSpPr>
          <p:nvPr/>
        </p:nvSpPr>
        <p:spPr bwMode="auto">
          <a:xfrm>
            <a:off x="5150068" y="4343400"/>
            <a:ext cx="3962400" cy="1094146"/>
          </a:xfrm>
          <a:prstGeom prst="rect">
            <a:avLst/>
          </a:prstGeom>
          <a:solidFill>
            <a:srgbClr val="FFFFCC"/>
          </a:solidFill>
          <a:ln w="9525">
            <a:solidFill>
              <a:srgbClr val="FFC000"/>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buClr>
                <a:schemeClr val="bg2"/>
              </a:buClr>
              <a:buSzPct val="75000"/>
              <a:buFont typeface="Wingdings" pitchFamily="2" charset="2"/>
              <a:buNone/>
            </a:pPr>
            <a:r>
              <a:rPr lang="en-US" altLang="zh-TW" dirty="0" smtClean="0">
                <a:latin typeface="Calibri" pitchFamily="34" charset="0"/>
                <a:ea typeface="Arial Unicode MS" pitchFamily="34" charset="-128"/>
                <a:cs typeface="Calibri" pitchFamily="34" charset="0"/>
              </a:rPr>
              <a:t>Learning Based Java: </a:t>
            </a:r>
            <a:r>
              <a:rPr lang="en-US" altLang="zh-TW" dirty="0">
                <a:latin typeface="Calibri" pitchFamily="34" charset="0"/>
                <a:ea typeface="Arial Unicode MS" pitchFamily="34" charset="-128"/>
                <a:cs typeface="Calibri" pitchFamily="34" charset="0"/>
              </a:rPr>
              <a:t>allows a developer to encode constraints in </a:t>
            </a:r>
            <a:r>
              <a:rPr lang="en-US" altLang="zh-TW" dirty="0" smtClean="0">
                <a:latin typeface="Calibri" pitchFamily="34" charset="0"/>
                <a:ea typeface="Arial Unicode MS" pitchFamily="34" charset="-128"/>
                <a:cs typeface="Calibri" pitchFamily="34" charset="0"/>
              </a:rPr>
              <a:t>First Order Logic; </a:t>
            </a:r>
            <a:r>
              <a:rPr lang="en-US" altLang="zh-TW" dirty="0">
                <a:latin typeface="Calibri" pitchFamily="34" charset="0"/>
                <a:ea typeface="Arial Unicode MS" pitchFamily="34" charset="-128"/>
                <a:cs typeface="Calibri" pitchFamily="34" charset="0"/>
              </a:rPr>
              <a:t>these are compiled into linear inequalities automatically. </a:t>
            </a:r>
          </a:p>
        </p:txBody>
      </p:sp>
      <p:pic>
        <p:nvPicPr>
          <p:cNvPr id="2" name="Picture 1"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36131" y="1371600"/>
            <a:ext cx="2260002" cy="65192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3" name="Picture 2"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36228" y="2286000"/>
            <a:ext cx="4922362" cy="73104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4" name="Picture 3" descr="TP_tmp.png"/>
          <p:cNvPicPr>
            <a:picLocks noChangeAspect="1"/>
          </p:cNvPicPr>
          <p:nvPr>
            <p:custDataLst>
              <p:tags r:id="rId3"/>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14400" y="3733801"/>
            <a:ext cx="4768650" cy="762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5" name="Text Box 9"/>
          <p:cNvSpPr txBox="1">
            <a:spLocks noChangeArrowheads="1"/>
          </p:cNvSpPr>
          <p:nvPr/>
        </p:nvSpPr>
        <p:spPr bwMode="auto">
          <a:xfrm>
            <a:off x="4682362" y="77756"/>
            <a:ext cx="4311868" cy="840230"/>
          </a:xfrm>
          <a:prstGeom prst="rect">
            <a:avLst/>
          </a:prstGeom>
          <a:solidFill>
            <a:srgbClr val="FFFFCC"/>
          </a:solidFill>
          <a:ln w="9525">
            <a:solidFill>
              <a:schemeClr val="bg2"/>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spcBef>
                <a:spcPct val="20000"/>
              </a:spcBef>
              <a:buClr>
                <a:schemeClr val="bg2"/>
              </a:buClr>
              <a:buSzPct val="75000"/>
              <a:buFont typeface="Wingdings" pitchFamily="2" charset="2"/>
              <a:buNone/>
            </a:pPr>
            <a:r>
              <a:rPr lang="en-US" altLang="zh-TW" dirty="0" smtClean="0">
                <a:latin typeface="Calibri" pitchFamily="34" charset="0"/>
                <a:ea typeface="Arial Unicode MS" pitchFamily="34" charset="-128"/>
                <a:cs typeface="Calibri" pitchFamily="34" charset="0"/>
              </a:rPr>
              <a:t>The tutorial web page will point to material on how to write down linear inequalities for various logical expressions [details later].</a:t>
            </a:r>
            <a:endParaRPr lang="en-US" altLang="zh-TW" dirty="0">
              <a:latin typeface="Calibri" pitchFamily="34" charset="0"/>
              <a:ea typeface="Arial Unicode MS" pitchFamily="34" charset="-128"/>
              <a:cs typeface="Calibri" pitchFamily="34" charset="0"/>
            </a:endParaRPr>
          </a:p>
        </p:txBody>
      </p:sp>
      <p:sp>
        <p:nvSpPr>
          <p:cNvPr id="7" name="Footer Placeholder 6"/>
          <p:cNvSpPr>
            <a:spLocks noGrp="1"/>
          </p:cNvSpPr>
          <p:nvPr>
            <p:ph type="ftr" sz="quarter" idx="11"/>
          </p:nvPr>
        </p:nvSpPr>
        <p:spPr/>
        <p:txBody>
          <a:bodyPr/>
          <a:lstStyle/>
          <a:p>
            <a:r>
              <a:rPr lang="en-US" smtClean="0"/>
              <a:t>Roth &amp; Srikumar: ILP formulations in Natural Language Processing</a:t>
            </a:r>
            <a:endParaRPr lang="en-US"/>
          </a:p>
        </p:txBody>
      </p:sp>
      <p:sp>
        <p:nvSpPr>
          <p:cNvPr id="8" name="Slide Number Placeholder 7"/>
          <p:cNvSpPr>
            <a:spLocks noGrp="1"/>
          </p:cNvSpPr>
          <p:nvPr>
            <p:ph type="sldNum" sz="quarter" idx="12"/>
          </p:nvPr>
        </p:nvSpPr>
        <p:spPr/>
        <p:txBody>
          <a:bodyPr/>
          <a:lstStyle/>
          <a:p>
            <a:pPr>
              <a:defRPr/>
            </a:pPr>
            <a:fld id="{ED7074CE-C30A-4906-A13E-F3E63223B4E1}" type="slidenum">
              <a:rPr lang="en-US" altLang="zh-TW" smtClean="0"/>
              <a:pPr>
                <a:defRPr/>
              </a:pPr>
              <a:t>22</a:t>
            </a:fld>
            <a:endParaRPr lang="en-US" altLang="zh-TW" dirty="0"/>
          </a:p>
        </p:txBody>
      </p:sp>
    </p:spTree>
    <p:extLst>
      <p:ext uri="{BB962C8B-B14F-4D97-AF65-F5344CB8AC3E}">
        <p14:creationId xmlns:p14="http://schemas.microsoft.com/office/powerpoint/2010/main" val="787398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0419"/>
                                        </p:tgtEl>
                                        <p:attrNameLst>
                                          <p:attrName>style.visibility</p:attrName>
                                        </p:attrNameLst>
                                      </p:cBhvr>
                                      <p:to>
                                        <p:strVal val="visible"/>
                                      </p:to>
                                    </p:set>
                                    <p:animEffect transition="in" filter="blinds(horizontal)">
                                      <p:cBhvr>
                                        <p:cTn id="7" dur="500"/>
                                        <p:tgtEl>
                                          <p:spTgt spid="700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0424">
                                            <p:bg/>
                                          </p:spTgt>
                                        </p:tgtEl>
                                        <p:attrNameLst>
                                          <p:attrName>style.visibility</p:attrName>
                                        </p:attrNameLst>
                                      </p:cBhvr>
                                      <p:to>
                                        <p:strVal val="visible"/>
                                      </p:to>
                                    </p:set>
                                  </p:childTnLst>
                                  <p:subTnLst>
                                    <p:set>
                                      <p:cBhvr override="childStyle">
                                        <p:cTn dur="1" fill="hold" display="0" masterRel="nextClick" afterEffect="1"/>
                                        <p:tgtEl>
                                          <p:spTgt spid="700424">
                                            <p:bg/>
                                          </p:spTgt>
                                        </p:tgtEl>
                                        <p:attrNameLst>
                                          <p:attrName>style.visibility</p:attrName>
                                        </p:attrNameLst>
                                      </p:cBhvr>
                                      <p:to>
                                        <p:strVal val="hidden"/>
                                      </p:to>
                                    </p:set>
                                  </p:subTnLst>
                                </p:cTn>
                              </p:par>
                              <p:par>
                                <p:cTn id="12" presetID="1" presetClass="entr" presetSubtype="0" fill="hold" grpId="0" nodeType="withEffect">
                                  <p:stCondLst>
                                    <p:cond delay="0"/>
                                  </p:stCondLst>
                                  <p:childTnLst>
                                    <p:set>
                                      <p:cBhvr>
                                        <p:cTn id="13" dur="1" fill="hold">
                                          <p:stCondLst>
                                            <p:cond delay="0"/>
                                          </p:stCondLst>
                                        </p:cTn>
                                        <p:tgtEl>
                                          <p:spTgt spid="700424">
                                            <p:txEl>
                                              <p:pRg st="0" end="0"/>
                                            </p:txEl>
                                          </p:spTgt>
                                        </p:tgtEl>
                                        <p:attrNameLst>
                                          <p:attrName>style.visibility</p:attrName>
                                        </p:attrNameLst>
                                      </p:cBhvr>
                                      <p:to>
                                        <p:strVal val="visible"/>
                                      </p:to>
                                    </p:set>
                                  </p:childTnLst>
                                  <p:subTnLst>
                                    <p:set>
                                      <p:cBhvr override="childStyle">
                                        <p:cTn dur="1" fill="hold" display="0" masterRel="nextClick" afterEffect="1"/>
                                        <p:tgtEl>
                                          <p:spTgt spid="700424">
                                            <p:txEl>
                                              <p:pRg st="0" end="0"/>
                                            </p:txEl>
                                          </p:spTgt>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00425"/>
                                        </p:tgtEl>
                                        <p:attrNameLst>
                                          <p:attrName>style.visibility</p:attrName>
                                        </p:attrNameLst>
                                      </p:cBhvr>
                                      <p:to>
                                        <p:strVal val="visible"/>
                                      </p:to>
                                    </p:set>
                                    <p:animEffect transition="in" filter="blinds(horizontal)">
                                      <p:cBhvr>
                                        <p:cTn id="23" dur="500"/>
                                        <p:tgtEl>
                                          <p:spTgt spid="7004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4" grpId="0" build="allAtOnce" animBg="1"/>
      <p:bldP spid="700419" grpId="0" animBg="1"/>
      <p:bldP spid="700425"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p:txBody>
          <a:bodyPr>
            <a:normAutofit/>
          </a:bodyPr>
          <a:lstStyle/>
          <a:p>
            <a:r>
              <a:rPr lang="en-US" sz="2800" dirty="0" smtClean="0"/>
              <a:t>SRL: Posing the Problem</a:t>
            </a:r>
          </a:p>
        </p:txBody>
      </p:sp>
      <p:pic>
        <p:nvPicPr>
          <p:cNvPr id="3" name="Picture 2" descr="TP_tmp.png"/>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05107" y="1295400"/>
            <a:ext cx="4242798" cy="149462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53604" name="Picture 2" descr="SRL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33400"/>
            <a:ext cx="3770313"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81222" y="2667000"/>
            <a:ext cx="4852568" cy="307489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4" name="Footer Placeholder 3"/>
          <p:cNvSpPr>
            <a:spLocks noGrp="1"/>
          </p:cNvSpPr>
          <p:nvPr>
            <p:ph type="ftr" sz="quarter" idx="11"/>
          </p:nvPr>
        </p:nvSpPr>
        <p:spPr/>
        <p:txBody>
          <a:bodyPr/>
          <a:lstStyle/>
          <a:p>
            <a:r>
              <a:rPr lang="en-US" smtClean="0"/>
              <a:t>Roth &amp; Srikumar: ILP formulations in Natural Language Processing</a:t>
            </a:r>
            <a:endParaRPr lang="en-US"/>
          </a:p>
        </p:txBody>
      </p:sp>
      <p:sp>
        <p:nvSpPr>
          <p:cNvPr id="6" name="Slide Number Placeholder 5"/>
          <p:cNvSpPr>
            <a:spLocks noGrp="1"/>
          </p:cNvSpPr>
          <p:nvPr>
            <p:ph type="sldNum" sz="quarter" idx="12"/>
          </p:nvPr>
        </p:nvSpPr>
        <p:spPr/>
        <p:txBody>
          <a:bodyPr/>
          <a:lstStyle/>
          <a:p>
            <a:pPr>
              <a:defRPr/>
            </a:pPr>
            <a:fld id="{ED7074CE-C30A-4906-A13E-F3E63223B4E1}" type="slidenum">
              <a:rPr lang="en-US" altLang="zh-TW" smtClean="0"/>
              <a:pPr>
                <a:defRPr/>
              </a:pPr>
              <a:t>23</a:t>
            </a:fld>
            <a:endParaRPr lang="en-US" altLang="zh-TW" dirty="0"/>
          </a:p>
        </p:txBody>
      </p:sp>
    </p:spTree>
    <p:extLst>
      <p:ext uri="{BB962C8B-B14F-4D97-AF65-F5344CB8AC3E}">
        <p14:creationId xmlns:p14="http://schemas.microsoft.com/office/powerpoint/2010/main" val="130769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4"/>
          <p:cNvSpPr>
            <a:spLocks noGrp="1"/>
          </p:cNvSpPr>
          <p:nvPr>
            <p:ph type="title"/>
          </p:nvPr>
        </p:nvSpPr>
        <p:spPr/>
        <p:txBody>
          <a:bodyPr>
            <a:normAutofit/>
          </a:bodyPr>
          <a:lstStyle/>
          <a:p>
            <a:r>
              <a:rPr lang="en-US" sz="2800" dirty="0" smtClean="0"/>
              <a:t>Example 2: Sequence Tagging</a:t>
            </a:r>
          </a:p>
        </p:txBody>
      </p:sp>
      <p:sp>
        <p:nvSpPr>
          <p:cNvPr id="7" name="Oval 6"/>
          <p:cNvSpPr/>
          <p:nvPr/>
        </p:nvSpPr>
        <p:spPr>
          <a:xfrm>
            <a:off x="4452938" y="2081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5424488" y="2081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6396038" y="2081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8339138" y="2081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7367588" y="20812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Arrow Connector 12"/>
          <p:cNvCxnSpPr>
            <a:stCxn id="7" idx="6"/>
            <a:endCxn id="8" idx="2"/>
          </p:cNvCxnSpPr>
          <p:nvPr/>
        </p:nvCxnSpPr>
        <p:spPr>
          <a:xfrm>
            <a:off x="4681538" y="2195513"/>
            <a:ext cx="7429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6"/>
            <a:endCxn id="9" idx="2"/>
          </p:cNvCxnSpPr>
          <p:nvPr/>
        </p:nvCxnSpPr>
        <p:spPr>
          <a:xfrm>
            <a:off x="5653088" y="2195513"/>
            <a:ext cx="7429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9" idx="6"/>
            <a:endCxn id="11" idx="2"/>
          </p:cNvCxnSpPr>
          <p:nvPr/>
        </p:nvCxnSpPr>
        <p:spPr>
          <a:xfrm>
            <a:off x="6624638" y="2195513"/>
            <a:ext cx="7429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1" idx="6"/>
            <a:endCxn id="10" idx="2"/>
          </p:cNvCxnSpPr>
          <p:nvPr/>
        </p:nvCxnSpPr>
        <p:spPr>
          <a:xfrm>
            <a:off x="7596188" y="2195513"/>
            <a:ext cx="7429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Oval 22"/>
          <p:cNvSpPr/>
          <p:nvPr/>
        </p:nvSpPr>
        <p:spPr>
          <a:xfrm>
            <a:off x="4452938" y="2919413"/>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4" name="Oval 23"/>
          <p:cNvSpPr/>
          <p:nvPr/>
        </p:nvSpPr>
        <p:spPr>
          <a:xfrm>
            <a:off x="5424488" y="2919413"/>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5" name="Oval 24"/>
          <p:cNvSpPr/>
          <p:nvPr/>
        </p:nvSpPr>
        <p:spPr>
          <a:xfrm>
            <a:off x="6396038" y="2919413"/>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6" name="Oval 25"/>
          <p:cNvSpPr/>
          <p:nvPr/>
        </p:nvSpPr>
        <p:spPr>
          <a:xfrm>
            <a:off x="8339138" y="2919413"/>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7" name="Oval 26"/>
          <p:cNvSpPr/>
          <p:nvPr/>
        </p:nvSpPr>
        <p:spPr>
          <a:xfrm>
            <a:off x="7367588" y="2919413"/>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28" name="Straight Arrow Connector 27"/>
          <p:cNvCxnSpPr>
            <a:stCxn id="7" idx="4"/>
            <a:endCxn id="23" idx="0"/>
          </p:cNvCxnSpPr>
          <p:nvPr/>
        </p:nvCxnSpPr>
        <p:spPr>
          <a:xfrm rot="5400000">
            <a:off x="4262438" y="2614612"/>
            <a:ext cx="609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8" idx="4"/>
            <a:endCxn id="24" idx="0"/>
          </p:cNvCxnSpPr>
          <p:nvPr/>
        </p:nvCxnSpPr>
        <p:spPr>
          <a:xfrm rot="5400000">
            <a:off x="5233194" y="2613819"/>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9" idx="4"/>
            <a:endCxn id="25" idx="0"/>
          </p:cNvCxnSpPr>
          <p:nvPr/>
        </p:nvCxnSpPr>
        <p:spPr>
          <a:xfrm rot="5400000">
            <a:off x="6204744" y="2613819"/>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1" idx="4"/>
            <a:endCxn id="27" idx="0"/>
          </p:cNvCxnSpPr>
          <p:nvPr/>
        </p:nvCxnSpPr>
        <p:spPr>
          <a:xfrm rot="5400000">
            <a:off x="7176294" y="2613819"/>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0" idx="4"/>
            <a:endCxn id="26" idx="0"/>
          </p:cNvCxnSpPr>
          <p:nvPr/>
        </p:nvCxnSpPr>
        <p:spPr>
          <a:xfrm rot="5400000">
            <a:off x="8148638" y="2614612"/>
            <a:ext cx="609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920" name="TextBox 71"/>
          <p:cNvSpPr txBox="1">
            <a:spLocks noChangeArrowheads="1"/>
          </p:cNvSpPr>
          <p:nvPr/>
        </p:nvSpPr>
        <p:spPr bwMode="auto">
          <a:xfrm>
            <a:off x="914400" y="1036638"/>
            <a:ext cx="8642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HMM </a:t>
            </a:r>
            <a:r>
              <a:rPr lang="en-US" dirty="0" smtClean="0"/>
              <a:t>:</a:t>
            </a:r>
            <a:endParaRPr lang="en-US" dirty="0"/>
          </a:p>
        </p:txBody>
      </p:sp>
      <p:sp>
        <p:nvSpPr>
          <p:cNvPr id="303" name="TextBox 302"/>
          <p:cNvSpPr txBox="1">
            <a:spLocks noChangeArrowheads="1"/>
          </p:cNvSpPr>
          <p:nvPr/>
        </p:nvSpPr>
        <p:spPr bwMode="auto">
          <a:xfrm>
            <a:off x="228600" y="3932238"/>
            <a:ext cx="3429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rgbClr val="FF0000"/>
                </a:solidFill>
                <a:latin typeface="Calibri" pitchFamily="34" charset="0"/>
                <a:cs typeface="Calibri" pitchFamily="34" charset="0"/>
              </a:rPr>
              <a:t>Every edge is a Boolean variable </a:t>
            </a:r>
            <a:r>
              <a:rPr lang="en-US" dirty="0">
                <a:latin typeface="Calibri" pitchFamily="34" charset="0"/>
                <a:cs typeface="Calibri" pitchFamily="34" charset="0"/>
              </a:rPr>
              <a:t>that selects a transition CPT entry.</a:t>
            </a:r>
          </a:p>
        </p:txBody>
      </p:sp>
      <p:sp>
        <p:nvSpPr>
          <p:cNvPr id="304" name="TextBox 303"/>
          <p:cNvSpPr txBox="1">
            <a:spLocks noChangeArrowheads="1"/>
          </p:cNvSpPr>
          <p:nvPr/>
        </p:nvSpPr>
        <p:spPr bwMode="auto">
          <a:xfrm>
            <a:off x="228600" y="4770438"/>
            <a:ext cx="3276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Calibri" pitchFamily="34" charset="0"/>
                <a:cs typeface="Calibri" pitchFamily="34" charset="0"/>
              </a:rPr>
              <a:t>They are related: if we choose </a:t>
            </a:r>
          </a:p>
        </p:txBody>
      </p:sp>
      <p:sp>
        <p:nvSpPr>
          <p:cNvPr id="305" name="TextBox 304"/>
          <p:cNvSpPr txBox="1">
            <a:spLocks noChangeArrowheads="1"/>
          </p:cNvSpPr>
          <p:nvPr/>
        </p:nvSpPr>
        <p:spPr bwMode="auto">
          <a:xfrm>
            <a:off x="230188" y="1984375"/>
            <a:ext cx="39531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latin typeface="Calibri" pitchFamily="34" charset="0"/>
                <a:cs typeface="Calibri" pitchFamily="34" charset="0"/>
              </a:rPr>
              <a:t>Here, </a:t>
            </a:r>
            <a:r>
              <a:rPr lang="en-US" i="1" dirty="0">
                <a:latin typeface="Calibri" pitchFamily="34" charset="0"/>
                <a:cs typeface="Calibri" pitchFamily="34" charset="0"/>
              </a:rPr>
              <a:t>y</a:t>
            </a:r>
            <a:r>
              <a:rPr lang="en-US" dirty="0">
                <a:latin typeface="Calibri" pitchFamily="34" charset="0"/>
                <a:cs typeface="Calibri" pitchFamily="34" charset="0"/>
              </a:rPr>
              <a:t>’s are </a:t>
            </a:r>
            <a:r>
              <a:rPr lang="en-US" dirty="0" smtClean="0">
                <a:latin typeface="Calibri" pitchFamily="34" charset="0"/>
                <a:cs typeface="Calibri" pitchFamily="34" charset="0"/>
              </a:rPr>
              <a:t>labels; </a:t>
            </a:r>
            <a:r>
              <a:rPr lang="en-US" i="1" dirty="0">
                <a:latin typeface="Calibri" pitchFamily="34" charset="0"/>
                <a:cs typeface="Calibri" pitchFamily="34" charset="0"/>
              </a:rPr>
              <a:t>x</a:t>
            </a:r>
            <a:r>
              <a:rPr lang="en-US" dirty="0">
                <a:latin typeface="Calibri" pitchFamily="34" charset="0"/>
                <a:cs typeface="Calibri" pitchFamily="34" charset="0"/>
              </a:rPr>
              <a:t>’s are </a:t>
            </a:r>
            <a:r>
              <a:rPr lang="en-US" dirty="0" smtClean="0">
                <a:latin typeface="Calibri" pitchFamily="34" charset="0"/>
                <a:cs typeface="Calibri" pitchFamily="34" charset="0"/>
              </a:rPr>
              <a:t>observations.</a:t>
            </a:r>
            <a:endParaRPr lang="en-US" dirty="0">
              <a:latin typeface="Calibri" pitchFamily="34" charset="0"/>
              <a:cs typeface="Calibri" pitchFamily="34" charset="0"/>
            </a:endParaRPr>
          </a:p>
        </p:txBody>
      </p:sp>
      <p:sp>
        <p:nvSpPr>
          <p:cNvPr id="306" name="TextBox 305"/>
          <p:cNvSpPr txBox="1">
            <a:spLocks noChangeArrowheads="1"/>
          </p:cNvSpPr>
          <p:nvPr/>
        </p:nvSpPr>
        <p:spPr bwMode="auto">
          <a:xfrm>
            <a:off x="228600" y="2593975"/>
            <a:ext cx="3276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latin typeface="Calibri" pitchFamily="34" charset="0"/>
                <a:cs typeface="Calibri" pitchFamily="34" charset="0"/>
              </a:rPr>
              <a:t>The ILP’s objective </a:t>
            </a:r>
            <a:r>
              <a:rPr lang="en-US" dirty="0">
                <a:latin typeface="Calibri" pitchFamily="34" charset="0"/>
                <a:cs typeface="Calibri" pitchFamily="34" charset="0"/>
              </a:rPr>
              <a:t>function must include all entries of the </a:t>
            </a:r>
            <a:r>
              <a:rPr lang="en-US" dirty="0" smtClean="0">
                <a:latin typeface="Calibri" pitchFamily="34" charset="0"/>
                <a:cs typeface="Calibri" pitchFamily="34" charset="0"/>
              </a:rPr>
              <a:t>Conditional Probability Table.</a:t>
            </a:r>
            <a:endParaRPr lang="en-US" dirty="0">
              <a:latin typeface="Calibri" pitchFamily="34" charset="0"/>
              <a:cs typeface="Calibri" pitchFamily="34" charset="0"/>
            </a:endParaRPr>
          </a:p>
        </p:txBody>
      </p:sp>
      <p:pic>
        <p:nvPicPr>
          <p:cNvPr id="4" name="Picture 3" descr="TP_tmp.png"/>
          <p:cNvPicPr>
            <a:picLocks noChangeAspect="1"/>
          </p:cNvPicPr>
          <p:nvPr>
            <p:custDataLst>
              <p:tags r:id="rId1"/>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341935" y="1755775"/>
            <a:ext cx="460131" cy="21089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6" name="Picture 5" descr="TP_tmp.png"/>
          <p:cNvPicPr>
            <a:picLocks noChangeAspect="1"/>
          </p:cNvPicPr>
          <p:nvPr>
            <p:custDataLst>
              <p:tags r:id="rId2"/>
            </p:custDataLst>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916881" y="914400"/>
            <a:ext cx="4681838" cy="63843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7" name="Picture 16" descr="TP_tmp.png"/>
          <p:cNvPicPr>
            <a:picLocks noChangeAspect="1"/>
          </p:cNvPicPr>
          <p:nvPr>
            <p:custDataLst>
              <p:tags r:id="rId3"/>
            </p:custDataLst>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972300" y="1755775"/>
            <a:ext cx="694824" cy="21230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8" name="Picture 17" descr="TP_tmp.png"/>
          <p:cNvPicPr>
            <a:picLocks noChangeAspect="1"/>
          </p:cNvPicPr>
          <p:nvPr>
            <p:custDataLst>
              <p:tags r:id="rId4"/>
            </p:custDataLst>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181975" y="1755775"/>
            <a:ext cx="694824" cy="21230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9" name="Picture 18" descr="TP_tmp.png"/>
          <p:cNvPicPr>
            <a:picLocks noChangeAspect="1"/>
          </p:cNvPicPr>
          <p:nvPr>
            <p:custDataLst>
              <p:tags r:id="rId5"/>
            </p:custDataLst>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153525" y="1755775"/>
            <a:ext cx="694824" cy="21230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3" name="Picture 2" descr="TP_tmp.png"/>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bwMode="auto">
          <a:xfrm>
            <a:off x="8096542" y="1755775"/>
            <a:ext cx="696328" cy="21276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5" name="Picture 4" descr="TP_tmp.png"/>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bwMode="auto">
          <a:xfrm>
            <a:off x="4210538" y="3224213"/>
            <a:ext cx="722923" cy="21492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2" name="Picture 11" descr="TP_tmp.png"/>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bwMode="auto">
          <a:xfrm>
            <a:off x="5182088" y="3224213"/>
            <a:ext cx="722923" cy="21492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0" name="Picture 19" descr="TP_tmp.png"/>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bwMode="auto">
          <a:xfrm>
            <a:off x="6153638" y="3224213"/>
            <a:ext cx="722923" cy="21492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1" name="Picture 20" descr="TP_tmp.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bwMode="auto">
          <a:xfrm>
            <a:off x="7125188" y="3224213"/>
            <a:ext cx="722923" cy="21492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2" name="Picture 21" descr="TP_tmp.png"/>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bwMode="auto">
          <a:xfrm>
            <a:off x="8096738" y="3224213"/>
            <a:ext cx="722923" cy="21492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pSp>
        <p:nvGrpSpPr>
          <p:cNvPr id="2" name="Group 318"/>
          <p:cNvGrpSpPr>
            <a:grpSpLocks/>
          </p:cNvGrpSpPr>
          <p:nvPr/>
        </p:nvGrpSpPr>
        <p:grpSpPr bwMode="auto">
          <a:xfrm>
            <a:off x="3519488" y="3736975"/>
            <a:ext cx="5153025" cy="1905000"/>
            <a:chOff x="186938" y="4191000"/>
            <a:chExt cx="5153216" cy="1905000"/>
          </a:xfrm>
        </p:grpSpPr>
        <p:sp>
          <p:nvSpPr>
            <p:cNvPr id="43" name="Oval 42"/>
            <p:cNvSpPr/>
            <p:nvPr/>
          </p:nvSpPr>
          <p:spPr>
            <a:xfrm>
              <a:off x="304417" y="51816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1120423" y="44958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D</a:t>
              </a:r>
            </a:p>
          </p:txBody>
        </p:sp>
        <p:sp>
          <p:nvSpPr>
            <p:cNvPr id="45" name="Oval 44"/>
            <p:cNvSpPr/>
            <p:nvPr/>
          </p:nvSpPr>
          <p:spPr>
            <a:xfrm>
              <a:off x="1120423" y="49530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N</a:t>
              </a:r>
            </a:p>
          </p:txBody>
        </p:sp>
        <p:sp>
          <p:nvSpPr>
            <p:cNvPr id="46" name="Oval 45"/>
            <p:cNvSpPr/>
            <p:nvPr/>
          </p:nvSpPr>
          <p:spPr>
            <a:xfrm>
              <a:off x="1120423" y="58674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V</a:t>
              </a:r>
            </a:p>
          </p:txBody>
        </p:sp>
        <p:sp>
          <p:nvSpPr>
            <p:cNvPr id="48" name="Oval 47"/>
            <p:cNvSpPr/>
            <p:nvPr/>
          </p:nvSpPr>
          <p:spPr>
            <a:xfrm>
              <a:off x="1120423" y="54102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A</a:t>
              </a:r>
            </a:p>
          </p:txBody>
        </p:sp>
        <p:sp>
          <p:nvSpPr>
            <p:cNvPr id="67" name="Oval 66"/>
            <p:cNvSpPr/>
            <p:nvPr/>
          </p:nvSpPr>
          <p:spPr>
            <a:xfrm>
              <a:off x="2092009" y="44958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D</a:t>
              </a:r>
            </a:p>
          </p:txBody>
        </p:sp>
        <p:sp>
          <p:nvSpPr>
            <p:cNvPr id="68" name="Oval 67"/>
            <p:cNvSpPr/>
            <p:nvPr/>
          </p:nvSpPr>
          <p:spPr>
            <a:xfrm>
              <a:off x="2092009" y="49530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N</a:t>
              </a:r>
            </a:p>
          </p:txBody>
        </p:sp>
        <p:sp>
          <p:nvSpPr>
            <p:cNvPr id="69" name="Oval 68"/>
            <p:cNvSpPr/>
            <p:nvPr/>
          </p:nvSpPr>
          <p:spPr>
            <a:xfrm>
              <a:off x="2092009" y="58674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V</a:t>
              </a:r>
            </a:p>
          </p:txBody>
        </p:sp>
        <p:sp>
          <p:nvSpPr>
            <p:cNvPr id="70" name="Oval 69"/>
            <p:cNvSpPr/>
            <p:nvPr/>
          </p:nvSpPr>
          <p:spPr>
            <a:xfrm>
              <a:off x="2092009" y="54102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A</a:t>
              </a:r>
            </a:p>
          </p:txBody>
        </p:sp>
        <p:sp>
          <p:nvSpPr>
            <p:cNvPr id="72" name="Oval 71"/>
            <p:cNvSpPr/>
            <p:nvPr/>
          </p:nvSpPr>
          <p:spPr>
            <a:xfrm>
              <a:off x="3063595" y="44958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D</a:t>
              </a:r>
            </a:p>
          </p:txBody>
        </p:sp>
        <p:sp>
          <p:nvSpPr>
            <p:cNvPr id="75" name="Oval 74"/>
            <p:cNvSpPr/>
            <p:nvPr/>
          </p:nvSpPr>
          <p:spPr>
            <a:xfrm>
              <a:off x="3063595" y="49530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N</a:t>
              </a:r>
            </a:p>
          </p:txBody>
        </p:sp>
        <p:sp>
          <p:nvSpPr>
            <p:cNvPr id="76" name="Oval 75"/>
            <p:cNvSpPr/>
            <p:nvPr/>
          </p:nvSpPr>
          <p:spPr>
            <a:xfrm>
              <a:off x="3063595" y="58674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V</a:t>
              </a:r>
            </a:p>
          </p:txBody>
        </p:sp>
        <p:sp>
          <p:nvSpPr>
            <p:cNvPr id="77" name="Oval 76"/>
            <p:cNvSpPr/>
            <p:nvPr/>
          </p:nvSpPr>
          <p:spPr>
            <a:xfrm>
              <a:off x="3063595" y="54102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A</a:t>
              </a:r>
            </a:p>
          </p:txBody>
        </p:sp>
        <p:sp>
          <p:nvSpPr>
            <p:cNvPr id="79" name="Oval 78"/>
            <p:cNvSpPr/>
            <p:nvPr/>
          </p:nvSpPr>
          <p:spPr>
            <a:xfrm>
              <a:off x="4035181" y="44958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D</a:t>
              </a:r>
            </a:p>
          </p:txBody>
        </p:sp>
        <p:sp>
          <p:nvSpPr>
            <p:cNvPr id="80" name="Oval 79"/>
            <p:cNvSpPr/>
            <p:nvPr/>
          </p:nvSpPr>
          <p:spPr>
            <a:xfrm>
              <a:off x="4035181" y="49530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N</a:t>
              </a:r>
            </a:p>
          </p:txBody>
        </p:sp>
        <p:sp>
          <p:nvSpPr>
            <p:cNvPr id="81" name="Oval 80"/>
            <p:cNvSpPr/>
            <p:nvPr/>
          </p:nvSpPr>
          <p:spPr>
            <a:xfrm>
              <a:off x="4035181" y="58674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V</a:t>
              </a:r>
            </a:p>
          </p:txBody>
        </p:sp>
        <p:sp>
          <p:nvSpPr>
            <p:cNvPr id="82" name="Oval 81"/>
            <p:cNvSpPr/>
            <p:nvPr/>
          </p:nvSpPr>
          <p:spPr>
            <a:xfrm>
              <a:off x="4035181" y="54102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A</a:t>
              </a:r>
            </a:p>
          </p:txBody>
        </p:sp>
        <p:sp>
          <p:nvSpPr>
            <p:cNvPr id="84" name="Oval 83"/>
            <p:cNvSpPr/>
            <p:nvPr/>
          </p:nvSpPr>
          <p:spPr>
            <a:xfrm>
              <a:off x="5006767" y="44958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D</a:t>
              </a:r>
            </a:p>
          </p:txBody>
        </p:sp>
        <p:sp>
          <p:nvSpPr>
            <p:cNvPr id="85" name="Oval 84"/>
            <p:cNvSpPr/>
            <p:nvPr/>
          </p:nvSpPr>
          <p:spPr>
            <a:xfrm>
              <a:off x="5006767" y="49530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N</a:t>
              </a:r>
            </a:p>
          </p:txBody>
        </p:sp>
        <p:sp>
          <p:nvSpPr>
            <p:cNvPr id="86" name="Oval 85"/>
            <p:cNvSpPr/>
            <p:nvPr/>
          </p:nvSpPr>
          <p:spPr>
            <a:xfrm>
              <a:off x="5006767" y="58674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V</a:t>
              </a:r>
            </a:p>
          </p:txBody>
        </p:sp>
        <p:sp>
          <p:nvSpPr>
            <p:cNvPr id="87" name="Oval 86"/>
            <p:cNvSpPr/>
            <p:nvPr/>
          </p:nvSpPr>
          <p:spPr>
            <a:xfrm>
              <a:off x="5006767" y="5410200"/>
              <a:ext cx="228608"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mj-lt"/>
                </a:rPr>
                <a:t>A</a:t>
              </a:r>
            </a:p>
          </p:txBody>
        </p:sp>
        <p:cxnSp>
          <p:nvCxnSpPr>
            <p:cNvPr id="89" name="Straight Arrow Connector 88"/>
            <p:cNvCxnSpPr>
              <a:stCxn id="43" idx="6"/>
            </p:cNvCxnSpPr>
            <p:nvPr/>
          </p:nvCxnSpPr>
          <p:spPr>
            <a:xfrm flipV="1">
              <a:off x="533026" y="4610100"/>
              <a:ext cx="587397" cy="6858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1" name="Straight Arrow Connector 90"/>
            <p:cNvCxnSpPr>
              <a:stCxn id="43" idx="6"/>
            </p:cNvCxnSpPr>
            <p:nvPr/>
          </p:nvCxnSpPr>
          <p:spPr>
            <a:xfrm flipV="1">
              <a:off x="533026" y="5067300"/>
              <a:ext cx="587397" cy="228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4" name="Straight Arrow Connector 93"/>
            <p:cNvCxnSpPr>
              <a:stCxn id="43" idx="6"/>
            </p:cNvCxnSpPr>
            <p:nvPr/>
          </p:nvCxnSpPr>
          <p:spPr>
            <a:xfrm>
              <a:off x="533026" y="5295900"/>
              <a:ext cx="587397" cy="228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a:stCxn id="43" idx="6"/>
            </p:cNvCxnSpPr>
            <p:nvPr/>
          </p:nvCxnSpPr>
          <p:spPr>
            <a:xfrm>
              <a:off x="533026" y="5295900"/>
              <a:ext cx="587397" cy="6858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0" name="Straight Arrow Connector 99"/>
            <p:cNvCxnSpPr/>
            <p:nvPr/>
          </p:nvCxnSpPr>
          <p:spPr>
            <a:xfrm>
              <a:off x="1349031" y="46101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3" name="Straight Arrow Connector 102"/>
            <p:cNvCxnSpPr/>
            <p:nvPr/>
          </p:nvCxnSpPr>
          <p:spPr>
            <a:xfrm>
              <a:off x="1349031" y="46101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a:off x="1349031" y="46101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a:off x="1349031" y="4610100"/>
              <a:ext cx="742978" cy="1371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4" name="Straight Arrow Connector 113"/>
            <p:cNvCxnSpPr/>
            <p:nvPr/>
          </p:nvCxnSpPr>
          <p:spPr>
            <a:xfrm>
              <a:off x="2320617" y="46101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5" name="Straight Arrow Connector 114"/>
            <p:cNvCxnSpPr/>
            <p:nvPr/>
          </p:nvCxnSpPr>
          <p:spPr>
            <a:xfrm>
              <a:off x="2320617" y="46101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a:off x="2320617" y="46101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7" name="Straight Arrow Connector 116"/>
            <p:cNvCxnSpPr/>
            <p:nvPr/>
          </p:nvCxnSpPr>
          <p:spPr>
            <a:xfrm>
              <a:off x="2320617" y="4610100"/>
              <a:ext cx="742978" cy="1371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6" name="Straight Arrow Connector 125"/>
            <p:cNvCxnSpPr/>
            <p:nvPr/>
          </p:nvCxnSpPr>
          <p:spPr>
            <a:xfrm>
              <a:off x="3292203" y="46101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7" name="Straight Arrow Connector 126"/>
            <p:cNvCxnSpPr/>
            <p:nvPr/>
          </p:nvCxnSpPr>
          <p:spPr>
            <a:xfrm>
              <a:off x="3292203" y="46101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a:off x="3292203" y="46101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9" name="Straight Arrow Connector 128"/>
            <p:cNvCxnSpPr/>
            <p:nvPr/>
          </p:nvCxnSpPr>
          <p:spPr>
            <a:xfrm>
              <a:off x="3292203" y="4610100"/>
              <a:ext cx="742978" cy="1371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8" name="Straight Arrow Connector 137"/>
            <p:cNvCxnSpPr/>
            <p:nvPr/>
          </p:nvCxnSpPr>
          <p:spPr>
            <a:xfrm>
              <a:off x="4263789" y="46101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9" name="Straight Arrow Connector 138"/>
            <p:cNvCxnSpPr/>
            <p:nvPr/>
          </p:nvCxnSpPr>
          <p:spPr>
            <a:xfrm>
              <a:off x="4263789" y="46101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0" name="Straight Arrow Connector 139"/>
            <p:cNvCxnSpPr/>
            <p:nvPr/>
          </p:nvCxnSpPr>
          <p:spPr>
            <a:xfrm>
              <a:off x="4263789" y="46101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1" name="Straight Arrow Connector 140"/>
            <p:cNvCxnSpPr/>
            <p:nvPr/>
          </p:nvCxnSpPr>
          <p:spPr>
            <a:xfrm>
              <a:off x="4263789" y="4610100"/>
              <a:ext cx="742978" cy="1371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50" name="Straight Arrow Connector 149"/>
            <p:cNvCxnSpPr/>
            <p:nvPr/>
          </p:nvCxnSpPr>
          <p:spPr>
            <a:xfrm flipV="1">
              <a:off x="1349031" y="46101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51" name="Straight Arrow Connector 150"/>
            <p:cNvCxnSpPr/>
            <p:nvPr/>
          </p:nvCxnSpPr>
          <p:spPr>
            <a:xfrm>
              <a:off x="1349031" y="50673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52" name="Straight Arrow Connector 151"/>
            <p:cNvCxnSpPr/>
            <p:nvPr/>
          </p:nvCxnSpPr>
          <p:spPr>
            <a:xfrm>
              <a:off x="1349031" y="50673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53" name="Straight Arrow Connector 152"/>
            <p:cNvCxnSpPr/>
            <p:nvPr/>
          </p:nvCxnSpPr>
          <p:spPr>
            <a:xfrm>
              <a:off x="1349031" y="50673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71" name="Straight Arrow Connector 170"/>
            <p:cNvCxnSpPr/>
            <p:nvPr/>
          </p:nvCxnSpPr>
          <p:spPr>
            <a:xfrm flipV="1">
              <a:off x="1349031" y="46101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72" name="Straight Arrow Connector 171"/>
            <p:cNvCxnSpPr/>
            <p:nvPr/>
          </p:nvCxnSpPr>
          <p:spPr>
            <a:xfrm flipV="1">
              <a:off x="1349031" y="50673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73" name="Straight Arrow Connector 172"/>
            <p:cNvCxnSpPr/>
            <p:nvPr/>
          </p:nvCxnSpPr>
          <p:spPr>
            <a:xfrm>
              <a:off x="1349031" y="55245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74" name="Straight Arrow Connector 173"/>
            <p:cNvCxnSpPr/>
            <p:nvPr/>
          </p:nvCxnSpPr>
          <p:spPr>
            <a:xfrm>
              <a:off x="1349031" y="55245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79" name="Straight Arrow Connector 178"/>
            <p:cNvCxnSpPr/>
            <p:nvPr/>
          </p:nvCxnSpPr>
          <p:spPr>
            <a:xfrm flipV="1">
              <a:off x="1349031" y="4610100"/>
              <a:ext cx="742978" cy="1371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80" name="Straight Arrow Connector 179"/>
            <p:cNvCxnSpPr/>
            <p:nvPr/>
          </p:nvCxnSpPr>
          <p:spPr>
            <a:xfrm flipV="1">
              <a:off x="1349031" y="50673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81" name="Straight Arrow Connector 180"/>
            <p:cNvCxnSpPr/>
            <p:nvPr/>
          </p:nvCxnSpPr>
          <p:spPr>
            <a:xfrm flipV="1">
              <a:off x="1349031" y="55245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82" name="Straight Arrow Connector 181"/>
            <p:cNvCxnSpPr/>
            <p:nvPr/>
          </p:nvCxnSpPr>
          <p:spPr>
            <a:xfrm>
              <a:off x="1349031" y="59817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91" name="Straight Arrow Connector 190"/>
            <p:cNvCxnSpPr/>
            <p:nvPr/>
          </p:nvCxnSpPr>
          <p:spPr>
            <a:xfrm flipV="1">
              <a:off x="2320617" y="46101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92" name="Straight Arrow Connector 191"/>
            <p:cNvCxnSpPr/>
            <p:nvPr/>
          </p:nvCxnSpPr>
          <p:spPr>
            <a:xfrm>
              <a:off x="2320617" y="50673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93" name="Straight Arrow Connector 192"/>
            <p:cNvCxnSpPr/>
            <p:nvPr/>
          </p:nvCxnSpPr>
          <p:spPr>
            <a:xfrm>
              <a:off x="2320617" y="50673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94" name="Straight Arrow Connector 193"/>
            <p:cNvCxnSpPr/>
            <p:nvPr/>
          </p:nvCxnSpPr>
          <p:spPr>
            <a:xfrm>
              <a:off x="2320617" y="50673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03" name="Straight Arrow Connector 202"/>
            <p:cNvCxnSpPr/>
            <p:nvPr/>
          </p:nvCxnSpPr>
          <p:spPr>
            <a:xfrm flipV="1">
              <a:off x="2320617" y="46101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04" name="Straight Arrow Connector 203"/>
            <p:cNvCxnSpPr/>
            <p:nvPr/>
          </p:nvCxnSpPr>
          <p:spPr>
            <a:xfrm flipV="1">
              <a:off x="2320617" y="50673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05" name="Straight Arrow Connector 204"/>
            <p:cNvCxnSpPr/>
            <p:nvPr/>
          </p:nvCxnSpPr>
          <p:spPr>
            <a:xfrm>
              <a:off x="2320617" y="55245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06" name="Straight Arrow Connector 205"/>
            <p:cNvCxnSpPr/>
            <p:nvPr/>
          </p:nvCxnSpPr>
          <p:spPr>
            <a:xfrm>
              <a:off x="2320617" y="55245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15" name="Straight Arrow Connector 214"/>
            <p:cNvCxnSpPr/>
            <p:nvPr/>
          </p:nvCxnSpPr>
          <p:spPr>
            <a:xfrm flipV="1">
              <a:off x="2320617" y="4610100"/>
              <a:ext cx="742978" cy="1371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16" name="Straight Arrow Connector 215"/>
            <p:cNvCxnSpPr/>
            <p:nvPr/>
          </p:nvCxnSpPr>
          <p:spPr>
            <a:xfrm flipV="1">
              <a:off x="2320617" y="50673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17" name="Straight Arrow Connector 216"/>
            <p:cNvCxnSpPr/>
            <p:nvPr/>
          </p:nvCxnSpPr>
          <p:spPr>
            <a:xfrm flipV="1">
              <a:off x="2320617" y="55245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18" name="Straight Arrow Connector 217"/>
            <p:cNvCxnSpPr/>
            <p:nvPr/>
          </p:nvCxnSpPr>
          <p:spPr>
            <a:xfrm>
              <a:off x="2320617" y="59817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27" name="Straight Arrow Connector 226"/>
            <p:cNvCxnSpPr/>
            <p:nvPr/>
          </p:nvCxnSpPr>
          <p:spPr>
            <a:xfrm flipV="1">
              <a:off x="3292203" y="46101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28" name="Straight Arrow Connector 227"/>
            <p:cNvCxnSpPr/>
            <p:nvPr/>
          </p:nvCxnSpPr>
          <p:spPr>
            <a:xfrm>
              <a:off x="3292203" y="50673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29" name="Straight Arrow Connector 228"/>
            <p:cNvCxnSpPr/>
            <p:nvPr/>
          </p:nvCxnSpPr>
          <p:spPr>
            <a:xfrm>
              <a:off x="3292203" y="50673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30" name="Straight Arrow Connector 229"/>
            <p:cNvCxnSpPr/>
            <p:nvPr/>
          </p:nvCxnSpPr>
          <p:spPr>
            <a:xfrm>
              <a:off x="3292203" y="50673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39" name="Straight Arrow Connector 238"/>
            <p:cNvCxnSpPr/>
            <p:nvPr/>
          </p:nvCxnSpPr>
          <p:spPr>
            <a:xfrm flipV="1">
              <a:off x="3292203" y="46101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40" name="Straight Arrow Connector 239"/>
            <p:cNvCxnSpPr/>
            <p:nvPr/>
          </p:nvCxnSpPr>
          <p:spPr>
            <a:xfrm flipV="1">
              <a:off x="3292203" y="50673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41" name="Straight Arrow Connector 240"/>
            <p:cNvCxnSpPr/>
            <p:nvPr/>
          </p:nvCxnSpPr>
          <p:spPr>
            <a:xfrm>
              <a:off x="3292203" y="55245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42" name="Straight Arrow Connector 241"/>
            <p:cNvCxnSpPr/>
            <p:nvPr/>
          </p:nvCxnSpPr>
          <p:spPr>
            <a:xfrm>
              <a:off x="3292203" y="55245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51" name="Straight Arrow Connector 250"/>
            <p:cNvCxnSpPr/>
            <p:nvPr/>
          </p:nvCxnSpPr>
          <p:spPr>
            <a:xfrm flipV="1">
              <a:off x="3292203" y="4610100"/>
              <a:ext cx="742978" cy="1371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52" name="Straight Arrow Connector 251"/>
            <p:cNvCxnSpPr/>
            <p:nvPr/>
          </p:nvCxnSpPr>
          <p:spPr>
            <a:xfrm flipV="1">
              <a:off x="3292203" y="50673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53" name="Straight Arrow Connector 252"/>
            <p:cNvCxnSpPr/>
            <p:nvPr/>
          </p:nvCxnSpPr>
          <p:spPr>
            <a:xfrm flipV="1">
              <a:off x="3292203" y="55245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54" name="Straight Arrow Connector 253"/>
            <p:cNvCxnSpPr/>
            <p:nvPr/>
          </p:nvCxnSpPr>
          <p:spPr>
            <a:xfrm>
              <a:off x="3292203" y="59817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63" name="Straight Arrow Connector 262"/>
            <p:cNvCxnSpPr/>
            <p:nvPr/>
          </p:nvCxnSpPr>
          <p:spPr>
            <a:xfrm flipV="1">
              <a:off x="4263789" y="46101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64" name="Straight Arrow Connector 263"/>
            <p:cNvCxnSpPr/>
            <p:nvPr/>
          </p:nvCxnSpPr>
          <p:spPr>
            <a:xfrm>
              <a:off x="4263789" y="50673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65" name="Straight Arrow Connector 264"/>
            <p:cNvCxnSpPr/>
            <p:nvPr/>
          </p:nvCxnSpPr>
          <p:spPr>
            <a:xfrm>
              <a:off x="4263789" y="50673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66" name="Straight Arrow Connector 265"/>
            <p:cNvCxnSpPr/>
            <p:nvPr/>
          </p:nvCxnSpPr>
          <p:spPr>
            <a:xfrm>
              <a:off x="4263789" y="50673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75" name="Straight Arrow Connector 274"/>
            <p:cNvCxnSpPr/>
            <p:nvPr/>
          </p:nvCxnSpPr>
          <p:spPr>
            <a:xfrm flipV="1">
              <a:off x="4263789" y="46101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76" name="Straight Arrow Connector 275"/>
            <p:cNvCxnSpPr/>
            <p:nvPr/>
          </p:nvCxnSpPr>
          <p:spPr>
            <a:xfrm flipV="1">
              <a:off x="4263789" y="50673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77" name="Straight Arrow Connector 276"/>
            <p:cNvCxnSpPr/>
            <p:nvPr/>
          </p:nvCxnSpPr>
          <p:spPr>
            <a:xfrm>
              <a:off x="4263789" y="55245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78" name="Straight Arrow Connector 277"/>
            <p:cNvCxnSpPr/>
            <p:nvPr/>
          </p:nvCxnSpPr>
          <p:spPr>
            <a:xfrm>
              <a:off x="4263789" y="55245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87" name="Straight Arrow Connector 286"/>
            <p:cNvCxnSpPr/>
            <p:nvPr/>
          </p:nvCxnSpPr>
          <p:spPr>
            <a:xfrm flipV="1">
              <a:off x="4263789" y="4610100"/>
              <a:ext cx="742978" cy="13716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88" name="Straight Arrow Connector 287"/>
            <p:cNvCxnSpPr/>
            <p:nvPr/>
          </p:nvCxnSpPr>
          <p:spPr>
            <a:xfrm flipV="1">
              <a:off x="4263789" y="5067300"/>
              <a:ext cx="742978" cy="9144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89" name="Straight Arrow Connector 288"/>
            <p:cNvCxnSpPr/>
            <p:nvPr/>
          </p:nvCxnSpPr>
          <p:spPr>
            <a:xfrm flipV="1">
              <a:off x="4263789" y="5524500"/>
              <a:ext cx="742978" cy="45720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290" name="Straight Arrow Connector 289"/>
            <p:cNvCxnSpPr/>
            <p:nvPr/>
          </p:nvCxnSpPr>
          <p:spPr>
            <a:xfrm>
              <a:off x="4263789" y="5981700"/>
              <a:ext cx="742978" cy="1588"/>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38031" name="TextBox 306"/>
            <p:cNvSpPr txBox="1">
              <a:spLocks noChangeArrowheads="1"/>
            </p:cNvSpPr>
            <p:nvPr/>
          </p:nvSpPr>
          <p:spPr bwMode="auto">
            <a:xfrm>
              <a:off x="186938" y="4191000"/>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t>Example:</a:t>
              </a:r>
            </a:p>
          </p:txBody>
        </p:sp>
        <p:sp>
          <p:nvSpPr>
            <p:cNvPr id="38032" name="TextBox 307"/>
            <p:cNvSpPr txBox="1">
              <a:spLocks noChangeArrowheads="1"/>
            </p:cNvSpPr>
            <p:nvPr/>
          </p:nvSpPr>
          <p:spPr bwMode="auto">
            <a:xfrm>
              <a:off x="1035769" y="4191000"/>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the</a:t>
              </a:r>
            </a:p>
          </p:txBody>
        </p:sp>
        <p:sp>
          <p:nvSpPr>
            <p:cNvPr id="38033" name="TextBox 308"/>
            <p:cNvSpPr txBox="1">
              <a:spLocks noChangeArrowheads="1"/>
            </p:cNvSpPr>
            <p:nvPr/>
          </p:nvSpPr>
          <p:spPr bwMode="auto">
            <a:xfrm>
              <a:off x="3949070" y="4191000"/>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the</a:t>
              </a:r>
            </a:p>
          </p:txBody>
        </p:sp>
        <p:sp>
          <p:nvSpPr>
            <p:cNvPr id="38034" name="TextBox 309"/>
            <p:cNvSpPr txBox="1">
              <a:spLocks noChangeArrowheads="1"/>
            </p:cNvSpPr>
            <p:nvPr/>
          </p:nvSpPr>
          <p:spPr bwMode="auto">
            <a:xfrm>
              <a:off x="1965912" y="4191000"/>
              <a:ext cx="4828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man</a:t>
              </a:r>
            </a:p>
          </p:txBody>
        </p:sp>
        <p:sp>
          <p:nvSpPr>
            <p:cNvPr id="38035" name="TextBox 310"/>
            <p:cNvSpPr txBox="1">
              <a:spLocks noChangeArrowheads="1"/>
            </p:cNvSpPr>
            <p:nvPr/>
          </p:nvSpPr>
          <p:spPr bwMode="auto">
            <a:xfrm>
              <a:off x="2947830" y="4191000"/>
              <a:ext cx="4571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saw</a:t>
              </a:r>
            </a:p>
          </p:txBody>
        </p:sp>
        <p:sp>
          <p:nvSpPr>
            <p:cNvPr id="38036" name="TextBox 311"/>
            <p:cNvSpPr txBox="1">
              <a:spLocks noChangeArrowheads="1"/>
            </p:cNvSpPr>
            <p:nvPr/>
          </p:nvSpPr>
          <p:spPr bwMode="auto">
            <a:xfrm>
              <a:off x="4900610" y="4191000"/>
              <a:ext cx="4395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dog</a:t>
              </a:r>
            </a:p>
          </p:txBody>
        </p:sp>
      </p:grpSp>
      <p:sp>
        <p:nvSpPr>
          <p:cNvPr id="313" name="TextBox 312"/>
          <p:cNvSpPr txBox="1">
            <a:spLocks noChangeArrowheads="1"/>
          </p:cNvSpPr>
          <p:nvPr/>
        </p:nvSpPr>
        <p:spPr bwMode="auto">
          <a:xfrm>
            <a:off x="228600" y="5075238"/>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0066FF"/>
                </a:solidFill>
                <a:latin typeface="Calibri" pitchFamily="34" charset="0"/>
                <a:cs typeface="Calibri" pitchFamily="34" charset="0"/>
              </a:rPr>
              <a:t>y</a:t>
            </a:r>
            <a:r>
              <a:rPr lang="en-US" baseline="-25000">
                <a:solidFill>
                  <a:srgbClr val="0066FF"/>
                </a:solidFill>
                <a:latin typeface="Calibri" pitchFamily="34" charset="0"/>
                <a:cs typeface="Calibri" pitchFamily="34" charset="0"/>
              </a:rPr>
              <a:t>0</a:t>
            </a:r>
            <a:r>
              <a:rPr lang="en-US">
                <a:solidFill>
                  <a:srgbClr val="0066FF"/>
                </a:solidFill>
                <a:latin typeface="Calibri" pitchFamily="34" charset="0"/>
                <a:cs typeface="Calibri" pitchFamily="34" charset="0"/>
              </a:rPr>
              <a:t> = D</a:t>
            </a:r>
          </a:p>
        </p:txBody>
      </p:sp>
      <p:cxnSp>
        <p:nvCxnSpPr>
          <p:cNvPr id="314" name="Straight Arrow Connector 313"/>
          <p:cNvCxnSpPr/>
          <p:nvPr/>
        </p:nvCxnSpPr>
        <p:spPr>
          <a:xfrm flipV="1">
            <a:off x="3865563" y="4156075"/>
            <a:ext cx="587375" cy="685800"/>
          </a:xfrm>
          <a:prstGeom prst="straightConnector1">
            <a:avLst/>
          </a:prstGeom>
          <a:ln w="38100">
            <a:solidFill>
              <a:srgbClr val="0066FF"/>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322" name="TextBox 321"/>
          <p:cNvSpPr txBox="1">
            <a:spLocks noChangeArrowheads="1"/>
          </p:cNvSpPr>
          <p:nvPr/>
        </p:nvSpPr>
        <p:spPr bwMode="auto">
          <a:xfrm>
            <a:off x="914400" y="5075238"/>
            <a:ext cx="297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atin typeface="Calibri" pitchFamily="34" charset="0"/>
                <a:cs typeface="Calibri" pitchFamily="34" charset="0"/>
              </a:rPr>
              <a:t>then we must choose an edge</a:t>
            </a:r>
          </a:p>
        </p:txBody>
      </p:sp>
      <p:sp>
        <p:nvSpPr>
          <p:cNvPr id="323" name="TextBox 322"/>
          <p:cNvSpPr txBox="1">
            <a:spLocks noChangeArrowheads="1"/>
          </p:cNvSpPr>
          <p:nvPr/>
        </p:nvSpPr>
        <p:spPr bwMode="auto">
          <a:xfrm>
            <a:off x="228600" y="5380038"/>
            <a:ext cx="2743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rgbClr val="008000"/>
                </a:solidFill>
                <a:latin typeface="Calibri" pitchFamily="34" charset="0"/>
                <a:cs typeface="Calibri" pitchFamily="34" charset="0"/>
              </a:rPr>
              <a:t>y</a:t>
            </a:r>
            <a:r>
              <a:rPr lang="en-US" baseline="-25000" dirty="0">
                <a:solidFill>
                  <a:srgbClr val="008000"/>
                </a:solidFill>
                <a:latin typeface="Calibri" pitchFamily="34" charset="0"/>
                <a:cs typeface="Calibri" pitchFamily="34" charset="0"/>
              </a:rPr>
              <a:t>0</a:t>
            </a:r>
            <a:r>
              <a:rPr lang="en-US" dirty="0">
                <a:solidFill>
                  <a:srgbClr val="008000"/>
                </a:solidFill>
                <a:latin typeface="Calibri" pitchFamily="34" charset="0"/>
                <a:cs typeface="Calibri" pitchFamily="34" charset="0"/>
              </a:rPr>
              <a:t> = D </a:t>
            </a:r>
            <a:r>
              <a:rPr lang="en-US" dirty="0" smtClean="0">
                <a:solidFill>
                  <a:srgbClr val="008000"/>
                </a:solidFill>
                <a:latin typeface="cmsy10"/>
                <a:cs typeface="Calibri" pitchFamily="34" charset="0"/>
              </a:rPr>
              <a:t>Æ</a:t>
            </a:r>
            <a:r>
              <a:rPr lang="en-US" dirty="0" smtClean="0">
                <a:solidFill>
                  <a:srgbClr val="008000"/>
                </a:solidFill>
                <a:latin typeface="Calibri" pitchFamily="34" charset="0"/>
                <a:cs typeface="Calibri" pitchFamily="34" charset="0"/>
              </a:rPr>
              <a:t>  </a:t>
            </a:r>
            <a:r>
              <a:rPr lang="en-US" dirty="0">
                <a:solidFill>
                  <a:srgbClr val="008000"/>
                </a:solidFill>
                <a:latin typeface="Calibri" pitchFamily="34" charset="0"/>
                <a:cs typeface="Calibri" pitchFamily="34" charset="0"/>
              </a:rPr>
              <a:t>y</a:t>
            </a:r>
            <a:r>
              <a:rPr lang="en-US" baseline="-25000" dirty="0">
                <a:solidFill>
                  <a:srgbClr val="008000"/>
                </a:solidFill>
                <a:latin typeface="Calibri" pitchFamily="34" charset="0"/>
                <a:cs typeface="Calibri" pitchFamily="34" charset="0"/>
              </a:rPr>
              <a:t>1</a:t>
            </a:r>
            <a:r>
              <a:rPr lang="en-US" dirty="0">
                <a:solidFill>
                  <a:srgbClr val="008000"/>
                </a:solidFill>
                <a:latin typeface="Calibri" pitchFamily="34" charset="0"/>
                <a:cs typeface="Calibri" pitchFamily="34" charset="0"/>
              </a:rPr>
              <a:t> = ? </a:t>
            </a:r>
            <a:r>
              <a:rPr lang="en-US" dirty="0">
                <a:latin typeface="Calibri" pitchFamily="34" charset="0"/>
                <a:cs typeface="Calibri" pitchFamily="34" charset="0"/>
              </a:rPr>
              <a:t>.</a:t>
            </a:r>
          </a:p>
        </p:txBody>
      </p:sp>
      <p:cxnSp>
        <p:nvCxnSpPr>
          <p:cNvPr id="324" name="Straight Arrow Connector 323"/>
          <p:cNvCxnSpPr/>
          <p:nvPr/>
        </p:nvCxnSpPr>
        <p:spPr>
          <a:xfrm>
            <a:off x="4684713" y="4154488"/>
            <a:ext cx="742950" cy="1587"/>
          </a:xfrm>
          <a:prstGeom prst="straightConnector1">
            <a:avLst/>
          </a:prstGeom>
          <a:ln w="38100">
            <a:solidFill>
              <a:srgbClr val="008000"/>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325" name="Straight Arrow Connector 324"/>
          <p:cNvCxnSpPr/>
          <p:nvPr/>
        </p:nvCxnSpPr>
        <p:spPr>
          <a:xfrm>
            <a:off x="4684713" y="4154488"/>
            <a:ext cx="742950" cy="457200"/>
          </a:xfrm>
          <a:prstGeom prst="straightConnector1">
            <a:avLst/>
          </a:prstGeom>
          <a:ln w="38100">
            <a:solidFill>
              <a:srgbClr val="008000"/>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326" name="Straight Arrow Connector 325"/>
          <p:cNvCxnSpPr/>
          <p:nvPr/>
        </p:nvCxnSpPr>
        <p:spPr>
          <a:xfrm>
            <a:off x="4684713" y="4154488"/>
            <a:ext cx="742950" cy="914400"/>
          </a:xfrm>
          <a:prstGeom prst="straightConnector1">
            <a:avLst/>
          </a:prstGeom>
          <a:ln w="38100">
            <a:solidFill>
              <a:srgbClr val="008000"/>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327" name="Straight Arrow Connector 326"/>
          <p:cNvCxnSpPr/>
          <p:nvPr/>
        </p:nvCxnSpPr>
        <p:spPr>
          <a:xfrm>
            <a:off x="4684713" y="4154488"/>
            <a:ext cx="742950" cy="1371600"/>
          </a:xfrm>
          <a:prstGeom prst="straightConnector1">
            <a:avLst/>
          </a:prstGeom>
          <a:ln w="38100">
            <a:solidFill>
              <a:srgbClr val="008000"/>
            </a:solidFill>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337" name="TextBox 336"/>
          <p:cNvSpPr txBox="1">
            <a:spLocks noChangeArrowheads="1"/>
          </p:cNvSpPr>
          <p:nvPr/>
        </p:nvSpPr>
        <p:spPr bwMode="auto">
          <a:xfrm>
            <a:off x="4778375" y="5794375"/>
            <a:ext cx="3235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a:solidFill>
                  <a:srgbClr val="003366"/>
                </a:solidFill>
                <a:latin typeface="+mn-lt"/>
              </a:rPr>
              <a:t>Every assignment to the </a:t>
            </a:r>
            <a:r>
              <a:rPr lang="en-US" sz="1600" i="1" dirty="0">
                <a:solidFill>
                  <a:srgbClr val="003366"/>
                </a:solidFill>
                <a:latin typeface="+mn-lt"/>
              </a:rPr>
              <a:t>y</a:t>
            </a:r>
            <a:r>
              <a:rPr lang="en-US" sz="1600" dirty="0">
                <a:solidFill>
                  <a:srgbClr val="003366"/>
                </a:solidFill>
                <a:latin typeface="+mn-lt"/>
              </a:rPr>
              <a:t>’s is a path.</a:t>
            </a:r>
          </a:p>
        </p:txBody>
      </p:sp>
      <p:cxnSp>
        <p:nvCxnSpPr>
          <p:cNvPr id="339" name="Straight Arrow Connector 338"/>
          <p:cNvCxnSpPr/>
          <p:nvPr/>
        </p:nvCxnSpPr>
        <p:spPr>
          <a:xfrm flipV="1">
            <a:off x="3865563" y="4156075"/>
            <a:ext cx="587375" cy="68580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p:nvPr/>
        </p:nvCxnSpPr>
        <p:spPr>
          <a:xfrm>
            <a:off x="4681538" y="4156075"/>
            <a:ext cx="742950" cy="45720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p:nvPr/>
        </p:nvCxnSpPr>
        <p:spPr>
          <a:xfrm>
            <a:off x="5653088" y="4613275"/>
            <a:ext cx="742950" cy="91440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p:nvPr/>
        </p:nvCxnSpPr>
        <p:spPr>
          <a:xfrm flipV="1">
            <a:off x="6624638" y="4156075"/>
            <a:ext cx="742950" cy="137160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0" name="Straight Arrow Connector 349"/>
          <p:cNvCxnSpPr/>
          <p:nvPr/>
        </p:nvCxnSpPr>
        <p:spPr>
          <a:xfrm>
            <a:off x="7596188" y="4156075"/>
            <a:ext cx="742950" cy="45720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Footer Placeholder 32"/>
          <p:cNvSpPr>
            <a:spLocks noGrp="1"/>
          </p:cNvSpPr>
          <p:nvPr>
            <p:ph type="ftr" sz="quarter" idx="11"/>
          </p:nvPr>
        </p:nvSpPr>
        <p:spPr/>
        <p:txBody>
          <a:bodyPr/>
          <a:lstStyle/>
          <a:p>
            <a:r>
              <a:rPr lang="en-US" smtClean="0"/>
              <a:t>Roth &amp; Srikumar: ILP formulations in Natural Language Processing</a:t>
            </a:r>
            <a:endParaRPr lang="en-US"/>
          </a:p>
        </p:txBody>
      </p:sp>
      <p:sp>
        <p:nvSpPr>
          <p:cNvPr id="34" name="Slide Number Placeholder 33"/>
          <p:cNvSpPr>
            <a:spLocks noGrp="1"/>
          </p:cNvSpPr>
          <p:nvPr>
            <p:ph type="sldNum" sz="quarter" idx="12"/>
          </p:nvPr>
        </p:nvSpPr>
        <p:spPr/>
        <p:txBody>
          <a:bodyPr/>
          <a:lstStyle/>
          <a:p>
            <a:pPr>
              <a:defRPr/>
            </a:pPr>
            <a:fld id="{ED7074CE-C30A-4906-A13E-F3E63223B4E1}" type="slidenum">
              <a:rPr lang="en-US" altLang="zh-TW" smtClean="0"/>
              <a:pPr>
                <a:defRPr/>
              </a:pPr>
              <a:t>24</a:t>
            </a:fld>
            <a:endParaRPr lang="en-US" altLang="zh-TW" dirty="0"/>
          </a:p>
        </p:txBody>
      </p:sp>
    </p:spTree>
    <p:extLst>
      <p:ext uri="{BB962C8B-B14F-4D97-AF65-F5344CB8AC3E}">
        <p14:creationId xmlns:p14="http://schemas.microsoft.com/office/powerpoint/2010/main" val="1622593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500"/>
                                        <p:tgtEl>
                                          <p:spTgt spid="3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
                                        </p:tgtEl>
                                        <p:attrNameLst>
                                          <p:attrName>style.visibility</p:attrName>
                                        </p:attrNameLst>
                                      </p:cBhvr>
                                      <p:to>
                                        <p:strVal val="visible"/>
                                      </p:to>
                                    </p:set>
                                    <p:animEffect transition="in" filter="fade">
                                      <p:cBhvr>
                                        <p:cTn id="12" dur="500"/>
                                        <p:tgtEl>
                                          <p:spTgt spid="3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3"/>
                                        </p:tgtEl>
                                        <p:attrNameLst>
                                          <p:attrName>style.visibility</p:attrName>
                                        </p:attrNameLst>
                                      </p:cBhvr>
                                      <p:to>
                                        <p:strVal val="visible"/>
                                      </p:to>
                                    </p:set>
                                    <p:animEffect transition="in" filter="fade">
                                      <p:cBhvr>
                                        <p:cTn id="22" dur="500"/>
                                        <p:tgtEl>
                                          <p:spTgt spid="3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4"/>
                                        </p:tgtEl>
                                        <p:attrNameLst>
                                          <p:attrName>style.visibility</p:attrName>
                                        </p:attrNameLst>
                                      </p:cBhvr>
                                      <p:to>
                                        <p:strVal val="visible"/>
                                      </p:to>
                                    </p:set>
                                    <p:animEffect transition="in" filter="fade">
                                      <p:cBhvr>
                                        <p:cTn id="27" dur="500"/>
                                        <p:tgtEl>
                                          <p:spTgt spid="30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3"/>
                                        </p:tgtEl>
                                        <p:attrNameLst>
                                          <p:attrName>style.visibility</p:attrName>
                                        </p:attrNameLst>
                                      </p:cBhvr>
                                      <p:to>
                                        <p:strVal val="visible"/>
                                      </p:to>
                                    </p:set>
                                    <p:animEffect transition="in" filter="fade">
                                      <p:cBhvr>
                                        <p:cTn id="30" dur="500"/>
                                        <p:tgtEl>
                                          <p:spTgt spid="313"/>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314"/>
                                        </p:tgtEl>
                                        <p:attrNameLst>
                                          <p:attrName>style.visibility</p:attrName>
                                        </p:attrNameLst>
                                      </p:cBhvr>
                                      <p:to>
                                        <p:strVal val="visible"/>
                                      </p:to>
                                    </p:set>
                                    <p:animEffect transition="in" filter="wipe(left)">
                                      <p:cBhvr>
                                        <p:cTn id="34" dur="500"/>
                                        <p:tgtEl>
                                          <p:spTgt spid="3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2"/>
                                        </p:tgtEl>
                                        <p:attrNameLst>
                                          <p:attrName>style.visibility</p:attrName>
                                        </p:attrNameLst>
                                      </p:cBhvr>
                                      <p:to>
                                        <p:strVal val="visible"/>
                                      </p:to>
                                    </p:set>
                                    <p:animEffect transition="in" filter="fade">
                                      <p:cBhvr>
                                        <p:cTn id="39" dur="500"/>
                                        <p:tgtEl>
                                          <p:spTgt spid="3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3"/>
                                        </p:tgtEl>
                                        <p:attrNameLst>
                                          <p:attrName>style.visibility</p:attrName>
                                        </p:attrNameLst>
                                      </p:cBhvr>
                                      <p:to>
                                        <p:strVal val="visible"/>
                                      </p:to>
                                    </p:set>
                                    <p:animEffect transition="in" filter="fade">
                                      <p:cBhvr>
                                        <p:cTn id="42" dur="500"/>
                                        <p:tgtEl>
                                          <p:spTgt spid="323"/>
                                        </p:tgtEl>
                                      </p:cBhvr>
                                    </p:animEffect>
                                  </p:childTnLst>
                                </p:cTn>
                              </p:par>
                              <p:par>
                                <p:cTn id="43" presetID="22" presetClass="entr" presetSubtype="8" fill="hold" nodeType="withEffect">
                                  <p:stCondLst>
                                    <p:cond delay="0"/>
                                  </p:stCondLst>
                                  <p:childTnLst>
                                    <p:set>
                                      <p:cBhvr>
                                        <p:cTn id="44" dur="1" fill="hold">
                                          <p:stCondLst>
                                            <p:cond delay="0"/>
                                          </p:stCondLst>
                                        </p:cTn>
                                        <p:tgtEl>
                                          <p:spTgt spid="324"/>
                                        </p:tgtEl>
                                        <p:attrNameLst>
                                          <p:attrName>style.visibility</p:attrName>
                                        </p:attrNameLst>
                                      </p:cBhvr>
                                      <p:to>
                                        <p:strVal val="visible"/>
                                      </p:to>
                                    </p:set>
                                    <p:animEffect transition="in" filter="wipe(left)">
                                      <p:cBhvr>
                                        <p:cTn id="45" dur="500"/>
                                        <p:tgtEl>
                                          <p:spTgt spid="324"/>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25"/>
                                        </p:tgtEl>
                                        <p:attrNameLst>
                                          <p:attrName>style.visibility</p:attrName>
                                        </p:attrNameLst>
                                      </p:cBhvr>
                                      <p:to>
                                        <p:strVal val="visible"/>
                                      </p:to>
                                    </p:set>
                                    <p:animEffect transition="in" filter="wipe(left)">
                                      <p:cBhvr>
                                        <p:cTn id="49" dur="500"/>
                                        <p:tgtEl>
                                          <p:spTgt spid="325"/>
                                        </p:tgtEl>
                                      </p:cBhvr>
                                    </p:animEffec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326"/>
                                        </p:tgtEl>
                                        <p:attrNameLst>
                                          <p:attrName>style.visibility</p:attrName>
                                        </p:attrNameLst>
                                      </p:cBhvr>
                                      <p:to>
                                        <p:strVal val="visible"/>
                                      </p:to>
                                    </p:set>
                                    <p:animEffect transition="in" filter="wipe(left)">
                                      <p:cBhvr>
                                        <p:cTn id="53" dur="500"/>
                                        <p:tgtEl>
                                          <p:spTgt spid="326"/>
                                        </p:tgtEl>
                                      </p:cBhvr>
                                    </p:animEffect>
                                  </p:childTnLst>
                                </p:cTn>
                              </p:par>
                            </p:childTnLst>
                          </p:cTn>
                        </p:par>
                        <p:par>
                          <p:cTn id="54" fill="hold" nodeType="afterGroup">
                            <p:stCondLst>
                              <p:cond delay="1500"/>
                            </p:stCondLst>
                            <p:childTnLst>
                              <p:par>
                                <p:cTn id="55" presetID="22" presetClass="entr" presetSubtype="8" fill="hold" nodeType="afterEffect">
                                  <p:stCondLst>
                                    <p:cond delay="0"/>
                                  </p:stCondLst>
                                  <p:childTnLst>
                                    <p:set>
                                      <p:cBhvr>
                                        <p:cTn id="56" dur="1" fill="hold">
                                          <p:stCondLst>
                                            <p:cond delay="0"/>
                                          </p:stCondLst>
                                        </p:cTn>
                                        <p:tgtEl>
                                          <p:spTgt spid="327"/>
                                        </p:tgtEl>
                                        <p:attrNameLst>
                                          <p:attrName>style.visibility</p:attrName>
                                        </p:attrNameLst>
                                      </p:cBhvr>
                                      <p:to>
                                        <p:strVal val="visible"/>
                                      </p:to>
                                    </p:set>
                                    <p:animEffect transition="in" filter="wipe(left)">
                                      <p:cBhvr>
                                        <p:cTn id="57" dur="500"/>
                                        <p:tgtEl>
                                          <p:spTgt spid="3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7"/>
                                        </p:tgtEl>
                                        <p:attrNameLst>
                                          <p:attrName>style.visibility</p:attrName>
                                        </p:attrNameLst>
                                      </p:cBhvr>
                                      <p:to>
                                        <p:strVal val="visible"/>
                                      </p:to>
                                    </p:set>
                                    <p:animEffect transition="in" filter="fade">
                                      <p:cBhvr>
                                        <p:cTn id="62" dur="500"/>
                                        <p:tgtEl>
                                          <p:spTgt spid="337"/>
                                        </p:tgtEl>
                                      </p:cBhvr>
                                    </p:animEffect>
                                  </p:childTnLst>
                                </p:cTn>
                              </p:par>
                              <p:par>
                                <p:cTn id="63" presetID="10" presetClass="exit" presetSubtype="0" fill="hold" nodeType="withEffect">
                                  <p:stCondLst>
                                    <p:cond delay="0"/>
                                  </p:stCondLst>
                                  <p:childTnLst>
                                    <p:animEffect transition="out" filter="fade">
                                      <p:cBhvr>
                                        <p:cTn id="64" dur="500"/>
                                        <p:tgtEl>
                                          <p:spTgt spid="314"/>
                                        </p:tgtEl>
                                      </p:cBhvr>
                                    </p:animEffect>
                                    <p:set>
                                      <p:cBhvr>
                                        <p:cTn id="65" dur="1" fill="hold">
                                          <p:stCondLst>
                                            <p:cond delay="499"/>
                                          </p:stCondLst>
                                        </p:cTn>
                                        <p:tgtEl>
                                          <p:spTgt spid="3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25"/>
                                        </p:tgtEl>
                                      </p:cBhvr>
                                    </p:animEffect>
                                    <p:set>
                                      <p:cBhvr>
                                        <p:cTn id="68" dur="1" fill="hold">
                                          <p:stCondLst>
                                            <p:cond delay="499"/>
                                          </p:stCondLst>
                                        </p:cTn>
                                        <p:tgtEl>
                                          <p:spTgt spid="325"/>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324"/>
                                        </p:tgtEl>
                                      </p:cBhvr>
                                    </p:animEffect>
                                    <p:set>
                                      <p:cBhvr>
                                        <p:cTn id="71" dur="1" fill="hold">
                                          <p:stCondLst>
                                            <p:cond delay="499"/>
                                          </p:stCondLst>
                                        </p:cTn>
                                        <p:tgtEl>
                                          <p:spTgt spid="324"/>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326"/>
                                        </p:tgtEl>
                                      </p:cBhvr>
                                    </p:animEffect>
                                    <p:set>
                                      <p:cBhvr>
                                        <p:cTn id="74" dur="1" fill="hold">
                                          <p:stCondLst>
                                            <p:cond delay="499"/>
                                          </p:stCondLst>
                                        </p:cTn>
                                        <p:tgtEl>
                                          <p:spTgt spid="326"/>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327"/>
                                        </p:tgtEl>
                                      </p:cBhvr>
                                    </p:animEffect>
                                    <p:set>
                                      <p:cBhvr>
                                        <p:cTn id="77" dur="1" fill="hold">
                                          <p:stCondLst>
                                            <p:cond delay="499"/>
                                          </p:stCondLst>
                                        </p:cTn>
                                        <p:tgtEl>
                                          <p:spTgt spid="327"/>
                                        </p:tgtEl>
                                        <p:attrNameLst>
                                          <p:attrName>style.visibility</p:attrName>
                                        </p:attrNameLst>
                                      </p:cBhvr>
                                      <p:to>
                                        <p:strVal val="hidden"/>
                                      </p:to>
                                    </p:set>
                                  </p:childTnLst>
                                </p:cTn>
                              </p:par>
                              <p:par>
                                <p:cTn id="78" presetID="22" presetClass="entr" presetSubtype="8" fill="hold" nodeType="withEffect">
                                  <p:stCondLst>
                                    <p:cond delay="0"/>
                                  </p:stCondLst>
                                  <p:childTnLst>
                                    <p:set>
                                      <p:cBhvr>
                                        <p:cTn id="79" dur="1" fill="hold">
                                          <p:stCondLst>
                                            <p:cond delay="0"/>
                                          </p:stCondLst>
                                        </p:cTn>
                                        <p:tgtEl>
                                          <p:spTgt spid="339"/>
                                        </p:tgtEl>
                                        <p:attrNameLst>
                                          <p:attrName>style.visibility</p:attrName>
                                        </p:attrNameLst>
                                      </p:cBhvr>
                                      <p:to>
                                        <p:strVal val="visible"/>
                                      </p:to>
                                    </p:set>
                                    <p:animEffect transition="in" filter="wipe(left)">
                                      <p:cBhvr>
                                        <p:cTn id="80" dur="500"/>
                                        <p:tgtEl>
                                          <p:spTgt spid="339"/>
                                        </p:tgtEl>
                                      </p:cBhvr>
                                    </p:animEffect>
                                  </p:childTnLst>
                                </p:cTn>
                              </p:par>
                            </p:childTnLst>
                          </p:cTn>
                        </p:par>
                        <p:par>
                          <p:cTn id="81" fill="hold" nodeType="afterGroup">
                            <p:stCondLst>
                              <p:cond delay="500"/>
                            </p:stCondLst>
                            <p:childTnLst>
                              <p:par>
                                <p:cTn id="82" presetID="22" presetClass="entr" presetSubtype="8" fill="hold" nodeType="afterEffect">
                                  <p:stCondLst>
                                    <p:cond delay="0"/>
                                  </p:stCondLst>
                                  <p:childTnLst>
                                    <p:set>
                                      <p:cBhvr>
                                        <p:cTn id="83" dur="1" fill="hold">
                                          <p:stCondLst>
                                            <p:cond delay="0"/>
                                          </p:stCondLst>
                                        </p:cTn>
                                        <p:tgtEl>
                                          <p:spTgt spid="341"/>
                                        </p:tgtEl>
                                        <p:attrNameLst>
                                          <p:attrName>style.visibility</p:attrName>
                                        </p:attrNameLst>
                                      </p:cBhvr>
                                      <p:to>
                                        <p:strVal val="visible"/>
                                      </p:to>
                                    </p:set>
                                    <p:animEffect transition="in" filter="wipe(left)">
                                      <p:cBhvr>
                                        <p:cTn id="84" dur="500"/>
                                        <p:tgtEl>
                                          <p:spTgt spid="341"/>
                                        </p:tgtEl>
                                      </p:cBhvr>
                                    </p:animEffect>
                                  </p:childTnLst>
                                </p:cTn>
                              </p:par>
                            </p:childTnLst>
                          </p:cTn>
                        </p:par>
                        <p:par>
                          <p:cTn id="85" fill="hold" nodeType="afterGroup">
                            <p:stCondLst>
                              <p:cond delay="1000"/>
                            </p:stCondLst>
                            <p:childTnLst>
                              <p:par>
                                <p:cTn id="86" presetID="22" presetClass="entr" presetSubtype="8" fill="hold" nodeType="afterEffect">
                                  <p:stCondLst>
                                    <p:cond delay="0"/>
                                  </p:stCondLst>
                                  <p:childTnLst>
                                    <p:set>
                                      <p:cBhvr>
                                        <p:cTn id="87" dur="1" fill="hold">
                                          <p:stCondLst>
                                            <p:cond delay="0"/>
                                          </p:stCondLst>
                                        </p:cTn>
                                        <p:tgtEl>
                                          <p:spTgt spid="344"/>
                                        </p:tgtEl>
                                        <p:attrNameLst>
                                          <p:attrName>style.visibility</p:attrName>
                                        </p:attrNameLst>
                                      </p:cBhvr>
                                      <p:to>
                                        <p:strVal val="visible"/>
                                      </p:to>
                                    </p:set>
                                    <p:animEffect transition="in" filter="wipe(left)">
                                      <p:cBhvr>
                                        <p:cTn id="88" dur="500"/>
                                        <p:tgtEl>
                                          <p:spTgt spid="344"/>
                                        </p:tgtEl>
                                      </p:cBhvr>
                                    </p:animEffect>
                                  </p:childTnLst>
                                </p:cTn>
                              </p:par>
                            </p:childTnLst>
                          </p:cTn>
                        </p:par>
                        <p:par>
                          <p:cTn id="89" fill="hold" nodeType="afterGroup">
                            <p:stCondLst>
                              <p:cond delay="1500"/>
                            </p:stCondLst>
                            <p:childTnLst>
                              <p:par>
                                <p:cTn id="90" presetID="22" presetClass="entr" presetSubtype="8" fill="hold" nodeType="afterEffect">
                                  <p:stCondLst>
                                    <p:cond delay="0"/>
                                  </p:stCondLst>
                                  <p:childTnLst>
                                    <p:set>
                                      <p:cBhvr>
                                        <p:cTn id="91" dur="1" fill="hold">
                                          <p:stCondLst>
                                            <p:cond delay="0"/>
                                          </p:stCondLst>
                                        </p:cTn>
                                        <p:tgtEl>
                                          <p:spTgt spid="347"/>
                                        </p:tgtEl>
                                        <p:attrNameLst>
                                          <p:attrName>style.visibility</p:attrName>
                                        </p:attrNameLst>
                                      </p:cBhvr>
                                      <p:to>
                                        <p:strVal val="visible"/>
                                      </p:to>
                                    </p:set>
                                    <p:animEffect transition="in" filter="wipe(left)">
                                      <p:cBhvr>
                                        <p:cTn id="92" dur="500"/>
                                        <p:tgtEl>
                                          <p:spTgt spid="347"/>
                                        </p:tgtEl>
                                      </p:cBhvr>
                                    </p:animEffect>
                                  </p:childTnLst>
                                </p:cTn>
                              </p:par>
                            </p:childTnLst>
                          </p:cTn>
                        </p:par>
                        <p:par>
                          <p:cTn id="93" fill="hold" nodeType="afterGroup">
                            <p:stCondLst>
                              <p:cond delay="2000"/>
                            </p:stCondLst>
                            <p:childTnLst>
                              <p:par>
                                <p:cTn id="94" presetID="22" presetClass="entr" presetSubtype="8" fill="hold" nodeType="afterEffect">
                                  <p:stCondLst>
                                    <p:cond delay="0"/>
                                  </p:stCondLst>
                                  <p:childTnLst>
                                    <p:set>
                                      <p:cBhvr>
                                        <p:cTn id="95" dur="1" fill="hold">
                                          <p:stCondLst>
                                            <p:cond delay="0"/>
                                          </p:stCondLst>
                                        </p:cTn>
                                        <p:tgtEl>
                                          <p:spTgt spid="350"/>
                                        </p:tgtEl>
                                        <p:attrNameLst>
                                          <p:attrName>style.visibility</p:attrName>
                                        </p:attrNameLst>
                                      </p:cBhvr>
                                      <p:to>
                                        <p:strVal val="visible"/>
                                      </p:to>
                                    </p:set>
                                    <p:animEffect transition="in" filter="wipe(left)">
                                      <p:cBhvr>
                                        <p:cTn id="96" dur="5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4" grpId="0"/>
      <p:bldP spid="305" grpId="0"/>
      <p:bldP spid="306" grpId="0"/>
      <p:bldP spid="313" grpId="0"/>
      <p:bldP spid="322" grpId="0"/>
      <p:bldP spid="323" grpId="0"/>
      <p:bldP spid="3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US" sz="2800" dirty="0" smtClean="0"/>
              <a:t>Example 2: Sequence Tagging</a:t>
            </a:r>
          </a:p>
        </p:txBody>
      </p:sp>
      <p:sp>
        <p:nvSpPr>
          <p:cNvPr id="38915" name="TextBox 71"/>
          <p:cNvSpPr txBox="1">
            <a:spLocks noChangeArrowheads="1"/>
          </p:cNvSpPr>
          <p:nvPr/>
        </p:nvSpPr>
        <p:spPr bwMode="auto">
          <a:xfrm>
            <a:off x="1295400" y="990600"/>
            <a:ext cx="8000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HMM:</a:t>
            </a:r>
            <a:endParaRPr lang="en-US" dirty="0"/>
          </a:p>
        </p:txBody>
      </p:sp>
      <p:sp>
        <p:nvSpPr>
          <p:cNvPr id="37" name="TextBox 36"/>
          <p:cNvSpPr txBox="1">
            <a:spLocks noChangeArrowheads="1"/>
          </p:cNvSpPr>
          <p:nvPr/>
        </p:nvSpPr>
        <p:spPr bwMode="auto">
          <a:xfrm>
            <a:off x="304800" y="2209800"/>
            <a:ext cx="124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As an ILP:</a:t>
            </a:r>
          </a:p>
        </p:txBody>
      </p:sp>
      <p:pic>
        <p:nvPicPr>
          <p:cNvPr id="2" name="Picture 1"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84624" y="2590800"/>
            <a:ext cx="5552153" cy="93867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cxnSp>
        <p:nvCxnSpPr>
          <p:cNvPr id="49" name="Straight Arrow Connector 48"/>
          <p:cNvCxnSpPr>
            <a:endCxn id="47" idx="0"/>
          </p:cNvCxnSpPr>
          <p:nvPr/>
        </p:nvCxnSpPr>
        <p:spPr>
          <a:xfrm>
            <a:off x="1828800" y="3048000"/>
            <a:ext cx="1143000" cy="838200"/>
          </a:xfrm>
          <a:prstGeom prst="straightConnector1">
            <a:avLst/>
          </a:prstGeom>
          <a:ln>
            <a:solidFill>
              <a:schemeClr val="accent5">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endCxn id="47" idx="0"/>
          </p:cNvCxnSpPr>
          <p:nvPr/>
        </p:nvCxnSpPr>
        <p:spPr>
          <a:xfrm flipH="1">
            <a:off x="2971800" y="3048000"/>
            <a:ext cx="1143000" cy="838200"/>
          </a:xfrm>
          <a:prstGeom prst="straightConnector1">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2133600" y="2057400"/>
            <a:ext cx="2057400" cy="381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solidFill>
                  <a:schemeClr val="tx1"/>
                </a:solidFill>
                <a:latin typeface="Calibri"/>
                <a:cs typeface="Calibri"/>
              </a:rPr>
              <a:t>Inference Variables</a:t>
            </a:r>
          </a:p>
        </p:txBody>
      </p:sp>
      <p:cxnSp>
        <p:nvCxnSpPr>
          <p:cNvPr id="54" name="Straight Arrow Connector 53"/>
          <p:cNvCxnSpPr>
            <a:endCxn id="53" idx="2"/>
          </p:cNvCxnSpPr>
          <p:nvPr/>
        </p:nvCxnSpPr>
        <p:spPr>
          <a:xfrm flipV="1">
            <a:off x="2362200" y="2438400"/>
            <a:ext cx="800100" cy="381000"/>
          </a:xfrm>
          <a:prstGeom prst="straightConnector1">
            <a:avLst/>
          </a:prstGeom>
          <a:ln>
            <a:solidFill>
              <a:schemeClr val="accent5">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a:endCxn id="53" idx="2"/>
          </p:cNvCxnSpPr>
          <p:nvPr/>
        </p:nvCxnSpPr>
        <p:spPr>
          <a:xfrm rot="10800000">
            <a:off x="3162300" y="2438400"/>
            <a:ext cx="1866900" cy="381000"/>
          </a:xfrm>
          <a:prstGeom prst="straightConnector1">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8925" name="Group 58"/>
          <p:cNvGrpSpPr>
            <a:grpSpLocks/>
          </p:cNvGrpSpPr>
          <p:nvPr/>
        </p:nvGrpSpPr>
        <p:grpSpPr bwMode="auto">
          <a:xfrm>
            <a:off x="4343400" y="990600"/>
            <a:ext cx="4295775" cy="1524000"/>
            <a:chOff x="76200" y="4191000"/>
            <a:chExt cx="5314666" cy="1905000"/>
          </a:xfrm>
        </p:grpSpPr>
        <p:sp>
          <p:nvSpPr>
            <p:cNvPr id="60" name="Oval 59"/>
            <p:cNvSpPr/>
            <p:nvPr/>
          </p:nvSpPr>
          <p:spPr>
            <a:xfrm>
              <a:off x="304028" y="5181204"/>
              <a:ext cx="229792"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p>
          </p:txBody>
        </p:sp>
        <p:sp>
          <p:nvSpPr>
            <p:cNvPr id="61" name="Oval 60"/>
            <p:cNvSpPr/>
            <p:nvPr/>
          </p:nvSpPr>
          <p:spPr>
            <a:xfrm>
              <a:off x="1121064"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62" name="Oval 61"/>
            <p:cNvSpPr/>
            <p:nvPr/>
          </p:nvSpPr>
          <p:spPr>
            <a:xfrm>
              <a:off x="1121064"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63" name="Oval 62"/>
            <p:cNvSpPr/>
            <p:nvPr/>
          </p:nvSpPr>
          <p:spPr>
            <a:xfrm>
              <a:off x="1121064"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4" name="Oval 63"/>
            <p:cNvSpPr/>
            <p:nvPr/>
          </p:nvSpPr>
          <p:spPr>
            <a:xfrm>
              <a:off x="1121064"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65" name="Oval 64"/>
            <p:cNvSpPr/>
            <p:nvPr/>
          </p:nvSpPr>
          <p:spPr>
            <a:xfrm>
              <a:off x="2093260"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66" name="Oval 65"/>
            <p:cNvSpPr/>
            <p:nvPr/>
          </p:nvSpPr>
          <p:spPr>
            <a:xfrm>
              <a:off x="2093260"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67" name="Oval 66"/>
            <p:cNvSpPr/>
            <p:nvPr/>
          </p:nvSpPr>
          <p:spPr>
            <a:xfrm>
              <a:off x="2093260"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8" name="Oval 67"/>
            <p:cNvSpPr/>
            <p:nvPr/>
          </p:nvSpPr>
          <p:spPr>
            <a:xfrm>
              <a:off x="2093260"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69" name="Oval 68"/>
            <p:cNvSpPr/>
            <p:nvPr/>
          </p:nvSpPr>
          <p:spPr>
            <a:xfrm>
              <a:off x="3063491" y="4496594"/>
              <a:ext cx="229791"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70" name="Oval 69"/>
            <p:cNvSpPr/>
            <p:nvPr/>
          </p:nvSpPr>
          <p:spPr>
            <a:xfrm>
              <a:off x="3063491" y="4953000"/>
              <a:ext cx="229791"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71" name="Oval 70"/>
            <p:cNvSpPr/>
            <p:nvPr/>
          </p:nvSpPr>
          <p:spPr>
            <a:xfrm>
              <a:off x="3063491" y="5867798"/>
              <a:ext cx="229791"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72" name="Oval 71"/>
            <p:cNvSpPr/>
            <p:nvPr/>
          </p:nvSpPr>
          <p:spPr>
            <a:xfrm>
              <a:off x="3063491" y="5409406"/>
              <a:ext cx="229791"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73" name="Oval 72"/>
            <p:cNvSpPr/>
            <p:nvPr/>
          </p:nvSpPr>
          <p:spPr>
            <a:xfrm>
              <a:off x="4035685"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74" name="Oval 73"/>
            <p:cNvSpPr/>
            <p:nvPr/>
          </p:nvSpPr>
          <p:spPr>
            <a:xfrm>
              <a:off x="4035685"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75" name="Oval 74"/>
            <p:cNvSpPr/>
            <p:nvPr/>
          </p:nvSpPr>
          <p:spPr>
            <a:xfrm>
              <a:off x="4035685"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76" name="Oval 75"/>
            <p:cNvSpPr/>
            <p:nvPr/>
          </p:nvSpPr>
          <p:spPr>
            <a:xfrm>
              <a:off x="4035685"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77" name="Oval 76"/>
            <p:cNvSpPr/>
            <p:nvPr/>
          </p:nvSpPr>
          <p:spPr>
            <a:xfrm>
              <a:off x="5007881"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78" name="Oval 77"/>
            <p:cNvSpPr/>
            <p:nvPr/>
          </p:nvSpPr>
          <p:spPr>
            <a:xfrm>
              <a:off x="5007881"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79" name="Oval 78"/>
            <p:cNvSpPr/>
            <p:nvPr/>
          </p:nvSpPr>
          <p:spPr>
            <a:xfrm>
              <a:off x="5007881"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80" name="Oval 79"/>
            <p:cNvSpPr/>
            <p:nvPr/>
          </p:nvSpPr>
          <p:spPr>
            <a:xfrm>
              <a:off x="5007881"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cxnSp>
          <p:nvCxnSpPr>
            <p:cNvPr id="81" name="Straight Arrow Connector 80"/>
            <p:cNvCxnSpPr>
              <a:stCxn id="60" idx="6"/>
            </p:cNvCxnSpPr>
            <p:nvPr/>
          </p:nvCxnSpPr>
          <p:spPr>
            <a:xfrm flipV="1">
              <a:off x="533820" y="4609704"/>
              <a:ext cx="587244" cy="68659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a:stCxn id="60" idx="6"/>
            </p:cNvCxnSpPr>
            <p:nvPr/>
          </p:nvCxnSpPr>
          <p:spPr>
            <a:xfrm flipV="1">
              <a:off x="533820" y="5068094"/>
              <a:ext cx="587244" cy="22820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a:stCxn id="60" idx="6"/>
            </p:cNvCxnSpPr>
            <p:nvPr/>
          </p:nvCxnSpPr>
          <p:spPr>
            <a:xfrm>
              <a:off x="533820" y="5296298"/>
              <a:ext cx="587244" cy="228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4" name="Straight Arrow Connector 83"/>
            <p:cNvCxnSpPr>
              <a:stCxn id="60" idx="6"/>
            </p:cNvCxnSpPr>
            <p:nvPr/>
          </p:nvCxnSpPr>
          <p:spPr>
            <a:xfrm>
              <a:off x="533820" y="5296298"/>
              <a:ext cx="587244" cy="684609"/>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p:nvPr/>
          </p:nvCxnSpPr>
          <p:spPr>
            <a:xfrm>
              <a:off x="1348892" y="4609704"/>
              <a:ext cx="744368"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p:nvPr/>
          </p:nvCxnSpPr>
          <p:spPr>
            <a:xfrm>
              <a:off x="1348892"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7" name="Straight Arrow Connector 86"/>
            <p:cNvCxnSpPr/>
            <p:nvPr/>
          </p:nvCxnSpPr>
          <p:spPr>
            <a:xfrm>
              <a:off x="1348892"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348892"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9" name="Straight Arrow Connector 88"/>
            <p:cNvCxnSpPr/>
            <p:nvPr/>
          </p:nvCxnSpPr>
          <p:spPr>
            <a:xfrm>
              <a:off x="2321087" y="4609704"/>
              <a:ext cx="742403"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a:off x="2321087"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1" name="Straight Arrow Connector 90"/>
            <p:cNvCxnSpPr/>
            <p:nvPr/>
          </p:nvCxnSpPr>
          <p:spPr>
            <a:xfrm>
              <a:off x="2321087"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2321087"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3" name="Straight Arrow Connector 92"/>
            <p:cNvCxnSpPr/>
            <p:nvPr/>
          </p:nvCxnSpPr>
          <p:spPr>
            <a:xfrm>
              <a:off x="3293282" y="4609704"/>
              <a:ext cx="742403"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4" name="Straight Arrow Connector 93"/>
            <p:cNvCxnSpPr/>
            <p:nvPr/>
          </p:nvCxnSpPr>
          <p:spPr>
            <a:xfrm>
              <a:off x="3293282"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a:off x="3293282"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6" name="Straight Arrow Connector 95"/>
            <p:cNvCxnSpPr/>
            <p:nvPr/>
          </p:nvCxnSpPr>
          <p:spPr>
            <a:xfrm>
              <a:off x="3293282"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a:off x="4263513" y="4609704"/>
              <a:ext cx="744368"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8" name="Straight Arrow Connector 97"/>
            <p:cNvCxnSpPr/>
            <p:nvPr/>
          </p:nvCxnSpPr>
          <p:spPr>
            <a:xfrm>
              <a:off x="4263513"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4263513"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0" name="Straight Arrow Connector 99"/>
            <p:cNvCxnSpPr/>
            <p:nvPr/>
          </p:nvCxnSpPr>
          <p:spPr>
            <a:xfrm>
              <a:off x="4263513"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1" name="Straight Arrow Connector 100"/>
            <p:cNvCxnSpPr/>
            <p:nvPr/>
          </p:nvCxnSpPr>
          <p:spPr>
            <a:xfrm flipV="1">
              <a:off x="1348892"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2" name="Straight Arrow Connector 101"/>
            <p:cNvCxnSpPr/>
            <p:nvPr/>
          </p:nvCxnSpPr>
          <p:spPr>
            <a:xfrm>
              <a:off x="1348892" y="5068094"/>
              <a:ext cx="744368"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3" name="Straight Arrow Connector 102"/>
            <p:cNvCxnSpPr/>
            <p:nvPr/>
          </p:nvCxnSpPr>
          <p:spPr>
            <a:xfrm>
              <a:off x="1348892"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4" name="Straight Arrow Connector 103"/>
            <p:cNvCxnSpPr/>
            <p:nvPr/>
          </p:nvCxnSpPr>
          <p:spPr>
            <a:xfrm>
              <a:off x="1348892"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p:nvPr/>
          </p:nvCxnSpPr>
          <p:spPr>
            <a:xfrm flipV="1">
              <a:off x="1348892"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flipV="1">
              <a:off x="1348892"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7" name="Straight Arrow Connector 106"/>
            <p:cNvCxnSpPr/>
            <p:nvPr/>
          </p:nvCxnSpPr>
          <p:spPr>
            <a:xfrm>
              <a:off x="1348892" y="5524500"/>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8" name="Straight Arrow Connector 107"/>
            <p:cNvCxnSpPr/>
            <p:nvPr/>
          </p:nvCxnSpPr>
          <p:spPr>
            <a:xfrm>
              <a:off x="1348892"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flipV="1">
              <a:off x="1348892"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0" name="Straight Arrow Connector 109"/>
            <p:cNvCxnSpPr/>
            <p:nvPr/>
          </p:nvCxnSpPr>
          <p:spPr>
            <a:xfrm flipV="1">
              <a:off x="1348892"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1348892"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2" name="Straight Arrow Connector 111"/>
            <p:cNvCxnSpPr/>
            <p:nvPr/>
          </p:nvCxnSpPr>
          <p:spPr>
            <a:xfrm>
              <a:off x="1348892" y="5980906"/>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V="1">
              <a:off x="2321087"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4" name="Straight Arrow Connector 113"/>
            <p:cNvCxnSpPr/>
            <p:nvPr/>
          </p:nvCxnSpPr>
          <p:spPr>
            <a:xfrm>
              <a:off x="2321087" y="5068094"/>
              <a:ext cx="742403"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5" name="Straight Arrow Connector 114"/>
            <p:cNvCxnSpPr/>
            <p:nvPr/>
          </p:nvCxnSpPr>
          <p:spPr>
            <a:xfrm>
              <a:off x="2321087"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a:off x="2321087"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7" name="Straight Arrow Connector 116"/>
            <p:cNvCxnSpPr/>
            <p:nvPr/>
          </p:nvCxnSpPr>
          <p:spPr>
            <a:xfrm flipV="1">
              <a:off x="2321087"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V="1">
              <a:off x="2321087"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a:off x="2321087" y="5524500"/>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a:off x="2321087"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V="1">
              <a:off x="2321087"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2" name="Straight Arrow Connector 121"/>
            <p:cNvCxnSpPr/>
            <p:nvPr/>
          </p:nvCxnSpPr>
          <p:spPr>
            <a:xfrm flipV="1">
              <a:off x="2321087"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3" name="Straight Arrow Connector 122"/>
            <p:cNvCxnSpPr/>
            <p:nvPr/>
          </p:nvCxnSpPr>
          <p:spPr>
            <a:xfrm flipV="1">
              <a:off x="2321087"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4" name="Straight Arrow Connector 123"/>
            <p:cNvCxnSpPr/>
            <p:nvPr/>
          </p:nvCxnSpPr>
          <p:spPr>
            <a:xfrm>
              <a:off x="2321087" y="5980906"/>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5" name="Straight Arrow Connector 124"/>
            <p:cNvCxnSpPr/>
            <p:nvPr/>
          </p:nvCxnSpPr>
          <p:spPr>
            <a:xfrm flipV="1">
              <a:off x="3293282"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6" name="Straight Arrow Connector 125"/>
            <p:cNvCxnSpPr/>
            <p:nvPr/>
          </p:nvCxnSpPr>
          <p:spPr>
            <a:xfrm>
              <a:off x="3293282" y="5068094"/>
              <a:ext cx="742403"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7" name="Straight Arrow Connector 126"/>
            <p:cNvCxnSpPr/>
            <p:nvPr/>
          </p:nvCxnSpPr>
          <p:spPr>
            <a:xfrm>
              <a:off x="3293282"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a:off x="3293282"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9" name="Straight Arrow Connector 128"/>
            <p:cNvCxnSpPr/>
            <p:nvPr/>
          </p:nvCxnSpPr>
          <p:spPr>
            <a:xfrm flipV="1">
              <a:off x="3293282"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0" name="Straight Arrow Connector 129"/>
            <p:cNvCxnSpPr/>
            <p:nvPr/>
          </p:nvCxnSpPr>
          <p:spPr>
            <a:xfrm flipV="1">
              <a:off x="3293282"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1" name="Straight Arrow Connector 130"/>
            <p:cNvCxnSpPr/>
            <p:nvPr/>
          </p:nvCxnSpPr>
          <p:spPr>
            <a:xfrm>
              <a:off x="3293282" y="5524500"/>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2" name="Straight Arrow Connector 131"/>
            <p:cNvCxnSpPr/>
            <p:nvPr/>
          </p:nvCxnSpPr>
          <p:spPr>
            <a:xfrm>
              <a:off x="3293282"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3" name="Straight Arrow Connector 132"/>
            <p:cNvCxnSpPr/>
            <p:nvPr/>
          </p:nvCxnSpPr>
          <p:spPr>
            <a:xfrm flipV="1">
              <a:off x="3293282"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4" name="Straight Arrow Connector 133"/>
            <p:cNvCxnSpPr/>
            <p:nvPr/>
          </p:nvCxnSpPr>
          <p:spPr>
            <a:xfrm flipV="1">
              <a:off x="3293282"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5" name="Straight Arrow Connector 134"/>
            <p:cNvCxnSpPr/>
            <p:nvPr/>
          </p:nvCxnSpPr>
          <p:spPr>
            <a:xfrm flipV="1">
              <a:off x="3293282"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6" name="Straight Arrow Connector 135"/>
            <p:cNvCxnSpPr/>
            <p:nvPr/>
          </p:nvCxnSpPr>
          <p:spPr>
            <a:xfrm>
              <a:off x="3293282" y="5980906"/>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7" name="Straight Arrow Connector 136"/>
            <p:cNvCxnSpPr/>
            <p:nvPr/>
          </p:nvCxnSpPr>
          <p:spPr>
            <a:xfrm flipV="1">
              <a:off x="4263513"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8" name="Straight Arrow Connector 137"/>
            <p:cNvCxnSpPr/>
            <p:nvPr/>
          </p:nvCxnSpPr>
          <p:spPr>
            <a:xfrm>
              <a:off x="4263513" y="5068094"/>
              <a:ext cx="744368"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9" name="Straight Arrow Connector 138"/>
            <p:cNvCxnSpPr/>
            <p:nvPr/>
          </p:nvCxnSpPr>
          <p:spPr>
            <a:xfrm>
              <a:off x="4263513"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0" name="Straight Arrow Connector 139"/>
            <p:cNvCxnSpPr/>
            <p:nvPr/>
          </p:nvCxnSpPr>
          <p:spPr>
            <a:xfrm>
              <a:off x="4263513"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1" name="Straight Arrow Connector 140"/>
            <p:cNvCxnSpPr/>
            <p:nvPr/>
          </p:nvCxnSpPr>
          <p:spPr>
            <a:xfrm flipV="1">
              <a:off x="4263513"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2" name="Straight Arrow Connector 141"/>
            <p:cNvCxnSpPr/>
            <p:nvPr/>
          </p:nvCxnSpPr>
          <p:spPr>
            <a:xfrm flipV="1">
              <a:off x="4263513"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3" name="Straight Arrow Connector 142"/>
            <p:cNvCxnSpPr/>
            <p:nvPr/>
          </p:nvCxnSpPr>
          <p:spPr>
            <a:xfrm>
              <a:off x="4263513" y="5524500"/>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4" name="Straight Arrow Connector 143"/>
            <p:cNvCxnSpPr/>
            <p:nvPr/>
          </p:nvCxnSpPr>
          <p:spPr>
            <a:xfrm>
              <a:off x="4263513"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5" name="Straight Arrow Connector 144"/>
            <p:cNvCxnSpPr/>
            <p:nvPr/>
          </p:nvCxnSpPr>
          <p:spPr>
            <a:xfrm flipV="1">
              <a:off x="4263513"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6" name="Straight Arrow Connector 145"/>
            <p:cNvCxnSpPr/>
            <p:nvPr/>
          </p:nvCxnSpPr>
          <p:spPr>
            <a:xfrm flipV="1">
              <a:off x="4263513"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7" name="Straight Arrow Connector 146"/>
            <p:cNvCxnSpPr/>
            <p:nvPr/>
          </p:nvCxnSpPr>
          <p:spPr>
            <a:xfrm flipV="1">
              <a:off x="4263513"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8" name="Straight Arrow Connector 147"/>
            <p:cNvCxnSpPr/>
            <p:nvPr/>
          </p:nvCxnSpPr>
          <p:spPr>
            <a:xfrm>
              <a:off x="4263513" y="5980906"/>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39017" name="TextBox 148"/>
            <p:cNvSpPr txBox="1">
              <a:spLocks noChangeArrowheads="1"/>
            </p:cNvSpPr>
            <p:nvPr/>
          </p:nvSpPr>
          <p:spPr bwMode="auto">
            <a:xfrm>
              <a:off x="76200" y="4191000"/>
              <a:ext cx="886904"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Example:</a:t>
              </a:r>
            </a:p>
          </p:txBody>
        </p:sp>
        <p:sp>
          <p:nvSpPr>
            <p:cNvPr id="39018" name="TextBox 149"/>
            <p:cNvSpPr txBox="1">
              <a:spLocks noChangeArrowheads="1"/>
            </p:cNvSpPr>
            <p:nvPr/>
          </p:nvSpPr>
          <p:spPr bwMode="auto">
            <a:xfrm>
              <a:off x="1035769" y="4191000"/>
              <a:ext cx="44662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the</a:t>
              </a:r>
            </a:p>
          </p:txBody>
        </p:sp>
        <p:sp>
          <p:nvSpPr>
            <p:cNvPr id="39019" name="TextBox 150"/>
            <p:cNvSpPr txBox="1">
              <a:spLocks noChangeArrowheads="1"/>
            </p:cNvSpPr>
            <p:nvPr/>
          </p:nvSpPr>
          <p:spPr bwMode="auto">
            <a:xfrm>
              <a:off x="3949070" y="4191000"/>
              <a:ext cx="44662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the</a:t>
              </a:r>
            </a:p>
          </p:txBody>
        </p:sp>
        <p:sp>
          <p:nvSpPr>
            <p:cNvPr id="39020" name="TextBox 151"/>
            <p:cNvSpPr txBox="1">
              <a:spLocks noChangeArrowheads="1"/>
            </p:cNvSpPr>
            <p:nvPr/>
          </p:nvSpPr>
          <p:spPr bwMode="auto">
            <a:xfrm>
              <a:off x="1965912" y="4191000"/>
              <a:ext cx="535872"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man</a:t>
              </a:r>
            </a:p>
          </p:txBody>
        </p:sp>
        <p:sp>
          <p:nvSpPr>
            <p:cNvPr id="39021" name="TextBox 152"/>
            <p:cNvSpPr txBox="1">
              <a:spLocks noChangeArrowheads="1"/>
            </p:cNvSpPr>
            <p:nvPr/>
          </p:nvSpPr>
          <p:spPr bwMode="auto">
            <a:xfrm>
              <a:off x="2947830" y="4191000"/>
              <a:ext cx="510088"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saw</a:t>
              </a:r>
            </a:p>
          </p:txBody>
        </p:sp>
        <p:sp>
          <p:nvSpPr>
            <p:cNvPr id="39022" name="TextBox 153"/>
            <p:cNvSpPr txBox="1">
              <a:spLocks noChangeArrowheads="1"/>
            </p:cNvSpPr>
            <p:nvPr/>
          </p:nvSpPr>
          <p:spPr bwMode="auto">
            <a:xfrm>
              <a:off x="4900610" y="4191000"/>
              <a:ext cx="49025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dog</a:t>
              </a:r>
            </a:p>
          </p:txBody>
        </p:sp>
      </p:grpSp>
      <p:pic>
        <p:nvPicPr>
          <p:cNvPr id="3" name="Picture 2"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185457" y="2776538"/>
            <a:ext cx="2792888" cy="46848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47" name="Rounded Rectangle 46"/>
          <p:cNvSpPr/>
          <p:nvPr/>
        </p:nvSpPr>
        <p:spPr>
          <a:xfrm>
            <a:off x="1905000" y="3886200"/>
            <a:ext cx="2133600" cy="381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solidFill>
                  <a:schemeClr val="tx1"/>
                </a:solidFill>
                <a:latin typeface="Calibri"/>
                <a:cs typeface="Calibri"/>
              </a:rPr>
              <a:t>Learned Parameters</a:t>
            </a:r>
          </a:p>
        </p:txBody>
      </p:sp>
      <p:pic>
        <p:nvPicPr>
          <p:cNvPr id="149" name="Picture 148" descr="TP_tmp.png"/>
          <p:cNvPicPr>
            <a:picLocks noChangeAspect="1"/>
          </p:cNvPicPr>
          <p:nvPr>
            <p:custDataLst>
              <p:tags r:id="rId3"/>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37524" y="1371600"/>
            <a:ext cx="4334476" cy="59106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4" name="Footer Placeholder 3"/>
          <p:cNvSpPr>
            <a:spLocks noGrp="1"/>
          </p:cNvSpPr>
          <p:nvPr>
            <p:ph type="ftr" sz="quarter" idx="11"/>
          </p:nvPr>
        </p:nvSpPr>
        <p:spPr/>
        <p:txBody>
          <a:bodyPr/>
          <a:lstStyle/>
          <a:p>
            <a:r>
              <a:rPr lang="en-US" smtClean="0"/>
              <a:t>Roth &amp; Srikumar: ILP formulations in Natural Language Processing</a:t>
            </a:r>
            <a:endParaRPr lang="en-US"/>
          </a:p>
        </p:txBody>
      </p:sp>
      <p:sp>
        <p:nvSpPr>
          <p:cNvPr id="5" name="Slide Number Placeholder 4"/>
          <p:cNvSpPr>
            <a:spLocks noGrp="1"/>
          </p:cNvSpPr>
          <p:nvPr>
            <p:ph type="sldNum" sz="quarter" idx="12"/>
          </p:nvPr>
        </p:nvSpPr>
        <p:spPr/>
        <p:txBody>
          <a:bodyPr/>
          <a:lstStyle/>
          <a:p>
            <a:pPr>
              <a:defRPr/>
            </a:pPr>
            <a:fld id="{ED7074CE-C30A-4906-A13E-F3E63223B4E1}" type="slidenum">
              <a:rPr lang="en-US" altLang="zh-TW" smtClean="0"/>
              <a:pPr>
                <a:defRPr/>
              </a:pPr>
              <a:t>25</a:t>
            </a:fld>
            <a:endParaRPr lang="en-US" altLang="zh-TW" dirty="0"/>
          </a:p>
        </p:txBody>
      </p:sp>
    </p:spTree>
    <p:extLst>
      <p:ext uri="{BB962C8B-B14F-4D97-AF65-F5344CB8AC3E}">
        <p14:creationId xmlns:p14="http://schemas.microsoft.com/office/powerpoint/2010/main" val="254422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1000"/>
                                        <p:tgtEl>
                                          <p:spTgt spid="49"/>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10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xit" presetSubtype="0" fill="hold" nodeType="click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9"/>
                                        </p:tgtEl>
                                      </p:cBhvr>
                                    </p:animEffect>
                                    <p:set>
                                      <p:cBhvr>
                                        <p:cTn id="32" dur="1" fill="hold">
                                          <p:stCondLst>
                                            <p:cond delay="499"/>
                                          </p:stCondLst>
                                        </p:cTn>
                                        <p:tgtEl>
                                          <p:spTgt spid="49"/>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51"/>
                                        </p:tgtEl>
                                      </p:cBhvr>
                                    </p:animEffect>
                                    <p:set>
                                      <p:cBhvr>
                                        <p:cTn id="35" dur="1" fill="hold">
                                          <p:stCondLst>
                                            <p:cond delay="499"/>
                                          </p:stCondLst>
                                        </p:cTn>
                                        <p:tgtEl>
                                          <p:spTgt spid="51"/>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1000"/>
                                        <p:tgtEl>
                                          <p:spTgt spid="54"/>
                                        </p:tgtEl>
                                      </p:cBhvr>
                                    </p:animEffect>
                                  </p:childTnLst>
                                </p:cTn>
                              </p:par>
                              <p:par>
                                <p:cTn id="42" presetID="10" presetClass="entr" presetSubtype="0" fill="hold"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1000"/>
                                        <p:tgtEl>
                                          <p:spTgt spid="5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xit" presetSubtype="0" fill="hold" nodeType="clickEffect">
                                  <p:stCondLst>
                                    <p:cond delay="0"/>
                                  </p:stCondLst>
                                  <p:childTnLst>
                                    <p:animEffect transition="out" filter="fade">
                                      <p:cBhvr>
                                        <p:cTn id="48" dur="500"/>
                                        <p:tgtEl>
                                          <p:spTgt spid="53"/>
                                        </p:tgtEl>
                                      </p:cBhvr>
                                    </p:animEffect>
                                    <p:set>
                                      <p:cBhvr>
                                        <p:cTn id="49" dur="1" fill="hold">
                                          <p:stCondLst>
                                            <p:cond delay="499"/>
                                          </p:stCondLst>
                                        </p:cTn>
                                        <p:tgtEl>
                                          <p:spTgt spid="53"/>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54"/>
                                        </p:tgtEl>
                                      </p:cBhvr>
                                    </p:animEffect>
                                    <p:set>
                                      <p:cBhvr>
                                        <p:cTn id="52" dur="1" fill="hold">
                                          <p:stCondLst>
                                            <p:cond delay="499"/>
                                          </p:stCondLst>
                                        </p:cTn>
                                        <p:tgtEl>
                                          <p:spTgt spid="54"/>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56"/>
                                        </p:tgtEl>
                                      </p:cBhvr>
                                    </p:animEffect>
                                    <p:set>
                                      <p:cBhvr>
                                        <p:cTn id="55"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en-US" sz="2800" dirty="0" smtClean="0"/>
              <a:t>Example 2: Sequence Tagging</a:t>
            </a:r>
          </a:p>
        </p:txBody>
      </p:sp>
      <p:sp>
        <p:nvSpPr>
          <p:cNvPr id="39939" name="TextBox 71"/>
          <p:cNvSpPr txBox="1">
            <a:spLocks noChangeArrowheads="1"/>
          </p:cNvSpPr>
          <p:nvPr/>
        </p:nvSpPr>
        <p:spPr bwMode="auto">
          <a:xfrm>
            <a:off x="1295400" y="990600"/>
            <a:ext cx="8000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HMM:</a:t>
            </a:r>
            <a:endParaRPr lang="en-US" dirty="0"/>
          </a:p>
        </p:txBody>
      </p:sp>
      <p:sp>
        <p:nvSpPr>
          <p:cNvPr id="39941" name="TextBox 36"/>
          <p:cNvSpPr txBox="1">
            <a:spLocks noChangeArrowheads="1"/>
          </p:cNvSpPr>
          <p:nvPr/>
        </p:nvSpPr>
        <p:spPr bwMode="auto">
          <a:xfrm>
            <a:off x="304800" y="2209800"/>
            <a:ext cx="124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As an ILP:</a:t>
            </a:r>
          </a:p>
        </p:txBody>
      </p:sp>
      <p:pic>
        <p:nvPicPr>
          <p:cNvPr id="2" name="Picture 1"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603464" y="4495800"/>
            <a:ext cx="1478285" cy="94875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75" name="&quot;No&quot; Symbol 74"/>
          <p:cNvSpPr/>
          <p:nvPr/>
        </p:nvSpPr>
        <p:spPr>
          <a:xfrm>
            <a:off x="3352800" y="4038600"/>
            <a:ext cx="1981200" cy="1905000"/>
          </a:xfrm>
          <a:prstGeom prst="noSmoking">
            <a:avLst>
              <a:gd name="adj" fmla="val 2743"/>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nvGrpSpPr>
          <p:cNvPr id="39945" name="Group 43"/>
          <p:cNvGrpSpPr>
            <a:grpSpLocks/>
          </p:cNvGrpSpPr>
          <p:nvPr/>
        </p:nvGrpSpPr>
        <p:grpSpPr bwMode="auto">
          <a:xfrm>
            <a:off x="4343400" y="990600"/>
            <a:ext cx="4295775" cy="1524000"/>
            <a:chOff x="76200" y="4191000"/>
            <a:chExt cx="5314666" cy="1905000"/>
          </a:xfrm>
        </p:grpSpPr>
        <p:sp>
          <p:nvSpPr>
            <p:cNvPr id="45" name="Oval 44"/>
            <p:cNvSpPr/>
            <p:nvPr/>
          </p:nvSpPr>
          <p:spPr>
            <a:xfrm>
              <a:off x="304028" y="5181204"/>
              <a:ext cx="229792"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p>
          </p:txBody>
        </p:sp>
        <p:sp>
          <p:nvSpPr>
            <p:cNvPr id="46" name="Oval 45"/>
            <p:cNvSpPr/>
            <p:nvPr/>
          </p:nvSpPr>
          <p:spPr>
            <a:xfrm>
              <a:off x="1121064"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47" name="Oval 46"/>
            <p:cNvSpPr/>
            <p:nvPr/>
          </p:nvSpPr>
          <p:spPr>
            <a:xfrm>
              <a:off x="1121064"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48" name="Oval 47"/>
            <p:cNvSpPr/>
            <p:nvPr/>
          </p:nvSpPr>
          <p:spPr>
            <a:xfrm>
              <a:off x="1121064"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49" name="Oval 48"/>
            <p:cNvSpPr/>
            <p:nvPr/>
          </p:nvSpPr>
          <p:spPr>
            <a:xfrm>
              <a:off x="1121064"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50" name="Oval 49"/>
            <p:cNvSpPr/>
            <p:nvPr/>
          </p:nvSpPr>
          <p:spPr>
            <a:xfrm>
              <a:off x="2093260"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51" name="Oval 50"/>
            <p:cNvSpPr/>
            <p:nvPr/>
          </p:nvSpPr>
          <p:spPr>
            <a:xfrm>
              <a:off x="2093260"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52" name="Oval 51"/>
            <p:cNvSpPr/>
            <p:nvPr/>
          </p:nvSpPr>
          <p:spPr>
            <a:xfrm>
              <a:off x="2093260"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53" name="Oval 52"/>
            <p:cNvSpPr/>
            <p:nvPr/>
          </p:nvSpPr>
          <p:spPr>
            <a:xfrm>
              <a:off x="2093260"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54" name="Oval 53"/>
            <p:cNvSpPr/>
            <p:nvPr/>
          </p:nvSpPr>
          <p:spPr>
            <a:xfrm>
              <a:off x="3063491" y="4496594"/>
              <a:ext cx="229791"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56" name="Oval 55"/>
            <p:cNvSpPr/>
            <p:nvPr/>
          </p:nvSpPr>
          <p:spPr>
            <a:xfrm>
              <a:off x="3063491" y="4953000"/>
              <a:ext cx="229791"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57" name="Oval 56"/>
            <p:cNvSpPr/>
            <p:nvPr/>
          </p:nvSpPr>
          <p:spPr>
            <a:xfrm>
              <a:off x="3063491" y="5867798"/>
              <a:ext cx="229791"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58" name="Oval 57"/>
            <p:cNvSpPr/>
            <p:nvPr/>
          </p:nvSpPr>
          <p:spPr>
            <a:xfrm>
              <a:off x="3063491" y="5409406"/>
              <a:ext cx="229791"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59" name="Oval 58"/>
            <p:cNvSpPr/>
            <p:nvPr/>
          </p:nvSpPr>
          <p:spPr>
            <a:xfrm>
              <a:off x="4035685"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61" name="Oval 60"/>
            <p:cNvSpPr/>
            <p:nvPr/>
          </p:nvSpPr>
          <p:spPr>
            <a:xfrm>
              <a:off x="4035685"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62" name="Oval 61"/>
            <p:cNvSpPr/>
            <p:nvPr/>
          </p:nvSpPr>
          <p:spPr>
            <a:xfrm>
              <a:off x="4035685"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3" name="Oval 62"/>
            <p:cNvSpPr/>
            <p:nvPr/>
          </p:nvSpPr>
          <p:spPr>
            <a:xfrm>
              <a:off x="4035685"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64" name="Oval 63"/>
            <p:cNvSpPr/>
            <p:nvPr/>
          </p:nvSpPr>
          <p:spPr>
            <a:xfrm>
              <a:off x="5007881"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65" name="Oval 64"/>
            <p:cNvSpPr/>
            <p:nvPr/>
          </p:nvSpPr>
          <p:spPr>
            <a:xfrm>
              <a:off x="5007881"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66" name="Oval 65"/>
            <p:cNvSpPr/>
            <p:nvPr/>
          </p:nvSpPr>
          <p:spPr>
            <a:xfrm>
              <a:off x="5007881"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7" name="Oval 66"/>
            <p:cNvSpPr/>
            <p:nvPr/>
          </p:nvSpPr>
          <p:spPr>
            <a:xfrm>
              <a:off x="5007881"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cxnSp>
          <p:nvCxnSpPr>
            <p:cNvPr id="68" name="Straight Arrow Connector 67"/>
            <p:cNvCxnSpPr>
              <a:stCxn id="45" idx="6"/>
            </p:cNvCxnSpPr>
            <p:nvPr/>
          </p:nvCxnSpPr>
          <p:spPr>
            <a:xfrm flipV="1">
              <a:off x="533820" y="4609704"/>
              <a:ext cx="587244" cy="68659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69" name="Straight Arrow Connector 68"/>
            <p:cNvCxnSpPr>
              <a:stCxn id="45" idx="6"/>
            </p:cNvCxnSpPr>
            <p:nvPr/>
          </p:nvCxnSpPr>
          <p:spPr>
            <a:xfrm flipV="1">
              <a:off x="533820" y="5068094"/>
              <a:ext cx="587244" cy="22820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0" name="Straight Arrow Connector 69"/>
            <p:cNvCxnSpPr>
              <a:stCxn id="45" idx="6"/>
            </p:cNvCxnSpPr>
            <p:nvPr/>
          </p:nvCxnSpPr>
          <p:spPr>
            <a:xfrm>
              <a:off x="533820" y="5296298"/>
              <a:ext cx="587244" cy="228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1" name="Straight Arrow Connector 70"/>
            <p:cNvCxnSpPr>
              <a:stCxn id="45" idx="6"/>
            </p:cNvCxnSpPr>
            <p:nvPr/>
          </p:nvCxnSpPr>
          <p:spPr>
            <a:xfrm>
              <a:off x="533820" y="5296298"/>
              <a:ext cx="587244" cy="684609"/>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2" name="Straight Arrow Connector 71"/>
            <p:cNvCxnSpPr/>
            <p:nvPr/>
          </p:nvCxnSpPr>
          <p:spPr>
            <a:xfrm>
              <a:off x="1348892" y="4609704"/>
              <a:ext cx="744368"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3" name="Straight Arrow Connector 72"/>
            <p:cNvCxnSpPr/>
            <p:nvPr/>
          </p:nvCxnSpPr>
          <p:spPr>
            <a:xfrm>
              <a:off x="1348892"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6" name="Straight Arrow Connector 75"/>
            <p:cNvCxnSpPr/>
            <p:nvPr/>
          </p:nvCxnSpPr>
          <p:spPr>
            <a:xfrm>
              <a:off x="1348892"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7" name="Straight Arrow Connector 76"/>
            <p:cNvCxnSpPr/>
            <p:nvPr/>
          </p:nvCxnSpPr>
          <p:spPr>
            <a:xfrm>
              <a:off x="1348892"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8" name="Straight Arrow Connector 77"/>
            <p:cNvCxnSpPr/>
            <p:nvPr/>
          </p:nvCxnSpPr>
          <p:spPr>
            <a:xfrm>
              <a:off x="2321087" y="4609704"/>
              <a:ext cx="742403"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9" name="Straight Arrow Connector 78"/>
            <p:cNvCxnSpPr/>
            <p:nvPr/>
          </p:nvCxnSpPr>
          <p:spPr>
            <a:xfrm>
              <a:off x="2321087"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0" name="Straight Arrow Connector 79"/>
            <p:cNvCxnSpPr/>
            <p:nvPr/>
          </p:nvCxnSpPr>
          <p:spPr>
            <a:xfrm>
              <a:off x="2321087"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1" name="Straight Arrow Connector 80"/>
            <p:cNvCxnSpPr/>
            <p:nvPr/>
          </p:nvCxnSpPr>
          <p:spPr>
            <a:xfrm>
              <a:off x="2321087"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a:off x="3293282" y="4609704"/>
              <a:ext cx="742403"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a:off x="3293282"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4" name="Straight Arrow Connector 83"/>
            <p:cNvCxnSpPr/>
            <p:nvPr/>
          </p:nvCxnSpPr>
          <p:spPr>
            <a:xfrm>
              <a:off x="3293282"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p:nvPr/>
          </p:nvCxnSpPr>
          <p:spPr>
            <a:xfrm>
              <a:off x="3293282"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p:nvPr/>
          </p:nvCxnSpPr>
          <p:spPr>
            <a:xfrm>
              <a:off x="4263513" y="4609704"/>
              <a:ext cx="744368"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7" name="Straight Arrow Connector 86"/>
            <p:cNvCxnSpPr/>
            <p:nvPr/>
          </p:nvCxnSpPr>
          <p:spPr>
            <a:xfrm>
              <a:off x="4263513"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4263513"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9" name="Straight Arrow Connector 88"/>
            <p:cNvCxnSpPr/>
            <p:nvPr/>
          </p:nvCxnSpPr>
          <p:spPr>
            <a:xfrm>
              <a:off x="4263513"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1348892"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1" name="Straight Arrow Connector 90"/>
            <p:cNvCxnSpPr/>
            <p:nvPr/>
          </p:nvCxnSpPr>
          <p:spPr>
            <a:xfrm>
              <a:off x="1348892" y="5068094"/>
              <a:ext cx="744368"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1348892"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3" name="Straight Arrow Connector 92"/>
            <p:cNvCxnSpPr/>
            <p:nvPr/>
          </p:nvCxnSpPr>
          <p:spPr>
            <a:xfrm>
              <a:off x="1348892"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4" name="Straight Arrow Connector 93"/>
            <p:cNvCxnSpPr/>
            <p:nvPr/>
          </p:nvCxnSpPr>
          <p:spPr>
            <a:xfrm flipV="1">
              <a:off x="1348892"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V="1">
              <a:off x="1348892"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6" name="Straight Arrow Connector 95"/>
            <p:cNvCxnSpPr/>
            <p:nvPr/>
          </p:nvCxnSpPr>
          <p:spPr>
            <a:xfrm>
              <a:off x="1348892" y="5524500"/>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a:off x="1348892"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8" name="Straight Arrow Connector 97"/>
            <p:cNvCxnSpPr/>
            <p:nvPr/>
          </p:nvCxnSpPr>
          <p:spPr>
            <a:xfrm flipV="1">
              <a:off x="1348892"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flipV="1">
              <a:off x="1348892"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0" name="Straight Arrow Connector 99"/>
            <p:cNvCxnSpPr/>
            <p:nvPr/>
          </p:nvCxnSpPr>
          <p:spPr>
            <a:xfrm flipV="1">
              <a:off x="1348892"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1" name="Straight Arrow Connector 100"/>
            <p:cNvCxnSpPr/>
            <p:nvPr/>
          </p:nvCxnSpPr>
          <p:spPr>
            <a:xfrm>
              <a:off x="1348892" y="5980906"/>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2" name="Straight Arrow Connector 101"/>
            <p:cNvCxnSpPr/>
            <p:nvPr/>
          </p:nvCxnSpPr>
          <p:spPr>
            <a:xfrm flipV="1">
              <a:off x="2321087"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3" name="Straight Arrow Connector 102"/>
            <p:cNvCxnSpPr/>
            <p:nvPr/>
          </p:nvCxnSpPr>
          <p:spPr>
            <a:xfrm>
              <a:off x="2321087" y="5068094"/>
              <a:ext cx="742403"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4" name="Straight Arrow Connector 103"/>
            <p:cNvCxnSpPr/>
            <p:nvPr/>
          </p:nvCxnSpPr>
          <p:spPr>
            <a:xfrm>
              <a:off x="2321087"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p:nvPr/>
          </p:nvCxnSpPr>
          <p:spPr>
            <a:xfrm>
              <a:off x="2321087"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flipV="1">
              <a:off x="2321087"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7" name="Straight Arrow Connector 106"/>
            <p:cNvCxnSpPr/>
            <p:nvPr/>
          </p:nvCxnSpPr>
          <p:spPr>
            <a:xfrm flipV="1">
              <a:off x="2321087"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8" name="Straight Arrow Connector 107"/>
            <p:cNvCxnSpPr/>
            <p:nvPr/>
          </p:nvCxnSpPr>
          <p:spPr>
            <a:xfrm>
              <a:off x="2321087" y="5524500"/>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a:off x="2321087"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0" name="Straight Arrow Connector 109"/>
            <p:cNvCxnSpPr/>
            <p:nvPr/>
          </p:nvCxnSpPr>
          <p:spPr>
            <a:xfrm flipV="1">
              <a:off x="2321087"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2321087"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2" name="Straight Arrow Connector 111"/>
            <p:cNvCxnSpPr/>
            <p:nvPr/>
          </p:nvCxnSpPr>
          <p:spPr>
            <a:xfrm flipV="1">
              <a:off x="2321087"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a:off x="2321087" y="5980906"/>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4" name="Straight Arrow Connector 113"/>
            <p:cNvCxnSpPr/>
            <p:nvPr/>
          </p:nvCxnSpPr>
          <p:spPr>
            <a:xfrm flipV="1">
              <a:off x="3293282"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5" name="Straight Arrow Connector 114"/>
            <p:cNvCxnSpPr/>
            <p:nvPr/>
          </p:nvCxnSpPr>
          <p:spPr>
            <a:xfrm>
              <a:off x="3293282" y="5068094"/>
              <a:ext cx="742403"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a:off x="3293282"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7" name="Straight Arrow Connector 116"/>
            <p:cNvCxnSpPr/>
            <p:nvPr/>
          </p:nvCxnSpPr>
          <p:spPr>
            <a:xfrm>
              <a:off x="3293282"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V="1">
              <a:off x="3293282"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V="1">
              <a:off x="3293282"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a:off x="3293282" y="5524500"/>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a:off x="3293282"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2" name="Straight Arrow Connector 121"/>
            <p:cNvCxnSpPr/>
            <p:nvPr/>
          </p:nvCxnSpPr>
          <p:spPr>
            <a:xfrm flipV="1">
              <a:off x="3293282"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3" name="Straight Arrow Connector 122"/>
            <p:cNvCxnSpPr/>
            <p:nvPr/>
          </p:nvCxnSpPr>
          <p:spPr>
            <a:xfrm flipV="1">
              <a:off x="3293282"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4" name="Straight Arrow Connector 123"/>
            <p:cNvCxnSpPr/>
            <p:nvPr/>
          </p:nvCxnSpPr>
          <p:spPr>
            <a:xfrm flipV="1">
              <a:off x="3293282"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5" name="Straight Arrow Connector 124"/>
            <p:cNvCxnSpPr/>
            <p:nvPr/>
          </p:nvCxnSpPr>
          <p:spPr>
            <a:xfrm>
              <a:off x="3293282" y="5980906"/>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6" name="Straight Arrow Connector 125"/>
            <p:cNvCxnSpPr/>
            <p:nvPr/>
          </p:nvCxnSpPr>
          <p:spPr>
            <a:xfrm flipV="1">
              <a:off x="4263513"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7" name="Straight Arrow Connector 126"/>
            <p:cNvCxnSpPr/>
            <p:nvPr/>
          </p:nvCxnSpPr>
          <p:spPr>
            <a:xfrm>
              <a:off x="4263513" y="5068094"/>
              <a:ext cx="744368"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a:off x="4263513"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9" name="Straight Arrow Connector 128"/>
            <p:cNvCxnSpPr/>
            <p:nvPr/>
          </p:nvCxnSpPr>
          <p:spPr>
            <a:xfrm>
              <a:off x="4263513"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0" name="Straight Arrow Connector 129"/>
            <p:cNvCxnSpPr/>
            <p:nvPr/>
          </p:nvCxnSpPr>
          <p:spPr>
            <a:xfrm flipV="1">
              <a:off x="4263513"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1" name="Straight Arrow Connector 130"/>
            <p:cNvCxnSpPr/>
            <p:nvPr/>
          </p:nvCxnSpPr>
          <p:spPr>
            <a:xfrm flipV="1">
              <a:off x="4263513"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2" name="Straight Arrow Connector 131"/>
            <p:cNvCxnSpPr/>
            <p:nvPr/>
          </p:nvCxnSpPr>
          <p:spPr>
            <a:xfrm>
              <a:off x="4263513" y="5524500"/>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3" name="Straight Arrow Connector 132"/>
            <p:cNvCxnSpPr/>
            <p:nvPr/>
          </p:nvCxnSpPr>
          <p:spPr>
            <a:xfrm>
              <a:off x="4263513"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4" name="Straight Arrow Connector 133"/>
            <p:cNvCxnSpPr/>
            <p:nvPr/>
          </p:nvCxnSpPr>
          <p:spPr>
            <a:xfrm flipV="1">
              <a:off x="4263513"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5" name="Straight Arrow Connector 134"/>
            <p:cNvCxnSpPr/>
            <p:nvPr/>
          </p:nvCxnSpPr>
          <p:spPr>
            <a:xfrm flipV="1">
              <a:off x="4263513"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6" name="Straight Arrow Connector 135"/>
            <p:cNvCxnSpPr/>
            <p:nvPr/>
          </p:nvCxnSpPr>
          <p:spPr>
            <a:xfrm flipV="1">
              <a:off x="4263513"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7" name="Straight Arrow Connector 136"/>
            <p:cNvCxnSpPr/>
            <p:nvPr/>
          </p:nvCxnSpPr>
          <p:spPr>
            <a:xfrm>
              <a:off x="4263513" y="5980906"/>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40039" name="TextBox 137"/>
            <p:cNvSpPr txBox="1">
              <a:spLocks noChangeArrowheads="1"/>
            </p:cNvSpPr>
            <p:nvPr/>
          </p:nvSpPr>
          <p:spPr bwMode="auto">
            <a:xfrm>
              <a:off x="76200" y="4191000"/>
              <a:ext cx="886904"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Example:</a:t>
              </a:r>
            </a:p>
          </p:txBody>
        </p:sp>
        <p:sp>
          <p:nvSpPr>
            <p:cNvPr id="40040" name="TextBox 138"/>
            <p:cNvSpPr txBox="1">
              <a:spLocks noChangeArrowheads="1"/>
            </p:cNvSpPr>
            <p:nvPr/>
          </p:nvSpPr>
          <p:spPr bwMode="auto">
            <a:xfrm>
              <a:off x="1035769" y="4191000"/>
              <a:ext cx="44662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the</a:t>
              </a:r>
            </a:p>
          </p:txBody>
        </p:sp>
        <p:sp>
          <p:nvSpPr>
            <p:cNvPr id="40041" name="TextBox 139"/>
            <p:cNvSpPr txBox="1">
              <a:spLocks noChangeArrowheads="1"/>
            </p:cNvSpPr>
            <p:nvPr/>
          </p:nvSpPr>
          <p:spPr bwMode="auto">
            <a:xfrm>
              <a:off x="3949070" y="4191000"/>
              <a:ext cx="44662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the</a:t>
              </a:r>
            </a:p>
          </p:txBody>
        </p:sp>
        <p:sp>
          <p:nvSpPr>
            <p:cNvPr id="40042" name="TextBox 140"/>
            <p:cNvSpPr txBox="1">
              <a:spLocks noChangeArrowheads="1"/>
            </p:cNvSpPr>
            <p:nvPr/>
          </p:nvSpPr>
          <p:spPr bwMode="auto">
            <a:xfrm>
              <a:off x="1965912" y="4191000"/>
              <a:ext cx="535872"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man</a:t>
              </a:r>
            </a:p>
          </p:txBody>
        </p:sp>
        <p:sp>
          <p:nvSpPr>
            <p:cNvPr id="40043" name="TextBox 141"/>
            <p:cNvSpPr txBox="1">
              <a:spLocks noChangeArrowheads="1"/>
            </p:cNvSpPr>
            <p:nvPr/>
          </p:nvSpPr>
          <p:spPr bwMode="auto">
            <a:xfrm>
              <a:off x="2947830" y="4191000"/>
              <a:ext cx="510088"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saw</a:t>
              </a:r>
            </a:p>
          </p:txBody>
        </p:sp>
        <p:sp>
          <p:nvSpPr>
            <p:cNvPr id="40044" name="TextBox 142"/>
            <p:cNvSpPr txBox="1">
              <a:spLocks noChangeArrowheads="1"/>
            </p:cNvSpPr>
            <p:nvPr/>
          </p:nvSpPr>
          <p:spPr bwMode="auto">
            <a:xfrm>
              <a:off x="4900610" y="4191000"/>
              <a:ext cx="49025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dog</a:t>
              </a:r>
            </a:p>
          </p:txBody>
        </p:sp>
      </p:grpSp>
      <p:pic>
        <p:nvPicPr>
          <p:cNvPr id="3" name="Picture 2"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083477" y="3429000"/>
            <a:ext cx="1313346" cy="47045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45" name="TextBox 59"/>
          <p:cNvSpPr txBox="1">
            <a:spLocks noChangeArrowheads="1"/>
          </p:cNvSpPr>
          <p:nvPr/>
        </p:nvSpPr>
        <p:spPr bwMode="auto">
          <a:xfrm>
            <a:off x="5026025" y="3440113"/>
            <a:ext cx="2985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smtClean="0">
                <a:solidFill>
                  <a:srgbClr val="FF0000"/>
                </a:solidFill>
              </a:rPr>
              <a:t>Unique label for each word</a:t>
            </a:r>
            <a:endParaRPr lang="en-US" i="1" dirty="0">
              <a:solidFill>
                <a:srgbClr val="FF0000"/>
              </a:solidFill>
            </a:endParaRPr>
          </a:p>
        </p:txBody>
      </p:sp>
      <p:pic>
        <p:nvPicPr>
          <p:cNvPr id="140" name="Picture 139" descr="TP_tmp.png"/>
          <p:cNvPicPr>
            <a:picLocks noChangeAspect="1"/>
          </p:cNvPicPr>
          <p:nvPr>
            <p:custDataLst>
              <p:tags r:id="rId3"/>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84624" y="2590800"/>
            <a:ext cx="5552153" cy="93867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41" name="Picture 140" descr="TP_tmp.png"/>
          <p:cNvPicPr>
            <a:picLocks noChangeAspect="1"/>
          </p:cNvPicPr>
          <p:nvPr>
            <p:custDataLst>
              <p:tags r:id="rId4"/>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185457" y="2776538"/>
            <a:ext cx="2792888" cy="46848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38" name="Picture 137" descr="TP_tmp.png"/>
          <p:cNvPicPr>
            <a:picLocks noChangeAspect="1"/>
          </p:cNvPicPr>
          <p:nvPr>
            <p:custDataLst>
              <p:tags r:id="rId5"/>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37524" y="1371600"/>
            <a:ext cx="4334476" cy="59106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4" name="Footer Placeholder 3"/>
          <p:cNvSpPr>
            <a:spLocks noGrp="1"/>
          </p:cNvSpPr>
          <p:nvPr>
            <p:ph type="ftr" sz="quarter" idx="11"/>
          </p:nvPr>
        </p:nvSpPr>
        <p:spPr/>
        <p:txBody>
          <a:bodyPr/>
          <a:lstStyle/>
          <a:p>
            <a:r>
              <a:rPr lang="en-US" smtClean="0"/>
              <a:t>Roth &amp; Srikumar: ILP formulations in Natural Language Processing</a:t>
            </a:r>
            <a:endParaRPr lang="en-US"/>
          </a:p>
        </p:txBody>
      </p:sp>
      <p:sp>
        <p:nvSpPr>
          <p:cNvPr id="5" name="Slide Number Placeholder 4"/>
          <p:cNvSpPr>
            <a:spLocks noGrp="1"/>
          </p:cNvSpPr>
          <p:nvPr>
            <p:ph type="sldNum" sz="quarter" idx="12"/>
          </p:nvPr>
        </p:nvSpPr>
        <p:spPr/>
        <p:txBody>
          <a:bodyPr/>
          <a:lstStyle/>
          <a:p>
            <a:pPr>
              <a:defRPr/>
            </a:pPr>
            <a:fld id="{ED7074CE-C30A-4906-A13E-F3E63223B4E1}" type="slidenum">
              <a:rPr lang="en-US" altLang="zh-TW" smtClean="0"/>
              <a:pPr>
                <a:defRPr/>
              </a:pPr>
              <a:t>26</a:t>
            </a:fld>
            <a:endParaRPr lang="en-US" altLang="zh-TW" dirty="0"/>
          </a:p>
        </p:txBody>
      </p:sp>
    </p:spTree>
    <p:extLst>
      <p:ext uri="{BB962C8B-B14F-4D97-AF65-F5344CB8AC3E}">
        <p14:creationId xmlns:p14="http://schemas.microsoft.com/office/powerpoint/2010/main" val="42003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5"/>
                                        </p:tgtEl>
                                        <p:attrNameLst>
                                          <p:attrName>style.visibility</p:attrName>
                                        </p:attrNameLst>
                                      </p:cBhvr>
                                      <p:to>
                                        <p:strVal val="visible"/>
                                      </p:to>
                                    </p:set>
                                    <p:animEffect transition="in" filter="fade">
                                      <p:cBhvr>
                                        <p:cTn id="15" dur="500"/>
                                        <p:tgtEl>
                                          <p:spTgt spid="145"/>
                                        </p:tgtEl>
                                      </p:cBhvr>
                                    </p:animEffect>
                                  </p:childTnLst>
                                </p:cTn>
                              </p:par>
                              <p:par>
                                <p:cTn id="16" presetID="50" presetClass="entr" presetSubtype="0" decel="100000" fill="hold" nodeType="withEffect">
                                  <p:stCondLst>
                                    <p:cond delay="0"/>
                                  </p:stCondLst>
                                  <p:iterate type="lt">
                                    <p:tmPct val="0"/>
                                  </p:iterate>
                                  <p:childTnLst>
                                    <p:set>
                                      <p:cBhvr>
                                        <p:cTn id="17" dur="1" fill="hold">
                                          <p:stCondLst>
                                            <p:cond delay="0"/>
                                          </p:stCondLst>
                                        </p:cTn>
                                        <p:tgtEl>
                                          <p:spTgt spid="75"/>
                                        </p:tgtEl>
                                        <p:attrNameLst>
                                          <p:attrName>style.visibility</p:attrName>
                                        </p:attrNameLst>
                                      </p:cBhvr>
                                      <p:to>
                                        <p:strVal val="visible"/>
                                      </p:to>
                                    </p:set>
                                    <p:anim calcmode="lin" valueType="num">
                                      <p:cBhvr>
                                        <p:cTn id="18" dur="1000" fill="hold"/>
                                        <p:tgtEl>
                                          <p:spTgt spid="75"/>
                                        </p:tgtEl>
                                        <p:attrNameLst>
                                          <p:attrName>ppt_w</p:attrName>
                                        </p:attrNameLst>
                                      </p:cBhvr>
                                      <p:tavLst>
                                        <p:tav tm="0">
                                          <p:val>
                                            <p:strVal val="#ppt_w+.3"/>
                                          </p:val>
                                        </p:tav>
                                        <p:tav tm="100000">
                                          <p:val>
                                            <p:strVal val="#ppt_w"/>
                                          </p:val>
                                        </p:tav>
                                      </p:tavLst>
                                    </p:anim>
                                    <p:anim calcmode="lin" valueType="num">
                                      <p:cBhvr>
                                        <p:cTn id="19" dur="1000" fill="hold"/>
                                        <p:tgtEl>
                                          <p:spTgt spid="75"/>
                                        </p:tgtEl>
                                        <p:attrNameLst>
                                          <p:attrName>ppt_h</p:attrName>
                                        </p:attrNameLst>
                                      </p:cBhvr>
                                      <p:tavLst>
                                        <p:tav tm="0">
                                          <p:val>
                                            <p:strVal val="#ppt_h"/>
                                          </p:val>
                                        </p:tav>
                                        <p:tav tm="100000">
                                          <p:val>
                                            <p:strVal val="#ppt_h"/>
                                          </p:val>
                                        </p:tav>
                                      </p:tavLst>
                                    </p:anim>
                                    <p:animEffect transition="in" filter="fade">
                                      <p:cBhvr>
                                        <p:cTn id="20" dur="1000"/>
                                        <p:tgtEl>
                                          <p:spTgt spid="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xit" presetSubtype="0" fill="hold" nodeType="click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nodeType="withEffect">
                                  <p:stCondLst>
                                    <p:cond delay="0"/>
                                  </p:stCondLst>
                                  <p:iterate type="lt">
                                    <p:tmPct val="0"/>
                                  </p:iterate>
                                  <p:childTnLst>
                                    <p:animEffect transition="out" filter="fade">
                                      <p:cBhvr>
                                        <p:cTn id="27" dur="500"/>
                                        <p:tgtEl>
                                          <p:spTgt spid="75"/>
                                        </p:tgtEl>
                                      </p:cBhvr>
                                    </p:animEffect>
                                    <p:set>
                                      <p:cBhvr>
                                        <p:cTn id="28"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r>
              <a:rPr lang="en-US" sz="2800" dirty="0" smtClean="0"/>
              <a:t>Example 2: Sequence Tagging</a:t>
            </a:r>
          </a:p>
        </p:txBody>
      </p:sp>
      <p:sp>
        <p:nvSpPr>
          <p:cNvPr id="40963" name="TextBox 71"/>
          <p:cNvSpPr txBox="1">
            <a:spLocks noChangeArrowheads="1"/>
          </p:cNvSpPr>
          <p:nvPr/>
        </p:nvSpPr>
        <p:spPr bwMode="auto">
          <a:xfrm>
            <a:off x="1295400" y="990600"/>
            <a:ext cx="8642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HMM </a:t>
            </a:r>
            <a:r>
              <a:rPr lang="en-US" dirty="0" smtClean="0"/>
              <a:t>:</a:t>
            </a:r>
            <a:endParaRPr lang="en-US" dirty="0"/>
          </a:p>
        </p:txBody>
      </p:sp>
      <p:sp>
        <p:nvSpPr>
          <p:cNvPr id="40965" name="TextBox 36"/>
          <p:cNvSpPr txBox="1">
            <a:spLocks noChangeArrowheads="1"/>
          </p:cNvSpPr>
          <p:nvPr/>
        </p:nvSpPr>
        <p:spPr bwMode="auto">
          <a:xfrm>
            <a:off x="304800" y="2209800"/>
            <a:ext cx="124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As an ILP:</a:t>
            </a:r>
          </a:p>
        </p:txBody>
      </p:sp>
      <p:pic>
        <p:nvPicPr>
          <p:cNvPr id="3" name="Picture 2" descr="TP_tmp.png"/>
          <p:cNvPicPr>
            <a:picLocks noChangeAspect="1"/>
          </p:cNvPicPr>
          <p:nvPr>
            <p:custDataLst>
              <p:tags r:id="rId1"/>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848229" y="5337175"/>
            <a:ext cx="2248730" cy="5674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4" name="Picture 3" descr="TP_tmp.png"/>
          <p:cNvPicPr>
            <a:picLocks noChangeAspect="1"/>
          </p:cNvPicPr>
          <p:nvPr>
            <p:custDataLst>
              <p:tags r:id="rId2"/>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26305" y="5337175"/>
            <a:ext cx="2320391" cy="56441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47" name="&quot;No&quot; Symbol 46"/>
          <p:cNvSpPr/>
          <p:nvPr/>
        </p:nvSpPr>
        <p:spPr>
          <a:xfrm>
            <a:off x="1828800" y="5105400"/>
            <a:ext cx="2362200" cy="1066800"/>
          </a:xfrm>
          <a:prstGeom prst="noSmoking">
            <a:avLst>
              <a:gd name="adj" fmla="val 358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49" name="&quot;No&quot; Symbol 48"/>
          <p:cNvSpPr/>
          <p:nvPr/>
        </p:nvSpPr>
        <p:spPr>
          <a:xfrm>
            <a:off x="5105400" y="5105400"/>
            <a:ext cx="2362200" cy="1066800"/>
          </a:xfrm>
          <a:prstGeom prst="noSmoking">
            <a:avLst>
              <a:gd name="adj" fmla="val 356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nvGrpSpPr>
          <p:cNvPr id="40972" name="Group 54"/>
          <p:cNvGrpSpPr>
            <a:grpSpLocks/>
          </p:cNvGrpSpPr>
          <p:nvPr/>
        </p:nvGrpSpPr>
        <p:grpSpPr bwMode="auto">
          <a:xfrm>
            <a:off x="4343400" y="990600"/>
            <a:ext cx="4295775" cy="1524000"/>
            <a:chOff x="76200" y="4191000"/>
            <a:chExt cx="5314666" cy="1905000"/>
          </a:xfrm>
        </p:grpSpPr>
        <p:sp>
          <p:nvSpPr>
            <p:cNvPr id="56" name="Oval 55"/>
            <p:cNvSpPr/>
            <p:nvPr/>
          </p:nvSpPr>
          <p:spPr>
            <a:xfrm>
              <a:off x="304028" y="5181204"/>
              <a:ext cx="229792"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p>
          </p:txBody>
        </p:sp>
        <p:sp>
          <p:nvSpPr>
            <p:cNvPr id="57" name="Oval 56"/>
            <p:cNvSpPr/>
            <p:nvPr/>
          </p:nvSpPr>
          <p:spPr>
            <a:xfrm>
              <a:off x="1121064"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58" name="Oval 57"/>
            <p:cNvSpPr/>
            <p:nvPr/>
          </p:nvSpPr>
          <p:spPr>
            <a:xfrm>
              <a:off x="1121064"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59" name="Oval 58"/>
            <p:cNvSpPr/>
            <p:nvPr/>
          </p:nvSpPr>
          <p:spPr>
            <a:xfrm>
              <a:off x="1121064"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0" name="Oval 59"/>
            <p:cNvSpPr/>
            <p:nvPr/>
          </p:nvSpPr>
          <p:spPr>
            <a:xfrm>
              <a:off x="1121064"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61" name="Oval 60"/>
            <p:cNvSpPr/>
            <p:nvPr/>
          </p:nvSpPr>
          <p:spPr>
            <a:xfrm>
              <a:off x="2093260"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62" name="Oval 61"/>
            <p:cNvSpPr/>
            <p:nvPr/>
          </p:nvSpPr>
          <p:spPr>
            <a:xfrm>
              <a:off x="2093260"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63" name="Oval 62"/>
            <p:cNvSpPr/>
            <p:nvPr/>
          </p:nvSpPr>
          <p:spPr>
            <a:xfrm>
              <a:off x="2093260"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4" name="Oval 63"/>
            <p:cNvSpPr/>
            <p:nvPr/>
          </p:nvSpPr>
          <p:spPr>
            <a:xfrm>
              <a:off x="2093260"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65" name="Oval 64"/>
            <p:cNvSpPr/>
            <p:nvPr/>
          </p:nvSpPr>
          <p:spPr>
            <a:xfrm>
              <a:off x="3063491" y="4496594"/>
              <a:ext cx="229791"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66" name="Oval 65"/>
            <p:cNvSpPr/>
            <p:nvPr/>
          </p:nvSpPr>
          <p:spPr>
            <a:xfrm>
              <a:off x="3063491" y="4953000"/>
              <a:ext cx="229791"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67" name="Oval 66"/>
            <p:cNvSpPr/>
            <p:nvPr/>
          </p:nvSpPr>
          <p:spPr>
            <a:xfrm>
              <a:off x="3063491" y="5867798"/>
              <a:ext cx="229791"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8" name="Oval 67"/>
            <p:cNvSpPr/>
            <p:nvPr/>
          </p:nvSpPr>
          <p:spPr>
            <a:xfrm>
              <a:off x="3063491" y="5409406"/>
              <a:ext cx="229791"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69" name="Oval 68"/>
            <p:cNvSpPr/>
            <p:nvPr/>
          </p:nvSpPr>
          <p:spPr>
            <a:xfrm>
              <a:off x="4035685"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70" name="Oval 69"/>
            <p:cNvSpPr/>
            <p:nvPr/>
          </p:nvSpPr>
          <p:spPr>
            <a:xfrm>
              <a:off x="4035685"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71" name="Oval 70"/>
            <p:cNvSpPr/>
            <p:nvPr/>
          </p:nvSpPr>
          <p:spPr>
            <a:xfrm>
              <a:off x="4035685"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72" name="Oval 71"/>
            <p:cNvSpPr/>
            <p:nvPr/>
          </p:nvSpPr>
          <p:spPr>
            <a:xfrm>
              <a:off x="4035685"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73" name="Oval 72"/>
            <p:cNvSpPr/>
            <p:nvPr/>
          </p:nvSpPr>
          <p:spPr>
            <a:xfrm>
              <a:off x="5007881"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74" name="Oval 73"/>
            <p:cNvSpPr/>
            <p:nvPr/>
          </p:nvSpPr>
          <p:spPr>
            <a:xfrm>
              <a:off x="5007881"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75" name="Oval 74"/>
            <p:cNvSpPr/>
            <p:nvPr/>
          </p:nvSpPr>
          <p:spPr>
            <a:xfrm>
              <a:off x="5007881"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76" name="Oval 75"/>
            <p:cNvSpPr/>
            <p:nvPr/>
          </p:nvSpPr>
          <p:spPr>
            <a:xfrm>
              <a:off x="5007881"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cxnSp>
          <p:nvCxnSpPr>
            <p:cNvPr id="77" name="Straight Arrow Connector 76"/>
            <p:cNvCxnSpPr>
              <a:stCxn id="56" idx="6"/>
            </p:cNvCxnSpPr>
            <p:nvPr/>
          </p:nvCxnSpPr>
          <p:spPr>
            <a:xfrm flipV="1">
              <a:off x="533820" y="4609704"/>
              <a:ext cx="587244" cy="68659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8" name="Straight Arrow Connector 77"/>
            <p:cNvCxnSpPr>
              <a:stCxn id="56" idx="6"/>
            </p:cNvCxnSpPr>
            <p:nvPr/>
          </p:nvCxnSpPr>
          <p:spPr>
            <a:xfrm flipV="1">
              <a:off x="533820" y="5068094"/>
              <a:ext cx="587244" cy="22820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9" name="Straight Arrow Connector 78"/>
            <p:cNvCxnSpPr>
              <a:stCxn id="56" idx="6"/>
            </p:cNvCxnSpPr>
            <p:nvPr/>
          </p:nvCxnSpPr>
          <p:spPr>
            <a:xfrm>
              <a:off x="533820" y="5296298"/>
              <a:ext cx="587244" cy="228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0" name="Straight Arrow Connector 79"/>
            <p:cNvCxnSpPr>
              <a:stCxn id="56" idx="6"/>
            </p:cNvCxnSpPr>
            <p:nvPr/>
          </p:nvCxnSpPr>
          <p:spPr>
            <a:xfrm>
              <a:off x="533820" y="5296298"/>
              <a:ext cx="587244" cy="684609"/>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1" name="Straight Arrow Connector 80"/>
            <p:cNvCxnSpPr/>
            <p:nvPr/>
          </p:nvCxnSpPr>
          <p:spPr>
            <a:xfrm>
              <a:off x="1348892" y="4609704"/>
              <a:ext cx="744368"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a:off x="1348892"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a:off x="1348892"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4" name="Straight Arrow Connector 83"/>
            <p:cNvCxnSpPr/>
            <p:nvPr/>
          </p:nvCxnSpPr>
          <p:spPr>
            <a:xfrm>
              <a:off x="1348892"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p:nvPr/>
          </p:nvCxnSpPr>
          <p:spPr>
            <a:xfrm>
              <a:off x="2321087" y="4609704"/>
              <a:ext cx="742403"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p:nvPr/>
          </p:nvCxnSpPr>
          <p:spPr>
            <a:xfrm>
              <a:off x="2321087"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7" name="Straight Arrow Connector 86"/>
            <p:cNvCxnSpPr/>
            <p:nvPr/>
          </p:nvCxnSpPr>
          <p:spPr>
            <a:xfrm>
              <a:off x="2321087"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2321087"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9" name="Straight Arrow Connector 88"/>
            <p:cNvCxnSpPr/>
            <p:nvPr/>
          </p:nvCxnSpPr>
          <p:spPr>
            <a:xfrm>
              <a:off x="3293282" y="4609704"/>
              <a:ext cx="742403"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a:off x="3293282"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1" name="Straight Arrow Connector 90"/>
            <p:cNvCxnSpPr/>
            <p:nvPr/>
          </p:nvCxnSpPr>
          <p:spPr>
            <a:xfrm>
              <a:off x="3293282"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3293282"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3" name="Straight Arrow Connector 92"/>
            <p:cNvCxnSpPr/>
            <p:nvPr/>
          </p:nvCxnSpPr>
          <p:spPr>
            <a:xfrm>
              <a:off x="4263513" y="4609704"/>
              <a:ext cx="744368"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4" name="Straight Arrow Connector 93"/>
            <p:cNvCxnSpPr/>
            <p:nvPr/>
          </p:nvCxnSpPr>
          <p:spPr>
            <a:xfrm>
              <a:off x="4263513"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a:off x="4263513"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6" name="Straight Arrow Connector 95"/>
            <p:cNvCxnSpPr/>
            <p:nvPr/>
          </p:nvCxnSpPr>
          <p:spPr>
            <a:xfrm>
              <a:off x="4263513"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flipV="1">
              <a:off x="1348892"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8" name="Straight Arrow Connector 97"/>
            <p:cNvCxnSpPr/>
            <p:nvPr/>
          </p:nvCxnSpPr>
          <p:spPr>
            <a:xfrm>
              <a:off x="1348892" y="5068094"/>
              <a:ext cx="744368"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1348892"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0" name="Straight Arrow Connector 99"/>
            <p:cNvCxnSpPr/>
            <p:nvPr/>
          </p:nvCxnSpPr>
          <p:spPr>
            <a:xfrm>
              <a:off x="1348892"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1" name="Straight Arrow Connector 100"/>
            <p:cNvCxnSpPr/>
            <p:nvPr/>
          </p:nvCxnSpPr>
          <p:spPr>
            <a:xfrm flipV="1">
              <a:off x="1348892"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2" name="Straight Arrow Connector 101"/>
            <p:cNvCxnSpPr/>
            <p:nvPr/>
          </p:nvCxnSpPr>
          <p:spPr>
            <a:xfrm flipV="1">
              <a:off x="1348892"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3" name="Straight Arrow Connector 102"/>
            <p:cNvCxnSpPr/>
            <p:nvPr/>
          </p:nvCxnSpPr>
          <p:spPr>
            <a:xfrm>
              <a:off x="1348892" y="5524500"/>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4" name="Straight Arrow Connector 103"/>
            <p:cNvCxnSpPr/>
            <p:nvPr/>
          </p:nvCxnSpPr>
          <p:spPr>
            <a:xfrm>
              <a:off x="1348892"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p:nvPr/>
          </p:nvCxnSpPr>
          <p:spPr>
            <a:xfrm flipV="1">
              <a:off x="1348892"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flipV="1">
              <a:off x="1348892"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7" name="Straight Arrow Connector 106"/>
            <p:cNvCxnSpPr/>
            <p:nvPr/>
          </p:nvCxnSpPr>
          <p:spPr>
            <a:xfrm flipV="1">
              <a:off x="1348892"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8" name="Straight Arrow Connector 107"/>
            <p:cNvCxnSpPr/>
            <p:nvPr/>
          </p:nvCxnSpPr>
          <p:spPr>
            <a:xfrm>
              <a:off x="1348892" y="5980906"/>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flipV="1">
              <a:off x="2321087"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0" name="Straight Arrow Connector 109"/>
            <p:cNvCxnSpPr/>
            <p:nvPr/>
          </p:nvCxnSpPr>
          <p:spPr>
            <a:xfrm>
              <a:off x="2321087" y="5068094"/>
              <a:ext cx="742403"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a:off x="2321087"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2" name="Straight Arrow Connector 111"/>
            <p:cNvCxnSpPr/>
            <p:nvPr/>
          </p:nvCxnSpPr>
          <p:spPr>
            <a:xfrm>
              <a:off x="2321087"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V="1">
              <a:off x="2321087"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4" name="Straight Arrow Connector 113"/>
            <p:cNvCxnSpPr/>
            <p:nvPr/>
          </p:nvCxnSpPr>
          <p:spPr>
            <a:xfrm flipV="1">
              <a:off x="2321087"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5" name="Straight Arrow Connector 114"/>
            <p:cNvCxnSpPr/>
            <p:nvPr/>
          </p:nvCxnSpPr>
          <p:spPr>
            <a:xfrm>
              <a:off x="2321087" y="5524500"/>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a:off x="2321087"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7" name="Straight Arrow Connector 116"/>
            <p:cNvCxnSpPr/>
            <p:nvPr/>
          </p:nvCxnSpPr>
          <p:spPr>
            <a:xfrm flipV="1">
              <a:off x="2321087"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V="1">
              <a:off x="2321087"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V="1">
              <a:off x="2321087"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a:off x="2321087" y="5980906"/>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V="1">
              <a:off x="3293282"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2" name="Straight Arrow Connector 121"/>
            <p:cNvCxnSpPr/>
            <p:nvPr/>
          </p:nvCxnSpPr>
          <p:spPr>
            <a:xfrm>
              <a:off x="3293282" y="5068094"/>
              <a:ext cx="742403"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3" name="Straight Arrow Connector 122"/>
            <p:cNvCxnSpPr/>
            <p:nvPr/>
          </p:nvCxnSpPr>
          <p:spPr>
            <a:xfrm>
              <a:off x="3293282"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4" name="Straight Arrow Connector 123"/>
            <p:cNvCxnSpPr/>
            <p:nvPr/>
          </p:nvCxnSpPr>
          <p:spPr>
            <a:xfrm>
              <a:off x="3293282"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5" name="Straight Arrow Connector 124"/>
            <p:cNvCxnSpPr/>
            <p:nvPr/>
          </p:nvCxnSpPr>
          <p:spPr>
            <a:xfrm flipV="1">
              <a:off x="3293282"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6" name="Straight Arrow Connector 125"/>
            <p:cNvCxnSpPr/>
            <p:nvPr/>
          </p:nvCxnSpPr>
          <p:spPr>
            <a:xfrm flipV="1">
              <a:off x="3293282"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7" name="Straight Arrow Connector 126"/>
            <p:cNvCxnSpPr/>
            <p:nvPr/>
          </p:nvCxnSpPr>
          <p:spPr>
            <a:xfrm>
              <a:off x="3293282" y="5524500"/>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a:off x="3293282"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9" name="Straight Arrow Connector 128"/>
            <p:cNvCxnSpPr/>
            <p:nvPr/>
          </p:nvCxnSpPr>
          <p:spPr>
            <a:xfrm flipV="1">
              <a:off x="3293282"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0" name="Straight Arrow Connector 129"/>
            <p:cNvCxnSpPr/>
            <p:nvPr/>
          </p:nvCxnSpPr>
          <p:spPr>
            <a:xfrm flipV="1">
              <a:off x="3293282"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1" name="Straight Arrow Connector 130"/>
            <p:cNvCxnSpPr/>
            <p:nvPr/>
          </p:nvCxnSpPr>
          <p:spPr>
            <a:xfrm flipV="1">
              <a:off x="3293282"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2" name="Straight Arrow Connector 131"/>
            <p:cNvCxnSpPr/>
            <p:nvPr/>
          </p:nvCxnSpPr>
          <p:spPr>
            <a:xfrm>
              <a:off x="3293282" y="5980906"/>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3" name="Straight Arrow Connector 132"/>
            <p:cNvCxnSpPr/>
            <p:nvPr/>
          </p:nvCxnSpPr>
          <p:spPr>
            <a:xfrm flipV="1">
              <a:off x="4263513"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4" name="Straight Arrow Connector 133"/>
            <p:cNvCxnSpPr/>
            <p:nvPr/>
          </p:nvCxnSpPr>
          <p:spPr>
            <a:xfrm>
              <a:off x="4263513" y="5068094"/>
              <a:ext cx="744368"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5" name="Straight Arrow Connector 134"/>
            <p:cNvCxnSpPr/>
            <p:nvPr/>
          </p:nvCxnSpPr>
          <p:spPr>
            <a:xfrm>
              <a:off x="4263513"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6" name="Straight Arrow Connector 135"/>
            <p:cNvCxnSpPr/>
            <p:nvPr/>
          </p:nvCxnSpPr>
          <p:spPr>
            <a:xfrm>
              <a:off x="4263513"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7" name="Straight Arrow Connector 136"/>
            <p:cNvCxnSpPr/>
            <p:nvPr/>
          </p:nvCxnSpPr>
          <p:spPr>
            <a:xfrm flipV="1">
              <a:off x="4263513"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8" name="Straight Arrow Connector 137"/>
            <p:cNvCxnSpPr/>
            <p:nvPr/>
          </p:nvCxnSpPr>
          <p:spPr>
            <a:xfrm flipV="1">
              <a:off x="4263513"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9" name="Straight Arrow Connector 138"/>
            <p:cNvCxnSpPr/>
            <p:nvPr/>
          </p:nvCxnSpPr>
          <p:spPr>
            <a:xfrm>
              <a:off x="4263513" y="5524500"/>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0" name="Straight Arrow Connector 139"/>
            <p:cNvCxnSpPr/>
            <p:nvPr/>
          </p:nvCxnSpPr>
          <p:spPr>
            <a:xfrm>
              <a:off x="4263513"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1" name="Straight Arrow Connector 140"/>
            <p:cNvCxnSpPr/>
            <p:nvPr/>
          </p:nvCxnSpPr>
          <p:spPr>
            <a:xfrm flipV="1">
              <a:off x="4263513"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2" name="Straight Arrow Connector 141"/>
            <p:cNvCxnSpPr/>
            <p:nvPr/>
          </p:nvCxnSpPr>
          <p:spPr>
            <a:xfrm flipV="1">
              <a:off x="4263513"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3" name="Straight Arrow Connector 142"/>
            <p:cNvCxnSpPr/>
            <p:nvPr/>
          </p:nvCxnSpPr>
          <p:spPr>
            <a:xfrm flipV="1">
              <a:off x="4263513"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4" name="Straight Arrow Connector 143"/>
            <p:cNvCxnSpPr/>
            <p:nvPr/>
          </p:nvCxnSpPr>
          <p:spPr>
            <a:xfrm>
              <a:off x="4263513" y="5980906"/>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41069" name="TextBox 144"/>
            <p:cNvSpPr txBox="1">
              <a:spLocks noChangeArrowheads="1"/>
            </p:cNvSpPr>
            <p:nvPr/>
          </p:nvSpPr>
          <p:spPr bwMode="auto">
            <a:xfrm>
              <a:off x="76200" y="4191000"/>
              <a:ext cx="886904"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Example:</a:t>
              </a:r>
            </a:p>
          </p:txBody>
        </p:sp>
        <p:sp>
          <p:nvSpPr>
            <p:cNvPr id="41070" name="TextBox 145"/>
            <p:cNvSpPr txBox="1">
              <a:spLocks noChangeArrowheads="1"/>
            </p:cNvSpPr>
            <p:nvPr/>
          </p:nvSpPr>
          <p:spPr bwMode="auto">
            <a:xfrm>
              <a:off x="1035769" y="4191000"/>
              <a:ext cx="44662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the</a:t>
              </a:r>
            </a:p>
          </p:txBody>
        </p:sp>
        <p:sp>
          <p:nvSpPr>
            <p:cNvPr id="41071" name="TextBox 146"/>
            <p:cNvSpPr txBox="1">
              <a:spLocks noChangeArrowheads="1"/>
            </p:cNvSpPr>
            <p:nvPr/>
          </p:nvSpPr>
          <p:spPr bwMode="auto">
            <a:xfrm>
              <a:off x="3949070" y="4191000"/>
              <a:ext cx="44662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the</a:t>
              </a:r>
            </a:p>
          </p:txBody>
        </p:sp>
        <p:sp>
          <p:nvSpPr>
            <p:cNvPr id="41072" name="TextBox 147"/>
            <p:cNvSpPr txBox="1">
              <a:spLocks noChangeArrowheads="1"/>
            </p:cNvSpPr>
            <p:nvPr/>
          </p:nvSpPr>
          <p:spPr bwMode="auto">
            <a:xfrm>
              <a:off x="1965912" y="4191000"/>
              <a:ext cx="535872"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man</a:t>
              </a:r>
            </a:p>
          </p:txBody>
        </p:sp>
        <p:sp>
          <p:nvSpPr>
            <p:cNvPr id="41073" name="TextBox 148"/>
            <p:cNvSpPr txBox="1">
              <a:spLocks noChangeArrowheads="1"/>
            </p:cNvSpPr>
            <p:nvPr/>
          </p:nvSpPr>
          <p:spPr bwMode="auto">
            <a:xfrm>
              <a:off x="2947830" y="4191000"/>
              <a:ext cx="510088"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saw</a:t>
              </a:r>
            </a:p>
          </p:txBody>
        </p:sp>
        <p:sp>
          <p:nvSpPr>
            <p:cNvPr id="41074" name="TextBox 149"/>
            <p:cNvSpPr txBox="1">
              <a:spLocks noChangeArrowheads="1"/>
            </p:cNvSpPr>
            <p:nvPr/>
          </p:nvSpPr>
          <p:spPr bwMode="auto">
            <a:xfrm>
              <a:off x="4900610" y="4191000"/>
              <a:ext cx="49025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dog</a:t>
              </a:r>
            </a:p>
          </p:txBody>
        </p:sp>
      </p:grpSp>
      <p:sp>
        <p:nvSpPr>
          <p:cNvPr id="40974" name="TextBox 59"/>
          <p:cNvSpPr txBox="1">
            <a:spLocks noChangeArrowheads="1"/>
          </p:cNvSpPr>
          <p:nvPr/>
        </p:nvSpPr>
        <p:spPr bwMode="auto">
          <a:xfrm>
            <a:off x="5026025" y="3440113"/>
            <a:ext cx="2985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smtClean="0">
                <a:solidFill>
                  <a:srgbClr val="FF0000"/>
                </a:solidFill>
              </a:rPr>
              <a:t>Unique label for each word</a:t>
            </a:r>
            <a:endParaRPr lang="en-US" i="1" dirty="0">
              <a:solidFill>
                <a:srgbClr val="FF0000"/>
              </a:solidFill>
            </a:endParaRPr>
          </a:p>
        </p:txBody>
      </p:sp>
      <p:pic>
        <p:nvPicPr>
          <p:cNvPr id="2" name="Picture 1" descr="TP_tmp.png"/>
          <p:cNvPicPr>
            <a:picLocks noChangeAspect="1"/>
          </p:cNvPicPr>
          <p:nvPr>
            <p:custDataLst>
              <p:tags r:id="rId3"/>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392876" y="3968750"/>
            <a:ext cx="4764400" cy="102375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54" name="TextBox 60"/>
          <p:cNvSpPr txBox="1">
            <a:spLocks noChangeArrowheads="1"/>
          </p:cNvSpPr>
          <p:nvPr/>
        </p:nvSpPr>
        <p:spPr bwMode="auto">
          <a:xfrm>
            <a:off x="6629401" y="4114800"/>
            <a:ext cx="2514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solidFill>
                  <a:srgbClr val="FF0000"/>
                </a:solidFill>
              </a:rPr>
              <a:t>Edges that are chosen must form a path</a:t>
            </a:r>
          </a:p>
        </p:txBody>
      </p:sp>
      <p:sp>
        <p:nvSpPr>
          <p:cNvPr id="146" name="Right Brace 145"/>
          <p:cNvSpPr/>
          <p:nvPr/>
        </p:nvSpPr>
        <p:spPr>
          <a:xfrm>
            <a:off x="6400800" y="3962400"/>
            <a:ext cx="152400" cy="106680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47" name="Rectangle 146"/>
          <p:cNvSpPr/>
          <p:nvPr/>
        </p:nvSpPr>
        <p:spPr>
          <a:xfrm>
            <a:off x="1295400" y="5073650"/>
            <a:ext cx="6553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48" name="Picture 147" descr="TP_tmp.png"/>
          <p:cNvPicPr>
            <a:picLocks noChangeAspect="1"/>
          </p:cNvPicPr>
          <p:nvPr>
            <p:custDataLst>
              <p:tags r:id="rId4"/>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083477" y="3429000"/>
            <a:ext cx="1313346" cy="47045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49" name="Picture 148" descr="TP_tmp.png"/>
          <p:cNvPicPr>
            <a:picLocks noChangeAspect="1"/>
          </p:cNvPicPr>
          <p:nvPr>
            <p:custDataLst>
              <p:tags r:id="rId5"/>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37524" y="1371600"/>
            <a:ext cx="4334476" cy="59106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50" name="Picture 149" descr="TP_tmp.png"/>
          <p:cNvPicPr>
            <a:picLocks noChangeAspect="1"/>
          </p:cNvPicPr>
          <p:nvPr>
            <p:custDataLst>
              <p:tags r:id="rId6"/>
            </p:custDataLst>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84624" y="2590800"/>
            <a:ext cx="5552153" cy="93867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51" name="Picture 150" descr="TP_tmp.png"/>
          <p:cNvPicPr>
            <a:picLocks noChangeAspect="1"/>
          </p:cNvPicPr>
          <p:nvPr>
            <p:custDataLst>
              <p:tags r:id="rId7"/>
            </p:custDataLst>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185457" y="2776538"/>
            <a:ext cx="2792888" cy="46848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5" name="Footer Placeholder 4"/>
          <p:cNvSpPr>
            <a:spLocks noGrp="1"/>
          </p:cNvSpPr>
          <p:nvPr>
            <p:ph type="ftr" sz="quarter" idx="11"/>
          </p:nvPr>
        </p:nvSpPr>
        <p:spPr/>
        <p:txBody>
          <a:bodyPr/>
          <a:lstStyle/>
          <a:p>
            <a:r>
              <a:rPr lang="en-US" smtClean="0"/>
              <a:t>Roth &amp; Srikumar: ILP formulations in Natural Language Processing</a:t>
            </a:r>
            <a:endParaRPr lang="en-US"/>
          </a:p>
        </p:txBody>
      </p:sp>
      <p:sp>
        <p:nvSpPr>
          <p:cNvPr id="6" name="Slide Number Placeholder 5"/>
          <p:cNvSpPr>
            <a:spLocks noGrp="1"/>
          </p:cNvSpPr>
          <p:nvPr>
            <p:ph type="sldNum" sz="quarter" idx="12"/>
          </p:nvPr>
        </p:nvSpPr>
        <p:spPr/>
        <p:txBody>
          <a:bodyPr/>
          <a:lstStyle/>
          <a:p>
            <a:pPr>
              <a:defRPr/>
            </a:pPr>
            <a:fld id="{ED7074CE-C30A-4906-A13E-F3E63223B4E1}" type="slidenum">
              <a:rPr lang="en-US" altLang="zh-TW" smtClean="0"/>
              <a:pPr>
                <a:defRPr/>
              </a:pPr>
              <a:t>27</a:t>
            </a:fld>
            <a:endParaRPr lang="en-US" altLang="zh-TW" dirty="0"/>
          </a:p>
        </p:txBody>
      </p:sp>
    </p:spTree>
    <p:extLst>
      <p:ext uri="{BB962C8B-B14F-4D97-AF65-F5344CB8AC3E}">
        <p14:creationId xmlns:p14="http://schemas.microsoft.com/office/powerpoint/2010/main" val="3113219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6"/>
                                        </p:tgtEl>
                                        <p:attrNameLst>
                                          <p:attrName>style.visibility</p:attrName>
                                        </p:attrNameLst>
                                      </p:cBhvr>
                                      <p:to>
                                        <p:strVal val="visible"/>
                                      </p:to>
                                    </p:set>
                                    <p:animEffect transition="in" filter="fade">
                                      <p:cBhvr>
                                        <p:cTn id="18" dur="500"/>
                                        <p:tgtEl>
                                          <p:spTgt spid="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4"/>
                                        </p:tgtEl>
                                        <p:attrNameLst>
                                          <p:attrName>style.visibility</p:attrName>
                                        </p:attrNameLst>
                                      </p:cBhvr>
                                      <p:to>
                                        <p:strVal val="visible"/>
                                      </p:to>
                                    </p:set>
                                    <p:animEffect transition="in" filter="fade">
                                      <p:cBhvr>
                                        <p:cTn id="21" dur="500"/>
                                        <p:tgtEl>
                                          <p:spTgt spid="154"/>
                                        </p:tgtEl>
                                      </p:cBhvr>
                                    </p:animEffect>
                                  </p:childTnLst>
                                </p:cTn>
                              </p:par>
                              <p:par>
                                <p:cTn id="22" presetID="50" presetClass="entr" presetSubtype="0" decel="100000" fill="hold" nodeType="withEffect">
                                  <p:stCondLst>
                                    <p:cond delay="0"/>
                                  </p:stCondLst>
                                  <p:iterate type="lt">
                                    <p:tmPct val="0"/>
                                  </p:iterate>
                                  <p:childTnLst>
                                    <p:set>
                                      <p:cBhvr>
                                        <p:cTn id="23" dur="1" fill="hold">
                                          <p:stCondLst>
                                            <p:cond delay="0"/>
                                          </p:stCondLst>
                                        </p:cTn>
                                        <p:tgtEl>
                                          <p:spTgt spid="47"/>
                                        </p:tgtEl>
                                        <p:attrNameLst>
                                          <p:attrName>style.visibility</p:attrName>
                                        </p:attrNameLst>
                                      </p:cBhvr>
                                      <p:to>
                                        <p:strVal val="visible"/>
                                      </p:to>
                                    </p:set>
                                    <p:anim calcmode="lin" valueType="num">
                                      <p:cBhvr>
                                        <p:cTn id="24" dur="1000" fill="hold"/>
                                        <p:tgtEl>
                                          <p:spTgt spid="47"/>
                                        </p:tgtEl>
                                        <p:attrNameLst>
                                          <p:attrName>ppt_w</p:attrName>
                                        </p:attrNameLst>
                                      </p:cBhvr>
                                      <p:tavLst>
                                        <p:tav tm="0">
                                          <p:val>
                                            <p:strVal val="#ppt_w+.3"/>
                                          </p:val>
                                        </p:tav>
                                        <p:tav tm="100000">
                                          <p:val>
                                            <p:strVal val="#ppt_w"/>
                                          </p:val>
                                        </p:tav>
                                      </p:tavLst>
                                    </p:anim>
                                    <p:anim calcmode="lin" valueType="num">
                                      <p:cBhvr>
                                        <p:cTn id="25" dur="1000" fill="hold"/>
                                        <p:tgtEl>
                                          <p:spTgt spid="47"/>
                                        </p:tgtEl>
                                        <p:attrNameLst>
                                          <p:attrName>ppt_h</p:attrName>
                                        </p:attrNameLst>
                                      </p:cBhvr>
                                      <p:tavLst>
                                        <p:tav tm="0">
                                          <p:val>
                                            <p:strVal val="#ppt_h"/>
                                          </p:val>
                                        </p:tav>
                                        <p:tav tm="100000">
                                          <p:val>
                                            <p:strVal val="#ppt_h"/>
                                          </p:val>
                                        </p:tav>
                                      </p:tavLst>
                                    </p:anim>
                                    <p:animEffect transition="in" filter="fade">
                                      <p:cBhvr>
                                        <p:cTn id="26" dur="1000"/>
                                        <p:tgtEl>
                                          <p:spTgt spid="47"/>
                                        </p:tgtEl>
                                      </p:cBhvr>
                                    </p:animEffect>
                                  </p:childTnLst>
                                </p:cTn>
                              </p:par>
                              <p:par>
                                <p:cTn id="27" presetID="50" presetClass="entr" presetSubtype="0" decel="100000" fill="hold" nodeType="withEffect">
                                  <p:stCondLst>
                                    <p:cond delay="0"/>
                                  </p:stCondLst>
                                  <p:iterate type="lt">
                                    <p:tmPct val="0"/>
                                  </p:iterate>
                                  <p:childTnLst>
                                    <p:set>
                                      <p:cBhvr>
                                        <p:cTn id="28" dur="1" fill="hold">
                                          <p:stCondLst>
                                            <p:cond delay="0"/>
                                          </p:stCondLst>
                                        </p:cTn>
                                        <p:tgtEl>
                                          <p:spTgt spid="49"/>
                                        </p:tgtEl>
                                        <p:attrNameLst>
                                          <p:attrName>style.visibility</p:attrName>
                                        </p:attrNameLst>
                                      </p:cBhvr>
                                      <p:to>
                                        <p:strVal val="visible"/>
                                      </p:to>
                                    </p:set>
                                    <p:anim calcmode="lin" valueType="num">
                                      <p:cBhvr>
                                        <p:cTn id="29" dur="1000" fill="hold"/>
                                        <p:tgtEl>
                                          <p:spTgt spid="49"/>
                                        </p:tgtEl>
                                        <p:attrNameLst>
                                          <p:attrName>ppt_w</p:attrName>
                                        </p:attrNameLst>
                                      </p:cBhvr>
                                      <p:tavLst>
                                        <p:tav tm="0">
                                          <p:val>
                                            <p:strVal val="#ppt_w+.3"/>
                                          </p:val>
                                        </p:tav>
                                        <p:tav tm="100000">
                                          <p:val>
                                            <p:strVal val="#ppt_w"/>
                                          </p:val>
                                        </p:tav>
                                      </p:tavLst>
                                    </p:anim>
                                    <p:anim calcmode="lin" valueType="num">
                                      <p:cBhvr>
                                        <p:cTn id="30" dur="1000" fill="hold"/>
                                        <p:tgtEl>
                                          <p:spTgt spid="49"/>
                                        </p:tgtEl>
                                        <p:attrNameLst>
                                          <p:attrName>ppt_h</p:attrName>
                                        </p:attrNameLst>
                                      </p:cBhvr>
                                      <p:tavLst>
                                        <p:tav tm="0">
                                          <p:val>
                                            <p:strVal val="#ppt_h"/>
                                          </p:val>
                                        </p:tav>
                                        <p:tav tm="100000">
                                          <p:val>
                                            <p:strVal val="#ppt_h"/>
                                          </p:val>
                                        </p:tav>
                                      </p:tavLst>
                                    </p:anim>
                                    <p:animEffect transition="in" filter="fade">
                                      <p:cBhvr>
                                        <p:cTn id="31" dur="1000"/>
                                        <p:tgtEl>
                                          <p:spTgt spid="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nodeType="click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par>
                                <p:cTn id="37" presetID="10" presetClass="exit" presetSubtype="0" fill="hold" nodeType="withEffect">
                                  <p:stCondLst>
                                    <p:cond delay="0"/>
                                  </p:stCondLst>
                                  <p:iterate type="lt">
                                    <p:tmPct val="0"/>
                                  </p:iterate>
                                  <p:childTnLst>
                                    <p:animEffect transition="out" filter="fade">
                                      <p:cBhvr>
                                        <p:cTn id="38" dur="500"/>
                                        <p:tgtEl>
                                          <p:spTgt spid="47"/>
                                        </p:tgtEl>
                                      </p:cBhvr>
                                    </p:animEffect>
                                    <p:set>
                                      <p:cBhvr>
                                        <p:cTn id="39" dur="1" fill="hold">
                                          <p:stCondLst>
                                            <p:cond delay="499"/>
                                          </p:stCondLst>
                                        </p:cTn>
                                        <p:tgtEl>
                                          <p:spTgt spid="47"/>
                                        </p:tgtEl>
                                        <p:attrNameLst>
                                          <p:attrName>style.visibility</p:attrName>
                                        </p:attrNameLst>
                                      </p:cBhvr>
                                      <p:to>
                                        <p:strVal val="hidden"/>
                                      </p:to>
                                    </p:set>
                                  </p:childTnLst>
                                </p:cTn>
                              </p:par>
                              <p:par>
                                <p:cTn id="40" presetID="10" presetClass="exit" presetSubtype="0" fill="hold" nodeType="withEffect">
                                  <p:stCondLst>
                                    <p:cond delay="0"/>
                                  </p:stCondLst>
                                  <p:iterate type="lt">
                                    <p:tmPct val="0"/>
                                  </p:iterate>
                                  <p:childTnLst>
                                    <p:animEffect transition="out" filter="fade">
                                      <p:cBhvr>
                                        <p:cTn id="41" dur="500"/>
                                        <p:tgtEl>
                                          <p:spTgt spid="49"/>
                                        </p:tgtEl>
                                      </p:cBhvr>
                                    </p:animEffect>
                                    <p:set>
                                      <p:cBhvr>
                                        <p:cTn id="42" dur="1" fill="hold">
                                          <p:stCondLst>
                                            <p:cond delay="499"/>
                                          </p:stCondLst>
                                        </p:cTn>
                                        <p:tgtEl>
                                          <p:spTgt spid="49"/>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childTnLst>
                          </p:cTn>
                        </p:par>
                        <p:par>
                          <p:cTn id="46" fill="hold" nodeType="afterGroup">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47"/>
                                        </p:tgtEl>
                                        <p:attrNameLst>
                                          <p:attrName>style.visibility</p:attrName>
                                        </p:attrNameLst>
                                      </p:cBhvr>
                                      <p:to>
                                        <p:strVal val="visible"/>
                                      </p:to>
                                    </p:set>
                                    <p:animEffect transition="in" filter="fade">
                                      <p:cBhvr>
                                        <p:cTn id="49"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46" grpId="0" animBg="1"/>
      <p:bldP spid="1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ular Callout 146"/>
          <p:cNvSpPr/>
          <p:nvPr/>
        </p:nvSpPr>
        <p:spPr>
          <a:xfrm>
            <a:off x="144242" y="3624779"/>
            <a:ext cx="2751358" cy="741127"/>
          </a:xfrm>
          <a:prstGeom prst="wedgeRectCallout">
            <a:avLst>
              <a:gd name="adj1" fmla="val 12148"/>
              <a:gd name="adj2" fmla="val 145337"/>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3366"/>
                </a:solidFill>
                <a:latin typeface="Calibri" pitchFamily="34" charset="0"/>
                <a:cs typeface="Calibri" pitchFamily="34" charset="0"/>
              </a:rPr>
              <a:t>Without additional constraints the ILP formulation of an HMM is totally </a:t>
            </a:r>
            <a:r>
              <a:rPr lang="en-US" sz="1600" dirty="0" err="1" smtClean="0">
                <a:solidFill>
                  <a:srgbClr val="003366"/>
                </a:solidFill>
                <a:latin typeface="Calibri" pitchFamily="34" charset="0"/>
                <a:cs typeface="Calibri" pitchFamily="34" charset="0"/>
              </a:rPr>
              <a:t>unimodular</a:t>
            </a:r>
            <a:endParaRPr lang="en-US" sz="1600" dirty="0">
              <a:solidFill>
                <a:srgbClr val="003366"/>
              </a:solidFill>
              <a:latin typeface="Calibri" pitchFamily="34" charset="0"/>
              <a:cs typeface="Calibri" pitchFamily="34" charset="0"/>
            </a:endParaRPr>
          </a:p>
        </p:txBody>
      </p:sp>
      <p:sp>
        <p:nvSpPr>
          <p:cNvPr id="41986" name="Title 1"/>
          <p:cNvSpPr>
            <a:spLocks noGrp="1"/>
          </p:cNvSpPr>
          <p:nvPr>
            <p:ph type="title"/>
          </p:nvPr>
        </p:nvSpPr>
        <p:spPr/>
        <p:txBody>
          <a:bodyPr>
            <a:normAutofit/>
          </a:bodyPr>
          <a:lstStyle/>
          <a:p>
            <a:r>
              <a:rPr lang="en-US" sz="2800" dirty="0" smtClean="0"/>
              <a:t>Example 2: Sequence Tagging</a:t>
            </a:r>
          </a:p>
        </p:txBody>
      </p:sp>
      <p:sp>
        <p:nvSpPr>
          <p:cNvPr id="41987" name="TextBox 71"/>
          <p:cNvSpPr txBox="1">
            <a:spLocks noChangeArrowheads="1"/>
          </p:cNvSpPr>
          <p:nvPr/>
        </p:nvSpPr>
        <p:spPr bwMode="auto">
          <a:xfrm>
            <a:off x="1295400" y="990600"/>
            <a:ext cx="8642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HMM </a:t>
            </a:r>
            <a:r>
              <a:rPr lang="en-US" dirty="0" smtClean="0"/>
              <a:t>:</a:t>
            </a:r>
            <a:endParaRPr lang="en-US" dirty="0"/>
          </a:p>
        </p:txBody>
      </p:sp>
      <p:sp>
        <p:nvSpPr>
          <p:cNvPr id="41989" name="TextBox 36"/>
          <p:cNvSpPr txBox="1">
            <a:spLocks noChangeArrowheads="1"/>
          </p:cNvSpPr>
          <p:nvPr/>
        </p:nvSpPr>
        <p:spPr bwMode="auto">
          <a:xfrm>
            <a:off x="304800" y="2209800"/>
            <a:ext cx="124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As an ILP:</a:t>
            </a:r>
          </a:p>
        </p:txBody>
      </p:sp>
      <p:sp>
        <p:nvSpPr>
          <p:cNvPr id="41991" name="TextBox 59"/>
          <p:cNvSpPr txBox="1">
            <a:spLocks noChangeArrowheads="1"/>
          </p:cNvSpPr>
          <p:nvPr/>
        </p:nvSpPr>
        <p:spPr bwMode="auto">
          <a:xfrm>
            <a:off x="5026025" y="3440113"/>
            <a:ext cx="2985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smtClean="0">
                <a:solidFill>
                  <a:srgbClr val="FF0000"/>
                </a:solidFill>
              </a:rPr>
              <a:t>Unique label for each word</a:t>
            </a:r>
            <a:endParaRPr lang="en-US" i="1" dirty="0">
              <a:solidFill>
                <a:srgbClr val="FF0000"/>
              </a:solidFill>
            </a:endParaRPr>
          </a:p>
        </p:txBody>
      </p:sp>
      <p:pic>
        <p:nvPicPr>
          <p:cNvPr id="2" name="Picture 1" descr="TP_tmp.png"/>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bwMode="auto">
          <a:xfrm>
            <a:off x="852565" y="5207713"/>
            <a:ext cx="3538384" cy="59291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52" name="TextBox 51"/>
          <p:cNvSpPr txBox="1">
            <a:spLocks noChangeArrowheads="1"/>
          </p:cNvSpPr>
          <p:nvPr/>
        </p:nvSpPr>
        <p:spPr bwMode="auto">
          <a:xfrm>
            <a:off x="5026025" y="5386388"/>
            <a:ext cx="2582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i="1">
                <a:solidFill>
                  <a:srgbClr val="FF0000"/>
                </a:solidFill>
              </a:rPr>
              <a:t>There must be a verb!</a:t>
            </a:r>
          </a:p>
        </p:txBody>
      </p:sp>
      <p:grpSp>
        <p:nvGrpSpPr>
          <p:cNvPr id="41995" name="Group 48"/>
          <p:cNvGrpSpPr>
            <a:grpSpLocks/>
          </p:cNvGrpSpPr>
          <p:nvPr/>
        </p:nvGrpSpPr>
        <p:grpSpPr bwMode="auto">
          <a:xfrm>
            <a:off x="4343400" y="990600"/>
            <a:ext cx="4295775" cy="1524000"/>
            <a:chOff x="76200" y="4191000"/>
            <a:chExt cx="5314666" cy="1905000"/>
          </a:xfrm>
        </p:grpSpPr>
        <p:sp>
          <p:nvSpPr>
            <p:cNvPr id="50" name="Oval 49"/>
            <p:cNvSpPr/>
            <p:nvPr/>
          </p:nvSpPr>
          <p:spPr>
            <a:xfrm>
              <a:off x="304028" y="5181204"/>
              <a:ext cx="229792"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a:p>
          </p:txBody>
        </p:sp>
        <p:sp>
          <p:nvSpPr>
            <p:cNvPr id="51" name="Oval 50"/>
            <p:cNvSpPr/>
            <p:nvPr/>
          </p:nvSpPr>
          <p:spPr>
            <a:xfrm>
              <a:off x="1121064"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53" name="Oval 52"/>
            <p:cNvSpPr/>
            <p:nvPr/>
          </p:nvSpPr>
          <p:spPr>
            <a:xfrm>
              <a:off x="1121064"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55" name="Oval 54"/>
            <p:cNvSpPr/>
            <p:nvPr/>
          </p:nvSpPr>
          <p:spPr>
            <a:xfrm>
              <a:off x="1121064"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57" name="Oval 56"/>
            <p:cNvSpPr/>
            <p:nvPr/>
          </p:nvSpPr>
          <p:spPr>
            <a:xfrm>
              <a:off x="1121064"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58" name="Oval 57"/>
            <p:cNvSpPr/>
            <p:nvPr/>
          </p:nvSpPr>
          <p:spPr>
            <a:xfrm>
              <a:off x="2093260"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59" name="Oval 58"/>
            <p:cNvSpPr/>
            <p:nvPr/>
          </p:nvSpPr>
          <p:spPr>
            <a:xfrm>
              <a:off x="2093260"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60" name="Oval 59"/>
            <p:cNvSpPr/>
            <p:nvPr/>
          </p:nvSpPr>
          <p:spPr>
            <a:xfrm>
              <a:off x="2093260"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1" name="Oval 60"/>
            <p:cNvSpPr/>
            <p:nvPr/>
          </p:nvSpPr>
          <p:spPr>
            <a:xfrm>
              <a:off x="2093260"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62" name="Oval 61"/>
            <p:cNvSpPr/>
            <p:nvPr/>
          </p:nvSpPr>
          <p:spPr>
            <a:xfrm>
              <a:off x="3063491" y="4496594"/>
              <a:ext cx="229791"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63" name="Oval 62"/>
            <p:cNvSpPr/>
            <p:nvPr/>
          </p:nvSpPr>
          <p:spPr>
            <a:xfrm>
              <a:off x="3063491" y="4953000"/>
              <a:ext cx="229791"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64" name="Oval 63"/>
            <p:cNvSpPr/>
            <p:nvPr/>
          </p:nvSpPr>
          <p:spPr>
            <a:xfrm>
              <a:off x="3063491" y="5867798"/>
              <a:ext cx="229791"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5" name="Oval 64"/>
            <p:cNvSpPr/>
            <p:nvPr/>
          </p:nvSpPr>
          <p:spPr>
            <a:xfrm>
              <a:off x="3063491" y="5409406"/>
              <a:ext cx="229791"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66" name="Oval 65"/>
            <p:cNvSpPr/>
            <p:nvPr/>
          </p:nvSpPr>
          <p:spPr>
            <a:xfrm>
              <a:off x="4035685"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67" name="Oval 66"/>
            <p:cNvSpPr/>
            <p:nvPr/>
          </p:nvSpPr>
          <p:spPr>
            <a:xfrm>
              <a:off x="4035685"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68" name="Oval 67"/>
            <p:cNvSpPr/>
            <p:nvPr/>
          </p:nvSpPr>
          <p:spPr>
            <a:xfrm>
              <a:off x="4035685"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69" name="Oval 68"/>
            <p:cNvSpPr/>
            <p:nvPr/>
          </p:nvSpPr>
          <p:spPr>
            <a:xfrm>
              <a:off x="4035685"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sp>
          <p:nvSpPr>
            <p:cNvPr id="70" name="Oval 69"/>
            <p:cNvSpPr/>
            <p:nvPr/>
          </p:nvSpPr>
          <p:spPr>
            <a:xfrm>
              <a:off x="5007881" y="4496594"/>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D</a:t>
              </a:r>
            </a:p>
          </p:txBody>
        </p:sp>
        <p:sp>
          <p:nvSpPr>
            <p:cNvPr id="71" name="Oval 70"/>
            <p:cNvSpPr/>
            <p:nvPr/>
          </p:nvSpPr>
          <p:spPr>
            <a:xfrm>
              <a:off x="5007881" y="4953000"/>
              <a:ext cx="227828" cy="2282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N</a:t>
              </a:r>
            </a:p>
          </p:txBody>
        </p:sp>
        <p:sp>
          <p:nvSpPr>
            <p:cNvPr id="72" name="Oval 71"/>
            <p:cNvSpPr/>
            <p:nvPr/>
          </p:nvSpPr>
          <p:spPr>
            <a:xfrm>
              <a:off x="5007881" y="5867798"/>
              <a:ext cx="227828" cy="2282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V</a:t>
              </a:r>
            </a:p>
          </p:txBody>
        </p:sp>
        <p:sp>
          <p:nvSpPr>
            <p:cNvPr id="73" name="Oval 72"/>
            <p:cNvSpPr/>
            <p:nvPr/>
          </p:nvSpPr>
          <p:spPr>
            <a:xfrm>
              <a:off x="5007881" y="5409406"/>
              <a:ext cx="227828"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latin typeface="+mj-lt"/>
                </a:rPr>
                <a:t>A</a:t>
              </a:r>
            </a:p>
          </p:txBody>
        </p:sp>
        <p:cxnSp>
          <p:nvCxnSpPr>
            <p:cNvPr id="74" name="Straight Arrow Connector 73"/>
            <p:cNvCxnSpPr>
              <a:stCxn id="50" idx="6"/>
            </p:cNvCxnSpPr>
            <p:nvPr/>
          </p:nvCxnSpPr>
          <p:spPr>
            <a:xfrm flipV="1">
              <a:off x="533820" y="4609704"/>
              <a:ext cx="587244" cy="68659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5" name="Straight Arrow Connector 74"/>
            <p:cNvCxnSpPr>
              <a:stCxn id="50" idx="6"/>
            </p:cNvCxnSpPr>
            <p:nvPr/>
          </p:nvCxnSpPr>
          <p:spPr>
            <a:xfrm flipV="1">
              <a:off x="533820" y="5068094"/>
              <a:ext cx="587244" cy="22820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6" name="Straight Arrow Connector 75"/>
            <p:cNvCxnSpPr>
              <a:stCxn id="50" idx="6"/>
            </p:cNvCxnSpPr>
            <p:nvPr/>
          </p:nvCxnSpPr>
          <p:spPr>
            <a:xfrm>
              <a:off x="533820" y="5296298"/>
              <a:ext cx="587244" cy="228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7" name="Straight Arrow Connector 76"/>
            <p:cNvCxnSpPr>
              <a:stCxn id="50" idx="6"/>
            </p:cNvCxnSpPr>
            <p:nvPr/>
          </p:nvCxnSpPr>
          <p:spPr>
            <a:xfrm>
              <a:off x="533820" y="5296298"/>
              <a:ext cx="587244" cy="684609"/>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8" name="Straight Arrow Connector 77"/>
            <p:cNvCxnSpPr/>
            <p:nvPr/>
          </p:nvCxnSpPr>
          <p:spPr>
            <a:xfrm>
              <a:off x="1348892" y="4609704"/>
              <a:ext cx="744368"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9" name="Straight Arrow Connector 78"/>
            <p:cNvCxnSpPr/>
            <p:nvPr/>
          </p:nvCxnSpPr>
          <p:spPr>
            <a:xfrm>
              <a:off x="1348892"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0" name="Straight Arrow Connector 79"/>
            <p:cNvCxnSpPr/>
            <p:nvPr/>
          </p:nvCxnSpPr>
          <p:spPr>
            <a:xfrm>
              <a:off x="1348892"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1" name="Straight Arrow Connector 80"/>
            <p:cNvCxnSpPr/>
            <p:nvPr/>
          </p:nvCxnSpPr>
          <p:spPr>
            <a:xfrm>
              <a:off x="1348892"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a:off x="2321087" y="4609704"/>
              <a:ext cx="742403"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a:off x="2321087"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4" name="Straight Arrow Connector 83"/>
            <p:cNvCxnSpPr/>
            <p:nvPr/>
          </p:nvCxnSpPr>
          <p:spPr>
            <a:xfrm>
              <a:off x="2321087"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5" name="Straight Arrow Connector 84"/>
            <p:cNvCxnSpPr/>
            <p:nvPr/>
          </p:nvCxnSpPr>
          <p:spPr>
            <a:xfrm>
              <a:off x="2321087"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p:nvPr/>
          </p:nvCxnSpPr>
          <p:spPr>
            <a:xfrm>
              <a:off x="3293282" y="4609704"/>
              <a:ext cx="742403"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7" name="Straight Arrow Connector 86"/>
            <p:cNvCxnSpPr/>
            <p:nvPr/>
          </p:nvCxnSpPr>
          <p:spPr>
            <a:xfrm>
              <a:off x="3293282"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3293282"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9" name="Straight Arrow Connector 88"/>
            <p:cNvCxnSpPr/>
            <p:nvPr/>
          </p:nvCxnSpPr>
          <p:spPr>
            <a:xfrm>
              <a:off x="3293282"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a:off x="4263513" y="4609704"/>
              <a:ext cx="744368" cy="1984"/>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1" name="Straight Arrow Connector 90"/>
            <p:cNvCxnSpPr/>
            <p:nvPr/>
          </p:nvCxnSpPr>
          <p:spPr>
            <a:xfrm>
              <a:off x="4263513"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4263513"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3" name="Straight Arrow Connector 92"/>
            <p:cNvCxnSpPr/>
            <p:nvPr/>
          </p:nvCxnSpPr>
          <p:spPr>
            <a:xfrm>
              <a:off x="4263513"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4" name="Straight Arrow Connector 93"/>
            <p:cNvCxnSpPr/>
            <p:nvPr/>
          </p:nvCxnSpPr>
          <p:spPr>
            <a:xfrm flipV="1">
              <a:off x="1348892"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a:off x="1348892" y="5068094"/>
              <a:ext cx="744368"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6" name="Straight Arrow Connector 95"/>
            <p:cNvCxnSpPr/>
            <p:nvPr/>
          </p:nvCxnSpPr>
          <p:spPr>
            <a:xfrm>
              <a:off x="1348892"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a:off x="1348892"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8" name="Straight Arrow Connector 97"/>
            <p:cNvCxnSpPr/>
            <p:nvPr/>
          </p:nvCxnSpPr>
          <p:spPr>
            <a:xfrm flipV="1">
              <a:off x="1348892"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flipV="1">
              <a:off x="1348892"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0" name="Straight Arrow Connector 99"/>
            <p:cNvCxnSpPr/>
            <p:nvPr/>
          </p:nvCxnSpPr>
          <p:spPr>
            <a:xfrm>
              <a:off x="1348892" y="5524500"/>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1" name="Straight Arrow Connector 100"/>
            <p:cNvCxnSpPr/>
            <p:nvPr/>
          </p:nvCxnSpPr>
          <p:spPr>
            <a:xfrm>
              <a:off x="1348892"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2" name="Straight Arrow Connector 101"/>
            <p:cNvCxnSpPr/>
            <p:nvPr/>
          </p:nvCxnSpPr>
          <p:spPr>
            <a:xfrm flipV="1">
              <a:off x="1348892"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3" name="Straight Arrow Connector 102"/>
            <p:cNvCxnSpPr/>
            <p:nvPr/>
          </p:nvCxnSpPr>
          <p:spPr>
            <a:xfrm flipV="1">
              <a:off x="1348892"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4" name="Straight Arrow Connector 103"/>
            <p:cNvCxnSpPr/>
            <p:nvPr/>
          </p:nvCxnSpPr>
          <p:spPr>
            <a:xfrm flipV="1">
              <a:off x="1348892"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p:nvPr/>
          </p:nvCxnSpPr>
          <p:spPr>
            <a:xfrm>
              <a:off x="1348892" y="5980906"/>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flipV="1">
              <a:off x="2321087"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7" name="Straight Arrow Connector 106"/>
            <p:cNvCxnSpPr/>
            <p:nvPr/>
          </p:nvCxnSpPr>
          <p:spPr>
            <a:xfrm>
              <a:off x="2321087" y="5068094"/>
              <a:ext cx="742403"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8" name="Straight Arrow Connector 107"/>
            <p:cNvCxnSpPr/>
            <p:nvPr/>
          </p:nvCxnSpPr>
          <p:spPr>
            <a:xfrm>
              <a:off x="2321087"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a:off x="2321087"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0" name="Straight Arrow Connector 109"/>
            <p:cNvCxnSpPr/>
            <p:nvPr/>
          </p:nvCxnSpPr>
          <p:spPr>
            <a:xfrm flipV="1">
              <a:off x="2321087"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2321087"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2" name="Straight Arrow Connector 111"/>
            <p:cNvCxnSpPr/>
            <p:nvPr/>
          </p:nvCxnSpPr>
          <p:spPr>
            <a:xfrm>
              <a:off x="2321087" y="5524500"/>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a:off x="2321087"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4" name="Straight Arrow Connector 113"/>
            <p:cNvCxnSpPr/>
            <p:nvPr/>
          </p:nvCxnSpPr>
          <p:spPr>
            <a:xfrm flipV="1">
              <a:off x="2321087"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5" name="Straight Arrow Connector 114"/>
            <p:cNvCxnSpPr/>
            <p:nvPr/>
          </p:nvCxnSpPr>
          <p:spPr>
            <a:xfrm flipV="1">
              <a:off x="2321087"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V="1">
              <a:off x="2321087"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7" name="Straight Arrow Connector 116"/>
            <p:cNvCxnSpPr/>
            <p:nvPr/>
          </p:nvCxnSpPr>
          <p:spPr>
            <a:xfrm>
              <a:off x="2321087" y="5980906"/>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V="1">
              <a:off x="3293282" y="4609704"/>
              <a:ext cx="742403"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a:off x="3293282" y="5068094"/>
              <a:ext cx="742403"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a:off x="3293282"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a:off x="3293282"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2" name="Straight Arrow Connector 121"/>
            <p:cNvCxnSpPr/>
            <p:nvPr/>
          </p:nvCxnSpPr>
          <p:spPr>
            <a:xfrm flipV="1">
              <a:off x="3293282" y="4609704"/>
              <a:ext cx="742403"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3" name="Straight Arrow Connector 122"/>
            <p:cNvCxnSpPr/>
            <p:nvPr/>
          </p:nvCxnSpPr>
          <p:spPr>
            <a:xfrm flipV="1">
              <a:off x="3293282" y="5068094"/>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4" name="Straight Arrow Connector 123"/>
            <p:cNvCxnSpPr/>
            <p:nvPr/>
          </p:nvCxnSpPr>
          <p:spPr>
            <a:xfrm>
              <a:off x="3293282" y="5524500"/>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5" name="Straight Arrow Connector 124"/>
            <p:cNvCxnSpPr/>
            <p:nvPr/>
          </p:nvCxnSpPr>
          <p:spPr>
            <a:xfrm>
              <a:off x="3293282"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6" name="Straight Arrow Connector 125"/>
            <p:cNvCxnSpPr/>
            <p:nvPr/>
          </p:nvCxnSpPr>
          <p:spPr>
            <a:xfrm flipV="1">
              <a:off x="3293282" y="4609704"/>
              <a:ext cx="742403"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7" name="Straight Arrow Connector 126"/>
            <p:cNvCxnSpPr/>
            <p:nvPr/>
          </p:nvCxnSpPr>
          <p:spPr>
            <a:xfrm flipV="1">
              <a:off x="3293282" y="5068094"/>
              <a:ext cx="742403"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flipV="1">
              <a:off x="3293282" y="5524500"/>
              <a:ext cx="742403"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29" name="Straight Arrow Connector 128"/>
            <p:cNvCxnSpPr/>
            <p:nvPr/>
          </p:nvCxnSpPr>
          <p:spPr>
            <a:xfrm>
              <a:off x="3293282" y="5980906"/>
              <a:ext cx="742403"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0" name="Straight Arrow Connector 129"/>
            <p:cNvCxnSpPr/>
            <p:nvPr/>
          </p:nvCxnSpPr>
          <p:spPr>
            <a:xfrm flipV="1">
              <a:off x="4263513" y="4609704"/>
              <a:ext cx="744368" cy="45839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1" name="Straight Arrow Connector 130"/>
            <p:cNvCxnSpPr/>
            <p:nvPr/>
          </p:nvCxnSpPr>
          <p:spPr>
            <a:xfrm>
              <a:off x="4263513" y="5068094"/>
              <a:ext cx="744368" cy="0"/>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2" name="Straight Arrow Connector 131"/>
            <p:cNvCxnSpPr/>
            <p:nvPr/>
          </p:nvCxnSpPr>
          <p:spPr>
            <a:xfrm>
              <a:off x="4263513"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3" name="Straight Arrow Connector 132"/>
            <p:cNvCxnSpPr/>
            <p:nvPr/>
          </p:nvCxnSpPr>
          <p:spPr>
            <a:xfrm>
              <a:off x="4263513"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4" name="Straight Arrow Connector 133"/>
            <p:cNvCxnSpPr/>
            <p:nvPr/>
          </p:nvCxnSpPr>
          <p:spPr>
            <a:xfrm flipV="1">
              <a:off x="4263513" y="4609704"/>
              <a:ext cx="744368" cy="91479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5" name="Straight Arrow Connector 134"/>
            <p:cNvCxnSpPr/>
            <p:nvPr/>
          </p:nvCxnSpPr>
          <p:spPr>
            <a:xfrm flipV="1">
              <a:off x="4263513" y="5068094"/>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6" name="Straight Arrow Connector 135"/>
            <p:cNvCxnSpPr/>
            <p:nvPr/>
          </p:nvCxnSpPr>
          <p:spPr>
            <a:xfrm>
              <a:off x="4263513" y="5524500"/>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7" name="Straight Arrow Connector 136"/>
            <p:cNvCxnSpPr/>
            <p:nvPr/>
          </p:nvCxnSpPr>
          <p:spPr>
            <a:xfrm>
              <a:off x="4263513"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8" name="Straight Arrow Connector 137"/>
            <p:cNvCxnSpPr/>
            <p:nvPr/>
          </p:nvCxnSpPr>
          <p:spPr>
            <a:xfrm flipV="1">
              <a:off x="4263513" y="4609704"/>
              <a:ext cx="744368" cy="137120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39" name="Straight Arrow Connector 138"/>
            <p:cNvCxnSpPr/>
            <p:nvPr/>
          </p:nvCxnSpPr>
          <p:spPr>
            <a:xfrm flipV="1">
              <a:off x="4263513" y="5068094"/>
              <a:ext cx="744368" cy="912813"/>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0" name="Straight Arrow Connector 139"/>
            <p:cNvCxnSpPr/>
            <p:nvPr/>
          </p:nvCxnSpPr>
          <p:spPr>
            <a:xfrm flipV="1">
              <a:off x="4263513" y="5524500"/>
              <a:ext cx="744368" cy="456406"/>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141" name="Straight Arrow Connector 140"/>
            <p:cNvCxnSpPr/>
            <p:nvPr/>
          </p:nvCxnSpPr>
          <p:spPr>
            <a:xfrm>
              <a:off x="4263513" y="5980906"/>
              <a:ext cx="744368" cy="1985"/>
            </a:xfrm>
            <a:prstGeom prst="straightConnector1">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42091" name="TextBox 141"/>
            <p:cNvSpPr txBox="1">
              <a:spLocks noChangeArrowheads="1"/>
            </p:cNvSpPr>
            <p:nvPr/>
          </p:nvSpPr>
          <p:spPr bwMode="auto">
            <a:xfrm>
              <a:off x="76200" y="4191000"/>
              <a:ext cx="886904"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Example:</a:t>
              </a:r>
            </a:p>
          </p:txBody>
        </p:sp>
        <p:sp>
          <p:nvSpPr>
            <p:cNvPr id="42092" name="TextBox 142"/>
            <p:cNvSpPr txBox="1">
              <a:spLocks noChangeArrowheads="1"/>
            </p:cNvSpPr>
            <p:nvPr/>
          </p:nvSpPr>
          <p:spPr bwMode="auto">
            <a:xfrm>
              <a:off x="1035769" y="4191000"/>
              <a:ext cx="44662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the</a:t>
              </a:r>
            </a:p>
          </p:txBody>
        </p:sp>
        <p:sp>
          <p:nvSpPr>
            <p:cNvPr id="42093" name="TextBox 143"/>
            <p:cNvSpPr txBox="1">
              <a:spLocks noChangeArrowheads="1"/>
            </p:cNvSpPr>
            <p:nvPr/>
          </p:nvSpPr>
          <p:spPr bwMode="auto">
            <a:xfrm>
              <a:off x="3949070" y="4191000"/>
              <a:ext cx="44662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the</a:t>
              </a:r>
            </a:p>
          </p:txBody>
        </p:sp>
        <p:sp>
          <p:nvSpPr>
            <p:cNvPr id="42094" name="TextBox 144"/>
            <p:cNvSpPr txBox="1">
              <a:spLocks noChangeArrowheads="1"/>
            </p:cNvSpPr>
            <p:nvPr/>
          </p:nvSpPr>
          <p:spPr bwMode="auto">
            <a:xfrm>
              <a:off x="1965912" y="4191000"/>
              <a:ext cx="535872"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man</a:t>
              </a:r>
            </a:p>
          </p:txBody>
        </p:sp>
        <p:sp>
          <p:nvSpPr>
            <p:cNvPr id="42095" name="TextBox 145"/>
            <p:cNvSpPr txBox="1">
              <a:spLocks noChangeArrowheads="1"/>
            </p:cNvSpPr>
            <p:nvPr/>
          </p:nvSpPr>
          <p:spPr bwMode="auto">
            <a:xfrm>
              <a:off x="2947830" y="4191000"/>
              <a:ext cx="510088"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saw</a:t>
              </a:r>
            </a:p>
          </p:txBody>
        </p:sp>
        <p:sp>
          <p:nvSpPr>
            <p:cNvPr id="42096" name="TextBox 146"/>
            <p:cNvSpPr txBox="1">
              <a:spLocks noChangeArrowheads="1"/>
            </p:cNvSpPr>
            <p:nvPr/>
          </p:nvSpPr>
          <p:spPr bwMode="auto">
            <a:xfrm>
              <a:off x="4900610" y="4191000"/>
              <a:ext cx="49025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dog</a:t>
              </a:r>
            </a:p>
          </p:txBody>
        </p:sp>
      </p:grpSp>
      <p:sp>
        <p:nvSpPr>
          <p:cNvPr id="144" name="Right Brace 143"/>
          <p:cNvSpPr/>
          <p:nvPr/>
        </p:nvSpPr>
        <p:spPr>
          <a:xfrm>
            <a:off x="6400800" y="3962400"/>
            <a:ext cx="152400" cy="106680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42" name="Rectangle 141"/>
          <p:cNvSpPr/>
          <p:nvPr/>
        </p:nvSpPr>
        <p:spPr>
          <a:xfrm>
            <a:off x="1295400" y="5073650"/>
            <a:ext cx="6553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43" name="Picture 142" descr="TP_tmp.png"/>
          <p:cNvPicPr>
            <a:picLocks noChangeAspect="1"/>
          </p:cNvPicPr>
          <p:nvPr>
            <p:custDataLst>
              <p:tags r:id="rId2"/>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392876" y="3968750"/>
            <a:ext cx="4764400" cy="102375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45" name="Picture 144" descr="TP_tmp.png"/>
          <p:cNvPicPr>
            <a:picLocks noChangeAspect="1"/>
          </p:cNvPicPr>
          <p:nvPr>
            <p:custDataLst>
              <p:tags r:id="rId3"/>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083477" y="3429000"/>
            <a:ext cx="1313346" cy="470452"/>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48" name="Picture 147" descr="TP_tmp.png"/>
          <p:cNvPicPr>
            <a:picLocks noChangeAspect="1"/>
          </p:cNvPicPr>
          <p:nvPr>
            <p:custDataLst>
              <p:tags r:id="rId4"/>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84624" y="2590800"/>
            <a:ext cx="5552153" cy="93867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49" name="Picture 148" descr="TP_tmp.png"/>
          <p:cNvPicPr>
            <a:picLocks noChangeAspect="1"/>
          </p:cNvPicPr>
          <p:nvPr>
            <p:custDataLst>
              <p:tags r:id="rId5"/>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185457" y="2776538"/>
            <a:ext cx="2792888" cy="46848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46" name="TextBox 60"/>
          <p:cNvSpPr txBox="1">
            <a:spLocks noChangeArrowheads="1"/>
          </p:cNvSpPr>
          <p:nvPr/>
        </p:nvSpPr>
        <p:spPr bwMode="auto">
          <a:xfrm>
            <a:off x="6629401" y="4114800"/>
            <a:ext cx="2514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solidFill>
                  <a:srgbClr val="FF0000"/>
                </a:solidFill>
              </a:rPr>
              <a:t>E</a:t>
            </a:r>
            <a:r>
              <a:rPr lang="en-US" i="1" dirty="0" smtClean="0">
                <a:solidFill>
                  <a:srgbClr val="FF0000"/>
                </a:solidFill>
              </a:rPr>
              <a:t>dges that are chosen must form a path</a:t>
            </a:r>
            <a:endParaRPr lang="en-US" i="1" dirty="0">
              <a:solidFill>
                <a:srgbClr val="FF0000"/>
              </a:solidFill>
            </a:endParaRPr>
          </a:p>
        </p:txBody>
      </p:sp>
      <p:pic>
        <p:nvPicPr>
          <p:cNvPr id="150" name="Picture 149" descr="TP_tmp.png"/>
          <p:cNvPicPr>
            <a:picLocks noChangeAspect="1"/>
          </p:cNvPicPr>
          <p:nvPr>
            <p:custDataLst>
              <p:tags r:id="rId6"/>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37524" y="1371600"/>
            <a:ext cx="4334476" cy="59106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5" name="TextBox 4"/>
          <p:cNvSpPr txBox="1"/>
          <p:nvPr/>
        </p:nvSpPr>
        <p:spPr>
          <a:xfrm>
            <a:off x="1371600" y="5849064"/>
            <a:ext cx="7015162" cy="646331"/>
          </a:xfrm>
          <a:prstGeom prst="rect">
            <a:avLst/>
          </a:prstGeom>
          <a:solidFill>
            <a:srgbClr val="FFFFCC"/>
          </a:solidFill>
          <a:ln>
            <a:solidFill>
              <a:schemeClr val="bg2"/>
            </a:solidFill>
          </a:ln>
        </p:spPr>
        <p:txBody>
          <a:bodyPr wrap="square" rtlCol="0">
            <a:spAutoFit/>
          </a:bodyPr>
          <a:lstStyle/>
          <a:p>
            <a:pPr algn="ctr"/>
            <a:r>
              <a:rPr lang="en-US" dirty="0" smtClean="0">
                <a:latin typeface="+mn-lt"/>
              </a:rPr>
              <a:t>[Roth &amp; </a:t>
            </a:r>
            <a:r>
              <a:rPr lang="en-US" dirty="0" err="1" smtClean="0">
                <a:latin typeface="+mn-lt"/>
              </a:rPr>
              <a:t>Yih</a:t>
            </a:r>
            <a:r>
              <a:rPr lang="en-US" dirty="0" smtClean="0">
                <a:latin typeface="+mn-lt"/>
              </a:rPr>
              <a:t>, ICML’05] discuss training paradigms for HMMs and CRFs, when augmented with additional knowledge </a:t>
            </a:r>
            <a:endParaRPr lang="en-US" dirty="0">
              <a:latin typeface="+mn-lt"/>
            </a:endParaRPr>
          </a:p>
        </p:txBody>
      </p:sp>
      <p:sp>
        <p:nvSpPr>
          <p:cNvPr id="3" name="Footer Placeholder 2"/>
          <p:cNvSpPr>
            <a:spLocks noGrp="1"/>
          </p:cNvSpPr>
          <p:nvPr>
            <p:ph type="ftr" sz="quarter" idx="11"/>
          </p:nvPr>
        </p:nvSpPr>
        <p:spPr/>
        <p:txBody>
          <a:bodyPr/>
          <a:lstStyle/>
          <a:p>
            <a:r>
              <a:rPr lang="en-US" smtClean="0"/>
              <a:t>Roth &amp; Srikumar: ILP formulations in Natural Language Processing</a:t>
            </a:r>
            <a:endParaRPr lang="en-US"/>
          </a:p>
        </p:txBody>
      </p:sp>
      <p:sp>
        <p:nvSpPr>
          <p:cNvPr id="4" name="Slide Number Placeholder 3"/>
          <p:cNvSpPr>
            <a:spLocks noGrp="1"/>
          </p:cNvSpPr>
          <p:nvPr>
            <p:ph type="sldNum" sz="quarter" idx="12"/>
          </p:nvPr>
        </p:nvSpPr>
        <p:spPr/>
        <p:txBody>
          <a:bodyPr/>
          <a:lstStyle/>
          <a:p>
            <a:pPr>
              <a:defRPr/>
            </a:pPr>
            <a:fld id="{ED7074CE-C30A-4906-A13E-F3E63223B4E1}" type="slidenum">
              <a:rPr lang="en-US" altLang="zh-TW" smtClean="0"/>
              <a:pPr>
                <a:defRPr/>
              </a:pPr>
              <a:t>28</a:t>
            </a:fld>
            <a:endParaRPr lang="en-US" altLang="zh-TW" dirty="0"/>
          </a:p>
        </p:txBody>
      </p:sp>
    </p:spTree>
    <p:extLst>
      <p:ext uri="{BB962C8B-B14F-4D97-AF65-F5344CB8AC3E}">
        <p14:creationId xmlns:p14="http://schemas.microsoft.com/office/powerpoint/2010/main" val="215780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smtClean="0"/>
              <a:t>Constraints</a:t>
            </a:r>
            <a:endParaRPr lang="en-US" sz="2800" dirty="0"/>
          </a:p>
        </p:txBody>
      </p:sp>
      <p:sp>
        <p:nvSpPr>
          <p:cNvPr id="6" name="Content Placeholder 5"/>
          <p:cNvSpPr>
            <a:spLocks noGrp="1"/>
          </p:cNvSpPr>
          <p:nvPr>
            <p:ph idx="1"/>
          </p:nvPr>
        </p:nvSpPr>
        <p:spPr/>
        <p:txBody>
          <a:bodyPr/>
          <a:lstStyle/>
          <a:p>
            <a:r>
              <a:rPr lang="en-US" smtClean="0"/>
              <a:t>We have seen three different constraints in this example</a:t>
            </a:r>
          </a:p>
          <a:p>
            <a:pPr lvl="1"/>
            <a:r>
              <a:rPr lang="en-US" smtClean="0"/>
              <a:t>Unique label for each word</a:t>
            </a:r>
          </a:p>
          <a:p>
            <a:pPr lvl="1"/>
            <a:r>
              <a:rPr lang="en-US" smtClean="0"/>
              <a:t>Chosen edges must form a path</a:t>
            </a:r>
          </a:p>
          <a:p>
            <a:pPr lvl="1"/>
            <a:r>
              <a:rPr lang="en-US" smtClean="0"/>
              <a:t>There must be a verb</a:t>
            </a:r>
          </a:p>
          <a:p>
            <a:r>
              <a:rPr lang="en-US" smtClean="0"/>
              <a:t>All three can be expressed as  linear inequalities</a:t>
            </a:r>
          </a:p>
          <a:p>
            <a:endParaRPr lang="en-US" smtClean="0"/>
          </a:p>
          <a:p>
            <a:r>
              <a:rPr lang="en-US" smtClean="0"/>
              <a:t>In terms of modeling, there is a difference</a:t>
            </a:r>
          </a:p>
          <a:p>
            <a:pPr lvl="1"/>
            <a:r>
              <a:rPr lang="en-US" smtClean="0"/>
              <a:t>The first two define the output structure (in this case, a sequence)</a:t>
            </a:r>
          </a:p>
          <a:p>
            <a:pPr lvl="1"/>
            <a:r>
              <a:rPr lang="en-US" smtClean="0"/>
              <a:t>The third one adds knowledge to the problem</a:t>
            </a:r>
          </a:p>
          <a:p>
            <a:endParaRPr lang="en-US" smtClean="0"/>
          </a:p>
          <a:p>
            <a:endParaRPr lang="en-US" dirty="0"/>
          </a:p>
        </p:txBody>
      </p:sp>
      <p:sp>
        <p:nvSpPr>
          <p:cNvPr id="2" name="Rectangular Callout 1"/>
          <p:cNvSpPr/>
          <p:nvPr/>
        </p:nvSpPr>
        <p:spPr>
          <a:xfrm>
            <a:off x="7010400" y="2743200"/>
            <a:ext cx="1981200" cy="685800"/>
          </a:xfrm>
          <a:prstGeom prst="wedgeRectCallout">
            <a:avLst>
              <a:gd name="adj1" fmla="val -107216"/>
              <a:gd name="adj2" fmla="val 108555"/>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A conventional model</a:t>
            </a:r>
            <a:endParaRPr lang="en-US" dirty="0">
              <a:solidFill>
                <a:schemeClr val="tx1"/>
              </a:solidFill>
              <a:latin typeface="Calibri" pitchFamily="34" charset="0"/>
              <a:cs typeface="Calibri" pitchFamily="34" charset="0"/>
            </a:endParaRPr>
          </a:p>
        </p:txBody>
      </p:sp>
      <p:sp>
        <p:nvSpPr>
          <p:cNvPr id="7" name="Rectangular Callout 6"/>
          <p:cNvSpPr/>
          <p:nvPr/>
        </p:nvSpPr>
        <p:spPr>
          <a:xfrm>
            <a:off x="5638800" y="4876800"/>
            <a:ext cx="3352800" cy="838200"/>
          </a:xfrm>
          <a:prstGeom prst="wedgeRectCallout">
            <a:avLst>
              <a:gd name="adj1" fmla="val -131007"/>
              <a:gd name="adj2" fmla="val -82308"/>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 CCMs, knowledge is an integral part of the modeling</a:t>
            </a:r>
            <a:endParaRPr lang="en-US" dirty="0">
              <a:solidFill>
                <a:schemeClr val="tx1"/>
              </a:solidFill>
              <a:latin typeface="Calibri" pitchFamily="34" charset="0"/>
              <a:cs typeface="Calibri" pitchFamily="34" charset="0"/>
            </a:endParaRPr>
          </a:p>
        </p:txBody>
      </p:sp>
      <p:sp>
        <p:nvSpPr>
          <p:cNvPr id="3" name="Footer Placeholder 2"/>
          <p:cNvSpPr>
            <a:spLocks noGrp="1"/>
          </p:cNvSpPr>
          <p:nvPr>
            <p:ph type="ftr" sz="quarter" idx="3"/>
          </p:nvPr>
        </p:nvSpPr>
        <p:spPr/>
        <p:txBody>
          <a:bodyPr/>
          <a:lstStyle/>
          <a:p>
            <a:pPr>
              <a:defRPr/>
            </a:pPr>
            <a:r>
              <a:rPr lang="en-US" smtClean="0"/>
              <a:t>Roth &amp; Srikumar: ILP formulations in Natural Language Processing</a:t>
            </a:r>
            <a:endParaRPr lang="en-US" altLang="zh-TW" dirty="0"/>
          </a:p>
        </p:txBody>
      </p:sp>
      <p:sp>
        <p:nvSpPr>
          <p:cNvPr id="8" name="Slide Number Placeholder 7"/>
          <p:cNvSpPr>
            <a:spLocks noGrp="1"/>
          </p:cNvSpPr>
          <p:nvPr>
            <p:ph type="sldNum" sz="quarter" idx="12"/>
          </p:nvPr>
        </p:nvSpPr>
        <p:spPr/>
        <p:txBody>
          <a:bodyPr/>
          <a:lstStyle/>
          <a:p>
            <a:pPr>
              <a:defRPr/>
            </a:pPr>
            <a:fld id="{C83F18D4-0D70-44DE-A8FF-A8D5002D1168}" type="slidenum">
              <a:rPr lang="en-US" altLang="zh-TW" smtClean="0"/>
              <a:pPr>
                <a:defRPr/>
              </a:pPr>
              <a:t>29</a:t>
            </a:fld>
            <a:endParaRPr lang="en-US" altLang="zh-TW" dirty="0"/>
          </a:p>
        </p:txBody>
      </p:sp>
    </p:spTree>
    <p:extLst>
      <p:ext uri="{BB962C8B-B14F-4D97-AF65-F5344CB8AC3E}">
        <p14:creationId xmlns:p14="http://schemas.microsoft.com/office/powerpoint/2010/main" val="1945002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ILP Formulations in NLP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Part 1: Introduction [30 min</a:t>
            </a:r>
            <a:r>
              <a:rPr lang="en-US" dirty="0" smtClean="0"/>
              <a:t>]</a:t>
            </a:r>
          </a:p>
          <a:p>
            <a:endParaRPr lang="en-US" dirty="0" smtClean="0"/>
          </a:p>
          <a:p>
            <a:r>
              <a:rPr lang="en-US" dirty="0" smtClean="0"/>
              <a:t>Part </a:t>
            </a:r>
            <a:r>
              <a:rPr lang="en-US" dirty="0"/>
              <a:t>2: Applications of ILP Formulations in </a:t>
            </a:r>
            <a:r>
              <a:rPr lang="en-US" dirty="0" smtClean="0"/>
              <a:t>NLP </a:t>
            </a:r>
            <a:r>
              <a:rPr lang="en-US" dirty="0"/>
              <a:t>[15 min]</a:t>
            </a:r>
          </a:p>
          <a:p>
            <a:endParaRPr lang="en-US" dirty="0" smtClean="0"/>
          </a:p>
          <a:p>
            <a:r>
              <a:rPr lang="en-US" dirty="0" smtClean="0"/>
              <a:t>Part </a:t>
            </a:r>
            <a:r>
              <a:rPr lang="en-US" dirty="0"/>
              <a:t>3: Modeling: Inference methods and Constraints [45 min]</a:t>
            </a:r>
          </a:p>
          <a:p>
            <a:endParaRPr lang="en-US" dirty="0" smtClean="0"/>
          </a:p>
          <a:p>
            <a:r>
              <a:rPr lang="en-US" dirty="0" smtClean="0">
                <a:solidFill>
                  <a:srgbClr val="3366CC"/>
                </a:solidFill>
              </a:rPr>
              <a:t>BREAK</a:t>
            </a:r>
          </a:p>
          <a:p>
            <a:endParaRPr lang="en-US" dirty="0" smtClean="0"/>
          </a:p>
          <a:p>
            <a:r>
              <a:rPr lang="en-US" dirty="0" smtClean="0"/>
              <a:t>Part </a:t>
            </a:r>
            <a:r>
              <a:rPr lang="en-US" dirty="0"/>
              <a:t>4: Training Paradigms [30 min]</a:t>
            </a:r>
          </a:p>
          <a:p>
            <a:endParaRPr lang="en-US" dirty="0" smtClean="0"/>
          </a:p>
          <a:p>
            <a:r>
              <a:rPr lang="en-US" dirty="0" smtClean="0"/>
              <a:t>Part </a:t>
            </a:r>
            <a:r>
              <a:rPr lang="en-US" dirty="0"/>
              <a:t>5: Constraints Driven Learning [30 min]</a:t>
            </a:r>
          </a:p>
          <a:p>
            <a:endParaRPr lang="en-US" dirty="0" smtClean="0"/>
          </a:p>
          <a:p>
            <a:r>
              <a:rPr lang="en-US" dirty="0" smtClean="0"/>
              <a:t>Part </a:t>
            </a:r>
            <a:r>
              <a:rPr lang="en-US" dirty="0"/>
              <a:t>6: Developing ILP based applications [15min]</a:t>
            </a:r>
          </a:p>
          <a:p>
            <a:endParaRPr lang="en-US" dirty="0" smtClean="0"/>
          </a:p>
          <a:p>
            <a:r>
              <a:rPr lang="en-US" dirty="0" smtClean="0"/>
              <a:t>Part </a:t>
            </a:r>
            <a:r>
              <a:rPr lang="en-US" dirty="0"/>
              <a:t>7: Final words [15min]</a:t>
            </a:r>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C83F18D4-0D70-44DE-A8FF-A8D5002D1168}" type="slidenum">
              <a:rPr lang="en-US" altLang="zh-TW" smtClean="0"/>
              <a:pPr>
                <a:defRPr/>
              </a:pPr>
              <a:t>3</a:t>
            </a:fld>
            <a:endParaRPr lang="en-US" altLang="zh-TW" dirty="0"/>
          </a:p>
        </p:txBody>
      </p:sp>
      <p:sp>
        <p:nvSpPr>
          <p:cNvPr id="5" name="Footer Placeholder 4"/>
          <p:cNvSpPr>
            <a:spLocks noGrp="1"/>
          </p:cNvSpPr>
          <p:nvPr>
            <p:ph type="ftr" sz="quarter" idx="3"/>
          </p:nvPr>
        </p:nvSpPr>
        <p:spPr/>
        <p:txBody>
          <a:bodyPr/>
          <a:lstStyle/>
          <a:p>
            <a:pPr>
              <a:defRPr/>
            </a:pPr>
            <a:r>
              <a:rPr lang="en-US" smtClean="0"/>
              <a:t>Roth &amp; Srikumar: ILP formulations in Natural Language Processing</a:t>
            </a:r>
            <a:endParaRPr lang="en-US" altLang="zh-TW" dirty="0"/>
          </a:p>
        </p:txBody>
      </p:sp>
    </p:spTree>
    <p:extLst>
      <p:ext uri="{BB962C8B-B14F-4D97-AF65-F5344CB8AC3E}">
        <p14:creationId xmlns:p14="http://schemas.microsoft.com/office/powerpoint/2010/main" val="819677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type="title"/>
          </p:nvPr>
        </p:nvSpPr>
        <p:spPr/>
        <p:txBody>
          <a:bodyPr>
            <a:noAutofit/>
          </a:bodyPr>
          <a:lstStyle/>
          <a:p>
            <a:r>
              <a:rPr lang="en-US" sz="2800" dirty="0" smtClean="0"/>
              <a:t>Constrained Conditional Models—ILP Formulations</a:t>
            </a:r>
          </a:p>
        </p:txBody>
      </p:sp>
      <p:sp>
        <p:nvSpPr>
          <p:cNvPr id="1234948" name="Rectangle 4"/>
          <p:cNvSpPr>
            <a:spLocks noGrp="1" noChangeArrowheads="1"/>
          </p:cNvSpPr>
          <p:nvPr>
            <p:ph idx="1"/>
          </p:nvPr>
        </p:nvSpPr>
        <p:spPr/>
        <p:txBody>
          <a:bodyPr>
            <a:normAutofit fontScale="92500" lnSpcReduction="20000"/>
          </a:bodyPr>
          <a:lstStyle/>
          <a:p>
            <a:r>
              <a:rPr lang="en-US" dirty="0" smtClean="0"/>
              <a:t>Have been shown useful in the context of many NLP problems</a:t>
            </a:r>
          </a:p>
          <a:p>
            <a:r>
              <a:rPr lang="en-US" dirty="0" smtClean="0"/>
              <a:t>[</a:t>
            </a:r>
            <a:r>
              <a:rPr lang="en-US" dirty="0" err="1" smtClean="0"/>
              <a:t>Roth&amp;Yih</a:t>
            </a:r>
            <a:r>
              <a:rPr lang="en-US" dirty="0" smtClean="0"/>
              <a:t>, 04,07: Entities and Relations; Punyakanok et. al: SRL  …]</a:t>
            </a:r>
          </a:p>
          <a:p>
            <a:pPr lvl="1"/>
            <a:r>
              <a:rPr lang="en-US" dirty="0" smtClean="0"/>
              <a:t>Summarization; Co-reference; Information &amp; Relation Extraction; Event Identifications and causality ; Transliteration; Textual Entailment; Knowledge Acquisition; Sentiments; Temporal Reasoning, Parsing,…</a:t>
            </a:r>
          </a:p>
          <a:p>
            <a:endParaRPr lang="en-US" dirty="0" smtClean="0"/>
          </a:p>
          <a:p>
            <a:r>
              <a:rPr lang="en-US" dirty="0" smtClean="0"/>
              <a:t>Some theoretical work on training paradigms [Punyakanok et. al., 05 more; Constraints Driven Learning, PR, Constrained EM…] </a:t>
            </a:r>
          </a:p>
          <a:p>
            <a:r>
              <a:rPr lang="en-US" dirty="0" smtClean="0"/>
              <a:t>Some work on Inference, mostly approximations, bringing back ideas on </a:t>
            </a:r>
            <a:r>
              <a:rPr lang="en-US" dirty="0" err="1" smtClean="0"/>
              <a:t>Lagrangian</a:t>
            </a:r>
            <a:r>
              <a:rPr lang="en-US" dirty="0" smtClean="0"/>
              <a:t> relaxation, etc. </a:t>
            </a:r>
          </a:p>
          <a:p>
            <a:pPr lvl="1"/>
            <a:endParaRPr lang="en-US" dirty="0" smtClean="0"/>
          </a:p>
          <a:p>
            <a:r>
              <a:rPr lang="en-US" dirty="0" smtClean="0"/>
              <a:t>Good summary and description of training paradigms: </a:t>
            </a:r>
          </a:p>
          <a:p>
            <a:pPr lvl="1"/>
            <a:r>
              <a:rPr lang="en-US" dirty="0" smtClean="0"/>
              <a:t>[Chang, Ratinov &amp; Roth, Machine Learning Journal 2012]</a:t>
            </a:r>
          </a:p>
          <a:p>
            <a:endParaRPr lang="en-US" altLang="zh-TW" dirty="0" smtClean="0"/>
          </a:p>
          <a:p>
            <a:r>
              <a:rPr lang="en-US" altLang="zh-TW" dirty="0" smtClean="0"/>
              <a:t>Summary of work &amp; a bibliography: </a:t>
            </a:r>
            <a:r>
              <a:rPr lang="en-US" altLang="zh-TW" dirty="0" smtClean="0">
                <a:hlinkClick r:id="rId2"/>
              </a:rPr>
              <a:t>http://L2R.cs.uiuc.edu/tutorials.html</a:t>
            </a:r>
            <a:endParaRPr lang="en-US" altLang="zh-TW" dirty="0" smtClean="0"/>
          </a:p>
          <a:p>
            <a:endParaRPr lang="en-US" altLang="zh-TW" dirty="0" smtClean="0"/>
          </a:p>
          <a:p>
            <a:endParaRPr lang="en-US" altLang="zh-TW" dirty="0" smtClean="0"/>
          </a:p>
          <a:p>
            <a:endParaRPr lang="en-US" altLang="zh-TW" dirty="0" smtClean="0"/>
          </a:p>
        </p:txBody>
      </p:sp>
      <p:sp>
        <p:nvSpPr>
          <p:cNvPr id="3" name="Slide Number Placeholder 2"/>
          <p:cNvSpPr>
            <a:spLocks noGrp="1"/>
          </p:cNvSpPr>
          <p:nvPr>
            <p:ph type="sldNum" sz="quarter" idx="12"/>
          </p:nvPr>
        </p:nvSpPr>
        <p:spPr/>
        <p:txBody>
          <a:bodyPr/>
          <a:lstStyle/>
          <a:p>
            <a:fld id="{C83F18D4-0D70-44DE-A8FF-A8D5002D1168}" type="slidenum">
              <a:rPr lang="en-US" altLang="zh-TW" smtClean="0"/>
              <a:pPr/>
              <a:t>30</a:t>
            </a:fld>
            <a:endParaRPr lang="en-US" altLang="zh-TW" dirty="0"/>
          </a:p>
        </p:txBody>
      </p:sp>
      <p:sp>
        <p:nvSpPr>
          <p:cNvPr id="2" name="Footer Placeholder 1"/>
          <p:cNvSpPr>
            <a:spLocks noGrp="1"/>
          </p:cNvSpPr>
          <p:nvPr>
            <p:ph type="ftr" sz="quarter" idx="3"/>
          </p:nvPr>
        </p:nvSpPr>
        <p:spPr/>
        <p:txBody>
          <a:bodyPr/>
          <a:lstStyle/>
          <a:p>
            <a:r>
              <a:rPr lang="en-US" smtClean="0"/>
              <a:t>Roth &amp; Srikumar: ILP formulations in Natural Language Processing</a:t>
            </a:r>
            <a:endParaRPr lang="en-US" altLang="zh-TW" dirty="0"/>
          </a:p>
        </p:txBody>
      </p:sp>
    </p:spTree>
    <p:extLst>
      <p:ext uri="{BB962C8B-B14F-4D97-AF65-F5344CB8AC3E}">
        <p14:creationId xmlns:p14="http://schemas.microsoft.com/office/powerpoint/2010/main" val="2295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94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494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494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smtClean="0"/>
              <a:t>The Rest of the Tutorial</a:t>
            </a:r>
            <a:endParaRPr lang="en-US" sz="2800" dirty="0"/>
          </a:p>
        </p:txBody>
      </p:sp>
      <p:sp>
        <p:nvSpPr>
          <p:cNvPr id="6" name="Content Placeholder 5"/>
          <p:cNvSpPr>
            <a:spLocks noGrp="1"/>
          </p:cNvSpPr>
          <p:nvPr>
            <p:ph idx="1"/>
          </p:nvPr>
        </p:nvSpPr>
        <p:spPr>
          <a:xfrm>
            <a:off x="457200" y="1143000"/>
            <a:ext cx="8229600" cy="4953000"/>
          </a:xfrm>
        </p:spPr>
        <p:txBody>
          <a:bodyPr/>
          <a:lstStyle/>
          <a:p>
            <a:endParaRPr lang="en-US" dirty="0" smtClean="0"/>
          </a:p>
          <a:p>
            <a:endParaRPr lang="en-US" dirty="0"/>
          </a:p>
          <a:p>
            <a:r>
              <a:rPr lang="en-US" dirty="0" smtClean="0"/>
              <a:t>The next two parts will provide more details on how to model structured decisions problems in NLP as ILP problems.</a:t>
            </a:r>
          </a:p>
          <a:p>
            <a:r>
              <a:rPr lang="en-US" dirty="0" smtClean="0"/>
              <a:t>After the break we will discuss </a:t>
            </a:r>
            <a:r>
              <a:rPr lang="en-US" dirty="0" smtClean="0">
                <a:solidFill>
                  <a:srgbClr val="3366CC"/>
                </a:solidFill>
              </a:rPr>
              <a:t>learning</a:t>
            </a:r>
            <a:r>
              <a:rPr lang="en-US" dirty="0" smtClean="0"/>
              <a:t> </a:t>
            </a:r>
          </a:p>
          <a:p>
            <a:r>
              <a:rPr lang="en-US" dirty="0" smtClean="0"/>
              <a:t>First, learning paradigms within this framework</a:t>
            </a:r>
          </a:p>
          <a:p>
            <a:pPr lvl="1"/>
            <a:r>
              <a:rPr lang="en-US" b="1" dirty="0" smtClean="0"/>
              <a:t>Inference</a:t>
            </a:r>
            <a:r>
              <a:rPr lang="en-US" dirty="0" smtClean="0"/>
              <a:t> is necessary, but can be incorporated in multiple ways into the learning process </a:t>
            </a:r>
          </a:p>
          <a:p>
            <a:r>
              <a:rPr lang="en-US" dirty="0" smtClean="0"/>
              <a:t>Then, move to Constraints Driven Learning  </a:t>
            </a:r>
          </a:p>
          <a:p>
            <a:pPr lvl="1"/>
            <a:r>
              <a:rPr lang="en-US" dirty="0" smtClean="0"/>
              <a:t>How constraints can take the place of many examples</a:t>
            </a:r>
          </a:p>
          <a:p>
            <a:pPr lvl="1"/>
            <a:r>
              <a:rPr lang="en-US" dirty="0" smtClean="0"/>
              <a:t>Semi-supervised scenarios</a:t>
            </a:r>
          </a:p>
          <a:p>
            <a:pPr lvl="1"/>
            <a:r>
              <a:rPr lang="en-US" dirty="0" smtClean="0"/>
              <a:t>Learning with latent representations; response driven learning</a:t>
            </a:r>
          </a:p>
          <a:p>
            <a:endParaRPr lang="en-US" dirty="0" smtClean="0"/>
          </a:p>
          <a:p>
            <a:endParaRPr lang="en-US" dirty="0"/>
          </a:p>
        </p:txBody>
      </p:sp>
      <p:sp>
        <p:nvSpPr>
          <p:cNvPr id="11" name="Rectangle 10"/>
          <p:cNvSpPr/>
          <p:nvPr/>
        </p:nvSpPr>
        <p:spPr>
          <a:xfrm>
            <a:off x="1752602" y="990601"/>
            <a:ext cx="5638799" cy="461665"/>
          </a:xfrm>
          <a:prstGeom prst="rect">
            <a:avLst/>
          </a:prstGeom>
        </p:spPr>
        <p:txBody>
          <a:bodyPr wrap="square">
            <a:spAutoFit/>
          </a:bodyPr>
          <a:lstStyle/>
          <a:p>
            <a:pPr lvl="1" eaLnBrk="0" hangingPunct="0">
              <a:spcBef>
                <a:spcPct val="20000"/>
              </a:spcBef>
              <a:buClr>
                <a:srgbClr val="FF9900"/>
              </a:buClr>
              <a:buSzPct val="65000"/>
            </a:pPr>
            <a:r>
              <a:rPr lang="en-US" sz="2400" b="1" kern="0" dirty="0" smtClean="0">
                <a:solidFill>
                  <a:srgbClr val="003366"/>
                </a:solidFill>
                <a:latin typeface="Calibri"/>
                <a:cs typeface="Arial"/>
              </a:rPr>
              <a:t>y </a:t>
            </a:r>
            <a:r>
              <a:rPr lang="en-US" sz="2400" b="1" kern="0" dirty="0">
                <a:solidFill>
                  <a:srgbClr val="003366"/>
                </a:solidFill>
                <a:latin typeface="Calibri"/>
                <a:cs typeface="Arial"/>
              </a:rPr>
              <a:t>= </a:t>
            </a:r>
            <a:r>
              <a:rPr lang="en-US" sz="2400" b="1" kern="0" dirty="0" err="1">
                <a:solidFill>
                  <a:srgbClr val="003366"/>
                </a:solidFill>
                <a:latin typeface="Calibri"/>
                <a:cs typeface="Arial"/>
              </a:rPr>
              <a:t>argmax</a:t>
            </a:r>
            <a:r>
              <a:rPr lang="en-US" sz="2400" b="1" kern="0" baseline="-25000" dirty="0" err="1">
                <a:solidFill>
                  <a:srgbClr val="003366"/>
                </a:solidFill>
                <a:latin typeface="Calibri"/>
                <a:cs typeface="Arial"/>
              </a:rPr>
              <a:t>y</a:t>
            </a:r>
            <a:r>
              <a:rPr lang="en-US" sz="2400" b="1" kern="0" baseline="-25000" dirty="0">
                <a:solidFill>
                  <a:srgbClr val="003366"/>
                </a:solidFill>
                <a:latin typeface="Calibri"/>
                <a:cs typeface="Arial"/>
              </a:rPr>
              <a:t> </a:t>
            </a:r>
            <a:r>
              <a:rPr lang="en-US" sz="2400" b="1" kern="0" baseline="-25000" dirty="0">
                <a:solidFill>
                  <a:srgbClr val="003366"/>
                </a:solidFill>
                <a:latin typeface="cmsy10"/>
                <a:cs typeface="Arial"/>
              </a:rPr>
              <a:t>2 Y</a:t>
            </a:r>
            <a:r>
              <a:rPr lang="en-US" sz="2400" b="1" kern="0" dirty="0">
                <a:solidFill>
                  <a:srgbClr val="003366"/>
                </a:solidFill>
                <a:latin typeface="Calibri"/>
                <a:cs typeface="Arial"/>
              </a:rPr>
              <a:t>  </a:t>
            </a:r>
            <a:r>
              <a:rPr lang="en-US" sz="2400" b="1" kern="0" dirty="0" err="1" smtClean="0">
                <a:solidFill>
                  <a:srgbClr val="003366"/>
                </a:solidFill>
                <a:latin typeface="Calibri"/>
                <a:cs typeface="Arial"/>
              </a:rPr>
              <a:t>w</a:t>
            </a:r>
            <a:r>
              <a:rPr lang="en-US" sz="2400" b="1" kern="0" baseline="30000" dirty="0" err="1" smtClean="0">
                <a:solidFill>
                  <a:srgbClr val="003366"/>
                </a:solidFill>
                <a:latin typeface="Calibri"/>
                <a:cs typeface="Arial"/>
              </a:rPr>
              <a:t>T</a:t>
            </a:r>
            <a:r>
              <a:rPr lang="en-US" sz="2400" b="1" kern="0" dirty="0" err="1" smtClean="0">
                <a:solidFill>
                  <a:srgbClr val="003366"/>
                </a:solidFill>
                <a:latin typeface="cmmi10"/>
                <a:cs typeface="Arial"/>
              </a:rPr>
              <a:t>Á</a:t>
            </a:r>
            <a:r>
              <a:rPr lang="en-US" sz="2400" b="1" kern="0" dirty="0" smtClean="0">
                <a:solidFill>
                  <a:srgbClr val="003366"/>
                </a:solidFill>
                <a:latin typeface="Calibri"/>
                <a:cs typeface="Arial"/>
              </a:rPr>
              <a:t>(x, y</a:t>
            </a:r>
            <a:r>
              <a:rPr lang="en-US" sz="2400" b="1" kern="0" dirty="0">
                <a:solidFill>
                  <a:srgbClr val="003366"/>
                </a:solidFill>
                <a:latin typeface="Calibri"/>
                <a:cs typeface="Arial"/>
              </a:rPr>
              <a:t>) + </a:t>
            </a:r>
            <a:r>
              <a:rPr lang="en-US" sz="2400" b="1" kern="0" dirty="0" err="1" smtClean="0">
                <a:solidFill>
                  <a:srgbClr val="003366"/>
                </a:solidFill>
                <a:latin typeface="Calibri"/>
                <a:cs typeface="Arial"/>
              </a:rPr>
              <a:t>u</a:t>
            </a:r>
            <a:r>
              <a:rPr lang="en-US" sz="2400" b="1" kern="0" baseline="30000" dirty="0" err="1" smtClean="0">
                <a:solidFill>
                  <a:srgbClr val="003366"/>
                </a:solidFill>
                <a:latin typeface="Calibri"/>
                <a:cs typeface="Arial"/>
              </a:rPr>
              <a:t>T</a:t>
            </a:r>
            <a:r>
              <a:rPr lang="en-US" sz="2400" b="1" kern="0" dirty="0" err="1" smtClean="0">
                <a:solidFill>
                  <a:srgbClr val="003366"/>
                </a:solidFill>
                <a:latin typeface="cmmi10"/>
                <a:cs typeface="Arial"/>
              </a:rPr>
              <a:t>C</a:t>
            </a:r>
            <a:r>
              <a:rPr lang="en-US" sz="2400" b="1" kern="0" dirty="0" smtClean="0">
                <a:solidFill>
                  <a:srgbClr val="003366"/>
                </a:solidFill>
                <a:latin typeface="Calibri"/>
                <a:cs typeface="Arial"/>
              </a:rPr>
              <a:t>(x, y</a:t>
            </a:r>
            <a:r>
              <a:rPr lang="en-US" sz="2400" b="1" kern="0" dirty="0">
                <a:solidFill>
                  <a:srgbClr val="003366"/>
                </a:solidFill>
                <a:latin typeface="Calibri"/>
                <a:cs typeface="Arial"/>
              </a:rPr>
              <a:t>) </a:t>
            </a:r>
          </a:p>
        </p:txBody>
      </p:sp>
      <p:sp>
        <p:nvSpPr>
          <p:cNvPr id="12" name="Rectangular Callout 11"/>
          <p:cNvSpPr/>
          <p:nvPr/>
        </p:nvSpPr>
        <p:spPr>
          <a:xfrm>
            <a:off x="7103678" y="750242"/>
            <a:ext cx="1922079" cy="1154758"/>
          </a:xfrm>
          <a:prstGeom prst="wedgeRectCallout">
            <a:avLst>
              <a:gd name="adj1" fmla="val -62665"/>
              <a:gd name="adj2" fmla="val 12324"/>
            </a:avLst>
          </a:prstGeom>
          <a:solidFill>
            <a:srgbClr val="FFFFCC"/>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3366"/>
                </a:solidFill>
              </a:rPr>
              <a:t>The 4</a:t>
            </a:r>
            <a:r>
              <a:rPr lang="en-US" baseline="30000" dirty="0" smtClean="0">
                <a:solidFill>
                  <a:srgbClr val="003366"/>
                </a:solidFill>
              </a:rPr>
              <a:t>th</a:t>
            </a:r>
            <a:r>
              <a:rPr lang="en-US" dirty="0" smtClean="0">
                <a:solidFill>
                  <a:srgbClr val="003366"/>
                </a:solidFill>
              </a:rPr>
              <a:t> and 5</a:t>
            </a:r>
            <a:r>
              <a:rPr lang="en-US" baseline="30000" dirty="0" smtClean="0">
                <a:solidFill>
                  <a:srgbClr val="003366"/>
                </a:solidFill>
              </a:rPr>
              <a:t>th</a:t>
            </a:r>
            <a:r>
              <a:rPr lang="en-US" dirty="0" smtClean="0">
                <a:solidFill>
                  <a:srgbClr val="003366"/>
                </a:solidFill>
              </a:rPr>
              <a:t>  parts of the tutorial will focus on learning </a:t>
            </a:r>
            <a:endParaRPr lang="en-US" dirty="0">
              <a:solidFill>
                <a:srgbClr val="003366"/>
              </a:solidFill>
            </a:endParaRPr>
          </a:p>
        </p:txBody>
      </p:sp>
      <p:sp>
        <p:nvSpPr>
          <p:cNvPr id="14" name="Oval 13"/>
          <p:cNvSpPr/>
          <p:nvPr/>
        </p:nvSpPr>
        <p:spPr>
          <a:xfrm>
            <a:off x="4038600" y="990601"/>
            <a:ext cx="1600200" cy="461665"/>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022834" y="990600"/>
            <a:ext cx="2949466" cy="461665"/>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85900" y="933351"/>
            <a:ext cx="6172200" cy="666849"/>
          </a:xfrm>
          <a:prstGeom prst="rect">
            <a:avLst/>
          </a:prstGeom>
          <a:solidFill>
            <a:srgbClr val="FFFFCC"/>
          </a:solidFill>
          <a:ln w="28575">
            <a:solidFill>
              <a:srgbClr val="FF0000"/>
            </a:solidFill>
          </a:ln>
        </p:spPr>
        <p:txBody>
          <a:bodyPr wrap="square">
            <a:spAutoFit/>
          </a:bodyPr>
          <a:lstStyle/>
          <a:p>
            <a:r>
              <a:rPr lang="en-US" sz="2400" dirty="0">
                <a:solidFill>
                  <a:srgbClr val="003366"/>
                </a:solidFill>
                <a:latin typeface="Calibri" pitchFamily="34" charset="0"/>
              </a:rPr>
              <a:t>y</a:t>
            </a:r>
            <a:r>
              <a:rPr lang="en-US" sz="2400" dirty="0" smtClean="0">
                <a:solidFill>
                  <a:srgbClr val="003366"/>
                </a:solidFill>
                <a:latin typeface="Calibri" pitchFamily="34" charset="0"/>
              </a:rPr>
              <a:t> = </a:t>
            </a:r>
            <a:r>
              <a:rPr lang="en-US" sz="2400" dirty="0" err="1" smtClean="0">
                <a:solidFill>
                  <a:srgbClr val="003366"/>
                </a:solidFill>
                <a:latin typeface="Calibri" pitchFamily="34" charset="0"/>
              </a:rPr>
              <a:t>argmax</a:t>
            </a:r>
            <a:r>
              <a:rPr lang="en-US" sz="2400" baseline="-25000" dirty="0" err="1" smtClean="0">
                <a:solidFill>
                  <a:srgbClr val="3366CC"/>
                </a:solidFill>
                <a:latin typeface="Arial"/>
                <a:sym typeface="Symbol"/>
              </a:rPr>
              <a:t>y</a:t>
            </a:r>
            <a:r>
              <a:rPr lang="en-US" sz="2400" dirty="0" smtClean="0">
                <a:solidFill>
                  <a:srgbClr val="003366"/>
                </a:solidFill>
              </a:rPr>
              <a:t> </a:t>
            </a:r>
            <a:r>
              <a:rPr lang="en-US" sz="2000" dirty="0" smtClean="0">
                <a:solidFill>
                  <a:srgbClr val="003366"/>
                </a:solidFill>
                <a:latin typeface="Symbol"/>
                <a:sym typeface="Symbol"/>
              </a:rPr>
              <a:t></a:t>
            </a:r>
            <a:r>
              <a:rPr lang="en-US" sz="2000" dirty="0" smtClean="0">
                <a:solidFill>
                  <a:srgbClr val="003366"/>
                </a:solidFill>
              </a:rPr>
              <a:t> </a:t>
            </a:r>
            <a:r>
              <a:rPr lang="en-US" sz="2000" b="1" dirty="0" smtClean="0">
                <a:solidFill>
                  <a:srgbClr val="003366"/>
                </a:solidFill>
                <a:latin typeface="Calibri"/>
              </a:rPr>
              <a:t>1</a:t>
            </a:r>
            <a:r>
              <a:rPr lang="en-US" sz="2000" b="1" baseline="-25000" dirty="0" smtClean="0">
                <a:solidFill>
                  <a:srgbClr val="003366"/>
                </a:solidFill>
                <a:latin typeface="cmmi10"/>
              </a:rPr>
              <a:t>Á</a:t>
            </a:r>
            <a:r>
              <a:rPr lang="en-US" sz="2000" b="1" baseline="-25000" dirty="0" smtClean="0">
                <a:solidFill>
                  <a:srgbClr val="003366"/>
                </a:solidFill>
                <a:latin typeface="Calibri" pitchFamily="34" charset="0"/>
              </a:rPr>
              <a:t>(</a:t>
            </a:r>
            <a:r>
              <a:rPr lang="en-US" sz="2000" b="1" baseline="-25000" dirty="0" err="1" smtClean="0">
                <a:solidFill>
                  <a:srgbClr val="003366"/>
                </a:solidFill>
                <a:latin typeface="Calibri"/>
              </a:rPr>
              <a:t>x,y</a:t>
            </a:r>
            <a:r>
              <a:rPr lang="en-US" sz="2000" b="1" baseline="-25000" dirty="0" smtClean="0">
                <a:solidFill>
                  <a:srgbClr val="003366"/>
                </a:solidFill>
                <a:latin typeface="Calibri" pitchFamily="34" charset="0"/>
              </a:rPr>
              <a:t>)</a:t>
            </a:r>
            <a:r>
              <a:rPr lang="en-US" sz="2000" b="1" dirty="0" smtClean="0">
                <a:solidFill>
                  <a:srgbClr val="003366"/>
                </a:solidFill>
              </a:rPr>
              <a:t> </a:t>
            </a:r>
            <a:r>
              <a:rPr lang="en-US" sz="2000" b="1" dirty="0" err="1" smtClean="0">
                <a:solidFill>
                  <a:srgbClr val="003366"/>
                </a:solidFill>
                <a:latin typeface="cmmi10"/>
              </a:rPr>
              <a:t>w</a:t>
            </a:r>
            <a:r>
              <a:rPr lang="en-US" sz="2000" baseline="-25000" dirty="0" err="1" smtClean="0">
                <a:solidFill>
                  <a:srgbClr val="003366"/>
                </a:solidFill>
                <a:latin typeface="Calibri"/>
              </a:rPr>
              <a:t>x,y</a:t>
            </a:r>
            <a:r>
              <a:rPr lang="en-US" sz="2000" baseline="-25000" dirty="0" smtClean="0">
                <a:solidFill>
                  <a:srgbClr val="003366"/>
                </a:solidFill>
                <a:latin typeface="Calibri"/>
              </a:rPr>
              <a:t>     </a:t>
            </a:r>
            <a:r>
              <a:rPr lang="en-US" sz="2000" dirty="0" smtClean="0">
                <a:solidFill>
                  <a:srgbClr val="003366"/>
                </a:solidFill>
                <a:latin typeface="Calibri" pitchFamily="34" charset="0"/>
              </a:rPr>
              <a:t>subject to Constraints C(</a:t>
            </a:r>
            <a:r>
              <a:rPr lang="en-US" sz="2000" dirty="0" err="1" smtClean="0">
                <a:solidFill>
                  <a:srgbClr val="003366"/>
                </a:solidFill>
                <a:latin typeface="Calibri" pitchFamily="34" charset="0"/>
              </a:rPr>
              <a:t>x,y</a:t>
            </a:r>
            <a:r>
              <a:rPr lang="en-US" sz="2000" dirty="0" smtClean="0">
                <a:solidFill>
                  <a:srgbClr val="000000"/>
                </a:solidFill>
                <a:latin typeface="Calibri" pitchFamily="34" charset="0"/>
              </a:rPr>
              <a:t>)</a:t>
            </a:r>
          </a:p>
          <a:p>
            <a:endParaRPr lang="en-US" sz="2000" baseline="-25000" dirty="0">
              <a:solidFill>
                <a:srgbClr val="0033CC"/>
              </a:solidFill>
              <a:latin typeface="Calibri"/>
            </a:endParaRPr>
          </a:p>
        </p:txBody>
      </p:sp>
      <p:sp>
        <p:nvSpPr>
          <p:cNvPr id="13" name="Rectangular Callout 12"/>
          <p:cNvSpPr/>
          <p:nvPr/>
        </p:nvSpPr>
        <p:spPr>
          <a:xfrm>
            <a:off x="4876800" y="94597"/>
            <a:ext cx="4191001" cy="533400"/>
          </a:xfrm>
          <a:prstGeom prst="wedgeRectCallout">
            <a:avLst>
              <a:gd name="adj1" fmla="val -89982"/>
              <a:gd name="adj2" fmla="val 137960"/>
            </a:avLst>
          </a:prstGeom>
          <a:solidFill>
            <a:srgbClr val="FFFFCC"/>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3366"/>
                </a:solidFill>
              </a:rPr>
              <a:t>The 2</a:t>
            </a:r>
            <a:r>
              <a:rPr lang="en-US" baseline="30000" dirty="0" smtClean="0">
                <a:solidFill>
                  <a:srgbClr val="003366"/>
                </a:solidFill>
              </a:rPr>
              <a:t>nd</a:t>
            </a:r>
            <a:r>
              <a:rPr lang="en-US" dirty="0" smtClean="0">
                <a:solidFill>
                  <a:srgbClr val="003366"/>
                </a:solidFill>
              </a:rPr>
              <a:t> and 3</a:t>
            </a:r>
            <a:r>
              <a:rPr lang="en-US" baseline="30000" dirty="0" smtClean="0">
                <a:solidFill>
                  <a:srgbClr val="003366"/>
                </a:solidFill>
              </a:rPr>
              <a:t>rd</a:t>
            </a:r>
            <a:r>
              <a:rPr lang="en-US" dirty="0" smtClean="0">
                <a:solidFill>
                  <a:srgbClr val="003366"/>
                </a:solidFill>
              </a:rPr>
              <a:t> parts of the tutorial will discuss modeling and inference </a:t>
            </a:r>
            <a:endParaRPr lang="en-US" dirty="0">
              <a:solidFill>
                <a:srgbClr val="003366"/>
              </a:solidFill>
            </a:endParaRPr>
          </a:p>
        </p:txBody>
      </p:sp>
      <p:sp>
        <p:nvSpPr>
          <p:cNvPr id="2" name="Footer Placeholder 1"/>
          <p:cNvSpPr>
            <a:spLocks noGrp="1"/>
          </p:cNvSpPr>
          <p:nvPr>
            <p:ph type="ftr" sz="quarter" idx="3"/>
          </p:nvPr>
        </p:nvSpPr>
        <p:spPr/>
        <p:txBody>
          <a:bodyPr/>
          <a:lstStyle/>
          <a:p>
            <a:pPr>
              <a:defRPr/>
            </a:pPr>
            <a:r>
              <a:rPr lang="en-US" smtClean="0"/>
              <a:t>Roth &amp; Srikumar: ILP formulations in Natural Language Processing</a:t>
            </a:r>
            <a:endParaRPr lang="en-US" altLang="zh-TW" dirty="0"/>
          </a:p>
        </p:txBody>
      </p:sp>
      <p:sp>
        <p:nvSpPr>
          <p:cNvPr id="3" name="Slide Number Placeholder 2"/>
          <p:cNvSpPr>
            <a:spLocks noGrp="1"/>
          </p:cNvSpPr>
          <p:nvPr>
            <p:ph type="sldNum" sz="quarter" idx="12"/>
          </p:nvPr>
        </p:nvSpPr>
        <p:spPr/>
        <p:txBody>
          <a:bodyPr/>
          <a:lstStyle/>
          <a:p>
            <a:pPr>
              <a:defRPr/>
            </a:pPr>
            <a:fld id="{C83F18D4-0D70-44DE-A8FF-A8D5002D1168}" type="slidenum">
              <a:rPr lang="en-US" altLang="zh-TW" smtClean="0"/>
              <a:pPr>
                <a:defRPr/>
              </a:pPr>
              <a:t>31</a:t>
            </a:fld>
            <a:endParaRPr lang="en-US" altLang="zh-TW" dirty="0"/>
          </a:p>
        </p:txBody>
      </p:sp>
    </p:spTree>
    <p:extLst>
      <p:ext uri="{BB962C8B-B14F-4D97-AF65-F5344CB8AC3E}">
        <p14:creationId xmlns:p14="http://schemas.microsoft.com/office/powerpoint/2010/main" val="75914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8" fill="hold" grpId="0" nodeType="clickEffect">
                                  <p:stCondLst>
                                    <p:cond delay="0"/>
                                  </p:stCondLst>
                                  <p:childTnLst>
                                    <p:anim calcmode="lin" valueType="num">
                                      <p:cBhvr additive="base">
                                        <p:cTn id="14" dur="500"/>
                                        <p:tgtEl>
                                          <p:spTgt spid="10"/>
                                        </p:tgtEl>
                                        <p:attrNameLst>
                                          <p:attrName>ppt_x</p:attrName>
                                        </p:attrNameLst>
                                      </p:cBhvr>
                                      <p:tavLst>
                                        <p:tav tm="0">
                                          <p:val>
                                            <p:strVal val="ppt_x"/>
                                          </p:val>
                                        </p:tav>
                                        <p:tav tm="100000">
                                          <p:val>
                                            <p:strVal val="0-ppt_w/2"/>
                                          </p:val>
                                        </p:tav>
                                      </p:tavLst>
                                    </p:anim>
                                    <p:anim calcmode="lin" valueType="num">
                                      <p:cBhvr additive="base">
                                        <p:cTn id="15" dur="500"/>
                                        <p:tgtEl>
                                          <p:spTgt spid="10"/>
                                        </p:tgtEl>
                                        <p:attrNameLst>
                                          <p:attrName>ppt_y</p:attrName>
                                        </p:attrNameLst>
                                      </p:cBhvr>
                                      <p:tavLst>
                                        <p:tav tm="0">
                                          <p:val>
                                            <p:strVal val="ppt_y"/>
                                          </p:val>
                                        </p:tav>
                                        <p:tav tm="100000">
                                          <p:val>
                                            <p:strVal val="ppt_y"/>
                                          </p:val>
                                        </p:tav>
                                      </p:tavLst>
                                    </p:anim>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0"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END of PART 1</a:t>
            </a:r>
            <a:endParaRPr lang="en-US" dirty="0"/>
          </a:p>
        </p:txBody>
      </p:sp>
      <p:sp>
        <p:nvSpPr>
          <p:cNvPr id="3" name="Content Placeholder 2"/>
          <p:cNvSpPr>
            <a:spLocks noGrp="1"/>
          </p:cNvSpPr>
          <p:nvPr>
            <p:ph idx="1"/>
          </p:nvPr>
        </p:nvSpPr>
        <p:spPr/>
        <p:txBody>
          <a:bodyPr/>
          <a:lstStyle/>
          <a:p>
            <a:r>
              <a:rPr lang="en-US" dirty="0" smtClean="0"/>
              <a:t>END of PART 1</a:t>
            </a:r>
            <a:endParaRPr lang="en-US" dirty="0"/>
          </a:p>
        </p:txBody>
      </p:sp>
      <p:sp>
        <p:nvSpPr>
          <p:cNvPr id="5" name="Footer Placeholder 4"/>
          <p:cNvSpPr>
            <a:spLocks noGrp="1"/>
          </p:cNvSpPr>
          <p:nvPr>
            <p:ph type="ftr" sz="quarter" idx="3"/>
          </p:nvPr>
        </p:nvSpPr>
        <p:spPr/>
        <p:txBody>
          <a:bodyPr/>
          <a:lstStyle/>
          <a:p>
            <a:pPr>
              <a:defRPr/>
            </a:pPr>
            <a:r>
              <a:rPr lang="en-US" smtClean="0"/>
              <a:t>Roth &amp; Srikumar: ILP formulations in Natural Language Processing</a:t>
            </a:r>
            <a:endParaRPr lang="en-US" altLang="zh-TW" dirty="0"/>
          </a:p>
        </p:txBody>
      </p:sp>
      <p:sp>
        <p:nvSpPr>
          <p:cNvPr id="6" name="Slide Number Placeholder 5"/>
          <p:cNvSpPr>
            <a:spLocks noGrp="1"/>
          </p:cNvSpPr>
          <p:nvPr>
            <p:ph type="sldNum" sz="quarter" idx="12"/>
          </p:nvPr>
        </p:nvSpPr>
        <p:spPr/>
        <p:txBody>
          <a:bodyPr/>
          <a:lstStyle/>
          <a:p>
            <a:pPr>
              <a:defRPr/>
            </a:pPr>
            <a:fld id="{C83F18D4-0D70-44DE-A8FF-A8D5002D1168}" type="slidenum">
              <a:rPr lang="en-US" altLang="zh-TW" smtClean="0"/>
              <a:pPr>
                <a:defRPr/>
              </a:pPr>
              <a:t>32</a:t>
            </a:fld>
            <a:endParaRPr lang="en-US" altLang="zh-TW" dirty="0"/>
          </a:p>
        </p:txBody>
      </p:sp>
    </p:spTree>
    <p:extLst>
      <p:ext uri="{BB962C8B-B14F-4D97-AF65-F5344CB8AC3E}">
        <p14:creationId xmlns:p14="http://schemas.microsoft.com/office/powerpoint/2010/main" val="824835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itle 1"/>
          <p:cNvSpPr>
            <a:spLocks noGrp="1"/>
          </p:cNvSpPr>
          <p:nvPr>
            <p:ph type="title"/>
          </p:nvPr>
        </p:nvSpPr>
        <p:spPr/>
        <p:txBody>
          <a:bodyPr>
            <a:normAutofit fontScale="90000"/>
          </a:bodyPr>
          <a:lstStyle/>
          <a:p>
            <a:r>
              <a:rPr lang="en-US" dirty="0" smtClean="0"/>
              <a:t>First Summary</a:t>
            </a:r>
          </a:p>
        </p:txBody>
      </p:sp>
      <p:sp>
        <p:nvSpPr>
          <p:cNvPr id="3" name="Content Placeholder 2"/>
          <p:cNvSpPr>
            <a:spLocks noGrp="1"/>
          </p:cNvSpPr>
          <p:nvPr>
            <p:ph idx="1"/>
          </p:nvPr>
        </p:nvSpPr>
        <p:spPr/>
        <p:txBody>
          <a:bodyPr>
            <a:normAutofit lnSpcReduction="10000"/>
          </a:bodyPr>
          <a:lstStyle/>
          <a:p>
            <a:r>
              <a:rPr lang="en-US" dirty="0" smtClean="0"/>
              <a:t>Introduced Structured Prediction</a:t>
            </a:r>
          </a:p>
          <a:p>
            <a:r>
              <a:rPr lang="en-US" b="1" dirty="0" smtClean="0"/>
              <a:t>Many examples</a:t>
            </a:r>
          </a:p>
          <a:p>
            <a:r>
              <a:rPr lang="en-US" dirty="0" smtClean="0"/>
              <a:t>Introduced the key building blocks of </a:t>
            </a:r>
            <a:r>
              <a:rPr lang="en-US" b="1" dirty="0" smtClean="0"/>
              <a:t>structured learning </a:t>
            </a:r>
            <a:r>
              <a:rPr lang="en-US" dirty="0" smtClean="0"/>
              <a:t>and</a:t>
            </a:r>
            <a:r>
              <a:rPr lang="en-US" b="1" dirty="0" smtClean="0"/>
              <a:t> inference</a:t>
            </a:r>
            <a:endParaRPr lang="en-US" b="1" dirty="0"/>
          </a:p>
          <a:p>
            <a:r>
              <a:rPr lang="en-US" dirty="0" smtClean="0"/>
              <a:t>Focused on Constraints Conditional Models</a:t>
            </a:r>
          </a:p>
          <a:p>
            <a:r>
              <a:rPr lang="en-US" dirty="0" smtClean="0"/>
              <a:t>CCMS: The motivating scenario is the case in which </a:t>
            </a:r>
          </a:p>
          <a:p>
            <a:pPr lvl="1"/>
            <a:r>
              <a:rPr lang="en-US" dirty="0" smtClean="0"/>
              <a:t>Joint INFERENCE is essential</a:t>
            </a:r>
          </a:p>
          <a:p>
            <a:pPr lvl="1"/>
            <a:r>
              <a:rPr lang="en-US" dirty="0" smtClean="0"/>
              <a:t>Joint LEARNING should be done thoughtfully</a:t>
            </a:r>
          </a:p>
          <a:p>
            <a:pPr lvl="2"/>
            <a:r>
              <a:rPr lang="en-US" dirty="0" smtClean="0"/>
              <a:t>Not everything can be learned together</a:t>
            </a:r>
          </a:p>
          <a:p>
            <a:pPr lvl="2"/>
            <a:r>
              <a:rPr lang="en-US" dirty="0" smtClean="0"/>
              <a:t>We don’t always want to learning everything together</a:t>
            </a:r>
          </a:p>
          <a:p>
            <a:r>
              <a:rPr lang="en-US" dirty="0" smtClean="0"/>
              <a:t>Moving on to </a:t>
            </a:r>
          </a:p>
          <a:p>
            <a:pPr lvl="1"/>
            <a:r>
              <a:rPr lang="en-US" dirty="0" smtClean="0"/>
              <a:t>Details on Joint Learning</a:t>
            </a:r>
          </a:p>
          <a:p>
            <a:pPr lvl="1"/>
            <a:r>
              <a:rPr lang="en-US" dirty="0" smtClean="0"/>
              <a:t>Details on Inference</a:t>
            </a:r>
          </a:p>
          <a:p>
            <a:pPr marL="0" indent="0">
              <a:buNone/>
            </a:pPr>
            <a:endParaRPr lang="en-US" dirty="0" smtClean="0"/>
          </a:p>
        </p:txBody>
      </p:sp>
      <p:sp>
        <p:nvSpPr>
          <p:cNvPr id="2" name="Footer Placeholder 1"/>
          <p:cNvSpPr>
            <a:spLocks noGrp="1"/>
          </p:cNvSpPr>
          <p:nvPr>
            <p:ph type="ftr" sz="quarter" idx="3"/>
          </p:nvPr>
        </p:nvSpPr>
        <p:spPr/>
        <p:txBody>
          <a:bodyPr/>
          <a:lstStyle/>
          <a:p>
            <a:pPr>
              <a:defRPr/>
            </a:pPr>
            <a:r>
              <a:rPr lang="en-US" smtClean="0"/>
              <a:t>Roth &amp; Srikumar: ILP formulations in Natural Language Processing</a:t>
            </a:r>
            <a:endParaRPr lang="en-US" altLang="zh-TW" dirty="0"/>
          </a:p>
        </p:txBody>
      </p:sp>
      <p:sp>
        <p:nvSpPr>
          <p:cNvPr id="4" name="Slide Number Placeholder 3"/>
          <p:cNvSpPr>
            <a:spLocks noGrp="1"/>
          </p:cNvSpPr>
          <p:nvPr>
            <p:ph type="sldNum" sz="quarter" idx="12"/>
          </p:nvPr>
        </p:nvSpPr>
        <p:spPr/>
        <p:txBody>
          <a:bodyPr/>
          <a:lstStyle/>
          <a:p>
            <a:pPr>
              <a:defRPr/>
            </a:pPr>
            <a:fld id="{C83F18D4-0D70-44DE-A8FF-A8D5002D1168}" type="slidenum">
              <a:rPr lang="en-US" altLang="zh-TW" smtClean="0"/>
              <a:pPr>
                <a:defRPr/>
              </a:pPr>
              <a:t>33</a:t>
            </a:fld>
            <a:endParaRPr lang="en-US" altLang="zh-TW" dirty="0"/>
          </a:p>
        </p:txBody>
      </p:sp>
    </p:spTree>
    <p:extLst>
      <p:ext uri="{BB962C8B-B14F-4D97-AF65-F5344CB8AC3E}">
        <p14:creationId xmlns:p14="http://schemas.microsoft.com/office/powerpoint/2010/main" val="1763685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PART 1: INTRODUCTION</a:t>
            </a:r>
            <a:endParaRPr lang="en-US" dirty="0"/>
          </a:p>
        </p:txBody>
      </p:sp>
      <p:sp>
        <p:nvSpPr>
          <p:cNvPr id="7" name="Subtitle 6"/>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904D9E78-2E4E-4360-A24D-3ECC739393C9}" type="slidenum">
              <a:rPr lang="en-US" altLang="zh-TW" smtClean="0"/>
              <a:pPr/>
              <a:t>4</a:t>
            </a:fld>
            <a:endParaRPr lang="en-US" altLang="zh-TW" dirty="0"/>
          </a:p>
        </p:txBody>
      </p:sp>
      <p:sp>
        <p:nvSpPr>
          <p:cNvPr id="5" name="Footer Placeholder 4"/>
          <p:cNvSpPr>
            <a:spLocks noGrp="1"/>
          </p:cNvSpPr>
          <p:nvPr>
            <p:ph type="ftr" sz="quarter" idx="4294967295"/>
          </p:nvPr>
        </p:nvSpPr>
        <p:spPr>
          <a:xfrm>
            <a:off x="0" y="6356350"/>
            <a:ext cx="5562600" cy="365125"/>
          </a:xfrm>
        </p:spPr>
        <p:txBody>
          <a:bodyPr/>
          <a:lstStyle/>
          <a:p>
            <a:pPr>
              <a:defRPr/>
            </a:pPr>
            <a:r>
              <a:rPr lang="en-US" smtClean="0"/>
              <a:t>Roth &amp; Srikumar: ILP formulations in Natural Language Processing</a:t>
            </a:r>
            <a:endParaRPr lang="en-US" altLang="zh-TW" dirty="0"/>
          </a:p>
        </p:txBody>
      </p:sp>
    </p:spTree>
    <p:extLst>
      <p:ext uri="{BB962C8B-B14F-4D97-AF65-F5344CB8AC3E}">
        <p14:creationId xmlns:p14="http://schemas.microsoft.com/office/powerpoint/2010/main" val="292537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ILP Formulations in NLP</a:t>
            </a:r>
            <a:endParaRPr lang="en-US" sz="2800" dirty="0"/>
          </a:p>
        </p:txBody>
      </p:sp>
      <p:sp>
        <p:nvSpPr>
          <p:cNvPr id="3" name="Content Placeholder 2"/>
          <p:cNvSpPr>
            <a:spLocks noGrp="1"/>
          </p:cNvSpPr>
          <p:nvPr>
            <p:ph idx="1"/>
          </p:nvPr>
        </p:nvSpPr>
        <p:spPr/>
        <p:txBody>
          <a:bodyPr>
            <a:normAutofit/>
          </a:bodyPr>
          <a:lstStyle/>
          <a:p>
            <a:r>
              <a:rPr lang="en-US" smtClean="0"/>
              <a:t>Part 1: Introduction [30 min]</a:t>
            </a:r>
          </a:p>
          <a:p>
            <a:pPr lvl="1"/>
            <a:r>
              <a:rPr lang="en-US" smtClean="0"/>
              <a:t>Motivation</a:t>
            </a:r>
          </a:p>
          <a:p>
            <a:pPr lvl="1"/>
            <a:r>
              <a:rPr lang="en-US" smtClean="0"/>
              <a:t>Examples: </a:t>
            </a:r>
          </a:p>
          <a:p>
            <a:pPr lvl="2"/>
            <a:r>
              <a:rPr lang="en-US" smtClean="0"/>
              <a:t>NE + Relations </a:t>
            </a:r>
          </a:p>
          <a:p>
            <a:pPr lvl="2"/>
            <a:r>
              <a:rPr lang="en-US" smtClean="0"/>
              <a:t>Vision</a:t>
            </a:r>
          </a:p>
          <a:p>
            <a:pPr lvl="2"/>
            <a:r>
              <a:rPr lang="en-US" smtClean="0"/>
              <a:t>Additional NLP Examples</a:t>
            </a:r>
          </a:p>
          <a:p>
            <a:pPr lvl="1"/>
            <a:r>
              <a:rPr lang="en-US" smtClean="0"/>
              <a:t>Problem Formulation </a:t>
            </a:r>
          </a:p>
          <a:p>
            <a:pPr lvl="2"/>
            <a:r>
              <a:rPr lang="en-US" smtClean="0"/>
              <a:t>Constrained Conditional Models: Integer Linear Programming Formulations </a:t>
            </a:r>
          </a:p>
          <a:p>
            <a:pPr lvl="1"/>
            <a:r>
              <a:rPr lang="en-US" smtClean="0"/>
              <a:t>Initial thoughts about learning </a:t>
            </a:r>
          </a:p>
          <a:p>
            <a:pPr lvl="2"/>
            <a:r>
              <a:rPr lang="en-US" smtClean="0"/>
              <a:t>Learning independent models</a:t>
            </a:r>
          </a:p>
          <a:p>
            <a:pPr lvl="2"/>
            <a:r>
              <a:rPr lang="en-US" smtClean="0"/>
              <a:t>Constraints Driven Learning</a:t>
            </a:r>
          </a:p>
          <a:p>
            <a:pPr lvl="1"/>
            <a:r>
              <a:rPr lang="en-US" smtClean="0"/>
              <a:t>Initial thoughts about Inference  </a:t>
            </a:r>
          </a:p>
          <a:p>
            <a:endParaRPr lang="en-US" dirty="0"/>
          </a:p>
        </p:txBody>
      </p:sp>
      <p:sp>
        <p:nvSpPr>
          <p:cNvPr id="5" name="Footer Placeholder 4"/>
          <p:cNvSpPr>
            <a:spLocks noGrp="1"/>
          </p:cNvSpPr>
          <p:nvPr>
            <p:ph type="ftr" sz="quarter" idx="3"/>
          </p:nvPr>
        </p:nvSpPr>
        <p:spPr/>
        <p:txBody>
          <a:bodyPr/>
          <a:lstStyle/>
          <a:p>
            <a:r>
              <a:rPr lang="en-US" smtClean="0"/>
              <a:t>Roth &amp; Srikumar: ILP formulations in Natural Language Processing</a:t>
            </a:r>
            <a:endParaRPr lang="en-US" altLang="zh-TW" dirty="0"/>
          </a:p>
        </p:txBody>
      </p:sp>
      <p:sp>
        <p:nvSpPr>
          <p:cNvPr id="6" name="Slide Number Placeholder 5"/>
          <p:cNvSpPr>
            <a:spLocks noGrp="1"/>
          </p:cNvSpPr>
          <p:nvPr>
            <p:ph type="sldNum" sz="quarter" idx="12"/>
          </p:nvPr>
        </p:nvSpPr>
        <p:spPr/>
        <p:txBody>
          <a:bodyPr/>
          <a:lstStyle/>
          <a:p>
            <a:pPr>
              <a:defRPr/>
            </a:pPr>
            <a:fld id="{C83F18D4-0D70-44DE-A8FF-A8D5002D1168}" type="slidenum">
              <a:rPr lang="en-US" altLang="zh-TW" smtClean="0"/>
              <a:pPr>
                <a:defRPr/>
              </a:pPr>
              <a:t>5</a:t>
            </a:fld>
            <a:endParaRPr lang="en-US" altLang="zh-TW" dirty="0"/>
          </a:p>
        </p:txBody>
      </p:sp>
    </p:spTree>
    <p:extLst>
      <p:ext uri="{BB962C8B-B14F-4D97-AF65-F5344CB8AC3E}">
        <p14:creationId xmlns:p14="http://schemas.microsoft.com/office/powerpoint/2010/main" val="3293991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3" name="Rectangle 2"/>
          <p:cNvSpPr>
            <a:spLocks noGrp="1" noChangeArrowheads="1"/>
          </p:cNvSpPr>
          <p:nvPr>
            <p:ph type="title"/>
          </p:nvPr>
        </p:nvSpPr>
        <p:spPr>
          <a:xfrm>
            <a:off x="76200" y="141111"/>
            <a:ext cx="8991600" cy="620889"/>
          </a:xfrm>
        </p:spPr>
        <p:txBody>
          <a:bodyPr>
            <a:noAutofit/>
          </a:bodyPr>
          <a:lstStyle/>
          <a:p>
            <a:r>
              <a:rPr lang="en-US" altLang="zh-TW" sz="2800" dirty="0" smtClean="0">
                <a:ea typeface="Arial Unicode MS" pitchFamily="34" charset="-128"/>
                <a:cs typeface="Arial Unicode MS" pitchFamily="34" charset="-128"/>
              </a:rPr>
              <a:t>Joint Inference with General Constraint Structure </a:t>
            </a:r>
            <a:r>
              <a:rPr lang="en-US" altLang="zh-TW" sz="1600" dirty="0" smtClean="0">
                <a:ea typeface="Arial Unicode MS" pitchFamily="34" charset="-128"/>
                <a:cs typeface="Arial Unicode MS" pitchFamily="34" charset="-128"/>
              </a:rPr>
              <a:t>[Roth&amp;Yih’04,07,….]</a:t>
            </a:r>
            <a:r>
              <a:rPr lang="en-US" altLang="zh-TW" sz="2000" dirty="0" smtClean="0">
                <a:ea typeface="Arial Unicode MS" pitchFamily="34" charset="-128"/>
                <a:cs typeface="Arial Unicode MS" pitchFamily="34" charset="-128"/>
              </a:rPr>
              <a:t/>
            </a:r>
            <a:br>
              <a:rPr lang="en-US" altLang="zh-TW" sz="2000" dirty="0" smtClean="0">
                <a:ea typeface="Arial Unicode MS" pitchFamily="34" charset="-128"/>
                <a:cs typeface="Arial Unicode MS" pitchFamily="34" charset="-128"/>
              </a:rPr>
            </a:br>
            <a:r>
              <a:rPr lang="en-US" altLang="zh-TW" sz="2400" dirty="0" smtClean="0">
                <a:solidFill>
                  <a:schemeClr val="tx1"/>
                </a:solidFill>
                <a:ea typeface="Arial Unicode MS" pitchFamily="34" charset="-128"/>
                <a:cs typeface="Arial Unicode MS" pitchFamily="34" charset="-128"/>
              </a:rPr>
              <a:t>Recognizing Entities and Relations</a:t>
            </a:r>
            <a:r>
              <a:rPr lang="en-US" altLang="zh-TW" sz="1800" dirty="0" smtClean="0">
                <a:solidFill>
                  <a:schemeClr val="tx1"/>
                </a:solidFill>
                <a:ea typeface="Arial Unicode MS" pitchFamily="34" charset="-128"/>
                <a:cs typeface="Arial Unicode MS" pitchFamily="34" charset="-128"/>
              </a:rPr>
              <a:t> </a:t>
            </a:r>
            <a:endParaRPr lang="en-US" altLang="zh-TW" sz="1800" dirty="0">
              <a:solidFill>
                <a:schemeClr val="tx1"/>
              </a:solidFill>
              <a:ea typeface="Arial Unicode MS" pitchFamily="34" charset="-128"/>
              <a:cs typeface="Arial Unicode MS" pitchFamily="34" charset="-128"/>
            </a:endParaRPr>
          </a:p>
        </p:txBody>
      </p:sp>
      <p:sp>
        <p:nvSpPr>
          <p:cNvPr id="3" name="Footer Placeholder 2"/>
          <p:cNvSpPr>
            <a:spLocks noGrp="1"/>
          </p:cNvSpPr>
          <p:nvPr>
            <p:ph type="ftr" sz="quarter" idx="11"/>
          </p:nvPr>
        </p:nvSpPr>
        <p:spPr/>
        <p:txBody>
          <a:bodyPr/>
          <a:lstStyle/>
          <a:p>
            <a:r>
              <a:rPr lang="en-US" smtClean="0"/>
              <a:t>Roth &amp; Srikumar: ILP formulations in Natural Language Processing</a:t>
            </a:r>
            <a:endParaRPr lang="en-US"/>
          </a:p>
        </p:txBody>
      </p:sp>
      <p:sp>
        <p:nvSpPr>
          <p:cNvPr id="6" name="Slide Number Placeholder 5"/>
          <p:cNvSpPr>
            <a:spLocks noGrp="1"/>
          </p:cNvSpPr>
          <p:nvPr>
            <p:ph type="sldNum" sz="quarter" idx="12"/>
          </p:nvPr>
        </p:nvSpPr>
        <p:spPr/>
        <p:txBody>
          <a:bodyPr/>
          <a:lstStyle/>
          <a:p>
            <a:pPr>
              <a:defRPr/>
            </a:pPr>
            <a:fld id="{ED7074CE-C30A-4906-A13E-F3E63223B4E1}" type="slidenum">
              <a:rPr lang="en-US" altLang="zh-TW" smtClean="0"/>
              <a:pPr>
                <a:defRPr/>
              </a:pPr>
              <a:t>6</a:t>
            </a:fld>
            <a:endParaRPr lang="en-US" altLang="zh-TW" dirty="0"/>
          </a:p>
        </p:txBody>
      </p:sp>
      <p:grpSp>
        <p:nvGrpSpPr>
          <p:cNvPr id="1269764" name="Group 3"/>
          <p:cNvGrpSpPr>
            <a:grpSpLocks/>
          </p:cNvGrpSpPr>
          <p:nvPr/>
        </p:nvGrpSpPr>
        <p:grpSpPr bwMode="auto">
          <a:xfrm>
            <a:off x="1524001" y="2958068"/>
            <a:ext cx="7008813" cy="1216026"/>
            <a:chOff x="816" y="1248"/>
            <a:chExt cx="4415" cy="766"/>
          </a:xfrm>
        </p:grpSpPr>
        <p:sp>
          <p:nvSpPr>
            <p:cNvPr id="1269765" name="Text Box 4"/>
            <p:cNvSpPr txBox="1">
              <a:spLocks noChangeArrowheads="1"/>
            </p:cNvSpPr>
            <p:nvPr/>
          </p:nvSpPr>
          <p:spPr bwMode="auto">
            <a:xfrm>
              <a:off x="816" y="1248"/>
              <a:ext cx="44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19" tIns="46693" rIns="90119" bIns="46693">
              <a:spAutoFit/>
            </a:bodyPr>
            <a:lstStyle>
              <a:lvl1pPr marL="342900" indent="-3429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1pPr>
              <a:lvl2pPr marL="454025"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2pPr>
              <a:lvl3pPr marL="11430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3pPr>
              <a:lvl4pPr marL="16002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4pPr>
              <a:lvl5pPr marL="2057400" indent="-228600" defTabSz="828675">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5pPr>
              <a:lvl6pPr marL="25146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6pPr>
              <a:lvl7pPr marL="29718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7pPr>
              <a:lvl8pPr marL="34290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8pPr>
              <a:lvl9pPr marL="3886200" indent="-228600" defTabSz="828675" fontAlgn="base">
                <a:spcBef>
                  <a:spcPct val="0"/>
                </a:spcBef>
                <a:spcAft>
                  <a:spcPct val="0"/>
                </a:spcAft>
                <a:tabLst>
                  <a:tab pos="454025" algn="l"/>
                  <a:tab pos="860425" algn="l"/>
                  <a:tab pos="1266825" algn="l"/>
                  <a:tab pos="1674813" algn="l"/>
                  <a:tab pos="2082800" algn="l"/>
                  <a:tab pos="2487613" algn="l"/>
                  <a:tab pos="2897188" algn="l"/>
                  <a:tab pos="3305175" algn="l"/>
                  <a:tab pos="3713163" algn="l"/>
                  <a:tab pos="4117975" algn="l"/>
                  <a:tab pos="4527550" algn="l"/>
                  <a:tab pos="4935538" algn="l"/>
                  <a:tab pos="5340350" algn="l"/>
                  <a:tab pos="5749925" algn="l"/>
                  <a:tab pos="6157913" algn="l"/>
                  <a:tab pos="6564313" algn="l"/>
                  <a:tab pos="6970713" algn="l"/>
                  <a:tab pos="7380288" algn="l"/>
                  <a:tab pos="7788275" algn="l"/>
                  <a:tab pos="8193088" algn="l"/>
                  <a:tab pos="8601075" algn="l"/>
                </a:tabLst>
                <a:defRPr sz="2400">
                  <a:solidFill>
                    <a:schemeClr val="tx1"/>
                  </a:solidFill>
                  <a:latin typeface="Times New Roman" pitchFamily="18" charset="0"/>
                </a:defRPr>
              </a:lvl9pPr>
            </a:lstStyle>
            <a:p>
              <a:pPr lvl="1">
                <a:lnSpc>
                  <a:spcPct val="90000"/>
                </a:lnSpc>
                <a:spcBef>
                  <a:spcPts val="463"/>
                </a:spcBef>
                <a:buClr>
                  <a:srgbClr val="FFFFFF"/>
                </a:buClr>
                <a:buSzPct val="41000"/>
                <a:buFont typeface="Wingdings" pitchFamily="2" charset="2"/>
                <a:buNone/>
              </a:pPr>
              <a:r>
                <a:rPr lang="en-GB" sz="2000" dirty="0" smtClean="0">
                  <a:solidFill>
                    <a:srgbClr val="003366"/>
                  </a:solidFill>
                  <a:latin typeface="+mn-lt"/>
                  <a:ea typeface="Arial Unicode MS" pitchFamily="34" charset="-128"/>
                  <a:cs typeface="Arial Unicode MS" pitchFamily="34" charset="-128"/>
                </a:rPr>
                <a:t>  Bernie’s </a:t>
              </a:r>
              <a:r>
                <a:rPr lang="en-GB" sz="2000" dirty="0">
                  <a:solidFill>
                    <a:srgbClr val="003366"/>
                  </a:solidFill>
                  <a:latin typeface="+mn-lt"/>
                  <a:ea typeface="Arial Unicode MS" pitchFamily="34" charset="-128"/>
                  <a:cs typeface="Arial Unicode MS" pitchFamily="34" charset="-128"/>
                </a:rPr>
                <a:t>wife, </a:t>
              </a:r>
              <a:r>
                <a:rPr lang="en-GB" sz="2000" dirty="0" smtClean="0">
                  <a:solidFill>
                    <a:srgbClr val="003366"/>
                  </a:solidFill>
                  <a:latin typeface="+mn-lt"/>
                  <a:ea typeface="Arial Unicode MS" pitchFamily="34" charset="-128"/>
                  <a:cs typeface="Arial Unicode MS" pitchFamily="34" charset="-128"/>
                </a:rPr>
                <a:t>  Jane, </a:t>
              </a:r>
              <a:r>
                <a:rPr lang="en-GB" sz="2000" dirty="0">
                  <a:solidFill>
                    <a:srgbClr val="003366"/>
                  </a:solidFill>
                  <a:latin typeface="+mn-lt"/>
                  <a:ea typeface="Arial Unicode MS" pitchFamily="34" charset="-128"/>
                  <a:cs typeface="Arial Unicode MS" pitchFamily="34" charset="-128"/>
                </a:rPr>
                <a:t>is a native of </a:t>
              </a:r>
              <a:r>
                <a:rPr lang="en-GB" sz="2000" dirty="0" smtClean="0">
                  <a:solidFill>
                    <a:srgbClr val="003366"/>
                  </a:solidFill>
                  <a:latin typeface="+mn-lt"/>
                  <a:ea typeface="Arial Unicode MS" pitchFamily="34" charset="-128"/>
                  <a:cs typeface="Arial Unicode MS" pitchFamily="34" charset="-128"/>
                </a:rPr>
                <a:t>Brooklyn</a:t>
              </a:r>
              <a:endParaRPr lang="en-GB" sz="2000" dirty="0">
                <a:solidFill>
                  <a:srgbClr val="003366"/>
                </a:solidFill>
                <a:latin typeface="+mn-lt"/>
                <a:ea typeface="Arial Unicode MS" pitchFamily="34" charset="-128"/>
                <a:cs typeface="Arial Unicode MS" pitchFamily="34" charset="-128"/>
              </a:endParaRPr>
            </a:p>
            <a:p>
              <a:pPr lvl="1">
                <a:lnSpc>
                  <a:spcPct val="93000"/>
                </a:lnSpc>
                <a:spcBef>
                  <a:spcPts val="563"/>
                </a:spcBef>
                <a:buClr>
                  <a:srgbClr val="FFFFFF"/>
                </a:buClr>
                <a:buSzPct val="70000"/>
                <a:buFont typeface="Wingdings" pitchFamily="2" charset="2"/>
                <a:buNone/>
              </a:pPr>
              <a:r>
                <a:rPr lang="en-GB" dirty="0">
                  <a:solidFill>
                    <a:srgbClr val="FFFFFF"/>
                  </a:solidFill>
                  <a:latin typeface="Georgia" pitchFamily="18" charset="0"/>
                  <a:ea typeface="Arial Unicode MS" pitchFamily="34" charset="-128"/>
                  <a:cs typeface="Arial Unicode MS" pitchFamily="34" charset="-128"/>
                </a:rPr>
                <a:t> </a:t>
              </a:r>
              <a:r>
                <a:rPr lang="en-GB" dirty="0">
                  <a:solidFill>
                    <a:srgbClr val="0033CC"/>
                  </a:solidFill>
                  <a:latin typeface="Georgia" pitchFamily="18" charset="0"/>
                  <a:ea typeface="Arial Unicode MS" pitchFamily="34" charset="-128"/>
                  <a:cs typeface="Arial Unicode MS" pitchFamily="34" charset="-128"/>
                </a:rPr>
                <a:t>E</a:t>
              </a:r>
              <a:r>
                <a:rPr lang="en-GB" sz="2000" dirty="0">
                  <a:solidFill>
                    <a:srgbClr val="0033CC"/>
                  </a:solidFill>
                  <a:latin typeface="Georgia" pitchFamily="18" charset="0"/>
                  <a:ea typeface="Arial Unicode MS" pitchFamily="34" charset="-128"/>
                  <a:cs typeface="Arial Unicode MS" pitchFamily="34" charset="-128"/>
                </a:rPr>
                <a:t>1</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2</a:t>
              </a:r>
              <a:r>
                <a:rPr lang="en-GB" dirty="0">
                  <a:solidFill>
                    <a:srgbClr val="0033CC"/>
                  </a:solidFill>
                  <a:latin typeface="Georgia" pitchFamily="18" charset="0"/>
                  <a:ea typeface="Arial Unicode MS" pitchFamily="34" charset="-128"/>
                  <a:cs typeface="Arial Unicode MS" pitchFamily="34" charset="-128"/>
                </a:rPr>
                <a:t>                              E</a:t>
              </a:r>
              <a:r>
                <a:rPr lang="en-GB" sz="2000" dirty="0">
                  <a:solidFill>
                    <a:srgbClr val="0033CC"/>
                  </a:solidFill>
                  <a:latin typeface="Georgia" pitchFamily="18" charset="0"/>
                  <a:ea typeface="Arial Unicode MS" pitchFamily="34" charset="-128"/>
                  <a:cs typeface="Arial Unicode MS" pitchFamily="34" charset="-128"/>
                </a:rPr>
                <a:t>3</a:t>
              </a:r>
              <a:r>
                <a:rPr lang="en-GB" dirty="0">
                  <a:solidFill>
                    <a:srgbClr val="0033CC"/>
                  </a:solidFill>
                  <a:latin typeface="Georgia" pitchFamily="18" charset="0"/>
                  <a:ea typeface="Arial Unicode MS" pitchFamily="34" charset="-128"/>
                  <a:cs typeface="Arial Unicode MS" pitchFamily="34" charset="-128"/>
                </a:rPr>
                <a:t>  </a:t>
              </a:r>
            </a:p>
          </p:txBody>
        </p:sp>
        <p:grpSp>
          <p:nvGrpSpPr>
            <p:cNvPr id="1269766" name="Group 5"/>
            <p:cNvGrpSpPr>
              <a:grpSpLocks/>
            </p:cNvGrpSpPr>
            <p:nvPr/>
          </p:nvGrpSpPr>
          <p:grpSpPr bwMode="auto">
            <a:xfrm>
              <a:off x="1141" y="1248"/>
              <a:ext cx="2891" cy="766"/>
              <a:chOff x="1141" y="1248"/>
              <a:chExt cx="2891" cy="766"/>
            </a:xfrm>
          </p:grpSpPr>
          <p:sp>
            <p:nvSpPr>
              <p:cNvPr id="1269767" name="AutoShape 6"/>
              <p:cNvSpPr>
                <a:spLocks noChangeArrowheads="1"/>
              </p:cNvSpPr>
              <p:nvPr/>
            </p:nvSpPr>
            <p:spPr bwMode="auto">
              <a:xfrm>
                <a:off x="1141" y="1259"/>
                <a:ext cx="635"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8" name="AutoShape 7"/>
              <p:cNvSpPr>
                <a:spLocks noChangeArrowheads="1"/>
              </p:cNvSpPr>
              <p:nvPr/>
            </p:nvSpPr>
            <p:spPr bwMode="auto">
              <a:xfrm>
                <a:off x="2133" y="1248"/>
                <a:ext cx="411" cy="241"/>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69" name="AutoShape 8"/>
              <p:cNvSpPr>
                <a:spLocks noChangeArrowheads="1"/>
              </p:cNvSpPr>
              <p:nvPr/>
            </p:nvSpPr>
            <p:spPr bwMode="auto">
              <a:xfrm>
                <a:off x="3408" y="1259"/>
                <a:ext cx="624" cy="230"/>
              </a:xfrm>
              <a:prstGeom prst="roundRect">
                <a:avLst>
                  <a:gd name="adj" fmla="val 403"/>
                </a:avLst>
              </a:prstGeom>
              <a:noFill/>
              <a:ln w="936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Arial" charset="0"/>
                  <a:cs typeface="Arial" charset="0"/>
                </a:endParaRPr>
              </a:p>
            </p:txBody>
          </p:sp>
          <p:sp>
            <p:nvSpPr>
              <p:cNvPr id="1269770" name="Freeform 9"/>
              <p:cNvSpPr>
                <a:spLocks/>
              </p:cNvSpPr>
              <p:nvPr/>
            </p:nvSpPr>
            <p:spPr bwMode="auto">
              <a:xfrm>
                <a:off x="1440" y="1680"/>
                <a:ext cx="768" cy="48"/>
              </a:xfrm>
              <a:custGeom>
                <a:avLst/>
                <a:gdLst>
                  <a:gd name="T0" fmla="*/ 0 w 4653"/>
                  <a:gd name="T1" fmla="*/ 0 h 424"/>
                  <a:gd name="T2" fmla="*/ 10 w 4653"/>
                  <a:gd name="T3" fmla="*/ 1 h 424"/>
                  <a:gd name="T4" fmla="*/ 21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1" name="Text Box 10"/>
              <p:cNvSpPr txBox="1">
                <a:spLocks noChangeArrowheads="1"/>
              </p:cNvSpPr>
              <p:nvPr/>
            </p:nvSpPr>
            <p:spPr bwMode="auto">
              <a:xfrm>
                <a:off x="1730" y="1730"/>
                <a:ext cx="34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12</a:t>
                </a:r>
              </a:p>
            </p:txBody>
          </p:sp>
          <p:sp>
            <p:nvSpPr>
              <p:cNvPr id="1269772" name="Freeform 11"/>
              <p:cNvSpPr>
                <a:spLocks/>
              </p:cNvSpPr>
              <p:nvPr/>
            </p:nvSpPr>
            <p:spPr bwMode="auto">
              <a:xfrm>
                <a:off x="2544" y="1632"/>
                <a:ext cx="1248" cy="111"/>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latin typeface="Arial" charset="0"/>
                  <a:cs typeface="Arial" charset="0"/>
                </a:endParaRPr>
              </a:p>
            </p:txBody>
          </p:sp>
          <p:sp>
            <p:nvSpPr>
              <p:cNvPr id="1269773" name="Text Box 12"/>
              <p:cNvSpPr txBox="1">
                <a:spLocks noChangeArrowheads="1"/>
              </p:cNvSpPr>
              <p:nvPr/>
            </p:nvSpPr>
            <p:spPr bwMode="auto">
              <a:xfrm>
                <a:off x="2906" y="1720"/>
                <a:ext cx="35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1" tIns="42448" rIns="81631" bIns="42448">
                <a:spAutoFit/>
              </a:bodyPr>
              <a:lstStyle>
                <a:lvl1pPr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1pPr>
                <a:lvl2pPr marL="742950" indent="-28575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2pPr>
                <a:lvl3pPr marL="11430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3pPr>
                <a:lvl4pPr marL="16002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4pPr>
                <a:lvl5pPr marL="2057400" indent="-228600" defTabSz="828675">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5pPr>
                <a:lvl6pPr marL="25146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6pPr>
                <a:lvl7pPr marL="29718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7pPr>
                <a:lvl8pPr marL="34290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8pPr>
                <a:lvl9pPr marL="3886200" indent="-228600" defTabSz="828675" fontAlgn="base">
                  <a:spcBef>
                    <a:spcPct val="0"/>
                  </a:spcBef>
                  <a:spcAft>
                    <a:spcPct val="0"/>
                  </a:spcAft>
                  <a:tabLst>
                    <a:tab pos="0" algn="l"/>
                    <a:tab pos="406400" algn="l"/>
                    <a:tab pos="814388" algn="l"/>
                    <a:tab pos="1220788" algn="l"/>
                    <a:tab pos="1628775" algn="l"/>
                    <a:tab pos="2036763" algn="l"/>
                    <a:tab pos="2441575" algn="l"/>
                    <a:tab pos="2851150" algn="l"/>
                    <a:tab pos="3259138" algn="l"/>
                    <a:tab pos="3665538" algn="l"/>
                    <a:tab pos="4073525" algn="l"/>
                    <a:tab pos="4481513" algn="l"/>
                    <a:tab pos="4889500" algn="l"/>
                    <a:tab pos="5294313" algn="l"/>
                    <a:tab pos="5703888" algn="l"/>
                    <a:tab pos="6111875" algn="l"/>
                    <a:tab pos="6518275" algn="l"/>
                    <a:tab pos="6924675" algn="l"/>
                    <a:tab pos="7334250" algn="l"/>
                    <a:tab pos="7742238" algn="l"/>
                    <a:tab pos="8147050" algn="l"/>
                  </a:tabLst>
                  <a:defRPr sz="2400">
                    <a:solidFill>
                      <a:schemeClr val="tx1"/>
                    </a:solidFill>
                    <a:latin typeface="Times New Roman" pitchFamily="18" charset="0"/>
                  </a:defRPr>
                </a:lvl9pPr>
              </a:lstStyle>
              <a:p>
                <a:pPr>
                  <a:lnSpc>
                    <a:spcPct val="108000"/>
                  </a:lnSpc>
                  <a:buClr>
                    <a:srgbClr val="FFFF00"/>
                  </a:buClr>
                  <a:buSzPct val="100000"/>
                  <a:buFont typeface="Arial" charset="0"/>
                  <a:buNone/>
                </a:pPr>
                <a:r>
                  <a:rPr lang="en-GB" sz="2200">
                    <a:solidFill>
                      <a:srgbClr val="009900"/>
                    </a:solidFill>
                    <a:latin typeface="Georgia" pitchFamily="18" charset="0"/>
                    <a:ea typeface="Arial Unicode MS" pitchFamily="34" charset="-128"/>
                    <a:cs typeface="Arial Unicode MS" pitchFamily="34" charset="-128"/>
                  </a:rPr>
                  <a:t>R</a:t>
                </a:r>
                <a:r>
                  <a:rPr lang="en-GB" sz="2200" baseline="-25000">
                    <a:solidFill>
                      <a:srgbClr val="009900"/>
                    </a:solidFill>
                    <a:latin typeface="Georgia" pitchFamily="18" charset="0"/>
                    <a:ea typeface="Arial Unicode MS" pitchFamily="34" charset="-128"/>
                    <a:cs typeface="Arial Unicode MS" pitchFamily="34" charset="-128"/>
                  </a:rPr>
                  <a:t>23</a:t>
                </a:r>
                <a:endParaRPr lang="en-GB" sz="2200">
                  <a:solidFill>
                    <a:srgbClr val="009900"/>
                  </a:solidFill>
                  <a:latin typeface="Georgia" pitchFamily="18" charset="0"/>
                  <a:ea typeface="Arial Unicode MS" pitchFamily="34" charset="-128"/>
                  <a:cs typeface="Arial Unicode MS" pitchFamily="34" charset="-128"/>
                </a:endParaRPr>
              </a:p>
            </p:txBody>
          </p:sp>
        </p:grpSp>
      </p:grpSp>
      <p:graphicFrame>
        <p:nvGraphicFramePr>
          <p:cNvPr id="801805" name="Group 13"/>
          <p:cNvGraphicFramePr>
            <a:graphicFrameLocks noGrp="1"/>
          </p:cNvGraphicFramePr>
          <p:nvPr>
            <p:extLst>
              <p:ext uri="{D42A27DB-BD31-4B8C-83A1-F6EECF244321}">
                <p14:modId xmlns:p14="http://schemas.microsoft.com/office/powerpoint/2010/main" val="3508202605"/>
              </p:ext>
            </p:extLst>
          </p:nvPr>
        </p:nvGraphicFramePr>
        <p:xfrm>
          <a:off x="1371600" y="1383268"/>
          <a:ext cx="1524000" cy="12954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01819" name="Group 27"/>
          <p:cNvGraphicFramePr>
            <a:graphicFrameLocks noGrp="1"/>
          </p:cNvGraphicFramePr>
          <p:nvPr>
            <p:extLst>
              <p:ext uri="{D42A27DB-BD31-4B8C-83A1-F6EECF244321}">
                <p14:modId xmlns:p14="http://schemas.microsoft.com/office/powerpoint/2010/main" val="1011281242"/>
              </p:ext>
            </p:extLst>
          </p:nvPr>
        </p:nvGraphicFramePr>
        <p:xfrm>
          <a:off x="5715000" y="1383268"/>
          <a:ext cx="1524000" cy="12954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01833" name="Group 41"/>
          <p:cNvGraphicFramePr>
            <a:graphicFrameLocks noGrp="1"/>
          </p:cNvGraphicFramePr>
          <p:nvPr>
            <p:extLst>
              <p:ext uri="{D42A27DB-BD31-4B8C-83A1-F6EECF244321}">
                <p14:modId xmlns:p14="http://schemas.microsoft.com/office/powerpoint/2010/main" val="3403531067"/>
              </p:ext>
            </p:extLst>
          </p:nvPr>
        </p:nvGraphicFramePr>
        <p:xfrm>
          <a:off x="3276600" y="1383268"/>
          <a:ext cx="1524000" cy="12954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01847" name="Group 55"/>
          <p:cNvGraphicFramePr>
            <a:graphicFrameLocks noGrp="1"/>
          </p:cNvGraphicFramePr>
          <p:nvPr>
            <p:extLst>
              <p:ext uri="{D42A27DB-BD31-4B8C-83A1-F6EECF244321}">
                <p14:modId xmlns:p14="http://schemas.microsoft.com/office/powerpoint/2010/main" val="2019525273"/>
              </p:ext>
            </p:extLst>
          </p:nvPr>
        </p:nvGraphicFramePr>
        <p:xfrm>
          <a:off x="4419600" y="4278868"/>
          <a:ext cx="2133600" cy="1295400"/>
        </p:xfrm>
        <a:graphic>
          <a:graphicData uri="http://schemas.openxmlformats.org/drawingml/2006/table">
            <a:tbl>
              <a:tblPr/>
              <a:tblGrid>
                <a:gridCol w="1371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01861" name="Group 69"/>
          <p:cNvGraphicFramePr>
            <a:graphicFrameLocks noGrp="1"/>
          </p:cNvGraphicFramePr>
          <p:nvPr>
            <p:extLst>
              <p:ext uri="{D42A27DB-BD31-4B8C-83A1-F6EECF244321}">
                <p14:modId xmlns:p14="http://schemas.microsoft.com/office/powerpoint/2010/main" val="3517945162"/>
              </p:ext>
            </p:extLst>
          </p:nvPr>
        </p:nvGraphicFramePr>
        <p:xfrm>
          <a:off x="1828800" y="4278868"/>
          <a:ext cx="2133600" cy="1295400"/>
        </p:xfrm>
        <a:graphic>
          <a:graphicData uri="http://schemas.openxmlformats.org/drawingml/2006/table">
            <a:tbl>
              <a:tblPr/>
              <a:tblGrid>
                <a:gridCol w="1371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01875" name="Group 83"/>
          <p:cNvGraphicFramePr>
            <a:graphicFrameLocks noGrp="1"/>
          </p:cNvGraphicFramePr>
          <p:nvPr>
            <p:extLst>
              <p:ext uri="{D42A27DB-BD31-4B8C-83A1-F6EECF244321}">
                <p14:modId xmlns:p14="http://schemas.microsoft.com/office/powerpoint/2010/main" val="1153846179"/>
              </p:ext>
            </p:extLst>
          </p:nvPr>
        </p:nvGraphicFramePr>
        <p:xfrm>
          <a:off x="1828800" y="4278868"/>
          <a:ext cx="2133600" cy="1295400"/>
        </p:xfrm>
        <a:graphic>
          <a:graphicData uri="http://schemas.openxmlformats.org/drawingml/2006/table">
            <a:tbl>
              <a:tblPr/>
              <a:tblGrid>
                <a:gridCol w="1371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01889" name="Group 97"/>
          <p:cNvGraphicFramePr>
            <a:graphicFrameLocks noGrp="1"/>
          </p:cNvGraphicFramePr>
          <p:nvPr>
            <p:extLst>
              <p:ext uri="{D42A27DB-BD31-4B8C-83A1-F6EECF244321}">
                <p14:modId xmlns:p14="http://schemas.microsoft.com/office/powerpoint/2010/main" val="781757594"/>
              </p:ext>
            </p:extLst>
          </p:nvPr>
        </p:nvGraphicFramePr>
        <p:xfrm>
          <a:off x="1371600" y="1383268"/>
          <a:ext cx="1524000" cy="12954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01903" name="Group 111"/>
          <p:cNvGraphicFramePr>
            <a:graphicFrameLocks noGrp="1"/>
          </p:cNvGraphicFramePr>
          <p:nvPr>
            <p:extLst>
              <p:ext uri="{D42A27DB-BD31-4B8C-83A1-F6EECF244321}">
                <p14:modId xmlns:p14="http://schemas.microsoft.com/office/powerpoint/2010/main" val="2754819623"/>
              </p:ext>
            </p:extLst>
          </p:nvPr>
        </p:nvGraphicFramePr>
        <p:xfrm>
          <a:off x="3276600" y="1383268"/>
          <a:ext cx="1524000" cy="12954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dirty="0" smtClean="0">
                          <a:ln>
                            <a:noFill/>
                          </a:ln>
                          <a:solidFill>
                            <a:schemeClr val="tx1"/>
                          </a:solidFill>
                          <a:effectLst/>
                          <a:latin typeface="Calibri" pitchFamily="34" charset="0"/>
                          <a:ea typeface="Arial Unicode MS" pitchFamily="34" charset="-128"/>
                          <a:cs typeface="Arial Unicode MS" pitchFamily="34" charset="-128"/>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01917" name="Group 125"/>
          <p:cNvGraphicFramePr>
            <a:graphicFrameLocks noGrp="1"/>
          </p:cNvGraphicFramePr>
          <p:nvPr>
            <p:extLst>
              <p:ext uri="{D42A27DB-BD31-4B8C-83A1-F6EECF244321}">
                <p14:modId xmlns:p14="http://schemas.microsoft.com/office/powerpoint/2010/main" val="3932881936"/>
              </p:ext>
            </p:extLst>
          </p:nvPr>
        </p:nvGraphicFramePr>
        <p:xfrm>
          <a:off x="5715000" y="1383268"/>
          <a:ext cx="1524000" cy="12954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01931" name="Group 139"/>
          <p:cNvGraphicFramePr>
            <a:graphicFrameLocks noGrp="1"/>
          </p:cNvGraphicFramePr>
          <p:nvPr>
            <p:extLst>
              <p:ext uri="{D42A27DB-BD31-4B8C-83A1-F6EECF244321}">
                <p14:modId xmlns:p14="http://schemas.microsoft.com/office/powerpoint/2010/main" val="12517499"/>
              </p:ext>
            </p:extLst>
          </p:nvPr>
        </p:nvGraphicFramePr>
        <p:xfrm>
          <a:off x="1752600" y="4278868"/>
          <a:ext cx="2209800" cy="1295400"/>
        </p:xfrm>
        <a:graphic>
          <a:graphicData uri="http://schemas.openxmlformats.org/drawingml/2006/table">
            <a:tbl>
              <a:tblPr/>
              <a:tblGrid>
                <a:gridCol w="1470025">
                  <a:extLst>
                    <a:ext uri="{9D8B030D-6E8A-4147-A177-3AD203B41FA5}">
                      <a16:colId xmlns:a16="http://schemas.microsoft.com/office/drawing/2014/main" val="20000"/>
                    </a:ext>
                  </a:extLst>
                </a:gridCol>
                <a:gridCol w="739775">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01945" name="Group 153"/>
          <p:cNvGraphicFramePr>
            <a:graphicFrameLocks noGrp="1"/>
          </p:cNvGraphicFramePr>
          <p:nvPr>
            <p:extLst>
              <p:ext uri="{D42A27DB-BD31-4B8C-83A1-F6EECF244321}">
                <p14:modId xmlns:p14="http://schemas.microsoft.com/office/powerpoint/2010/main" val="1299722706"/>
              </p:ext>
            </p:extLst>
          </p:nvPr>
        </p:nvGraphicFramePr>
        <p:xfrm>
          <a:off x="4419600" y="4278868"/>
          <a:ext cx="2133600" cy="1295400"/>
        </p:xfrm>
        <a:graphic>
          <a:graphicData uri="http://schemas.openxmlformats.org/drawingml/2006/table">
            <a:tbl>
              <a:tblPr/>
              <a:tblGrid>
                <a:gridCol w="1371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irrelevant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spouse_of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born_in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pSp>
        <p:nvGrpSpPr>
          <p:cNvPr id="4" name="Group 167"/>
          <p:cNvGrpSpPr>
            <a:grpSpLocks/>
          </p:cNvGrpSpPr>
          <p:nvPr/>
        </p:nvGrpSpPr>
        <p:grpSpPr bwMode="auto">
          <a:xfrm>
            <a:off x="4876800" y="545068"/>
            <a:ext cx="2971800" cy="3733800"/>
            <a:chOff x="3072" y="576"/>
            <a:chExt cx="1872" cy="2352"/>
          </a:xfrm>
        </p:grpSpPr>
        <p:sp>
          <p:nvSpPr>
            <p:cNvPr id="1269929" name="AutoShape 168"/>
            <p:cNvSpPr>
              <a:spLocks noChangeArrowheads="1"/>
            </p:cNvSpPr>
            <p:nvPr/>
          </p:nvSpPr>
          <p:spPr bwMode="auto">
            <a:xfrm rot="2590984">
              <a:off x="4656" y="576"/>
              <a:ext cx="288" cy="432"/>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sp>
          <p:nvSpPr>
            <p:cNvPr id="1269930" name="AutoShape 169"/>
            <p:cNvSpPr>
              <a:spLocks noChangeArrowheads="1"/>
            </p:cNvSpPr>
            <p:nvPr/>
          </p:nvSpPr>
          <p:spPr bwMode="auto">
            <a:xfrm rot="2590984">
              <a:off x="3072" y="576"/>
              <a:ext cx="288" cy="432"/>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sp>
          <p:nvSpPr>
            <p:cNvPr id="1269931" name="AutoShape 170"/>
            <p:cNvSpPr>
              <a:spLocks noChangeArrowheads="1"/>
            </p:cNvSpPr>
            <p:nvPr/>
          </p:nvSpPr>
          <p:spPr bwMode="auto">
            <a:xfrm rot="2590984">
              <a:off x="4224" y="2496"/>
              <a:ext cx="288" cy="432"/>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grpSp>
      <p:graphicFrame>
        <p:nvGraphicFramePr>
          <p:cNvPr id="801963" name="Group 171"/>
          <p:cNvGraphicFramePr>
            <a:graphicFrameLocks noGrp="1"/>
          </p:cNvGraphicFramePr>
          <p:nvPr>
            <p:extLst>
              <p:ext uri="{D42A27DB-BD31-4B8C-83A1-F6EECF244321}">
                <p14:modId xmlns:p14="http://schemas.microsoft.com/office/powerpoint/2010/main" val="3214861471"/>
              </p:ext>
            </p:extLst>
          </p:nvPr>
        </p:nvGraphicFramePr>
        <p:xfrm>
          <a:off x="5715000" y="1383268"/>
          <a:ext cx="1524000" cy="12954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dirty="0" smtClean="0">
                          <a:ln>
                            <a:noFill/>
                          </a:ln>
                          <a:solidFill>
                            <a:schemeClr val="tx1"/>
                          </a:solidFill>
                          <a:effectLst/>
                          <a:latin typeface="Calibri" pitchFamily="34" charset="0"/>
                          <a:ea typeface="Arial Unicode MS" pitchFamily="34" charset="-128"/>
                          <a:cs typeface="Arial Unicode MS" pitchFamily="34" charset="-128"/>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dirty="0" smtClean="0">
                          <a:ln>
                            <a:noFill/>
                          </a:ln>
                          <a:solidFill>
                            <a:schemeClr val="tx1"/>
                          </a:solidFill>
                          <a:effectLst/>
                          <a:latin typeface="Calibri" pitchFamily="34" charset="0"/>
                          <a:ea typeface="Arial Unicode MS" pitchFamily="34" charset="-128"/>
                          <a:cs typeface="Arial Unicode MS" pitchFamily="34" charset="-128"/>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0" i="0" u="none" strike="noStrike" cap="none" normalizeH="0" baseline="0" smtClean="0">
                          <a:ln>
                            <a:noFill/>
                          </a:ln>
                          <a:solidFill>
                            <a:schemeClr val="tx1"/>
                          </a:solidFill>
                          <a:effectLst/>
                          <a:latin typeface="Calibri" pitchFamily="34" charset="0"/>
                          <a:ea typeface="Arial Unicode MS" pitchFamily="34" charset="-128"/>
                          <a:cs typeface="Arial Unicode MS" pitchFamily="34" charset="-128"/>
                        </a:rPr>
                        <a:t>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16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loc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TW" altLang="en-US" sz="1900" b="1" i="0" u="none" strike="noStrike" cap="none" normalizeH="0" baseline="0" smtClean="0">
                          <a:ln>
                            <a:noFill/>
                          </a:ln>
                          <a:solidFill>
                            <a:srgbClr val="0000FF"/>
                          </a:solidFill>
                          <a:effectLst/>
                          <a:latin typeface="Calibri" pitchFamily="34" charset="0"/>
                          <a:ea typeface="Arial Unicode MS" pitchFamily="34" charset="-128"/>
                          <a:cs typeface="Arial Unicode MS" pitchFamily="34" charset="-128"/>
                        </a:rPr>
                        <a:t>0.45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pSp>
        <p:nvGrpSpPr>
          <p:cNvPr id="5" name="Group 185"/>
          <p:cNvGrpSpPr>
            <a:grpSpLocks/>
          </p:cNvGrpSpPr>
          <p:nvPr/>
        </p:nvGrpSpPr>
        <p:grpSpPr bwMode="auto">
          <a:xfrm>
            <a:off x="609600" y="699056"/>
            <a:ext cx="4724400" cy="3579813"/>
            <a:chOff x="384" y="673"/>
            <a:chExt cx="2976" cy="2255"/>
          </a:xfrm>
        </p:grpSpPr>
        <p:sp>
          <p:nvSpPr>
            <p:cNvPr id="1269947" name="AutoShape 186"/>
            <p:cNvSpPr>
              <a:spLocks noChangeArrowheads="1"/>
            </p:cNvSpPr>
            <p:nvPr/>
          </p:nvSpPr>
          <p:spPr bwMode="auto">
            <a:xfrm rot="-3640164">
              <a:off x="648" y="2568"/>
              <a:ext cx="288" cy="432"/>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sp>
          <p:nvSpPr>
            <p:cNvPr id="1269948" name="AutoShape 187"/>
            <p:cNvSpPr>
              <a:spLocks noChangeArrowheads="1"/>
            </p:cNvSpPr>
            <p:nvPr/>
          </p:nvSpPr>
          <p:spPr bwMode="auto">
            <a:xfrm rot="2590984">
              <a:off x="3072" y="673"/>
              <a:ext cx="288" cy="432"/>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sp>
          <p:nvSpPr>
            <p:cNvPr id="1269949" name="AutoShape 188"/>
            <p:cNvSpPr>
              <a:spLocks noChangeArrowheads="1"/>
            </p:cNvSpPr>
            <p:nvPr/>
          </p:nvSpPr>
          <p:spPr bwMode="auto">
            <a:xfrm rot="-3640164">
              <a:off x="456" y="888"/>
              <a:ext cx="288" cy="432"/>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grpSp>
      <p:sp>
        <p:nvSpPr>
          <p:cNvPr id="801981" name="AutoShape 189"/>
          <p:cNvSpPr>
            <a:spLocks noChangeArrowheads="1"/>
          </p:cNvSpPr>
          <p:nvPr/>
        </p:nvSpPr>
        <p:spPr bwMode="auto">
          <a:xfrm rot="-3640164">
            <a:off x="1028700" y="3707368"/>
            <a:ext cx="457200" cy="6858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sp>
        <p:nvSpPr>
          <p:cNvPr id="801982" name="AutoShape 190"/>
          <p:cNvSpPr>
            <a:spLocks noChangeArrowheads="1"/>
          </p:cNvSpPr>
          <p:nvPr/>
        </p:nvSpPr>
        <p:spPr bwMode="auto">
          <a:xfrm rot="2590984">
            <a:off x="7335546" y="774629"/>
            <a:ext cx="457200" cy="6858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solidFill>
                <a:srgbClr val="000000"/>
              </a:solidFill>
              <a:latin typeface="Arial" charset="0"/>
              <a:cs typeface="Arial" charset="0"/>
            </a:endParaRPr>
          </a:p>
        </p:txBody>
      </p:sp>
      <p:sp>
        <p:nvSpPr>
          <p:cNvPr id="801985" name="Text Box 193"/>
          <p:cNvSpPr txBox="1">
            <a:spLocks noChangeArrowheads="1"/>
          </p:cNvSpPr>
          <p:nvPr/>
        </p:nvSpPr>
        <p:spPr bwMode="auto">
          <a:xfrm>
            <a:off x="228600" y="5802868"/>
            <a:ext cx="8686800" cy="369332"/>
          </a:xfrm>
          <a:prstGeom prst="rect">
            <a:avLst/>
          </a:prstGeom>
          <a:solidFill>
            <a:srgbClr val="FFFFCC"/>
          </a:solidFill>
          <a:ln w="12700">
            <a:solidFill>
              <a:schemeClr val="bg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zh-TW" sz="1800" dirty="0">
                <a:solidFill>
                  <a:srgbClr val="000000"/>
                </a:solidFill>
                <a:latin typeface="Calibri"/>
                <a:ea typeface="Arial Unicode MS" pitchFamily="34" charset="-128"/>
                <a:cs typeface="Arial Unicode MS" pitchFamily="34" charset="-128"/>
              </a:rPr>
              <a:t>Models could be learned </a:t>
            </a:r>
            <a:r>
              <a:rPr lang="en-US" altLang="zh-TW" sz="1800" dirty="0" smtClean="0">
                <a:solidFill>
                  <a:srgbClr val="000000"/>
                </a:solidFill>
                <a:latin typeface="Calibri"/>
                <a:ea typeface="Arial Unicode MS" pitchFamily="34" charset="-128"/>
                <a:cs typeface="Arial Unicode MS" pitchFamily="34" charset="-128"/>
              </a:rPr>
              <a:t>separately/jointly; </a:t>
            </a:r>
            <a:r>
              <a:rPr lang="en-US" altLang="zh-TW" sz="1800" dirty="0">
                <a:solidFill>
                  <a:srgbClr val="000000"/>
                </a:solidFill>
                <a:latin typeface="Calibri"/>
                <a:ea typeface="Arial Unicode MS" pitchFamily="34" charset="-128"/>
                <a:cs typeface="Arial Unicode MS" pitchFamily="34" charset="-128"/>
              </a:rPr>
              <a:t>constraints may come up only at decision time.</a:t>
            </a:r>
            <a:r>
              <a:rPr lang="en-US" altLang="zh-TW" sz="1800" dirty="0">
                <a:solidFill>
                  <a:srgbClr val="0000FF"/>
                </a:solidFill>
                <a:latin typeface="Calibri"/>
                <a:ea typeface="Arial Unicode MS" pitchFamily="34" charset="-128"/>
                <a:cs typeface="Arial Unicode MS" pitchFamily="34" charset="-128"/>
              </a:rPr>
              <a:t> </a:t>
            </a:r>
            <a:endParaRPr lang="en-US" altLang="zh-TW" sz="1800" b="1" dirty="0">
              <a:solidFill>
                <a:srgbClr val="000000"/>
              </a:solidFill>
              <a:latin typeface="Calibri"/>
              <a:ea typeface="Arial Unicode MS" pitchFamily="34" charset="-128"/>
              <a:cs typeface="Arial Unicode MS" pitchFamily="34" charset="-128"/>
            </a:endParaRPr>
          </a:p>
        </p:txBody>
      </p:sp>
      <p:sp>
        <p:nvSpPr>
          <p:cNvPr id="801984" name="Text Box 192"/>
          <p:cNvSpPr txBox="1">
            <a:spLocks noChangeArrowheads="1"/>
          </p:cNvSpPr>
          <p:nvPr/>
        </p:nvSpPr>
        <p:spPr bwMode="auto">
          <a:xfrm>
            <a:off x="5410200" y="2765802"/>
            <a:ext cx="3657600" cy="1200329"/>
          </a:xfrm>
          <a:prstGeom prst="rect">
            <a:avLst/>
          </a:prstGeom>
          <a:solidFill>
            <a:srgbClr val="FFFFCC"/>
          </a:solidFill>
          <a:ln w="12700">
            <a:solidFill>
              <a:schemeClr val="bg2"/>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altLang="zh-TW" sz="1800" dirty="0">
                <a:solidFill>
                  <a:srgbClr val="3366CC"/>
                </a:solidFill>
                <a:latin typeface="Calibri"/>
                <a:ea typeface="Arial Unicode MS" pitchFamily="34" charset="-128"/>
                <a:cs typeface="Arial Unicode MS" pitchFamily="34" charset="-128"/>
              </a:rPr>
              <a:t>Key </a:t>
            </a:r>
            <a:r>
              <a:rPr lang="en-US" altLang="zh-TW" sz="1800" dirty="0" smtClean="0">
                <a:solidFill>
                  <a:srgbClr val="3366CC"/>
                </a:solidFill>
                <a:latin typeface="Calibri"/>
                <a:ea typeface="Arial Unicode MS" pitchFamily="34" charset="-128"/>
                <a:cs typeface="Arial Unicode MS" pitchFamily="34" charset="-128"/>
              </a:rPr>
              <a:t>Questions: </a:t>
            </a:r>
            <a:endParaRPr lang="en-US" altLang="zh-TW" sz="1800" dirty="0">
              <a:solidFill>
                <a:srgbClr val="3366CC"/>
              </a:solidFill>
              <a:latin typeface="Calibri"/>
              <a:ea typeface="Arial Unicode MS" pitchFamily="34" charset="-128"/>
              <a:cs typeface="Arial Unicode MS" pitchFamily="34" charset="-128"/>
            </a:endParaRPr>
          </a:p>
          <a:p>
            <a:pPr>
              <a:buSzPct val="75000"/>
            </a:pPr>
            <a:r>
              <a:rPr lang="en-US" altLang="zh-TW" sz="1800" b="1" dirty="0">
                <a:solidFill>
                  <a:srgbClr val="003366"/>
                </a:solidFill>
                <a:latin typeface="Calibri"/>
                <a:ea typeface="Arial Unicode MS" pitchFamily="34" charset="-128"/>
                <a:cs typeface="Arial Unicode MS" pitchFamily="34" charset="-128"/>
              </a:rPr>
              <a:t>How to learn the model(s)? </a:t>
            </a:r>
          </a:p>
          <a:p>
            <a:pPr>
              <a:buSzPct val="75000"/>
            </a:pPr>
            <a:r>
              <a:rPr lang="en-US" altLang="zh-TW" sz="1800" b="1" dirty="0" smtClean="0">
                <a:solidFill>
                  <a:srgbClr val="003366"/>
                </a:solidFill>
                <a:latin typeface="Calibri"/>
                <a:ea typeface="Arial Unicode MS" pitchFamily="34" charset="-128"/>
                <a:cs typeface="Arial Unicode MS" pitchFamily="34" charset="-128"/>
              </a:rPr>
              <a:t>What is the source of the knowledge?</a:t>
            </a:r>
          </a:p>
          <a:p>
            <a:pPr>
              <a:buSzPct val="75000"/>
            </a:pPr>
            <a:r>
              <a:rPr lang="en-US" altLang="zh-TW" sz="1800" b="1" dirty="0">
                <a:solidFill>
                  <a:srgbClr val="003366"/>
                </a:solidFill>
                <a:latin typeface="Calibri"/>
                <a:ea typeface="Arial Unicode MS" pitchFamily="34" charset="-128"/>
                <a:cs typeface="Arial Unicode MS" pitchFamily="34" charset="-128"/>
              </a:rPr>
              <a:t>How to guide the global inference</a:t>
            </a:r>
            <a:r>
              <a:rPr lang="en-US" altLang="zh-TW" sz="1800" b="1" dirty="0" smtClean="0">
                <a:solidFill>
                  <a:srgbClr val="003366"/>
                </a:solidFill>
                <a:latin typeface="Calibri"/>
                <a:ea typeface="Arial Unicode MS" pitchFamily="34" charset="-128"/>
                <a:cs typeface="Arial Unicode MS" pitchFamily="34" charset="-128"/>
              </a:rPr>
              <a:t>?</a:t>
            </a:r>
            <a:r>
              <a:rPr lang="en-US" altLang="zh-TW" sz="1800" dirty="0" smtClean="0">
                <a:solidFill>
                  <a:srgbClr val="003366"/>
                </a:solidFill>
                <a:latin typeface="Calibri"/>
                <a:ea typeface="Arial Unicode MS" pitchFamily="34" charset="-128"/>
                <a:cs typeface="Arial Unicode MS" pitchFamily="34" charset="-128"/>
              </a:rPr>
              <a:t> </a:t>
            </a:r>
          </a:p>
        </p:txBody>
      </p:sp>
      <p:sp>
        <p:nvSpPr>
          <p:cNvPr id="41" name="Text Box 9"/>
          <p:cNvSpPr txBox="1">
            <a:spLocks noChangeArrowheads="1"/>
          </p:cNvSpPr>
          <p:nvPr/>
        </p:nvSpPr>
        <p:spPr bwMode="auto">
          <a:xfrm rot="590322">
            <a:off x="616042" y="2885403"/>
            <a:ext cx="7356336" cy="1600438"/>
          </a:xfrm>
          <a:prstGeom prst="rect">
            <a:avLst/>
          </a:prstGeom>
          <a:solidFill>
            <a:srgbClr val="FFFF99"/>
          </a:solidFill>
          <a:ln w="9525">
            <a:solidFill>
              <a:schemeClr val="accent2"/>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50000"/>
              </a:spcBef>
            </a:pPr>
            <a:r>
              <a:rPr lang="en-US" sz="2800" dirty="0" smtClean="0">
                <a:solidFill>
                  <a:srgbClr val="003366"/>
                </a:solidFill>
                <a:latin typeface="Calibri"/>
                <a:cs typeface="Arial" charset="0"/>
              </a:rPr>
              <a:t>An Objective function that  incorporates </a:t>
            </a:r>
            <a:r>
              <a:rPr lang="en-US" sz="2800" dirty="0" smtClean="0">
                <a:solidFill>
                  <a:srgbClr val="3366CC"/>
                </a:solidFill>
                <a:latin typeface="Calibri"/>
                <a:cs typeface="Arial" charset="0"/>
              </a:rPr>
              <a:t>learned models </a:t>
            </a:r>
            <a:r>
              <a:rPr lang="en-US" sz="2800" dirty="0" smtClean="0">
                <a:solidFill>
                  <a:srgbClr val="003366"/>
                </a:solidFill>
                <a:latin typeface="Calibri"/>
                <a:cs typeface="Arial" charset="0"/>
              </a:rPr>
              <a:t>with</a:t>
            </a:r>
            <a:r>
              <a:rPr lang="en-US" sz="2800" dirty="0" smtClean="0">
                <a:solidFill>
                  <a:srgbClr val="3366CC"/>
                </a:solidFill>
                <a:latin typeface="Calibri"/>
                <a:cs typeface="Arial" charset="0"/>
              </a:rPr>
              <a:t> knowledge      (</a:t>
            </a:r>
            <a:r>
              <a:rPr lang="en-US" sz="2800" b="1" dirty="0" smtClean="0">
                <a:solidFill>
                  <a:srgbClr val="3366CC"/>
                </a:solidFill>
                <a:latin typeface="Calibri"/>
                <a:cs typeface="Arial" charset="0"/>
              </a:rPr>
              <a:t>output constraints</a:t>
            </a:r>
            <a:r>
              <a:rPr lang="en-US" sz="2800" dirty="0" smtClean="0">
                <a:solidFill>
                  <a:srgbClr val="3366CC"/>
                </a:solidFill>
                <a:latin typeface="Calibri"/>
                <a:cs typeface="Arial" charset="0"/>
              </a:rPr>
              <a:t>) </a:t>
            </a:r>
          </a:p>
          <a:p>
            <a:pPr>
              <a:spcBef>
                <a:spcPct val="50000"/>
              </a:spcBef>
            </a:pPr>
            <a:r>
              <a:rPr lang="en-US" sz="2800" dirty="0">
                <a:solidFill>
                  <a:srgbClr val="FF0000"/>
                </a:solidFill>
                <a:latin typeface="Calibri"/>
                <a:cs typeface="Arial" charset="0"/>
              </a:rPr>
              <a:t> </a:t>
            </a:r>
            <a:r>
              <a:rPr lang="en-US" sz="2800" dirty="0" smtClean="0">
                <a:solidFill>
                  <a:srgbClr val="FF0000"/>
                </a:solidFill>
                <a:latin typeface="Calibri"/>
                <a:cs typeface="Arial" charset="0"/>
              </a:rPr>
              <a:t>             </a:t>
            </a:r>
            <a:r>
              <a:rPr lang="en-US" sz="2800" dirty="0" smtClean="0">
                <a:solidFill>
                  <a:srgbClr val="003366"/>
                </a:solidFill>
                <a:latin typeface="Calibri"/>
                <a:cs typeface="Arial" charset="0"/>
              </a:rPr>
              <a:t>A Constrained Conditional Model</a:t>
            </a:r>
            <a:endParaRPr lang="en-US" sz="2800" dirty="0">
              <a:solidFill>
                <a:srgbClr val="003366"/>
              </a:solidFill>
              <a:latin typeface="Calibri"/>
              <a:cs typeface="Arial" charset="0"/>
            </a:endParaRPr>
          </a:p>
        </p:txBody>
      </p:sp>
      <p:sp>
        <p:nvSpPr>
          <p:cNvPr id="801983" name="AutoShape 191"/>
          <p:cNvSpPr>
            <a:spLocks noChangeArrowheads="1"/>
          </p:cNvSpPr>
          <p:nvPr/>
        </p:nvSpPr>
        <p:spPr bwMode="auto">
          <a:xfrm>
            <a:off x="6553200" y="596971"/>
            <a:ext cx="2438400" cy="698429"/>
          </a:xfrm>
          <a:prstGeom prst="wedgeRectCallout">
            <a:avLst>
              <a:gd name="adj1" fmla="val -7098"/>
              <a:gd name="adj2" fmla="val 45320"/>
            </a:avLst>
          </a:prstGeom>
          <a:solidFill>
            <a:srgbClr val="FFFFCC"/>
          </a:solidFill>
          <a:ln w="9525">
            <a:solidFill>
              <a:schemeClr val="tx1"/>
            </a:solidFill>
            <a:miter lim="800000"/>
            <a:headEnd/>
            <a:tailEnd/>
          </a:ln>
        </p:spPr>
        <p:txBody>
          <a:bodyPr/>
          <a:lstStyle/>
          <a:p>
            <a:pPr algn="ctr"/>
            <a:r>
              <a:rPr lang="en-US" b="1" dirty="0" smtClean="0">
                <a:solidFill>
                  <a:srgbClr val="3366CC"/>
                </a:solidFill>
                <a:latin typeface="Calibri"/>
                <a:cs typeface="Arial" charset="0"/>
              </a:rPr>
              <a:t>Joint inference </a:t>
            </a:r>
            <a:r>
              <a:rPr lang="en-US" b="1" dirty="0" smtClean="0">
                <a:solidFill>
                  <a:srgbClr val="003366"/>
                </a:solidFill>
                <a:latin typeface="Calibri"/>
                <a:cs typeface="Arial" charset="0"/>
              </a:rPr>
              <a:t>gives good improvement </a:t>
            </a:r>
            <a:endParaRPr lang="en-US" b="1" dirty="0">
              <a:solidFill>
                <a:srgbClr val="003366"/>
              </a:solidFill>
              <a:latin typeface="Calibri"/>
              <a:cs typeface="Arial" charset="0"/>
            </a:endParaRPr>
          </a:p>
        </p:txBody>
      </p:sp>
    </p:spTree>
    <p:extLst>
      <p:ext uri="{BB962C8B-B14F-4D97-AF65-F5344CB8AC3E}">
        <p14:creationId xmlns:p14="http://schemas.microsoft.com/office/powerpoint/2010/main" val="2196769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801805"/>
                                        </p:tgtEl>
                                        <p:attrNameLst>
                                          <p:attrName>style.visibility</p:attrName>
                                        </p:attrNameLst>
                                      </p:cBhvr>
                                      <p:to>
                                        <p:strVal val="visible"/>
                                      </p:to>
                                    </p:set>
                                    <p:anim calcmode="lin" valueType="num">
                                      <p:cBhvr additive="base">
                                        <p:cTn id="7" dur="500" fill="hold"/>
                                        <p:tgtEl>
                                          <p:spTgt spid="801805"/>
                                        </p:tgtEl>
                                        <p:attrNameLst>
                                          <p:attrName>ppt_x</p:attrName>
                                        </p:attrNameLst>
                                      </p:cBhvr>
                                      <p:tavLst>
                                        <p:tav tm="0">
                                          <p:val>
                                            <p:strVal val="#ppt_x"/>
                                          </p:val>
                                        </p:tav>
                                        <p:tav tm="100000">
                                          <p:val>
                                            <p:strVal val="#ppt_x"/>
                                          </p:val>
                                        </p:tav>
                                      </p:tavLst>
                                    </p:anim>
                                    <p:anim calcmode="lin" valueType="num">
                                      <p:cBhvr additive="base">
                                        <p:cTn id="8" dur="500" fill="hold"/>
                                        <p:tgtEl>
                                          <p:spTgt spid="80180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1000"/>
                                  </p:stCondLst>
                                  <p:childTnLst>
                                    <p:set>
                                      <p:cBhvr>
                                        <p:cTn id="11" dur="1" fill="hold">
                                          <p:stCondLst>
                                            <p:cond delay="0"/>
                                          </p:stCondLst>
                                        </p:cTn>
                                        <p:tgtEl>
                                          <p:spTgt spid="801833"/>
                                        </p:tgtEl>
                                        <p:attrNameLst>
                                          <p:attrName>style.visibility</p:attrName>
                                        </p:attrNameLst>
                                      </p:cBhvr>
                                      <p:to>
                                        <p:strVal val="visible"/>
                                      </p:to>
                                    </p:set>
                                    <p:anim calcmode="lin" valueType="num">
                                      <p:cBhvr additive="base">
                                        <p:cTn id="12" dur="500" fill="hold"/>
                                        <p:tgtEl>
                                          <p:spTgt spid="801833"/>
                                        </p:tgtEl>
                                        <p:attrNameLst>
                                          <p:attrName>ppt_x</p:attrName>
                                        </p:attrNameLst>
                                      </p:cBhvr>
                                      <p:tavLst>
                                        <p:tav tm="0">
                                          <p:val>
                                            <p:strVal val="#ppt_x"/>
                                          </p:val>
                                        </p:tav>
                                        <p:tav tm="100000">
                                          <p:val>
                                            <p:strVal val="#ppt_x"/>
                                          </p:val>
                                        </p:tav>
                                      </p:tavLst>
                                    </p:anim>
                                    <p:anim calcmode="lin" valueType="num">
                                      <p:cBhvr additive="base">
                                        <p:cTn id="13" dur="500" fill="hold"/>
                                        <p:tgtEl>
                                          <p:spTgt spid="801833"/>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2000"/>
                            </p:stCondLst>
                            <p:childTnLst>
                              <p:par>
                                <p:cTn id="15" presetID="2" presetClass="entr" presetSubtype="1" fill="hold" nodeType="afterEffect">
                                  <p:stCondLst>
                                    <p:cond delay="1000"/>
                                  </p:stCondLst>
                                  <p:childTnLst>
                                    <p:set>
                                      <p:cBhvr>
                                        <p:cTn id="16" dur="1" fill="hold">
                                          <p:stCondLst>
                                            <p:cond delay="0"/>
                                          </p:stCondLst>
                                        </p:cTn>
                                        <p:tgtEl>
                                          <p:spTgt spid="801819"/>
                                        </p:tgtEl>
                                        <p:attrNameLst>
                                          <p:attrName>style.visibility</p:attrName>
                                        </p:attrNameLst>
                                      </p:cBhvr>
                                      <p:to>
                                        <p:strVal val="visible"/>
                                      </p:to>
                                    </p:set>
                                    <p:anim calcmode="lin" valueType="num">
                                      <p:cBhvr additive="base">
                                        <p:cTn id="17" dur="500" fill="hold"/>
                                        <p:tgtEl>
                                          <p:spTgt spid="801819"/>
                                        </p:tgtEl>
                                        <p:attrNameLst>
                                          <p:attrName>ppt_x</p:attrName>
                                        </p:attrNameLst>
                                      </p:cBhvr>
                                      <p:tavLst>
                                        <p:tav tm="0">
                                          <p:val>
                                            <p:strVal val="#ppt_x"/>
                                          </p:val>
                                        </p:tav>
                                        <p:tav tm="100000">
                                          <p:val>
                                            <p:strVal val="#ppt_x"/>
                                          </p:val>
                                        </p:tav>
                                      </p:tavLst>
                                    </p:anim>
                                    <p:anim calcmode="lin" valueType="num">
                                      <p:cBhvr additive="base">
                                        <p:cTn id="18" dur="500" fill="hold"/>
                                        <p:tgtEl>
                                          <p:spTgt spid="801819"/>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3500"/>
                            </p:stCondLst>
                            <p:childTnLst>
                              <p:par>
                                <p:cTn id="20" presetID="2" presetClass="entr" presetSubtype="4" fill="hold" nodeType="afterEffect">
                                  <p:stCondLst>
                                    <p:cond delay="1000"/>
                                  </p:stCondLst>
                                  <p:childTnLst>
                                    <p:set>
                                      <p:cBhvr>
                                        <p:cTn id="21" dur="1" fill="hold">
                                          <p:stCondLst>
                                            <p:cond delay="0"/>
                                          </p:stCondLst>
                                        </p:cTn>
                                        <p:tgtEl>
                                          <p:spTgt spid="801861"/>
                                        </p:tgtEl>
                                        <p:attrNameLst>
                                          <p:attrName>style.visibility</p:attrName>
                                        </p:attrNameLst>
                                      </p:cBhvr>
                                      <p:to>
                                        <p:strVal val="visible"/>
                                      </p:to>
                                    </p:set>
                                    <p:anim calcmode="lin" valueType="num">
                                      <p:cBhvr additive="base">
                                        <p:cTn id="22" dur="500" fill="hold"/>
                                        <p:tgtEl>
                                          <p:spTgt spid="801861"/>
                                        </p:tgtEl>
                                        <p:attrNameLst>
                                          <p:attrName>ppt_x</p:attrName>
                                        </p:attrNameLst>
                                      </p:cBhvr>
                                      <p:tavLst>
                                        <p:tav tm="0">
                                          <p:val>
                                            <p:strVal val="#ppt_x"/>
                                          </p:val>
                                        </p:tav>
                                        <p:tav tm="100000">
                                          <p:val>
                                            <p:strVal val="#ppt_x"/>
                                          </p:val>
                                        </p:tav>
                                      </p:tavLst>
                                    </p:anim>
                                    <p:anim calcmode="lin" valueType="num">
                                      <p:cBhvr additive="base">
                                        <p:cTn id="23" dur="500" fill="hold"/>
                                        <p:tgtEl>
                                          <p:spTgt spid="801861"/>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0"/>
                            </p:stCondLst>
                            <p:childTnLst>
                              <p:par>
                                <p:cTn id="25" presetID="2" presetClass="entr" presetSubtype="4" fill="hold" nodeType="afterEffect">
                                  <p:stCondLst>
                                    <p:cond delay="1000"/>
                                  </p:stCondLst>
                                  <p:childTnLst>
                                    <p:set>
                                      <p:cBhvr>
                                        <p:cTn id="26" dur="1" fill="hold">
                                          <p:stCondLst>
                                            <p:cond delay="0"/>
                                          </p:stCondLst>
                                        </p:cTn>
                                        <p:tgtEl>
                                          <p:spTgt spid="801847"/>
                                        </p:tgtEl>
                                        <p:attrNameLst>
                                          <p:attrName>style.visibility</p:attrName>
                                        </p:attrNameLst>
                                      </p:cBhvr>
                                      <p:to>
                                        <p:strVal val="visible"/>
                                      </p:to>
                                    </p:set>
                                    <p:anim calcmode="lin" valueType="num">
                                      <p:cBhvr additive="base">
                                        <p:cTn id="27" dur="500" fill="hold"/>
                                        <p:tgtEl>
                                          <p:spTgt spid="801847"/>
                                        </p:tgtEl>
                                        <p:attrNameLst>
                                          <p:attrName>ppt_x</p:attrName>
                                        </p:attrNameLst>
                                      </p:cBhvr>
                                      <p:tavLst>
                                        <p:tav tm="0">
                                          <p:val>
                                            <p:strVal val="#ppt_x"/>
                                          </p:val>
                                        </p:tav>
                                        <p:tav tm="100000">
                                          <p:val>
                                            <p:strVal val="#ppt_x"/>
                                          </p:val>
                                        </p:tav>
                                      </p:tavLst>
                                    </p:anim>
                                    <p:anim calcmode="lin" valueType="num">
                                      <p:cBhvr additive="base">
                                        <p:cTn id="28" dur="500" fill="hold"/>
                                        <p:tgtEl>
                                          <p:spTgt spid="80184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801889"/>
                                        </p:tgtEl>
                                        <p:attrNameLst>
                                          <p:attrName>style.visibility</p:attrName>
                                        </p:attrNameLst>
                                      </p:cBhvr>
                                      <p:to>
                                        <p:strVal val="visible"/>
                                      </p:to>
                                    </p:set>
                                    <p:animEffect transition="in" filter="checkerboard(across)">
                                      <p:cBhvr>
                                        <p:cTn id="33" dur="500"/>
                                        <p:tgtEl>
                                          <p:spTgt spid="801889"/>
                                        </p:tgtEl>
                                      </p:cBhvr>
                                    </p:animEffect>
                                  </p:childTnLst>
                                </p:cTn>
                              </p:par>
                            </p:childTnLst>
                          </p:cTn>
                        </p:par>
                        <p:par>
                          <p:cTn id="34" fill="hold" nodeType="afterGroup">
                            <p:stCondLst>
                              <p:cond delay="500"/>
                            </p:stCondLst>
                            <p:childTnLst>
                              <p:par>
                                <p:cTn id="35" presetID="5" presetClass="entr" presetSubtype="10" fill="hold" nodeType="afterEffect">
                                  <p:stCondLst>
                                    <p:cond delay="0"/>
                                  </p:stCondLst>
                                  <p:childTnLst>
                                    <p:set>
                                      <p:cBhvr>
                                        <p:cTn id="36" dur="1" fill="hold">
                                          <p:stCondLst>
                                            <p:cond delay="0"/>
                                          </p:stCondLst>
                                        </p:cTn>
                                        <p:tgtEl>
                                          <p:spTgt spid="801903"/>
                                        </p:tgtEl>
                                        <p:attrNameLst>
                                          <p:attrName>style.visibility</p:attrName>
                                        </p:attrNameLst>
                                      </p:cBhvr>
                                      <p:to>
                                        <p:strVal val="visible"/>
                                      </p:to>
                                    </p:set>
                                    <p:animEffect transition="in" filter="checkerboard(across)">
                                      <p:cBhvr>
                                        <p:cTn id="37" dur="500"/>
                                        <p:tgtEl>
                                          <p:spTgt spid="801903"/>
                                        </p:tgtEl>
                                      </p:cBhvr>
                                    </p:animEffect>
                                  </p:childTnLst>
                                </p:cTn>
                              </p:par>
                            </p:childTnLst>
                          </p:cTn>
                        </p:par>
                        <p:par>
                          <p:cTn id="38" fill="hold" nodeType="afterGroup">
                            <p:stCondLst>
                              <p:cond delay="1000"/>
                            </p:stCondLst>
                            <p:childTnLst>
                              <p:par>
                                <p:cTn id="39" presetID="5" presetClass="entr" presetSubtype="10" fill="hold" nodeType="afterEffect">
                                  <p:stCondLst>
                                    <p:cond delay="0"/>
                                  </p:stCondLst>
                                  <p:childTnLst>
                                    <p:set>
                                      <p:cBhvr>
                                        <p:cTn id="40" dur="1" fill="hold">
                                          <p:stCondLst>
                                            <p:cond delay="0"/>
                                          </p:stCondLst>
                                        </p:cTn>
                                        <p:tgtEl>
                                          <p:spTgt spid="801917"/>
                                        </p:tgtEl>
                                        <p:attrNameLst>
                                          <p:attrName>style.visibility</p:attrName>
                                        </p:attrNameLst>
                                      </p:cBhvr>
                                      <p:to>
                                        <p:strVal val="visible"/>
                                      </p:to>
                                    </p:set>
                                    <p:animEffect transition="in" filter="checkerboard(across)">
                                      <p:cBhvr>
                                        <p:cTn id="41" dur="500"/>
                                        <p:tgtEl>
                                          <p:spTgt spid="801917"/>
                                        </p:tgtEl>
                                      </p:cBhvr>
                                    </p:animEffect>
                                  </p:childTnLst>
                                </p:cTn>
                              </p:par>
                            </p:childTnLst>
                          </p:cTn>
                        </p:par>
                        <p:par>
                          <p:cTn id="42" fill="hold" nodeType="afterGroup">
                            <p:stCondLst>
                              <p:cond delay="1500"/>
                            </p:stCondLst>
                            <p:childTnLst>
                              <p:par>
                                <p:cTn id="43" presetID="5" presetClass="entr" presetSubtype="10" fill="hold" nodeType="afterEffect">
                                  <p:stCondLst>
                                    <p:cond delay="0"/>
                                  </p:stCondLst>
                                  <p:childTnLst>
                                    <p:set>
                                      <p:cBhvr>
                                        <p:cTn id="44" dur="1" fill="hold">
                                          <p:stCondLst>
                                            <p:cond delay="0"/>
                                          </p:stCondLst>
                                        </p:cTn>
                                        <p:tgtEl>
                                          <p:spTgt spid="801875"/>
                                        </p:tgtEl>
                                        <p:attrNameLst>
                                          <p:attrName>style.visibility</p:attrName>
                                        </p:attrNameLst>
                                      </p:cBhvr>
                                      <p:to>
                                        <p:strVal val="visible"/>
                                      </p:to>
                                    </p:set>
                                    <p:animEffect transition="in" filter="checkerboard(across)">
                                      <p:cBhvr>
                                        <p:cTn id="45" dur="500"/>
                                        <p:tgtEl>
                                          <p:spTgt spid="801875"/>
                                        </p:tgtEl>
                                      </p:cBhvr>
                                    </p:animEffect>
                                  </p:childTnLst>
                                </p:cTn>
                              </p:par>
                            </p:childTnLst>
                          </p:cTn>
                        </p:par>
                        <p:par>
                          <p:cTn id="46" fill="hold" nodeType="afterGroup">
                            <p:stCondLst>
                              <p:cond delay="2000"/>
                            </p:stCondLst>
                            <p:childTnLst>
                              <p:par>
                                <p:cTn id="47" presetID="5" presetClass="entr" presetSubtype="10" fill="hold" nodeType="afterEffect">
                                  <p:stCondLst>
                                    <p:cond delay="0"/>
                                  </p:stCondLst>
                                  <p:childTnLst>
                                    <p:set>
                                      <p:cBhvr>
                                        <p:cTn id="48" dur="1" fill="hold">
                                          <p:stCondLst>
                                            <p:cond delay="0"/>
                                          </p:stCondLst>
                                        </p:cTn>
                                        <p:tgtEl>
                                          <p:spTgt spid="801945"/>
                                        </p:tgtEl>
                                        <p:attrNameLst>
                                          <p:attrName>style.visibility</p:attrName>
                                        </p:attrNameLst>
                                      </p:cBhvr>
                                      <p:to>
                                        <p:strVal val="visible"/>
                                      </p:to>
                                    </p:set>
                                    <p:animEffect transition="in" filter="checkerboard(across)">
                                      <p:cBhvr>
                                        <p:cTn id="49" dur="500"/>
                                        <p:tgtEl>
                                          <p:spTgt spid="80194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3"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1+#ppt_w/2"/>
                                          </p:val>
                                        </p:tav>
                                        <p:tav tm="100000">
                                          <p:val>
                                            <p:strVal val="#ppt_x"/>
                                          </p:val>
                                        </p:tav>
                                      </p:tavLst>
                                    </p:anim>
                                    <p:anim calcmode="lin" valueType="num">
                                      <p:cBhvr additive="base">
                                        <p:cTn id="55" dur="500" fill="hold"/>
                                        <p:tgtEl>
                                          <p:spTgt spid="4"/>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01982"/>
                                        </p:tgtEl>
                                        <p:attrNameLst>
                                          <p:attrName>style.visibility</p:attrName>
                                        </p:attrNameLst>
                                      </p:cBhvr>
                                      <p:to>
                                        <p:strVal val="visible"/>
                                      </p:to>
                                    </p:set>
                                  </p:childTnLst>
                                </p:cTn>
                              </p:par>
                            </p:childTnLst>
                          </p:cTn>
                        </p:par>
                        <p:par>
                          <p:cTn id="60" fill="hold" nodeType="afterGroup">
                            <p:stCondLst>
                              <p:cond delay="500"/>
                            </p:stCondLst>
                            <p:childTnLst>
                              <p:par>
                                <p:cTn id="61" presetID="5" presetClass="entr" presetSubtype="10" fill="hold" nodeType="afterEffect">
                                  <p:stCondLst>
                                    <p:cond delay="0"/>
                                  </p:stCondLst>
                                  <p:childTnLst>
                                    <p:set>
                                      <p:cBhvr>
                                        <p:cTn id="62" dur="1" fill="hold">
                                          <p:stCondLst>
                                            <p:cond delay="0"/>
                                          </p:stCondLst>
                                        </p:cTn>
                                        <p:tgtEl>
                                          <p:spTgt spid="801963"/>
                                        </p:tgtEl>
                                        <p:attrNameLst>
                                          <p:attrName>style.visibility</p:attrName>
                                        </p:attrNameLst>
                                      </p:cBhvr>
                                      <p:to>
                                        <p:strVal val="visible"/>
                                      </p:to>
                                    </p:set>
                                    <p:animEffect transition="in" filter="checkerboard(across)">
                                      <p:cBhvr>
                                        <p:cTn id="63" dur="500"/>
                                        <p:tgtEl>
                                          <p:spTgt spid="80196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3"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500" fill="hold"/>
                                        <p:tgtEl>
                                          <p:spTgt spid="5"/>
                                        </p:tgtEl>
                                        <p:attrNameLst>
                                          <p:attrName>ppt_x</p:attrName>
                                        </p:attrNameLst>
                                      </p:cBhvr>
                                      <p:tavLst>
                                        <p:tav tm="0">
                                          <p:val>
                                            <p:strVal val="1+#ppt_w/2"/>
                                          </p:val>
                                        </p:tav>
                                        <p:tav tm="100000">
                                          <p:val>
                                            <p:strVal val="#ppt_x"/>
                                          </p:val>
                                        </p:tav>
                                      </p:tavLst>
                                    </p:anim>
                                    <p:anim calcmode="lin" valueType="num">
                                      <p:cBhvr additive="base">
                                        <p:cTn id="69" dur="500" fill="hold"/>
                                        <p:tgtEl>
                                          <p:spTgt spid="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801981"/>
                                        </p:tgtEl>
                                        <p:attrNameLst>
                                          <p:attrName>style.visibility</p:attrName>
                                        </p:attrNameLst>
                                      </p:cBhvr>
                                      <p:to>
                                        <p:strVal val="visible"/>
                                      </p:to>
                                    </p:set>
                                  </p:childTnLst>
                                </p:cTn>
                              </p:par>
                            </p:childTnLst>
                          </p:cTn>
                        </p:par>
                        <p:par>
                          <p:cTn id="74" fill="hold" nodeType="afterGroup">
                            <p:stCondLst>
                              <p:cond delay="500"/>
                            </p:stCondLst>
                            <p:childTnLst>
                              <p:par>
                                <p:cTn id="75" presetID="16" presetClass="entr" presetSubtype="42" fill="hold" nodeType="afterEffect">
                                  <p:stCondLst>
                                    <p:cond delay="0"/>
                                  </p:stCondLst>
                                  <p:childTnLst>
                                    <p:set>
                                      <p:cBhvr>
                                        <p:cTn id="76" dur="1" fill="hold">
                                          <p:stCondLst>
                                            <p:cond delay="0"/>
                                          </p:stCondLst>
                                        </p:cTn>
                                        <p:tgtEl>
                                          <p:spTgt spid="801931"/>
                                        </p:tgtEl>
                                        <p:attrNameLst>
                                          <p:attrName>style.visibility</p:attrName>
                                        </p:attrNameLst>
                                      </p:cBhvr>
                                      <p:to>
                                        <p:strVal val="visible"/>
                                      </p:to>
                                    </p:set>
                                    <p:animEffect transition="in" filter="barn(outHorizontal)">
                                      <p:cBhvr>
                                        <p:cTn id="77" dur="500"/>
                                        <p:tgtEl>
                                          <p:spTgt spid="80193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80198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801984"/>
                                        </p:tgtEl>
                                        <p:attrNameLst>
                                          <p:attrName>style.visibility</p:attrName>
                                        </p:attrNameLst>
                                      </p:cBhvr>
                                      <p:to>
                                        <p:strVal val="visible"/>
                                      </p:to>
                                    </p:set>
                                    <p:anim calcmode="lin" valueType="num">
                                      <p:cBhvr>
                                        <p:cTn id="86" dur="1000" fill="hold"/>
                                        <p:tgtEl>
                                          <p:spTgt spid="801984"/>
                                        </p:tgtEl>
                                        <p:attrNameLst>
                                          <p:attrName>ppt_x</p:attrName>
                                        </p:attrNameLst>
                                      </p:cBhvr>
                                      <p:tavLst>
                                        <p:tav tm="0">
                                          <p:val>
                                            <p:strVal val="#ppt_x"/>
                                          </p:val>
                                        </p:tav>
                                        <p:tav tm="100000">
                                          <p:val>
                                            <p:strVal val="#ppt_x"/>
                                          </p:val>
                                        </p:tav>
                                      </p:tavLst>
                                    </p:anim>
                                    <p:anim calcmode="lin" valueType="num">
                                      <p:cBhvr>
                                        <p:cTn id="87" dur="1000" fill="hold"/>
                                        <p:tgtEl>
                                          <p:spTgt spid="801984"/>
                                        </p:tgtEl>
                                        <p:attrNameLst>
                                          <p:attrName>ppt_y</p:attrName>
                                        </p:attrNameLst>
                                      </p:cBhvr>
                                      <p:tavLst>
                                        <p:tav tm="0">
                                          <p:val>
                                            <p:strVal val="#ppt_y-#ppt_h/2"/>
                                          </p:val>
                                        </p:tav>
                                        <p:tav tm="100000">
                                          <p:val>
                                            <p:strVal val="#ppt_y"/>
                                          </p:val>
                                        </p:tav>
                                      </p:tavLst>
                                    </p:anim>
                                    <p:anim calcmode="lin" valueType="num">
                                      <p:cBhvr>
                                        <p:cTn id="88" dur="1000" fill="hold"/>
                                        <p:tgtEl>
                                          <p:spTgt spid="801984"/>
                                        </p:tgtEl>
                                        <p:attrNameLst>
                                          <p:attrName>ppt_w</p:attrName>
                                        </p:attrNameLst>
                                      </p:cBhvr>
                                      <p:tavLst>
                                        <p:tav tm="0">
                                          <p:val>
                                            <p:strVal val="#ppt_w"/>
                                          </p:val>
                                        </p:tav>
                                        <p:tav tm="100000">
                                          <p:val>
                                            <p:strVal val="#ppt_w"/>
                                          </p:val>
                                        </p:tav>
                                      </p:tavLst>
                                    </p:anim>
                                    <p:anim calcmode="lin" valueType="num">
                                      <p:cBhvr>
                                        <p:cTn id="89" dur="1000" fill="hold"/>
                                        <p:tgtEl>
                                          <p:spTgt spid="801984"/>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 fill="hold" grpId="0" nodeType="clickEffect">
                                  <p:stCondLst>
                                    <p:cond delay="0"/>
                                  </p:stCondLst>
                                  <p:childTnLst>
                                    <p:set>
                                      <p:cBhvr>
                                        <p:cTn id="93" dur="1" fill="hold">
                                          <p:stCondLst>
                                            <p:cond delay="0"/>
                                          </p:stCondLst>
                                        </p:cTn>
                                        <p:tgtEl>
                                          <p:spTgt spid="801985"/>
                                        </p:tgtEl>
                                        <p:attrNameLst>
                                          <p:attrName>style.visibility</p:attrName>
                                        </p:attrNameLst>
                                      </p:cBhvr>
                                      <p:to>
                                        <p:strVal val="visible"/>
                                      </p:to>
                                    </p:set>
                                    <p:anim calcmode="lin" valueType="num">
                                      <p:cBhvr>
                                        <p:cTn id="94" dur="1000" fill="hold"/>
                                        <p:tgtEl>
                                          <p:spTgt spid="801985"/>
                                        </p:tgtEl>
                                        <p:attrNameLst>
                                          <p:attrName>ppt_x</p:attrName>
                                        </p:attrNameLst>
                                      </p:cBhvr>
                                      <p:tavLst>
                                        <p:tav tm="0">
                                          <p:val>
                                            <p:strVal val="#ppt_x"/>
                                          </p:val>
                                        </p:tav>
                                        <p:tav tm="100000">
                                          <p:val>
                                            <p:strVal val="#ppt_x"/>
                                          </p:val>
                                        </p:tav>
                                      </p:tavLst>
                                    </p:anim>
                                    <p:anim calcmode="lin" valueType="num">
                                      <p:cBhvr>
                                        <p:cTn id="95" dur="1000" fill="hold"/>
                                        <p:tgtEl>
                                          <p:spTgt spid="801985"/>
                                        </p:tgtEl>
                                        <p:attrNameLst>
                                          <p:attrName>ppt_y</p:attrName>
                                        </p:attrNameLst>
                                      </p:cBhvr>
                                      <p:tavLst>
                                        <p:tav tm="0">
                                          <p:val>
                                            <p:strVal val="#ppt_y-#ppt_h/2"/>
                                          </p:val>
                                        </p:tav>
                                        <p:tav tm="100000">
                                          <p:val>
                                            <p:strVal val="#ppt_y"/>
                                          </p:val>
                                        </p:tav>
                                      </p:tavLst>
                                    </p:anim>
                                    <p:anim calcmode="lin" valueType="num">
                                      <p:cBhvr>
                                        <p:cTn id="96" dur="1000" fill="hold"/>
                                        <p:tgtEl>
                                          <p:spTgt spid="801985"/>
                                        </p:tgtEl>
                                        <p:attrNameLst>
                                          <p:attrName>ppt_w</p:attrName>
                                        </p:attrNameLst>
                                      </p:cBhvr>
                                      <p:tavLst>
                                        <p:tav tm="0">
                                          <p:val>
                                            <p:strVal val="#ppt_w"/>
                                          </p:val>
                                        </p:tav>
                                        <p:tav tm="100000">
                                          <p:val>
                                            <p:strVal val="#ppt_w"/>
                                          </p:val>
                                        </p:tav>
                                      </p:tavLst>
                                    </p:anim>
                                    <p:anim calcmode="lin" valueType="num">
                                      <p:cBhvr>
                                        <p:cTn id="97" dur="1000" fill="hold"/>
                                        <p:tgtEl>
                                          <p:spTgt spid="801985"/>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981" grpId="0" animBg="1"/>
      <p:bldP spid="801982" grpId="0" animBg="1"/>
      <p:bldP spid="801985" grpId="0" animBg="1"/>
      <p:bldP spid="801984" grpId="0" animBg="1"/>
      <p:bldP spid="41" grpId="0" animBg="1"/>
      <p:bldP spid="80198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4338" name="Rectangle 2"/>
          <p:cNvSpPr>
            <a:spLocks noGrp="1" noChangeArrowheads="1"/>
          </p:cNvSpPr>
          <p:nvPr>
            <p:ph type="title"/>
          </p:nvPr>
        </p:nvSpPr>
        <p:spPr/>
        <p:txBody>
          <a:bodyPr>
            <a:normAutofit/>
          </a:bodyPr>
          <a:lstStyle/>
          <a:p>
            <a:r>
              <a:rPr lang="en-US" altLang="zh-TW" sz="2800" dirty="0">
                <a:ea typeface="Arial Unicode MS" pitchFamily="34" charset="-128"/>
                <a:cs typeface="Arial Unicode MS" pitchFamily="34" charset="-128"/>
              </a:rPr>
              <a:t>Pipeline</a:t>
            </a:r>
          </a:p>
        </p:txBody>
      </p:sp>
      <p:sp>
        <p:nvSpPr>
          <p:cNvPr id="1294339" name="Rectangle 3"/>
          <p:cNvSpPr>
            <a:spLocks noGrp="1" noChangeArrowheads="1"/>
          </p:cNvSpPr>
          <p:nvPr>
            <p:ph type="body" idx="4294967295"/>
          </p:nvPr>
        </p:nvSpPr>
        <p:spPr>
          <a:xfrm>
            <a:off x="609600" y="3429000"/>
            <a:ext cx="8534400" cy="2590800"/>
          </a:xfrm>
        </p:spPr>
        <p:txBody>
          <a:bodyPr>
            <a:noAutofit/>
          </a:bodyPr>
          <a:lstStyle/>
          <a:p>
            <a:pPr>
              <a:lnSpc>
                <a:spcPct val="90000"/>
              </a:lnSpc>
            </a:pPr>
            <a:r>
              <a:rPr lang="en-US" altLang="zh-TW" sz="2400" dirty="0">
                <a:ea typeface="Arial Unicode MS" pitchFamily="34" charset="-128"/>
                <a:cs typeface="Arial Unicode MS" pitchFamily="34" charset="-128"/>
              </a:rPr>
              <a:t>Conceptually, Pipelining is a </a:t>
            </a:r>
            <a:r>
              <a:rPr lang="en-US" altLang="zh-TW" sz="2400" dirty="0">
                <a:solidFill>
                  <a:srgbClr val="0033CC"/>
                </a:solidFill>
                <a:ea typeface="Arial Unicode MS" pitchFamily="34" charset="-128"/>
                <a:cs typeface="Arial Unicode MS" pitchFamily="34" charset="-128"/>
              </a:rPr>
              <a:t>crude approximation</a:t>
            </a:r>
            <a:r>
              <a:rPr lang="en-US" altLang="zh-TW" sz="2400" dirty="0">
                <a:ea typeface="Arial Unicode MS" pitchFamily="34" charset="-128"/>
                <a:cs typeface="Arial Unicode MS" pitchFamily="34" charset="-128"/>
              </a:rPr>
              <a:t> </a:t>
            </a:r>
          </a:p>
          <a:p>
            <a:pPr lvl="1">
              <a:lnSpc>
                <a:spcPct val="90000"/>
              </a:lnSpc>
            </a:pPr>
            <a:r>
              <a:rPr lang="en-US" altLang="zh-TW" sz="2000" dirty="0">
                <a:ea typeface="Arial Unicode MS" pitchFamily="34" charset="-128"/>
                <a:cs typeface="Arial Unicode MS" pitchFamily="34" charset="-128"/>
              </a:rPr>
              <a:t>Interactions occur across levels and down stream decisions often interact with previous decisions.</a:t>
            </a:r>
          </a:p>
          <a:p>
            <a:pPr lvl="1">
              <a:lnSpc>
                <a:spcPct val="90000"/>
              </a:lnSpc>
            </a:pPr>
            <a:r>
              <a:rPr lang="en-GB" sz="2000" dirty="0"/>
              <a:t>Leads to propagation of errors</a:t>
            </a:r>
          </a:p>
          <a:p>
            <a:pPr lvl="1">
              <a:lnSpc>
                <a:spcPct val="90000"/>
              </a:lnSpc>
            </a:pPr>
            <a:r>
              <a:rPr lang="en-GB" sz="2000" dirty="0"/>
              <a:t>Occasionally, later stages </a:t>
            </a:r>
            <a:r>
              <a:rPr lang="en-GB" sz="2000" dirty="0" smtClean="0"/>
              <a:t>could be used to correct </a:t>
            </a:r>
            <a:r>
              <a:rPr lang="en-GB" sz="2000" dirty="0"/>
              <a:t>earlier errors.</a:t>
            </a:r>
          </a:p>
          <a:p>
            <a:pPr>
              <a:lnSpc>
                <a:spcPct val="90000"/>
              </a:lnSpc>
            </a:pPr>
            <a:r>
              <a:rPr lang="en-GB" altLang="zh-TW" sz="2400" dirty="0">
                <a:ea typeface="Arial Unicode MS" pitchFamily="34" charset="-128"/>
                <a:cs typeface="Arial Unicode MS" pitchFamily="34" charset="-128"/>
              </a:rPr>
              <a:t>But, there are good reasons to use pipelines </a:t>
            </a:r>
          </a:p>
          <a:p>
            <a:pPr lvl="1">
              <a:lnSpc>
                <a:spcPct val="90000"/>
              </a:lnSpc>
            </a:pPr>
            <a:r>
              <a:rPr lang="en-US" altLang="zh-TW" sz="2000" dirty="0" smtClean="0">
                <a:ea typeface="Arial Unicode MS" pitchFamily="34" charset="-128"/>
                <a:cs typeface="Arial Unicode MS" pitchFamily="34" charset="-128"/>
              </a:rPr>
              <a:t>Reusability of components; not putting </a:t>
            </a:r>
            <a:r>
              <a:rPr lang="en-US" altLang="zh-TW" sz="2000" dirty="0">
                <a:ea typeface="Arial Unicode MS" pitchFamily="34" charset="-128"/>
                <a:cs typeface="Arial Unicode MS" pitchFamily="34" charset="-128"/>
              </a:rPr>
              <a:t>everything in one basket </a:t>
            </a:r>
            <a:r>
              <a:rPr lang="en-US" altLang="zh-TW" sz="2000" dirty="0" smtClean="0">
                <a:ea typeface="Arial Unicode MS" pitchFamily="34" charset="-128"/>
                <a:cs typeface="Arial Unicode MS" pitchFamily="34" charset="-128"/>
              </a:rPr>
              <a:t> </a:t>
            </a:r>
            <a:endParaRPr lang="en-US" altLang="zh-TW" sz="2000" dirty="0">
              <a:ea typeface="Arial Unicode MS" pitchFamily="34" charset="-128"/>
              <a:cs typeface="Arial Unicode MS" pitchFamily="34" charset="-128"/>
            </a:endParaRPr>
          </a:p>
          <a:p>
            <a:pPr lvl="1">
              <a:lnSpc>
                <a:spcPct val="90000"/>
              </a:lnSpc>
            </a:pPr>
            <a:r>
              <a:rPr lang="en-US" altLang="zh-TW" sz="2000" dirty="0">
                <a:solidFill>
                  <a:srgbClr val="FF0000"/>
                </a:solidFill>
                <a:ea typeface="Arial Unicode MS" pitchFamily="34" charset="-128"/>
                <a:cs typeface="Arial Unicode MS" pitchFamily="34" charset="-128"/>
              </a:rPr>
              <a:t>How about choosing some stages and </a:t>
            </a:r>
            <a:r>
              <a:rPr lang="en-US" altLang="zh-TW" sz="2000" dirty="0" smtClean="0">
                <a:solidFill>
                  <a:srgbClr val="FF0000"/>
                </a:solidFill>
                <a:ea typeface="Arial Unicode MS" pitchFamily="34" charset="-128"/>
                <a:cs typeface="Arial Unicode MS" pitchFamily="34" charset="-128"/>
              </a:rPr>
              <a:t>thinking </a:t>
            </a:r>
            <a:r>
              <a:rPr lang="en-US" altLang="zh-TW" sz="2000" dirty="0">
                <a:solidFill>
                  <a:srgbClr val="FF0000"/>
                </a:solidFill>
                <a:ea typeface="Arial Unicode MS" pitchFamily="34" charset="-128"/>
                <a:cs typeface="Arial Unicode MS" pitchFamily="34" charset="-128"/>
              </a:rPr>
              <a:t>about them jointly?</a:t>
            </a:r>
          </a:p>
        </p:txBody>
      </p:sp>
      <p:sp>
        <p:nvSpPr>
          <p:cNvPr id="1294340" name="Text Box 4"/>
          <p:cNvSpPr txBox="1">
            <a:spLocks noChangeArrowheads="1"/>
          </p:cNvSpPr>
          <p:nvPr/>
        </p:nvSpPr>
        <p:spPr bwMode="auto">
          <a:xfrm>
            <a:off x="914400" y="224155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66"/>
                </a:solidFill>
                <a:latin typeface="Tahoma" pitchFamily="34" charset="0"/>
              </a:rPr>
              <a:t>POS Tagging</a:t>
            </a:r>
          </a:p>
        </p:txBody>
      </p:sp>
      <p:sp>
        <p:nvSpPr>
          <p:cNvPr id="1294341" name="Text Box 5"/>
          <p:cNvSpPr txBox="1">
            <a:spLocks noChangeArrowheads="1"/>
          </p:cNvSpPr>
          <p:nvPr/>
        </p:nvSpPr>
        <p:spPr bwMode="auto">
          <a:xfrm>
            <a:off x="3022600" y="224155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66"/>
                </a:solidFill>
                <a:latin typeface="Tahoma" pitchFamily="34" charset="0"/>
              </a:rPr>
              <a:t>Phrases</a:t>
            </a:r>
          </a:p>
        </p:txBody>
      </p:sp>
      <p:sp>
        <p:nvSpPr>
          <p:cNvPr id="1294342" name="Text Box 6"/>
          <p:cNvSpPr txBox="1">
            <a:spLocks noChangeArrowheads="1"/>
          </p:cNvSpPr>
          <p:nvPr/>
        </p:nvSpPr>
        <p:spPr bwMode="auto">
          <a:xfrm>
            <a:off x="4521200" y="224155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66"/>
                </a:solidFill>
                <a:latin typeface="Tahoma" pitchFamily="34" charset="0"/>
              </a:rPr>
              <a:t>Semantic Entities </a:t>
            </a:r>
          </a:p>
        </p:txBody>
      </p:sp>
      <p:sp>
        <p:nvSpPr>
          <p:cNvPr id="1294343" name="Text Box 7"/>
          <p:cNvSpPr txBox="1">
            <a:spLocks noChangeArrowheads="1"/>
          </p:cNvSpPr>
          <p:nvPr/>
        </p:nvSpPr>
        <p:spPr bwMode="auto">
          <a:xfrm>
            <a:off x="7086600" y="224155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66"/>
                </a:solidFill>
                <a:latin typeface="Tahoma" pitchFamily="34" charset="0"/>
              </a:rPr>
              <a:t>Relations</a:t>
            </a:r>
          </a:p>
        </p:txBody>
      </p:sp>
      <p:cxnSp>
        <p:nvCxnSpPr>
          <p:cNvPr id="1294344" name="AutoShape 8"/>
          <p:cNvCxnSpPr>
            <a:cxnSpLocks noChangeShapeType="1"/>
            <a:stCxn id="1294340" idx="3"/>
            <a:endCxn id="1294341" idx="1"/>
          </p:cNvCxnSpPr>
          <p:nvPr/>
        </p:nvCxnSpPr>
        <p:spPr bwMode="auto">
          <a:xfrm>
            <a:off x="2590800" y="2439988"/>
            <a:ext cx="431800" cy="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4345" name="AutoShape 9"/>
          <p:cNvCxnSpPr>
            <a:cxnSpLocks noChangeShapeType="1"/>
          </p:cNvCxnSpPr>
          <p:nvPr/>
        </p:nvCxnSpPr>
        <p:spPr bwMode="auto">
          <a:xfrm>
            <a:off x="4114800" y="2439988"/>
            <a:ext cx="431800" cy="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4346" name="AutoShape 10"/>
          <p:cNvCxnSpPr>
            <a:cxnSpLocks noChangeShapeType="1"/>
          </p:cNvCxnSpPr>
          <p:nvPr/>
        </p:nvCxnSpPr>
        <p:spPr bwMode="auto">
          <a:xfrm>
            <a:off x="6629400" y="2439988"/>
            <a:ext cx="431800" cy="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4347" name="Rectangle 11"/>
          <p:cNvSpPr>
            <a:spLocks noChangeArrowheads="1"/>
          </p:cNvSpPr>
          <p:nvPr/>
        </p:nvSpPr>
        <p:spPr bwMode="auto">
          <a:xfrm>
            <a:off x="2638425" y="1295400"/>
            <a:ext cx="6124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bg2"/>
              </a:buClr>
              <a:buFont typeface="Wingdings" pitchFamily="2" charset="2"/>
              <a:buChar char="n"/>
            </a:pPr>
            <a:r>
              <a:rPr lang="en-US" altLang="zh-TW" sz="2000" b="1" dirty="0">
                <a:latin typeface="Tempus Sans ITC" pitchFamily="82" charset="0"/>
                <a:ea typeface="Arial Unicode MS" pitchFamily="34" charset="-128"/>
              </a:rPr>
              <a:t>   </a:t>
            </a:r>
            <a:r>
              <a:rPr lang="en-US" altLang="zh-TW" sz="2000" b="1" dirty="0">
                <a:latin typeface="Calibri" pitchFamily="34" charset="0"/>
                <a:ea typeface="Arial Unicode MS" pitchFamily="34" charset="-128"/>
              </a:rPr>
              <a:t>Most problems are not single classification problems</a:t>
            </a:r>
          </a:p>
        </p:txBody>
      </p:sp>
      <p:sp>
        <p:nvSpPr>
          <p:cNvPr id="1294348" name="Text Box 12"/>
          <p:cNvSpPr txBox="1">
            <a:spLocks noChangeArrowheads="1"/>
          </p:cNvSpPr>
          <p:nvPr/>
        </p:nvSpPr>
        <p:spPr bwMode="auto">
          <a:xfrm>
            <a:off x="3022600" y="287972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66"/>
                </a:solidFill>
                <a:latin typeface="Tahoma" pitchFamily="34" charset="0"/>
              </a:rPr>
              <a:t>Parsing</a:t>
            </a:r>
          </a:p>
        </p:txBody>
      </p:sp>
      <p:sp>
        <p:nvSpPr>
          <p:cNvPr id="1294349" name="Text Box 13"/>
          <p:cNvSpPr txBox="1">
            <a:spLocks noChangeArrowheads="1"/>
          </p:cNvSpPr>
          <p:nvPr/>
        </p:nvSpPr>
        <p:spPr bwMode="auto">
          <a:xfrm>
            <a:off x="4521200" y="2879725"/>
            <a:ext cx="88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66"/>
                </a:solidFill>
                <a:latin typeface="Tahoma" pitchFamily="34" charset="0"/>
              </a:rPr>
              <a:t>WSD</a:t>
            </a:r>
          </a:p>
        </p:txBody>
      </p:sp>
      <p:sp>
        <p:nvSpPr>
          <p:cNvPr id="1294350" name="Text Box 14"/>
          <p:cNvSpPr txBox="1">
            <a:spLocks noChangeArrowheads="1"/>
          </p:cNvSpPr>
          <p:nvPr/>
        </p:nvSpPr>
        <p:spPr bwMode="auto">
          <a:xfrm>
            <a:off x="6019800" y="287972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FF0066"/>
                </a:solidFill>
                <a:latin typeface="Tahoma" pitchFamily="34" charset="0"/>
              </a:rPr>
              <a:t>Semantic Role Labeling</a:t>
            </a:r>
          </a:p>
        </p:txBody>
      </p:sp>
      <p:cxnSp>
        <p:nvCxnSpPr>
          <p:cNvPr id="1294351" name="AutoShape 15"/>
          <p:cNvCxnSpPr>
            <a:cxnSpLocks noChangeShapeType="1"/>
            <a:stCxn id="1294340" idx="2"/>
            <a:endCxn id="1294348" idx="1"/>
          </p:cNvCxnSpPr>
          <p:nvPr/>
        </p:nvCxnSpPr>
        <p:spPr bwMode="auto">
          <a:xfrm>
            <a:off x="1752600" y="2638425"/>
            <a:ext cx="1270000" cy="439738"/>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4352" name="AutoShape 16"/>
          <p:cNvCxnSpPr>
            <a:cxnSpLocks noChangeShapeType="1"/>
            <a:stCxn id="1294340" idx="2"/>
          </p:cNvCxnSpPr>
          <p:nvPr/>
        </p:nvCxnSpPr>
        <p:spPr bwMode="auto">
          <a:xfrm>
            <a:off x="1752600" y="2638425"/>
            <a:ext cx="2794000" cy="441325"/>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4353" name="AutoShape 17"/>
          <p:cNvCxnSpPr>
            <a:cxnSpLocks noChangeShapeType="1"/>
            <a:stCxn id="1294349" idx="3"/>
          </p:cNvCxnSpPr>
          <p:nvPr/>
        </p:nvCxnSpPr>
        <p:spPr bwMode="auto">
          <a:xfrm>
            <a:off x="5410200" y="3078163"/>
            <a:ext cx="406400" cy="1587"/>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4354" name="Text Box 18"/>
          <p:cNvSpPr txBox="1">
            <a:spLocks noChangeArrowheads="1"/>
          </p:cNvSpPr>
          <p:nvPr/>
        </p:nvSpPr>
        <p:spPr bwMode="auto">
          <a:xfrm>
            <a:off x="228600" y="12954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Tahoma" pitchFamily="34" charset="0"/>
              </a:rPr>
              <a:t>Raw Data</a:t>
            </a:r>
          </a:p>
        </p:txBody>
      </p:sp>
      <p:cxnSp>
        <p:nvCxnSpPr>
          <p:cNvPr id="1294355" name="AutoShape 19"/>
          <p:cNvCxnSpPr>
            <a:cxnSpLocks noChangeShapeType="1"/>
            <a:stCxn id="1294354" idx="2"/>
            <a:endCxn id="1294340" idx="0"/>
          </p:cNvCxnSpPr>
          <p:nvPr/>
        </p:nvCxnSpPr>
        <p:spPr bwMode="auto">
          <a:xfrm>
            <a:off x="876300" y="1692275"/>
            <a:ext cx="876300" cy="549275"/>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4356" name="AutoShape 20"/>
          <p:cNvCxnSpPr>
            <a:cxnSpLocks noChangeShapeType="1"/>
            <a:stCxn id="1294354" idx="2"/>
            <a:endCxn id="1294341" idx="0"/>
          </p:cNvCxnSpPr>
          <p:nvPr/>
        </p:nvCxnSpPr>
        <p:spPr bwMode="auto">
          <a:xfrm>
            <a:off x="876300" y="1692275"/>
            <a:ext cx="2679700" cy="549275"/>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4357" name="AutoShape 21"/>
          <p:cNvCxnSpPr>
            <a:cxnSpLocks noChangeShapeType="1"/>
            <a:stCxn id="1294354" idx="2"/>
            <a:endCxn id="1294342" idx="0"/>
          </p:cNvCxnSpPr>
          <p:nvPr/>
        </p:nvCxnSpPr>
        <p:spPr bwMode="auto">
          <a:xfrm>
            <a:off x="876300" y="1692275"/>
            <a:ext cx="4711700" cy="549275"/>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4358" name="AutoShape 22"/>
          <p:cNvCxnSpPr>
            <a:cxnSpLocks noChangeShapeType="1"/>
            <a:stCxn id="1294354" idx="2"/>
            <a:endCxn id="1294343" idx="0"/>
          </p:cNvCxnSpPr>
          <p:nvPr/>
        </p:nvCxnSpPr>
        <p:spPr bwMode="auto">
          <a:xfrm>
            <a:off x="876300" y="1692275"/>
            <a:ext cx="6819900" cy="549275"/>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9"/>
          <p:cNvSpPr txBox="1">
            <a:spLocks noChangeArrowheads="1"/>
          </p:cNvSpPr>
          <p:nvPr/>
        </p:nvSpPr>
        <p:spPr bwMode="auto">
          <a:xfrm rot="1169888">
            <a:off x="7467600" y="309563"/>
            <a:ext cx="1600200" cy="376237"/>
          </a:xfrm>
          <a:prstGeom prst="rect">
            <a:avLst/>
          </a:prstGeom>
          <a:solidFill>
            <a:srgbClr val="FFFF66"/>
          </a:solidFill>
          <a:ln w="9525">
            <a:solidFill>
              <a:schemeClr val="accent2"/>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50000"/>
              </a:spcBef>
            </a:pPr>
            <a:r>
              <a:rPr lang="en-US" sz="1800" dirty="0">
                <a:latin typeface="+mn-lt"/>
              </a:rPr>
              <a:t>Motivation I</a:t>
            </a:r>
          </a:p>
        </p:txBody>
      </p:sp>
      <p:sp>
        <p:nvSpPr>
          <p:cNvPr id="2" name="Rectangle 1"/>
          <p:cNvSpPr/>
          <p:nvPr/>
        </p:nvSpPr>
        <p:spPr>
          <a:xfrm>
            <a:off x="381000" y="2622659"/>
            <a:ext cx="8610600" cy="714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4359" name="Oval 23"/>
          <p:cNvSpPr>
            <a:spLocks noChangeArrowheads="1"/>
          </p:cNvSpPr>
          <p:nvPr/>
        </p:nvSpPr>
        <p:spPr bwMode="auto">
          <a:xfrm>
            <a:off x="4343400" y="2090738"/>
            <a:ext cx="4191000" cy="762000"/>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3"/>
          <p:cNvSpPr>
            <a:spLocks noChangeArrowheads="1"/>
          </p:cNvSpPr>
          <p:nvPr/>
        </p:nvSpPr>
        <p:spPr bwMode="auto">
          <a:xfrm>
            <a:off x="711200" y="2058987"/>
            <a:ext cx="7823200" cy="762000"/>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197069" y="2858869"/>
            <a:ext cx="8726428" cy="646331"/>
          </a:xfrm>
          <a:prstGeom prst="rect">
            <a:avLst/>
          </a:prstGeom>
          <a:solidFill>
            <a:srgbClr val="FFFFCC"/>
          </a:solidFill>
          <a:ln>
            <a:solidFill>
              <a:schemeClr val="bg2"/>
            </a:solidFill>
          </a:ln>
        </p:spPr>
        <p:txBody>
          <a:bodyPr wrap="none" rtlCol="0">
            <a:spAutoFit/>
          </a:bodyPr>
          <a:lstStyle/>
          <a:p>
            <a:r>
              <a:rPr lang="en-US" dirty="0" smtClean="0">
                <a:solidFill>
                  <a:srgbClr val="003366"/>
                </a:solidFill>
                <a:latin typeface="+mn-lt"/>
              </a:rPr>
              <a:t>Either way, we need a way to </a:t>
            </a:r>
            <a:r>
              <a:rPr lang="en-US" b="1" dirty="0" smtClean="0">
                <a:solidFill>
                  <a:srgbClr val="3366CC"/>
                </a:solidFill>
                <a:latin typeface="+mn-lt"/>
              </a:rPr>
              <a:t>learn models  </a:t>
            </a:r>
            <a:r>
              <a:rPr lang="en-US" dirty="0" smtClean="0">
                <a:solidFill>
                  <a:srgbClr val="003366"/>
                </a:solidFill>
                <a:latin typeface="+mn-lt"/>
              </a:rPr>
              <a:t>and</a:t>
            </a:r>
            <a:r>
              <a:rPr lang="en-US" b="1" dirty="0" smtClean="0">
                <a:solidFill>
                  <a:srgbClr val="3366CC"/>
                </a:solidFill>
                <a:latin typeface="+mn-lt"/>
              </a:rPr>
              <a:t>  make predictions (inference; decoding)  </a:t>
            </a:r>
          </a:p>
          <a:p>
            <a:r>
              <a:rPr lang="en-US" b="1" dirty="0" smtClean="0">
                <a:solidFill>
                  <a:srgbClr val="003366"/>
                </a:solidFill>
                <a:latin typeface="+mn-lt"/>
              </a:rPr>
              <a:t>that assign </a:t>
            </a:r>
            <a:r>
              <a:rPr lang="en-US" dirty="0" smtClean="0">
                <a:solidFill>
                  <a:srgbClr val="003366"/>
                </a:solidFill>
                <a:latin typeface="+mn-lt"/>
              </a:rPr>
              <a:t>values to multiple interdependent variables </a:t>
            </a:r>
            <a:endParaRPr lang="en-US" dirty="0">
              <a:solidFill>
                <a:srgbClr val="003366"/>
              </a:solidFill>
              <a:latin typeface="+mn-lt"/>
            </a:endParaRPr>
          </a:p>
        </p:txBody>
      </p:sp>
      <p:sp>
        <p:nvSpPr>
          <p:cNvPr id="4" name="Footer Placeholder 3"/>
          <p:cNvSpPr>
            <a:spLocks noGrp="1"/>
          </p:cNvSpPr>
          <p:nvPr>
            <p:ph type="ftr" sz="quarter" idx="11"/>
          </p:nvPr>
        </p:nvSpPr>
        <p:spPr/>
        <p:txBody>
          <a:bodyPr/>
          <a:lstStyle/>
          <a:p>
            <a:r>
              <a:rPr lang="en-US" smtClean="0"/>
              <a:t>Roth &amp; Srikumar: ILP formulations in Natural Language Processing</a:t>
            </a:r>
            <a:endParaRPr lang="en-US"/>
          </a:p>
        </p:txBody>
      </p:sp>
      <p:sp>
        <p:nvSpPr>
          <p:cNvPr id="5" name="Slide Number Placeholder 4"/>
          <p:cNvSpPr>
            <a:spLocks noGrp="1"/>
          </p:cNvSpPr>
          <p:nvPr>
            <p:ph type="sldNum" sz="quarter" idx="12"/>
          </p:nvPr>
        </p:nvSpPr>
        <p:spPr/>
        <p:txBody>
          <a:bodyPr/>
          <a:lstStyle/>
          <a:p>
            <a:pPr>
              <a:defRPr/>
            </a:pPr>
            <a:fld id="{ED7074CE-C30A-4906-A13E-F3E63223B4E1}" type="slidenum">
              <a:rPr lang="en-US" altLang="zh-TW" smtClean="0"/>
              <a:pPr>
                <a:defRPr/>
              </a:pPr>
              <a:t>7</a:t>
            </a:fld>
            <a:endParaRPr lang="en-US" altLang="zh-TW" dirty="0"/>
          </a:p>
        </p:txBody>
      </p:sp>
    </p:spTree>
    <p:extLst>
      <p:ext uri="{BB962C8B-B14F-4D97-AF65-F5344CB8AC3E}">
        <p14:creationId xmlns:p14="http://schemas.microsoft.com/office/powerpoint/2010/main" val="3654508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94354"/>
                                        </p:tgtEl>
                                        <p:attrNameLst>
                                          <p:attrName>style.visibility</p:attrName>
                                        </p:attrNameLst>
                                      </p:cBhvr>
                                      <p:to>
                                        <p:strVal val="visible"/>
                                      </p:to>
                                    </p:set>
                                    <p:anim calcmode="lin" valueType="num">
                                      <p:cBhvr>
                                        <p:cTn id="7" dur="500" fill="hold"/>
                                        <p:tgtEl>
                                          <p:spTgt spid="1294354"/>
                                        </p:tgtEl>
                                        <p:attrNameLst>
                                          <p:attrName>ppt_x</p:attrName>
                                        </p:attrNameLst>
                                      </p:cBhvr>
                                      <p:tavLst>
                                        <p:tav tm="0">
                                          <p:val>
                                            <p:strVal val="#ppt_x-#ppt_w/2"/>
                                          </p:val>
                                        </p:tav>
                                        <p:tav tm="100000">
                                          <p:val>
                                            <p:strVal val="#ppt_x"/>
                                          </p:val>
                                        </p:tav>
                                      </p:tavLst>
                                    </p:anim>
                                    <p:anim calcmode="lin" valueType="num">
                                      <p:cBhvr>
                                        <p:cTn id="8" dur="500" fill="hold"/>
                                        <p:tgtEl>
                                          <p:spTgt spid="1294354"/>
                                        </p:tgtEl>
                                        <p:attrNameLst>
                                          <p:attrName>ppt_y</p:attrName>
                                        </p:attrNameLst>
                                      </p:cBhvr>
                                      <p:tavLst>
                                        <p:tav tm="0">
                                          <p:val>
                                            <p:strVal val="#ppt_y"/>
                                          </p:val>
                                        </p:tav>
                                        <p:tav tm="100000">
                                          <p:val>
                                            <p:strVal val="#ppt_y"/>
                                          </p:val>
                                        </p:tav>
                                      </p:tavLst>
                                    </p:anim>
                                    <p:anim calcmode="lin" valueType="num">
                                      <p:cBhvr>
                                        <p:cTn id="9" dur="500" fill="hold"/>
                                        <p:tgtEl>
                                          <p:spTgt spid="1294354"/>
                                        </p:tgtEl>
                                        <p:attrNameLst>
                                          <p:attrName>ppt_w</p:attrName>
                                        </p:attrNameLst>
                                      </p:cBhvr>
                                      <p:tavLst>
                                        <p:tav tm="0">
                                          <p:val>
                                            <p:fltVal val="0"/>
                                          </p:val>
                                        </p:tav>
                                        <p:tav tm="100000">
                                          <p:val>
                                            <p:strVal val="#ppt_w"/>
                                          </p:val>
                                        </p:tav>
                                      </p:tavLst>
                                    </p:anim>
                                    <p:anim calcmode="lin" valueType="num">
                                      <p:cBhvr>
                                        <p:cTn id="10" dur="500" fill="hold"/>
                                        <p:tgtEl>
                                          <p:spTgt spid="129435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94340"/>
                                        </p:tgtEl>
                                        <p:attrNameLst>
                                          <p:attrName>style.visibility</p:attrName>
                                        </p:attrNameLst>
                                      </p:cBhvr>
                                      <p:to>
                                        <p:strVal val="visible"/>
                                      </p:to>
                                    </p:set>
                                    <p:anim calcmode="lin" valueType="num">
                                      <p:cBhvr>
                                        <p:cTn id="15" dur="500" fill="hold"/>
                                        <p:tgtEl>
                                          <p:spTgt spid="1294340"/>
                                        </p:tgtEl>
                                        <p:attrNameLst>
                                          <p:attrName>ppt_x</p:attrName>
                                        </p:attrNameLst>
                                      </p:cBhvr>
                                      <p:tavLst>
                                        <p:tav tm="0">
                                          <p:val>
                                            <p:strVal val="#ppt_x-#ppt_w/2"/>
                                          </p:val>
                                        </p:tav>
                                        <p:tav tm="100000">
                                          <p:val>
                                            <p:strVal val="#ppt_x"/>
                                          </p:val>
                                        </p:tav>
                                      </p:tavLst>
                                    </p:anim>
                                    <p:anim calcmode="lin" valueType="num">
                                      <p:cBhvr>
                                        <p:cTn id="16" dur="500" fill="hold"/>
                                        <p:tgtEl>
                                          <p:spTgt spid="1294340"/>
                                        </p:tgtEl>
                                        <p:attrNameLst>
                                          <p:attrName>ppt_y</p:attrName>
                                        </p:attrNameLst>
                                      </p:cBhvr>
                                      <p:tavLst>
                                        <p:tav tm="0">
                                          <p:val>
                                            <p:strVal val="#ppt_y"/>
                                          </p:val>
                                        </p:tav>
                                        <p:tav tm="100000">
                                          <p:val>
                                            <p:strVal val="#ppt_y"/>
                                          </p:val>
                                        </p:tav>
                                      </p:tavLst>
                                    </p:anim>
                                    <p:anim calcmode="lin" valueType="num">
                                      <p:cBhvr>
                                        <p:cTn id="17" dur="500" fill="hold"/>
                                        <p:tgtEl>
                                          <p:spTgt spid="1294340"/>
                                        </p:tgtEl>
                                        <p:attrNameLst>
                                          <p:attrName>ppt_w</p:attrName>
                                        </p:attrNameLst>
                                      </p:cBhvr>
                                      <p:tavLst>
                                        <p:tav tm="0">
                                          <p:val>
                                            <p:fltVal val="0"/>
                                          </p:val>
                                        </p:tav>
                                        <p:tav tm="100000">
                                          <p:val>
                                            <p:strVal val="#ppt_w"/>
                                          </p:val>
                                        </p:tav>
                                      </p:tavLst>
                                    </p:anim>
                                    <p:anim calcmode="lin" valueType="num">
                                      <p:cBhvr>
                                        <p:cTn id="18" dur="500" fill="hold"/>
                                        <p:tgtEl>
                                          <p:spTgt spid="1294340"/>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500"/>
                            </p:stCondLst>
                            <p:childTnLst>
                              <p:par>
                                <p:cTn id="20" presetID="17" presetClass="entr" presetSubtype="8" fill="hold" nodeType="afterEffect">
                                  <p:stCondLst>
                                    <p:cond delay="0"/>
                                  </p:stCondLst>
                                  <p:childTnLst>
                                    <p:set>
                                      <p:cBhvr>
                                        <p:cTn id="21" dur="1" fill="hold">
                                          <p:stCondLst>
                                            <p:cond delay="0"/>
                                          </p:stCondLst>
                                        </p:cTn>
                                        <p:tgtEl>
                                          <p:spTgt spid="1294355"/>
                                        </p:tgtEl>
                                        <p:attrNameLst>
                                          <p:attrName>style.visibility</p:attrName>
                                        </p:attrNameLst>
                                      </p:cBhvr>
                                      <p:to>
                                        <p:strVal val="visible"/>
                                      </p:to>
                                    </p:set>
                                    <p:anim calcmode="lin" valueType="num">
                                      <p:cBhvr>
                                        <p:cTn id="22" dur="1000" fill="hold"/>
                                        <p:tgtEl>
                                          <p:spTgt spid="1294355"/>
                                        </p:tgtEl>
                                        <p:attrNameLst>
                                          <p:attrName>ppt_x</p:attrName>
                                        </p:attrNameLst>
                                      </p:cBhvr>
                                      <p:tavLst>
                                        <p:tav tm="0">
                                          <p:val>
                                            <p:strVal val="#ppt_x-#ppt_w/2"/>
                                          </p:val>
                                        </p:tav>
                                        <p:tav tm="100000">
                                          <p:val>
                                            <p:strVal val="#ppt_x"/>
                                          </p:val>
                                        </p:tav>
                                      </p:tavLst>
                                    </p:anim>
                                    <p:anim calcmode="lin" valueType="num">
                                      <p:cBhvr>
                                        <p:cTn id="23" dur="1000" fill="hold"/>
                                        <p:tgtEl>
                                          <p:spTgt spid="1294355"/>
                                        </p:tgtEl>
                                        <p:attrNameLst>
                                          <p:attrName>ppt_y</p:attrName>
                                        </p:attrNameLst>
                                      </p:cBhvr>
                                      <p:tavLst>
                                        <p:tav tm="0">
                                          <p:val>
                                            <p:strVal val="#ppt_y"/>
                                          </p:val>
                                        </p:tav>
                                        <p:tav tm="100000">
                                          <p:val>
                                            <p:strVal val="#ppt_y"/>
                                          </p:val>
                                        </p:tav>
                                      </p:tavLst>
                                    </p:anim>
                                    <p:anim calcmode="lin" valueType="num">
                                      <p:cBhvr>
                                        <p:cTn id="24" dur="1000" fill="hold"/>
                                        <p:tgtEl>
                                          <p:spTgt spid="1294355"/>
                                        </p:tgtEl>
                                        <p:attrNameLst>
                                          <p:attrName>ppt_w</p:attrName>
                                        </p:attrNameLst>
                                      </p:cBhvr>
                                      <p:tavLst>
                                        <p:tav tm="0">
                                          <p:val>
                                            <p:fltVal val="0"/>
                                          </p:val>
                                        </p:tav>
                                        <p:tav tm="100000">
                                          <p:val>
                                            <p:strVal val="#ppt_w"/>
                                          </p:val>
                                        </p:tav>
                                      </p:tavLst>
                                    </p:anim>
                                    <p:anim calcmode="lin" valueType="num">
                                      <p:cBhvr>
                                        <p:cTn id="25" dur="1000" fill="hold"/>
                                        <p:tgtEl>
                                          <p:spTgt spid="1294355"/>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1500"/>
                            </p:stCondLst>
                            <p:childTnLst>
                              <p:par>
                                <p:cTn id="27" presetID="17" presetClass="entr" presetSubtype="8" fill="hold" nodeType="afterEffect">
                                  <p:stCondLst>
                                    <p:cond delay="0"/>
                                  </p:stCondLst>
                                  <p:childTnLst>
                                    <p:set>
                                      <p:cBhvr>
                                        <p:cTn id="28" dur="1" fill="hold">
                                          <p:stCondLst>
                                            <p:cond delay="0"/>
                                          </p:stCondLst>
                                        </p:cTn>
                                        <p:tgtEl>
                                          <p:spTgt spid="1294344"/>
                                        </p:tgtEl>
                                        <p:attrNameLst>
                                          <p:attrName>style.visibility</p:attrName>
                                        </p:attrNameLst>
                                      </p:cBhvr>
                                      <p:to>
                                        <p:strVal val="visible"/>
                                      </p:to>
                                    </p:set>
                                    <p:anim calcmode="lin" valueType="num">
                                      <p:cBhvr>
                                        <p:cTn id="29" dur="1000" fill="hold"/>
                                        <p:tgtEl>
                                          <p:spTgt spid="1294344"/>
                                        </p:tgtEl>
                                        <p:attrNameLst>
                                          <p:attrName>ppt_x</p:attrName>
                                        </p:attrNameLst>
                                      </p:cBhvr>
                                      <p:tavLst>
                                        <p:tav tm="0">
                                          <p:val>
                                            <p:strVal val="#ppt_x-#ppt_w/2"/>
                                          </p:val>
                                        </p:tav>
                                        <p:tav tm="100000">
                                          <p:val>
                                            <p:strVal val="#ppt_x"/>
                                          </p:val>
                                        </p:tav>
                                      </p:tavLst>
                                    </p:anim>
                                    <p:anim calcmode="lin" valueType="num">
                                      <p:cBhvr>
                                        <p:cTn id="30" dur="1000" fill="hold"/>
                                        <p:tgtEl>
                                          <p:spTgt spid="1294344"/>
                                        </p:tgtEl>
                                        <p:attrNameLst>
                                          <p:attrName>ppt_y</p:attrName>
                                        </p:attrNameLst>
                                      </p:cBhvr>
                                      <p:tavLst>
                                        <p:tav tm="0">
                                          <p:val>
                                            <p:strVal val="#ppt_y"/>
                                          </p:val>
                                        </p:tav>
                                        <p:tav tm="100000">
                                          <p:val>
                                            <p:strVal val="#ppt_y"/>
                                          </p:val>
                                        </p:tav>
                                      </p:tavLst>
                                    </p:anim>
                                    <p:anim calcmode="lin" valueType="num">
                                      <p:cBhvr>
                                        <p:cTn id="31" dur="1000" fill="hold"/>
                                        <p:tgtEl>
                                          <p:spTgt spid="1294344"/>
                                        </p:tgtEl>
                                        <p:attrNameLst>
                                          <p:attrName>ppt_w</p:attrName>
                                        </p:attrNameLst>
                                      </p:cBhvr>
                                      <p:tavLst>
                                        <p:tav tm="0">
                                          <p:val>
                                            <p:fltVal val="0"/>
                                          </p:val>
                                        </p:tav>
                                        <p:tav tm="100000">
                                          <p:val>
                                            <p:strVal val="#ppt_w"/>
                                          </p:val>
                                        </p:tav>
                                      </p:tavLst>
                                    </p:anim>
                                    <p:anim calcmode="lin" valueType="num">
                                      <p:cBhvr>
                                        <p:cTn id="32" dur="1000" fill="hold"/>
                                        <p:tgtEl>
                                          <p:spTgt spid="1294344"/>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2500"/>
                            </p:stCondLst>
                            <p:childTnLst>
                              <p:par>
                                <p:cTn id="34" presetID="17" presetClass="entr" presetSubtype="8" fill="hold" nodeType="afterEffect">
                                  <p:stCondLst>
                                    <p:cond delay="0"/>
                                  </p:stCondLst>
                                  <p:childTnLst>
                                    <p:set>
                                      <p:cBhvr>
                                        <p:cTn id="35" dur="1" fill="hold">
                                          <p:stCondLst>
                                            <p:cond delay="0"/>
                                          </p:stCondLst>
                                        </p:cTn>
                                        <p:tgtEl>
                                          <p:spTgt spid="1294356"/>
                                        </p:tgtEl>
                                        <p:attrNameLst>
                                          <p:attrName>style.visibility</p:attrName>
                                        </p:attrNameLst>
                                      </p:cBhvr>
                                      <p:to>
                                        <p:strVal val="visible"/>
                                      </p:to>
                                    </p:set>
                                    <p:anim calcmode="lin" valueType="num">
                                      <p:cBhvr>
                                        <p:cTn id="36" dur="1000" fill="hold"/>
                                        <p:tgtEl>
                                          <p:spTgt spid="1294356"/>
                                        </p:tgtEl>
                                        <p:attrNameLst>
                                          <p:attrName>ppt_x</p:attrName>
                                        </p:attrNameLst>
                                      </p:cBhvr>
                                      <p:tavLst>
                                        <p:tav tm="0">
                                          <p:val>
                                            <p:strVal val="#ppt_x-#ppt_w/2"/>
                                          </p:val>
                                        </p:tav>
                                        <p:tav tm="100000">
                                          <p:val>
                                            <p:strVal val="#ppt_x"/>
                                          </p:val>
                                        </p:tav>
                                      </p:tavLst>
                                    </p:anim>
                                    <p:anim calcmode="lin" valueType="num">
                                      <p:cBhvr>
                                        <p:cTn id="37" dur="1000" fill="hold"/>
                                        <p:tgtEl>
                                          <p:spTgt spid="1294356"/>
                                        </p:tgtEl>
                                        <p:attrNameLst>
                                          <p:attrName>ppt_y</p:attrName>
                                        </p:attrNameLst>
                                      </p:cBhvr>
                                      <p:tavLst>
                                        <p:tav tm="0">
                                          <p:val>
                                            <p:strVal val="#ppt_y"/>
                                          </p:val>
                                        </p:tav>
                                        <p:tav tm="100000">
                                          <p:val>
                                            <p:strVal val="#ppt_y"/>
                                          </p:val>
                                        </p:tav>
                                      </p:tavLst>
                                    </p:anim>
                                    <p:anim calcmode="lin" valueType="num">
                                      <p:cBhvr>
                                        <p:cTn id="38" dur="1000" fill="hold"/>
                                        <p:tgtEl>
                                          <p:spTgt spid="1294356"/>
                                        </p:tgtEl>
                                        <p:attrNameLst>
                                          <p:attrName>ppt_w</p:attrName>
                                        </p:attrNameLst>
                                      </p:cBhvr>
                                      <p:tavLst>
                                        <p:tav tm="0">
                                          <p:val>
                                            <p:fltVal val="0"/>
                                          </p:val>
                                        </p:tav>
                                        <p:tav tm="100000">
                                          <p:val>
                                            <p:strVal val="#ppt_w"/>
                                          </p:val>
                                        </p:tav>
                                      </p:tavLst>
                                    </p:anim>
                                    <p:anim calcmode="lin" valueType="num">
                                      <p:cBhvr>
                                        <p:cTn id="39" dur="1000" fill="hold"/>
                                        <p:tgtEl>
                                          <p:spTgt spid="1294356"/>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3500"/>
                            </p:stCondLst>
                            <p:childTnLst>
                              <p:par>
                                <p:cTn id="41" presetID="17" presetClass="entr" presetSubtype="8" fill="hold" grpId="0" nodeType="afterEffect">
                                  <p:stCondLst>
                                    <p:cond delay="0"/>
                                  </p:stCondLst>
                                  <p:childTnLst>
                                    <p:set>
                                      <p:cBhvr>
                                        <p:cTn id="42" dur="1" fill="hold">
                                          <p:stCondLst>
                                            <p:cond delay="0"/>
                                          </p:stCondLst>
                                        </p:cTn>
                                        <p:tgtEl>
                                          <p:spTgt spid="1294341"/>
                                        </p:tgtEl>
                                        <p:attrNameLst>
                                          <p:attrName>style.visibility</p:attrName>
                                        </p:attrNameLst>
                                      </p:cBhvr>
                                      <p:to>
                                        <p:strVal val="visible"/>
                                      </p:to>
                                    </p:set>
                                    <p:anim calcmode="lin" valueType="num">
                                      <p:cBhvr>
                                        <p:cTn id="43" dur="1000" fill="hold"/>
                                        <p:tgtEl>
                                          <p:spTgt spid="1294341"/>
                                        </p:tgtEl>
                                        <p:attrNameLst>
                                          <p:attrName>ppt_x</p:attrName>
                                        </p:attrNameLst>
                                      </p:cBhvr>
                                      <p:tavLst>
                                        <p:tav tm="0">
                                          <p:val>
                                            <p:strVal val="#ppt_x-#ppt_w/2"/>
                                          </p:val>
                                        </p:tav>
                                        <p:tav tm="100000">
                                          <p:val>
                                            <p:strVal val="#ppt_x"/>
                                          </p:val>
                                        </p:tav>
                                      </p:tavLst>
                                    </p:anim>
                                    <p:anim calcmode="lin" valueType="num">
                                      <p:cBhvr>
                                        <p:cTn id="44" dur="1000" fill="hold"/>
                                        <p:tgtEl>
                                          <p:spTgt spid="1294341"/>
                                        </p:tgtEl>
                                        <p:attrNameLst>
                                          <p:attrName>ppt_y</p:attrName>
                                        </p:attrNameLst>
                                      </p:cBhvr>
                                      <p:tavLst>
                                        <p:tav tm="0">
                                          <p:val>
                                            <p:strVal val="#ppt_y"/>
                                          </p:val>
                                        </p:tav>
                                        <p:tav tm="100000">
                                          <p:val>
                                            <p:strVal val="#ppt_y"/>
                                          </p:val>
                                        </p:tav>
                                      </p:tavLst>
                                    </p:anim>
                                    <p:anim calcmode="lin" valueType="num">
                                      <p:cBhvr>
                                        <p:cTn id="45" dur="1000" fill="hold"/>
                                        <p:tgtEl>
                                          <p:spTgt spid="1294341"/>
                                        </p:tgtEl>
                                        <p:attrNameLst>
                                          <p:attrName>ppt_w</p:attrName>
                                        </p:attrNameLst>
                                      </p:cBhvr>
                                      <p:tavLst>
                                        <p:tav tm="0">
                                          <p:val>
                                            <p:fltVal val="0"/>
                                          </p:val>
                                        </p:tav>
                                        <p:tav tm="100000">
                                          <p:val>
                                            <p:strVal val="#ppt_w"/>
                                          </p:val>
                                        </p:tav>
                                      </p:tavLst>
                                    </p:anim>
                                    <p:anim calcmode="lin" valueType="num">
                                      <p:cBhvr>
                                        <p:cTn id="46" dur="1000" fill="hold"/>
                                        <p:tgtEl>
                                          <p:spTgt spid="1294341"/>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4500"/>
                            </p:stCondLst>
                            <p:childTnLst>
                              <p:par>
                                <p:cTn id="48" presetID="17" presetClass="entr" presetSubtype="8" fill="hold" nodeType="afterEffect">
                                  <p:stCondLst>
                                    <p:cond delay="0"/>
                                  </p:stCondLst>
                                  <p:childTnLst>
                                    <p:set>
                                      <p:cBhvr>
                                        <p:cTn id="49" dur="1" fill="hold">
                                          <p:stCondLst>
                                            <p:cond delay="0"/>
                                          </p:stCondLst>
                                        </p:cTn>
                                        <p:tgtEl>
                                          <p:spTgt spid="1294345"/>
                                        </p:tgtEl>
                                        <p:attrNameLst>
                                          <p:attrName>style.visibility</p:attrName>
                                        </p:attrNameLst>
                                      </p:cBhvr>
                                      <p:to>
                                        <p:strVal val="visible"/>
                                      </p:to>
                                    </p:set>
                                    <p:anim calcmode="lin" valueType="num">
                                      <p:cBhvr>
                                        <p:cTn id="50" dur="1000" fill="hold"/>
                                        <p:tgtEl>
                                          <p:spTgt spid="1294345"/>
                                        </p:tgtEl>
                                        <p:attrNameLst>
                                          <p:attrName>ppt_x</p:attrName>
                                        </p:attrNameLst>
                                      </p:cBhvr>
                                      <p:tavLst>
                                        <p:tav tm="0">
                                          <p:val>
                                            <p:strVal val="#ppt_x-#ppt_w/2"/>
                                          </p:val>
                                        </p:tav>
                                        <p:tav tm="100000">
                                          <p:val>
                                            <p:strVal val="#ppt_x"/>
                                          </p:val>
                                        </p:tav>
                                      </p:tavLst>
                                    </p:anim>
                                    <p:anim calcmode="lin" valueType="num">
                                      <p:cBhvr>
                                        <p:cTn id="51" dur="1000" fill="hold"/>
                                        <p:tgtEl>
                                          <p:spTgt spid="1294345"/>
                                        </p:tgtEl>
                                        <p:attrNameLst>
                                          <p:attrName>ppt_y</p:attrName>
                                        </p:attrNameLst>
                                      </p:cBhvr>
                                      <p:tavLst>
                                        <p:tav tm="0">
                                          <p:val>
                                            <p:strVal val="#ppt_y"/>
                                          </p:val>
                                        </p:tav>
                                        <p:tav tm="100000">
                                          <p:val>
                                            <p:strVal val="#ppt_y"/>
                                          </p:val>
                                        </p:tav>
                                      </p:tavLst>
                                    </p:anim>
                                    <p:anim calcmode="lin" valueType="num">
                                      <p:cBhvr>
                                        <p:cTn id="52" dur="1000" fill="hold"/>
                                        <p:tgtEl>
                                          <p:spTgt spid="1294345"/>
                                        </p:tgtEl>
                                        <p:attrNameLst>
                                          <p:attrName>ppt_w</p:attrName>
                                        </p:attrNameLst>
                                      </p:cBhvr>
                                      <p:tavLst>
                                        <p:tav tm="0">
                                          <p:val>
                                            <p:fltVal val="0"/>
                                          </p:val>
                                        </p:tav>
                                        <p:tav tm="100000">
                                          <p:val>
                                            <p:strVal val="#ppt_w"/>
                                          </p:val>
                                        </p:tav>
                                      </p:tavLst>
                                    </p:anim>
                                    <p:anim calcmode="lin" valueType="num">
                                      <p:cBhvr>
                                        <p:cTn id="53" dur="1000" fill="hold"/>
                                        <p:tgtEl>
                                          <p:spTgt spid="1294345"/>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500"/>
                            </p:stCondLst>
                            <p:childTnLst>
                              <p:par>
                                <p:cTn id="55" presetID="17" presetClass="entr" presetSubtype="8" fill="hold" nodeType="afterEffect">
                                  <p:stCondLst>
                                    <p:cond delay="0"/>
                                  </p:stCondLst>
                                  <p:childTnLst>
                                    <p:set>
                                      <p:cBhvr>
                                        <p:cTn id="56" dur="1" fill="hold">
                                          <p:stCondLst>
                                            <p:cond delay="0"/>
                                          </p:stCondLst>
                                        </p:cTn>
                                        <p:tgtEl>
                                          <p:spTgt spid="1294357"/>
                                        </p:tgtEl>
                                        <p:attrNameLst>
                                          <p:attrName>style.visibility</p:attrName>
                                        </p:attrNameLst>
                                      </p:cBhvr>
                                      <p:to>
                                        <p:strVal val="visible"/>
                                      </p:to>
                                    </p:set>
                                    <p:anim calcmode="lin" valueType="num">
                                      <p:cBhvr>
                                        <p:cTn id="57" dur="1000" fill="hold"/>
                                        <p:tgtEl>
                                          <p:spTgt spid="1294357"/>
                                        </p:tgtEl>
                                        <p:attrNameLst>
                                          <p:attrName>ppt_x</p:attrName>
                                        </p:attrNameLst>
                                      </p:cBhvr>
                                      <p:tavLst>
                                        <p:tav tm="0">
                                          <p:val>
                                            <p:strVal val="#ppt_x-#ppt_w/2"/>
                                          </p:val>
                                        </p:tav>
                                        <p:tav tm="100000">
                                          <p:val>
                                            <p:strVal val="#ppt_x"/>
                                          </p:val>
                                        </p:tav>
                                      </p:tavLst>
                                    </p:anim>
                                    <p:anim calcmode="lin" valueType="num">
                                      <p:cBhvr>
                                        <p:cTn id="58" dur="1000" fill="hold"/>
                                        <p:tgtEl>
                                          <p:spTgt spid="1294357"/>
                                        </p:tgtEl>
                                        <p:attrNameLst>
                                          <p:attrName>ppt_y</p:attrName>
                                        </p:attrNameLst>
                                      </p:cBhvr>
                                      <p:tavLst>
                                        <p:tav tm="0">
                                          <p:val>
                                            <p:strVal val="#ppt_y"/>
                                          </p:val>
                                        </p:tav>
                                        <p:tav tm="100000">
                                          <p:val>
                                            <p:strVal val="#ppt_y"/>
                                          </p:val>
                                        </p:tav>
                                      </p:tavLst>
                                    </p:anim>
                                    <p:anim calcmode="lin" valueType="num">
                                      <p:cBhvr>
                                        <p:cTn id="59" dur="1000" fill="hold"/>
                                        <p:tgtEl>
                                          <p:spTgt spid="1294357"/>
                                        </p:tgtEl>
                                        <p:attrNameLst>
                                          <p:attrName>ppt_w</p:attrName>
                                        </p:attrNameLst>
                                      </p:cBhvr>
                                      <p:tavLst>
                                        <p:tav tm="0">
                                          <p:val>
                                            <p:fltVal val="0"/>
                                          </p:val>
                                        </p:tav>
                                        <p:tav tm="100000">
                                          <p:val>
                                            <p:strVal val="#ppt_w"/>
                                          </p:val>
                                        </p:tav>
                                      </p:tavLst>
                                    </p:anim>
                                    <p:anim calcmode="lin" valueType="num">
                                      <p:cBhvr>
                                        <p:cTn id="60" dur="1000" fill="hold"/>
                                        <p:tgtEl>
                                          <p:spTgt spid="1294357"/>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6500"/>
                            </p:stCondLst>
                            <p:childTnLst>
                              <p:par>
                                <p:cTn id="62" presetID="17" presetClass="entr" presetSubtype="8" fill="hold" grpId="0" nodeType="afterEffect">
                                  <p:stCondLst>
                                    <p:cond delay="0"/>
                                  </p:stCondLst>
                                  <p:childTnLst>
                                    <p:set>
                                      <p:cBhvr>
                                        <p:cTn id="63" dur="1" fill="hold">
                                          <p:stCondLst>
                                            <p:cond delay="0"/>
                                          </p:stCondLst>
                                        </p:cTn>
                                        <p:tgtEl>
                                          <p:spTgt spid="1294342"/>
                                        </p:tgtEl>
                                        <p:attrNameLst>
                                          <p:attrName>style.visibility</p:attrName>
                                        </p:attrNameLst>
                                      </p:cBhvr>
                                      <p:to>
                                        <p:strVal val="visible"/>
                                      </p:to>
                                    </p:set>
                                    <p:anim calcmode="lin" valueType="num">
                                      <p:cBhvr>
                                        <p:cTn id="64" dur="1000" fill="hold"/>
                                        <p:tgtEl>
                                          <p:spTgt spid="1294342"/>
                                        </p:tgtEl>
                                        <p:attrNameLst>
                                          <p:attrName>ppt_x</p:attrName>
                                        </p:attrNameLst>
                                      </p:cBhvr>
                                      <p:tavLst>
                                        <p:tav tm="0">
                                          <p:val>
                                            <p:strVal val="#ppt_x-#ppt_w/2"/>
                                          </p:val>
                                        </p:tav>
                                        <p:tav tm="100000">
                                          <p:val>
                                            <p:strVal val="#ppt_x"/>
                                          </p:val>
                                        </p:tav>
                                      </p:tavLst>
                                    </p:anim>
                                    <p:anim calcmode="lin" valueType="num">
                                      <p:cBhvr>
                                        <p:cTn id="65" dur="1000" fill="hold"/>
                                        <p:tgtEl>
                                          <p:spTgt spid="1294342"/>
                                        </p:tgtEl>
                                        <p:attrNameLst>
                                          <p:attrName>ppt_y</p:attrName>
                                        </p:attrNameLst>
                                      </p:cBhvr>
                                      <p:tavLst>
                                        <p:tav tm="0">
                                          <p:val>
                                            <p:strVal val="#ppt_y"/>
                                          </p:val>
                                        </p:tav>
                                        <p:tav tm="100000">
                                          <p:val>
                                            <p:strVal val="#ppt_y"/>
                                          </p:val>
                                        </p:tav>
                                      </p:tavLst>
                                    </p:anim>
                                    <p:anim calcmode="lin" valueType="num">
                                      <p:cBhvr>
                                        <p:cTn id="66" dur="1000" fill="hold"/>
                                        <p:tgtEl>
                                          <p:spTgt spid="1294342"/>
                                        </p:tgtEl>
                                        <p:attrNameLst>
                                          <p:attrName>ppt_w</p:attrName>
                                        </p:attrNameLst>
                                      </p:cBhvr>
                                      <p:tavLst>
                                        <p:tav tm="0">
                                          <p:val>
                                            <p:fltVal val="0"/>
                                          </p:val>
                                        </p:tav>
                                        <p:tav tm="100000">
                                          <p:val>
                                            <p:strVal val="#ppt_w"/>
                                          </p:val>
                                        </p:tav>
                                      </p:tavLst>
                                    </p:anim>
                                    <p:anim calcmode="lin" valueType="num">
                                      <p:cBhvr>
                                        <p:cTn id="67" dur="1000" fill="hold"/>
                                        <p:tgtEl>
                                          <p:spTgt spid="1294342"/>
                                        </p:tgtEl>
                                        <p:attrNameLst>
                                          <p:attrName>ppt_h</p:attrName>
                                        </p:attrNameLst>
                                      </p:cBhvr>
                                      <p:tavLst>
                                        <p:tav tm="0">
                                          <p:val>
                                            <p:strVal val="#ppt_h"/>
                                          </p:val>
                                        </p:tav>
                                        <p:tav tm="100000">
                                          <p:val>
                                            <p:strVal val="#ppt_h"/>
                                          </p:val>
                                        </p:tav>
                                      </p:tavLst>
                                    </p:anim>
                                  </p:childTnLst>
                                </p:cTn>
                              </p:par>
                            </p:childTnLst>
                          </p:cTn>
                        </p:par>
                        <p:par>
                          <p:cTn id="68" fill="hold" nodeType="afterGroup">
                            <p:stCondLst>
                              <p:cond delay="7500"/>
                            </p:stCondLst>
                            <p:childTnLst>
                              <p:par>
                                <p:cTn id="69" presetID="17" presetClass="entr" presetSubtype="8" fill="hold" nodeType="afterEffect">
                                  <p:stCondLst>
                                    <p:cond delay="0"/>
                                  </p:stCondLst>
                                  <p:childTnLst>
                                    <p:set>
                                      <p:cBhvr>
                                        <p:cTn id="70" dur="1" fill="hold">
                                          <p:stCondLst>
                                            <p:cond delay="0"/>
                                          </p:stCondLst>
                                        </p:cTn>
                                        <p:tgtEl>
                                          <p:spTgt spid="1294346"/>
                                        </p:tgtEl>
                                        <p:attrNameLst>
                                          <p:attrName>style.visibility</p:attrName>
                                        </p:attrNameLst>
                                      </p:cBhvr>
                                      <p:to>
                                        <p:strVal val="visible"/>
                                      </p:to>
                                    </p:set>
                                    <p:anim calcmode="lin" valueType="num">
                                      <p:cBhvr>
                                        <p:cTn id="71" dur="1000" fill="hold"/>
                                        <p:tgtEl>
                                          <p:spTgt spid="1294346"/>
                                        </p:tgtEl>
                                        <p:attrNameLst>
                                          <p:attrName>ppt_x</p:attrName>
                                        </p:attrNameLst>
                                      </p:cBhvr>
                                      <p:tavLst>
                                        <p:tav tm="0">
                                          <p:val>
                                            <p:strVal val="#ppt_x-#ppt_w/2"/>
                                          </p:val>
                                        </p:tav>
                                        <p:tav tm="100000">
                                          <p:val>
                                            <p:strVal val="#ppt_x"/>
                                          </p:val>
                                        </p:tav>
                                      </p:tavLst>
                                    </p:anim>
                                    <p:anim calcmode="lin" valueType="num">
                                      <p:cBhvr>
                                        <p:cTn id="72" dur="1000" fill="hold"/>
                                        <p:tgtEl>
                                          <p:spTgt spid="1294346"/>
                                        </p:tgtEl>
                                        <p:attrNameLst>
                                          <p:attrName>ppt_y</p:attrName>
                                        </p:attrNameLst>
                                      </p:cBhvr>
                                      <p:tavLst>
                                        <p:tav tm="0">
                                          <p:val>
                                            <p:strVal val="#ppt_y"/>
                                          </p:val>
                                        </p:tav>
                                        <p:tav tm="100000">
                                          <p:val>
                                            <p:strVal val="#ppt_y"/>
                                          </p:val>
                                        </p:tav>
                                      </p:tavLst>
                                    </p:anim>
                                    <p:anim calcmode="lin" valueType="num">
                                      <p:cBhvr>
                                        <p:cTn id="73" dur="1000" fill="hold"/>
                                        <p:tgtEl>
                                          <p:spTgt spid="1294346"/>
                                        </p:tgtEl>
                                        <p:attrNameLst>
                                          <p:attrName>ppt_w</p:attrName>
                                        </p:attrNameLst>
                                      </p:cBhvr>
                                      <p:tavLst>
                                        <p:tav tm="0">
                                          <p:val>
                                            <p:fltVal val="0"/>
                                          </p:val>
                                        </p:tav>
                                        <p:tav tm="100000">
                                          <p:val>
                                            <p:strVal val="#ppt_w"/>
                                          </p:val>
                                        </p:tav>
                                      </p:tavLst>
                                    </p:anim>
                                    <p:anim calcmode="lin" valueType="num">
                                      <p:cBhvr>
                                        <p:cTn id="74" dur="1000" fill="hold"/>
                                        <p:tgtEl>
                                          <p:spTgt spid="1294346"/>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8500"/>
                            </p:stCondLst>
                            <p:childTnLst>
                              <p:par>
                                <p:cTn id="76" presetID="17" presetClass="entr" presetSubtype="8" fill="hold" nodeType="afterEffect">
                                  <p:stCondLst>
                                    <p:cond delay="0"/>
                                  </p:stCondLst>
                                  <p:childTnLst>
                                    <p:set>
                                      <p:cBhvr>
                                        <p:cTn id="77" dur="1" fill="hold">
                                          <p:stCondLst>
                                            <p:cond delay="0"/>
                                          </p:stCondLst>
                                        </p:cTn>
                                        <p:tgtEl>
                                          <p:spTgt spid="1294358"/>
                                        </p:tgtEl>
                                        <p:attrNameLst>
                                          <p:attrName>style.visibility</p:attrName>
                                        </p:attrNameLst>
                                      </p:cBhvr>
                                      <p:to>
                                        <p:strVal val="visible"/>
                                      </p:to>
                                    </p:set>
                                    <p:anim calcmode="lin" valueType="num">
                                      <p:cBhvr>
                                        <p:cTn id="78" dur="1000" fill="hold"/>
                                        <p:tgtEl>
                                          <p:spTgt spid="1294358"/>
                                        </p:tgtEl>
                                        <p:attrNameLst>
                                          <p:attrName>ppt_x</p:attrName>
                                        </p:attrNameLst>
                                      </p:cBhvr>
                                      <p:tavLst>
                                        <p:tav tm="0">
                                          <p:val>
                                            <p:strVal val="#ppt_x-#ppt_w/2"/>
                                          </p:val>
                                        </p:tav>
                                        <p:tav tm="100000">
                                          <p:val>
                                            <p:strVal val="#ppt_x"/>
                                          </p:val>
                                        </p:tav>
                                      </p:tavLst>
                                    </p:anim>
                                    <p:anim calcmode="lin" valueType="num">
                                      <p:cBhvr>
                                        <p:cTn id="79" dur="1000" fill="hold"/>
                                        <p:tgtEl>
                                          <p:spTgt spid="1294358"/>
                                        </p:tgtEl>
                                        <p:attrNameLst>
                                          <p:attrName>ppt_y</p:attrName>
                                        </p:attrNameLst>
                                      </p:cBhvr>
                                      <p:tavLst>
                                        <p:tav tm="0">
                                          <p:val>
                                            <p:strVal val="#ppt_y"/>
                                          </p:val>
                                        </p:tav>
                                        <p:tav tm="100000">
                                          <p:val>
                                            <p:strVal val="#ppt_y"/>
                                          </p:val>
                                        </p:tav>
                                      </p:tavLst>
                                    </p:anim>
                                    <p:anim calcmode="lin" valueType="num">
                                      <p:cBhvr>
                                        <p:cTn id="80" dur="1000" fill="hold"/>
                                        <p:tgtEl>
                                          <p:spTgt spid="1294358"/>
                                        </p:tgtEl>
                                        <p:attrNameLst>
                                          <p:attrName>ppt_w</p:attrName>
                                        </p:attrNameLst>
                                      </p:cBhvr>
                                      <p:tavLst>
                                        <p:tav tm="0">
                                          <p:val>
                                            <p:fltVal val="0"/>
                                          </p:val>
                                        </p:tav>
                                        <p:tav tm="100000">
                                          <p:val>
                                            <p:strVal val="#ppt_w"/>
                                          </p:val>
                                        </p:tav>
                                      </p:tavLst>
                                    </p:anim>
                                    <p:anim calcmode="lin" valueType="num">
                                      <p:cBhvr>
                                        <p:cTn id="81" dur="1000" fill="hold"/>
                                        <p:tgtEl>
                                          <p:spTgt spid="1294358"/>
                                        </p:tgtEl>
                                        <p:attrNameLst>
                                          <p:attrName>ppt_h</p:attrName>
                                        </p:attrNameLst>
                                      </p:cBhvr>
                                      <p:tavLst>
                                        <p:tav tm="0">
                                          <p:val>
                                            <p:strVal val="#ppt_h"/>
                                          </p:val>
                                        </p:tav>
                                        <p:tav tm="100000">
                                          <p:val>
                                            <p:strVal val="#ppt_h"/>
                                          </p:val>
                                        </p:tav>
                                      </p:tavLst>
                                    </p:anim>
                                  </p:childTnLst>
                                </p:cTn>
                              </p:par>
                            </p:childTnLst>
                          </p:cTn>
                        </p:par>
                        <p:par>
                          <p:cTn id="82" fill="hold" nodeType="afterGroup">
                            <p:stCondLst>
                              <p:cond delay="9500"/>
                            </p:stCondLst>
                            <p:childTnLst>
                              <p:par>
                                <p:cTn id="83" presetID="17" presetClass="entr" presetSubtype="8" fill="hold" grpId="0" nodeType="afterEffect">
                                  <p:stCondLst>
                                    <p:cond delay="0"/>
                                  </p:stCondLst>
                                  <p:childTnLst>
                                    <p:set>
                                      <p:cBhvr>
                                        <p:cTn id="84" dur="1" fill="hold">
                                          <p:stCondLst>
                                            <p:cond delay="0"/>
                                          </p:stCondLst>
                                        </p:cTn>
                                        <p:tgtEl>
                                          <p:spTgt spid="1294343"/>
                                        </p:tgtEl>
                                        <p:attrNameLst>
                                          <p:attrName>style.visibility</p:attrName>
                                        </p:attrNameLst>
                                      </p:cBhvr>
                                      <p:to>
                                        <p:strVal val="visible"/>
                                      </p:to>
                                    </p:set>
                                    <p:anim calcmode="lin" valueType="num">
                                      <p:cBhvr>
                                        <p:cTn id="85" dur="1000" fill="hold"/>
                                        <p:tgtEl>
                                          <p:spTgt spid="1294343"/>
                                        </p:tgtEl>
                                        <p:attrNameLst>
                                          <p:attrName>ppt_x</p:attrName>
                                        </p:attrNameLst>
                                      </p:cBhvr>
                                      <p:tavLst>
                                        <p:tav tm="0">
                                          <p:val>
                                            <p:strVal val="#ppt_x-#ppt_w/2"/>
                                          </p:val>
                                        </p:tav>
                                        <p:tav tm="100000">
                                          <p:val>
                                            <p:strVal val="#ppt_x"/>
                                          </p:val>
                                        </p:tav>
                                      </p:tavLst>
                                    </p:anim>
                                    <p:anim calcmode="lin" valueType="num">
                                      <p:cBhvr>
                                        <p:cTn id="86" dur="1000" fill="hold"/>
                                        <p:tgtEl>
                                          <p:spTgt spid="1294343"/>
                                        </p:tgtEl>
                                        <p:attrNameLst>
                                          <p:attrName>ppt_y</p:attrName>
                                        </p:attrNameLst>
                                      </p:cBhvr>
                                      <p:tavLst>
                                        <p:tav tm="0">
                                          <p:val>
                                            <p:strVal val="#ppt_y"/>
                                          </p:val>
                                        </p:tav>
                                        <p:tav tm="100000">
                                          <p:val>
                                            <p:strVal val="#ppt_y"/>
                                          </p:val>
                                        </p:tav>
                                      </p:tavLst>
                                    </p:anim>
                                    <p:anim calcmode="lin" valueType="num">
                                      <p:cBhvr>
                                        <p:cTn id="87" dur="1000" fill="hold"/>
                                        <p:tgtEl>
                                          <p:spTgt spid="1294343"/>
                                        </p:tgtEl>
                                        <p:attrNameLst>
                                          <p:attrName>ppt_w</p:attrName>
                                        </p:attrNameLst>
                                      </p:cBhvr>
                                      <p:tavLst>
                                        <p:tav tm="0">
                                          <p:val>
                                            <p:fltVal val="0"/>
                                          </p:val>
                                        </p:tav>
                                        <p:tav tm="100000">
                                          <p:val>
                                            <p:strVal val="#ppt_w"/>
                                          </p:val>
                                        </p:tav>
                                      </p:tavLst>
                                    </p:anim>
                                    <p:anim calcmode="lin" valueType="num">
                                      <p:cBhvr>
                                        <p:cTn id="88" dur="1000" fill="hold"/>
                                        <p:tgtEl>
                                          <p:spTgt spid="1294343"/>
                                        </p:tgtEl>
                                        <p:attrNameLst>
                                          <p:attrName>ppt_h</p:attrName>
                                        </p:attrNameLst>
                                      </p:cBhvr>
                                      <p:tavLst>
                                        <p:tav tm="0">
                                          <p:val>
                                            <p:strVal val="#ppt_h"/>
                                          </p:val>
                                        </p:tav>
                                        <p:tav tm="100000">
                                          <p:val>
                                            <p:strVal val="#ppt_h"/>
                                          </p:val>
                                        </p:tav>
                                      </p:tavLst>
                                    </p:anim>
                                  </p:childTnLst>
                                </p:cTn>
                              </p:par>
                            </p:childTnLst>
                          </p:cTn>
                        </p:par>
                        <p:par>
                          <p:cTn id="89" fill="hold" nodeType="afterGroup">
                            <p:stCondLst>
                              <p:cond delay="10500"/>
                            </p:stCondLst>
                            <p:childTnLst>
                              <p:par>
                                <p:cTn id="90" presetID="17" presetClass="entr" presetSubtype="8" fill="hold" nodeType="afterEffect">
                                  <p:stCondLst>
                                    <p:cond delay="0"/>
                                  </p:stCondLst>
                                  <p:childTnLst>
                                    <p:set>
                                      <p:cBhvr>
                                        <p:cTn id="91" dur="1" fill="hold">
                                          <p:stCondLst>
                                            <p:cond delay="0"/>
                                          </p:stCondLst>
                                        </p:cTn>
                                        <p:tgtEl>
                                          <p:spTgt spid="1294351"/>
                                        </p:tgtEl>
                                        <p:attrNameLst>
                                          <p:attrName>style.visibility</p:attrName>
                                        </p:attrNameLst>
                                      </p:cBhvr>
                                      <p:to>
                                        <p:strVal val="visible"/>
                                      </p:to>
                                    </p:set>
                                    <p:anim calcmode="lin" valueType="num">
                                      <p:cBhvr>
                                        <p:cTn id="92" dur="1000" fill="hold"/>
                                        <p:tgtEl>
                                          <p:spTgt spid="1294351"/>
                                        </p:tgtEl>
                                        <p:attrNameLst>
                                          <p:attrName>ppt_x</p:attrName>
                                        </p:attrNameLst>
                                      </p:cBhvr>
                                      <p:tavLst>
                                        <p:tav tm="0">
                                          <p:val>
                                            <p:strVal val="#ppt_x-#ppt_w/2"/>
                                          </p:val>
                                        </p:tav>
                                        <p:tav tm="100000">
                                          <p:val>
                                            <p:strVal val="#ppt_x"/>
                                          </p:val>
                                        </p:tav>
                                      </p:tavLst>
                                    </p:anim>
                                    <p:anim calcmode="lin" valueType="num">
                                      <p:cBhvr>
                                        <p:cTn id="93" dur="1000" fill="hold"/>
                                        <p:tgtEl>
                                          <p:spTgt spid="1294351"/>
                                        </p:tgtEl>
                                        <p:attrNameLst>
                                          <p:attrName>ppt_y</p:attrName>
                                        </p:attrNameLst>
                                      </p:cBhvr>
                                      <p:tavLst>
                                        <p:tav tm="0">
                                          <p:val>
                                            <p:strVal val="#ppt_y"/>
                                          </p:val>
                                        </p:tav>
                                        <p:tav tm="100000">
                                          <p:val>
                                            <p:strVal val="#ppt_y"/>
                                          </p:val>
                                        </p:tav>
                                      </p:tavLst>
                                    </p:anim>
                                    <p:anim calcmode="lin" valueType="num">
                                      <p:cBhvr>
                                        <p:cTn id="94" dur="1000" fill="hold"/>
                                        <p:tgtEl>
                                          <p:spTgt spid="1294351"/>
                                        </p:tgtEl>
                                        <p:attrNameLst>
                                          <p:attrName>ppt_w</p:attrName>
                                        </p:attrNameLst>
                                      </p:cBhvr>
                                      <p:tavLst>
                                        <p:tav tm="0">
                                          <p:val>
                                            <p:fltVal val="0"/>
                                          </p:val>
                                        </p:tav>
                                        <p:tav tm="100000">
                                          <p:val>
                                            <p:strVal val="#ppt_w"/>
                                          </p:val>
                                        </p:tav>
                                      </p:tavLst>
                                    </p:anim>
                                    <p:anim calcmode="lin" valueType="num">
                                      <p:cBhvr>
                                        <p:cTn id="95" dur="1000" fill="hold"/>
                                        <p:tgtEl>
                                          <p:spTgt spid="1294351"/>
                                        </p:tgtEl>
                                        <p:attrNameLst>
                                          <p:attrName>ppt_h</p:attrName>
                                        </p:attrNameLst>
                                      </p:cBhvr>
                                      <p:tavLst>
                                        <p:tav tm="0">
                                          <p:val>
                                            <p:strVal val="#ppt_h"/>
                                          </p:val>
                                        </p:tav>
                                        <p:tav tm="100000">
                                          <p:val>
                                            <p:strVal val="#ppt_h"/>
                                          </p:val>
                                        </p:tav>
                                      </p:tavLst>
                                    </p:anim>
                                  </p:childTnLst>
                                </p:cTn>
                              </p:par>
                            </p:childTnLst>
                          </p:cTn>
                        </p:par>
                        <p:par>
                          <p:cTn id="96" fill="hold" nodeType="afterGroup">
                            <p:stCondLst>
                              <p:cond delay="11500"/>
                            </p:stCondLst>
                            <p:childTnLst>
                              <p:par>
                                <p:cTn id="97" presetID="17" presetClass="entr" presetSubtype="8" fill="hold" grpId="0" nodeType="afterEffect">
                                  <p:stCondLst>
                                    <p:cond delay="0"/>
                                  </p:stCondLst>
                                  <p:childTnLst>
                                    <p:set>
                                      <p:cBhvr>
                                        <p:cTn id="98" dur="1" fill="hold">
                                          <p:stCondLst>
                                            <p:cond delay="0"/>
                                          </p:stCondLst>
                                        </p:cTn>
                                        <p:tgtEl>
                                          <p:spTgt spid="1294348"/>
                                        </p:tgtEl>
                                        <p:attrNameLst>
                                          <p:attrName>style.visibility</p:attrName>
                                        </p:attrNameLst>
                                      </p:cBhvr>
                                      <p:to>
                                        <p:strVal val="visible"/>
                                      </p:to>
                                    </p:set>
                                    <p:anim calcmode="lin" valueType="num">
                                      <p:cBhvr>
                                        <p:cTn id="99" dur="1000" fill="hold"/>
                                        <p:tgtEl>
                                          <p:spTgt spid="1294348"/>
                                        </p:tgtEl>
                                        <p:attrNameLst>
                                          <p:attrName>ppt_x</p:attrName>
                                        </p:attrNameLst>
                                      </p:cBhvr>
                                      <p:tavLst>
                                        <p:tav tm="0">
                                          <p:val>
                                            <p:strVal val="#ppt_x-#ppt_w/2"/>
                                          </p:val>
                                        </p:tav>
                                        <p:tav tm="100000">
                                          <p:val>
                                            <p:strVal val="#ppt_x"/>
                                          </p:val>
                                        </p:tav>
                                      </p:tavLst>
                                    </p:anim>
                                    <p:anim calcmode="lin" valueType="num">
                                      <p:cBhvr>
                                        <p:cTn id="100" dur="1000" fill="hold"/>
                                        <p:tgtEl>
                                          <p:spTgt spid="1294348"/>
                                        </p:tgtEl>
                                        <p:attrNameLst>
                                          <p:attrName>ppt_y</p:attrName>
                                        </p:attrNameLst>
                                      </p:cBhvr>
                                      <p:tavLst>
                                        <p:tav tm="0">
                                          <p:val>
                                            <p:strVal val="#ppt_y"/>
                                          </p:val>
                                        </p:tav>
                                        <p:tav tm="100000">
                                          <p:val>
                                            <p:strVal val="#ppt_y"/>
                                          </p:val>
                                        </p:tav>
                                      </p:tavLst>
                                    </p:anim>
                                    <p:anim calcmode="lin" valueType="num">
                                      <p:cBhvr>
                                        <p:cTn id="101" dur="1000" fill="hold"/>
                                        <p:tgtEl>
                                          <p:spTgt spid="1294348"/>
                                        </p:tgtEl>
                                        <p:attrNameLst>
                                          <p:attrName>ppt_w</p:attrName>
                                        </p:attrNameLst>
                                      </p:cBhvr>
                                      <p:tavLst>
                                        <p:tav tm="0">
                                          <p:val>
                                            <p:fltVal val="0"/>
                                          </p:val>
                                        </p:tav>
                                        <p:tav tm="100000">
                                          <p:val>
                                            <p:strVal val="#ppt_w"/>
                                          </p:val>
                                        </p:tav>
                                      </p:tavLst>
                                    </p:anim>
                                    <p:anim calcmode="lin" valueType="num">
                                      <p:cBhvr>
                                        <p:cTn id="102" dur="1000" fill="hold"/>
                                        <p:tgtEl>
                                          <p:spTgt spid="1294348"/>
                                        </p:tgtEl>
                                        <p:attrNameLst>
                                          <p:attrName>ppt_h</p:attrName>
                                        </p:attrNameLst>
                                      </p:cBhvr>
                                      <p:tavLst>
                                        <p:tav tm="0">
                                          <p:val>
                                            <p:strVal val="#ppt_h"/>
                                          </p:val>
                                        </p:tav>
                                        <p:tav tm="100000">
                                          <p:val>
                                            <p:strVal val="#ppt_h"/>
                                          </p:val>
                                        </p:tav>
                                      </p:tavLst>
                                    </p:anim>
                                  </p:childTnLst>
                                </p:cTn>
                              </p:par>
                            </p:childTnLst>
                          </p:cTn>
                        </p:par>
                        <p:par>
                          <p:cTn id="103" fill="hold" nodeType="afterGroup">
                            <p:stCondLst>
                              <p:cond delay="12500"/>
                            </p:stCondLst>
                            <p:childTnLst>
                              <p:par>
                                <p:cTn id="104" presetID="17" presetClass="entr" presetSubtype="8" fill="hold" nodeType="afterEffect">
                                  <p:stCondLst>
                                    <p:cond delay="0"/>
                                  </p:stCondLst>
                                  <p:childTnLst>
                                    <p:set>
                                      <p:cBhvr>
                                        <p:cTn id="105" dur="1" fill="hold">
                                          <p:stCondLst>
                                            <p:cond delay="0"/>
                                          </p:stCondLst>
                                        </p:cTn>
                                        <p:tgtEl>
                                          <p:spTgt spid="1294352"/>
                                        </p:tgtEl>
                                        <p:attrNameLst>
                                          <p:attrName>style.visibility</p:attrName>
                                        </p:attrNameLst>
                                      </p:cBhvr>
                                      <p:to>
                                        <p:strVal val="visible"/>
                                      </p:to>
                                    </p:set>
                                    <p:anim calcmode="lin" valueType="num">
                                      <p:cBhvr>
                                        <p:cTn id="106" dur="1000" fill="hold"/>
                                        <p:tgtEl>
                                          <p:spTgt spid="1294352"/>
                                        </p:tgtEl>
                                        <p:attrNameLst>
                                          <p:attrName>ppt_x</p:attrName>
                                        </p:attrNameLst>
                                      </p:cBhvr>
                                      <p:tavLst>
                                        <p:tav tm="0">
                                          <p:val>
                                            <p:strVal val="#ppt_x-#ppt_w/2"/>
                                          </p:val>
                                        </p:tav>
                                        <p:tav tm="100000">
                                          <p:val>
                                            <p:strVal val="#ppt_x"/>
                                          </p:val>
                                        </p:tav>
                                      </p:tavLst>
                                    </p:anim>
                                    <p:anim calcmode="lin" valueType="num">
                                      <p:cBhvr>
                                        <p:cTn id="107" dur="1000" fill="hold"/>
                                        <p:tgtEl>
                                          <p:spTgt spid="1294352"/>
                                        </p:tgtEl>
                                        <p:attrNameLst>
                                          <p:attrName>ppt_y</p:attrName>
                                        </p:attrNameLst>
                                      </p:cBhvr>
                                      <p:tavLst>
                                        <p:tav tm="0">
                                          <p:val>
                                            <p:strVal val="#ppt_y"/>
                                          </p:val>
                                        </p:tav>
                                        <p:tav tm="100000">
                                          <p:val>
                                            <p:strVal val="#ppt_y"/>
                                          </p:val>
                                        </p:tav>
                                      </p:tavLst>
                                    </p:anim>
                                    <p:anim calcmode="lin" valueType="num">
                                      <p:cBhvr>
                                        <p:cTn id="108" dur="1000" fill="hold"/>
                                        <p:tgtEl>
                                          <p:spTgt spid="1294352"/>
                                        </p:tgtEl>
                                        <p:attrNameLst>
                                          <p:attrName>ppt_w</p:attrName>
                                        </p:attrNameLst>
                                      </p:cBhvr>
                                      <p:tavLst>
                                        <p:tav tm="0">
                                          <p:val>
                                            <p:fltVal val="0"/>
                                          </p:val>
                                        </p:tav>
                                        <p:tav tm="100000">
                                          <p:val>
                                            <p:strVal val="#ppt_w"/>
                                          </p:val>
                                        </p:tav>
                                      </p:tavLst>
                                    </p:anim>
                                    <p:anim calcmode="lin" valueType="num">
                                      <p:cBhvr>
                                        <p:cTn id="109" dur="1000" fill="hold"/>
                                        <p:tgtEl>
                                          <p:spTgt spid="1294352"/>
                                        </p:tgtEl>
                                        <p:attrNameLst>
                                          <p:attrName>ppt_h</p:attrName>
                                        </p:attrNameLst>
                                      </p:cBhvr>
                                      <p:tavLst>
                                        <p:tav tm="0">
                                          <p:val>
                                            <p:strVal val="#ppt_h"/>
                                          </p:val>
                                        </p:tav>
                                        <p:tav tm="100000">
                                          <p:val>
                                            <p:strVal val="#ppt_h"/>
                                          </p:val>
                                        </p:tav>
                                      </p:tavLst>
                                    </p:anim>
                                  </p:childTnLst>
                                </p:cTn>
                              </p:par>
                            </p:childTnLst>
                          </p:cTn>
                        </p:par>
                        <p:par>
                          <p:cTn id="110" fill="hold" nodeType="afterGroup">
                            <p:stCondLst>
                              <p:cond delay="13500"/>
                            </p:stCondLst>
                            <p:childTnLst>
                              <p:par>
                                <p:cTn id="111" presetID="17" presetClass="entr" presetSubtype="8" fill="hold" grpId="0" nodeType="afterEffect">
                                  <p:stCondLst>
                                    <p:cond delay="0"/>
                                  </p:stCondLst>
                                  <p:childTnLst>
                                    <p:set>
                                      <p:cBhvr>
                                        <p:cTn id="112" dur="1" fill="hold">
                                          <p:stCondLst>
                                            <p:cond delay="0"/>
                                          </p:stCondLst>
                                        </p:cTn>
                                        <p:tgtEl>
                                          <p:spTgt spid="1294349"/>
                                        </p:tgtEl>
                                        <p:attrNameLst>
                                          <p:attrName>style.visibility</p:attrName>
                                        </p:attrNameLst>
                                      </p:cBhvr>
                                      <p:to>
                                        <p:strVal val="visible"/>
                                      </p:to>
                                    </p:set>
                                    <p:anim calcmode="lin" valueType="num">
                                      <p:cBhvr>
                                        <p:cTn id="113" dur="1000" fill="hold"/>
                                        <p:tgtEl>
                                          <p:spTgt spid="1294349"/>
                                        </p:tgtEl>
                                        <p:attrNameLst>
                                          <p:attrName>ppt_x</p:attrName>
                                        </p:attrNameLst>
                                      </p:cBhvr>
                                      <p:tavLst>
                                        <p:tav tm="0">
                                          <p:val>
                                            <p:strVal val="#ppt_x-#ppt_w/2"/>
                                          </p:val>
                                        </p:tav>
                                        <p:tav tm="100000">
                                          <p:val>
                                            <p:strVal val="#ppt_x"/>
                                          </p:val>
                                        </p:tav>
                                      </p:tavLst>
                                    </p:anim>
                                    <p:anim calcmode="lin" valueType="num">
                                      <p:cBhvr>
                                        <p:cTn id="114" dur="1000" fill="hold"/>
                                        <p:tgtEl>
                                          <p:spTgt spid="1294349"/>
                                        </p:tgtEl>
                                        <p:attrNameLst>
                                          <p:attrName>ppt_y</p:attrName>
                                        </p:attrNameLst>
                                      </p:cBhvr>
                                      <p:tavLst>
                                        <p:tav tm="0">
                                          <p:val>
                                            <p:strVal val="#ppt_y"/>
                                          </p:val>
                                        </p:tav>
                                        <p:tav tm="100000">
                                          <p:val>
                                            <p:strVal val="#ppt_y"/>
                                          </p:val>
                                        </p:tav>
                                      </p:tavLst>
                                    </p:anim>
                                    <p:anim calcmode="lin" valueType="num">
                                      <p:cBhvr>
                                        <p:cTn id="115" dur="1000" fill="hold"/>
                                        <p:tgtEl>
                                          <p:spTgt spid="1294349"/>
                                        </p:tgtEl>
                                        <p:attrNameLst>
                                          <p:attrName>ppt_w</p:attrName>
                                        </p:attrNameLst>
                                      </p:cBhvr>
                                      <p:tavLst>
                                        <p:tav tm="0">
                                          <p:val>
                                            <p:fltVal val="0"/>
                                          </p:val>
                                        </p:tav>
                                        <p:tav tm="100000">
                                          <p:val>
                                            <p:strVal val="#ppt_w"/>
                                          </p:val>
                                        </p:tav>
                                      </p:tavLst>
                                    </p:anim>
                                    <p:anim calcmode="lin" valueType="num">
                                      <p:cBhvr>
                                        <p:cTn id="116" dur="1000" fill="hold"/>
                                        <p:tgtEl>
                                          <p:spTgt spid="1294349"/>
                                        </p:tgtEl>
                                        <p:attrNameLst>
                                          <p:attrName>ppt_h</p:attrName>
                                        </p:attrNameLst>
                                      </p:cBhvr>
                                      <p:tavLst>
                                        <p:tav tm="0">
                                          <p:val>
                                            <p:strVal val="#ppt_h"/>
                                          </p:val>
                                        </p:tav>
                                        <p:tav tm="100000">
                                          <p:val>
                                            <p:strVal val="#ppt_h"/>
                                          </p:val>
                                        </p:tav>
                                      </p:tavLst>
                                    </p:anim>
                                  </p:childTnLst>
                                </p:cTn>
                              </p:par>
                            </p:childTnLst>
                          </p:cTn>
                        </p:par>
                        <p:par>
                          <p:cTn id="117" fill="hold" nodeType="afterGroup">
                            <p:stCondLst>
                              <p:cond delay="14500"/>
                            </p:stCondLst>
                            <p:childTnLst>
                              <p:par>
                                <p:cTn id="118" presetID="17" presetClass="entr" presetSubtype="8" fill="hold" nodeType="afterEffect">
                                  <p:stCondLst>
                                    <p:cond delay="0"/>
                                  </p:stCondLst>
                                  <p:childTnLst>
                                    <p:set>
                                      <p:cBhvr>
                                        <p:cTn id="119" dur="1" fill="hold">
                                          <p:stCondLst>
                                            <p:cond delay="0"/>
                                          </p:stCondLst>
                                        </p:cTn>
                                        <p:tgtEl>
                                          <p:spTgt spid="1294353"/>
                                        </p:tgtEl>
                                        <p:attrNameLst>
                                          <p:attrName>style.visibility</p:attrName>
                                        </p:attrNameLst>
                                      </p:cBhvr>
                                      <p:to>
                                        <p:strVal val="visible"/>
                                      </p:to>
                                    </p:set>
                                    <p:anim calcmode="lin" valueType="num">
                                      <p:cBhvr>
                                        <p:cTn id="120" dur="1000" fill="hold"/>
                                        <p:tgtEl>
                                          <p:spTgt spid="1294353"/>
                                        </p:tgtEl>
                                        <p:attrNameLst>
                                          <p:attrName>ppt_x</p:attrName>
                                        </p:attrNameLst>
                                      </p:cBhvr>
                                      <p:tavLst>
                                        <p:tav tm="0">
                                          <p:val>
                                            <p:strVal val="#ppt_x-#ppt_w/2"/>
                                          </p:val>
                                        </p:tav>
                                        <p:tav tm="100000">
                                          <p:val>
                                            <p:strVal val="#ppt_x"/>
                                          </p:val>
                                        </p:tav>
                                      </p:tavLst>
                                    </p:anim>
                                    <p:anim calcmode="lin" valueType="num">
                                      <p:cBhvr>
                                        <p:cTn id="121" dur="1000" fill="hold"/>
                                        <p:tgtEl>
                                          <p:spTgt spid="1294353"/>
                                        </p:tgtEl>
                                        <p:attrNameLst>
                                          <p:attrName>ppt_y</p:attrName>
                                        </p:attrNameLst>
                                      </p:cBhvr>
                                      <p:tavLst>
                                        <p:tav tm="0">
                                          <p:val>
                                            <p:strVal val="#ppt_y"/>
                                          </p:val>
                                        </p:tav>
                                        <p:tav tm="100000">
                                          <p:val>
                                            <p:strVal val="#ppt_y"/>
                                          </p:val>
                                        </p:tav>
                                      </p:tavLst>
                                    </p:anim>
                                    <p:anim calcmode="lin" valueType="num">
                                      <p:cBhvr>
                                        <p:cTn id="122" dur="1000" fill="hold"/>
                                        <p:tgtEl>
                                          <p:spTgt spid="1294353"/>
                                        </p:tgtEl>
                                        <p:attrNameLst>
                                          <p:attrName>ppt_w</p:attrName>
                                        </p:attrNameLst>
                                      </p:cBhvr>
                                      <p:tavLst>
                                        <p:tav tm="0">
                                          <p:val>
                                            <p:fltVal val="0"/>
                                          </p:val>
                                        </p:tav>
                                        <p:tav tm="100000">
                                          <p:val>
                                            <p:strVal val="#ppt_w"/>
                                          </p:val>
                                        </p:tav>
                                      </p:tavLst>
                                    </p:anim>
                                    <p:anim calcmode="lin" valueType="num">
                                      <p:cBhvr>
                                        <p:cTn id="123" dur="1000" fill="hold"/>
                                        <p:tgtEl>
                                          <p:spTgt spid="1294353"/>
                                        </p:tgtEl>
                                        <p:attrNameLst>
                                          <p:attrName>ppt_h</p:attrName>
                                        </p:attrNameLst>
                                      </p:cBhvr>
                                      <p:tavLst>
                                        <p:tav tm="0">
                                          <p:val>
                                            <p:strVal val="#ppt_h"/>
                                          </p:val>
                                        </p:tav>
                                        <p:tav tm="100000">
                                          <p:val>
                                            <p:strVal val="#ppt_h"/>
                                          </p:val>
                                        </p:tav>
                                      </p:tavLst>
                                    </p:anim>
                                  </p:childTnLst>
                                </p:cTn>
                              </p:par>
                            </p:childTnLst>
                          </p:cTn>
                        </p:par>
                        <p:par>
                          <p:cTn id="124" fill="hold" nodeType="afterGroup">
                            <p:stCondLst>
                              <p:cond delay="15500"/>
                            </p:stCondLst>
                            <p:childTnLst>
                              <p:par>
                                <p:cTn id="125" presetID="17" presetClass="entr" presetSubtype="8" fill="hold" grpId="0" nodeType="afterEffect">
                                  <p:stCondLst>
                                    <p:cond delay="0"/>
                                  </p:stCondLst>
                                  <p:childTnLst>
                                    <p:set>
                                      <p:cBhvr>
                                        <p:cTn id="126" dur="1" fill="hold">
                                          <p:stCondLst>
                                            <p:cond delay="0"/>
                                          </p:stCondLst>
                                        </p:cTn>
                                        <p:tgtEl>
                                          <p:spTgt spid="1294350"/>
                                        </p:tgtEl>
                                        <p:attrNameLst>
                                          <p:attrName>style.visibility</p:attrName>
                                        </p:attrNameLst>
                                      </p:cBhvr>
                                      <p:to>
                                        <p:strVal val="visible"/>
                                      </p:to>
                                    </p:set>
                                    <p:anim calcmode="lin" valueType="num">
                                      <p:cBhvr>
                                        <p:cTn id="127" dur="1000" fill="hold"/>
                                        <p:tgtEl>
                                          <p:spTgt spid="1294350"/>
                                        </p:tgtEl>
                                        <p:attrNameLst>
                                          <p:attrName>ppt_x</p:attrName>
                                        </p:attrNameLst>
                                      </p:cBhvr>
                                      <p:tavLst>
                                        <p:tav tm="0">
                                          <p:val>
                                            <p:strVal val="#ppt_x-#ppt_w/2"/>
                                          </p:val>
                                        </p:tav>
                                        <p:tav tm="100000">
                                          <p:val>
                                            <p:strVal val="#ppt_x"/>
                                          </p:val>
                                        </p:tav>
                                      </p:tavLst>
                                    </p:anim>
                                    <p:anim calcmode="lin" valueType="num">
                                      <p:cBhvr>
                                        <p:cTn id="128" dur="1000" fill="hold"/>
                                        <p:tgtEl>
                                          <p:spTgt spid="1294350"/>
                                        </p:tgtEl>
                                        <p:attrNameLst>
                                          <p:attrName>ppt_y</p:attrName>
                                        </p:attrNameLst>
                                      </p:cBhvr>
                                      <p:tavLst>
                                        <p:tav tm="0">
                                          <p:val>
                                            <p:strVal val="#ppt_y"/>
                                          </p:val>
                                        </p:tav>
                                        <p:tav tm="100000">
                                          <p:val>
                                            <p:strVal val="#ppt_y"/>
                                          </p:val>
                                        </p:tav>
                                      </p:tavLst>
                                    </p:anim>
                                    <p:anim calcmode="lin" valueType="num">
                                      <p:cBhvr>
                                        <p:cTn id="129" dur="1000" fill="hold"/>
                                        <p:tgtEl>
                                          <p:spTgt spid="1294350"/>
                                        </p:tgtEl>
                                        <p:attrNameLst>
                                          <p:attrName>ppt_w</p:attrName>
                                        </p:attrNameLst>
                                      </p:cBhvr>
                                      <p:tavLst>
                                        <p:tav tm="0">
                                          <p:val>
                                            <p:fltVal val="0"/>
                                          </p:val>
                                        </p:tav>
                                        <p:tav tm="100000">
                                          <p:val>
                                            <p:strVal val="#ppt_w"/>
                                          </p:val>
                                        </p:tav>
                                      </p:tavLst>
                                    </p:anim>
                                    <p:anim calcmode="lin" valueType="num">
                                      <p:cBhvr>
                                        <p:cTn id="130" dur="1000" fill="hold"/>
                                        <p:tgtEl>
                                          <p:spTgt spid="1294350"/>
                                        </p:tgtEl>
                                        <p:attrNameLst>
                                          <p:attrName>ppt_h</p:attrName>
                                        </p:attrNameLst>
                                      </p:cBhvr>
                                      <p:tavLst>
                                        <p:tav tm="0">
                                          <p:val>
                                            <p:strVal val="#ppt_h"/>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294339">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294339">
                                            <p:txEl>
                                              <p:pRg st="1" end="1"/>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294339">
                                            <p:txEl>
                                              <p:pRg st="2" end="2"/>
                                            </p:txEl>
                                          </p:spTgt>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294339">
                                            <p:txEl>
                                              <p:pRg st="3" end="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294339">
                                            <p:txEl>
                                              <p:pRg st="4" end="4"/>
                                            </p:txEl>
                                          </p:spTgt>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94339">
                                            <p:txEl>
                                              <p:pRg st="5" end="5"/>
                                            </p:txEl>
                                          </p:spTgt>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94339">
                                            <p:txEl>
                                              <p:pRg st="6" end="6"/>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29435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40" grpId="0" autoUpdateAnimBg="0"/>
      <p:bldP spid="1294341" grpId="0" autoUpdateAnimBg="0"/>
      <p:bldP spid="1294342" grpId="0" autoUpdateAnimBg="0"/>
      <p:bldP spid="1294343" grpId="0" autoUpdateAnimBg="0"/>
      <p:bldP spid="1294348" grpId="0" autoUpdateAnimBg="0"/>
      <p:bldP spid="1294349" grpId="0" autoUpdateAnimBg="0"/>
      <p:bldP spid="1294350" grpId="0" autoUpdateAnimBg="0"/>
      <p:bldP spid="1294354" grpId="0" autoUpdateAnimBg="0"/>
      <p:bldP spid="2" grpId="0" animBg="1"/>
      <p:bldP spid="1294359" grpId="0" animBg="1"/>
      <p:bldP spid="27"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Example 2: Object detection</a:t>
            </a:r>
            <a:endParaRPr lang="en-US" sz="2800" dirty="0"/>
          </a:p>
        </p:txBody>
      </p:sp>
      <p:pic>
        <p:nvPicPr>
          <p:cNvPr id="5" name="Content Placeholder 4" descr="bike1.jpg"/>
          <p:cNvPicPr>
            <a:picLocks noGrp="1" noChangeAspect="1"/>
          </p:cNvPicPr>
          <p:nvPr>
            <p:ph idx="1"/>
          </p:nvPr>
        </p:nvPicPr>
        <p:blipFill>
          <a:blip r:embed="rId3">
            <a:alphaModFix amt="65000"/>
            <a:extLst>
              <a:ext uri="{28A0092B-C50C-407E-A947-70E740481C1C}">
                <a14:useLocalDpi xmlns:a14="http://schemas.microsoft.com/office/drawing/2010/main" val="0"/>
              </a:ext>
            </a:extLst>
          </a:blip>
          <a:stretch>
            <a:fillRect/>
          </a:stretch>
        </p:blipFill>
        <p:spPr>
          <a:xfrm>
            <a:off x="1240220" y="1417637"/>
            <a:ext cx="6847417" cy="5135563"/>
          </a:xfrm>
        </p:spPr>
      </p:pic>
      <p:sp>
        <p:nvSpPr>
          <p:cNvPr id="6" name="Slide Number Placeholder 5"/>
          <p:cNvSpPr>
            <a:spLocks noGrp="1"/>
          </p:cNvSpPr>
          <p:nvPr>
            <p:ph type="sldNum" sz="quarter" idx="12"/>
          </p:nvPr>
        </p:nvSpPr>
        <p:spPr/>
        <p:txBody>
          <a:bodyPr/>
          <a:lstStyle/>
          <a:p>
            <a:fld id="{C83F18D4-0D70-44DE-A8FF-A8D5002D1168}" type="slidenum">
              <a:rPr lang="en-US" altLang="zh-TW" smtClean="0"/>
              <a:pPr/>
              <a:t>8</a:t>
            </a:fld>
            <a:endParaRPr lang="en-US" altLang="zh-TW" dirty="0"/>
          </a:p>
        </p:txBody>
      </p:sp>
      <p:sp>
        <p:nvSpPr>
          <p:cNvPr id="4" name="Footer Placeholder 3"/>
          <p:cNvSpPr>
            <a:spLocks noGrp="1"/>
          </p:cNvSpPr>
          <p:nvPr>
            <p:ph type="ftr" sz="quarter" idx="3"/>
          </p:nvPr>
        </p:nvSpPr>
        <p:spPr/>
        <p:txBody>
          <a:bodyPr/>
          <a:lstStyle/>
          <a:p>
            <a:r>
              <a:rPr lang="en-US" smtClean="0"/>
              <a:t>Roth &amp; Srikumar: ILP formulations in Natural Language Processing</a:t>
            </a:r>
            <a:endParaRPr lang="en-US" altLang="zh-TW" dirty="0"/>
          </a:p>
        </p:txBody>
      </p:sp>
      <p:sp>
        <p:nvSpPr>
          <p:cNvPr id="7" name="Rectangle 6"/>
          <p:cNvSpPr/>
          <p:nvPr/>
        </p:nvSpPr>
        <p:spPr>
          <a:xfrm>
            <a:off x="76200" y="5867400"/>
            <a:ext cx="7991929" cy="369332"/>
          </a:xfrm>
          <a:prstGeom prst="rect">
            <a:avLst/>
          </a:prstGeom>
        </p:spPr>
        <p:txBody>
          <a:bodyPr wrap="square">
            <a:spAutoFit/>
          </a:bodyPr>
          <a:lstStyle/>
          <a:p>
            <a:r>
              <a:rPr lang="en-US" baseline="30000" dirty="0" smtClean="0">
                <a:solidFill>
                  <a:srgbClr val="003366"/>
                </a:solidFill>
                <a:latin typeface="+mj-lt"/>
              </a:rPr>
              <a:t>Photo by </a:t>
            </a:r>
            <a:r>
              <a:rPr lang="en-US" baseline="30000" dirty="0">
                <a:solidFill>
                  <a:srgbClr val="003366"/>
                </a:solidFill>
                <a:latin typeface="+mj-lt"/>
              </a:rPr>
              <a:t>A</a:t>
            </a:r>
            <a:r>
              <a:rPr lang="en-US" baseline="30000" dirty="0" smtClean="0">
                <a:solidFill>
                  <a:srgbClr val="003366"/>
                </a:solidFill>
                <a:latin typeface="+mj-lt"/>
              </a:rPr>
              <a:t>ndrew </a:t>
            </a:r>
            <a:r>
              <a:rPr lang="en-US" baseline="30000" dirty="0" err="1">
                <a:solidFill>
                  <a:srgbClr val="003366"/>
                </a:solidFill>
                <a:latin typeface="+mj-lt"/>
              </a:rPr>
              <a:t>Dressel</a:t>
            </a:r>
            <a:r>
              <a:rPr lang="en-US" baseline="30000" dirty="0">
                <a:solidFill>
                  <a:srgbClr val="003366"/>
                </a:solidFill>
                <a:latin typeface="+mj-lt"/>
              </a:rPr>
              <a:t> - Own work. Licensed under Creative Commons Attribution-Share Alike 3.0</a:t>
            </a:r>
            <a:endParaRPr lang="en-US" dirty="0">
              <a:solidFill>
                <a:srgbClr val="003366"/>
              </a:solidFill>
              <a:latin typeface="+mj-lt"/>
            </a:endParaRPr>
          </a:p>
        </p:txBody>
      </p:sp>
      <p:grpSp>
        <p:nvGrpSpPr>
          <p:cNvPr id="39" name="Group 38"/>
          <p:cNvGrpSpPr/>
          <p:nvPr/>
        </p:nvGrpSpPr>
        <p:grpSpPr>
          <a:xfrm>
            <a:off x="127000" y="1977571"/>
            <a:ext cx="7329714" cy="3483431"/>
            <a:chOff x="127000" y="1977571"/>
            <a:chExt cx="7329714" cy="3483430"/>
          </a:xfrm>
        </p:grpSpPr>
        <p:sp>
          <p:nvSpPr>
            <p:cNvPr id="8" name="Rectangle 7"/>
            <p:cNvSpPr/>
            <p:nvPr/>
          </p:nvSpPr>
          <p:spPr>
            <a:xfrm>
              <a:off x="1651000" y="1977571"/>
              <a:ext cx="5805714" cy="3483430"/>
            </a:xfrm>
            <a:prstGeom prst="rect">
              <a:avLst/>
            </a:prstGeom>
            <a:noFill/>
            <a:ln w="38100" cmpd="sng">
              <a:solidFill>
                <a:schemeClr val="accent2"/>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sp>
          <p:nvSpPr>
            <p:cNvPr id="9" name="TextBox 8"/>
            <p:cNvSpPr txBox="1"/>
            <p:nvPr/>
          </p:nvSpPr>
          <p:spPr>
            <a:xfrm>
              <a:off x="127000" y="2858635"/>
              <a:ext cx="824521" cy="923330"/>
            </a:xfrm>
            <a:prstGeom prst="rect">
              <a:avLst/>
            </a:prstGeom>
            <a:solidFill>
              <a:srgbClr val="FFFFCC"/>
            </a:solidFill>
            <a:ln>
              <a:solidFill>
                <a:schemeClr val="bg2"/>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solidFill>
                    <a:srgbClr val="003366"/>
                  </a:solidFill>
                </a:rPr>
                <a:t>Right </a:t>
              </a:r>
            </a:p>
            <a:p>
              <a:r>
                <a:rPr lang="en-US" dirty="0" smtClean="0">
                  <a:solidFill>
                    <a:srgbClr val="003366"/>
                  </a:solidFill>
                </a:rPr>
                <a:t>facing</a:t>
              </a:r>
            </a:p>
            <a:p>
              <a:r>
                <a:rPr lang="en-US" dirty="0" smtClean="0">
                  <a:solidFill>
                    <a:srgbClr val="003366"/>
                  </a:solidFill>
                </a:rPr>
                <a:t>bicycle</a:t>
              </a:r>
              <a:endParaRPr lang="en-US" dirty="0">
                <a:solidFill>
                  <a:srgbClr val="003366"/>
                </a:solidFill>
              </a:endParaRPr>
            </a:p>
          </p:txBody>
        </p:sp>
        <p:cxnSp>
          <p:nvCxnSpPr>
            <p:cNvPr id="11" name="Straight Arrow Connector 10"/>
            <p:cNvCxnSpPr/>
            <p:nvPr/>
          </p:nvCxnSpPr>
          <p:spPr>
            <a:xfrm>
              <a:off x="950790" y="3378565"/>
              <a:ext cx="70882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41" name="Group 40"/>
          <p:cNvGrpSpPr/>
          <p:nvPr/>
        </p:nvGrpSpPr>
        <p:grpSpPr>
          <a:xfrm>
            <a:off x="127000" y="3216529"/>
            <a:ext cx="3893864" cy="2090744"/>
            <a:chOff x="127000" y="3216529"/>
            <a:chExt cx="3893864" cy="2090744"/>
          </a:xfrm>
        </p:grpSpPr>
        <p:sp>
          <p:nvSpPr>
            <p:cNvPr id="13" name="Rectangle 12"/>
            <p:cNvSpPr/>
            <p:nvPr/>
          </p:nvSpPr>
          <p:spPr>
            <a:xfrm>
              <a:off x="1724812" y="3216529"/>
              <a:ext cx="2296052" cy="2090744"/>
            </a:xfrm>
            <a:prstGeom prst="rect">
              <a:avLst/>
            </a:prstGeom>
            <a:noFill/>
            <a:ln w="28575" cmpd="sng">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sp>
          <p:nvSpPr>
            <p:cNvPr id="17" name="TextBox 16"/>
            <p:cNvSpPr txBox="1"/>
            <p:nvPr/>
          </p:nvSpPr>
          <p:spPr>
            <a:xfrm>
              <a:off x="127000" y="3846760"/>
              <a:ext cx="1121974" cy="369332"/>
            </a:xfrm>
            <a:prstGeom prst="rect">
              <a:avLst/>
            </a:prstGeom>
            <a:solidFill>
              <a:srgbClr val="FFFFCC"/>
            </a:solidFill>
            <a:ln>
              <a:solidFill>
                <a:schemeClr val="bg2"/>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solidFill>
                    <a:srgbClr val="003366"/>
                  </a:solidFill>
                </a:rPr>
                <a:t>left wheel</a:t>
              </a:r>
              <a:endParaRPr lang="en-US" dirty="0">
                <a:solidFill>
                  <a:srgbClr val="003366"/>
                </a:solidFill>
              </a:endParaRPr>
            </a:p>
          </p:txBody>
        </p:sp>
        <p:cxnSp>
          <p:nvCxnSpPr>
            <p:cNvPr id="18" name="Straight Arrow Connector 17"/>
            <p:cNvCxnSpPr>
              <a:stCxn id="17" idx="3"/>
            </p:cNvCxnSpPr>
            <p:nvPr/>
          </p:nvCxnSpPr>
          <p:spPr>
            <a:xfrm>
              <a:off x="1248974" y="4031426"/>
              <a:ext cx="47583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5093906" y="3247615"/>
            <a:ext cx="3948235" cy="2090744"/>
            <a:chOff x="5093904" y="3247615"/>
            <a:chExt cx="3948235" cy="2090744"/>
          </a:xfrm>
        </p:grpSpPr>
        <p:sp>
          <p:nvSpPr>
            <p:cNvPr id="14" name="Rectangle 13"/>
            <p:cNvSpPr/>
            <p:nvPr/>
          </p:nvSpPr>
          <p:spPr>
            <a:xfrm>
              <a:off x="5093904" y="3247615"/>
              <a:ext cx="2296052" cy="2090744"/>
            </a:xfrm>
            <a:prstGeom prst="rect">
              <a:avLst/>
            </a:prstGeom>
            <a:noFill/>
            <a:ln w="28575" cmpd="sng">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sp>
          <p:nvSpPr>
            <p:cNvPr id="20" name="TextBox 19"/>
            <p:cNvSpPr txBox="1"/>
            <p:nvPr/>
          </p:nvSpPr>
          <p:spPr>
            <a:xfrm>
              <a:off x="7795195" y="3676823"/>
              <a:ext cx="1246944" cy="369332"/>
            </a:xfrm>
            <a:prstGeom prst="rect">
              <a:avLst/>
            </a:prstGeom>
            <a:solidFill>
              <a:srgbClr val="FFFFCC"/>
            </a:solidFill>
            <a:ln>
              <a:solidFill>
                <a:schemeClr val="bg2"/>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solidFill>
                    <a:srgbClr val="003366"/>
                  </a:solidFill>
                </a:rPr>
                <a:t>r</a:t>
              </a:r>
              <a:r>
                <a:rPr lang="en-US" dirty="0" smtClean="0">
                  <a:solidFill>
                    <a:srgbClr val="003366"/>
                  </a:solidFill>
                </a:rPr>
                <a:t>ight wheel</a:t>
              </a:r>
              <a:endParaRPr lang="en-US" dirty="0">
                <a:solidFill>
                  <a:srgbClr val="003366"/>
                </a:solidFill>
              </a:endParaRPr>
            </a:p>
          </p:txBody>
        </p:sp>
        <p:cxnSp>
          <p:nvCxnSpPr>
            <p:cNvPr id="21" name="Straight Arrow Connector 20"/>
            <p:cNvCxnSpPr>
              <a:stCxn id="20" idx="1"/>
            </p:cNvCxnSpPr>
            <p:nvPr/>
          </p:nvCxnSpPr>
          <p:spPr>
            <a:xfrm flipH="1">
              <a:off x="7389957" y="3861489"/>
              <a:ext cx="405238" cy="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42" name="Group 41"/>
          <p:cNvGrpSpPr/>
          <p:nvPr/>
        </p:nvGrpSpPr>
        <p:grpSpPr>
          <a:xfrm>
            <a:off x="4985641" y="2060935"/>
            <a:ext cx="4004112" cy="811759"/>
            <a:chOff x="4985641" y="2060934"/>
            <a:chExt cx="4004112" cy="811759"/>
          </a:xfrm>
        </p:grpSpPr>
        <p:sp>
          <p:nvSpPr>
            <p:cNvPr id="15" name="Rectangle 14"/>
            <p:cNvSpPr/>
            <p:nvPr/>
          </p:nvSpPr>
          <p:spPr>
            <a:xfrm>
              <a:off x="4985641" y="2060934"/>
              <a:ext cx="1253631" cy="811759"/>
            </a:xfrm>
            <a:prstGeom prst="rect">
              <a:avLst/>
            </a:prstGeom>
            <a:noFill/>
            <a:ln w="28575" cmpd="sng">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sp>
          <p:nvSpPr>
            <p:cNvPr id="24" name="TextBox 23"/>
            <p:cNvSpPr txBox="1"/>
            <p:nvPr/>
          </p:nvSpPr>
          <p:spPr>
            <a:xfrm>
              <a:off x="7795195" y="2282147"/>
              <a:ext cx="1194558" cy="369332"/>
            </a:xfrm>
            <a:prstGeom prst="rect">
              <a:avLst/>
            </a:prstGeom>
            <a:solidFill>
              <a:srgbClr val="FFFFCC"/>
            </a:solidFill>
            <a:ln>
              <a:solidFill>
                <a:schemeClr val="bg2"/>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solidFill>
                    <a:srgbClr val="003366"/>
                  </a:solidFill>
                </a:rPr>
                <a:t>h</a:t>
              </a:r>
              <a:r>
                <a:rPr lang="en-US" dirty="0" smtClean="0">
                  <a:solidFill>
                    <a:srgbClr val="003366"/>
                  </a:solidFill>
                </a:rPr>
                <a:t>andle bar</a:t>
              </a:r>
              <a:endParaRPr lang="en-US" dirty="0">
                <a:solidFill>
                  <a:srgbClr val="003366"/>
                </a:solidFill>
              </a:endParaRPr>
            </a:p>
          </p:txBody>
        </p:sp>
        <p:cxnSp>
          <p:nvCxnSpPr>
            <p:cNvPr id="25" name="Straight Arrow Connector 24"/>
            <p:cNvCxnSpPr>
              <a:stCxn id="24" idx="1"/>
              <a:endCxn id="15" idx="3"/>
            </p:cNvCxnSpPr>
            <p:nvPr/>
          </p:nvCxnSpPr>
          <p:spPr>
            <a:xfrm flipH="1">
              <a:off x="6239272" y="2466813"/>
              <a:ext cx="1555923"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40" name="Group 39"/>
          <p:cNvGrpSpPr/>
          <p:nvPr/>
        </p:nvGrpSpPr>
        <p:grpSpPr>
          <a:xfrm>
            <a:off x="135620" y="2318118"/>
            <a:ext cx="4090449" cy="515754"/>
            <a:chOff x="135618" y="2318119"/>
            <a:chExt cx="4090449" cy="515754"/>
          </a:xfrm>
        </p:grpSpPr>
        <p:sp>
          <p:nvSpPr>
            <p:cNvPr id="16" name="Rectangle 15"/>
            <p:cNvSpPr/>
            <p:nvPr/>
          </p:nvSpPr>
          <p:spPr>
            <a:xfrm>
              <a:off x="3224664" y="2318119"/>
              <a:ext cx="1001403" cy="515754"/>
            </a:xfrm>
            <a:prstGeom prst="rect">
              <a:avLst/>
            </a:prstGeom>
            <a:noFill/>
            <a:ln w="28575" cmpd="sng">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sp>
          <p:nvSpPr>
            <p:cNvPr id="31" name="TextBox 30"/>
            <p:cNvSpPr txBox="1"/>
            <p:nvPr/>
          </p:nvSpPr>
          <p:spPr>
            <a:xfrm>
              <a:off x="135618" y="2391330"/>
              <a:ext cx="1272977" cy="369332"/>
            </a:xfrm>
            <a:prstGeom prst="rect">
              <a:avLst/>
            </a:prstGeom>
            <a:solidFill>
              <a:srgbClr val="FFFFCC"/>
            </a:solidFill>
            <a:ln>
              <a:solidFill>
                <a:schemeClr val="bg2"/>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solidFill>
                    <a:srgbClr val="003366"/>
                  </a:solidFill>
                </a:rPr>
                <a:t>s</a:t>
              </a:r>
              <a:r>
                <a:rPr lang="en-US" dirty="0" smtClean="0">
                  <a:solidFill>
                    <a:srgbClr val="003366"/>
                  </a:solidFill>
                </a:rPr>
                <a:t>addle/seat</a:t>
              </a:r>
              <a:endParaRPr lang="en-US" dirty="0">
                <a:solidFill>
                  <a:srgbClr val="003366"/>
                </a:solidFill>
              </a:endParaRPr>
            </a:p>
          </p:txBody>
        </p:sp>
        <p:cxnSp>
          <p:nvCxnSpPr>
            <p:cNvPr id="32" name="Straight Arrow Connector 31"/>
            <p:cNvCxnSpPr>
              <a:stCxn id="31" idx="3"/>
              <a:endCxn id="16" idx="1"/>
            </p:cNvCxnSpPr>
            <p:nvPr/>
          </p:nvCxnSpPr>
          <p:spPr>
            <a:xfrm>
              <a:off x="1408595" y="2575996"/>
              <a:ext cx="181606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7" name="TextBox 26"/>
          <p:cNvSpPr txBox="1"/>
          <p:nvPr/>
        </p:nvSpPr>
        <p:spPr>
          <a:xfrm>
            <a:off x="1724812" y="1167142"/>
            <a:ext cx="5665146" cy="646331"/>
          </a:xfrm>
          <a:prstGeom prst="rect">
            <a:avLst/>
          </a:prstGeom>
          <a:solidFill>
            <a:srgbClr val="FFFFCC"/>
          </a:solidFill>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3366"/>
                </a:solidFill>
              </a:rPr>
              <a:t>How would you design a predictor that labels all the parts using the tools we have seen so far?</a:t>
            </a:r>
            <a:endParaRPr lang="en-US" dirty="0">
              <a:solidFill>
                <a:srgbClr val="003366"/>
              </a:solidFill>
            </a:endParaRPr>
          </a:p>
        </p:txBody>
      </p:sp>
    </p:spTree>
    <p:extLst>
      <p:ext uri="{BB962C8B-B14F-4D97-AF65-F5344CB8AC3E}">
        <p14:creationId xmlns:p14="http://schemas.microsoft.com/office/powerpoint/2010/main" val="407953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One approach to build this structure</a:t>
            </a:r>
            <a:endParaRPr lang="en-US" sz="2800" dirty="0"/>
          </a:p>
        </p:txBody>
      </p:sp>
      <p:pic>
        <p:nvPicPr>
          <p:cNvPr id="5" name="Content Placeholder 4" descr="bike1.jpg"/>
          <p:cNvPicPr>
            <a:picLocks noGrp="1" noChangeAspect="1"/>
          </p:cNvPicPr>
          <p:nvPr>
            <p:ph idx="1"/>
          </p:nvPr>
        </p:nvPicPr>
        <p:blipFill>
          <a:blip r:embed="rId2">
            <a:alphaModFix amt="65000"/>
            <a:extLst>
              <a:ext uri="{28A0092B-C50C-407E-A947-70E740481C1C}">
                <a14:useLocalDpi xmlns:a14="http://schemas.microsoft.com/office/drawing/2010/main" val="0"/>
              </a:ext>
            </a:extLst>
          </a:blip>
          <a:stretch>
            <a:fillRect/>
          </a:stretch>
        </p:blipFill>
        <p:spPr>
          <a:xfrm>
            <a:off x="1148291" y="990600"/>
            <a:ext cx="6847417" cy="5135563"/>
          </a:xfrm>
        </p:spPr>
      </p:pic>
      <p:sp>
        <p:nvSpPr>
          <p:cNvPr id="8" name="Slide Number Placeholder 7"/>
          <p:cNvSpPr>
            <a:spLocks noGrp="1"/>
          </p:cNvSpPr>
          <p:nvPr>
            <p:ph type="sldNum" sz="quarter" idx="12"/>
          </p:nvPr>
        </p:nvSpPr>
        <p:spPr/>
        <p:txBody>
          <a:bodyPr/>
          <a:lstStyle/>
          <a:p>
            <a:fld id="{C83F18D4-0D70-44DE-A8FF-A8D5002D1168}" type="slidenum">
              <a:rPr lang="en-US" altLang="zh-TW" smtClean="0"/>
              <a:pPr/>
              <a:t>9</a:t>
            </a:fld>
            <a:endParaRPr lang="en-US" altLang="zh-TW" dirty="0"/>
          </a:p>
        </p:txBody>
      </p:sp>
      <p:sp>
        <p:nvSpPr>
          <p:cNvPr id="7" name="Footer Placeholder 6"/>
          <p:cNvSpPr>
            <a:spLocks noGrp="1"/>
          </p:cNvSpPr>
          <p:nvPr>
            <p:ph type="ftr" sz="quarter" idx="3"/>
          </p:nvPr>
        </p:nvSpPr>
        <p:spPr/>
        <p:txBody>
          <a:bodyPr/>
          <a:lstStyle/>
          <a:p>
            <a:r>
              <a:rPr lang="en-US" smtClean="0"/>
              <a:t>Roth &amp; Srikumar: ILP formulations in Natural Language Processing</a:t>
            </a:r>
            <a:endParaRPr lang="en-US" altLang="zh-TW" dirty="0"/>
          </a:p>
        </p:txBody>
      </p:sp>
      <p:grpSp>
        <p:nvGrpSpPr>
          <p:cNvPr id="6" name="Group 5"/>
          <p:cNvGrpSpPr/>
          <p:nvPr/>
        </p:nvGrpSpPr>
        <p:grpSpPr>
          <a:xfrm>
            <a:off x="65690" y="1705777"/>
            <a:ext cx="1425224" cy="3588754"/>
            <a:chOff x="228600" y="1705777"/>
            <a:chExt cx="1425224" cy="3588754"/>
          </a:xfrm>
        </p:grpSpPr>
        <p:sp>
          <p:nvSpPr>
            <p:cNvPr id="30" name="TextBox 29"/>
            <p:cNvSpPr txBox="1"/>
            <p:nvPr/>
          </p:nvSpPr>
          <p:spPr>
            <a:xfrm>
              <a:off x="263511" y="2773632"/>
              <a:ext cx="1245583" cy="923330"/>
            </a:xfrm>
            <a:prstGeom prst="rect">
              <a:avLst/>
            </a:prstGeom>
            <a:noFill/>
          </p:spPr>
          <p:txBody>
            <a:bodyPr wrap="square" rtlCol="0">
              <a:spAutoFit/>
            </a:bodyPr>
            <a:lstStyle/>
            <a:p>
              <a:r>
                <a:rPr lang="en-US" dirty="0" smtClean="0">
                  <a:solidFill>
                    <a:srgbClr val="003366"/>
                  </a:solidFill>
                  <a:latin typeface="+mj-lt"/>
                </a:rPr>
                <a:t>2. (Right) wheel detector</a:t>
              </a:r>
              <a:endParaRPr lang="en-US" dirty="0">
                <a:solidFill>
                  <a:srgbClr val="003366"/>
                </a:solidFill>
                <a:latin typeface="+mj-lt"/>
              </a:endParaRPr>
            </a:p>
          </p:txBody>
        </p:sp>
        <p:sp>
          <p:nvSpPr>
            <p:cNvPr id="33" name="TextBox 32"/>
            <p:cNvSpPr txBox="1"/>
            <p:nvPr/>
          </p:nvSpPr>
          <p:spPr>
            <a:xfrm>
              <a:off x="263511" y="1705777"/>
              <a:ext cx="1245583" cy="923330"/>
            </a:xfrm>
            <a:prstGeom prst="rect">
              <a:avLst/>
            </a:prstGeom>
            <a:noFill/>
          </p:spPr>
          <p:txBody>
            <a:bodyPr wrap="square" rtlCol="0">
              <a:spAutoFit/>
            </a:bodyPr>
            <a:lstStyle/>
            <a:p>
              <a:r>
                <a:rPr lang="en-US" dirty="0">
                  <a:solidFill>
                    <a:srgbClr val="003366"/>
                  </a:solidFill>
                  <a:latin typeface="+mj-lt"/>
                </a:rPr>
                <a:t>1</a:t>
              </a:r>
              <a:r>
                <a:rPr lang="en-US" dirty="0" smtClean="0">
                  <a:solidFill>
                    <a:srgbClr val="003366"/>
                  </a:solidFill>
                  <a:latin typeface="+mj-lt"/>
                </a:rPr>
                <a:t>. (Left) wheel detector</a:t>
              </a:r>
              <a:endParaRPr lang="en-US" dirty="0">
                <a:solidFill>
                  <a:srgbClr val="003366"/>
                </a:solidFill>
                <a:latin typeface="+mj-lt"/>
              </a:endParaRPr>
            </a:p>
          </p:txBody>
        </p:sp>
        <p:sp>
          <p:nvSpPr>
            <p:cNvPr id="34" name="TextBox 33"/>
            <p:cNvSpPr txBox="1"/>
            <p:nvPr/>
          </p:nvSpPr>
          <p:spPr>
            <a:xfrm>
              <a:off x="263511" y="3841487"/>
              <a:ext cx="1390313" cy="1200329"/>
            </a:xfrm>
            <a:prstGeom prst="rect">
              <a:avLst/>
            </a:prstGeom>
            <a:noFill/>
          </p:spPr>
          <p:txBody>
            <a:bodyPr wrap="square" rtlCol="0">
              <a:spAutoFit/>
            </a:bodyPr>
            <a:lstStyle/>
            <a:p>
              <a:r>
                <a:rPr lang="en-US" dirty="0" smtClean="0">
                  <a:solidFill>
                    <a:srgbClr val="003366"/>
                  </a:solidFill>
                  <a:latin typeface="+mj-lt"/>
                </a:rPr>
                <a:t>3. Handle bar detector</a:t>
              </a:r>
            </a:p>
            <a:p>
              <a:endParaRPr lang="en-US" dirty="0">
                <a:solidFill>
                  <a:srgbClr val="003366"/>
                </a:solidFill>
                <a:latin typeface="+mj-lt"/>
              </a:endParaRPr>
            </a:p>
            <a:p>
              <a:endParaRPr lang="en-US" dirty="0">
                <a:solidFill>
                  <a:srgbClr val="003366"/>
                </a:solidFill>
                <a:latin typeface="+mj-lt"/>
              </a:endParaRPr>
            </a:p>
          </p:txBody>
        </p:sp>
        <p:sp>
          <p:nvSpPr>
            <p:cNvPr id="35" name="TextBox 34"/>
            <p:cNvSpPr txBox="1"/>
            <p:nvPr/>
          </p:nvSpPr>
          <p:spPr>
            <a:xfrm>
              <a:off x="228600" y="4648200"/>
              <a:ext cx="1390313" cy="646331"/>
            </a:xfrm>
            <a:prstGeom prst="rect">
              <a:avLst/>
            </a:prstGeom>
            <a:noFill/>
          </p:spPr>
          <p:txBody>
            <a:bodyPr wrap="square" rtlCol="0">
              <a:spAutoFit/>
            </a:bodyPr>
            <a:lstStyle/>
            <a:p>
              <a:r>
                <a:rPr lang="en-US" dirty="0">
                  <a:solidFill>
                    <a:srgbClr val="003366"/>
                  </a:solidFill>
                  <a:latin typeface="+mj-lt"/>
                </a:rPr>
                <a:t>4</a:t>
              </a:r>
              <a:r>
                <a:rPr lang="en-US" dirty="0" smtClean="0">
                  <a:solidFill>
                    <a:srgbClr val="003366"/>
                  </a:solidFill>
                  <a:latin typeface="+mj-lt"/>
                </a:rPr>
                <a:t>. Seat detector</a:t>
              </a:r>
              <a:endParaRPr lang="en-US" dirty="0">
                <a:solidFill>
                  <a:srgbClr val="003366"/>
                </a:solidFill>
                <a:latin typeface="+mj-lt"/>
              </a:endParaRPr>
            </a:p>
          </p:txBody>
        </p:sp>
      </p:grpSp>
      <p:grpSp>
        <p:nvGrpSpPr>
          <p:cNvPr id="50" name="Group 49"/>
          <p:cNvGrpSpPr/>
          <p:nvPr/>
        </p:nvGrpSpPr>
        <p:grpSpPr>
          <a:xfrm>
            <a:off x="886303" y="1099445"/>
            <a:ext cx="6568830" cy="4878461"/>
            <a:chOff x="886303" y="1099445"/>
            <a:chExt cx="6568830" cy="4878461"/>
          </a:xfrm>
        </p:grpSpPr>
        <p:sp>
          <p:nvSpPr>
            <p:cNvPr id="13" name="Rectangle 12"/>
            <p:cNvSpPr/>
            <p:nvPr/>
          </p:nvSpPr>
          <p:spPr>
            <a:xfrm>
              <a:off x="1724812" y="3216529"/>
              <a:ext cx="2296052" cy="2090744"/>
            </a:xfrm>
            <a:prstGeom prst="rect">
              <a:avLst/>
            </a:prstGeom>
            <a:noFill/>
            <a:ln w="28575" cmpd="sng">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sp>
          <p:nvSpPr>
            <p:cNvPr id="14" name="Rectangle 13"/>
            <p:cNvSpPr/>
            <p:nvPr/>
          </p:nvSpPr>
          <p:spPr>
            <a:xfrm>
              <a:off x="4878761" y="3887162"/>
              <a:ext cx="2296052" cy="2090744"/>
            </a:xfrm>
            <a:prstGeom prst="rect">
              <a:avLst/>
            </a:prstGeom>
            <a:noFill/>
            <a:ln w="28575" cmpd="sng">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sp>
          <p:nvSpPr>
            <p:cNvPr id="3" name="TextBox 2"/>
            <p:cNvSpPr txBox="1"/>
            <p:nvPr/>
          </p:nvSpPr>
          <p:spPr>
            <a:xfrm>
              <a:off x="886303" y="1099445"/>
              <a:ext cx="6259233" cy="369332"/>
            </a:xfrm>
            <a:prstGeom prst="rect">
              <a:avLst/>
            </a:prstGeom>
            <a:solidFill>
              <a:srgbClr val="FFFFCC"/>
            </a:solidFill>
            <a:ln>
              <a:solidFill>
                <a:schemeClr val="bg2"/>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solidFill>
                    <a:srgbClr val="003366"/>
                  </a:solidFill>
                </a:rPr>
                <a:t>Left wheel detector: Is there a wheel in this box? Binary classifier</a:t>
              </a:r>
              <a:endParaRPr lang="en-US" dirty="0">
                <a:solidFill>
                  <a:srgbClr val="003366"/>
                </a:solidFill>
              </a:endParaRPr>
            </a:p>
          </p:txBody>
        </p:sp>
        <p:sp>
          <p:nvSpPr>
            <p:cNvPr id="27" name="Rectangle 26"/>
            <p:cNvSpPr/>
            <p:nvPr/>
          </p:nvSpPr>
          <p:spPr>
            <a:xfrm>
              <a:off x="2112265" y="2084375"/>
              <a:ext cx="2296052" cy="2090744"/>
            </a:xfrm>
            <a:prstGeom prst="rect">
              <a:avLst/>
            </a:prstGeom>
            <a:noFill/>
            <a:ln w="28575" cmpd="sng">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sp>
          <p:nvSpPr>
            <p:cNvPr id="28" name="Rectangle 27"/>
            <p:cNvSpPr/>
            <p:nvPr/>
          </p:nvSpPr>
          <p:spPr>
            <a:xfrm>
              <a:off x="3723354" y="2236775"/>
              <a:ext cx="2296052" cy="2090744"/>
            </a:xfrm>
            <a:prstGeom prst="rect">
              <a:avLst/>
            </a:prstGeom>
            <a:noFill/>
            <a:ln w="28575" cmpd="sng">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sp>
          <p:nvSpPr>
            <p:cNvPr id="29" name="Rectangle 28"/>
            <p:cNvSpPr/>
            <p:nvPr/>
          </p:nvSpPr>
          <p:spPr>
            <a:xfrm>
              <a:off x="5159081" y="2629107"/>
              <a:ext cx="2296052" cy="2090744"/>
            </a:xfrm>
            <a:prstGeom prst="rect">
              <a:avLst/>
            </a:prstGeom>
            <a:noFill/>
            <a:ln w="28575" cmpd="sng">
              <a:solidFill>
                <a:schemeClr val="accent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366"/>
                </a:solidFill>
              </a:endParaRPr>
            </a:p>
          </p:txBody>
        </p:sp>
        <p:cxnSp>
          <p:nvCxnSpPr>
            <p:cNvPr id="12" name="Straight Arrow Connector 11"/>
            <p:cNvCxnSpPr>
              <a:stCxn id="3" idx="2"/>
            </p:cNvCxnSpPr>
            <p:nvPr/>
          </p:nvCxnSpPr>
          <p:spPr>
            <a:xfrm flipH="1">
              <a:off x="3024396" y="1468777"/>
              <a:ext cx="991524" cy="61559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3" idx="2"/>
              <a:endCxn id="28" idx="0"/>
            </p:cNvCxnSpPr>
            <p:nvPr/>
          </p:nvCxnSpPr>
          <p:spPr>
            <a:xfrm>
              <a:off x="4015920" y="1468777"/>
              <a:ext cx="855460" cy="76799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3" idx="2"/>
              <a:endCxn id="29" idx="0"/>
            </p:cNvCxnSpPr>
            <p:nvPr/>
          </p:nvCxnSpPr>
          <p:spPr>
            <a:xfrm>
              <a:off x="4015920" y="1468777"/>
              <a:ext cx="2291187" cy="116033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3" idx="2"/>
            </p:cNvCxnSpPr>
            <p:nvPr/>
          </p:nvCxnSpPr>
          <p:spPr>
            <a:xfrm>
              <a:off x="4015920" y="1468777"/>
              <a:ext cx="2224751" cy="241838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3" idx="2"/>
            </p:cNvCxnSpPr>
            <p:nvPr/>
          </p:nvCxnSpPr>
          <p:spPr>
            <a:xfrm flipH="1">
              <a:off x="2878202" y="1468777"/>
              <a:ext cx="1137718" cy="17477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1" name="Rectangle 50"/>
          <p:cNvSpPr/>
          <p:nvPr/>
        </p:nvSpPr>
        <p:spPr>
          <a:xfrm>
            <a:off x="1726677" y="2252832"/>
            <a:ext cx="5381779" cy="2644271"/>
          </a:xfrm>
          <a:prstGeom prst="rect">
            <a:avLst/>
          </a:prstGeom>
          <a:solidFill>
            <a:srgbClr val="FFFFCC"/>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3366"/>
                </a:solidFill>
              </a:rPr>
              <a:t>Final output: Combine the predictions of these individual classifiers (local classifiers)</a:t>
            </a:r>
          </a:p>
          <a:p>
            <a:pPr algn="ctr"/>
            <a:endParaRPr lang="en-US" dirty="0">
              <a:solidFill>
                <a:srgbClr val="003366"/>
              </a:solidFill>
            </a:endParaRPr>
          </a:p>
          <a:p>
            <a:pPr algn="ctr"/>
            <a:r>
              <a:rPr lang="en-US" dirty="0" smtClean="0">
                <a:solidFill>
                  <a:srgbClr val="003366"/>
                </a:solidFill>
              </a:rPr>
              <a:t>The predictions interact with each other</a:t>
            </a:r>
          </a:p>
          <a:p>
            <a:pPr algn="ctr"/>
            <a:endParaRPr lang="en-US" dirty="0">
              <a:solidFill>
                <a:srgbClr val="003366"/>
              </a:solidFill>
            </a:endParaRPr>
          </a:p>
          <a:p>
            <a:pPr algn="ctr"/>
            <a:r>
              <a:rPr lang="en-US" dirty="0" err="1" smtClean="0">
                <a:solidFill>
                  <a:srgbClr val="003366"/>
                </a:solidFill>
              </a:rPr>
              <a:t>Eg</a:t>
            </a:r>
            <a:r>
              <a:rPr lang="en-US" dirty="0" smtClean="0">
                <a:solidFill>
                  <a:srgbClr val="003366"/>
                </a:solidFill>
              </a:rPr>
              <a:t>: The same box can not be both a left wheel and a right wheel, handle bar does not overlap with seat, </a:t>
            </a:r>
            <a:r>
              <a:rPr lang="en-US" dirty="0" err="1" smtClean="0">
                <a:solidFill>
                  <a:srgbClr val="003366"/>
                </a:solidFill>
              </a:rPr>
              <a:t>etc</a:t>
            </a:r>
            <a:endParaRPr lang="en-US" dirty="0" smtClean="0">
              <a:solidFill>
                <a:srgbClr val="003366"/>
              </a:solidFill>
            </a:endParaRPr>
          </a:p>
          <a:p>
            <a:pPr algn="ctr"/>
            <a:endParaRPr lang="en-US" dirty="0">
              <a:solidFill>
                <a:srgbClr val="003366"/>
              </a:solidFill>
            </a:endParaRPr>
          </a:p>
          <a:p>
            <a:pPr algn="ctr"/>
            <a:r>
              <a:rPr lang="en-US" dirty="0" smtClean="0">
                <a:solidFill>
                  <a:srgbClr val="3366CC"/>
                </a:solidFill>
              </a:rPr>
              <a:t>Need inference to </a:t>
            </a:r>
            <a:r>
              <a:rPr lang="en-US" i="1" dirty="0" smtClean="0">
                <a:solidFill>
                  <a:srgbClr val="3366CC"/>
                </a:solidFill>
              </a:rPr>
              <a:t>compose </a:t>
            </a:r>
            <a:r>
              <a:rPr lang="en-US" dirty="0" smtClean="0">
                <a:solidFill>
                  <a:srgbClr val="3366CC"/>
                </a:solidFill>
              </a:rPr>
              <a:t> the output</a:t>
            </a:r>
            <a:endParaRPr lang="en-US" i="1" dirty="0">
              <a:solidFill>
                <a:srgbClr val="3366CC"/>
              </a:solidFill>
            </a:endParaRPr>
          </a:p>
        </p:txBody>
      </p:sp>
      <p:sp>
        <p:nvSpPr>
          <p:cNvPr id="24" name="Rectangle 23"/>
          <p:cNvSpPr/>
          <p:nvPr/>
        </p:nvSpPr>
        <p:spPr>
          <a:xfrm>
            <a:off x="76200" y="5867400"/>
            <a:ext cx="7991929" cy="369332"/>
          </a:xfrm>
          <a:prstGeom prst="rect">
            <a:avLst/>
          </a:prstGeom>
        </p:spPr>
        <p:txBody>
          <a:bodyPr wrap="square">
            <a:spAutoFit/>
          </a:bodyPr>
          <a:lstStyle/>
          <a:p>
            <a:r>
              <a:rPr lang="en-US" baseline="30000" dirty="0" smtClean="0">
                <a:solidFill>
                  <a:srgbClr val="003366"/>
                </a:solidFill>
                <a:latin typeface="+mj-lt"/>
              </a:rPr>
              <a:t>Photo by </a:t>
            </a:r>
            <a:r>
              <a:rPr lang="en-US" baseline="30000" dirty="0">
                <a:solidFill>
                  <a:srgbClr val="003366"/>
                </a:solidFill>
                <a:latin typeface="+mj-lt"/>
              </a:rPr>
              <a:t>A</a:t>
            </a:r>
            <a:r>
              <a:rPr lang="en-US" baseline="30000" dirty="0" smtClean="0">
                <a:solidFill>
                  <a:srgbClr val="003366"/>
                </a:solidFill>
                <a:latin typeface="+mj-lt"/>
              </a:rPr>
              <a:t>ndrew </a:t>
            </a:r>
            <a:r>
              <a:rPr lang="en-US" baseline="30000" dirty="0" err="1">
                <a:solidFill>
                  <a:srgbClr val="003366"/>
                </a:solidFill>
                <a:latin typeface="+mj-lt"/>
              </a:rPr>
              <a:t>Dressel</a:t>
            </a:r>
            <a:r>
              <a:rPr lang="en-US" baseline="30000" dirty="0">
                <a:solidFill>
                  <a:srgbClr val="003366"/>
                </a:solidFill>
                <a:latin typeface="+mj-lt"/>
              </a:rPr>
              <a:t> - Own work. Licensed under Creative Commons Attribution-Share Alike 3.0</a:t>
            </a:r>
            <a:endParaRPr lang="en-US" dirty="0">
              <a:solidFill>
                <a:srgbClr val="003366"/>
              </a:solidFill>
              <a:latin typeface="+mj-lt"/>
            </a:endParaRPr>
          </a:p>
        </p:txBody>
      </p:sp>
    </p:spTree>
    <p:extLst>
      <p:ext uri="{BB962C8B-B14F-4D97-AF65-F5344CB8AC3E}">
        <p14:creationId xmlns:p14="http://schemas.microsoft.com/office/powerpoint/2010/main" val="861507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 name="FIRSTDANR@YOZKPGTFUVWXY5MI" val="2971"/>
  <p:tag name="ACCESSLIST" val=""/>
  <p:tag name="FIRSTDANR@EKFAUQOFUVWYY57I" val="3619"/>
  <p:tag name="FIRSTDANR@ELHXENZFUVWZY5H8" val="4613"/>
  <p:tag name="FIRSTDANR@CYDCTBQRUVW1Y552" val="5274"/>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y_1|y_0)$&#10;\end{document}"/>
  <p:tag name="FILENAME" val="TP_tmp"/>
  <p:tag name="FORMAT" val="png16m"/>
  <p:tag name="RES" val="4800"/>
  <p:tag name="BLEND" val="0"/>
  <p:tag name="TRANSPARENT" val="1"/>
  <p:tag name="TBUG" val="0"/>
  <p:tag name="ALLOWFS" val="0"/>
  <p:tag name="ORIGWIDTH" val="36"/>
  <p:tag name="PICTUREFILESIZE" val="17400"/>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y_2|y_1)$&#10;\end{document}"/>
  <p:tag name="FILENAME" val="TP_tmp"/>
  <p:tag name="FORMAT" val="png16m"/>
  <p:tag name="RES" val="4800"/>
  <p:tag name="BLEND" val="0"/>
  <p:tag name="TRANSPARENT" val="1"/>
  <p:tag name="TBUG" val="0"/>
  <p:tag name="ALLOWFS" val="0"/>
  <p:tag name="ORIGWIDTH" val="36"/>
  <p:tag name="PICTUREFILESIZE" val="17693"/>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y_3|y_2)$&#10;\end{document}"/>
  <p:tag name="FILENAME" val="TP_tmp"/>
  <p:tag name="FORMAT" val="png16m"/>
  <p:tag name="RES" val="4800"/>
  <p:tag name="BLEND" val="0"/>
  <p:tag name="TRANSPARENT" val="1"/>
  <p:tag name="TBUG" val="0"/>
  <p:tag name="ALLOWFS" val="0"/>
  <p:tag name="ORIGWIDTH" val="36"/>
  <p:tag name="PICTUREFILESIZE" val="19159"/>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y_4|y_3)$&#10;\end{document}"/>
  <p:tag name="FILENAME" val="TP_tmp"/>
  <p:tag name="FORMAT" val="png16m"/>
  <p:tag name="RES" val="1200"/>
  <p:tag name="BLEND" val="0"/>
  <p:tag name="TRANSPARENT" val="0"/>
  <p:tag name="TBUG" val="0"/>
  <p:tag name="ALLOWFS" val="0"/>
  <p:tag name="ORIGWIDTH" val="36"/>
  <p:tag name="PICTUREFILESIZE" val="3450"/>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x_0|y_0)$&#10;\end{document}"/>
  <p:tag name="FILENAME" val="TP_tmp"/>
  <p:tag name="FORMAT" val="png16m"/>
  <p:tag name="RES" val="1200"/>
  <p:tag name="BLEND" val="0"/>
  <p:tag name="TRANSPARENT" val="0"/>
  <p:tag name="TBUG" val="0"/>
  <p:tag name="ALLOWFS" val="0"/>
  <p:tag name="ORIGWIDTH" val="37"/>
  <p:tag name="PICTUREFILESIZE" val="3480"/>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x_1|y_1)$&#10;\end{document}"/>
  <p:tag name="FILENAME" val="TP_tmp"/>
  <p:tag name="FORMAT" val="png16m"/>
  <p:tag name="RES" val="1200"/>
  <p:tag name="BLEND" val="0"/>
  <p:tag name="TRANSPARENT" val="0"/>
  <p:tag name="TBUG" val="0"/>
  <p:tag name="ALLOWFS" val="0"/>
  <p:tag name="ORIGWIDTH" val="37"/>
  <p:tag name="PICTUREFILESIZE" val="3162"/>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x_2|y_2)$&#10;\end{document}"/>
  <p:tag name="FILENAME" val="TP_tmp"/>
  <p:tag name="FORMAT" val="png16m"/>
  <p:tag name="RES" val="1200"/>
  <p:tag name="BLEND" val="0"/>
  <p:tag name="TRANSPARENT" val="0"/>
  <p:tag name="TBUG" val="0"/>
  <p:tag name="ALLOWFS" val="0"/>
  <p:tag name="ORIGWIDTH" val="37"/>
  <p:tag name="PICTUREFILESIZE" val="3574"/>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x_3|y_3)$&#10;\end{document}"/>
  <p:tag name="FILENAME" val="TP_tmp"/>
  <p:tag name="FORMAT" val="png16m"/>
  <p:tag name="RES" val="1200"/>
  <p:tag name="BLEND" val="0"/>
  <p:tag name="TRANSPARENT" val="0"/>
  <p:tag name="TBUG" val="0"/>
  <p:tag name="ALLOWFS" val="0"/>
  <p:tag name="ORIGWIDTH" val="37"/>
  <p:tag name="PICTUREFILESIZE" val="3662"/>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x_4|y_4)$&#10;\end{document}"/>
  <p:tag name="FILENAME" val="TP_tmp"/>
  <p:tag name="FORMAT" val="png16m"/>
  <p:tag name="RES" val="1200"/>
  <p:tag name="BLEND" val="0"/>
  <p:tag name="TRANSPARENT" val="0"/>
  <p:tag name="TBUG" val="0"/>
  <p:tag name="ALLOWFS" val="0"/>
  <p:tag name="ORIGWIDTH" val="37"/>
  <p:tag name="PICTUREFILESIZE" val="3364"/>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mathop{\mathrm{maximize}} \;\; &amp; \sum_{y \in \mathcal{Y}} \lambda_{0,y} 1_{\{y_0=y\}} + \sum_{i=1}^{n-1} \sum_{y \in \mathcal{Y}} \sum_{y' \in \mathcal{Y}} \lambda_{i,y,y'} 1_{\{y_i=y \;\wedge\; y_{i-1}=y'\}} \\&#10;\mathrm{subject}\; \mathrm{to} \;\; &amp; \\&#10;\end{align*}&#10;\end{document}&#10;"/>
  <p:tag name="FILENAME" val="TP_tmp"/>
  <p:tag name="FORMAT" val="png16m"/>
  <p:tag name="RES" val="4800"/>
  <p:tag name="BLEND" val="0"/>
  <p:tag name="TRANSPARENT" val="1"/>
  <p:tag name="TBUG" val="0"/>
  <p:tag name="ALLOWFS" val="0"/>
  <p:tag name="ORIGWIDTH" val="278"/>
  <p:tag name="PICTUREFILESIZE" val="27558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forall i, \; \sum_{y \in \mathcal{Y}} 1_{\{y_i=y\}} &amp;= 1 \\&#10;\forall y \in \mathcal{Y}, \; \sum_{i=0}^{n-1} 1_{\{y_i=y\}} &amp;\leq 1 \\&#10;\forall y \in \mathcal{Y}_R, \; \sum_{i=0}^{n-1} 1_{\{y_i=y=\mbox{\footnotesize{``R-Ax''}}\}} &amp;\leq \sum_{i=0}^{n-1} 1_{\{y_i=\mbox{\footnotesize{``Ax''}}\}} \\&#10;\forall j,y \in \mathcal{Y}_C, \; 1_{\{y_j=y=\mbox{\footnotesize{``C-Ax''}}\}} &amp;\leq \sum_{i=0}^j 1_{\{y_i=\mbox{\footnotesize{``Ax''}}\}} \\&#10;\end{align*}&#10;\end{document}&#10;"/>
  <p:tag name="FILENAME" val="TP_tmp"/>
  <p:tag name="FORMAT" val="png16m"/>
  <p:tag name="RES" val="4800"/>
  <p:tag name="BLEND" val="0"/>
  <p:tag name="TRANSPARENT" val="1"/>
  <p:tag name="TBUG" val="0"/>
  <p:tag name="ALLOWFS" val="0"/>
  <p:tag name="ORIGWIDTH" val="202"/>
  <p:tag name="PICTUREFILESIZE" val="536681"/>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lambda_{0,y} &amp;= \log(P(y)) + \log(P(x_0|y)) \\&#10;\lambda_{i,y,y'} &amp;= \log(P(y|y')) + \log(P(x_i|y)) \\&#10;\end{align*}&#10;\end{document}&#10;"/>
  <p:tag name="FILENAME" val="TP_tmp"/>
  <p:tag name="FORMAT" val="png16m"/>
  <p:tag name="RES" val="4800"/>
  <p:tag name="BLEND" val="0"/>
  <p:tag name="TRANSPARENT" val="1"/>
  <p:tag name="TBUG" val="0"/>
  <p:tag name="ALLOWFS" val="0"/>
  <p:tag name="ORIGWIDTH" val="155"/>
  <p:tag name="PICTUREFILESIZE" val="13096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mathbf{y}^* = \mathop{\mathrm{argmax}}_{\mathbf{y} \in \mathcal{Y}}&#10;        P(y_0) P(x_0|y_0) \prod_{i=1}^{n-1} P(y_i|y_{i-1}) P(x_i|y_i) \]&#10;\end{document}&#10;"/>
  <p:tag name="FILENAME" val="TP_tmp"/>
  <p:tag name="FORMAT" val="png16m"/>
  <p:tag name="RES" val="4800"/>
  <p:tag name="BLEND" val="0"/>
  <p:tag name="TRANSPARENT" val="1"/>
  <p:tag name="TBUG" val="0"/>
  <p:tag name="ALLOWFS" val="0"/>
  <p:tag name="ORIGWIDTH" val="220"/>
  <p:tag name="PICTUREFILESIZE" val="157970"/>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10;\begin{align*}&#10;1_{\{y_0=\mbox{\footnotesize{``NN''}}\}} &amp;= 1 \\&#10;1_{\{y_0=\mbox{\footnotesize{``VB''}}\}} &amp;= 1 \\&#10;1_{\{y_0=\mbox{\footnotesize{``JJ''}}\}} &amp;= 1 \\&#10;\end{align*}&#10;&#10;\end{document}&#10;"/>
  <p:tag name="FILENAME" val="TP_tmp"/>
  <p:tag name="FORMAT" val="png16m"/>
  <p:tag name="RES" val="1200"/>
  <p:tag name="BLEND" val="0"/>
  <p:tag name="TRANSPARENT" val="1"/>
  <p:tag name="TBUG" val="0"/>
  <p:tag name="ALLOWFS" val="0"/>
  <p:tag name="ORIGWIDTH" val="67"/>
  <p:tag name="PICTUREFILESIZE" val="11225"/>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sum_{y \in \mathcal{Y}} 1_{\{y_0=y\}} = 1 \]&#10;\end{document}&#10;"/>
  <p:tag name="FILENAME" val="TP_tmp"/>
  <p:tag name="FORMAT" val="png16m"/>
  <p:tag name="RES" val="4800"/>
  <p:tag name="BLEND" val="0"/>
  <p:tag name="TRANSPARENT" val="1"/>
  <p:tag name="TBUG" val="0"/>
  <p:tag name="ALLOWFS" val="0"/>
  <p:tag name="ORIGWIDTH" val="67"/>
  <p:tag name="PICTUREFILESIZE" val="43463"/>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mathop{\mathrm{maximize}} \;\; &amp; \sum_{y \in \mathcal{Y}} \lambda_{0,y} 1_{\{y_0=y\}} + \sum_{i=1}^{n-1} \sum_{y \in \mathcal{Y}} \sum_{y' \in \mathcal{Y}} \lambda_{i,y,y'} 1_{\{y_i=y \;\wedge\; y_{i-1}=y'\}} \\&#10;\mathrm{subject}\; \mathrm{to} \;\; &amp; \\&#10;\end{align*}&#10;\end{document}&#10;"/>
  <p:tag name="FILENAME" val="TP_tmp"/>
  <p:tag name="FORMAT" val="png16m"/>
  <p:tag name="RES" val="4800"/>
  <p:tag name="BLEND" val="0"/>
  <p:tag name="TRANSPARENT" val="1"/>
  <p:tag name="TBUG" val="0"/>
  <p:tag name="ALLOWFS" val="0"/>
  <p:tag name="ORIGWIDTH" val="278"/>
  <p:tag name="PICTUREFILESIZE" val="275588"/>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lambda_{0,y} &amp;= \log(P(y)) + \log(P(x_0|y)) \\&#10;\lambda_{i,y,y'} &amp;= \log(P(y|y')) + \log(P(x_i|y)) \\&#10;\end{align*}&#10;\end{document}&#10;"/>
  <p:tag name="FILENAME" val="TP_tmp"/>
  <p:tag name="FORMAT" val="png16m"/>
  <p:tag name="RES" val="4800"/>
  <p:tag name="BLEND" val="0"/>
  <p:tag name="TRANSPARENT" val="1"/>
  <p:tag name="TBUG" val="0"/>
  <p:tag name="ALLOWFS" val="0"/>
  <p:tag name="ORIGWIDTH" val="155"/>
  <p:tag name="PICTUREFILESIZE" val="130968"/>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mathbf{y}^* = \mathop{\mathrm{argmax}}_{\mathbf{y} \in \mathcal{Y}}&#10;        P(y_0) P(x_0|y_0) \prod_{i=1}^{n-1} P(y_i|y_{i-1}) P(x_i|y_i) \]&#10;\end{document}&#10;"/>
  <p:tag name="FILENAME" val="TP_tmp"/>
  <p:tag name="FORMAT" val="png16m"/>
  <p:tag name="RES" val="4800"/>
  <p:tag name="BLEND" val="0"/>
  <p:tag name="TRANSPARENT" val="1"/>
  <p:tag name="TBUG" val="0"/>
  <p:tag name="ALLOWFS" val="0"/>
  <p:tag name="ORIGWIDTH" val="220"/>
  <p:tag name="PICTUREFILESIZE" val="157970"/>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1_{\{y_0=\mbox{\footnotesize{``NN''}}\}} &amp;= 1 \\&#10;1_{\{y_0=\mbox{\footnotesize{``DT''}} \;\wedge\; y_1=\mbox{\footnotesize{``JJ''}}\}} &amp;= 1 \\&#10;\end{align*}&#10;\end{document}&#10;"/>
  <p:tag name="FILENAME" val="TP_tmp"/>
  <p:tag name="FORMAT" val="png16m"/>
  <p:tag name="RES" val="4800"/>
  <p:tag name="BLEND" val="0"/>
  <p:tag name="TRANSPARENT" val="1"/>
  <p:tag name="TBUG" val="0"/>
  <p:tag name="ALLOWFS" val="0"/>
  <p:tag name="ORIGWIDTH" val="107"/>
  <p:tag name="PICTUREFILESIZE" val="69360"/>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1_{\{y_0=\mbox{\footnotesize{``DT''}} \;\wedge\; y_1=\mbox{\footnotesize{``JJ''}}\}} &amp;= 1 \\&#10;1_{\{y_1=\mbox{\footnotesize{``NN''}} \;\wedge\; y_2=\mbox{\footnotesize{``VB''}}\}} &amp;= 1 \\&#10;\end{align*}&#10;\end{document}&#10;"/>
  <p:tag name="FILENAME" val="TP_tmp"/>
  <p:tag name="FORMAT" val="png16m"/>
  <p:tag name="RES" val="4800"/>
  <p:tag name="BLEND" val="0"/>
  <p:tag name="TRANSPARENT" val="1"/>
  <p:tag name="TBUG" val="0"/>
  <p:tag name="ALLOWFS" val="0"/>
  <p:tag name="ORIGWIDTH" val="111"/>
  <p:tag name="PICTUREFILESIZE" val="78707"/>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forall y, \;\; 1_{\{y_0=y\}} &amp;= \sum_{y' \in \mathcal{Y}} 1_{\{y_0=y \;\wedge\; y_1=y'\}} \\&#10;\forall y,i&gt;1 \;\; \sum_{y' \in \mathcal{Y}} 1_{\{y_{i-1}=y' \;\wedge\; y_i=y\}} &amp;= \sum_{y'' \in \mathcal{Y}} 1_{\{y_i=y \;\wedge\; y_{i+1}=y''\}} \\&#10;\end{align*}&#10;\end{document}&#10;"/>
  <p:tag name="FILENAME" val="TP_tmp"/>
  <p:tag name="FORMAT" val="png16m"/>
  <p:tag name="RES" val="1200"/>
  <p:tag name="BLEND" val="0"/>
  <p:tag name="TRANSPARENT" val="1"/>
  <p:tag name="TBUG" val="0"/>
  <p:tag name="ALLOWFS" val="0"/>
  <p:tag name="ORIGWIDTH" val="242"/>
  <p:tag name="PICTUREFILESIZE" val="31290"/>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forall y \in \mathcal{Y}, \; \sum_{i=0}^{n-1} 1_{\{y_i=y\}} \leq 1 \]&#10;\end{document}&#10;"/>
  <p:tag name="FILENAME" val="TP_tmp"/>
  <p:tag name="FORMAT" val="png16m"/>
  <p:tag name="RES" val="4800"/>
  <p:tag name="BLEND" val="0"/>
  <p:tag name="TRANSPARENT" val="1"/>
  <p:tag name="TBUG" val="0"/>
  <p:tag name="ALLOWFS" val="0"/>
  <p:tag name="ORIGWIDTH" val="104"/>
  <p:tag name="PICTUREFILESIZE" val="76843"/>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sum_{y \in \mathcal{Y}} 1_{\{y_0=y\}} = 1 \]&#10;\end{document}&#10;"/>
  <p:tag name="FILENAME" val="TP_tmp"/>
  <p:tag name="FORMAT" val="png16m"/>
  <p:tag name="RES" val="4800"/>
  <p:tag name="BLEND" val="0"/>
  <p:tag name="TRANSPARENT" val="1"/>
  <p:tag name="TBUG" val="0"/>
  <p:tag name="ALLOWFS" val="0"/>
  <p:tag name="ORIGWIDTH" val="67"/>
  <p:tag name="PICTUREFILESIZE" val="43463"/>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mathbf{y}^* = \mathop{\mathrm{argmax}}_{\mathbf{y} \in \mathcal{Y}}&#10;        P(y_0) P(x_0|y_0) \prod_{i=1}^{n-1} P(y_i|y_{i-1}) P(x_i|y_i) \]&#10;\end{document}&#10;"/>
  <p:tag name="FILENAME" val="TP_tmp"/>
  <p:tag name="FORMAT" val="png16m"/>
  <p:tag name="RES" val="4800"/>
  <p:tag name="BLEND" val="0"/>
  <p:tag name="TRANSPARENT" val="1"/>
  <p:tag name="TBUG" val="0"/>
  <p:tag name="ALLOWFS" val="0"/>
  <p:tag name="ORIGWIDTH" val="220"/>
  <p:tag name="PICTUREFILESIZE" val="157970"/>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mathop{\mathrm{maximize}} \;\; &amp; \sum_{y \in \mathcal{Y}} \lambda_{0,y} 1_{\{y_0=y\}} + \sum_{i=1}^{n-1} \sum_{y \in \mathcal{Y}} \sum_{y' \in \mathcal{Y}} \lambda_{i,y,y'} 1_{\{y_i=y \;\wedge\; y_{i-1}=y'\}} \\&#10;\mathrm{subject}\; \mathrm{to} \;\; &amp; \\&#10;\end{align*}&#10;\end{document}&#10;"/>
  <p:tag name="FILENAME" val="TP_tmp"/>
  <p:tag name="FORMAT" val="png16m"/>
  <p:tag name="RES" val="4800"/>
  <p:tag name="BLEND" val="0"/>
  <p:tag name="TRANSPARENT" val="1"/>
  <p:tag name="TBUG" val="0"/>
  <p:tag name="ALLOWFS" val="0"/>
  <p:tag name="ORIGWIDTH" val="278"/>
  <p:tag name="PICTUREFILESIZE" val="275588"/>
</p:tagLst>
</file>

<file path=ppt/tags/tag3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lambda_{0,y} &amp;= \log(P(y)) + \log(P(x_0|y)) \\&#10;\lambda_{i,y,y'} &amp;= \log(P(y|y')) + \log(P(x_i|y)) \\&#10;\end{align*}&#10;\end{document}&#10;"/>
  <p:tag name="FILENAME" val="TP_tmp"/>
  <p:tag name="FORMAT" val="png16m"/>
  <p:tag name="RES" val="4800"/>
  <p:tag name="BLEND" val="0"/>
  <p:tag name="TRANSPARENT" val="1"/>
  <p:tag name="TBUG" val="0"/>
  <p:tag name="ALLOWFS" val="0"/>
  <p:tag name="ORIGWIDTH" val="155"/>
  <p:tag name="PICTUREFILESIZE" val="130968"/>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1_{\{y_0=\mbox{\footnotesize{``V''}}\}} + \sum_{i=1}^{n-1} \sum_{y \in \mathcal{Y}} 1_{\{y_{i-1}=y \; \wedge \; y_i = \mbox{\footnotesize{``V''}}\}} \geq 1 \]&#10;\end{document}&#10;"/>
  <p:tag name="FILENAME" val="TP_tmp"/>
  <p:tag name="FORMAT" val="png256"/>
  <p:tag name="RES" val="1200"/>
  <p:tag name="BLEND" val="0"/>
  <p:tag name="TRANSPARENT" val="0"/>
  <p:tag name="TBUG" val="0"/>
  <p:tag name="ALLOWFS" val="0"/>
  <p:tag name="ORIGWIDTH" val="185"/>
  <p:tag name="PICTUREFILESIZE" val="13838"/>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forall y, \;\; 1_{\{y_0=y\}} &amp;= \sum_{y' \in \mathcal{Y}} 1_{\{y_0=y \;\wedge\; y_1=y'\}} \\&#10;\forall y,i&gt;1 \;\; \sum_{y' \in \mathcal{Y}} 1_{\{y_{i-1}=y' \;\wedge\; y_i=y\}} &amp;= \sum_{y'' \in \mathcal{Y}} 1_{\{y_i=y \;\wedge\; y_{i+1}=y''\}} \\&#10;\end{align*}&#10;\end{document}&#10;"/>
  <p:tag name="FILENAME" val="TP_tmp"/>
  <p:tag name="FORMAT" val="png16m"/>
  <p:tag name="RES" val="1200"/>
  <p:tag name="BLEND" val="0"/>
  <p:tag name="TRANSPARENT" val="1"/>
  <p:tag name="TBUG" val="0"/>
  <p:tag name="ALLOWFS" val="0"/>
  <p:tag name="ORIGWIDTH" val="242"/>
  <p:tag name="PICTUREFILESIZE" val="31290"/>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sum_{y \in \mathcal{Y}} 1_{\{y_0=y\}} = 1 \]&#10;\end{document}&#10;"/>
  <p:tag name="FILENAME" val="TP_tmp"/>
  <p:tag name="FORMAT" val="png16m"/>
  <p:tag name="RES" val="4800"/>
  <p:tag name="BLEND" val="0"/>
  <p:tag name="TRANSPARENT" val="1"/>
  <p:tag name="TBUG" val="0"/>
  <p:tag name="ALLOWFS" val="0"/>
  <p:tag name="ORIGWIDTH" val="67"/>
  <p:tag name="PICTUREFILESIZE" val="43463"/>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mathop{\mathrm{maximize}} \;\; &amp; \sum_{y \in \mathcal{Y}} \lambda_{0,y} 1_{\{y_0=y\}} + \sum_{i=1}^{n-1} \sum_{y \in \mathcal{Y}} \sum_{y' \in \mathcal{Y}} \lambda_{i,y,y'} 1_{\{y_i=y \;\wedge\; y_{i-1}=y'\}} \\&#10;\mathrm{subject}\; \mathrm{to} \;\; &amp; \\&#10;\end{align*}&#10;\end{document}&#10;"/>
  <p:tag name="FILENAME" val="TP_tmp"/>
  <p:tag name="FORMAT" val="png16m"/>
  <p:tag name="RES" val="4800"/>
  <p:tag name="BLEND" val="0"/>
  <p:tag name="TRANSPARENT" val="1"/>
  <p:tag name="TBUG" val="0"/>
  <p:tag name="ALLOWFS" val="0"/>
  <p:tag name="ORIGWIDTH" val="278"/>
  <p:tag name="PICTUREFILESIZE" val="275588"/>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lambda_{0,y} &amp;= \log(P(y)) + \log(P(x_0|y)) \\&#10;\lambda_{i,y,y'} &amp;= \log(P(y|y')) + \log(P(x_i|y)) \\&#10;\end{align*}&#10;\end{document}&#10;"/>
  <p:tag name="FILENAME" val="TP_tmp"/>
  <p:tag name="FORMAT" val="png16m"/>
  <p:tag name="RES" val="4800"/>
  <p:tag name="BLEND" val="0"/>
  <p:tag name="TRANSPARENT" val="1"/>
  <p:tag name="TBUG" val="0"/>
  <p:tag name="ALLOWFS" val="0"/>
  <p:tag name="ORIGWIDTH" val="155"/>
  <p:tag name="PICTUREFILESIZE" val="130968"/>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mathbf{y}^* = \mathop{\mathrm{argmax}}_{\mathbf{y} \in \mathcal{Y}}&#10;        P(y_0) P(x_0|y_0) \prod_{i=1}^{n-1} P(y_i|y_{i-1}) P(x_i|y_i) \]&#10;\end{document}&#10;"/>
  <p:tag name="FILENAME" val="TP_tmp"/>
  <p:tag name="FORMAT" val="png16m"/>
  <p:tag name="RES" val="4800"/>
  <p:tag name="BLEND" val="0"/>
  <p:tag name="TRANSPARENT" val="1"/>
  <p:tag name="TBUG" val="0"/>
  <p:tag name="ALLOWFS" val="0"/>
  <p:tag name="ORIGWIDTH" val="220"/>
  <p:tag name="PICTUREFILESIZE" val="15797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forall y \in \mathcal{Y}_R, \; \sum_{i=0}^{n-1} 1_{\{y_i=y=\mbox{\footnotesize{``R-Ax''}}\}} \leq \sum_{i=0}^{n-1} 1_{\{y_i=\mbox{\footnotesize{``Ax''}}\}} \]&#10;\end{document}&#10;"/>
  <p:tag name="FILENAME" val="TP_tmp"/>
  <p:tag name="FORMAT" val="png16m"/>
  <p:tag name="RES" val="4800"/>
  <p:tag name="BLEND" val="0"/>
  <p:tag name="TRANSPARENT" val="1"/>
  <p:tag name="TBUG" val="0"/>
  <p:tag name="ALLOWFS" val="0"/>
  <p:tag name="ORIGWIDTH" val="202"/>
  <p:tag name="PICTUREFILESIZE" val="143017"/>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forall j,y \in \mathcal{Y}_C, \; 1_{\{y_j=y=\mbox{\footnotesize{``C-Ax''}}\}} \leq \sum_{i=0}^j 1_{\{y_i=\mbox{\footnotesize{``Ax''}}\}} \]&#10;\end{document}&#10;"/>
  <p:tag name="FILENAME" val="TP_tmp"/>
  <p:tag name="FORMAT" val="png16m"/>
  <p:tag name="RES" val="4800"/>
  <p:tag name="BLEND" val="0"/>
  <p:tag name="TRANSPARENT" val="1"/>
  <p:tag name="TBUG" val="0"/>
  <p:tag name="ALLOWFS" val="0"/>
  <p:tag name="ORIGWIDTH" val="194"/>
  <p:tag name="PICTUREFILESIZE" val="138661"/>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mathop{\mathrm{maximize}} \;\; &amp; \sum_{i=0}^{n-1} \sum_{y \in \mathcal{Y}} \lambda_{\mathbf{x}_i,y} 1_{\{y_i=y\}} \\&#10;\mathrm{where} \;\;\;\;\;\;\;\: &amp; \lambda_{\mathbf{x},y} = \lambda \cdot F(\mathbf{x},y) = \lambda_y \cdot F(\mathbf{x}) \\&#10;\mathrm{subject}\; \mathrm{to} \;\: &amp; \\&#10;\end{align*}&#10;\end{document}&#10;"/>
  <p:tag name="FILENAME" val="TP_tmp"/>
  <p:tag name="FORMAT" val="png16m"/>
  <p:tag name="RES" val="4800"/>
  <p:tag name="BLEND" val="0"/>
  <p:tag name="TRANSPARENT" val="1"/>
  <p:tag name="TBUG" val="0"/>
  <p:tag name="ALLOWFS" val="0"/>
  <p:tag name="ORIGWIDTH" val="176"/>
  <p:tag name="PICTUREFILESIZE" val="251399"/>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begin{align*}&#10;\forall i, \; \sum_{y \in \mathcal{Y}} 1_{\{y_i=y\}} &amp;= 1 \\&#10;\forall y \in \mathcal{Y}, \; \sum_{i=0}^{n-1} 1_{\{y_i=y\}} &amp;\leq 1 \\&#10;\forall y \in \mathcal{Y}_R, \; \sum_{i=0}^{n-1} 1_{\{y_i=y=\mbox{\footnotesize{``R-Ax''}}\}} &amp;\leq \sum_{i=0}^{n-1} 1_{\{y_i=\mbox{\footnotesize{``Ax''}}\}} \\&#10;\forall j,y \in \mathcal{Y}_C, \; 1_{\{y_j=y=\mbox{\footnotesize{``C-Ax''}}\}} &amp;\leq \sum_{i=0}^j 1_{\{y_i=\mbox{\footnotesize{``Ax''}}\}} \\&#10;\end{align*}&#10;\end{document}&#10;"/>
  <p:tag name="FILENAME" val="TP_tmp"/>
  <p:tag name="FORMAT" val="png16m"/>
  <p:tag name="RES" val="4800"/>
  <p:tag name="BLEND" val="0"/>
  <p:tag name="TRANSPARENT" val="1"/>
  <p:tag name="TBUG" val="0"/>
  <p:tag name="ALLOWFS" val="0"/>
  <p:tag name="ORIGWIDTH" val="202"/>
  <p:tag name="PICTUREFILESIZE" val="536681"/>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P(y_0)$&#10;\end{document}"/>
  <p:tag name="FILENAME" val="TP_tmp"/>
  <p:tag name="FORMAT" val="png16m"/>
  <p:tag name="RES" val="1200"/>
  <p:tag name="BLEND" val="0"/>
  <p:tag name="TRANSPARENT" val="1"/>
  <p:tag name="TBUG" val="0"/>
  <p:tag name="ALLOWFS" val="0"/>
  <p:tag name="ORIGWIDTH" val="24"/>
  <p:tag name="PICTUREFILESIZE" val="2600"/>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mathbf{y}^* = \mathop{\mathrm{argmax}}_{\mathbf{y} \in \mathcal{Y}}&#10;        P(y_0) P(x_0|y_0) \prod_{i=1}^{n-1} P(y_i|y_{i-1}) P(x_i|y_i) \]&#10;\end{document}&#10;"/>
  <p:tag name="FILENAME" val="TP_tmp"/>
  <p:tag name="FORMAT" val="png16m"/>
  <p:tag name="RES" val="4800"/>
  <p:tag name="BLEND" val="0"/>
  <p:tag name="TRANSPARENT" val="1"/>
  <p:tag name="TBUG" val="0"/>
  <p:tag name="ALLOWFS" val="0"/>
  <p:tag name="ORIGWIDTH" val="220"/>
  <p:tag name="PICTUREFILESIZE" val="157970"/>
</p:tagLst>
</file>

<file path=ppt/theme/theme1.xml><?xml version="1.0" encoding="utf-8"?>
<a:theme xmlns:a="http://schemas.openxmlformats.org/drawingml/2006/main" name="ilp-nlp-theme">
  <a:themeElements>
    <a:clrScheme name="Custom 1">
      <a:dk1>
        <a:srgbClr val="000000"/>
      </a:dk1>
      <a:lt1>
        <a:srgbClr val="FFFFFF"/>
      </a:lt1>
      <a:dk2>
        <a:srgbClr val="44546A"/>
      </a:dk2>
      <a:lt2>
        <a:srgbClr val="424242"/>
      </a:lt2>
      <a:accent1>
        <a:srgbClr val="4472C4"/>
      </a:accent1>
      <a:accent2>
        <a:srgbClr val="ED7D31"/>
      </a:accent2>
      <a:accent3>
        <a:srgbClr val="000000"/>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p-nlp-theme" id="{2066A5B0-1B40-9F40-96C5-2BDFE0C467AC}" vid="{00CFCB0C-1377-844F-BF1E-213CEC548B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78412</TotalTime>
  <Words>3576</Words>
  <Application>Microsoft Office PowerPoint</Application>
  <PresentationFormat>On-screen Show (4:3)</PresentationFormat>
  <Paragraphs>771</Paragraphs>
  <Slides>33</Slides>
  <Notes>18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Arial</vt:lpstr>
      <vt:lpstr>Arial Unicode MS</vt:lpstr>
      <vt:lpstr>Calibri</vt:lpstr>
      <vt:lpstr>cmmi10</vt:lpstr>
      <vt:lpstr>cmsy10</vt:lpstr>
      <vt:lpstr>Courier New</vt:lpstr>
      <vt:lpstr>Georgia</vt:lpstr>
      <vt:lpstr>Open Sans</vt:lpstr>
      <vt:lpstr>新細明體</vt:lpstr>
      <vt:lpstr>Symbol</vt:lpstr>
      <vt:lpstr>Tahoma</vt:lpstr>
      <vt:lpstr>Tempus Sans ITC</vt:lpstr>
      <vt:lpstr>Times New Roman</vt:lpstr>
      <vt:lpstr>Wingdings</vt:lpstr>
      <vt:lpstr>ilp-nlp-theme</vt:lpstr>
      <vt:lpstr>Integer Linear Programming Formulations in  Natural Language Processing</vt:lpstr>
      <vt:lpstr>Nice to Meet You</vt:lpstr>
      <vt:lpstr>ILP Formulations in NLP</vt:lpstr>
      <vt:lpstr>PART 1: INTRODUCTION</vt:lpstr>
      <vt:lpstr>ILP Formulations in NLP</vt:lpstr>
      <vt:lpstr>Joint Inference with General Constraint Structure [Roth&amp;Yih’04,07,….] Recognizing Entities and Relations </vt:lpstr>
      <vt:lpstr>Pipeline</vt:lpstr>
      <vt:lpstr>Example 2: Object detection</vt:lpstr>
      <vt:lpstr>One approach to build this structure</vt:lpstr>
      <vt:lpstr>Task of Interests: Structured Output</vt:lpstr>
      <vt:lpstr>Information Extraction without Output Expectations</vt:lpstr>
      <vt:lpstr>Strategies for Improving the Results</vt:lpstr>
      <vt:lpstr>Expectations from the output (Constraints)</vt:lpstr>
      <vt:lpstr>Information Extraction with Expectation Constraints</vt:lpstr>
      <vt:lpstr>Constrained Conditional Models</vt:lpstr>
      <vt:lpstr>Examples: CCM Formulations</vt:lpstr>
      <vt:lpstr>Semantic Role Labeling (SRL) </vt:lpstr>
      <vt:lpstr>Algorithmic Approach</vt:lpstr>
      <vt:lpstr>Semantic Role Labeling (SRL)</vt:lpstr>
      <vt:lpstr>Semantic Role Labeling (SRL)</vt:lpstr>
      <vt:lpstr>Semantic Role Labeling (SRL)</vt:lpstr>
      <vt:lpstr>Constraints</vt:lpstr>
      <vt:lpstr>SRL: Posing the Problem</vt:lpstr>
      <vt:lpstr>Example 2: Sequence Tagging</vt:lpstr>
      <vt:lpstr>Example 2: Sequence Tagging</vt:lpstr>
      <vt:lpstr>Example 2: Sequence Tagging</vt:lpstr>
      <vt:lpstr>Example 2: Sequence Tagging</vt:lpstr>
      <vt:lpstr>Example 2: Sequence Tagging</vt:lpstr>
      <vt:lpstr>Constraints</vt:lpstr>
      <vt:lpstr>Constrained Conditional Models—ILP Formulations</vt:lpstr>
      <vt:lpstr>The Rest of the Tutorial</vt:lpstr>
      <vt:lpstr>END of PART 1</vt:lpstr>
      <vt:lpstr>First Summary</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CCMs</dc:title>
  <dc:subject>Talk at Maryland, April 2009</dc:subject>
  <dc:creator>Dan Roth</dc:creator>
  <cp:lastModifiedBy>Roth, Dan</cp:lastModifiedBy>
  <cp:revision>1196</cp:revision>
  <dcterms:created xsi:type="dcterms:W3CDTF">2004-04-28T22:21:11Z</dcterms:created>
  <dcterms:modified xsi:type="dcterms:W3CDTF">2017-04-04T07:08:26Z</dcterms:modified>
</cp:coreProperties>
</file>