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3"/>
  </p:notesMasterIdLst>
  <p:handoutMasterIdLst>
    <p:handoutMasterId r:id="rId34"/>
  </p:handoutMasterIdLst>
  <p:sldIdLst>
    <p:sldId id="1430" r:id="rId2"/>
    <p:sldId id="1476" r:id="rId3"/>
    <p:sldId id="1500" r:id="rId4"/>
    <p:sldId id="1501" r:id="rId5"/>
    <p:sldId id="1502" r:id="rId6"/>
    <p:sldId id="1503" r:id="rId7"/>
    <p:sldId id="1504" r:id="rId8"/>
    <p:sldId id="1505" r:id="rId9"/>
    <p:sldId id="1506" r:id="rId10"/>
    <p:sldId id="1477" r:id="rId11"/>
    <p:sldId id="1481" r:id="rId12"/>
    <p:sldId id="1499" r:id="rId13"/>
    <p:sldId id="1507" r:id="rId14"/>
    <p:sldId id="1508" r:id="rId15"/>
    <p:sldId id="1509" r:id="rId16"/>
    <p:sldId id="1510" r:id="rId17"/>
    <p:sldId id="1512" r:id="rId18"/>
    <p:sldId id="1485" r:id="rId19"/>
    <p:sldId id="1486" r:id="rId20"/>
    <p:sldId id="1487" r:id="rId21"/>
    <p:sldId id="1488" r:id="rId22"/>
    <p:sldId id="1489" r:id="rId23"/>
    <p:sldId id="1490" r:id="rId24"/>
    <p:sldId id="1513" r:id="rId25"/>
    <p:sldId id="1514" r:id="rId26"/>
    <p:sldId id="1516" r:id="rId27"/>
    <p:sldId id="1517" r:id="rId28"/>
    <p:sldId id="1518" r:id="rId29"/>
    <p:sldId id="1519" r:id="rId30"/>
    <p:sldId id="1520" r:id="rId31"/>
    <p:sldId id="1521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Introduction" id="{12D8F34F-992F-485E-8ED1-31BE1F766B13}">
          <p14:sldIdLst>
            <p14:sldId id="1430"/>
            <p14:sldId id="1476"/>
            <p14:sldId id="1500"/>
            <p14:sldId id="1501"/>
            <p14:sldId id="1502"/>
            <p14:sldId id="1503"/>
            <p14:sldId id="1504"/>
            <p14:sldId id="1505"/>
            <p14:sldId id="1506"/>
            <p14:sldId id="1477"/>
            <p14:sldId id="1481"/>
            <p14:sldId id="1499"/>
            <p14:sldId id="1507"/>
            <p14:sldId id="1508"/>
            <p14:sldId id="1509"/>
            <p14:sldId id="1510"/>
            <p14:sldId id="1512"/>
            <p14:sldId id="1485"/>
            <p14:sldId id="1486"/>
            <p14:sldId id="1487"/>
            <p14:sldId id="1488"/>
            <p14:sldId id="1489"/>
            <p14:sldId id="1490"/>
            <p14:sldId id="1513"/>
            <p14:sldId id="1514"/>
            <p14:sldId id="1516"/>
            <p14:sldId id="1517"/>
            <p14:sldId id="1518"/>
            <p14:sldId id="1519"/>
            <p14:sldId id="1520"/>
            <p14:sldId id="15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33CC"/>
    <a:srgbClr val="3366CC"/>
    <a:srgbClr val="FF0000"/>
    <a:srgbClr val="003366"/>
    <a:srgbClr val="FF9933"/>
    <a:srgbClr val="FFFF99"/>
    <a:srgbClr val="FFFFFF"/>
    <a:srgbClr val="66CCFF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2" autoAdjust="0"/>
    <p:restoredTop sz="88462" autoAdjust="0"/>
  </p:normalViewPr>
  <p:slideViewPr>
    <p:cSldViewPr>
      <p:cViewPr varScale="1">
        <p:scale>
          <a:sx n="91" d="100"/>
          <a:sy n="91" d="100"/>
        </p:scale>
        <p:origin x="111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fld id="{64D71BD1-7C37-4C0A-BFC7-8CAF305326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24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fld id="{A11B8853-A679-4A08-8A09-5281F94DD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30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C70B07D-D95B-4432-A511-0E6F0C0F0C76}" type="slidenum">
              <a:rPr lang="en-US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76275"/>
            <a:ext cx="4610100" cy="3457575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359275"/>
            <a:ext cx="5011738" cy="4133850"/>
          </a:xfrm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9892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813" indent="-303213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088" indent="-2413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2275" indent="-242888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5" indent="-2413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46ADA6E-4580-46B6-BA70-12EFC81AF7DA}" type="slidenum">
              <a:rPr lang="en-US" sz="1300">
                <a:latin typeface="Calibri" pitchFamily="34" charset="0"/>
              </a:rPr>
              <a:pPr algn="r" eaLnBrk="1" hangingPunct="1"/>
              <a:t>23</a:t>
            </a:fld>
            <a:endParaRPr lang="en-US" sz="1300">
              <a:latin typeface="Calibri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50863"/>
            <a:ext cx="3657600" cy="27432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89300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zh-TW" altLang="en-US" smtClean="0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5357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813" indent="-303213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088" indent="-2413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2275" indent="-242888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5" indent="-2413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2745313-2901-4A32-842E-6D7B719A3133}" type="slidenum">
              <a:rPr lang="en-US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25</a:t>
            </a:fld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 the context of SRL, the goal is to predict for each possible phrase in a given sentence if it is an argument or not and what type it is.</a:t>
            </a:r>
          </a:p>
        </p:txBody>
      </p:sp>
    </p:spTree>
    <p:extLst>
      <p:ext uri="{BB962C8B-B14F-4D97-AF65-F5344CB8AC3E}">
        <p14:creationId xmlns:p14="http://schemas.microsoft.com/office/powerpoint/2010/main" val="1784352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41EA3DD-D4A5-48FE-A001-6ABC8B12BF25}" type="slidenum">
              <a:rPr lang="en-US" altLang="en-US">
                <a:latin typeface="Times New Roman" pitchFamily="18" charset="0"/>
              </a:rPr>
              <a:pPr eaLnBrk="1" hangingPunct="1"/>
              <a:t>29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/>
            <a:fld id="{29ADCBC6-9E6B-4DB3-AC56-570F6CD71744}" type="slidenum">
              <a:rPr lang="en-US" altLang="en-US" sz="1200">
                <a:ea typeface="Arial Unicode MS" pitchFamily="34" charset="-128"/>
                <a:cs typeface="Arial Unicode MS" pitchFamily="34" charset="-128"/>
              </a:rPr>
              <a:pPr algn="r"/>
              <a:t>29</a:t>
            </a:fld>
            <a:endParaRPr lang="en-US" altLang="en-US" sz="12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72398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859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317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5763" y="541338"/>
            <a:ext cx="3687762" cy="2765425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3487738"/>
            <a:ext cx="7015162" cy="3306762"/>
          </a:xfrm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5300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5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813" indent="-303213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088" indent="-2413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2275" indent="-242888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5" indent="-2413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2E2D06C8-BB67-462E-8D42-92D911A23317}" type="slidenum">
              <a:rPr lang="en-US" sz="1300">
                <a:latin typeface="Calibri" pitchFamily="34" charset="0"/>
              </a:rPr>
              <a:pPr algn="r" eaLnBrk="1" hangingPunct="1"/>
              <a:t>18</a:t>
            </a:fld>
            <a:endParaRPr lang="en-US" sz="1300">
              <a:latin typeface="Calibri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</p:spPr>
        <p:txBody>
          <a:bodyPr lIns="96647" tIns="48323" rIns="96647" bIns="48323"/>
          <a:lstStyle/>
          <a:p>
            <a:pPr>
              <a:spcBef>
                <a:spcPct val="0"/>
              </a:spcBef>
            </a:pP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Figure1: Collection of X1,</a:t>
            </a:r>
            <a:r>
              <a:rPr lang="en-US" altLang="zh-TW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…</a:t>
            </a: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,Xn and Collection of Y1</a:t>
            </a:r>
            <a:r>
              <a:rPr lang="en-US" altLang="zh-TW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…</a:t>
            </a: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Ym with links among X and links among Y and between.</a:t>
            </a:r>
          </a:p>
          <a:p>
            <a:pPr>
              <a:spcBef>
                <a:spcPct val="0"/>
              </a:spcBef>
            </a:pP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Figure2: Collection of X1,</a:t>
            </a:r>
            <a:r>
              <a:rPr lang="en-US" altLang="zh-TW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…</a:t>
            </a: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,Xn and single Y </a:t>
            </a:r>
          </a:p>
          <a:p>
            <a:pPr>
              <a:spcBef>
                <a:spcPct val="0"/>
              </a:spcBef>
            </a:pPr>
            <a:endParaRPr lang="en-US" altLang="zh-TW" smtClean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</a:pP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Description:</a:t>
            </a:r>
          </a:p>
          <a:p>
            <a:pPr>
              <a:spcBef>
                <a:spcPct val="0"/>
              </a:spcBef>
            </a:pP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Task is to predict a </a:t>
            </a:r>
            <a:r>
              <a:rPr lang="en-US" altLang="zh-TW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“</a:t>
            </a: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consistent</a:t>
            </a:r>
            <a:r>
              <a:rPr lang="en-US" altLang="zh-TW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”</a:t>
            </a: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 output that respects the structural dependencies among Y1</a:t>
            </a:r>
            <a:r>
              <a:rPr lang="en-US" altLang="zh-TW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…</a:t>
            </a: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Ym and from X to Y.</a:t>
            </a:r>
          </a:p>
          <a:p>
            <a:pPr>
              <a:spcBef>
                <a:spcPct val="0"/>
              </a:spcBef>
            </a:pP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One way is to learn a classifier using the structure so that the final classifiers are consistent. </a:t>
            </a:r>
          </a:p>
          <a:p>
            <a:pPr>
              <a:spcBef>
                <a:spcPct val="0"/>
              </a:spcBef>
            </a:pP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Second way is to learn classifiers that predict each Y separately and then consolidate the predications post learning inference phase.</a:t>
            </a:r>
          </a:p>
          <a:p>
            <a:pPr>
              <a:spcBef>
                <a:spcPct val="0"/>
              </a:spcBef>
            </a:pPr>
            <a:endParaRPr lang="en-US" altLang="zh-TW" smtClean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</a:pP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================</a:t>
            </a:r>
          </a:p>
          <a:p>
            <a:pPr>
              <a:spcBef>
                <a:spcPct val="0"/>
              </a:spcBef>
            </a:pPr>
            <a:endParaRPr lang="en-US" altLang="zh-TW" smtClean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</a:pP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 3 basic learning strategies</a:t>
            </a:r>
          </a:p>
          <a:p>
            <a:pPr>
              <a:spcBef>
                <a:spcPct val="0"/>
              </a:spcBef>
            </a:pP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Local learning only</a:t>
            </a:r>
          </a:p>
          <a:p>
            <a:pPr>
              <a:spcBef>
                <a:spcPct val="0"/>
              </a:spcBef>
            </a:pP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Local learning + Inference</a:t>
            </a:r>
          </a:p>
          <a:p>
            <a:pPr>
              <a:spcBef>
                <a:spcPct val="0"/>
              </a:spcBef>
            </a:pP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Inference based Training</a:t>
            </a:r>
          </a:p>
          <a:p>
            <a:pPr>
              <a:spcBef>
                <a:spcPct val="0"/>
              </a:spcBef>
            </a:pPr>
            <a:endParaRPr lang="en-US" altLang="zh-TW" smtClean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</a:pP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Also refer to others</a:t>
            </a:r>
            <a:r>
              <a:rPr lang="en-US" altLang="zh-TW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’</a:t>
            </a: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 work</a:t>
            </a:r>
          </a:p>
          <a:p>
            <a:pPr>
              <a:spcBef>
                <a:spcPct val="0"/>
              </a:spcBef>
            </a:pPr>
            <a:endParaRPr lang="en-US" altLang="zh-TW" smtClean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</a:pP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The benefits of each strategy.</a:t>
            </a:r>
          </a:p>
          <a:p>
            <a:pPr>
              <a:spcBef>
                <a:spcPct val="0"/>
              </a:spcBef>
            </a:pPr>
            <a:endParaRPr lang="en-US" altLang="zh-TW" smtClean="0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9079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813" indent="-303213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088" indent="-2413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2275" indent="-242888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5" indent="-2413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1A5008B-A979-45D3-98C3-2254B1AD6879}" type="slidenum">
              <a:rPr lang="en-US" sz="1300">
                <a:latin typeface="Calibri" pitchFamily="34" charset="0"/>
              </a:rPr>
              <a:pPr algn="r" eaLnBrk="1" hangingPunct="1"/>
              <a:t>19</a:t>
            </a:fld>
            <a:endParaRPr lang="en-US" sz="1300">
              <a:latin typeface="Calibri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</p:spPr>
        <p:txBody>
          <a:bodyPr lIns="96647" tIns="48323" rIns="96647" bIns="48323"/>
          <a:lstStyle/>
          <a:p>
            <a:pPr>
              <a:spcBef>
                <a:spcPct val="0"/>
              </a:spcBef>
            </a:pP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Figure1: Collection of X1,</a:t>
            </a:r>
            <a:r>
              <a:rPr lang="en-US" altLang="zh-TW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…</a:t>
            </a: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,Xn and Collection of Y1</a:t>
            </a:r>
            <a:r>
              <a:rPr lang="en-US" altLang="zh-TW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…</a:t>
            </a: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Ym with links among X and links among Y and between.</a:t>
            </a:r>
          </a:p>
          <a:p>
            <a:pPr>
              <a:spcBef>
                <a:spcPct val="0"/>
              </a:spcBef>
            </a:pP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Figure2: Collection of X1,</a:t>
            </a:r>
            <a:r>
              <a:rPr lang="en-US" altLang="zh-TW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…</a:t>
            </a: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,Xn and single Y </a:t>
            </a:r>
          </a:p>
          <a:p>
            <a:pPr>
              <a:spcBef>
                <a:spcPct val="0"/>
              </a:spcBef>
            </a:pPr>
            <a:endParaRPr lang="en-US" altLang="zh-TW" smtClean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</a:pP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Description:</a:t>
            </a:r>
          </a:p>
          <a:p>
            <a:pPr>
              <a:spcBef>
                <a:spcPct val="0"/>
              </a:spcBef>
            </a:pP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Task is to predict a </a:t>
            </a:r>
            <a:r>
              <a:rPr lang="en-US" altLang="zh-TW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“</a:t>
            </a: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consistent</a:t>
            </a:r>
            <a:r>
              <a:rPr lang="en-US" altLang="zh-TW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”</a:t>
            </a: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 output that respects the structural dependencies among Y1</a:t>
            </a:r>
            <a:r>
              <a:rPr lang="en-US" altLang="zh-TW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…</a:t>
            </a: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Ym and from X to Y.</a:t>
            </a:r>
          </a:p>
          <a:p>
            <a:pPr>
              <a:spcBef>
                <a:spcPct val="0"/>
              </a:spcBef>
            </a:pP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One way is to learn a classifier using the structure so that the final classifiers are consistent. </a:t>
            </a:r>
          </a:p>
          <a:p>
            <a:pPr>
              <a:spcBef>
                <a:spcPct val="0"/>
              </a:spcBef>
            </a:pP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Second way is to learn classifiers that predict each Y separately and then consolidate the predications post learning inference phase.</a:t>
            </a:r>
          </a:p>
          <a:p>
            <a:pPr>
              <a:spcBef>
                <a:spcPct val="0"/>
              </a:spcBef>
            </a:pPr>
            <a:endParaRPr lang="en-US" altLang="zh-TW" smtClean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</a:pP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================</a:t>
            </a:r>
          </a:p>
          <a:p>
            <a:pPr>
              <a:spcBef>
                <a:spcPct val="0"/>
              </a:spcBef>
            </a:pPr>
            <a:endParaRPr lang="en-US" altLang="zh-TW" smtClean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</a:pP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 3 basic learning strategies</a:t>
            </a:r>
          </a:p>
          <a:p>
            <a:pPr>
              <a:spcBef>
                <a:spcPct val="0"/>
              </a:spcBef>
            </a:pP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Local learning only</a:t>
            </a:r>
          </a:p>
          <a:p>
            <a:pPr>
              <a:spcBef>
                <a:spcPct val="0"/>
              </a:spcBef>
            </a:pP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Local learning + Inference</a:t>
            </a:r>
          </a:p>
          <a:p>
            <a:pPr>
              <a:spcBef>
                <a:spcPct val="0"/>
              </a:spcBef>
            </a:pP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Inference based Training</a:t>
            </a:r>
          </a:p>
          <a:p>
            <a:pPr>
              <a:spcBef>
                <a:spcPct val="0"/>
              </a:spcBef>
            </a:pPr>
            <a:endParaRPr lang="en-US" altLang="zh-TW" smtClean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</a:pP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Also refer to others</a:t>
            </a:r>
            <a:r>
              <a:rPr lang="en-US" altLang="zh-TW" smtClean="0">
                <a:latin typeface="Arial" charset="0"/>
                <a:ea typeface="Arial Unicode MS" pitchFamily="34" charset="-128"/>
                <a:cs typeface="Arial Unicode MS" pitchFamily="34" charset="-128"/>
              </a:rPr>
              <a:t>’</a:t>
            </a: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 work</a:t>
            </a:r>
          </a:p>
          <a:p>
            <a:pPr>
              <a:spcBef>
                <a:spcPct val="0"/>
              </a:spcBef>
            </a:pPr>
            <a:endParaRPr lang="en-US" altLang="zh-TW" smtClean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</a:pP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The benefits of each strategy.</a:t>
            </a:r>
          </a:p>
          <a:p>
            <a:pPr>
              <a:spcBef>
                <a:spcPct val="0"/>
              </a:spcBef>
            </a:pPr>
            <a:endParaRPr lang="en-US" altLang="zh-TW" smtClean="0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148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6477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noFill/>
        </p:spPr>
        <p:txBody>
          <a:bodyPr/>
          <a:lstStyle/>
          <a:p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Take-home messages:</a:t>
            </a:r>
          </a:p>
          <a:p>
            <a:endParaRPr lang="en-US" altLang="zh-TW" smtClean="0">
              <a:ea typeface="Arial Unicode MS" pitchFamily="34" charset="-128"/>
              <a:cs typeface="Arial Unicode MS" pitchFamily="34" charset="-128"/>
            </a:endParaRPr>
          </a:p>
          <a:p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It is a reasonable assumption that local classification is easy, because: (1) we already identify the important components</a:t>
            </a:r>
          </a:p>
          <a:p>
            <a:endParaRPr lang="en-US" altLang="zh-TW" smtClean="0">
              <a:ea typeface="Arial Unicode MS" pitchFamily="34" charset="-128"/>
              <a:cs typeface="Arial Unicode MS" pitchFamily="34" charset="-128"/>
            </a:endParaRPr>
          </a:p>
          <a:p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In many applications, the components are identifiable and easy to learn.  Person &amp; Subject</a:t>
            </a:r>
          </a:p>
        </p:txBody>
      </p:sp>
    </p:spTree>
    <p:extLst>
      <p:ext uri="{BB962C8B-B14F-4D97-AF65-F5344CB8AC3E}">
        <p14:creationId xmlns:p14="http://schemas.microsoft.com/office/powerpoint/2010/main" val="2421840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813" indent="-303213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088" indent="-2413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2275" indent="-242888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5" indent="-2413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5857AB5-F0D4-4802-A13D-F8E32555CCD8}" type="slidenum">
              <a:rPr lang="en-US" sz="1300">
                <a:latin typeface="Calibri" pitchFamily="34" charset="0"/>
              </a:rPr>
              <a:pPr algn="r" eaLnBrk="1" hangingPunct="1"/>
              <a:t>22</a:t>
            </a:fld>
            <a:endParaRPr lang="en-US" sz="1300">
              <a:latin typeface="Calibri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Caption/text: bound vs. simulated data</a:t>
            </a:r>
          </a:p>
          <a:p>
            <a:pPr>
              <a:spcBef>
                <a:spcPct val="0"/>
              </a:spcBef>
            </a:pPr>
            <a:endParaRPr lang="en-US" altLang="zh-TW" smtClean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</a:pPr>
            <a:r>
              <a:rPr lang="en-US" altLang="zh-TW" smtClean="0">
                <a:ea typeface="Arial Unicode MS" pitchFamily="34" charset="-128"/>
                <a:cs typeface="Arial Unicode MS" pitchFamily="34" charset="-128"/>
              </a:rPr>
              <a:t>ARROW: Eopt = 0, 0.1, 0.2</a:t>
            </a:r>
          </a:p>
        </p:txBody>
      </p:sp>
    </p:spTree>
    <p:extLst>
      <p:ext uri="{BB962C8B-B14F-4D97-AF65-F5344CB8AC3E}">
        <p14:creationId xmlns:p14="http://schemas.microsoft.com/office/powerpoint/2010/main" val="22274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009FA-FBF6-004C-893E-BBEF59B3A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6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21CE0-63AF-4C02-95A8-871705C5378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7043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B315-336F-4E70-AE53-D2121C3C0D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41668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3366CC"/>
                </a:solidFill>
              </a:defRPr>
            </a:lvl1pPr>
          </a:lstStyle>
          <a:p>
            <a:pPr>
              <a:defRPr/>
            </a:pPr>
            <a:r>
              <a:rPr lang="en-US" altLang="zh-TW" dirty="0" smtClean="0"/>
              <a:t>Page </a:t>
            </a:r>
            <a:fld id="{EEF7C7A5-273A-4652-B55A-2B23586427B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9" name="Date Placeholder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0000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r>
              <a:rPr lang="en-US" altLang="zh-TW" kern="0" smtClean="0"/>
              <a:t>Click to edit Master title style</a:t>
            </a:r>
            <a:endParaRPr lang="en-US" altLang="zh-TW" kern="0" dirty="0" smtClean="0"/>
          </a:p>
        </p:txBody>
      </p:sp>
    </p:spTree>
    <p:extLst>
      <p:ext uri="{BB962C8B-B14F-4D97-AF65-F5344CB8AC3E}">
        <p14:creationId xmlns:p14="http://schemas.microsoft.com/office/powerpoint/2010/main" val="186969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r>
              <a:rPr lang="en-US" altLang="zh-TW" dirty="0" smtClean="0"/>
              <a:t>Page </a:t>
            </a:r>
            <a:fld id="{ED7074CE-C30A-4906-A13E-F3E63223B4E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599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>
              <a:defRPr/>
            </a:pPr>
            <a:r>
              <a:rPr lang="en-US" altLang="zh-TW" dirty="0" smtClean="0"/>
              <a:t>Page </a:t>
            </a:r>
            <a:fld id="{D09CE63E-8DC8-459D-9F1E-51B2C39CB6A5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-1364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3999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90601"/>
            <a:ext cx="8229600" cy="513556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1769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D9E78-2E4E-4360-A24D-3ECC739393C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7257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EEDB6-3FB3-436A-B1A9-6088B5E4AF0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0829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933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50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956E49-9B35-407E-B5F2-C84A7F7C3F93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6322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 kumimoji="0" lang="en-US" altLang="zh-TW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 kumimoji="0" lang="en-US" altLang="zh-TW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 kumimoji="0" lang="en-US" altLang="zh-TW" sz="16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62D02-0666-40DA-9CF6-C4933C18B9A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0214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25FA4-98C3-401D-9345-FB40A3C16C3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5926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620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BA313"/>
              </a:buClr>
              <a:buSzPct val="70000"/>
              <a:buFont typeface="Wingdings" pitchFamily="2" charset="2"/>
              <a:buChar char="¨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cs typeface="+mn-cs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n-lt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1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  <a:cs typeface="Open Sans"/>
              </a:defRPr>
            </a:lvl1pPr>
          </a:lstStyle>
          <a:p>
            <a:pPr>
              <a:defRPr/>
            </a:pPr>
            <a:fld id="{8CE2158A-1198-49B0-A2A2-00E3C3C7211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8221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35" r:id="rId9"/>
    <p:sldLayoutId id="2147484236" r:id="rId10"/>
    <p:sldLayoutId id="2147484237" r:id="rId11"/>
    <p:sldLayoutId id="2147484219" r:id="rId12"/>
    <p:sldLayoutId id="2147484220" r:id="rId13"/>
    <p:sldLayoutId id="2147484226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FF9900"/>
        </a:buClr>
        <a:buSzPct val="75000"/>
        <a:buFont typeface="Wingdings" pitchFamily="2" charset="2"/>
        <a:buChar char="n"/>
        <a:tabLst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80000"/>
        <a:buFont typeface="Wingdings" pitchFamily="2" charset="2"/>
        <a:buChar char="¨"/>
        <a:tabLst/>
        <a:defRPr sz="2400" kern="1200">
          <a:solidFill>
            <a:schemeClr val="accent1"/>
          </a:solidFill>
          <a:latin typeface="+mn-lt"/>
          <a:ea typeface="+mn-ea"/>
          <a:cs typeface="Open Sans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FF9900"/>
        </a:buClr>
        <a:buSzPct val="65000"/>
        <a:buFont typeface="Wingdings" pitchFamily="2" charset="2"/>
        <a:buChar char="n"/>
        <a:tabLst/>
        <a:defRPr sz="2000" kern="1200">
          <a:solidFill>
            <a:schemeClr val="tx1"/>
          </a:solidFill>
          <a:latin typeface="+mn-lt"/>
          <a:ea typeface="+mn-ea"/>
          <a:cs typeface="Open Sans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FBA313"/>
        </a:buClr>
        <a:buSzPct val="70000"/>
        <a:buFont typeface="Wingdings" pitchFamily="2" charset="2"/>
        <a:buChar char="¨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FF9900"/>
        </a:buClr>
        <a:buSzTx/>
        <a:buFont typeface="Wingdings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ogcomp.cs.illinois.edu/page/people_view/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4: LEARNING PARADIGMS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5676900" y="2668715"/>
            <a:ext cx="2400300" cy="587574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3366"/>
                </a:solidFill>
                <a:latin typeface="+mn-lt"/>
                <a:cs typeface="Arial" charset="0"/>
              </a:rPr>
              <a:t>E.g., an </a:t>
            </a:r>
            <a:r>
              <a:rPr lang="en-US" dirty="0" smtClean="0">
                <a:solidFill>
                  <a:srgbClr val="3366CC"/>
                </a:solidFill>
                <a:latin typeface="+mn-lt"/>
                <a:cs typeface="Arial" charset="0"/>
              </a:rPr>
              <a:t>entities </a:t>
            </a:r>
            <a:r>
              <a:rPr lang="en-US" dirty="0" smtClean="0">
                <a:solidFill>
                  <a:srgbClr val="003366"/>
                </a:solidFill>
                <a:latin typeface="+mn-lt"/>
                <a:cs typeface="Arial" charset="0"/>
              </a:rPr>
              <a:t>model; a </a:t>
            </a:r>
            <a:r>
              <a:rPr lang="en-US" dirty="0" smtClean="0">
                <a:solidFill>
                  <a:srgbClr val="3366CC"/>
                </a:solidFill>
                <a:latin typeface="+mn-lt"/>
                <a:cs typeface="Arial" charset="0"/>
              </a:rPr>
              <a:t>relations</a:t>
            </a:r>
            <a:r>
              <a:rPr lang="en-US" dirty="0" smtClean="0">
                <a:solidFill>
                  <a:srgbClr val="003366"/>
                </a:solidFill>
                <a:latin typeface="+mn-lt"/>
                <a:cs typeface="Arial" charset="0"/>
              </a:rPr>
              <a:t> model.</a:t>
            </a:r>
            <a:endParaRPr lang="en-US" dirty="0">
              <a:solidFill>
                <a:srgbClr val="003366"/>
              </a:solidFill>
              <a:latin typeface="+mn-lt"/>
              <a:cs typeface="Arial" charset="0"/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Constrained Conditional Models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3581400"/>
            <a:ext cx="8534400" cy="29972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3366CC"/>
                </a:solidFill>
                <a:latin typeface="Calibri" pitchFamily="34" charset="0"/>
              </a:rPr>
              <a:t>Training: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 </a:t>
            </a:r>
            <a:r>
              <a:rPr lang="en-US" sz="2000" dirty="0">
                <a:latin typeface="Calibri" pitchFamily="34" charset="0"/>
              </a:rPr>
              <a:t>learning the objective function (</a:t>
            </a:r>
            <a:r>
              <a:rPr lang="en-US" sz="2000" b="1" dirty="0">
                <a:latin typeface="Calibri" pitchFamily="34" charset="0"/>
              </a:rPr>
              <a:t>w, </a:t>
            </a:r>
            <a:r>
              <a:rPr lang="en-US" sz="2000" b="1" dirty="0" smtClean="0">
                <a:latin typeface="Calibri" pitchFamily="34" charset="0"/>
              </a:rPr>
              <a:t>u</a:t>
            </a:r>
            <a:r>
              <a:rPr lang="en-US" sz="2000" dirty="0" smtClean="0">
                <a:latin typeface="Calibri" pitchFamily="34" charset="0"/>
              </a:rPr>
              <a:t>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003366"/>
                </a:solidFill>
                <a:latin typeface="Calibri" pitchFamily="34" charset="0"/>
              </a:rPr>
              <a:t>Decouple? Decompose? Force </a:t>
            </a:r>
            <a:r>
              <a:rPr lang="en-US" sz="1800" b="1" dirty="0">
                <a:solidFill>
                  <a:srgbClr val="003366"/>
                </a:solidFill>
                <a:latin typeface="Calibri" pitchFamily="34" charset="0"/>
              </a:rPr>
              <a:t>u</a:t>
            </a:r>
            <a:r>
              <a:rPr lang="en-US" sz="1800" dirty="0">
                <a:solidFill>
                  <a:srgbClr val="003366"/>
                </a:solidFill>
                <a:latin typeface="Calibri" pitchFamily="34" charset="0"/>
              </a:rPr>
              <a:t> to model hard constraints? </a:t>
            </a:r>
            <a:endParaRPr lang="en-US" sz="1800" dirty="0" smtClean="0">
              <a:solidFill>
                <a:srgbClr val="003366"/>
              </a:solidFill>
              <a:latin typeface="Calibri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b="1" dirty="0" smtClean="0">
                <a:solidFill>
                  <a:srgbClr val="3366CC"/>
                </a:solidFill>
                <a:latin typeface="Calibri" pitchFamily="34" charset="0"/>
              </a:rPr>
              <a:t>Inference:</a:t>
            </a:r>
            <a:r>
              <a:rPr lang="en-US" sz="2000" dirty="0" smtClean="0">
                <a:solidFill>
                  <a:srgbClr val="3366CC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A way to push the learned model to </a:t>
            </a:r>
            <a:r>
              <a:rPr lang="en-US" sz="2000" b="1" dirty="0" smtClean="0">
                <a:latin typeface="Calibri" pitchFamily="34" charset="0"/>
              </a:rPr>
              <a:t>satisfy our output expectations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(or expectations from a latent representation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1800" b="1" dirty="0" smtClean="0">
                <a:latin typeface="Calibri" pitchFamily="34" charset="0"/>
              </a:rPr>
              <a:t>How? </a:t>
            </a:r>
            <a:r>
              <a:rPr lang="en-US" sz="1800" dirty="0">
                <a:latin typeface="Calibri" pitchFamily="34" charset="0"/>
              </a:rPr>
              <a:t>[</a:t>
            </a:r>
            <a:r>
              <a:rPr lang="en-US" sz="1800" dirty="0" err="1" smtClean="0">
                <a:latin typeface="Calibri" pitchFamily="34" charset="0"/>
              </a:rPr>
              <a:t>CoDL</a:t>
            </a:r>
            <a:r>
              <a:rPr lang="en-US" sz="1800" dirty="0" smtClean="0">
                <a:latin typeface="Calibri" pitchFamily="34" charset="0"/>
              </a:rPr>
              <a:t>, Chang, Ratinov, Roth (07, 12); Posterior Regularization, </a:t>
            </a:r>
            <a:r>
              <a:rPr lang="en-US" sz="1800" dirty="0" err="1" smtClean="0">
                <a:latin typeface="Calibri" pitchFamily="34" charset="0"/>
              </a:rPr>
              <a:t>Ganchev</a:t>
            </a:r>
            <a:r>
              <a:rPr lang="en-US" sz="1800" dirty="0" smtClean="0">
                <a:latin typeface="Calibri" pitchFamily="34" charset="0"/>
              </a:rPr>
              <a:t> et. al (10); Unified EM (Samdani &amp; Roth(12), </a:t>
            </a:r>
            <a:r>
              <a:rPr lang="en-US" sz="1800" dirty="0" smtClean="0">
                <a:solidFill>
                  <a:srgbClr val="003366"/>
                </a:solidFill>
                <a:latin typeface="Calibri" pitchFamily="34" charset="0"/>
              </a:rPr>
              <a:t>dozens of applications in NLP</a:t>
            </a:r>
            <a:r>
              <a:rPr lang="en-US" sz="1800" dirty="0" smtClean="0">
                <a:latin typeface="Calibri" pitchFamily="34" charset="0"/>
              </a:rPr>
              <a:t>]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</a:rPr>
              <a:t>The benefits of </a:t>
            </a:r>
            <a:r>
              <a:rPr lang="en-US" sz="2000" dirty="0" smtClean="0">
                <a:solidFill>
                  <a:srgbClr val="3366CC"/>
                </a:solidFill>
                <a:latin typeface="Calibri" pitchFamily="34" charset="0"/>
              </a:rPr>
              <a:t>thinking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about it as an ILP are </a:t>
            </a:r>
            <a:r>
              <a:rPr lang="en-US" sz="2000" dirty="0" smtClean="0">
                <a:solidFill>
                  <a:srgbClr val="3366CC"/>
                </a:solidFill>
                <a:latin typeface="Calibri" pitchFamily="34" charset="0"/>
              </a:rPr>
              <a:t>conceptual </a:t>
            </a:r>
            <a:r>
              <a:rPr lang="en-US" sz="2000" dirty="0" smtClean="0">
                <a:latin typeface="Calibri" pitchFamily="34" charset="0"/>
              </a:rPr>
              <a:t>and </a:t>
            </a:r>
            <a:r>
              <a:rPr lang="en-US" sz="2000" dirty="0" smtClean="0">
                <a:solidFill>
                  <a:srgbClr val="3366CC"/>
                </a:solidFill>
                <a:latin typeface="Calibri" pitchFamily="34" charset="0"/>
              </a:rPr>
              <a:t>computational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.</a:t>
            </a:r>
            <a:r>
              <a:rPr lang="en-US" sz="2000" dirty="0" smtClean="0">
                <a:latin typeface="Calibri" pitchFamily="34" charset="0"/>
              </a:rPr>
              <a:t> </a:t>
            </a:r>
            <a:endParaRPr lang="en-US" sz="1800" dirty="0"/>
          </a:p>
        </p:txBody>
      </p:sp>
      <p:sp>
        <p:nvSpPr>
          <p:cNvPr id="754691" name="Rectangle 3"/>
          <p:cNvSpPr>
            <a:spLocks noChangeArrowheads="1"/>
          </p:cNvSpPr>
          <p:nvPr/>
        </p:nvSpPr>
        <p:spPr bwMode="auto">
          <a:xfrm>
            <a:off x="533400" y="114300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Char char="n"/>
            </a:pPr>
            <a:endParaRPr lang="en-US" altLang="zh-TW" sz="2400" b="1">
              <a:solidFill>
                <a:srgbClr val="CC3300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54705" name="Rectangle 17"/>
          <p:cNvSpPr>
            <a:spLocks noChangeArrowheads="1"/>
          </p:cNvSpPr>
          <p:nvPr/>
        </p:nvSpPr>
        <p:spPr bwMode="auto">
          <a:xfrm>
            <a:off x="6324600" y="1562337"/>
            <a:ext cx="2590800" cy="646331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3366"/>
                </a:solidFill>
                <a:latin typeface="+mn-lt"/>
                <a:cs typeface="Arial" charset="0"/>
              </a:rPr>
              <a:t>Knowledge component:  </a:t>
            </a:r>
          </a:p>
          <a:p>
            <a:r>
              <a:rPr lang="en-US" dirty="0" smtClean="0">
                <a:solidFill>
                  <a:srgbClr val="003366"/>
                </a:solidFill>
                <a:latin typeface="+mn-lt"/>
                <a:cs typeface="Arial" charset="0"/>
              </a:rPr>
              <a:t>(Soft</a:t>
            </a:r>
            <a:r>
              <a:rPr lang="en-US" dirty="0">
                <a:solidFill>
                  <a:srgbClr val="003366"/>
                </a:solidFill>
                <a:latin typeface="+mn-lt"/>
                <a:cs typeface="Arial" charset="0"/>
              </a:rPr>
              <a:t>) constraints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3400" y="1905001"/>
            <a:ext cx="3048000" cy="909856"/>
            <a:chOff x="152400" y="1485900"/>
            <a:chExt cx="3048000" cy="682392"/>
          </a:xfrm>
        </p:grpSpPr>
        <p:sp>
          <p:nvSpPr>
            <p:cNvPr id="61460" name="Rectangle 16"/>
            <p:cNvSpPr>
              <a:spLocks noChangeArrowheads="1"/>
            </p:cNvSpPr>
            <p:nvPr/>
          </p:nvSpPr>
          <p:spPr bwMode="auto">
            <a:xfrm>
              <a:off x="152400" y="1683544"/>
              <a:ext cx="2133600" cy="48474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3366"/>
                  </a:solidFill>
                  <a:latin typeface="+mn-lt"/>
                </a:rPr>
                <a:t>Weight Vector for “local” models</a:t>
              </a:r>
            </a:p>
          </p:txBody>
        </p:sp>
        <p:sp>
          <p:nvSpPr>
            <p:cNvPr id="61461" name="Line 22"/>
            <p:cNvSpPr>
              <a:spLocks noChangeShapeType="1"/>
            </p:cNvSpPr>
            <p:nvPr/>
          </p:nvSpPr>
          <p:spPr bwMode="auto">
            <a:xfrm flipV="1">
              <a:off x="2362200" y="1485900"/>
              <a:ext cx="838200" cy="45720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136196" y="482601"/>
            <a:ext cx="3771245" cy="646331"/>
            <a:chOff x="5005403" y="361950"/>
            <a:chExt cx="3771245" cy="484748"/>
          </a:xfrm>
        </p:grpSpPr>
        <p:sp>
          <p:nvSpPr>
            <p:cNvPr id="61458" name="Rectangle 18"/>
            <p:cNvSpPr>
              <a:spLocks noChangeArrowheads="1"/>
            </p:cNvSpPr>
            <p:nvPr/>
          </p:nvSpPr>
          <p:spPr bwMode="auto">
            <a:xfrm>
              <a:off x="5881048" y="361950"/>
              <a:ext cx="2895600" cy="48474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Penalty for violating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the constraint.</a:t>
              </a:r>
            </a:p>
          </p:txBody>
        </p:sp>
        <p:sp>
          <p:nvSpPr>
            <p:cNvPr id="61459" name="Line 23"/>
            <p:cNvSpPr>
              <a:spLocks noChangeShapeType="1"/>
            </p:cNvSpPr>
            <p:nvPr/>
          </p:nvSpPr>
          <p:spPr bwMode="auto">
            <a:xfrm rot="8742848" flipV="1">
              <a:off x="5005403" y="741781"/>
              <a:ext cx="808791" cy="46989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754717" name="Group 29"/>
          <p:cNvGrpSpPr>
            <a:grpSpLocks/>
          </p:cNvGrpSpPr>
          <p:nvPr/>
        </p:nvGrpSpPr>
        <p:grpSpPr bwMode="auto">
          <a:xfrm>
            <a:off x="5540992" y="1965325"/>
            <a:ext cx="3352800" cy="1306512"/>
            <a:chOff x="3456" y="1238"/>
            <a:chExt cx="2112" cy="823"/>
          </a:xfrm>
        </p:grpSpPr>
        <p:sp>
          <p:nvSpPr>
            <p:cNvPr id="61457" name="Line 24"/>
            <p:cNvSpPr>
              <a:spLocks noChangeShapeType="1"/>
            </p:cNvSpPr>
            <p:nvPr/>
          </p:nvSpPr>
          <p:spPr bwMode="auto">
            <a:xfrm flipH="1" flipV="1">
              <a:off x="3456" y="1238"/>
              <a:ext cx="432" cy="394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1456" name="Rectangle 19"/>
            <p:cNvSpPr>
              <a:spLocks noChangeArrowheads="1"/>
            </p:cNvSpPr>
            <p:nvPr/>
          </p:nvSpPr>
          <p:spPr bwMode="auto">
            <a:xfrm>
              <a:off x="3456" y="1654"/>
              <a:ext cx="2112" cy="40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3366"/>
                  </a:solidFill>
                  <a:latin typeface="+mn-lt"/>
                  <a:cs typeface="Arial" charset="0"/>
                </a:rPr>
                <a:t>How far y is from </a:t>
              </a:r>
            </a:p>
            <a:p>
              <a:r>
                <a:rPr lang="en-US" dirty="0">
                  <a:solidFill>
                    <a:srgbClr val="003366"/>
                  </a:solidFill>
                  <a:latin typeface="+mn-lt"/>
                  <a:cs typeface="Arial" charset="0"/>
                </a:rPr>
                <a:t>a “</a:t>
              </a:r>
              <a:r>
                <a:rPr lang="en-US" dirty="0" smtClean="0">
                  <a:solidFill>
                    <a:srgbClr val="003366"/>
                  </a:solidFill>
                  <a:latin typeface="+mn-lt"/>
                  <a:cs typeface="Arial" charset="0"/>
                </a:rPr>
                <a:t>legal/expected” </a:t>
              </a:r>
              <a:r>
                <a:rPr lang="en-US" dirty="0">
                  <a:solidFill>
                    <a:srgbClr val="003366"/>
                  </a:solidFill>
                  <a:latin typeface="+mn-lt"/>
                  <a:cs typeface="Arial" charset="0"/>
                </a:rPr>
                <a:t>assignment</a:t>
              </a:r>
            </a:p>
          </p:txBody>
        </p:sp>
      </p:grpSp>
      <p:grpSp>
        <p:nvGrpSpPr>
          <p:cNvPr id="754715" name="Group 27"/>
          <p:cNvGrpSpPr>
            <a:grpSpLocks/>
          </p:cNvGrpSpPr>
          <p:nvPr/>
        </p:nvGrpSpPr>
        <p:grpSpPr bwMode="auto">
          <a:xfrm>
            <a:off x="2286000" y="1905000"/>
            <a:ext cx="3048000" cy="1598613"/>
            <a:chOff x="1200" y="1296"/>
            <a:chExt cx="1920" cy="1007"/>
          </a:xfrm>
        </p:grpSpPr>
        <p:sp>
          <p:nvSpPr>
            <p:cNvPr id="61454" name="Rectangle 15"/>
            <p:cNvSpPr>
              <a:spLocks noChangeArrowheads="1"/>
            </p:cNvSpPr>
            <p:nvPr/>
          </p:nvSpPr>
          <p:spPr bwMode="auto">
            <a:xfrm>
              <a:off x="1200" y="1721"/>
              <a:ext cx="1920" cy="58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3366"/>
                  </a:solidFill>
                  <a:latin typeface="+mn-lt"/>
                  <a:cs typeface="Arial" charset="0"/>
                </a:rPr>
                <a:t>Features, </a:t>
              </a:r>
              <a:r>
                <a:rPr lang="en-US" dirty="0" smtClean="0">
                  <a:solidFill>
                    <a:srgbClr val="003366"/>
                  </a:solidFill>
                  <a:latin typeface="+mn-lt"/>
                  <a:cs typeface="Arial" charset="0"/>
                </a:rPr>
                <a:t>classifiers (Lin; NN); </a:t>
              </a:r>
              <a:r>
                <a:rPr lang="en-US" dirty="0">
                  <a:solidFill>
                    <a:srgbClr val="003366"/>
                  </a:solidFill>
                  <a:latin typeface="+mn-lt"/>
                  <a:cs typeface="Arial" charset="0"/>
                </a:rPr>
                <a:t>log-linear models  (HMM, CRF) or a combination</a:t>
              </a:r>
            </a:p>
          </p:txBody>
        </p:sp>
        <p:sp>
          <p:nvSpPr>
            <p:cNvPr id="61455" name="Line 21"/>
            <p:cNvSpPr>
              <a:spLocks noChangeShapeType="1"/>
            </p:cNvSpPr>
            <p:nvPr/>
          </p:nvSpPr>
          <p:spPr bwMode="auto">
            <a:xfrm flipV="1">
              <a:off x="2304" y="1296"/>
              <a:ext cx="0" cy="43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09600" y="134999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eaLnBrk="0" hangingPunct="0">
              <a:spcBef>
                <a:spcPct val="20000"/>
              </a:spcBef>
              <a:buClr>
                <a:srgbClr val="FF9900"/>
              </a:buClr>
              <a:buSzPct val="65000"/>
            </a:pPr>
            <a:r>
              <a:rPr lang="en-US" sz="2400" b="1" kern="0" dirty="0" smtClean="0">
                <a:solidFill>
                  <a:srgbClr val="000000"/>
                </a:solidFill>
                <a:latin typeface="Calibri"/>
                <a:cs typeface="Arial"/>
              </a:rPr>
              <a:t>y </a:t>
            </a:r>
            <a:r>
              <a:rPr lang="en-US" sz="2400" b="1" kern="0" dirty="0">
                <a:solidFill>
                  <a:srgbClr val="000000"/>
                </a:solidFill>
                <a:latin typeface="Calibri"/>
                <a:cs typeface="Arial"/>
              </a:rPr>
              <a:t>= </a:t>
            </a:r>
            <a:r>
              <a:rPr lang="en-US" sz="2400" b="1" kern="0" dirty="0" err="1">
                <a:solidFill>
                  <a:srgbClr val="000000"/>
                </a:solidFill>
                <a:latin typeface="Calibri"/>
                <a:cs typeface="Arial"/>
              </a:rPr>
              <a:t>argmax</a:t>
            </a:r>
            <a:r>
              <a:rPr lang="en-US" sz="2400" b="1" kern="0" baseline="-25000" dirty="0" err="1">
                <a:solidFill>
                  <a:srgbClr val="000000"/>
                </a:solidFill>
                <a:latin typeface="Calibri"/>
                <a:cs typeface="Arial"/>
              </a:rPr>
              <a:t>y</a:t>
            </a:r>
            <a:r>
              <a:rPr lang="en-US" sz="2400" b="1" kern="0" baseline="-25000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lang="en-US" sz="2400" b="1" kern="0" baseline="-25000" dirty="0">
                <a:solidFill>
                  <a:srgbClr val="000000"/>
                </a:solidFill>
                <a:latin typeface="cmsy10"/>
                <a:cs typeface="Arial"/>
              </a:rPr>
              <a:t>2 Y</a:t>
            </a:r>
            <a:r>
              <a:rPr lang="en-US" sz="2400" b="1" kern="0" dirty="0">
                <a:solidFill>
                  <a:srgbClr val="000000"/>
                </a:solidFill>
                <a:latin typeface="Calibri"/>
                <a:cs typeface="Arial"/>
              </a:rPr>
              <a:t>  </a:t>
            </a:r>
            <a:r>
              <a:rPr lang="en-US" sz="2400" b="1" kern="0" dirty="0" err="1" smtClean="0">
                <a:solidFill>
                  <a:srgbClr val="000000"/>
                </a:solidFill>
                <a:latin typeface="Calibri"/>
                <a:cs typeface="Arial"/>
              </a:rPr>
              <a:t>w</a:t>
            </a:r>
            <a:r>
              <a:rPr lang="en-US" sz="2400" b="1" kern="0" baseline="30000" dirty="0" err="1" smtClean="0">
                <a:solidFill>
                  <a:srgbClr val="000000"/>
                </a:solidFill>
                <a:latin typeface="Calibri"/>
                <a:cs typeface="Arial"/>
              </a:rPr>
              <a:t>T</a:t>
            </a:r>
            <a:r>
              <a:rPr lang="en-US" sz="2400" b="1" kern="0" dirty="0" err="1" smtClean="0">
                <a:solidFill>
                  <a:srgbClr val="000000"/>
                </a:solidFill>
                <a:latin typeface="cmmi10"/>
                <a:cs typeface="Arial"/>
              </a:rPr>
              <a:t>Á</a:t>
            </a:r>
            <a:r>
              <a:rPr lang="en-US" sz="2400" b="1" kern="0" dirty="0" smtClean="0">
                <a:solidFill>
                  <a:srgbClr val="000000"/>
                </a:solidFill>
                <a:latin typeface="Calibri"/>
                <a:cs typeface="Arial"/>
              </a:rPr>
              <a:t>(x, y</a:t>
            </a:r>
            <a:r>
              <a:rPr lang="en-US" sz="2400" b="1" kern="0" dirty="0">
                <a:solidFill>
                  <a:srgbClr val="000000"/>
                </a:solidFill>
                <a:latin typeface="Calibri"/>
                <a:cs typeface="Arial"/>
              </a:rPr>
              <a:t>) + </a:t>
            </a:r>
            <a:r>
              <a:rPr lang="en-US" sz="2400" b="1" kern="0" dirty="0" err="1" smtClean="0">
                <a:solidFill>
                  <a:srgbClr val="000000"/>
                </a:solidFill>
                <a:latin typeface="Calibri"/>
                <a:cs typeface="Arial"/>
              </a:rPr>
              <a:t>u</a:t>
            </a:r>
            <a:r>
              <a:rPr lang="en-US" sz="2400" b="1" kern="0" baseline="30000" dirty="0" err="1" smtClean="0">
                <a:solidFill>
                  <a:srgbClr val="000000"/>
                </a:solidFill>
                <a:latin typeface="Calibri"/>
                <a:cs typeface="Arial"/>
              </a:rPr>
              <a:t>T</a:t>
            </a:r>
            <a:r>
              <a:rPr lang="en-US" sz="2400" b="1" kern="0" dirty="0" err="1" smtClean="0">
                <a:solidFill>
                  <a:srgbClr val="000000"/>
                </a:solidFill>
                <a:latin typeface="cmmi10"/>
                <a:cs typeface="Arial"/>
              </a:rPr>
              <a:t>C</a:t>
            </a:r>
            <a:r>
              <a:rPr lang="en-US" sz="2400" b="1" kern="0" dirty="0" smtClean="0">
                <a:solidFill>
                  <a:srgbClr val="000000"/>
                </a:solidFill>
                <a:latin typeface="Calibri"/>
                <a:cs typeface="Arial"/>
              </a:rPr>
              <a:t>(x, y</a:t>
            </a:r>
            <a:r>
              <a:rPr lang="en-US" sz="2400" b="1" kern="0" dirty="0">
                <a:solidFill>
                  <a:srgbClr val="000000"/>
                </a:solidFill>
                <a:latin typeface="Calibri"/>
                <a:cs typeface="Arial"/>
              </a:rPr>
              <a:t>) </a:t>
            </a: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4800600" y="1450467"/>
            <a:ext cx="1752600" cy="36933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  <a:cs typeface="Arial" charset="0"/>
              </a:rPr>
              <a:t> </a:t>
            </a:r>
            <a:endParaRPr lang="en-US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2400" y="1238151"/>
            <a:ext cx="6172200" cy="666849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366"/>
                </a:solidFill>
                <a:latin typeface="Calibri" pitchFamily="34" charset="0"/>
              </a:rPr>
              <a:t>y</a:t>
            </a:r>
            <a:r>
              <a:rPr lang="en-US" sz="2400" dirty="0" smtClean="0">
                <a:solidFill>
                  <a:srgbClr val="003366"/>
                </a:solidFill>
                <a:latin typeface="Calibri" pitchFamily="34" charset="0"/>
              </a:rPr>
              <a:t> = </a:t>
            </a:r>
            <a:r>
              <a:rPr lang="en-US" sz="2400" dirty="0" err="1" smtClean="0">
                <a:solidFill>
                  <a:srgbClr val="003366"/>
                </a:solidFill>
                <a:latin typeface="Calibri" pitchFamily="34" charset="0"/>
              </a:rPr>
              <a:t>argmax</a:t>
            </a:r>
            <a:r>
              <a:rPr lang="en-US" sz="2400" baseline="-25000" dirty="0" err="1" smtClean="0">
                <a:solidFill>
                  <a:srgbClr val="3366CC"/>
                </a:solidFill>
                <a:latin typeface="Arial"/>
                <a:sym typeface="Symbol"/>
              </a:rPr>
              <a:t>y</a:t>
            </a:r>
            <a:r>
              <a:rPr lang="en-US" sz="2400" dirty="0" smtClean="0">
                <a:solidFill>
                  <a:srgbClr val="003366"/>
                </a:solidFill>
              </a:rPr>
              <a:t> </a:t>
            </a:r>
            <a:r>
              <a:rPr lang="en-US" sz="2000" dirty="0" smtClean="0">
                <a:solidFill>
                  <a:srgbClr val="003366"/>
                </a:solidFill>
                <a:latin typeface="Symbol"/>
                <a:sym typeface="Symbol"/>
              </a:rPr>
              <a:t></a:t>
            </a:r>
            <a:r>
              <a:rPr lang="en-US" sz="2000" dirty="0" smtClean="0">
                <a:solidFill>
                  <a:srgbClr val="003366"/>
                </a:solidFill>
              </a:rPr>
              <a:t> </a:t>
            </a:r>
            <a:r>
              <a:rPr lang="en-US" sz="2000" b="1" dirty="0" smtClean="0">
                <a:solidFill>
                  <a:srgbClr val="003366"/>
                </a:solidFill>
                <a:latin typeface="Calibri"/>
              </a:rPr>
              <a:t>1</a:t>
            </a:r>
            <a:r>
              <a:rPr lang="en-US" sz="2000" b="1" baseline="-25000" dirty="0" smtClean="0">
                <a:solidFill>
                  <a:srgbClr val="003366"/>
                </a:solidFill>
                <a:latin typeface="cmmi10"/>
              </a:rPr>
              <a:t>Á</a:t>
            </a:r>
            <a:r>
              <a:rPr lang="en-US" sz="2000" b="1" baseline="-25000" dirty="0" smtClean="0">
                <a:solidFill>
                  <a:srgbClr val="003366"/>
                </a:solidFill>
                <a:latin typeface="Calibri" pitchFamily="34" charset="0"/>
              </a:rPr>
              <a:t>(</a:t>
            </a:r>
            <a:r>
              <a:rPr lang="en-US" sz="2000" b="1" baseline="-25000" dirty="0" err="1" smtClean="0">
                <a:solidFill>
                  <a:srgbClr val="003366"/>
                </a:solidFill>
                <a:latin typeface="Calibri"/>
              </a:rPr>
              <a:t>x,y</a:t>
            </a:r>
            <a:r>
              <a:rPr lang="en-US" sz="2000" b="1" baseline="-25000" dirty="0" smtClean="0">
                <a:solidFill>
                  <a:srgbClr val="003366"/>
                </a:solidFill>
                <a:latin typeface="Calibri" pitchFamily="34" charset="0"/>
              </a:rPr>
              <a:t>)</a:t>
            </a:r>
            <a:r>
              <a:rPr lang="en-US" sz="2000" b="1" dirty="0" smtClean="0">
                <a:solidFill>
                  <a:srgbClr val="003366"/>
                </a:solidFill>
              </a:rPr>
              <a:t> </a:t>
            </a:r>
            <a:r>
              <a:rPr lang="en-US" sz="2000" b="1" dirty="0" err="1" smtClean="0">
                <a:solidFill>
                  <a:srgbClr val="003366"/>
                </a:solidFill>
                <a:latin typeface="cmmi10"/>
              </a:rPr>
              <a:t>w</a:t>
            </a:r>
            <a:r>
              <a:rPr lang="en-US" sz="2000" baseline="-25000" dirty="0" err="1" smtClean="0">
                <a:solidFill>
                  <a:srgbClr val="003366"/>
                </a:solidFill>
                <a:latin typeface="Calibri"/>
              </a:rPr>
              <a:t>x,y</a:t>
            </a:r>
            <a:r>
              <a:rPr lang="en-US" sz="2000" baseline="-25000" dirty="0" smtClean="0">
                <a:solidFill>
                  <a:srgbClr val="003366"/>
                </a:solidFill>
                <a:latin typeface="Calibri"/>
              </a:rPr>
              <a:t>     </a:t>
            </a:r>
            <a:r>
              <a:rPr lang="en-US" sz="2000" dirty="0" smtClean="0">
                <a:solidFill>
                  <a:srgbClr val="003366"/>
                </a:solidFill>
                <a:latin typeface="Calibri" pitchFamily="34" charset="0"/>
              </a:rPr>
              <a:t>subject to Constraints C(</a:t>
            </a:r>
            <a:r>
              <a:rPr lang="en-US" sz="2000" dirty="0" err="1" smtClean="0">
                <a:solidFill>
                  <a:srgbClr val="003366"/>
                </a:solidFill>
                <a:latin typeface="Calibri" pitchFamily="34" charset="0"/>
              </a:rPr>
              <a:t>x,y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endParaRPr lang="en-US" sz="2000" baseline="-25000" dirty="0">
              <a:solidFill>
                <a:srgbClr val="0033CC"/>
              </a:solidFill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57800" y="250448"/>
            <a:ext cx="3831608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66"/>
                </a:solidFill>
                <a:latin typeface="+mn-lt"/>
              </a:rPr>
              <a:t>Any MAP problem w.r.t. any probabilistic model, can be formulated as an ILP </a:t>
            </a:r>
            <a:r>
              <a:rPr lang="en-US" sz="1600" dirty="0" smtClean="0">
                <a:solidFill>
                  <a:srgbClr val="3366CC"/>
                </a:solidFill>
                <a:latin typeface="+mn-lt"/>
              </a:rPr>
              <a:t>[</a:t>
            </a:r>
            <a:r>
              <a:rPr lang="en-US" sz="1600" dirty="0">
                <a:solidFill>
                  <a:srgbClr val="3366CC"/>
                </a:solidFill>
                <a:latin typeface="+mn-lt"/>
              </a:rPr>
              <a:t>Roth+ 04, </a:t>
            </a:r>
            <a:r>
              <a:rPr lang="en-US" sz="1600" dirty="0" err="1" smtClean="0">
                <a:solidFill>
                  <a:srgbClr val="3366CC"/>
                </a:solidFill>
                <a:latin typeface="+mn-lt"/>
              </a:rPr>
              <a:t>Taskar</a:t>
            </a:r>
            <a:r>
              <a:rPr lang="en-US" sz="1600" dirty="0" smtClean="0">
                <a:solidFill>
                  <a:srgbClr val="3366CC"/>
                </a:solidFill>
                <a:latin typeface="+mn-lt"/>
              </a:rPr>
              <a:t> 04]</a:t>
            </a:r>
            <a:endParaRPr lang="en-US" dirty="0" smtClean="0">
              <a:solidFill>
                <a:srgbClr val="3366CC"/>
              </a:solidFill>
              <a:latin typeface="+mn-lt"/>
            </a:endParaRPr>
          </a:p>
        </p:txBody>
      </p:sp>
      <p:sp>
        <p:nvSpPr>
          <p:cNvPr id="23" name="AutoShape 191"/>
          <p:cNvSpPr>
            <a:spLocks noChangeArrowheads="1"/>
          </p:cNvSpPr>
          <p:nvPr/>
        </p:nvSpPr>
        <p:spPr bwMode="auto">
          <a:xfrm>
            <a:off x="2019300" y="886175"/>
            <a:ext cx="2438400" cy="320040"/>
          </a:xfrm>
          <a:prstGeom prst="wedgeRectCallout">
            <a:avLst>
              <a:gd name="adj1" fmla="val -32092"/>
              <a:gd name="adj2" fmla="val 123534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 dirty="0" smtClean="0">
                <a:solidFill>
                  <a:srgbClr val="3366CC"/>
                </a:solidFill>
                <a:latin typeface="Calibri"/>
                <a:cs typeface="Arial" charset="0"/>
              </a:rPr>
              <a:t>Variables</a:t>
            </a:r>
            <a:r>
              <a:rPr lang="en-US" b="1" dirty="0" smtClean="0">
                <a:solidFill>
                  <a:srgbClr val="000000"/>
                </a:solidFill>
                <a:latin typeface="Calibri"/>
                <a:cs typeface="Arial" charset="0"/>
              </a:rPr>
              <a:t> </a:t>
            </a:r>
            <a:r>
              <a:rPr lang="en-US" b="1" dirty="0" smtClean="0">
                <a:solidFill>
                  <a:srgbClr val="003366"/>
                </a:solidFill>
                <a:latin typeface="Calibri"/>
                <a:cs typeface="Arial" charset="0"/>
              </a:rPr>
              <a:t>are models  </a:t>
            </a:r>
            <a:endParaRPr lang="en-US" b="1" dirty="0">
              <a:solidFill>
                <a:srgbClr val="003366"/>
              </a:solidFill>
              <a:latin typeface="Calibri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4392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54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54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54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54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754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754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0" grpId="0" uiExpand="1" build="p"/>
      <p:bldP spid="754691" grpId="0" autoUpdateAnimBg="0"/>
      <p:bldP spid="754705" grpId="0" animBg="1"/>
      <p:bldP spid="25" grpId="0" animBg="1"/>
      <p:bldP spid="31" grpId="0" animBg="1"/>
      <p:bldP spid="3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ea typeface="Arial Unicode MS" pitchFamily="34" charset="-128"/>
                <a:cs typeface="Arial Unicode MS" pitchFamily="34" charset="-128"/>
              </a:rPr>
              <a:t>Where are we? 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dirty="0" smtClean="0">
                <a:solidFill>
                  <a:srgbClr val="0033CC"/>
                </a:solidFill>
              </a:rPr>
              <a:t>Modeling &amp; Algorithms for Incorporating Constraints </a:t>
            </a:r>
            <a:endParaRPr lang="en-US" altLang="zh-TW" dirty="0" smtClean="0">
              <a:solidFill>
                <a:srgbClr val="0033CC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914400" lvl="1" indent="-457200"/>
            <a:r>
              <a:rPr lang="en-US" dirty="0" smtClean="0"/>
              <a:t>Showed that CCMs support formalizing many problems </a:t>
            </a:r>
          </a:p>
          <a:p>
            <a:pPr marL="914400" lvl="1" indent="-457200"/>
            <a:r>
              <a:rPr lang="en-US" dirty="0" smtClean="0"/>
              <a:t>Showed several ways to incorporate global constraints in the decision. </a:t>
            </a:r>
          </a:p>
          <a:p>
            <a:pPr marL="533400" indent="-533400">
              <a:buFont typeface="Wingdings" pitchFamily="2" charset="2"/>
              <a:buNone/>
            </a:pPr>
            <a:endParaRPr lang="en-US" altLang="zh-TW" dirty="0" smtClean="0">
              <a:solidFill>
                <a:srgbClr val="0033CC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533400" indent="-533400"/>
            <a:r>
              <a:rPr lang="en-US" altLang="zh-TW" dirty="0" smtClean="0">
                <a:solidFill>
                  <a:srgbClr val="0033CC"/>
                </a:solidFill>
                <a:ea typeface="Arial Unicode MS" pitchFamily="34" charset="-128"/>
                <a:cs typeface="Arial Unicode MS" pitchFamily="34" charset="-128"/>
              </a:rPr>
              <a:t>Training: Coupling vs. Decoupling Training and Inference. </a:t>
            </a:r>
          </a:p>
          <a:p>
            <a:pPr marL="914400" lvl="1" indent="-457200"/>
            <a:r>
              <a:rPr lang="en-US" altLang="zh-TW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Incorporating global constraints is important </a:t>
            </a:r>
            <a:r>
              <a:rPr lang="en-US" altLang="zh-TW" dirty="0" smtClean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but</a:t>
            </a:r>
          </a:p>
          <a:p>
            <a:pPr marL="914400" lvl="1" indent="-457200"/>
            <a:r>
              <a:rPr lang="en-US" altLang="zh-TW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Should it be done only at </a:t>
            </a:r>
            <a:r>
              <a:rPr lang="en-US" altLang="zh-TW" dirty="0" smtClean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evaluation time</a:t>
            </a:r>
            <a:r>
              <a:rPr lang="en-US" altLang="zh-TW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 or also at training time?</a:t>
            </a:r>
          </a:p>
          <a:p>
            <a:pPr marL="914400" lvl="1" indent="-457200"/>
            <a:r>
              <a:rPr lang="en-US" altLang="zh-TW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How to </a:t>
            </a:r>
            <a:r>
              <a:rPr lang="en-US" altLang="zh-TW" dirty="0" smtClean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decompose </a:t>
            </a:r>
            <a:r>
              <a:rPr lang="en-US" altLang="zh-TW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the objective function and train in parts?</a:t>
            </a:r>
          </a:p>
          <a:p>
            <a:pPr marL="914400" lvl="1" indent="-457200"/>
            <a:r>
              <a:rPr lang="en-US" altLang="zh-TW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Issues related to:</a:t>
            </a:r>
          </a:p>
          <a:p>
            <a:pPr marL="1295400" lvl="2" indent="-381000"/>
            <a:r>
              <a:rPr lang="en-US" altLang="zh-TW" sz="1800" dirty="0" smtClean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Modularity, efficiency and performance, availability of training data</a:t>
            </a:r>
          </a:p>
          <a:p>
            <a:pPr marL="1295400" lvl="2" indent="-381000"/>
            <a:r>
              <a:rPr lang="en-US" altLang="zh-TW" sz="1800" dirty="0" smtClean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Problem specific considerations</a:t>
            </a:r>
          </a:p>
        </p:txBody>
      </p:sp>
      <p:pic>
        <p:nvPicPr>
          <p:cNvPr id="8197" name="Picture 4" descr="MCj0379175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762000"/>
            <a:ext cx="915987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41" name="AutoShape 5"/>
          <p:cNvSpPr>
            <a:spLocks noChangeArrowheads="1"/>
          </p:cNvSpPr>
          <p:nvPr/>
        </p:nvSpPr>
        <p:spPr bwMode="auto">
          <a:xfrm>
            <a:off x="135650" y="29718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2956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rgbClr val="0033CC"/>
                </a:solidFill>
                <a:ea typeface="Arial Unicode MS" pitchFamily="34" charset="-128"/>
                <a:cs typeface="Arial Unicode MS" pitchFamily="34" charset="-128"/>
              </a:rPr>
              <a:t>Training</a:t>
            </a:r>
            <a:r>
              <a:rPr lang="en-US" altLang="zh-TW" sz="2800" dirty="0" smtClean="0">
                <a:ea typeface="Arial Unicode MS" pitchFamily="34" charset="-128"/>
                <a:cs typeface="Arial Unicode MS" pitchFamily="34" charset="-128"/>
              </a:rPr>
              <a:t> Constrained Conditional Models 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3200400"/>
            <a:ext cx="8534400" cy="3352800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000" dirty="0" smtClean="0">
                <a:solidFill>
                  <a:srgbClr val="0033CC"/>
                </a:solidFill>
              </a:rPr>
              <a:t>Learning paradigms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1800" dirty="0" smtClean="0"/>
              <a:t>Independently of the constraints (L+I)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1800" dirty="0" smtClean="0"/>
              <a:t>Jointly, in the presence of the constraints (IBT)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1800" dirty="0" smtClean="0"/>
              <a:t>Decomposed to simpler models</a:t>
            </a:r>
          </a:p>
          <a:p>
            <a:pPr marL="514350" indent="-457200">
              <a:lnSpc>
                <a:spcPct val="90000"/>
              </a:lnSpc>
            </a:pPr>
            <a:r>
              <a:rPr lang="en-US" sz="2000" dirty="0"/>
              <a:t>Note that structured prediction algorithms </a:t>
            </a:r>
            <a:r>
              <a:rPr lang="en-US" sz="2000" dirty="0" smtClean="0"/>
              <a:t>can </a:t>
            </a:r>
            <a:r>
              <a:rPr lang="en-US" sz="2000" dirty="0"/>
              <a:t>be used in both paradigms </a:t>
            </a:r>
          </a:p>
          <a:p>
            <a:pPr marL="1314450" lvl="2" indent="-457200">
              <a:lnSpc>
                <a:spcPct val="90000"/>
              </a:lnSpc>
            </a:pPr>
            <a:r>
              <a:rPr lang="en-US" dirty="0"/>
              <a:t>When we decide to learn jointly </a:t>
            </a:r>
            <a:endParaRPr lang="en-US" dirty="0" smtClean="0"/>
          </a:p>
          <a:p>
            <a:pPr marL="1314450" lvl="2" indent="-457200">
              <a:lnSpc>
                <a:spcPct val="90000"/>
              </a:lnSpc>
            </a:pPr>
            <a:r>
              <a:rPr lang="en-US" dirty="0" smtClean="0"/>
              <a:t>When </a:t>
            </a:r>
            <a:r>
              <a:rPr lang="en-US" dirty="0"/>
              <a:t>the left part is structured but we still want to add additional constraints </a:t>
            </a:r>
            <a:r>
              <a:rPr lang="en-US" dirty="0" smtClean="0"/>
              <a:t>only at </a:t>
            </a:r>
            <a:r>
              <a:rPr lang="en-US" dirty="0"/>
              <a:t>inference time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dirty="0"/>
              <a:t>It is possible to </a:t>
            </a:r>
            <a:r>
              <a:rPr lang="en-US" dirty="0">
                <a:solidFill>
                  <a:srgbClr val="0033CC"/>
                </a:solidFill>
              </a:rPr>
              <a:t>train</a:t>
            </a:r>
            <a:r>
              <a:rPr lang="en-US" dirty="0"/>
              <a:t> a model </a:t>
            </a:r>
            <a:r>
              <a:rPr lang="en-US" dirty="0">
                <a:solidFill>
                  <a:srgbClr val="FF0000"/>
                </a:solidFill>
              </a:rPr>
              <a:t>(left side)</a:t>
            </a:r>
            <a:r>
              <a:rPr lang="en-US" dirty="0"/>
              <a:t>, but </a:t>
            </a:r>
            <a:r>
              <a:rPr lang="en-US" dirty="0">
                <a:solidFill>
                  <a:srgbClr val="0033CC"/>
                </a:solidFill>
              </a:rPr>
              <a:t>make decisions </a:t>
            </a:r>
            <a:r>
              <a:rPr lang="en-US" dirty="0"/>
              <a:t>with </a:t>
            </a:r>
            <a:r>
              <a:rPr lang="en-US" dirty="0">
                <a:solidFill>
                  <a:srgbClr val="0033CC"/>
                </a:solidFill>
              </a:rPr>
              <a:t>additional information </a:t>
            </a:r>
            <a:r>
              <a:rPr lang="en-US" dirty="0">
                <a:solidFill>
                  <a:srgbClr val="FF0000"/>
                </a:solidFill>
              </a:rPr>
              <a:t>(right side)  </a:t>
            </a:r>
            <a:r>
              <a:rPr lang="en-US" dirty="0"/>
              <a:t>that was not incorporated during learning model.  (Not available, not needed, or just too expensive) </a:t>
            </a:r>
          </a:p>
          <a:p>
            <a:pPr marL="914400" lvl="1" indent="-457200">
              <a:lnSpc>
                <a:spcPct val="90000"/>
              </a:lnSpc>
            </a:pPr>
            <a:endParaRPr lang="en-US" sz="1800" dirty="0" smtClean="0"/>
          </a:p>
          <a:p>
            <a:pPr marL="914400" lvl="1" indent="-457200">
              <a:lnSpc>
                <a:spcPct val="90000"/>
              </a:lnSpc>
            </a:pPr>
            <a:endParaRPr lang="en-US" sz="1800" dirty="0"/>
          </a:p>
          <a:p>
            <a:pPr marL="914400" lvl="1" indent="-457200">
              <a:lnSpc>
                <a:spcPct val="90000"/>
              </a:lnSpc>
            </a:pPr>
            <a:endParaRPr lang="en-US" sz="1800" dirty="0" smtClean="0"/>
          </a:p>
          <a:p>
            <a:pPr marL="914400" lvl="1" indent="-457200">
              <a:lnSpc>
                <a:spcPct val="90000"/>
              </a:lnSpc>
            </a:pPr>
            <a:endParaRPr lang="en-US" sz="1800" dirty="0" smtClean="0"/>
          </a:p>
        </p:txBody>
      </p:sp>
      <p:sp>
        <p:nvSpPr>
          <p:cNvPr id="140290" name="AutoShape 2"/>
          <p:cNvSpPr>
            <a:spLocks noChangeArrowheads="1"/>
          </p:cNvSpPr>
          <p:nvPr/>
        </p:nvSpPr>
        <p:spPr bwMode="auto">
          <a:xfrm>
            <a:off x="1676400" y="889000"/>
            <a:ext cx="2819400" cy="304800"/>
          </a:xfrm>
          <a:prstGeom prst="wedgeRectCallout">
            <a:avLst>
              <a:gd name="adj1" fmla="val 27986"/>
              <a:gd name="adj2" fmla="val 21094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>
                <a:solidFill>
                  <a:srgbClr val="0033CC"/>
                </a:solidFill>
              </a:rPr>
              <a:t>Decompose Model</a:t>
            </a: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533400" y="1143000"/>
            <a:ext cx="777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altLang="zh-TW" sz="2400" b="1">
              <a:solidFill>
                <a:schemeClr val="hlink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409700"/>
            <a:ext cx="53054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5" name="Line 7"/>
          <p:cNvSpPr>
            <a:spLocks noChangeShapeType="1"/>
          </p:cNvSpPr>
          <p:nvPr/>
        </p:nvSpPr>
        <p:spPr bwMode="auto">
          <a:xfrm>
            <a:off x="3048000" y="1666875"/>
            <a:ext cx="16764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296" name="Line 8"/>
          <p:cNvSpPr>
            <a:spLocks noChangeShapeType="1"/>
          </p:cNvSpPr>
          <p:nvPr/>
        </p:nvSpPr>
        <p:spPr bwMode="auto">
          <a:xfrm>
            <a:off x="3048000" y="2514600"/>
            <a:ext cx="419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297" name="AutoShape 9"/>
          <p:cNvSpPr>
            <a:spLocks noChangeArrowheads="1"/>
          </p:cNvSpPr>
          <p:nvPr/>
        </p:nvSpPr>
        <p:spPr bwMode="auto">
          <a:xfrm>
            <a:off x="4648200" y="2743200"/>
            <a:ext cx="4343400" cy="381000"/>
          </a:xfrm>
          <a:prstGeom prst="wedgeRectCallout">
            <a:avLst>
              <a:gd name="adj1" fmla="val -34065"/>
              <a:gd name="adj2" fmla="val -108333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Decompose Model from constraints</a:t>
            </a:r>
          </a:p>
        </p:txBody>
      </p:sp>
      <p:sp>
        <p:nvSpPr>
          <p:cNvPr id="140298" name="Line 10"/>
          <p:cNvSpPr>
            <a:spLocks noChangeShapeType="1"/>
          </p:cNvSpPr>
          <p:nvPr/>
        </p:nvSpPr>
        <p:spPr bwMode="auto">
          <a:xfrm flipV="1">
            <a:off x="5410200" y="2057400"/>
            <a:ext cx="2286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299" name="Line 11"/>
          <p:cNvSpPr>
            <a:spLocks noChangeShapeType="1"/>
          </p:cNvSpPr>
          <p:nvPr/>
        </p:nvSpPr>
        <p:spPr bwMode="auto">
          <a:xfrm flipH="1" flipV="1">
            <a:off x="4267200" y="2133600"/>
            <a:ext cx="1143000" cy="352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00" name="Line 12"/>
          <p:cNvSpPr>
            <a:spLocks noChangeShapeType="1"/>
          </p:cNvSpPr>
          <p:nvPr/>
        </p:nvSpPr>
        <p:spPr bwMode="auto">
          <a:xfrm rot="19980297" flipV="1">
            <a:off x="3790950" y="1185863"/>
            <a:ext cx="228600" cy="4572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01" name="Line 13"/>
          <p:cNvSpPr>
            <a:spLocks noChangeShapeType="1"/>
          </p:cNvSpPr>
          <p:nvPr/>
        </p:nvSpPr>
        <p:spPr bwMode="auto">
          <a:xfrm rot="842933" flipV="1">
            <a:off x="3979863" y="1179513"/>
            <a:ext cx="209550" cy="484187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302" name="Line 14"/>
          <p:cNvSpPr>
            <a:spLocks noChangeShapeType="1"/>
          </p:cNvSpPr>
          <p:nvPr/>
        </p:nvSpPr>
        <p:spPr bwMode="auto">
          <a:xfrm rot="17730028" flipV="1">
            <a:off x="3619500" y="1219200"/>
            <a:ext cx="228600" cy="4572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AutoShape 15"/>
          <p:cNvSpPr>
            <a:spLocks noChangeArrowheads="1"/>
          </p:cNvSpPr>
          <p:nvPr/>
        </p:nvSpPr>
        <p:spPr bwMode="auto">
          <a:xfrm>
            <a:off x="47625" y="318989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7797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animBg="1"/>
      <p:bldP spid="140292" grpId="0" autoUpdateAnimBg="0"/>
      <p:bldP spid="140295" grpId="0" animBg="1"/>
      <p:bldP spid="140296" grpId="0" animBg="1"/>
      <p:bldP spid="140297" grpId="0" animBg="1"/>
      <p:bldP spid="140298" grpId="0" animBg="1"/>
      <p:bldP spid="140299" grpId="0" animBg="1"/>
      <p:bldP spid="140300" grpId="0" animBg="1"/>
      <p:bldP spid="140301" grpId="0" animBg="1"/>
      <p:bldP spid="14030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Learning </a:t>
            </a:r>
            <a:r>
              <a:rPr lang="en-US" sz="2800" dirty="0" smtClean="0"/>
              <a:t>Paradigms </a:t>
            </a:r>
            <a:r>
              <a:rPr lang="en-US" sz="1800" dirty="0" smtClean="0"/>
              <a:t>[</a:t>
            </a:r>
            <a:r>
              <a:rPr lang="en-US" sz="1800" u="sng" dirty="0" err="1" smtClean="0">
                <a:hlinkClick r:id="rId2"/>
              </a:rPr>
              <a:t>Punyakanok</a:t>
            </a:r>
            <a:r>
              <a:rPr lang="en-US" sz="1800" u="sng" dirty="0" smtClean="0"/>
              <a:t>+ 05]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0861"/>
            <a:ext cx="8214904" cy="490610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Local Learning</a:t>
            </a:r>
            <a:endParaRPr lang="en-US" dirty="0"/>
          </a:p>
          <a:p>
            <a:pPr lvl="1"/>
            <a:r>
              <a:rPr lang="en-US" dirty="0" smtClean="0"/>
              <a:t>Learning local models independently: ignore constraints during training</a:t>
            </a:r>
          </a:p>
          <a:p>
            <a:pPr lvl="1"/>
            <a:r>
              <a:rPr lang="en-US" dirty="0"/>
              <a:t>Ensure output is coherent at test </a:t>
            </a:r>
            <a:r>
              <a:rPr lang="en-US" dirty="0" smtClean="0"/>
              <a:t>time</a:t>
            </a:r>
          </a:p>
          <a:p>
            <a:pPr lvl="2"/>
            <a:r>
              <a:rPr lang="en-US" dirty="0" smtClean="0"/>
              <a:t>E.g., One-against-all multiclass classification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Global Learning</a:t>
            </a:r>
          </a:p>
          <a:p>
            <a:pPr lvl="1"/>
            <a:r>
              <a:rPr lang="en-US" dirty="0" smtClean="0"/>
              <a:t>Learning with inference: consider constraints during training</a:t>
            </a:r>
          </a:p>
          <a:p>
            <a:pPr lvl="1"/>
            <a:r>
              <a:rPr lang="en-US" dirty="0" smtClean="0"/>
              <a:t>Training and test are consistent</a:t>
            </a:r>
          </a:p>
          <a:p>
            <a:pPr lvl="2"/>
            <a:r>
              <a:rPr lang="en-US" dirty="0" smtClean="0"/>
              <a:t>E.g., constrained classification for multiclass; multiclass SVM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Har-Peled et. el 2002; Crammer et. al 2002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u="sng" dirty="0">
                <a:solidFill>
                  <a:srgbClr val="FF0000"/>
                </a:solidFill>
              </a:rPr>
              <a:t>Question: </a:t>
            </a:r>
            <a:r>
              <a:rPr lang="en-US" dirty="0"/>
              <a:t>Isn’t </a:t>
            </a:r>
            <a:r>
              <a:rPr lang="en-US" dirty="0" smtClean="0"/>
              <a:t>“global” </a:t>
            </a:r>
            <a:r>
              <a:rPr lang="en-US" dirty="0"/>
              <a:t>always better? 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Not so simple…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Next,  the “Local model  story”</a:t>
            </a:r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4378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Multiclass Classification</a:t>
            </a:r>
            <a:endParaRPr lang="en-US" sz="28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807222" y="1381446"/>
            <a:ext cx="1442879" cy="1111634"/>
            <a:chOff x="1514188" y="1266209"/>
            <a:chExt cx="1442879" cy="1111634"/>
          </a:xfrm>
        </p:grpSpPr>
        <p:sp>
          <p:nvSpPr>
            <p:cNvPr id="26" name="Oval 25"/>
            <p:cNvSpPr/>
            <p:nvPr/>
          </p:nvSpPr>
          <p:spPr>
            <a:xfrm>
              <a:off x="1880278" y="1373156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Oval 26"/>
            <p:cNvSpPr/>
            <p:nvPr/>
          </p:nvSpPr>
          <p:spPr>
            <a:xfrm>
              <a:off x="1987225" y="1266209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Oval 27"/>
            <p:cNvSpPr/>
            <p:nvPr/>
          </p:nvSpPr>
          <p:spPr>
            <a:xfrm>
              <a:off x="1723970" y="1480103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Oval 28"/>
            <p:cNvSpPr/>
            <p:nvPr/>
          </p:nvSpPr>
          <p:spPr>
            <a:xfrm>
              <a:off x="2040698" y="1480103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Oval 29"/>
            <p:cNvSpPr/>
            <p:nvPr/>
          </p:nvSpPr>
          <p:spPr>
            <a:xfrm>
              <a:off x="1880278" y="1638879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Oval 32"/>
            <p:cNvSpPr/>
            <p:nvPr/>
          </p:nvSpPr>
          <p:spPr>
            <a:xfrm>
              <a:off x="2586866" y="174582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Oval 34"/>
            <p:cNvSpPr/>
            <p:nvPr/>
          </p:nvSpPr>
          <p:spPr>
            <a:xfrm>
              <a:off x="2147645" y="2114918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Oval 35"/>
            <p:cNvSpPr/>
            <p:nvPr/>
          </p:nvSpPr>
          <p:spPr>
            <a:xfrm>
              <a:off x="1670496" y="2005173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7" name="Oval 36"/>
            <p:cNvSpPr/>
            <p:nvPr/>
          </p:nvSpPr>
          <p:spPr>
            <a:xfrm>
              <a:off x="1943477" y="2114918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Oval 37"/>
            <p:cNvSpPr/>
            <p:nvPr/>
          </p:nvSpPr>
          <p:spPr>
            <a:xfrm>
              <a:off x="1514188" y="2112120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9" name="Oval 38"/>
            <p:cNvSpPr/>
            <p:nvPr/>
          </p:nvSpPr>
          <p:spPr>
            <a:xfrm>
              <a:off x="2124875" y="2270895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0" name="Oval 39"/>
            <p:cNvSpPr/>
            <p:nvPr/>
          </p:nvSpPr>
          <p:spPr>
            <a:xfrm>
              <a:off x="1670496" y="2270896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1" name="Oval 40"/>
            <p:cNvSpPr/>
            <p:nvPr/>
          </p:nvSpPr>
          <p:spPr>
            <a:xfrm>
              <a:off x="2850120" y="189822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2" name="Oval 41"/>
            <p:cNvSpPr/>
            <p:nvPr/>
          </p:nvSpPr>
          <p:spPr>
            <a:xfrm>
              <a:off x="2743174" y="1373156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3" name="Oval 42"/>
            <p:cNvSpPr/>
            <p:nvPr/>
          </p:nvSpPr>
          <p:spPr>
            <a:xfrm>
              <a:off x="2479919" y="1587050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4" name="Oval 43"/>
            <p:cNvSpPr/>
            <p:nvPr/>
          </p:nvSpPr>
          <p:spPr>
            <a:xfrm>
              <a:off x="2796647" y="1587050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5" name="Oval 44"/>
            <p:cNvSpPr/>
            <p:nvPr/>
          </p:nvSpPr>
          <p:spPr>
            <a:xfrm>
              <a:off x="2636227" y="158540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060241" y="1078853"/>
            <a:ext cx="3864559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From the full dataset, construct three binary classifiers, one for each class</a:t>
            </a:r>
            <a:endParaRPr lang="en-US" sz="2400" dirty="0">
              <a:latin typeface="+mn-lt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08492" y="2957388"/>
            <a:ext cx="2210015" cy="2282425"/>
            <a:chOff x="524528" y="3574143"/>
            <a:chExt cx="2210015" cy="2282425"/>
          </a:xfrm>
        </p:grpSpPr>
        <p:grpSp>
          <p:nvGrpSpPr>
            <p:cNvPr id="47" name="Group 46"/>
            <p:cNvGrpSpPr/>
            <p:nvPr/>
          </p:nvGrpSpPr>
          <p:grpSpPr>
            <a:xfrm>
              <a:off x="730810" y="3665014"/>
              <a:ext cx="1442879" cy="1111634"/>
              <a:chOff x="1514188" y="1266209"/>
              <a:chExt cx="1442879" cy="1111634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880278" y="1373156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987225" y="126620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723970" y="1480103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040698" y="1480103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880278" y="163887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586866" y="174582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147645" y="211491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670496" y="2005173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943477" y="211491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514188" y="211212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24875" y="22708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70496" y="2270896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850120" y="189822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743174" y="1373156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479919" y="158705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796647" y="158705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636227" y="158540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67" name="Straight Connector 66"/>
            <p:cNvCxnSpPr/>
            <p:nvPr/>
          </p:nvCxnSpPr>
          <p:spPr>
            <a:xfrm flipV="1">
              <a:off x="524528" y="3574143"/>
              <a:ext cx="1634351" cy="10062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741139" y="5025571"/>
              <a:ext cx="19934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latin typeface="+mn-lt"/>
                </a:rPr>
                <a:t>w</a:t>
              </a:r>
              <a:r>
                <a:rPr lang="en-US" sz="2400" b="1" baseline="-25000" dirty="0" err="1" smtClean="0">
                  <a:latin typeface="+mn-lt"/>
                </a:rPr>
                <a:t>blue</a:t>
              </a:r>
              <a:r>
                <a:rPr lang="en-US" sz="2400" baseline="30000" dirty="0" err="1" smtClean="0">
                  <a:latin typeface="+mn-lt"/>
                </a:rPr>
                <a:t>T</a:t>
              </a:r>
              <a:r>
                <a:rPr lang="en-US" sz="2400" b="1" dirty="0" err="1" smtClean="0">
                  <a:latin typeface="+mn-lt"/>
                </a:rPr>
                <a:t>x</a:t>
              </a:r>
              <a:r>
                <a:rPr lang="en-US" sz="2400" b="1" dirty="0" smtClean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 &gt; 0 for </a:t>
              </a:r>
              <a:r>
                <a:rPr lang="en-US" sz="2400" b="1" dirty="0" smtClean="0">
                  <a:solidFill>
                    <a:schemeClr val="accent1"/>
                  </a:solidFill>
                  <a:latin typeface="+mn-lt"/>
                </a:rPr>
                <a:t>blue</a:t>
              </a:r>
              <a:r>
                <a:rPr lang="en-US" sz="2400" dirty="0" smtClean="0">
                  <a:solidFill>
                    <a:schemeClr val="accent1"/>
                  </a:solidFill>
                  <a:latin typeface="+mn-lt"/>
                </a:rPr>
                <a:t> </a:t>
              </a:r>
              <a:r>
                <a:rPr lang="en-US" sz="2400" b="1" dirty="0" smtClean="0">
                  <a:solidFill>
                    <a:schemeClr val="accent1"/>
                  </a:solidFill>
                  <a:latin typeface="+mn-lt"/>
                </a:rPr>
                <a:t>inputs</a:t>
              </a:r>
              <a:endParaRPr lang="en-US" sz="2400" b="1" baseline="30000" dirty="0">
                <a:solidFill>
                  <a:schemeClr val="accent1"/>
                </a:solidFill>
                <a:latin typeface="+mn-lt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425734" y="3038739"/>
            <a:ext cx="2540164" cy="2353474"/>
            <a:chOff x="3316814" y="3655494"/>
            <a:chExt cx="2540164" cy="2353474"/>
          </a:xfrm>
        </p:grpSpPr>
        <p:grpSp>
          <p:nvGrpSpPr>
            <p:cNvPr id="136" name="Group 135"/>
            <p:cNvGrpSpPr/>
            <p:nvPr/>
          </p:nvGrpSpPr>
          <p:grpSpPr>
            <a:xfrm>
              <a:off x="3316814" y="3655494"/>
              <a:ext cx="1999225" cy="1111634"/>
              <a:chOff x="3490452" y="3655494"/>
              <a:chExt cx="1999225" cy="1111634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3747339" y="3655494"/>
                <a:ext cx="1442879" cy="1111634"/>
                <a:chOff x="3747339" y="3655494"/>
                <a:chExt cx="1442879" cy="1111634"/>
              </a:xfrm>
            </p:grpSpPr>
            <p:sp>
              <p:nvSpPr>
                <p:cNvPr id="70" name="Oval 69"/>
                <p:cNvSpPr/>
                <p:nvPr/>
              </p:nvSpPr>
              <p:spPr>
                <a:xfrm>
                  <a:off x="4113429" y="376244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4220376" y="3655494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957121" y="386938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4273849" y="386938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113429" y="4028164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820017" y="413511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4380796" y="4504203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3903647" y="439445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4176628" y="4504203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3747339" y="450140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4358026" y="466018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903647" y="466018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5083271" y="428751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976325" y="376244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4713070" y="397633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5029798" y="397633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4869378" y="397469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cxnSp>
            <p:nvCxnSpPr>
              <p:cNvPr id="88" name="Straight Connector 87"/>
              <p:cNvCxnSpPr/>
              <p:nvPr/>
            </p:nvCxnSpPr>
            <p:spPr>
              <a:xfrm>
                <a:off x="3490452" y="4192893"/>
                <a:ext cx="1999225" cy="36629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31" name="TextBox 130"/>
            <p:cNvSpPr txBox="1"/>
            <p:nvPr/>
          </p:nvSpPr>
          <p:spPr>
            <a:xfrm>
              <a:off x="3605316" y="5177971"/>
              <a:ext cx="22516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latin typeface="+mn-lt"/>
                </a:rPr>
                <a:t>w</a:t>
              </a:r>
              <a:r>
                <a:rPr lang="en-US" sz="2400" b="1" baseline="-25000" dirty="0" err="1" smtClean="0">
                  <a:latin typeface="+mn-lt"/>
                </a:rPr>
                <a:t>org</a:t>
              </a:r>
              <a:r>
                <a:rPr lang="en-US" sz="2400" baseline="30000" dirty="0" err="1" smtClean="0">
                  <a:latin typeface="+mn-lt"/>
                </a:rPr>
                <a:t>T</a:t>
              </a:r>
              <a:r>
                <a:rPr lang="en-US" sz="2400" b="1" dirty="0" err="1" smtClean="0">
                  <a:latin typeface="+mn-lt"/>
                </a:rPr>
                <a:t>x</a:t>
              </a:r>
              <a:r>
                <a:rPr lang="en-US" sz="2400" b="1" dirty="0" smtClean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 &gt; 0 for </a:t>
              </a:r>
              <a:r>
                <a:rPr lang="en-US" sz="2400" b="1" dirty="0" smtClean="0">
                  <a:solidFill>
                    <a:schemeClr val="accent2"/>
                  </a:solidFill>
                  <a:latin typeface="+mn-lt"/>
                </a:rPr>
                <a:t>orange inputs</a:t>
              </a:r>
              <a:endParaRPr lang="en-US" sz="2400" b="1" baseline="30000" dirty="0">
                <a:solidFill>
                  <a:schemeClr val="accent2"/>
                </a:solidFill>
                <a:latin typeface="+mn-lt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693040" y="2779782"/>
            <a:ext cx="2292472" cy="2637363"/>
            <a:chOff x="6709076" y="3396537"/>
            <a:chExt cx="2292472" cy="2637363"/>
          </a:xfrm>
        </p:grpSpPr>
        <p:grpSp>
          <p:nvGrpSpPr>
            <p:cNvPr id="138" name="Group 137"/>
            <p:cNvGrpSpPr/>
            <p:nvPr/>
          </p:nvGrpSpPr>
          <p:grpSpPr>
            <a:xfrm>
              <a:off x="6709076" y="3396537"/>
              <a:ext cx="1442879" cy="1556463"/>
              <a:chOff x="6828113" y="3396537"/>
              <a:chExt cx="1442879" cy="1556463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6828113" y="3762441"/>
                <a:ext cx="1442879" cy="1111634"/>
                <a:chOff x="6828113" y="3762441"/>
                <a:chExt cx="1442879" cy="1111634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7194203" y="386938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7301150" y="376244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7037895" y="397633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7354623" y="397633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7194203" y="413511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7900791" y="4242057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7461570" y="461115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6984421" y="450140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7257402" y="461115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6828113" y="4608352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7438800" y="476712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6984421" y="476712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8164045" y="4394457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8057099" y="3869388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7793844" y="4083282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8110572" y="4083282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7950152" y="4081637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cxnSp>
            <p:nvCxnSpPr>
              <p:cNvPr id="129" name="Straight Connector 128"/>
              <p:cNvCxnSpPr/>
              <p:nvPr/>
            </p:nvCxnSpPr>
            <p:spPr>
              <a:xfrm>
                <a:off x="7436988" y="3396537"/>
                <a:ext cx="513164" cy="1556463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6719405" y="5202903"/>
              <a:ext cx="22821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latin typeface="+mn-lt"/>
                </a:rPr>
                <a:t>w</a:t>
              </a:r>
              <a:r>
                <a:rPr lang="en-US" sz="2400" b="1" baseline="-25000" dirty="0" err="1" smtClean="0">
                  <a:latin typeface="+mn-lt"/>
                </a:rPr>
                <a:t>black</a:t>
              </a:r>
              <a:r>
                <a:rPr lang="en-US" sz="2400" baseline="30000" dirty="0" err="1" smtClean="0">
                  <a:latin typeface="+mn-lt"/>
                </a:rPr>
                <a:t>T</a:t>
              </a:r>
              <a:r>
                <a:rPr lang="en-US" sz="2400" b="1" dirty="0" err="1" smtClean="0">
                  <a:latin typeface="+mn-lt"/>
                </a:rPr>
                <a:t>x</a:t>
              </a:r>
              <a:r>
                <a:rPr lang="en-US" sz="2400" b="1" dirty="0" smtClean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 &gt; 0 for </a:t>
              </a:r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+mn-lt"/>
                </a:rPr>
                <a:t>black inputs</a:t>
              </a:r>
              <a:endParaRPr lang="en-US" sz="2400" b="1" baseline="30000" dirty="0">
                <a:solidFill>
                  <a:schemeClr val="accent3">
                    <a:lumMod val="50000"/>
                  </a:schemeClr>
                </a:solidFill>
                <a:latin typeface="+mn-lt"/>
              </a:endParaRP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2510424" y="5554820"/>
            <a:ext cx="615025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n-lt"/>
              </a:rPr>
              <a:t>Winner Take All will predict the right answer. Only the correct label will have a positive score</a:t>
            </a:r>
            <a:endParaRPr lang="en-US" sz="2400" i="1" dirty="0">
              <a:latin typeface="+mn-lt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252476" y="4429135"/>
            <a:ext cx="2112624" cy="1922110"/>
            <a:chOff x="252476" y="4429135"/>
            <a:chExt cx="2112624" cy="1922110"/>
          </a:xfrm>
        </p:grpSpPr>
        <p:sp>
          <p:nvSpPr>
            <p:cNvPr id="141" name="TextBox 140"/>
            <p:cNvSpPr txBox="1"/>
            <p:nvPr/>
          </p:nvSpPr>
          <p:spPr>
            <a:xfrm>
              <a:off x="252476" y="5520248"/>
              <a:ext cx="2112624" cy="8309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Notation: Score for blue label</a:t>
              </a:r>
              <a:endParaRPr lang="en-US" sz="240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94622" y="4429135"/>
              <a:ext cx="1078331" cy="4590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44" name="Straight Arrow Connector 143"/>
            <p:cNvCxnSpPr>
              <a:stCxn id="142" idx="1"/>
            </p:cNvCxnSpPr>
            <p:nvPr/>
          </p:nvCxnSpPr>
          <p:spPr>
            <a:xfrm flipH="1">
              <a:off x="325120" y="4658683"/>
              <a:ext cx="369502" cy="86156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0" name="Straight Arrow Connector 149"/>
          <p:cNvCxnSpPr/>
          <p:nvPr/>
        </p:nvCxnSpPr>
        <p:spPr>
          <a:xfrm>
            <a:off x="1772953" y="2230155"/>
            <a:ext cx="156308" cy="549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1772953" y="2230155"/>
            <a:ext cx="2436178" cy="549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787452" y="2227357"/>
            <a:ext cx="5432098" cy="552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060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One-</a:t>
            </a:r>
            <a:r>
              <a:rPr lang="en-US" sz="2800" dirty="0" err="1" smtClean="0"/>
              <a:t>vs</a:t>
            </a:r>
            <a:r>
              <a:rPr lang="en-US" sz="2800" dirty="0" smtClean="0"/>
              <a:t>-all may not always work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2823518" y="1391377"/>
            <a:ext cx="5994644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Red</a:t>
            </a:r>
            <a:r>
              <a:rPr lang="en-US" sz="2400" dirty="0" smtClean="0">
                <a:latin typeface="+mn-lt"/>
              </a:rPr>
              <a:t> points are not separable with a single binary classifier</a:t>
            </a:r>
          </a:p>
          <a:p>
            <a:r>
              <a:rPr lang="en-US" sz="2400" i="1" dirty="0">
                <a:latin typeface="+mn-lt"/>
              </a:rPr>
              <a:t>The decomposition </a:t>
            </a:r>
            <a:r>
              <a:rPr lang="en-US" sz="2400" i="1" dirty="0" smtClean="0">
                <a:latin typeface="+mn-lt"/>
              </a:rPr>
              <a:t>is not expressive enough!</a:t>
            </a:r>
            <a:endParaRPr lang="en-US" sz="2600" dirty="0">
              <a:latin typeface="+mn-lt"/>
            </a:endParaRPr>
          </a:p>
        </p:txBody>
      </p:sp>
      <p:grpSp>
        <p:nvGrpSpPr>
          <p:cNvPr id="252" name="Group 251"/>
          <p:cNvGrpSpPr/>
          <p:nvPr/>
        </p:nvGrpSpPr>
        <p:grpSpPr>
          <a:xfrm>
            <a:off x="526917" y="3254878"/>
            <a:ext cx="1805181" cy="2751505"/>
            <a:chOff x="526917" y="3254878"/>
            <a:chExt cx="1805181" cy="2751505"/>
          </a:xfrm>
        </p:grpSpPr>
        <p:sp>
          <p:nvSpPr>
            <p:cNvPr id="130" name="TextBox 129"/>
            <p:cNvSpPr txBox="1"/>
            <p:nvPr/>
          </p:nvSpPr>
          <p:spPr>
            <a:xfrm>
              <a:off x="632982" y="4806054"/>
              <a:ext cx="16991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latin typeface="+mn-lt"/>
                </a:rPr>
                <a:t>w</a:t>
              </a:r>
              <a:r>
                <a:rPr lang="en-US" sz="2400" b="1" baseline="-25000" dirty="0" err="1" smtClean="0">
                  <a:latin typeface="+mn-lt"/>
                </a:rPr>
                <a:t>blue</a:t>
              </a:r>
              <a:r>
                <a:rPr lang="en-US" sz="2400" baseline="30000" dirty="0" err="1" smtClean="0">
                  <a:latin typeface="+mn-lt"/>
                </a:rPr>
                <a:t>T</a:t>
              </a:r>
              <a:r>
                <a:rPr lang="en-US" sz="2400" b="1" dirty="0" err="1" smtClean="0">
                  <a:latin typeface="+mn-lt"/>
                </a:rPr>
                <a:t>x</a:t>
              </a:r>
              <a:r>
                <a:rPr lang="en-US" sz="2400" b="1" dirty="0" smtClean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 &gt; 0 for </a:t>
              </a:r>
              <a:r>
                <a:rPr lang="en-US" sz="2400" b="1" dirty="0" smtClean="0">
                  <a:solidFill>
                    <a:schemeClr val="accent1"/>
                  </a:solidFill>
                  <a:latin typeface="+mn-lt"/>
                </a:rPr>
                <a:t>blue</a:t>
              </a:r>
              <a:r>
                <a:rPr lang="en-US" sz="2400" dirty="0" smtClean="0">
                  <a:solidFill>
                    <a:schemeClr val="accent1"/>
                  </a:solidFill>
                  <a:latin typeface="+mn-lt"/>
                </a:rPr>
                <a:t> </a:t>
              </a:r>
              <a:r>
                <a:rPr lang="en-US" sz="2400" b="1" dirty="0" smtClean="0">
                  <a:solidFill>
                    <a:schemeClr val="accent1"/>
                  </a:solidFill>
                  <a:latin typeface="+mn-lt"/>
                </a:rPr>
                <a:t>inputs</a:t>
              </a:r>
              <a:endParaRPr lang="en-US" sz="2400" b="1" baseline="30000" dirty="0">
                <a:solidFill>
                  <a:schemeClr val="accent1"/>
                </a:solidFill>
                <a:latin typeface="+mn-lt"/>
              </a:endParaRPr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526917" y="3254878"/>
              <a:ext cx="1634351" cy="1256277"/>
              <a:chOff x="526917" y="3254878"/>
              <a:chExt cx="1634351" cy="1256277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526917" y="3254878"/>
                <a:ext cx="1634351" cy="100624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Group 100"/>
              <p:cNvGrpSpPr/>
              <p:nvPr/>
            </p:nvGrpSpPr>
            <p:grpSpPr>
              <a:xfrm>
                <a:off x="718389" y="3346048"/>
                <a:ext cx="1442879" cy="1165107"/>
                <a:chOff x="704445" y="2828601"/>
                <a:chExt cx="1442879" cy="1165107"/>
              </a:xfrm>
            </p:grpSpPr>
            <p:sp>
              <p:nvSpPr>
                <p:cNvPr id="128" name="Oval 127"/>
                <p:cNvSpPr/>
                <p:nvPr/>
              </p:nvSpPr>
              <p:spPr>
                <a:xfrm>
                  <a:off x="1070535" y="293554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1177482" y="282860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914227" y="304249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1230955" y="304249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1070535" y="320127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1291482" y="336169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1445850" y="330821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1777123" y="330821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1445850" y="351409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1505376" y="388676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860753" y="356756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1133734" y="367731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704445" y="3674512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1315132" y="383328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860753" y="383328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2040377" y="346061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1933431" y="293554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1670176" y="3149442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1986904" y="3149442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1826484" y="314779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</p:grpSp>
        </p:grpSp>
      </p:grpSp>
      <p:grpSp>
        <p:nvGrpSpPr>
          <p:cNvPr id="95" name="Group 94"/>
          <p:cNvGrpSpPr/>
          <p:nvPr/>
        </p:nvGrpSpPr>
        <p:grpSpPr>
          <a:xfrm>
            <a:off x="725103" y="1137708"/>
            <a:ext cx="1606995" cy="1465793"/>
            <a:chOff x="725103" y="1137708"/>
            <a:chExt cx="1606995" cy="1465793"/>
          </a:xfrm>
        </p:grpSpPr>
        <p:cxnSp>
          <p:nvCxnSpPr>
            <p:cNvPr id="158" name="Straight Connector 157"/>
            <p:cNvCxnSpPr/>
            <p:nvPr/>
          </p:nvCxnSpPr>
          <p:spPr>
            <a:xfrm flipV="1">
              <a:off x="1177482" y="1490234"/>
              <a:ext cx="560089" cy="3726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1196877" y="1844760"/>
              <a:ext cx="871967" cy="4887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1737571" y="1490234"/>
              <a:ext cx="331273" cy="8433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2068844" y="2317065"/>
              <a:ext cx="263254" cy="2864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1746627" y="1137708"/>
              <a:ext cx="50470" cy="3687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725103" y="1842348"/>
              <a:ext cx="459834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>
            <a:off x="2647594" y="3346048"/>
            <a:ext cx="1794523" cy="2660335"/>
            <a:chOff x="2586066" y="3346048"/>
            <a:chExt cx="1794523" cy="2660335"/>
          </a:xfrm>
        </p:grpSpPr>
        <p:sp>
          <p:nvSpPr>
            <p:cNvPr id="131" name="TextBox 130"/>
            <p:cNvSpPr txBox="1"/>
            <p:nvPr/>
          </p:nvSpPr>
          <p:spPr>
            <a:xfrm>
              <a:off x="2616010" y="4806054"/>
              <a:ext cx="17645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latin typeface="+mn-lt"/>
                </a:rPr>
                <a:t>w</a:t>
              </a:r>
              <a:r>
                <a:rPr lang="en-US" sz="2400" b="1" baseline="-25000" dirty="0" err="1" smtClean="0">
                  <a:latin typeface="+mn-lt"/>
                </a:rPr>
                <a:t>org</a:t>
              </a:r>
              <a:r>
                <a:rPr lang="en-US" sz="2400" baseline="30000" dirty="0" err="1" smtClean="0">
                  <a:latin typeface="+mn-lt"/>
                </a:rPr>
                <a:t>T</a:t>
              </a:r>
              <a:r>
                <a:rPr lang="en-US" sz="2400" b="1" dirty="0" err="1" smtClean="0">
                  <a:latin typeface="+mn-lt"/>
                </a:rPr>
                <a:t>x</a:t>
              </a:r>
              <a:r>
                <a:rPr lang="en-US" sz="2400" b="1" dirty="0" smtClean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 &gt; 0 for </a:t>
              </a:r>
              <a:r>
                <a:rPr lang="en-US" sz="2400" b="1" dirty="0" smtClean="0">
                  <a:solidFill>
                    <a:schemeClr val="accent2"/>
                  </a:solidFill>
                  <a:latin typeface="+mn-lt"/>
                </a:rPr>
                <a:t>orange inputs</a:t>
              </a:r>
              <a:endParaRPr lang="en-US" sz="2400" b="1" baseline="30000" dirty="0">
                <a:solidFill>
                  <a:schemeClr val="accent2"/>
                </a:solidFill>
                <a:latin typeface="+mn-lt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2605681" y="3346048"/>
              <a:ext cx="1442879" cy="1165107"/>
              <a:chOff x="2607303" y="2828601"/>
              <a:chExt cx="1442879" cy="1165107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2973393" y="293554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3080340" y="282860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2817085" y="30424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3133813" y="30424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973393" y="320127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194340" y="336169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3348708" y="330821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3679981" y="330821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3348708" y="351409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3408234" y="388676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763611" y="356756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3036592" y="367731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607303" y="367451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3217990" y="383328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2763611" y="383328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3943235" y="346061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3836289" y="293554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573034" y="314944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3889762" y="314944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3729342" y="314779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</p:grpSp>
        <p:cxnSp>
          <p:nvCxnSpPr>
            <p:cNvPr id="97" name="Straight Connector 96"/>
            <p:cNvCxnSpPr/>
            <p:nvPr/>
          </p:nvCxnSpPr>
          <p:spPr>
            <a:xfrm>
              <a:off x="2586066" y="3640615"/>
              <a:ext cx="1482109" cy="105816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889219" y="1221913"/>
            <a:ext cx="1442879" cy="1165107"/>
            <a:chOff x="1514188" y="1266209"/>
            <a:chExt cx="1442879" cy="1165107"/>
          </a:xfrm>
        </p:grpSpPr>
        <p:sp>
          <p:nvSpPr>
            <p:cNvPr id="186" name="Oval 185"/>
            <p:cNvSpPr/>
            <p:nvPr/>
          </p:nvSpPr>
          <p:spPr>
            <a:xfrm>
              <a:off x="1880278" y="1373156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87" name="Oval 186"/>
            <p:cNvSpPr/>
            <p:nvPr/>
          </p:nvSpPr>
          <p:spPr>
            <a:xfrm>
              <a:off x="1987225" y="1266209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88" name="Oval 187"/>
            <p:cNvSpPr/>
            <p:nvPr/>
          </p:nvSpPr>
          <p:spPr>
            <a:xfrm>
              <a:off x="1723970" y="1480103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40698" y="1480103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90" name="Oval 189"/>
            <p:cNvSpPr/>
            <p:nvPr/>
          </p:nvSpPr>
          <p:spPr>
            <a:xfrm>
              <a:off x="1880278" y="1638879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91" name="Oval 190"/>
            <p:cNvSpPr/>
            <p:nvPr/>
          </p:nvSpPr>
          <p:spPr>
            <a:xfrm>
              <a:off x="2101225" y="1799299"/>
              <a:ext cx="106947" cy="1069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92" name="Oval 191"/>
            <p:cNvSpPr/>
            <p:nvPr/>
          </p:nvSpPr>
          <p:spPr>
            <a:xfrm>
              <a:off x="2255593" y="1745825"/>
              <a:ext cx="106947" cy="1069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93" name="Oval 192"/>
            <p:cNvSpPr/>
            <p:nvPr/>
          </p:nvSpPr>
          <p:spPr>
            <a:xfrm>
              <a:off x="2586866" y="174582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94" name="Oval 193"/>
            <p:cNvSpPr/>
            <p:nvPr/>
          </p:nvSpPr>
          <p:spPr>
            <a:xfrm>
              <a:off x="2255593" y="1951699"/>
              <a:ext cx="106947" cy="1069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95" name="Oval 194"/>
            <p:cNvSpPr/>
            <p:nvPr/>
          </p:nvSpPr>
          <p:spPr>
            <a:xfrm>
              <a:off x="2315119" y="2324369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96" name="Oval 195"/>
            <p:cNvSpPr/>
            <p:nvPr/>
          </p:nvSpPr>
          <p:spPr>
            <a:xfrm>
              <a:off x="1670496" y="2005173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97" name="Oval 196"/>
            <p:cNvSpPr/>
            <p:nvPr/>
          </p:nvSpPr>
          <p:spPr>
            <a:xfrm>
              <a:off x="1943477" y="2114918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98" name="Oval 197"/>
            <p:cNvSpPr/>
            <p:nvPr/>
          </p:nvSpPr>
          <p:spPr>
            <a:xfrm>
              <a:off x="1514188" y="2112120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199" name="Oval 198"/>
            <p:cNvSpPr/>
            <p:nvPr/>
          </p:nvSpPr>
          <p:spPr>
            <a:xfrm>
              <a:off x="2124875" y="2270895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200" name="Oval 199"/>
            <p:cNvSpPr/>
            <p:nvPr/>
          </p:nvSpPr>
          <p:spPr>
            <a:xfrm>
              <a:off x="1670496" y="2270896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201" name="Oval 200"/>
            <p:cNvSpPr/>
            <p:nvPr/>
          </p:nvSpPr>
          <p:spPr>
            <a:xfrm>
              <a:off x="2850120" y="189822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202" name="Oval 201"/>
            <p:cNvSpPr/>
            <p:nvPr/>
          </p:nvSpPr>
          <p:spPr>
            <a:xfrm>
              <a:off x="2743174" y="1373156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203" name="Oval 202"/>
            <p:cNvSpPr/>
            <p:nvPr/>
          </p:nvSpPr>
          <p:spPr>
            <a:xfrm>
              <a:off x="2479919" y="1587050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204" name="Oval 203"/>
            <p:cNvSpPr/>
            <p:nvPr/>
          </p:nvSpPr>
          <p:spPr>
            <a:xfrm>
              <a:off x="2796647" y="1587050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sp>
          <p:nvSpPr>
            <p:cNvPr id="205" name="Oval 204"/>
            <p:cNvSpPr/>
            <p:nvPr/>
          </p:nvSpPr>
          <p:spPr>
            <a:xfrm>
              <a:off x="2636227" y="158540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616029" y="3154379"/>
            <a:ext cx="2031442" cy="2852004"/>
            <a:chOff x="4417276" y="3154379"/>
            <a:chExt cx="2031442" cy="2852004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5126011" y="3154379"/>
              <a:ext cx="513164" cy="1556463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540170" y="4806054"/>
              <a:ext cx="19085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latin typeface="+mn-lt"/>
                </a:rPr>
                <a:t>w</a:t>
              </a:r>
              <a:r>
                <a:rPr lang="en-US" sz="2400" b="1" baseline="-25000" dirty="0" err="1" smtClean="0">
                  <a:latin typeface="+mn-lt"/>
                </a:rPr>
                <a:t>black</a:t>
              </a:r>
              <a:r>
                <a:rPr lang="en-US" sz="2400" baseline="30000" dirty="0" err="1" smtClean="0">
                  <a:latin typeface="+mn-lt"/>
                </a:rPr>
                <a:t>T</a:t>
              </a:r>
              <a:r>
                <a:rPr lang="en-US" sz="2400" b="1" dirty="0" err="1" smtClean="0">
                  <a:latin typeface="+mn-lt"/>
                </a:rPr>
                <a:t>x</a:t>
              </a:r>
              <a:r>
                <a:rPr lang="en-US" sz="2400" b="1" dirty="0" smtClean="0">
                  <a:latin typeface="+mn-lt"/>
                </a:rPr>
                <a:t> </a:t>
              </a:r>
              <a:r>
                <a:rPr lang="en-US" sz="2400" dirty="0" smtClean="0">
                  <a:latin typeface="+mn-lt"/>
                </a:rPr>
                <a:t> &gt; 0 for </a:t>
              </a:r>
              <a:r>
                <a:rPr lang="en-US" sz="2400" b="1" dirty="0" smtClean="0">
                  <a:solidFill>
                    <a:schemeClr val="accent3">
                      <a:lumMod val="50000"/>
                    </a:schemeClr>
                  </a:solidFill>
                  <a:latin typeface="+mn-lt"/>
                </a:rPr>
                <a:t>black inputs</a:t>
              </a:r>
              <a:endParaRPr lang="en-US" sz="2400" b="1" baseline="30000" dirty="0">
                <a:solidFill>
                  <a:schemeClr val="accent3">
                    <a:lumMod val="50000"/>
                  </a:schemeClr>
                </a:solidFill>
                <a:latin typeface="+mn-lt"/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4417276" y="3346048"/>
              <a:ext cx="1442879" cy="1165107"/>
              <a:chOff x="4403332" y="2828601"/>
              <a:chExt cx="1442879" cy="1165107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4769422" y="293554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4876369" y="282860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4613114" y="30424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4929842" y="30424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4769422" y="320127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4990369" y="336169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5144737" y="330821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5476010" y="3308217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15" name="Oval 214"/>
              <p:cNvSpPr/>
              <p:nvPr/>
            </p:nvSpPr>
            <p:spPr>
              <a:xfrm>
                <a:off x="5144737" y="351409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5204263" y="388676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4559640" y="356756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4832621" y="367731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4403332" y="367451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5014019" y="383328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4559640" y="383328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5739264" y="3460617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5632318" y="2935548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5369063" y="3149442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25" name="Oval 224"/>
              <p:cNvSpPr/>
              <p:nvPr/>
            </p:nvSpPr>
            <p:spPr>
              <a:xfrm>
                <a:off x="5685791" y="3149442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5525371" y="3147797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6647471" y="3346048"/>
            <a:ext cx="1442879" cy="1998558"/>
            <a:chOff x="6647471" y="3346048"/>
            <a:chExt cx="1442879" cy="1998558"/>
          </a:xfrm>
        </p:grpSpPr>
        <p:grpSp>
          <p:nvGrpSpPr>
            <p:cNvPr id="102" name="Group 101"/>
            <p:cNvGrpSpPr/>
            <p:nvPr/>
          </p:nvGrpSpPr>
          <p:grpSpPr>
            <a:xfrm>
              <a:off x="6647471" y="3346048"/>
              <a:ext cx="1442879" cy="1165107"/>
              <a:chOff x="6491163" y="3346048"/>
              <a:chExt cx="1442879" cy="1165107"/>
            </a:xfrm>
          </p:grpSpPr>
          <p:sp>
            <p:nvSpPr>
              <p:cNvPr id="228" name="Oval 227"/>
              <p:cNvSpPr/>
              <p:nvPr/>
            </p:nvSpPr>
            <p:spPr>
              <a:xfrm>
                <a:off x="6857253" y="34529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6964200" y="334604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6700945" y="355994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1" name="Oval 230"/>
              <p:cNvSpPr/>
              <p:nvPr/>
            </p:nvSpPr>
            <p:spPr>
              <a:xfrm>
                <a:off x="7017673" y="355994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6857253" y="371871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7078200" y="3879138"/>
                <a:ext cx="106947" cy="1069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7232568" y="3825664"/>
                <a:ext cx="106947" cy="1069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7563841" y="3825664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7232568" y="4031538"/>
                <a:ext cx="106947" cy="1069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7292094" y="440420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6647471" y="408501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6920452" y="419475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6491163" y="419195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7101850" y="4350734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6647471" y="435073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7827095" y="3978064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7720149" y="34529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7456894" y="366688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7773622" y="366688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7613202" y="3665244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</p:grpSp>
        <p:sp>
          <p:nvSpPr>
            <p:cNvPr id="248" name="TextBox 247"/>
            <p:cNvSpPr txBox="1"/>
            <p:nvPr/>
          </p:nvSpPr>
          <p:spPr>
            <a:xfrm>
              <a:off x="7117039" y="4882941"/>
              <a:ext cx="919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+mn-lt"/>
                </a:rPr>
                <a:t>???</a:t>
              </a:r>
              <a:endParaRPr lang="en-US" sz="2400" b="1" baseline="30000" dirty="0">
                <a:solidFill>
                  <a:schemeClr val="accent3">
                    <a:lumMod val="50000"/>
                  </a:schemeClr>
                </a:solidFill>
                <a:latin typeface="+mn-lt"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9882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Local Learning: One-vs-all classification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learn</a:t>
            </a:r>
          </a:p>
          <a:p>
            <a:pPr lvl="1"/>
            <a:r>
              <a:rPr lang="en-US" dirty="0" smtClean="0"/>
              <a:t>Use any binary classifier learning algorithm</a:t>
            </a:r>
            <a:endParaRPr lang="en-US" dirty="0"/>
          </a:p>
          <a:p>
            <a:r>
              <a:rPr lang="en-US" dirty="0" smtClean="0">
                <a:solidFill>
                  <a:srgbClr val="CC3333"/>
                </a:solidFill>
              </a:rPr>
              <a:t>Potential Problems</a:t>
            </a:r>
          </a:p>
          <a:p>
            <a:pPr lvl="1"/>
            <a:r>
              <a:rPr lang="en-US" dirty="0" smtClean="0"/>
              <a:t>Calibration issues</a:t>
            </a:r>
          </a:p>
          <a:p>
            <a:pPr lvl="2"/>
            <a:r>
              <a:rPr lang="en-US" dirty="0" smtClean="0"/>
              <a:t>We are comparing scores produced by K classifiers trained independently. No reason for the scores to be in the same numerical range!</a:t>
            </a:r>
          </a:p>
          <a:p>
            <a:pPr lvl="1"/>
            <a:r>
              <a:rPr lang="en-US" dirty="0" smtClean="0"/>
              <a:t>Train vs. Train</a:t>
            </a:r>
            <a:endParaRPr lang="en-US" dirty="0"/>
          </a:p>
          <a:p>
            <a:pPr lvl="2"/>
            <a:r>
              <a:rPr lang="en-US" dirty="0" smtClean="0"/>
              <a:t>Does </a:t>
            </a:r>
            <a:r>
              <a:rPr lang="en-US" dirty="0"/>
              <a:t>not account for how the final predictor will be used</a:t>
            </a:r>
          </a:p>
          <a:p>
            <a:pPr lvl="2"/>
            <a:r>
              <a:rPr lang="en-US" dirty="0" smtClean="0"/>
              <a:t>Does </a:t>
            </a:r>
            <a:r>
              <a:rPr lang="en-US" dirty="0"/>
              <a:t>not optimize any </a:t>
            </a:r>
            <a:r>
              <a:rPr lang="en-US" b="1" dirty="0"/>
              <a:t>global</a:t>
            </a:r>
            <a:r>
              <a:rPr lang="en-US" dirty="0"/>
              <a:t> measure of correctness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3366CC"/>
                </a:solidFill>
              </a:rPr>
              <a:t>Yet, works fairly well </a:t>
            </a:r>
          </a:p>
          <a:p>
            <a:pPr lvl="2"/>
            <a:r>
              <a:rPr lang="en-US" dirty="0" smtClean="0"/>
              <a:t>In most cases, especially in high dimensional problems (everything is already linearly separable). 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954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534400" cy="620889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Global Multiclass Approach </a:t>
            </a:r>
            <a:r>
              <a:rPr lang="en-US" sz="2000" dirty="0" smtClean="0"/>
              <a:t>[Constraint Classification, Har-Peled et. al ‘02]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03225" lvl="1" indent="-403225">
                  <a:spcBef>
                    <a:spcPts val="750"/>
                  </a:spcBef>
                </a:pPr>
                <a:r>
                  <a:rPr lang="en-US" sz="2400" dirty="0" smtClean="0"/>
                  <a:t>Create </a:t>
                </a:r>
                <a:r>
                  <a:rPr lang="en-US" sz="2400" dirty="0"/>
                  <a:t>K classifiers </a:t>
                </a:r>
                <a:r>
                  <a:rPr lang="en-US" sz="2400" b="1" dirty="0"/>
                  <a:t>w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 </a:t>
                </a:r>
                <a:r>
                  <a:rPr lang="en-US" sz="2400" b="1" dirty="0"/>
                  <a:t>w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…, </a:t>
                </a:r>
                <a:r>
                  <a:rPr lang="en-US" sz="2400" b="1" dirty="0" err="1" smtClean="0"/>
                  <a:t>w</a:t>
                </a:r>
                <a:r>
                  <a:rPr lang="en-US" sz="2400" baseline="-25000" dirty="0" err="1" smtClean="0"/>
                  <a:t>K.</a:t>
                </a:r>
                <a:r>
                  <a:rPr lang="en-US" sz="2400" baseline="-25000" dirty="0" smtClean="0"/>
                  <a:t> ; </a:t>
                </a:r>
              </a:p>
              <a:p>
                <a:pPr marL="403225" lvl="1" indent="-403225">
                  <a:spcBef>
                    <a:spcPts val="750"/>
                  </a:spcBef>
                </a:pPr>
                <a:r>
                  <a:rPr lang="en-US" sz="2400" dirty="0" smtClean="0"/>
                  <a:t>Predict with WTA: </a:t>
                </a:r>
                <a:r>
                  <a:rPr lang="en-US" sz="2400" dirty="0" err="1"/>
                  <a:t>argmax</a:t>
                </a:r>
                <a:r>
                  <a:rPr lang="en-US" sz="2400" baseline="-25000" dirty="0" err="1"/>
                  <a:t>i</a:t>
                </a:r>
                <a:r>
                  <a:rPr lang="en-US" sz="2400" dirty="0"/>
                  <a:t> </a:t>
                </a:r>
                <a:r>
                  <a:rPr lang="en-US" sz="2400" b="1" dirty="0" err="1"/>
                  <a:t>w</a:t>
                </a:r>
                <a:r>
                  <a:rPr lang="en-US" sz="2400" baseline="-25000" dirty="0" err="1"/>
                  <a:t>i</a:t>
                </a:r>
                <a:r>
                  <a:rPr lang="en-US" sz="2400" baseline="30000" dirty="0" err="1"/>
                  <a:t>T</a:t>
                </a:r>
                <a:r>
                  <a:rPr lang="en-US" sz="2400" b="1" dirty="0" err="1"/>
                  <a:t>x</a:t>
                </a:r>
                <a:endParaRPr lang="en-US" sz="2400" b="1" dirty="0"/>
              </a:p>
              <a:p>
                <a:pPr marL="403225" lvl="1" indent="-403225">
                  <a:spcBef>
                    <a:spcPts val="750"/>
                  </a:spcBef>
                </a:pPr>
                <a:endParaRPr lang="en-US" sz="2400" dirty="0" smtClean="0"/>
              </a:p>
              <a:p>
                <a:pPr marL="403225" lvl="1" indent="-403225">
                  <a:spcBef>
                    <a:spcPts val="750"/>
                  </a:spcBef>
                </a:pPr>
                <a:r>
                  <a:rPr lang="en-US" sz="2400" b="1" dirty="0" smtClean="0"/>
                  <a:t>But</a:t>
                </a:r>
                <a:r>
                  <a:rPr lang="en-US" sz="2400" dirty="0" smtClean="0"/>
                  <a:t>, train differently: </a:t>
                </a:r>
              </a:p>
              <a:p>
                <a:pPr marL="803275" lvl="2" indent="-403225">
                  <a:spcBef>
                    <a:spcPts val="750"/>
                  </a:spcBef>
                </a:pPr>
                <a:r>
                  <a:rPr lang="en-US" sz="2000" dirty="0" smtClean="0"/>
                  <a:t>For </a:t>
                </a:r>
                <a:r>
                  <a:rPr lang="en-US" sz="2000" dirty="0"/>
                  <a:t>examples with label i, we </a:t>
                </a:r>
                <a:r>
                  <a:rPr lang="en-US" sz="2000" dirty="0" smtClean="0"/>
                  <a:t>want </a:t>
                </a:r>
                <a:r>
                  <a:rPr lang="en-US" sz="2000" i="1" dirty="0" smtClean="0"/>
                  <a:t> </a:t>
                </a:r>
                <a:br>
                  <a:rPr lang="en-US" sz="2000" i="1" dirty="0" smtClean="0"/>
                </a:br>
                <a:r>
                  <a:rPr lang="en-US" sz="2000" i="1" dirty="0" smtClean="0"/>
                  <a:t>			</a:t>
                </a:r>
                <a:r>
                  <a:rPr lang="en-US" sz="2000" b="1" i="1" dirty="0" err="1" smtClean="0"/>
                  <a:t>w</a:t>
                </a:r>
                <a:r>
                  <a:rPr lang="en-US" sz="2000" i="1" baseline="-25000" dirty="0" err="1" smtClean="0"/>
                  <a:t>i</a:t>
                </a:r>
                <a:r>
                  <a:rPr lang="en-US" sz="2000" i="1" baseline="30000" dirty="0" err="1" smtClean="0"/>
                  <a:t>T</a:t>
                </a:r>
                <a:r>
                  <a:rPr lang="en-US" sz="2000" b="1" i="1" dirty="0" err="1" smtClean="0"/>
                  <a:t>x</a:t>
                </a:r>
                <a:r>
                  <a:rPr lang="en-US" sz="2000" i="1" dirty="0" smtClean="0"/>
                  <a:t> </a:t>
                </a:r>
                <a:r>
                  <a:rPr lang="en-US" sz="2000" i="1" dirty="0"/>
                  <a:t>&gt; </a:t>
                </a:r>
                <a:r>
                  <a:rPr lang="en-US" sz="2000" b="1" i="1" dirty="0" err="1"/>
                  <a:t>w</a:t>
                </a:r>
                <a:r>
                  <a:rPr lang="en-US" sz="2000" i="1" baseline="-25000" dirty="0" err="1"/>
                  <a:t>j</a:t>
                </a:r>
                <a:r>
                  <a:rPr lang="en-US" sz="2000" i="1" baseline="30000" dirty="0" err="1"/>
                  <a:t>T</a:t>
                </a:r>
                <a:r>
                  <a:rPr lang="en-US" sz="2000" b="1" i="1" dirty="0" err="1"/>
                  <a:t>x</a:t>
                </a:r>
                <a:r>
                  <a:rPr lang="en-US" sz="2000" b="1" i="1" dirty="0"/>
                  <a:t> </a:t>
                </a:r>
                <a:r>
                  <a:rPr lang="en-US" sz="2000" i="1" dirty="0"/>
                  <a:t>for all </a:t>
                </a:r>
                <a:r>
                  <a:rPr lang="en-US" sz="2000" i="1" dirty="0" smtClean="0"/>
                  <a:t>j</a:t>
                </a:r>
                <a:endParaRPr lang="en-US" sz="2000" dirty="0" smtClean="0"/>
              </a:p>
              <a:p>
                <a:r>
                  <a:rPr lang="en-US" b="1" dirty="0" smtClean="0">
                    <a:solidFill>
                      <a:srgbClr val="3C58AD"/>
                    </a:solidFill>
                  </a:rPr>
                  <a:t>Training:</a:t>
                </a:r>
                <a:r>
                  <a:rPr lang="en-US" dirty="0" smtClean="0">
                    <a:solidFill>
                      <a:srgbClr val="3C58AD"/>
                    </a:solidFill>
                  </a:rPr>
                  <a:t> </a:t>
                </a:r>
                <a:r>
                  <a:rPr lang="en-US" altLang="zh-TW" dirty="0" smtClean="0"/>
                  <a:t>For </a:t>
                </a:r>
                <a:r>
                  <a:rPr lang="en-US" altLang="zh-TW" dirty="0"/>
                  <a:t>each training example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:         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342900" lvl="2" indent="0">
                  <a:spcBef>
                    <a:spcPts val="750"/>
                  </a:spcBef>
                  <a:buNone/>
                </a:pPr>
                <a:r>
                  <a:rPr lang="en-US" altLang="zh-TW" sz="2600" dirty="0"/>
                  <a:t>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6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sz="2600" i="1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lit/>
                      </m:rPr>
                      <a:rPr lang="en-US" altLang="zh-TW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600" i="1">
                        <a:latin typeface="Cambria Math" panose="02040503050406030204" pitchFamily="18" charset="0"/>
                      </a:rPr>
                      <m:t>𝑎𝑟𝑔</m:t>
                    </m:r>
                    <m:func>
                      <m:funcPr>
                        <m:ctrlPr>
                          <a:rPr lang="en-US" altLang="zh-TW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26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TW" sz="26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zh-TW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6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TW" sz="2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6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TW" sz="2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600" dirty="0" smtClean="0"/>
                  <a:t>  </a:t>
                </a:r>
              </a:p>
              <a:p>
                <a:pPr marL="342900" lvl="2" indent="0">
                  <a:spcBef>
                    <a:spcPts val="750"/>
                  </a:spcBef>
                  <a:buNone/>
                </a:pPr>
                <a:r>
                  <a:rPr lang="en-US" altLang="zh-TW" sz="2600" b="1" dirty="0" smtClean="0"/>
                  <a:t>         if</a:t>
                </a:r>
                <a:r>
                  <a:rPr lang="en-US" altLang="zh-TW" sz="26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600" b="1" i="1" dirty="0" smtClean="0">
                  <a:latin typeface="Cambria Math" panose="02040503050406030204" pitchFamily="18" charset="0"/>
                </a:endParaRPr>
              </a:p>
              <a:p>
                <a:pPr marL="342900" lvl="2" indent="0">
                  <a:spcBef>
                    <a:spcPts val="750"/>
                  </a:spcBef>
                  <a:buNone/>
                </a:pPr>
                <a:r>
                  <a:rPr lang="en-US" altLang="zh-TW" sz="2600" b="1" dirty="0" smtClean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sSub>
                          <m:sSubPr>
                            <m:ctrlPr>
                              <a:rPr lang="en-US" altLang="zh-TW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TW" sz="2600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sSub>
                          <m:sSubPr>
                            <m:ctrlPr>
                              <a:rPr lang="en-US" altLang="zh-TW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6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TW" sz="26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600" i="1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 smtClean="0"/>
                  <a:t>        (promote)</a:t>
                </a:r>
              </a:p>
              <a:p>
                <a:pPr marL="342900" lvl="2" indent="0">
                  <a:spcBef>
                    <a:spcPts val="750"/>
                  </a:spcBef>
                  <a:buNone/>
                </a:pPr>
                <a:r>
                  <a:rPr lang="en-US" altLang="zh-TW" sz="2200" dirty="0"/>
                  <a:t>	 </a:t>
                </a:r>
                <a:r>
                  <a:rPr lang="en-US" altLang="zh-TW" sz="2200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zh-TW" sz="2600" b="1" i="1" dirty="0" smtClean="0">
                                <a:solidFill>
                                  <a:srgbClr val="3C58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600" b="0" i="1" dirty="0" smtClean="0">
                                <a:solidFill>
                                  <a:srgbClr val="3C58A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sub>
                    </m:sSub>
                    <m:r>
                      <a:rPr lang="en-US" altLang="zh-TW" sz="2600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zh-TW" sz="2600" b="1" i="1" dirty="0">
                                <a:solidFill>
                                  <a:srgbClr val="3C58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600" i="1" dirty="0">
                                <a:solidFill>
                                  <a:srgbClr val="3C58A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sub>
                    </m:sSub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600" i="1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 smtClean="0"/>
                  <a:t>         </a:t>
                </a:r>
                <a:r>
                  <a:rPr lang="en-US" sz="2200" dirty="0" smtClean="0"/>
                  <a:t>(demote)</a:t>
                </a:r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19" t="-1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61784" y="4441372"/>
                <a:ext cx="225356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6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600" dirty="0" smtClean="0"/>
                  <a:t>: learning rate</a:t>
                </a:r>
                <a:endParaRPr lang="en-US" sz="2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784" y="4441372"/>
                <a:ext cx="2253566" cy="492443"/>
              </a:xfrm>
              <a:prstGeom prst="rect">
                <a:avLst/>
              </a:prstGeom>
              <a:blipFill rotWithShape="0">
                <a:blip r:embed="rId4"/>
                <a:stretch>
                  <a:fillRect t="-11250" r="-3784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673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ea typeface="Arial Unicode MS" pitchFamily="34" charset="-128"/>
                <a:cs typeface="Arial Unicode MS" pitchFamily="34" charset="-128"/>
              </a:rPr>
              <a:t>Moving to Structures: Training Methods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4579938" y="2586038"/>
            <a:ext cx="3679825" cy="2325687"/>
            <a:chOff x="1835" y="1683"/>
            <a:chExt cx="2688" cy="1484"/>
          </a:xfrm>
        </p:grpSpPr>
        <p:sp>
          <p:nvSpPr>
            <p:cNvPr id="11318" name="Text Box 45"/>
            <p:cNvSpPr txBox="1">
              <a:spLocks noChangeArrowheads="1"/>
            </p:cNvSpPr>
            <p:nvPr/>
          </p:nvSpPr>
          <p:spPr bwMode="auto">
            <a:xfrm>
              <a:off x="2256" y="1683"/>
              <a:ext cx="45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f</a:t>
              </a:r>
              <a:r>
                <a:rPr lang="en-US" altLang="zh-TW" i="1" baseline="-25000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1</a:t>
              </a:r>
              <a:r>
                <a:rPr lang="en-US" altLang="zh-TW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(</a:t>
              </a:r>
              <a:r>
                <a:rPr lang="en-US" altLang="zh-TW" b="1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x</a:t>
              </a:r>
              <a:r>
                <a:rPr lang="en-US" altLang="zh-TW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)</a:t>
              </a:r>
              <a:endParaRPr lang="en-US" altLang="zh-TW" i="1">
                <a:latin typeface="Tempus Sans ITC" pitchFamily="82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319" name="Text Box 46"/>
            <p:cNvSpPr txBox="1">
              <a:spLocks noChangeArrowheads="1"/>
            </p:cNvSpPr>
            <p:nvPr/>
          </p:nvSpPr>
          <p:spPr bwMode="auto">
            <a:xfrm>
              <a:off x="2688" y="2019"/>
              <a:ext cx="47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f</a:t>
              </a:r>
              <a:r>
                <a:rPr lang="en-US" altLang="zh-TW" i="1" baseline="-25000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2</a:t>
              </a:r>
              <a:r>
                <a:rPr lang="en-US" altLang="zh-TW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(</a:t>
              </a:r>
              <a:r>
                <a:rPr lang="en-US" altLang="zh-TW" b="1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x</a:t>
              </a:r>
              <a:r>
                <a:rPr lang="en-US" altLang="zh-TW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)</a:t>
              </a:r>
              <a:endParaRPr lang="en-US" altLang="zh-TW" i="1">
                <a:latin typeface="Tempus Sans ITC" pitchFamily="82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320" name="Text Box 47"/>
            <p:cNvSpPr txBox="1">
              <a:spLocks noChangeArrowheads="1"/>
            </p:cNvSpPr>
            <p:nvPr/>
          </p:nvSpPr>
          <p:spPr bwMode="auto">
            <a:xfrm>
              <a:off x="2880" y="2451"/>
              <a:ext cx="464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f</a:t>
              </a:r>
              <a:r>
                <a:rPr lang="en-US" altLang="zh-TW" i="1" baseline="-25000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3</a:t>
              </a:r>
              <a:r>
                <a:rPr lang="en-US" altLang="zh-TW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(</a:t>
              </a:r>
              <a:r>
                <a:rPr lang="en-US" altLang="zh-TW" b="1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x</a:t>
              </a:r>
              <a:r>
                <a:rPr lang="en-US" altLang="zh-TW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)</a:t>
              </a:r>
              <a:endParaRPr lang="en-US" altLang="zh-TW" i="1">
                <a:latin typeface="Tempus Sans ITC" pitchFamily="82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321" name="Text Box 48"/>
            <p:cNvSpPr txBox="1">
              <a:spLocks noChangeArrowheads="1"/>
            </p:cNvSpPr>
            <p:nvPr/>
          </p:nvSpPr>
          <p:spPr bwMode="auto">
            <a:xfrm>
              <a:off x="3552" y="2595"/>
              <a:ext cx="47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f</a:t>
              </a:r>
              <a:r>
                <a:rPr lang="en-US" altLang="zh-TW" i="1" baseline="-25000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4</a:t>
              </a:r>
              <a:r>
                <a:rPr lang="en-US" altLang="zh-TW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(</a:t>
              </a:r>
              <a:r>
                <a:rPr lang="en-US" altLang="zh-TW" b="1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x</a:t>
              </a:r>
              <a:r>
                <a:rPr lang="en-US" altLang="zh-TW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)</a:t>
              </a:r>
              <a:endParaRPr lang="en-US" altLang="zh-TW" i="1">
                <a:latin typeface="Tempus Sans ITC" pitchFamily="82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322" name="Text Box 49"/>
            <p:cNvSpPr txBox="1">
              <a:spLocks noChangeArrowheads="1"/>
            </p:cNvSpPr>
            <p:nvPr/>
          </p:nvSpPr>
          <p:spPr bwMode="auto">
            <a:xfrm>
              <a:off x="3600" y="2931"/>
              <a:ext cx="46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f</a:t>
              </a:r>
              <a:r>
                <a:rPr lang="en-US" altLang="zh-TW" i="1" baseline="-25000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5</a:t>
              </a:r>
              <a:r>
                <a:rPr lang="en-US" altLang="zh-TW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(</a:t>
              </a:r>
              <a:r>
                <a:rPr lang="en-US" altLang="zh-TW" b="1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x</a:t>
              </a:r>
              <a:r>
                <a:rPr lang="en-US" altLang="zh-TW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)</a:t>
              </a:r>
              <a:endParaRPr lang="en-US" altLang="zh-TW" i="1">
                <a:latin typeface="Tempus Sans ITC" pitchFamily="82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323" name="AutoShape 53"/>
            <p:cNvSpPr>
              <a:spLocks noChangeArrowheads="1"/>
            </p:cNvSpPr>
            <p:nvPr/>
          </p:nvSpPr>
          <p:spPr bwMode="auto">
            <a:xfrm rot="7054161">
              <a:off x="2565" y="1187"/>
              <a:ext cx="1228" cy="2688"/>
            </a:xfrm>
            <a:prstGeom prst="parallelogram">
              <a:avLst>
                <a:gd name="adj" fmla="val 43750"/>
              </a:avLst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empus Sans ITC" pitchFamily="82" charset="0"/>
              </a:endParaRPr>
            </a:p>
          </p:txBody>
        </p:sp>
      </p:grpSp>
      <p:grpSp>
        <p:nvGrpSpPr>
          <p:cNvPr id="11269" name="Group 6"/>
          <p:cNvGrpSpPr>
            <a:grpSpLocks/>
          </p:cNvGrpSpPr>
          <p:nvPr/>
        </p:nvGrpSpPr>
        <p:grpSpPr bwMode="auto">
          <a:xfrm>
            <a:off x="3367088" y="4143375"/>
            <a:ext cx="2957512" cy="2181225"/>
            <a:chOff x="156" y="2359"/>
            <a:chExt cx="2160" cy="1392"/>
          </a:xfrm>
        </p:grpSpPr>
        <p:sp>
          <p:nvSpPr>
            <p:cNvPr id="11301" name="Oval 7"/>
            <p:cNvSpPr>
              <a:spLocks noChangeArrowheads="1"/>
            </p:cNvSpPr>
            <p:nvPr/>
          </p:nvSpPr>
          <p:spPr bwMode="auto">
            <a:xfrm rot="2363332">
              <a:off x="156" y="2359"/>
              <a:ext cx="2160" cy="139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empus Sans ITC" pitchFamily="82" charset="0"/>
              </a:endParaRPr>
            </a:p>
          </p:txBody>
        </p:sp>
        <p:grpSp>
          <p:nvGrpSpPr>
            <p:cNvPr id="11302" name="Group 8"/>
            <p:cNvGrpSpPr>
              <a:grpSpLocks/>
            </p:cNvGrpSpPr>
            <p:nvPr/>
          </p:nvGrpSpPr>
          <p:grpSpPr bwMode="auto">
            <a:xfrm>
              <a:off x="480" y="2448"/>
              <a:ext cx="1372" cy="1244"/>
              <a:chOff x="480" y="2448"/>
              <a:chExt cx="1372" cy="1244"/>
            </a:xfrm>
          </p:grpSpPr>
          <p:sp>
            <p:nvSpPr>
              <p:cNvPr id="11303" name="Text Box 9"/>
              <p:cNvSpPr txBox="1">
                <a:spLocks noChangeArrowheads="1"/>
              </p:cNvSpPr>
              <p:nvPr/>
            </p:nvSpPr>
            <p:spPr bwMode="auto">
              <a:xfrm>
                <a:off x="480" y="2640"/>
                <a:ext cx="253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1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1304" name="Text Box 10"/>
              <p:cNvSpPr txBox="1">
                <a:spLocks noChangeArrowheads="1"/>
              </p:cNvSpPr>
              <p:nvPr/>
            </p:nvSpPr>
            <p:spPr bwMode="auto">
              <a:xfrm>
                <a:off x="1056" y="3456"/>
                <a:ext cx="26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6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1305" name="Text Box 11"/>
              <p:cNvSpPr txBox="1">
                <a:spLocks noChangeArrowheads="1"/>
              </p:cNvSpPr>
              <p:nvPr/>
            </p:nvSpPr>
            <p:spPr bwMode="auto">
              <a:xfrm>
                <a:off x="672" y="3120"/>
                <a:ext cx="274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2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1306" name="Text Box 12"/>
              <p:cNvSpPr txBox="1">
                <a:spLocks noChangeArrowheads="1"/>
              </p:cNvSpPr>
              <p:nvPr/>
            </p:nvSpPr>
            <p:spPr bwMode="auto">
              <a:xfrm>
                <a:off x="1536" y="2928"/>
                <a:ext cx="267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5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1307" name="Text Box 13"/>
              <p:cNvSpPr txBox="1">
                <a:spLocks noChangeArrowheads="1"/>
              </p:cNvSpPr>
              <p:nvPr/>
            </p:nvSpPr>
            <p:spPr bwMode="auto">
              <a:xfrm>
                <a:off x="1344" y="2544"/>
                <a:ext cx="2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4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1308" name="Text Box 14"/>
              <p:cNvSpPr txBox="1">
                <a:spLocks noChangeArrowheads="1"/>
              </p:cNvSpPr>
              <p:nvPr/>
            </p:nvSpPr>
            <p:spPr bwMode="auto">
              <a:xfrm>
                <a:off x="912" y="2448"/>
                <a:ext cx="266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3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1309" name="Text Box 15"/>
              <p:cNvSpPr txBox="1">
                <a:spLocks noChangeArrowheads="1"/>
              </p:cNvSpPr>
              <p:nvPr/>
            </p:nvSpPr>
            <p:spPr bwMode="auto">
              <a:xfrm>
                <a:off x="1584" y="3360"/>
                <a:ext cx="2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7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1310" name="Line 16"/>
              <p:cNvSpPr>
                <a:spLocks noChangeShapeType="1"/>
              </p:cNvSpPr>
              <p:nvPr/>
            </p:nvSpPr>
            <p:spPr bwMode="auto">
              <a:xfrm flipV="1">
                <a:off x="672" y="2592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1" name="Line 17"/>
              <p:cNvSpPr>
                <a:spLocks noChangeShapeType="1"/>
              </p:cNvSpPr>
              <p:nvPr/>
            </p:nvSpPr>
            <p:spPr bwMode="auto">
              <a:xfrm>
                <a:off x="672" y="28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2" name="Line 18"/>
              <p:cNvSpPr>
                <a:spLocks noChangeShapeType="1"/>
              </p:cNvSpPr>
              <p:nvPr/>
            </p:nvSpPr>
            <p:spPr bwMode="auto">
              <a:xfrm>
                <a:off x="1104" y="2592"/>
                <a:ext cx="28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3" name="Line 19"/>
              <p:cNvSpPr>
                <a:spLocks noChangeShapeType="1"/>
              </p:cNvSpPr>
              <p:nvPr/>
            </p:nvSpPr>
            <p:spPr bwMode="auto">
              <a:xfrm>
                <a:off x="1536" y="2784"/>
                <a:ext cx="4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4" name="Line 20"/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76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5" name="Line 21"/>
              <p:cNvSpPr>
                <a:spLocks noChangeShapeType="1"/>
              </p:cNvSpPr>
              <p:nvPr/>
            </p:nvSpPr>
            <p:spPr bwMode="auto">
              <a:xfrm flipV="1">
                <a:off x="864" y="2736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6" name="Line 22"/>
              <p:cNvSpPr>
                <a:spLocks noChangeShapeType="1"/>
              </p:cNvSpPr>
              <p:nvPr/>
            </p:nvSpPr>
            <p:spPr bwMode="auto">
              <a:xfrm>
                <a:off x="864" y="336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7" name="Line 23"/>
              <p:cNvSpPr>
                <a:spLocks noChangeShapeType="1"/>
              </p:cNvSpPr>
              <p:nvPr/>
            </p:nvSpPr>
            <p:spPr bwMode="auto">
              <a:xfrm flipV="1">
                <a:off x="1248" y="3504"/>
                <a:ext cx="33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270" name="Oval 24"/>
          <p:cNvSpPr>
            <a:spLocks noChangeArrowheads="1"/>
          </p:cNvSpPr>
          <p:nvPr/>
        </p:nvSpPr>
        <p:spPr bwMode="auto">
          <a:xfrm rot="2363332">
            <a:off x="6229350" y="1931988"/>
            <a:ext cx="2776538" cy="1695450"/>
          </a:xfrm>
          <a:prstGeom prst="ellipse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empus Sans ITC" pitchFamily="82" charset="0"/>
            </a:endParaRPr>
          </a:p>
        </p:txBody>
      </p:sp>
      <p:grpSp>
        <p:nvGrpSpPr>
          <p:cNvPr id="11271" name="Group 25"/>
          <p:cNvGrpSpPr>
            <a:grpSpLocks/>
          </p:cNvGrpSpPr>
          <p:nvPr/>
        </p:nvGrpSpPr>
        <p:grpSpPr bwMode="auto">
          <a:xfrm>
            <a:off x="6437313" y="1965325"/>
            <a:ext cx="2032000" cy="1887538"/>
            <a:chOff x="3072" y="1296"/>
            <a:chExt cx="1484" cy="1205"/>
          </a:xfrm>
        </p:grpSpPr>
        <p:sp>
          <p:nvSpPr>
            <p:cNvPr id="11296" name="Text Box 26"/>
            <p:cNvSpPr txBox="1">
              <a:spLocks noChangeArrowheads="1"/>
            </p:cNvSpPr>
            <p:nvPr/>
          </p:nvSpPr>
          <p:spPr bwMode="auto">
            <a:xfrm>
              <a:off x="3072" y="1440"/>
              <a:ext cx="26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y</a:t>
              </a:r>
              <a:r>
                <a:rPr lang="en-US" altLang="zh-TW" i="1" baseline="-25000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1</a:t>
              </a:r>
              <a:endParaRPr lang="en-US" altLang="zh-TW" i="1">
                <a:latin typeface="Tempus Sans ITC" pitchFamily="82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297" name="Text Box 27"/>
            <p:cNvSpPr txBox="1">
              <a:spLocks noChangeArrowheads="1"/>
            </p:cNvSpPr>
            <p:nvPr/>
          </p:nvSpPr>
          <p:spPr bwMode="auto">
            <a:xfrm>
              <a:off x="3552" y="1296"/>
              <a:ext cx="28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y</a:t>
              </a:r>
              <a:r>
                <a:rPr lang="en-US" altLang="zh-TW" i="1" baseline="-25000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2</a:t>
              </a:r>
              <a:endParaRPr lang="en-US" altLang="zh-TW" i="1">
                <a:latin typeface="Tempus Sans ITC" pitchFamily="82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298" name="Text Box 28"/>
            <p:cNvSpPr txBox="1">
              <a:spLocks noChangeArrowheads="1"/>
            </p:cNvSpPr>
            <p:nvPr/>
          </p:nvSpPr>
          <p:spPr bwMode="auto">
            <a:xfrm>
              <a:off x="4080" y="2265"/>
              <a:ext cx="27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y</a:t>
              </a:r>
              <a:r>
                <a:rPr lang="en-US" altLang="zh-TW" i="1" baseline="-25000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5</a:t>
              </a:r>
              <a:endParaRPr lang="en-US" altLang="zh-TW" i="1">
                <a:latin typeface="Tempus Sans ITC" pitchFamily="82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299" name="Text Box 29"/>
            <p:cNvSpPr txBox="1">
              <a:spLocks noChangeArrowheads="1"/>
            </p:cNvSpPr>
            <p:nvPr/>
          </p:nvSpPr>
          <p:spPr bwMode="auto">
            <a:xfrm>
              <a:off x="4272" y="1785"/>
              <a:ext cx="284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y</a:t>
              </a:r>
              <a:r>
                <a:rPr lang="en-US" altLang="zh-TW" i="1" baseline="-25000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4</a:t>
              </a:r>
              <a:endParaRPr lang="en-US" altLang="zh-TW" i="1">
                <a:latin typeface="Tempus Sans ITC" pitchFamily="82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300" name="Text Box 30"/>
            <p:cNvSpPr txBox="1">
              <a:spLocks noChangeArrowheads="1"/>
            </p:cNvSpPr>
            <p:nvPr/>
          </p:nvSpPr>
          <p:spPr bwMode="auto">
            <a:xfrm>
              <a:off x="4032" y="1392"/>
              <a:ext cx="274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y</a:t>
              </a:r>
              <a:r>
                <a:rPr lang="en-US" altLang="zh-TW" i="1" baseline="-25000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3</a:t>
              </a:r>
              <a:endParaRPr lang="en-US" altLang="zh-TW" i="1">
                <a:latin typeface="Tempus Sans ITC" pitchFamily="82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6737350" y="2190750"/>
            <a:ext cx="1446213" cy="1368425"/>
            <a:chOff x="3255" y="1337"/>
            <a:chExt cx="1056" cy="873"/>
          </a:xfrm>
        </p:grpSpPr>
        <p:sp>
          <p:nvSpPr>
            <p:cNvPr id="11288" name="Line 32"/>
            <p:cNvSpPr>
              <a:spLocks noChangeShapeType="1"/>
            </p:cNvSpPr>
            <p:nvPr/>
          </p:nvSpPr>
          <p:spPr bwMode="auto">
            <a:xfrm flipH="1" flipV="1">
              <a:off x="3303" y="1481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89" name="Group 33"/>
            <p:cNvGrpSpPr>
              <a:grpSpLocks/>
            </p:cNvGrpSpPr>
            <p:nvPr/>
          </p:nvGrpSpPr>
          <p:grpSpPr bwMode="auto">
            <a:xfrm>
              <a:off x="3255" y="1337"/>
              <a:ext cx="1056" cy="873"/>
              <a:chOff x="3255" y="1337"/>
              <a:chExt cx="1056" cy="873"/>
            </a:xfrm>
          </p:grpSpPr>
          <p:sp>
            <p:nvSpPr>
              <p:cNvPr id="11290" name="Line 34"/>
              <p:cNvSpPr>
                <a:spLocks noChangeShapeType="1"/>
              </p:cNvSpPr>
              <p:nvPr/>
            </p:nvSpPr>
            <p:spPr bwMode="auto">
              <a:xfrm flipV="1">
                <a:off x="3255" y="1337"/>
                <a:ext cx="288" cy="9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1" name="Line 35"/>
              <p:cNvSpPr>
                <a:spLocks noChangeShapeType="1"/>
              </p:cNvSpPr>
              <p:nvPr/>
            </p:nvSpPr>
            <p:spPr bwMode="auto">
              <a:xfrm>
                <a:off x="3735" y="1337"/>
                <a:ext cx="336" cy="4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2" name="Line 36"/>
              <p:cNvSpPr>
                <a:spLocks noChangeShapeType="1"/>
              </p:cNvSpPr>
              <p:nvPr/>
            </p:nvSpPr>
            <p:spPr bwMode="auto">
              <a:xfrm>
                <a:off x="4215" y="1529"/>
                <a:ext cx="96" cy="19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3" name="Line 37"/>
              <p:cNvSpPr>
                <a:spLocks noChangeShapeType="1"/>
              </p:cNvSpPr>
              <p:nvPr/>
            </p:nvSpPr>
            <p:spPr bwMode="auto">
              <a:xfrm flipH="1">
                <a:off x="4167" y="1922"/>
                <a:ext cx="144" cy="28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4" name="Line 38"/>
              <p:cNvSpPr>
                <a:spLocks noChangeShapeType="1"/>
              </p:cNvSpPr>
              <p:nvPr/>
            </p:nvSpPr>
            <p:spPr bwMode="auto">
              <a:xfrm>
                <a:off x="3687" y="1433"/>
                <a:ext cx="432" cy="76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5" name="Line 39"/>
              <p:cNvSpPr>
                <a:spLocks noChangeShapeType="1"/>
              </p:cNvSpPr>
              <p:nvPr/>
            </p:nvSpPr>
            <p:spPr bwMode="auto">
              <a:xfrm flipH="1" flipV="1">
                <a:off x="3303" y="1529"/>
                <a:ext cx="1008" cy="28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4724400" y="2360613"/>
            <a:ext cx="3541713" cy="3354387"/>
            <a:chOff x="4724400" y="2360004"/>
            <a:chExt cx="3542140" cy="3354996"/>
          </a:xfrm>
        </p:grpSpPr>
        <p:sp>
          <p:nvSpPr>
            <p:cNvPr id="11283" name="Freeform 40"/>
            <p:cNvSpPr>
              <a:spLocks/>
            </p:cNvSpPr>
            <p:nvPr/>
          </p:nvSpPr>
          <p:spPr bwMode="auto">
            <a:xfrm>
              <a:off x="4724400" y="2510433"/>
              <a:ext cx="1745715" cy="1528167"/>
            </a:xfrm>
            <a:custGeom>
              <a:avLst/>
              <a:gdLst>
                <a:gd name="T0" fmla="*/ 0 w 1200"/>
                <a:gd name="T1" fmla="*/ 2147483647 h 624"/>
                <a:gd name="T2" fmla="*/ 2147483647 w 1200"/>
                <a:gd name="T3" fmla="*/ 2147483647 h 624"/>
                <a:gd name="T4" fmla="*/ 2147483647 w 1200"/>
                <a:gd name="T5" fmla="*/ 2147483647 h 624"/>
                <a:gd name="T6" fmla="*/ 2147483647 w 1200"/>
                <a:gd name="T7" fmla="*/ 2147483647 h 624"/>
                <a:gd name="T8" fmla="*/ 2147483647 w 1200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0"/>
                <a:gd name="T16" fmla="*/ 0 h 624"/>
                <a:gd name="T17" fmla="*/ 1200 w 1200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0" h="624">
                  <a:moveTo>
                    <a:pt x="0" y="624"/>
                  </a:moveTo>
                  <a:cubicBezTo>
                    <a:pt x="16" y="504"/>
                    <a:pt x="32" y="384"/>
                    <a:pt x="144" y="336"/>
                  </a:cubicBezTo>
                  <a:cubicBezTo>
                    <a:pt x="256" y="288"/>
                    <a:pt x="552" y="368"/>
                    <a:pt x="672" y="336"/>
                  </a:cubicBezTo>
                  <a:cubicBezTo>
                    <a:pt x="792" y="304"/>
                    <a:pt x="776" y="200"/>
                    <a:pt x="864" y="144"/>
                  </a:cubicBezTo>
                  <a:cubicBezTo>
                    <a:pt x="952" y="88"/>
                    <a:pt x="1076" y="44"/>
                    <a:pt x="1200" y="0"/>
                  </a:cubicBezTo>
                </a:path>
              </a:pathLst>
            </a:custGeom>
            <a:noFill/>
            <a:ln w="41275">
              <a:solidFill>
                <a:srgbClr val="00B05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empus Sans ITC" pitchFamily="82" charset="0"/>
              </a:endParaRPr>
            </a:p>
          </p:txBody>
        </p:sp>
        <p:sp>
          <p:nvSpPr>
            <p:cNvPr id="11284" name="Freeform 41"/>
            <p:cNvSpPr>
              <a:spLocks/>
            </p:cNvSpPr>
            <p:nvPr/>
          </p:nvSpPr>
          <p:spPr bwMode="auto">
            <a:xfrm>
              <a:off x="5334001" y="2360004"/>
              <a:ext cx="1859066" cy="1907196"/>
            </a:xfrm>
            <a:custGeom>
              <a:avLst/>
              <a:gdLst>
                <a:gd name="T0" fmla="*/ 2147483647 w 1256"/>
                <a:gd name="T1" fmla="*/ 2147483647 h 1008"/>
                <a:gd name="T2" fmla="*/ 2147483647 w 1256"/>
                <a:gd name="T3" fmla="*/ 2147483647 h 1008"/>
                <a:gd name="T4" fmla="*/ 2147483647 w 1256"/>
                <a:gd name="T5" fmla="*/ 2147483647 h 1008"/>
                <a:gd name="T6" fmla="*/ 2147483647 w 1256"/>
                <a:gd name="T7" fmla="*/ 2147483647 h 1008"/>
                <a:gd name="T8" fmla="*/ 2147483647 w 1256"/>
                <a:gd name="T9" fmla="*/ 2147483647 h 1008"/>
                <a:gd name="T10" fmla="*/ 2147483647 w 1256"/>
                <a:gd name="T11" fmla="*/ 0 h 10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56"/>
                <a:gd name="T19" fmla="*/ 0 h 1008"/>
                <a:gd name="T20" fmla="*/ 1256 w 1256"/>
                <a:gd name="T21" fmla="*/ 1008 h 10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56" h="1008">
                  <a:moveTo>
                    <a:pt x="8" y="1008"/>
                  </a:moveTo>
                  <a:cubicBezTo>
                    <a:pt x="4" y="916"/>
                    <a:pt x="0" y="824"/>
                    <a:pt x="104" y="768"/>
                  </a:cubicBezTo>
                  <a:cubicBezTo>
                    <a:pt x="208" y="712"/>
                    <a:pt x="544" y="736"/>
                    <a:pt x="632" y="672"/>
                  </a:cubicBezTo>
                  <a:cubicBezTo>
                    <a:pt x="720" y="608"/>
                    <a:pt x="552" y="440"/>
                    <a:pt x="632" y="384"/>
                  </a:cubicBezTo>
                  <a:cubicBezTo>
                    <a:pt x="712" y="328"/>
                    <a:pt x="1008" y="400"/>
                    <a:pt x="1112" y="336"/>
                  </a:cubicBezTo>
                  <a:cubicBezTo>
                    <a:pt x="1216" y="272"/>
                    <a:pt x="1236" y="136"/>
                    <a:pt x="1256" y="0"/>
                  </a:cubicBezTo>
                </a:path>
              </a:pathLst>
            </a:custGeom>
            <a:noFill/>
            <a:ln w="41275">
              <a:solidFill>
                <a:srgbClr val="00B05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empus Sans ITC" pitchFamily="82" charset="0"/>
              </a:endParaRPr>
            </a:p>
          </p:txBody>
        </p:sp>
        <p:sp>
          <p:nvSpPr>
            <p:cNvPr id="11285" name="Freeform 42"/>
            <p:cNvSpPr>
              <a:spLocks/>
            </p:cNvSpPr>
            <p:nvPr/>
          </p:nvSpPr>
          <p:spPr bwMode="auto">
            <a:xfrm>
              <a:off x="5791201" y="2585648"/>
              <a:ext cx="1993372" cy="1986352"/>
            </a:xfrm>
            <a:custGeom>
              <a:avLst/>
              <a:gdLst>
                <a:gd name="T0" fmla="*/ 0 w 1440"/>
                <a:gd name="T1" fmla="*/ 2147483647 h 1240"/>
                <a:gd name="T2" fmla="*/ 2147483647 w 1440"/>
                <a:gd name="T3" fmla="*/ 2147483647 h 1240"/>
                <a:gd name="T4" fmla="*/ 2147483647 w 1440"/>
                <a:gd name="T5" fmla="*/ 2147483647 h 1240"/>
                <a:gd name="T6" fmla="*/ 2147483647 w 1440"/>
                <a:gd name="T7" fmla="*/ 2147483647 h 1240"/>
                <a:gd name="T8" fmla="*/ 2147483647 w 1440"/>
                <a:gd name="T9" fmla="*/ 2147483647 h 1240"/>
                <a:gd name="T10" fmla="*/ 2147483647 w 1440"/>
                <a:gd name="T11" fmla="*/ 0 h 1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40"/>
                <a:gd name="T19" fmla="*/ 0 h 1240"/>
                <a:gd name="T20" fmla="*/ 1440 w 1440"/>
                <a:gd name="T21" fmla="*/ 1240 h 1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40" h="1240">
                  <a:moveTo>
                    <a:pt x="0" y="1200"/>
                  </a:moveTo>
                  <a:cubicBezTo>
                    <a:pt x="196" y="1220"/>
                    <a:pt x="392" y="1240"/>
                    <a:pt x="480" y="1152"/>
                  </a:cubicBezTo>
                  <a:cubicBezTo>
                    <a:pt x="568" y="1064"/>
                    <a:pt x="432" y="768"/>
                    <a:pt x="528" y="672"/>
                  </a:cubicBezTo>
                  <a:cubicBezTo>
                    <a:pt x="624" y="576"/>
                    <a:pt x="952" y="640"/>
                    <a:pt x="1056" y="576"/>
                  </a:cubicBezTo>
                  <a:cubicBezTo>
                    <a:pt x="1160" y="512"/>
                    <a:pt x="1088" y="384"/>
                    <a:pt x="1152" y="288"/>
                  </a:cubicBezTo>
                  <a:cubicBezTo>
                    <a:pt x="1216" y="192"/>
                    <a:pt x="1328" y="96"/>
                    <a:pt x="1440" y="0"/>
                  </a:cubicBezTo>
                </a:path>
              </a:pathLst>
            </a:custGeom>
            <a:noFill/>
            <a:ln w="41275">
              <a:solidFill>
                <a:srgbClr val="00B05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empus Sans ITC" pitchFamily="82" charset="0"/>
              </a:endParaRPr>
            </a:p>
          </p:txBody>
        </p:sp>
        <p:sp>
          <p:nvSpPr>
            <p:cNvPr id="11286" name="Freeform 43"/>
            <p:cNvSpPr>
              <a:spLocks/>
            </p:cNvSpPr>
            <p:nvPr/>
          </p:nvSpPr>
          <p:spPr bwMode="auto">
            <a:xfrm>
              <a:off x="6010054" y="3112151"/>
              <a:ext cx="2037410" cy="1805152"/>
            </a:xfrm>
            <a:custGeom>
              <a:avLst/>
              <a:gdLst>
                <a:gd name="T0" fmla="*/ 0 w 1488"/>
                <a:gd name="T1" fmla="*/ 2147483647 h 1152"/>
                <a:gd name="T2" fmla="*/ 2147483647 w 1488"/>
                <a:gd name="T3" fmla="*/ 2147483647 h 1152"/>
                <a:gd name="T4" fmla="*/ 2147483647 w 1488"/>
                <a:gd name="T5" fmla="*/ 2147483647 h 1152"/>
                <a:gd name="T6" fmla="*/ 2147483647 w 1488"/>
                <a:gd name="T7" fmla="*/ 2147483647 h 1152"/>
                <a:gd name="T8" fmla="*/ 2147483647 w 1488"/>
                <a:gd name="T9" fmla="*/ 2147483647 h 1152"/>
                <a:gd name="T10" fmla="*/ 2147483647 w 1488"/>
                <a:gd name="T11" fmla="*/ 0 h 1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88"/>
                <a:gd name="T19" fmla="*/ 0 h 1152"/>
                <a:gd name="T20" fmla="*/ 1488 w 1488"/>
                <a:gd name="T21" fmla="*/ 1152 h 1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88" h="1152">
                  <a:moveTo>
                    <a:pt x="0" y="1104"/>
                  </a:moveTo>
                  <a:cubicBezTo>
                    <a:pt x="224" y="1128"/>
                    <a:pt x="448" y="1152"/>
                    <a:pt x="576" y="1056"/>
                  </a:cubicBezTo>
                  <a:cubicBezTo>
                    <a:pt x="704" y="960"/>
                    <a:pt x="664" y="624"/>
                    <a:pt x="768" y="528"/>
                  </a:cubicBezTo>
                  <a:cubicBezTo>
                    <a:pt x="872" y="432"/>
                    <a:pt x="1120" y="552"/>
                    <a:pt x="1200" y="480"/>
                  </a:cubicBezTo>
                  <a:cubicBezTo>
                    <a:pt x="1280" y="408"/>
                    <a:pt x="1200" y="176"/>
                    <a:pt x="1248" y="96"/>
                  </a:cubicBezTo>
                  <a:cubicBezTo>
                    <a:pt x="1296" y="16"/>
                    <a:pt x="1392" y="8"/>
                    <a:pt x="1488" y="0"/>
                  </a:cubicBezTo>
                </a:path>
              </a:pathLst>
            </a:custGeom>
            <a:noFill/>
            <a:ln w="41275">
              <a:solidFill>
                <a:srgbClr val="00B05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empus Sans ITC" pitchFamily="82" charset="0"/>
              </a:endParaRPr>
            </a:p>
          </p:txBody>
        </p:sp>
        <p:sp>
          <p:nvSpPr>
            <p:cNvPr id="11287" name="Freeform 44"/>
            <p:cNvSpPr>
              <a:spLocks/>
            </p:cNvSpPr>
            <p:nvPr/>
          </p:nvSpPr>
          <p:spPr bwMode="auto">
            <a:xfrm>
              <a:off x="6172200" y="3939512"/>
              <a:ext cx="2094340" cy="1775488"/>
            </a:xfrm>
            <a:custGeom>
              <a:avLst/>
              <a:gdLst>
                <a:gd name="T0" fmla="*/ 0 w 1600"/>
                <a:gd name="T1" fmla="*/ 2147483647 h 1144"/>
                <a:gd name="T2" fmla="*/ 2147483647 w 1600"/>
                <a:gd name="T3" fmla="*/ 2147483647 h 1144"/>
                <a:gd name="T4" fmla="*/ 2147483647 w 1600"/>
                <a:gd name="T5" fmla="*/ 2147483647 h 1144"/>
                <a:gd name="T6" fmla="*/ 2147483647 w 1600"/>
                <a:gd name="T7" fmla="*/ 2147483647 h 1144"/>
                <a:gd name="T8" fmla="*/ 2147483647 w 1600"/>
                <a:gd name="T9" fmla="*/ 0 h 1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0"/>
                <a:gd name="T16" fmla="*/ 0 h 1144"/>
                <a:gd name="T17" fmla="*/ 1600 w 1600"/>
                <a:gd name="T18" fmla="*/ 1144 h 1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0" h="1144">
                  <a:moveTo>
                    <a:pt x="0" y="1008"/>
                  </a:moveTo>
                  <a:cubicBezTo>
                    <a:pt x="268" y="1076"/>
                    <a:pt x="536" y="1144"/>
                    <a:pt x="720" y="1056"/>
                  </a:cubicBezTo>
                  <a:cubicBezTo>
                    <a:pt x="904" y="968"/>
                    <a:pt x="968" y="592"/>
                    <a:pt x="1104" y="480"/>
                  </a:cubicBezTo>
                  <a:cubicBezTo>
                    <a:pt x="1240" y="368"/>
                    <a:pt x="1472" y="464"/>
                    <a:pt x="1536" y="384"/>
                  </a:cubicBezTo>
                  <a:cubicBezTo>
                    <a:pt x="1600" y="304"/>
                    <a:pt x="1544" y="152"/>
                    <a:pt x="1488" y="0"/>
                  </a:cubicBezTo>
                </a:path>
              </a:pathLst>
            </a:custGeom>
            <a:noFill/>
            <a:ln w="41275">
              <a:solidFill>
                <a:srgbClr val="00B05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empus Sans ITC" pitchFamily="82" charset="0"/>
              </a:endParaRPr>
            </a:p>
          </p:txBody>
        </p:sp>
      </p:grpSp>
      <p:sp>
        <p:nvSpPr>
          <p:cNvPr id="11274" name="Text Box 50"/>
          <p:cNvSpPr txBox="1">
            <a:spLocks noChangeArrowheads="1"/>
          </p:cNvSpPr>
          <p:nvPr/>
        </p:nvSpPr>
        <p:spPr bwMode="auto">
          <a:xfrm>
            <a:off x="5418138" y="5678488"/>
            <a:ext cx="592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800" b="1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X</a:t>
            </a:r>
          </a:p>
        </p:txBody>
      </p:sp>
      <p:sp>
        <p:nvSpPr>
          <p:cNvPr id="11275" name="Text Box 51"/>
          <p:cNvSpPr txBox="1">
            <a:spLocks noChangeArrowheads="1"/>
          </p:cNvSpPr>
          <p:nvPr/>
        </p:nvSpPr>
        <p:spPr bwMode="auto">
          <a:xfrm>
            <a:off x="8342313" y="3844925"/>
            <a:ext cx="592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800" b="1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Y</a:t>
            </a:r>
          </a:p>
        </p:txBody>
      </p:sp>
      <p:sp>
        <p:nvSpPr>
          <p:cNvPr id="57" name="Rectangle 2"/>
          <p:cNvSpPr>
            <a:spLocks noChangeArrowheads="1"/>
          </p:cNvSpPr>
          <p:nvPr/>
        </p:nvSpPr>
        <p:spPr bwMode="auto">
          <a:xfrm>
            <a:off x="152400" y="1676400"/>
            <a:ext cx="4495800" cy="914400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2400" b="1" dirty="0">
                <a:solidFill>
                  <a:srgbClr val="360EE2"/>
                </a:solidFill>
                <a:ea typeface="Arial Unicode MS" pitchFamily="34" charset="-120"/>
                <a:cs typeface="Arial Unicode MS" pitchFamily="34" charset="-120"/>
              </a:rPr>
              <a:t>Learning + Inference  (L+I)</a:t>
            </a:r>
          </a:p>
          <a:p>
            <a:pPr>
              <a:defRPr/>
            </a:pPr>
            <a:r>
              <a:rPr lang="en-US" altLang="zh-TW" sz="2400" dirty="0">
                <a:solidFill>
                  <a:schemeClr val="tx1"/>
                </a:solidFill>
                <a:ea typeface="Arial Unicode MS" pitchFamily="34" charset="-120"/>
                <a:cs typeface="Arial Unicode MS" pitchFamily="34" charset="-120"/>
              </a:rPr>
              <a:t>Learn models </a:t>
            </a:r>
            <a:r>
              <a:rPr lang="en-US" altLang="zh-TW" sz="2400" dirty="0">
                <a:solidFill>
                  <a:srgbClr val="FF0000"/>
                </a:solidFill>
                <a:ea typeface="Arial Unicode MS" pitchFamily="34" charset="-120"/>
                <a:cs typeface="Arial Unicode MS" pitchFamily="34" charset="-120"/>
              </a:rPr>
              <a:t>independently</a:t>
            </a:r>
          </a:p>
        </p:txBody>
      </p:sp>
      <p:sp>
        <p:nvSpPr>
          <p:cNvPr id="58" name="Rectangle 2"/>
          <p:cNvSpPr>
            <a:spLocks noChangeArrowheads="1"/>
          </p:cNvSpPr>
          <p:nvPr/>
        </p:nvSpPr>
        <p:spPr bwMode="auto">
          <a:xfrm>
            <a:off x="152399" y="2743200"/>
            <a:ext cx="4614029" cy="914400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2400" b="1" dirty="0">
                <a:solidFill>
                  <a:srgbClr val="360EE2"/>
                </a:solidFill>
                <a:ea typeface="Arial Unicode MS" pitchFamily="34" charset="-120"/>
                <a:cs typeface="Arial Unicode MS" pitchFamily="34" charset="-120"/>
              </a:rPr>
              <a:t>Inference Based Training (IBT)</a:t>
            </a:r>
          </a:p>
          <a:p>
            <a:pPr>
              <a:defRPr/>
            </a:pPr>
            <a:r>
              <a:rPr lang="en-US" altLang="zh-TW" sz="2400" dirty="0">
                <a:solidFill>
                  <a:schemeClr val="tx1"/>
                </a:solidFill>
                <a:ea typeface="Arial Unicode MS" pitchFamily="34" charset="-120"/>
                <a:cs typeface="Arial Unicode MS" pitchFamily="34" charset="-120"/>
              </a:rPr>
              <a:t>Learn </a:t>
            </a:r>
            <a:r>
              <a:rPr lang="en-US" altLang="zh-TW" sz="2400" dirty="0" smtClean="0">
                <a:solidFill>
                  <a:schemeClr val="tx1"/>
                </a:solidFill>
                <a:ea typeface="Arial Unicode MS" pitchFamily="34" charset="-120"/>
                <a:cs typeface="Arial Unicode MS" pitchFamily="34" charset="-120"/>
              </a:rPr>
              <a:t>one model, all y’s </a:t>
            </a:r>
            <a:r>
              <a:rPr lang="en-US" altLang="zh-TW" sz="2400" dirty="0">
                <a:solidFill>
                  <a:srgbClr val="FF0000"/>
                </a:solidFill>
                <a:ea typeface="Arial Unicode MS" pitchFamily="34" charset="-120"/>
                <a:cs typeface="Arial Unicode MS" pitchFamily="34" charset="-120"/>
              </a:rPr>
              <a:t>together!</a:t>
            </a: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152400" y="4114800"/>
            <a:ext cx="3276600" cy="1447800"/>
          </a:xfrm>
          <a:prstGeom prst="rect">
            <a:avLst/>
          </a:prstGeom>
          <a:solidFill>
            <a:srgbClr val="FFFF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en-US" altLang="zh-TW" sz="2400" b="1" dirty="0"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altLang="zh-TW" sz="2400" b="1" dirty="0" smtClean="0">
                <a:solidFill>
                  <a:srgbClr val="FF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Intuition: </a:t>
            </a:r>
            <a:r>
              <a:rPr lang="en-US" altLang="zh-TW" sz="2400" b="1" dirty="0" smtClean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Learning </a:t>
            </a:r>
            <a:r>
              <a:rPr lang="en-US" altLang="zh-TW" sz="2400" b="1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with constraints may make learning more difficult </a:t>
            </a:r>
            <a:endParaRPr lang="en-US" altLang="zh-TW" sz="2400" b="1" dirty="0">
              <a:solidFill>
                <a:srgbClr val="000000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  <a:p>
            <a:endParaRPr lang="en-US" altLang="zh-TW" sz="2400" dirty="0">
              <a:solidFill>
                <a:srgbClr val="000000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18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1481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Training with Constraints: Joint (Global) Learning; IBT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 Global Labeling:</a:t>
            </a:r>
          </a:p>
          <a:p>
            <a:r>
              <a:rPr lang="en-US" dirty="0" smtClean="0"/>
              <a:t>Local Predictions:</a:t>
            </a:r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419600" y="1447799"/>
            <a:ext cx="3394075" cy="1066800"/>
            <a:chOff x="2784" y="912"/>
            <a:chExt cx="2138" cy="672"/>
          </a:xfrm>
        </p:grpSpPr>
        <p:grpSp>
          <p:nvGrpSpPr>
            <p:cNvPr id="12348" name="Group 4"/>
            <p:cNvGrpSpPr>
              <a:grpSpLocks/>
            </p:cNvGrpSpPr>
            <p:nvPr/>
          </p:nvGrpSpPr>
          <p:grpSpPr bwMode="auto">
            <a:xfrm>
              <a:off x="2784" y="1296"/>
              <a:ext cx="2138" cy="233"/>
              <a:chOff x="2880" y="3753"/>
              <a:chExt cx="2138" cy="233"/>
            </a:xfrm>
          </p:grpSpPr>
          <p:sp>
            <p:nvSpPr>
              <p:cNvPr id="12350" name="Text Box 5"/>
              <p:cNvSpPr txBox="1">
                <a:spLocks noChangeArrowheads="1"/>
              </p:cNvSpPr>
              <p:nvPr/>
            </p:nvSpPr>
            <p:spPr bwMode="auto">
              <a:xfrm>
                <a:off x="3315" y="3753"/>
                <a:ext cx="24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b="1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-1</a:t>
                </a:r>
              </a:p>
            </p:txBody>
          </p:sp>
          <p:sp>
            <p:nvSpPr>
              <p:cNvPr id="12351" name="Text Box 6"/>
              <p:cNvSpPr txBox="1">
                <a:spLocks noChangeArrowheads="1"/>
              </p:cNvSpPr>
              <p:nvPr/>
            </p:nvSpPr>
            <p:spPr bwMode="auto">
              <a:xfrm>
                <a:off x="3698" y="3753"/>
                <a:ext cx="17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b="1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1</a:t>
                </a:r>
              </a:p>
            </p:txBody>
          </p:sp>
          <p:sp>
            <p:nvSpPr>
              <p:cNvPr id="12352" name="Text Box 7"/>
              <p:cNvSpPr txBox="1">
                <a:spLocks noChangeArrowheads="1"/>
              </p:cNvSpPr>
              <p:nvPr/>
            </p:nvSpPr>
            <p:spPr bwMode="auto">
              <a:xfrm>
                <a:off x="4847" y="3753"/>
                <a:ext cx="17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b="1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1</a:t>
                </a:r>
              </a:p>
            </p:txBody>
          </p:sp>
          <p:sp>
            <p:nvSpPr>
              <p:cNvPr id="12353" name="Text Box 8"/>
              <p:cNvSpPr txBox="1">
                <a:spLocks noChangeArrowheads="1"/>
              </p:cNvSpPr>
              <p:nvPr/>
            </p:nvSpPr>
            <p:spPr bwMode="auto">
              <a:xfrm>
                <a:off x="4464" y="3753"/>
                <a:ext cx="17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b="1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1</a:t>
                </a:r>
              </a:p>
            </p:txBody>
          </p:sp>
          <p:sp>
            <p:nvSpPr>
              <p:cNvPr id="12354" name="Text Box 9"/>
              <p:cNvSpPr txBox="1">
                <a:spLocks noChangeArrowheads="1"/>
              </p:cNvSpPr>
              <p:nvPr/>
            </p:nvSpPr>
            <p:spPr bwMode="auto">
              <a:xfrm>
                <a:off x="4081" y="3753"/>
                <a:ext cx="17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b="1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1</a:t>
                </a:r>
              </a:p>
            </p:txBody>
          </p:sp>
          <p:sp>
            <p:nvSpPr>
              <p:cNvPr id="12355" name="Text Box 10"/>
              <p:cNvSpPr txBox="1">
                <a:spLocks noChangeArrowheads="1"/>
              </p:cNvSpPr>
              <p:nvPr/>
            </p:nvSpPr>
            <p:spPr bwMode="auto">
              <a:xfrm>
                <a:off x="2880" y="3753"/>
                <a:ext cx="31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b="1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Y’  </a:t>
                </a:r>
              </a:p>
            </p:txBody>
          </p:sp>
        </p:grpSp>
        <p:grpSp>
          <p:nvGrpSpPr>
            <p:cNvPr id="12345" name="Group 12"/>
            <p:cNvGrpSpPr>
              <a:grpSpLocks/>
            </p:cNvGrpSpPr>
            <p:nvPr/>
          </p:nvGrpSpPr>
          <p:grpSpPr bwMode="auto">
            <a:xfrm>
              <a:off x="3936" y="912"/>
              <a:ext cx="720" cy="672"/>
              <a:chOff x="3936" y="912"/>
              <a:chExt cx="720" cy="672"/>
            </a:xfrm>
          </p:grpSpPr>
          <p:sp>
            <p:nvSpPr>
              <p:cNvPr id="12346" name="Oval 13"/>
              <p:cNvSpPr>
                <a:spLocks noChangeArrowheads="1"/>
              </p:cNvSpPr>
              <p:nvPr/>
            </p:nvSpPr>
            <p:spPr bwMode="auto">
              <a:xfrm>
                <a:off x="3936" y="912"/>
                <a:ext cx="336" cy="672"/>
              </a:xfrm>
              <a:prstGeom prst="ellipse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Tempus Sans ITC" pitchFamily="82" charset="0"/>
                </a:endParaRPr>
              </a:p>
            </p:txBody>
          </p:sp>
          <p:sp>
            <p:nvSpPr>
              <p:cNvPr id="12347" name="Oval 14"/>
              <p:cNvSpPr>
                <a:spLocks noChangeArrowheads="1"/>
              </p:cNvSpPr>
              <p:nvPr/>
            </p:nvSpPr>
            <p:spPr bwMode="auto">
              <a:xfrm>
                <a:off x="4320" y="912"/>
                <a:ext cx="336" cy="672"/>
              </a:xfrm>
              <a:prstGeom prst="ellipse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Tempus Sans ITC" pitchFamily="82" charset="0"/>
                </a:endParaRPr>
              </a:p>
            </p:txBody>
          </p:sp>
        </p:grpSp>
      </p:grpSp>
      <p:grpSp>
        <p:nvGrpSpPr>
          <p:cNvPr id="12293" name="Group 16"/>
          <p:cNvGrpSpPr>
            <a:grpSpLocks/>
          </p:cNvGrpSpPr>
          <p:nvPr/>
        </p:nvGrpSpPr>
        <p:grpSpPr bwMode="auto">
          <a:xfrm>
            <a:off x="1314450" y="3749675"/>
            <a:ext cx="3429000" cy="2209800"/>
            <a:chOff x="156" y="2359"/>
            <a:chExt cx="2160" cy="1392"/>
          </a:xfrm>
        </p:grpSpPr>
        <p:sp>
          <p:nvSpPr>
            <p:cNvPr id="12327" name="Oval 17"/>
            <p:cNvSpPr>
              <a:spLocks noChangeArrowheads="1"/>
            </p:cNvSpPr>
            <p:nvPr/>
          </p:nvSpPr>
          <p:spPr bwMode="auto">
            <a:xfrm rot="2363332">
              <a:off x="156" y="2359"/>
              <a:ext cx="2160" cy="139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empus Sans ITC" pitchFamily="82" charset="0"/>
              </a:endParaRPr>
            </a:p>
          </p:txBody>
        </p:sp>
        <p:grpSp>
          <p:nvGrpSpPr>
            <p:cNvPr id="12328" name="Group 18"/>
            <p:cNvGrpSpPr>
              <a:grpSpLocks/>
            </p:cNvGrpSpPr>
            <p:nvPr/>
          </p:nvGrpSpPr>
          <p:grpSpPr bwMode="auto">
            <a:xfrm>
              <a:off x="480" y="2448"/>
              <a:ext cx="1335" cy="1241"/>
              <a:chOff x="480" y="2448"/>
              <a:chExt cx="1335" cy="1241"/>
            </a:xfrm>
          </p:grpSpPr>
          <p:sp>
            <p:nvSpPr>
              <p:cNvPr id="12329" name="Text Box 19"/>
              <p:cNvSpPr txBox="1">
                <a:spLocks noChangeArrowheads="1"/>
              </p:cNvSpPr>
              <p:nvPr/>
            </p:nvSpPr>
            <p:spPr bwMode="auto">
              <a:xfrm>
                <a:off x="480" y="2640"/>
                <a:ext cx="21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1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2330" name="Text Box 20"/>
              <p:cNvSpPr txBox="1">
                <a:spLocks noChangeArrowheads="1"/>
              </p:cNvSpPr>
              <p:nvPr/>
            </p:nvSpPr>
            <p:spPr bwMode="auto">
              <a:xfrm>
                <a:off x="1056" y="3456"/>
                <a:ext cx="23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6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2331" name="Text Box 21"/>
              <p:cNvSpPr txBox="1">
                <a:spLocks noChangeArrowheads="1"/>
              </p:cNvSpPr>
              <p:nvPr/>
            </p:nvSpPr>
            <p:spPr bwMode="auto">
              <a:xfrm>
                <a:off x="672" y="3120"/>
                <a:ext cx="23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2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2332" name="Text Box 22"/>
              <p:cNvSpPr txBox="1">
                <a:spLocks noChangeArrowheads="1"/>
              </p:cNvSpPr>
              <p:nvPr/>
            </p:nvSpPr>
            <p:spPr bwMode="auto">
              <a:xfrm>
                <a:off x="1536" y="2928"/>
                <a:ext cx="23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5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2333" name="Text Box 23"/>
              <p:cNvSpPr txBox="1">
                <a:spLocks noChangeArrowheads="1"/>
              </p:cNvSpPr>
              <p:nvPr/>
            </p:nvSpPr>
            <p:spPr bwMode="auto">
              <a:xfrm>
                <a:off x="1344" y="2544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4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2334" name="Text Box 24"/>
              <p:cNvSpPr txBox="1">
                <a:spLocks noChangeArrowheads="1"/>
              </p:cNvSpPr>
              <p:nvPr/>
            </p:nvSpPr>
            <p:spPr bwMode="auto">
              <a:xfrm>
                <a:off x="912" y="2448"/>
                <a:ext cx="2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3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2335" name="Text Box 25"/>
              <p:cNvSpPr txBox="1">
                <a:spLocks noChangeArrowheads="1"/>
              </p:cNvSpPr>
              <p:nvPr/>
            </p:nvSpPr>
            <p:spPr bwMode="auto">
              <a:xfrm>
                <a:off x="1584" y="3360"/>
                <a:ext cx="23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x</a:t>
                </a:r>
                <a:r>
                  <a:rPr lang="en-US" altLang="zh-TW" i="1" baseline="-25000">
                    <a:latin typeface="Tempus Sans ITC" pitchFamily="82" charset="0"/>
                    <a:ea typeface="Arial Unicode MS" pitchFamily="34" charset="-128"/>
                    <a:cs typeface="Arial Unicode MS" pitchFamily="34" charset="-128"/>
                  </a:rPr>
                  <a:t>7</a:t>
                </a:r>
                <a:endParaRPr lang="en-US" altLang="zh-TW" i="1">
                  <a:latin typeface="Tempus Sans ITC" pitchFamily="82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2336" name="Line 26"/>
              <p:cNvSpPr>
                <a:spLocks noChangeShapeType="1"/>
              </p:cNvSpPr>
              <p:nvPr/>
            </p:nvSpPr>
            <p:spPr bwMode="auto">
              <a:xfrm flipV="1">
                <a:off x="672" y="2592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7" name="Line 27"/>
              <p:cNvSpPr>
                <a:spLocks noChangeShapeType="1"/>
              </p:cNvSpPr>
              <p:nvPr/>
            </p:nvSpPr>
            <p:spPr bwMode="auto">
              <a:xfrm>
                <a:off x="672" y="2880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8" name="Line 28"/>
              <p:cNvSpPr>
                <a:spLocks noChangeShapeType="1"/>
              </p:cNvSpPr>
              <p:nvPr/>
            </p:nvSpPr>
            <p:spPr bwMode="auto">
              <a:xfrm>
                <a:off x="1104" y="2592"/>
                <a:ext cx="28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9" name="Line 29"/>
              <p:cNvSpPr>
                <a:spLocks noChangeShapeType="1"/>
              </p:cNvSpPr>
              <p:nvPr/>
            </p:nvSpPr>
            <p:spPr bwMode="auto">
              <a:xfrm>
                <a:off x="1536" y="2784"/>
                <a:ext cx="4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0" name="Line 30"/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76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1" name="Line 31"/>
              <p:cNvSpPr>
                <a:spLocks noChangeShapeType="1"/>
              </p:cNvSpPr>
              <p:nvPr/>
            </p:nvSpPr>
            <p:spPr bwMode="auto">
              <a:xfrm flipV="1">
                <a:off x="864" y="2736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2" name="Line 32"/>
              <p:cNvSpPr>
                <a:spLocks noChangeShapeType="1"/>
              </p:cNvSpPr>
              <p:nvPr/>
            </p:nvSpPr>
            <p:spPr bwMode="auto">
              <a:xfrm>
                <a:off x="864" y="336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3" name="Line 33"/>
              <p:cNvSpPr>
                <a:spLocks noChangeShapeType="1"/>
              </p:cNvSpPr>
              <p:nvPr/>
            </p:nvSpPr>
            <p:spPr bwMode="auto">
              <a:xfrm flipV="1">
                <a:off x="1248" y="3504"/>
                <a:ext cx="33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294" name="Freeform 34"/>
          <p:cNvSpPr>
            <a:spLocks/>
          </p:cNvSpPr>
          <p:nvPr/>
        </p:nvSpPr>
        <p:spPr bwMode="auto">
          <a:xfrm>
            <a:off x="3200400" y="2595563"/>
            <a:ext cx="1905000" cy="990600"/>
          </a:xfrm>
          <a:custGeom>
            <a:avLst/>
            <a:gdLst>
              <a:gd name="T0" fmla="*/ 0 w 1200"/>
              <a:gd name="T1" fmla="*/ 2147483647 h 624"/>
              <a:gd name="T2" fmla="*/ 2147483647 w 1200"/>
              <a:gd name="T3" fmla="*/ 2147483647 h 624"/>
              <a:gd name="T4" fmla="*/ 2147483647 w 1200"/>
              <a:gd name="T5" fmla="*/ 2147483647 h 624"/>
              <a:gd name="T6" fmla="*/ 2147483647 w 1200"/>
              <a:gd name="T7" fmla="*/ 2147483647 h 624"/>
              <a:gd name="T8" fmla="*/ 2147483647 w 1200"/>
              <a:gd name="T9" fmla="*/ 0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"/>
              <a:gd name="T16" fmla="*/ 0 h 624"/>
              <a:gd name="T17" fmla="*/ 1200 w 120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" h="624">
                <a:moveTo>
                  <a:pt x="0" y="624"/>
                </a:moveTo>
                <a:cubicBezTo>
                  <a:pt x="16" y="504"/>
                  <a:pt x="32" y="384"/>
                  <a:pt x="144" y="336"/>
                </a:cubicBezTo>
                <a:cubicBezTo>
                  <a:pt x="256" y="288"/>
                  <a:pt x="552" y="368"/>
                  <a:pt x="672" y="336"/>
                </a:cubicBezTo>
                <a:cubicBezTo>
                  <a:pt x="792" y="304"/>
                  <a:pt x="776" y="200"/>
                  <a:pt x="864" y="144"/>
                </a:cubicBezTo>
                <a:cubicBezTo>
                  <a:pt x="952" y="88"/>
                  <a:pt x="1076" y="44"/>
                  <a:pt x="1200" y="0"/>
                </a:cubicBez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Tempus Sans ITC" pitchFamily="82" charset="0"/>
            </a:endParaRPr>
          </a:p>
        </p:txBody>
      </p:sp>
      <p:sp>
        <p:nvSpPr>
          <p:cNvPr id="12295" name="Freeform 35"/>
          <p:cNvSpPr>
            <a:spLocks/>
          </p:cNvSpPr>
          <p:nvPr/>
        </p:nvSpPr>
        <p:spPr bwMode="auto">
          <a:xfrm>
            <a:off x="3949700" y="2443163"/>
            <a:ext cx="1993900" cy="1600200"/>
          </a:xfrm>
          <a:custGeom>
            <a:avLst/>
            <a:gdLst>
              <a:gd name="T0" fmla="*/ 2147483647 w 1256"/>
              <a:gd name="T1" fmla="*/ 2147483647 h 1008"/>
              <a:gd name="T2" fmla="*/ 2147483647 w 1256"/>
              <a:gd name="T3" fmla="*/ 2147483647 h 1008"/>
              <a:gd name="T4" fmla="*/ 2147483647 w 1256"/>
              <a:gd name="T5" fmla="*/ 2147483647 h 1008"/>
              <a:gd name="T6" fmla="*/ 2147483647 w 1256"/>
              <a:gd name="T7" fmla="*/ 2147483647 h 1008"/>
              <a:gd name="T8" fmla="*/ 2147483647 w 1256"/>
              <a:gd name="T9" fmla="*/ 2147483647 h 1008"/>
              <a:gd name="T10" fmla="*/ 2147483647 w 1256"/>
              <a:gd name="T11" fmla="*/ 0 h 1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56"/>
              <a:gd name="T19" fmla="*/ 0 h 1008"/>
              <a:gd name="T20" fmla="*/ 1256 w 1256"/>
              <a:gd name="T21" fmla="*/ 1008 h 10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56" h="1008">
                <a:moveTo>
                  <a:pt x="8" y="1008"/>
                </a:moveTo>
                <a:cubicBezTo>
                  <a:pt x="4" y="916"/>
                  <a:pt x="0" y="824"/>
                  <a:pt x="104" y="768"/>
                </a:cubicBezTo>
                <a:cubicBezTo>
                  <a:pt x="208" y="712"/>
                  <a:pt x="544" y="736"/>
                  <a:pt x="632" y="672"/>
                </a:cubicBezTo>
                <a:cubicBezTo>
                  <a:pt x="720" y="608"/>
                  <a:pt x="552" y="440"/>
                  <a:pt x="632" y="384"/>
                </a:cubicBezTo>
                <a:cubicBezTo>
                  <a:pt x="712" y="328"/>
                  <a:pt x="1008" y="400"/>
                  <a:pt x="1112" y="336"/>
                </a:cubicBezTo>
                <a:cubicBezTo>
                  <a:pt x="1216" y="272"/>
                  <a:pt x="1236" y="136"/>
                  <a:pt x="1256" y="0"/>
                </a:cubicBez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Tempus Sans ITC" pitchFamily="82" charset="0"/>
            </a:endParaRPr>
          </a:p>
        </p:txBody>
      </p:sp>
      <p:sp>
        <p:nvSpPr>
          <p:cNvPr id="12296" name="Freeform 36"/>
          <p:cNvSpPr>
            <a:spLocks/>
          </p:cNvSpPr>
          <p:nvPr/>
        </p:nvSpPr>
        <p:spPr bwMode="auto">
          <a:xfrm>
            <a:off x="4343400" y="2671763"/>
            <a:ext cx="2286000" cy="1968500"/>
          </a:xfrm>
          <a:custGeom>
            <a:avLst/>
            <a:gdLst>
              <a:gd name="T0" fmla="*/ 0 w 1440"/>
              <a:gd name="T1" fmla="*/ 2147483647 h 1240"/>
              <a:gd name="T2" fmla="*/ 2147483647 w 1440"/>
              <a:gd name="T3" fmla="*/ 2147483647 h 1240"/>
              <a:gd name="T4" fmla="*/ 2147483647 w 1440"/>
              <a:gd name="T5" fmla="*/ 2147483647 h 1240"/>
              <a:gd name="T6" fmla="*/ 2147483647 w 1440"/>
              <a:gd name="T7" fmla="*/ 2147483647 h 1240"/>
              <a:gd name="T8" fmla="*/ 2147483647 w 1440"/>
              <a:gd name="T9" fmla="*/ 2147483647 h 1240"/>
              <a:gd name="T10" fmla="*/ 2147483647 w 1440"/>
              <a:gd name="T11" fmla="*/ 0 h 12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40"/>
              <a:gd name="T19" fmla="*/ 0 h 1240"/>
              <a:gd name="T20" fmla="*/ 1440 w 1440"/>
              <a:gd name="T21" fmla="*/ 1240 h 12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40" h="1240">
                <a:moveTo>
                  <a:pt x="0" y="1200"/>
                </a:moveTo>
                <a:cubicBezTo>
                  <a:pt x="196" y="1220"/>
                  <a:pt x="392" y="1240"/>
                  <a:pt x="480" y="1152"/>
                </a:cubicBezTo>
                <a:cubicBezTo>
                  <a:pt x="568" y="1064"/>
                  <a:pt x="432" y="768"/>
                  <a:pt x="528" y="672"/>
                </a:cubicBezTo>
                <a:cubicBezTo>
                  <a:pt x="624" y="576"/>
                  <a:pt x="952" y="640"/>
                  <a:pt x="1056" y="576"/>
                </a:cubicBezTo>
                <a:cubicBezTo>
                  <a:pt x="1160" y="512"/>
                  <a:pt x="1088" y="384"/>
                  <a:pt x="1152" y="288"/>
                </a:cubicBezTo>
                <a:cubicBezTo>
                  <a:pt x="1216" y="192"/>
                  <a:pt x="1328" y="96"/>
                  <a:pt x="1440" y="0"/>
                </a:cubicBez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Tempus Sans ITC" pitchFamily="82" charset="0"/>
            </a:endParaRPr>
          </a:p>
        </p:txBody>
      </p:sp>
      <p:sp>
        <p:nvSpPr>
          <p:cNvPr id="12297" name="Freeform 37"/>
          <p:cNvSpPr>
            <a:spLocks/>
          </p:cNvSpPr>
          <p:nvPr/>
        </p:nvSpPr>
        <p:spPr bwMode="auto">
          <a:xfrm>
            <a:off x="4572000" y="3205163"/>
            <a:ext cx="2362200" cy="1828800"/>
          </a:xfrm>
          <a:custGeom>
            <a:avLst/>
            <a:gdLst>
              <a:gd name="T0" fmla="*/ 0 w 1488"/>
              <a:gd name="T1" fmla="*/ 2147483647 h 1152"/>
              <a:gd name="T2" fmla="*/ 2147483647 w 1488"/>
              <a:gd name="T3" fmla="*/ 2147483647 h 1152"/>
              <a:gd name="T4" fmla="*/ 2147483647 w 1488"/>
              <a:gd name="T5" fmla="*/ 2147483647 h 1152"/>
              <a:gd name="T6" fmla="*/ 2147483647 w 1488"/>
              <a:gd name="T7" fmla="*/ 2147483647 h 1152"/>
              <a:gd name="T8" fmla="*/ 2147483647 w 1488"/>
              <a:gd name="T9" fmla="*/ 2147483647 h 1152"/>
              <a:gd name="T10" fmla="*/ 2147483647 w 1488"/>
              <a:gd name="T11" fmla="*/ 0 h 1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88"/>
              <a:gd name="T19" fmla="*/ 0 h 1152"/>
              <a:gd name="T20" fmla="*/ 1488 w 1488"/>
              <a:gd name="T21" fmla="*/ 1152 h 1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88" h="1152">
                <a:moveTo>
                  <a:pt x="0" y="1104"/>
                </a:moveTo>
                <a:cubicBezTo>
                  <a:pt x="224" y="1128"/>
                  <a:pt x="448" y="1152"/>
                  <a:pt x="576" y="1056"/>
                </a:cubicBezTo>
                <a:cubicBezTo>
                  <a:pt x="704" y="960"/>
                  <a:pt x="664" y="624"/>
                  <a:pt x="768" y="528"/>
                </a:cubicBezTo>
                <a:cubicBezTo>
                  <a:pt x="872" y="432"/>
                  <a:pt x="1120" y="552"/>
                  <a:pt x="1200" y="480"/>
                </a:cubicBezTo>
                <a:cubicBezTo>
                  <a:pt x="1280" y="408"/>
                  <a:pt x="1200" y="176"/>
                  <a:pt x="1248" y="96"/>
                </a:cubicBezTo>
                <a:cubicBezTo>
                  <a:pt x="1296" y="16"/>
                  <a:pt x="1392" y="8"/>
                  <a:pt x="1488" y="0"/>
                </a:cubicBez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Tempus Sans ITC" pitchFamily="82" charset="0"/>
            </a:endParaRPr>
          </a:p>
        </p:txBody>
      </p:sp>
      <p:sp>
        <p:nvSpPr>
          <p:cNvPr id="12298" name="Freeform 38"/>
          <p:cNvSpPr>
            <a:spLocks/>
          </p:cNvSpPr>
          <p:nvPr/>
        </p:nvSpPr>
        <p:spPr bwMode="auto">
          <a:xfrm>
            <a:off x="4648200" y="4043363"/>
            <a:ext cx="2540000" cy="1816100"/>
          </a:xfrm>
          <a:custGeom>
            <a:avLst/>
            <a:gdLst>
              <a:gd name="T0" fmla="*/ 0 w 1600"/>
              <a:gd name="T1" fmla="*/ 2147483647 h 1144"/>
              <a:gd name="T2" fmla="*/ 2147483647 w 1600"/>
              <a:gd name="T3" fmla="*/ 2147483647 h 1144"/>
              <a:gd name="T4" fmla="*/ 2147483647 w 1600"/>
              <a:gd name="T5" fmla="*/ 2147483647 h 1144"/>
              <a:gd name="T6" fmla="*/ 2147483647 w 1600"/>
              <a:gd name="T7" fmla="*/ 2147483647 h 1144"/>
              <a:gd name="T8" fmla="*/ 2147483647 w 1600"/>
              <a:gd name="T9" fmla="*/ 0 h 1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0"/>
              <a:gd name="T16" fmla="*/ 0 h 1144"/>
              <a:gd name="T17" fmla="*/ 1600 w 1600"/>
              <a:gd name="T18" fmla="*/ 1144 h 1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0" h="1144">
                <a:moveTo>
                  <a:pt x="0" y="1008"/>
                </a:moveTo>
                <a:cubicBezTo>
                  <a:pt x="268" y="1076"/>
                  <a:pt x="536" y="1144"/>
                  <a:pt x="720" y="1056"/>
                </a:cubicBezTo>
                <a:cubicBezTo>
                  <a:pt x="904" y="968"/>
                  <a:pt x="968" y="592"/>
                  <a:pt x="1104" y="480"/>
                </a:cubicBezTo>
                <a:cubicBezTo>
                  <a:pt x="1240" y="368"/>
                  <a:pt x="1472" y="464"/>
                  <a:pt x="1536" y="384"/>
                </a:cubicBezTo>
                <a:cubicBezTo>
                  <a:pt x="1600" y="304"/>
                  <a:pt x="1544" y="152"/>
                  <a:pt x="1488" y="0"/>
                </a:cubicBez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Tempus Sans ITC" pitchFamily="82" charset="0"/>
            </a:endParaRPr>
          </a:p>
        </p:txBody>
      </p:sp>
      <p:sp>
        <p:nvSpPr>
          <p:cNvPr id="12299" name="Text Box 39"/>
          <p:cNvSpPr txBox="1">
            <a:spLocks noChangeArrowheads="1"/>
          </p:cNvSpPr>
          <p:nvPr/>
        </p:nvSpPr>
        <p:spPr bwMode="auto">
          <a:xfrm>
            <a:off x="3581400" y="2671763"/>
            <a:ext cx="61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i="1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f</a:t>
            </a:r>
            <a:r>
              <a:rPr lang="en-US" altLang="zh-TW" i="1" baseline="-25000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altLang="zh-TW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altLang="zh-TW" b="1" i="1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en-US" altLang="zh-TW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)</a:t>
            </a:r>
            <a:endParaRPr lang="en-US" altLang="zh-TW" i="1">
              <a:latin typeface="Tempus Sans ITC" pitchFamily="82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300" name="Text Box 40"/>
          <p:cNvSpPr txBox="1">
            <a:spLocks noChangeArrowheads="1"/>
          </p:cNvSpPr>
          <p:nvPr/>
        </p:nvSpPr>
        <p:spPr bwMode="auto">
          <a:xfrm>
            <a:off x="4267200" y="3205163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i="1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f</a:t>
            </a:r>
            <a:r>
              <a:rPr lang="en-US" altLang="zh-TW" i="1" baseline="-25000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n-US" altLang="zh-TW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altLang="zh-TW" b="1" i="1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en-US" altLang="zh-TW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)</a:t>
            </a:r>
            <a:endParaRPr lang="en-US" altLang="zh-TW" i="1">
              <a:latin typeface="Tempus Sans ITC" pitchFamily="82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301" name="Text Box 41"/>
          <p:cNvSpPr txBox="1">
            <a:spLocks noChangeArrowheads="1"/>
          </p:cNvSpPr>
          <p:nvPr/>
        </p:nvSpPr>
        <p:spPr bwMode="auto">
          <a:xfrm>
            <a:off x="4572000" y="3890963"/>
            <a:ext cx="63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i="1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f</a:t>
            </a:r>
            <a:r>
              <a:rPr lang="en-US" altLang="zh-TW" i="1" baseline="-25000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3</a:t>
            </a:r>
            <a:r>
              <a:rPr lang="en-US" altLang="zh-TW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altLang="zh-TW" b="1" i="1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en-US" altLang="zh-TW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)</a:t>
            </a:r>
            <a:endParaRPr lang="en-US" altLang="zh-TW" i="1">
              <a:latin typeface="Tempus Sans ITC" pitchFamily="82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302" name="Text Box 42"/>
          <p:cNvSpPr txBox="1">
            <a:spLocks noChangeArrowheads="1"/>
          </p:cNvSpPr>
          <p:nvPr/>
        </p:nvSpPr>
        <p:spPr bwMode="auto">
          <a:xfrm>
            <a:off x="5638800" y="4119563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i="1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f</a:t>
            </a:r>
            <a:r>
              <a:rPr lang="en-US" altLang="zh-TW" i="1" baseline="-25000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4</a:t>
            </a:r>
            <a:r>
              <a:rPr lang="en-US" altLang="zh-TW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altLang="zh-TW" b="1" i="1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en-US" altLang="zh-TW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)</a:t>
            </a:r>
            <a:endParaRPr lang="en-US" altLang="zh-TW" i="1">
              <a:latin typeface="Tempus Sans ITC" pitchFamily="82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303" name="Text Box 43"/>
          <p:cNvSpPr txBox="1">
            <a:spLocks noChangeArrowheads="1"/>
          </p:cNvSpPr>
          <p:nvPr/>
        </p:nvSpPr>
        <p:spPr bwMode="auto">
          <a:xfrm>
            <a:off x="5715000" y="4652963"/>
            <a:ext cx="636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i="1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f</a:t>
            </a:r>
            <a:r>
              <a:rPr lang="en-US" altLang="zh-TW" i="1" baseline="-25000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5</a:t>
            </a:r>
            <a:r>
              <a:rPr lang="en-US" altLang="zh-TW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altLang="zh-TW" b="1" i="1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en-US" altLang="zh-TW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)</a:t>
            </a:r>
            <a:endParaRPr lang="en-US" altLang="zh-TW" i="1">
              <a:latin typeface="Tempus Sans ITC" pitchFamily="82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304" name="Text Box 44"/>
          <p:cNvSpPr txBox="1">
            <a:spLocks noChangeArrowheads="1"/>
          </p:cNvSpPr>
          <p:nvPr/>
        </p:nvSpPr>
        <p:spPr bwMode="auto">
          <a:xfrm>
            <a:off x="1604963" y="2976563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800" b="1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X</a:t>
            </a:r>
          </a:p>
        </p:txBody>
      </p:sp>
      <p:sp>
        <p:nvSpPr>
          <p:cNvPr id="12305" name="Text Box 45"/>
          <p:cNvSpPr txBox="1">
            <a:spLocks noChangeArrowheads="1"/>
          </p:cNvSpPr>
          <p:nvPr/>
        </p:nvSpPr>
        <p:spPr bwMode="auto">
          <a:xfrm>
            <a:off x="7319963" y="3967163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800" b="1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Y</a:t>
            </a:r>
          </a:p>
        </p:txBody>
      </p:sp>
      <p:grpSp>
        <p:nvGrpSpPr>
          <p:cNvPr id="12319" name="Group 47"/>
          <p:cNvGrpSpPr>
            <a:grpSpLocks/>
          </p:cNvGrpSpPr>
          <p:nvPr/>
        </p:nvGrpSpPr>
        <p:grpSpPr bwMode="auto">
          <a:xfrm>
            <a:off x="4419603" y="1447802"/>
            <a:ext cx="3394076" cy="369888"/>
            <a:chOff x="2784" y="912"/>
            <a:chExt cx="2138" cy="233"/>
          </a:xfrm>
        </p:grpSpPr>
        <p:sp>
          <p:nvSpPr>
            <p:cNvPr id="12321" name="Text Box 48"/>
            <p:cNvSpPr txBox="1">
              <a:spLocks noChangeArrowheads="1"/>
            </p:cNvSpPr>
            <p:nvPr/>
          </p:nvSpPr>
          <p:spPr bwMode="auto">
            <a:xfrm>
              <a:off x="3219" y="912"/>
              <a:ext cx="2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b="1" i="1">
                  <a:solidFill>
                    <a:srgbClr val="FF0000"/>
                  </a:solidFill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-1</a:t>
              </a:r>
            </a:p>
          </p:txBody>
        </p:sp>
        <p:sp>
          <p:nvSpPr>
            <p:cNvPr id="12322" name="Text Box 49"/>
            <p:cNvSpPr txBox="1">
              <a:spLocks noChangeArrowheads="1"/>
            </p:cNvSpPr>
            <p:nvPr/>
          </p:nvSpPr>
          <p:spPr bwMode="auto">
            <a:xfrm>
              <a:off x="3602" y="912"/>
              <a:ext cx="1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b="1" i="1">
                  <a:solidFill>
                    <a:srgbClr val="FF0000"/>
                  </a:solidFill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12323" name="Text Box 50"/>
            <p:cNvSpPr txBox="1">
              <a:spLocks noChangeArrowheads="1"/>
            </p:cNvSpPr>
            <p:nvPr/>
          </p:nvSpPr>
          <p:spPr bwMode="auto">
            <a:xfrm>
              <a:off x="4751" y="912"/>
              <a:ext cx="1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b="1" i="1">
                  <a:solidFill>
                    <a:srgbClr val="FF0000"/>
                  </a:solidFill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12324" name="Text Box 51"/>
            <p:cNvSpPr txBox="1">
              <a:spLocks noChangeArrowheads="1"/>
            </p:cNvSpPr>
            <p:nvPr/>
          </p:nvSpPr>
          <p:spPr bwMode="auto">
            <a:xfrm>
              <a:off x="4368" y="912"/>
              <a:ext cx="2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b="1" i="1">
                  <a:solidFill>
                    <a:srgbClr val="FF0000"/>
                  </a:solidFill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-1</a:t>
              </a:r>
            </a:p>
          </p:txBody>
        </p:sp>
        <p:sp>
          <p:nvSpPr>
            <p:cNvPr id="12325" name="Text Box 52"/>
            <p:cNvSpPr txBox="1">
              <a:spLocks noChangeArrowheads="1"/>
            </p:cNvSpPr>
            <p:nvPr/>
          </p:nvSpPr>
          <p:spPr bwMode="auto">
            <a:xfrm>
              <a:off x="3985" y="912"/>
              <a:ext cx="2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b="1" i="1">
                  <a:solidFill>
                    <a:srgbClr val="FF0000"/>
                  </a:solidFill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-1</a:t>
              </a:r>
            </a:p>
          </p:txBody>
        </p:sp>
        <p:sp>
          <p:nvSpPr>
            <p:cNvPr id="12326" name="Text Box 53"/>
            <p:cNvSpPr txBox="1">
              <a:spLocks noChangeArrowheads="1"/>
            </p:cNvSpPr>
            <p:nvPr/>
          </p:nvSpPr>
          <p:spPr bwMode="auto">
            <a:xfrm>
              <a:off x="2784" y="912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TW" b="1" i="1">
                  <a:solidFill>
                    <a:srgbClr val="FF0000"/>
                  </a:solidFill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Y</a:t>
              </a:r>
            </a:p>
          </p:txBody>
        </p:sp>
      </p:grp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304800" y="1443037"/>
            <a:ext cx="7508875" cy="1071563"/>
            <a:chOff x="192" y="912"/>
            <a:chExt cx="4730" cy="675"/>
          </a:xfrm>
        </p:grpSpPr>
        <p:grpSp>
          <p:nvGrpSpPr>
            <p:cNvPr id="12309" name="Group 56"/>
            <p:cNvGrpSpPr>
              <a:grpSpLocks/>
            </p:cNvGrpSpPr>
            <p:nvPr/>
          </p:nvGrpSpPr>
          <p:grpSpPr bwMode="auto">
            <a:xfrm>
              <a:off x="192" y="1296"/>
              <a:ext cx="4730" cy="291"/>
              <a:chOff x="192" y="1296"/>
              <a:chExt cx="4730" cy="291"/>
            </a:xfrm>
          </p:grpSpPr>
          <p:sp>
            <p:nvSpPr>
              <p:cNvPr id="12312" name="Text Box 64"/>
              <p:cNvSpPr txBox="1">
                <a:spLocks noChangeArrowheads="1"/>
              </p:cNvSpPr>
              <p:nvPr/>
            </p:nvSpPr>
            <p:spPr bwMode="auto">
              <a:xfrm>
                <a:off x="192" y="1296"/>
                <a:ext cx="2496" cy="29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FF9933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 sz="2400" dirty="0">
                    <a:solidFill>
                      <a:srgbClr val="000000"/>
                    </a:solidFill>
                    <a:latin typeface="Calibri" pitchFamily="34" charset="0"/>
                    <a:ea typeface="Arial Unicode MS" pitchFamily="34" charset="-128"/>
                    <a:cs typeface="Arial Unicode MS" pitchFamily="34" charset="-128"/>
                  </a:rPr>
                  <a:t>Apply </a:t>
                </a:r>
                <a:r>
                  <a:rPr lang="en-US" altLang="zh-TW" sz="2400" dirty="0" smtClean="0">
                    <a:solidFill>
                      <a:srgbClr val="000000"/>
                    </a:solidFill>
                    <a:latin typeface="Calibri" pitchFamily="34" charset="0"/>
                    <a:ea typeface="Arial Unicode MS" pitchFamily="34" charset="-128"/>
                    <a:cs typeface="Arial Unicode MS" pitchFamily="34" charset="-128"/>
                  </a:rPr>
                  <a:t>Constraints (Inference):</a:t>
                </a:r>
                <a:r>
                  <a:rPr lang="en-US" altLang="zh-TW" sz="2400" dirty="0" smtClean="0">
                    <a:solidFill>
                      <a:srgbClr val="3A8249"/>
                    </a:solidFill>
                    <a:latin typeface="Calibri" pitchFamily="34" charset="0"/>
                    <a:ea typeface="Arial Unicode MS" pitchFamily="34" charset="-128"/>
                    <a:cs typeface="Arial Unicode MS" pitchFamily="34" charset="-128"/>
                  </a:rPr>
                  <a:t> </a:t>
                </a:r>
                <a:endParaRPr lang="en-US" altLang="zh-TW" sz="2400" dirty="0">
                  <a:solidFill>
                    <a:srgbClr val="3A8249"/>
                  </a:solidFill>
                  <a:latin typeface="Calibri" pitchFamily="34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grpSp>
            <p:nvGrpSpPr>
              <p:cNvPr id="12311" name="Group 57"/>
              <p:cNvGrpSpPr>
                <a:grpSpLocks/>
              </p:cNvGrpSpPr>
              <p:nvPr/>
            </p:nvGrpSpPr>
            <p:grpSpPr bwMode="auto">
              <a:xfrm>
                <a:off x="2784" y="1299"/>
                <a:ext cx="2138" cy="233"/>
                <a:chOff x="2784" y="1299"/>
                <a:chExt cx="2138" cy="233"/>
              </a:xfrm>
            </p:grpSpPr>
            <p:sp>
              <p:nvSpPr>
                <p:cNvPr id="12313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219" y="1299"/>
                  <a:ext cx="241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zh-TW" b="1" i="1">
                      <a:latin typeface="Tempus Sans ITC" pitchFamily="82" charset="0"/>
                      <a:ea typeface="Arial Unicode MS" pitchFamily="34" charset="-128"/>
                      <a:cs typeface="Arial Unicode MS" pitchFamily="34" charset="-128"/>
                    </a:rPr>
                    <a:t>-1</a:t>
                  </a:r>
                </a:p>
              </p:txBody>
            </p:sp>
            <p:sp>
              <p:nvSpPr>
                <p:cNvPr id="12314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602" y="1299"/>
                  <a:ext cx="171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zh-TW" b="1" i="1">
                      <a:latin typeface="Tempus Sans ITC" pitchFamily="82" charset="0"/>
                      <a:ea typeface="Arial Unicode MS" pitchFamily="34" charset="-128"/>
                      <a:cs typeface="Arial Unicode MS" pitchFamily="34" charset="-128"/>
                    </a:rPr>
                    <a:t>1</a:t>
                  </a:r>
                </a:p>
              </p:txBody>
            </p:sp>
            <p:sp>
              <p:nvSpPr>
                <p:cNvPr id="12315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751" y="1299"/>
                  <a:ext cx="171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zh-TW" b="1" i="1">
                      <a:latin typeface="Tempus Sans ITC" pitchFamily="82" charset="0"/>
                      <a:ea typeface="Arial Unicode MS" pitchFamily="34" charset="-128"/>
                      <a:cs typeface="Arial Unicode MS" pitchFamily="34" charset="-128"/>
                    </a:rPr>
                    <a:t>1</a:t>
                  </a:r>
                </a:p>
              </p:txBody>
            </p:sp>
            <p:sp>
              <p:nvSpPr>
                <p:cNvPr id="12316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4368" y="1299"/>
                  <a:ext cx="171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zh-TW" b="1" i="1">
                      <a:latin typeface="Tempus Sans ITC" pitchFamily="82" charset="0"/>
                      <a:ea typeface="Arial Unicode MS" pitchFamily="34" charset="-128"/>
                      <a:cs typeface="Arial Unicode MS" pitchFamily="34" charset="-128"/>
                    </a:rPr>
                    <a:t>1</a:t>
                  </a:r>
                </a:p>
              </p:txBody>
            </p:sp>
            <p:sp>
              <p:nvSpPr>
                <p:cNvPr id="1231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985" y="1299"/>
                  <a:ext cx="241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zh-TW" b="1" i="1">
                      <a:latin typeface="Tempus Sans ITC" pitchFamily="82" charset="0"/>
                      <a:ea typeface="Arial Unicode MS" pitchFamily="34" charset="-128"/>
                      <a:cs typeface="Arial Unicode MS" pitchFamily="34" charset="-128"/>
                    </a:rPr>
                    <a:t>-1</a:t>
                  </a:r>
                </a:p>
              </p:txBody>
            </p:sp>
            <p:sp>
              <p:nvSpPr>
                <p:cNvPr id="12318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784" y="1299"/>
                  <a:ext cx="310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altLang="zh-TW" b="1" i="1">
                      <a:latin typeface="Tempus Sans ITC" pitchFamily="82" charset="0"/>
                      <a:ea typeface="Arial Unicode MS" pitchFamily="34" charset="-128"/>
                      <a:cs typeface="Arial Unicode MS" pitchFamily="34" charset="-128"/>
                    </a:rPr>
                    <a:t>Y’  </a:t>
                  </a:r>
                </a:p>
              </p:txBody>
            </p:sp>
          </p:grpSp>
        </p:grpSp>
        <p:sp>
          <p:nvSpPr>
            <p:cNvPr id="12310" name="Oval 65"/>
            <p:cNvSpPr>
              <a:spLocks noChangeArrowheads="1"/>
            </p:cNvSpPr>
            <p:nvPr/>
          </p:nvSpPr>
          <p:spPr bwMode="auto">
            <a:xfrm>
              <a:off x="4320" y="912"/>
              <a:ext cx="336" cy="672"/>
            </a:xfrm>
            <a:prstGeom prst="ellips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empus Sans ITC" pitchFamily="82" charset="0"/>
              </a:endParaRPr>
            </a:p>
          </p:txBody>
        </p:sp>
      </p:grpSp>
      <p:sp>
        <p:nvSpPr>
          <p:cNvPr id="727106" name="Text Box 66"/>
          <p:cNvSpPr txBox="1">
            <a:spLocks noChangeArrowheads="1"/>
          </p:cNvSpPr>
          <p:nvPr/>
        </p:nvSpPr>
        <p:spPr bwMode="auto">
          <a:xfrm>
            <a:off x="6553200" y="5257800"/>
            <a:ext cx="2362200" cy="7016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dirty="0">
                <a:solidFill>
                  <a:srgbClr val="FF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Which one is better?  When and Why?</a:t>
            </a:r>
          </a:p>
        </p:txBody>
      </p:sp>
      <p:sp>
        <p:nvSpPr>
          <p:cNvPr id="74" name="Text Box 66"/>
          <p:cNvSpPr txBox="1">
            <a:spLocks noChangeArrowheads="1"/>
          </p:cNvSpPr>
          <p:nvPr/>
        </p:nvSpPr>
        <p:spPr bwMode="auto">
          <a:xfrm>
            <a:off x="3886200" y="672660"/>
            <a:ext cx="5105400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dirty="0" smtClean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Both procedures can be used with any “local” model f (including a structured model, NN,….)</a:t>
            </a:r>
            <a:endParaRPr lang="en-US" altLang="zh-TW" sz="2000" dirty="0"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19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938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6" grpId="0" animBg="1"/>
      <p:bldP spid="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ILP Formulations in NLP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4: Learning Paradigms [30 min]</a:t>
            </a:r>
          </a:p>
          <a:p>
            <a:pPr lvl="1"/>
            <a:r>
              <a:rPr lang="en-US" dirty="0" smtClean="0"/>
              <a:t>Motivation</a:t>
            </a:r>
          </a:p>
          <a:p>
            <a:pPr lvl="2"/>
            <a:r>
              <a:rPr lang="en-US" dirty="0" smtClean="0"/>
              <a:t>Multiclass Classification</a:t>
            </a:r>
          </a:p>
          <a:p>
            <a:pPr marL="739775" lvl="1" indent="-28257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>
                <a:solidFill>
                  <a:srgbClr val="0033CC"/>
                </a:solidFill>
              </a:rPr>
              <a:t>Learning Approaches</a:t>
            </a:r>
            <a:endParaRPr lang="en-US" dirty="0">
              <a:solidFill>
                <a:srgbClr val="FF0000"/>
              </a:solidFill>
            </a:endParaRPr>
          </a:p>
          <a:p>
            <a:pPr lvl="2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0" dirty="0"/>
              <a:t>Independently of constraints (L+I); </a:t>
            </a:r>
            <a:endParaRPr lang="en-US" b="0" dirty="0" smtClean="0"/>
          </a:p>
          <a:p>
            <a:pPr lvl="2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0" dirty="0" smtClean="0"/>
              <a:t>Jointly (Global) Learning (with constraints) (IBT</a:t>
            </a:r>
            <a:r>
              <a:rPr lang="en-US" b="0" dirty="0"/>
              <a:t>)</a:t>
            </a:r>
          </a:p>
          <a:p>
            <a:pPr lvl="1"/>
            <a:r>
              <a:rPr lang="en-US" dirty="0" smtClean="0"/>
              <a:t>Examples </a:t>
            </a:r>
          </a:p>
          <a:p>
            <a:pPr lvl="2"/>
            <a:r>
              <a:rPr lang="en-US" dirty="0" smtClean="0"/>
              <a:t>Extended SRL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9399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L+I &amp; IBT: General View – Structured Perceptron</a:t>
            </a:r>
          </a:p>
        </p:txBody>
      </p:sp>
      <p:grpSp>
        <p:nvGrpSpPr>
          <p:cNvPr id="33" name="Group 8"/>
          <p:cNvGrpSpPr>
            <a:grpSpLocks/>
          </p:cNvGrpSpPr>
          <p:nvPr/>
        </p:nvGrpSpPr>
        <p:grpSpPr bwMode="auto">
          <a:xfrm>
            <a:off x="1371600" y="2438400"/>
            <a:ext cx="6143625" cy="1028700"/>
            <a:chOff x="2362200" y="2781300"/>
            <a:chExt cx="6143625" cy="1028700"/>
          </a:xfrm>
        </p:grpSpPr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2781300"/>
              <a:ext cx="530542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2362200" y="3124200"/>
              <a:ext cx="1219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None/>
                <a:defRPr/>
              </a:pPr>
              <a:r>
                <a:rPr lang="en-US" altLang="zh-TW" sz="2000" b="1" cap="small" dirty="0">
                  <a:solidFill>
                    <a:srgbClr val="000000"/>
                  </a:solidFill>
                  <a:latin typeface="Tempus Sans ITC" pitchFamily="82" charset="0"/>
                  <a:ea typeface="Arial Unicode MS" pitchFamily="34" charset="-120"/>
                  <a:cs typeface="Arial Unicode MS" pitchFamily="34" charset="-120"/>
                </a:rPr>
                <a:t>Y</a:t>
              </a:r>
              <a:r>
                <a:rPr lang="en-US" altLang="zh-TW" sz="2000" b="1" cap="small" baseline="-25000" dirty="0">
                  <a:solidFill>
                    <a:srgbClr val="360EE2"/>
                  </a:solidFill>
                  <a:latin typeface="Tempus Sans ITC" pitchFamily="82" charset="0"/>
                  <a:ea typeface="Arial Unicode MS" pitchFamily="34" charset="-120"/>
                  <a:cs typeface="Arial Unicode MS" pitchFamily="34" charset="-120"/>
                </a:rPr>
                <a:t>pred</a:t>
              </a:r>
              <a:r>
                <a:rPr lang="en-US" altLang="zh-TW" sz="2000" dirty="0">
                  <a:solidFill>
                    <a:srgbClr val="000000"/>
                  </a:solidFill>
                  <a:latin typeface="Tempus Sans ITC" pitchFamily="82" charset="0"/>
                  <a:ea typeface="Arial Unicode MS" pitchFamily="34" charset="-120"/>
                  <a:cs typeface="Arial Unicode MS" pitchFamily="34" charset="-120"/>
                </a:rPr>
                <a:t>=</a:t>
              </a:r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457200" y="1447800"/>
            <a:ext cx="8229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For each iteration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	For each (X,</a:t>
            </a:r>
            <a:r>
              <a:rPr kumimoji="0" lang="en-US" altLang="zh-TW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 Y</a:t>
            </a:r>
            <a:r>
              <a:rPr kumimoji="0" lang="en-US" altLang="zh-TW" sz="2400" b="1" i="0" u="none" strike="noStrike" kern="0" cap="none" spc="0" normalizeH="0" baseline="-2500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GOLD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) in the training data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		If  </a:t>
            </a:r>
            <a:r>
              <a:rPr kumimoji="0" lang="en-US" altLang="zh-TW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Y</a:t>
            </a:r>
            <a:r>
              <a:rPr kumimoji="0" lang="en-US" altLang="zh-TW" sz="2400" b="1" i="0" u="none" strike="noStrike" kern="0" cap="none" spc="0" normalizeH="0" baseline="-25000" noProof="0" smtClean="0">
                <a:ln>
                  <a:noFill/>
                </a:ln>
                <a:solidFill>
                  <a:srgbClr val="360EE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PRED</a:t>
            </a: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 != </a:t>
            </a:r>
            <a:r>
              <a:rPr kumimoji="0" lang="en-US" altLang="zh-TW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Y</a:t>
            </a:r>
            <a:r>
              <a:rPr kumimoji="0" lang="en-US" altLang="zh-TW" sz="2400" b="1" i="0" u="none" strike="noStrike" kern="0" cap="none" spc="0" normalizeH="0" baseline="-2500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GOLD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			</a:t>
            </a:r>
            <a:r>
              <a:rPr kumimoji="0" lang="el-G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λ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= </a:t>
            </a:r>
            <a:r>
              <a:rPr kumimoji="0" lang="el-G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λ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+ F(X,</a:t>
            </a:r>
            <a:r>
              <a:rPr kumimoji="0" lang="en-US" altLang="zh-TW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 Y</a:t>
            </a:r>
            <a:r>
              <a:rPr kumimoji="0" lang="en-US" altLang="zh-TW" sz="2400" b="1" i="0" u="none" strike="noStrike" kern="0" cap="none" spc="0" normalizeH="0" baseline="-2500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GOLD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) - F(X,</a:t>
            </a:r>
            <a:r>
              <a:rPr kumimoji="0" lang="en-US" altLang="zh-TW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 Y</a:t>
            </a:r>
            <a:r>
              <a:rPr kumimoji="0" lang="en-US" altLang="zh-TW" sz="2400" b="1" i="0" u="none" strike="noStrike" kern="0" cap="none" spc="0" normalizeH="0" baseline="-25000" noProof="0" smtClean="0">
                <a:ln>
                  <a:noFill/>
                </a:ln>
                <a:solidFill>
                  <a:srgbClr val="360EE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PRED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                          (</a:t>
            </a:r>
            <a:r>
              <a:rPr kumimoji="0" lang="el-G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λ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,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10"/>
                <a:ea typeface="+mn-ea"/>
                <a:cs typeface="Arial"/>
              </a:rPr>
              <a:t>½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) = (</a:t>
            </a:r>
            <a:r>
              <a:rPr kumimoji="0" lang="el-GR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λ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,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10"/>
                <a:ea typeface="+mn-ea"/>
                <a:cs typeface="Arial"/>
              </a:rPr>
              <a:t>½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) +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10"/>
                <a:ea typeface="+mn-ea"/>
                <a:cs typeface="Arial"/>
              </a:rPr>
              <a:t>Á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(X,</a:t>
            </a:r>
            <a:r>
              <a:rPr kumimoji="0" lang="en-US" altLang="zh-TW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 Y</a:t>
            </a:r>
            <a:r>
              <a:rPr kumimoji="0" lang="en-US" altLang="zh-TW" sz="2400" b="1" i="0" u="none" strike="noStrike" kern="0" cap="none" spc="0" normalizeH="0" baseline="-2500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GOLD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) –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10"/>
                <a:ea typeface="+mn-ea"/>
                <a:cs typeface="Arial"/>
              </a:rPr>
              <a:t>Á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(X,</a:t>
            </a:r>
            <a:r>
              <a:rPr kumimoji="0" lang="en-US" altLang="zh-TW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 Y</a:t>
            </a:r>
            <a:r>
              <a:rPr kumimoji="0" lang="en-US" altLang="zh-TW" sz="2400" b="1" i="0" u="none" strike="noStrike" kern="0" cap="none" spc="0" normalizeH="0" baseline="-25000" noProof="0" smtClean="0">
                <a:ln>
                  <a:noFill/>
                </a:ln>
                <a:solidFill>
                  <a:srgbClr val="360EE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t>PRED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		endif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	endfor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		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4343400" y="762000"/>
            <a:ext cx="3962400" cy="4064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rgbClr val="E39310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Graphics for the case:  F(</a:t>
            </a:r>
            <a:r>
              <a:rPr kumimoji="0" lang="en-US" altLang="zh-TW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x,y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) = F(x)</a:t>
            </a:r>
            <a:endParaRPr kumimoji="0" lang="en-US" altLang="zh-TW" sz="2000" b="1" i="0" u="none" strike="noStrike" kern="0" cap="none" spc="0" normalizeH="0" baseline="0" noProof="0" dirty="0">
              <a:ln>
                <a:noFill/>
              </a:ln>
              <a:solidFill>
                <a:srgbClr val="360EE2"/>
              </a:solidFill>
              <a:effectLst/>
              <a:uLnTx/>
              <a:uFillTx/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38" name="Group 14"/>
          <p:cNvGrpSpPr>
            <a:grpSpLocks/>
          </p:cNvGrpSpPr>
          <p:nvPr/>
        </p:nvGrpSpPr>
        <p:grpSpPr bwMode="auto">
          <a:xfrm>
            <a:off x="5105400" y="2438401"/>
            <a:ext cx="3810000" cy="2925621"/>
            <a:chOff x="5105400" y="3581400"/>
            <a:chExt cx="3810000" cy="2926611"/>
          </a:xfrm>
        </p:grpSpPr>
        <p:sp>
          <p:nvSpPr>
            <p:cNvPr id="39" name="Rectangle 38"/>
            <p:cNvSpPr/>
            <p:nvPr/>
          </p:nvSpPr>
          <p:spPr>
            <a:xfrm>
              <a:off x="5105400" y="3581400"/>
              <a:ext cx="2362200" cy="1219612"/>
            </a:xfrm>
            <a:prstGeom prst="rect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38800" y="5799886"/>
              <a:ext cx="3276600" cy="708125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</a:rPr>
                <a:t>The difference between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</a:rPr>
                <a:t>L+I and IBT</a:t>
              </a:r>
            </a:p>
          </p:txBody>
        </p:sp>
        <p:cxnSp>
          <p:nvCxnSpPr>
            <p:cNvPr id="41" name="Elbow Connector 40"/>
            <p:cNvCxnSpPr/>
            <p:nvPr/>
          </p:nvCxnSpPr>
          <p:spPr>
            <a:xfrm rot="16200000" flipH="1">
              <a:off x="7238820" y="4724864"/>
              <a:ext cx="1067161" cy="457200"/>
            </a:xfrm>
            <a:prstGeom prst="bentConnector3">
              <a:avLst>
                <a:gd name="adj1" fmla="val 50000"/>
              </a:avLst>
            </a:prstGeom>
            <a:noFill/>
            <a:ln w="508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</p:grpSp>
      <p:sp>
        <p:nvSpPr>
          <p:cNvPr id="42" name="Line 12"/>
          <p:cNvSpPr>
            <a:spLocks noChangeShapeType="1"/>
          </p:cNvSpPr>
          <p:nvPr/>
        </p:nvSpPr>
        <p:spPr bwMode="auto">
          <a:xfrm flipV="1">
            <a:off x="4419600" y="1219200"/>
            <a:ext cx="1524000" cy="1447800"/>
          </a:xfrm>
          <a:prstGeom prst="line">
            <a:avLst/>
          </a:prstGeom>
          <a:noFill/>
          <a:ln w="28575">
            <a:solidFill>
              <a:srgbClr val="360EE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2286000" y="5004137"/>
            <a:ext cx="3200400" cy="1015663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In IBT, can also train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10"/>
                <a:ea typeface="+mn-ea"/>
                <a:cs typeface="Arial"/>
              </a:rPr>
              <a:t>½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10"/>
                <a:ea typeface="+mn-ea"/>
                <a:cs typeface="Arial"/>
              </a:rPr>
              <a:t>Á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augments feature vector with constraints)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2133600" y="3886200"/>
            <a:ext cx="4114800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45" name="Elbow Connector 44"/>
          <p:cNvCxnSpPr/>
          <p:nvPr/>
        </p:nvCxnSpPr>
        <p:spPr bwMode="auto">
          <a:xfrm rot="16200000" flipV="1">
            <a:off x="4276762" y="4791041"/>
            <a:ext cx="438075" cy="1"/>
          </a:xfrm>
          <a:prstGeom prst="bentConnector3">
            <a:avLst>
              <a:gd name="adj1" fmla="val 50000"/>
            </a:avLst>
          </a:prstGeom>
          <a:noFill/>
          <a:ln w="508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20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0703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2" grpId="0" animBg="1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100" dirty="0" smtClean="0">
                <a:ea typeface="Arial Unicode MS" pitchFamily="34" charset="-128"/>
                <a:cs typeface="Arial Unicode MS" pitchFamily="34" charset="-128"/>
              </a:rPr>
              <a:t>Claims</a:t>
            </a:r>
            <a:r>
              <a:rPr lang="en-US" altLang="zh-TW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smtClean="0"/>
              <a:t>[Punyakanok et. al , IJCAI 2005]</a:t>
            </a:r>
            <a:endParaRPr lang="en-US" altLang="zh-TW" sz="2000" dirty="0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 dirty="0" smtClean="0">
                <a:ea typeface="Arial Unicode MS" pitchFamily="34" charset="-128"/>
                <a:cs typeface="Arial Unicode MS" pitchFamily="34" charset="-128"/>
              </a:rPr>
              <a:t>Theory applies to the case of local models 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 smtClean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F(</a:t>
            </a:r>
            <a:r>
              <a:rPr lang="en-US" altLang="zh-TW" sz="1800" dirty="0" err="1" smtClean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x,y</a:t>
            </a:r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) = F(x </a:t>
            </a:r>
            <a:r>
              <a:rPr lang="en-US" altLang="zh-TW" sz="1800" dirty="0" smtClean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); applies broadly, e.g., SRL</a:t>
            </a:r>
            <a:endParaRPr lang="en-US" altLang="zh-TW" sz="18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80000"/>
              </a:lnSpc>
            </a:pPr>
            <a:endParaRPr lang="en-US" altLang="zh-TW" sz="20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zh-TW" sz="2000" dirty="0" smtClean="0">
                <a:ea typeface="Arial Unicode MS" pitchFamily="34" charset="-128"/>
                <a:cs typeface="Arial Unicode MS" pitchFamily="34" charset="-128"/>
              </a:rPr>
              <a:t>When the local modes are </a:t>
            </a:r>
            <a:r>
              <a:rPr lang="en-US" altLang="zh-TW" sz="2000" dirty="0" smtClean="0">
                <a:solidFill>
                  <a:srgbClr val="FF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“</a:t>
            </a:r>
            <a:r>
              <a:rPr lang="en-US" altLang="zh-TW" sz="2000" dirty="0" smtClean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easy</a:t>
            </a:r>
            <a:r>
              <a:rPr lang="en-US" altLang="zh-TW" sz="2000" dirty="0" smtClean="0">
                <a:solidFill>
                  <a:srgbClr val="FF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”</a:t>
            </a:r>
            <a:r>
              <a:rPr lang="en-US" altLang="zh-TW" sz="2000" dirty="0" smtClean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000" dirty="0" smtClean="0">
                <a:ea typeface="Arial Unicode MS" pitchFamily="34" charset="-128"/>
                <a:cs typeface="Arial Unicode MS" pitchFamily="34" charset="-128"/>
              </a:rPr>
              <a:t>to learn, L+I outperforms IBT.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 smtClean="0">
                <a:solidFill>
                  <a:srgbClr val="0033CC"/>
                </a:solidFill>
                <a:ea typeface="Arial Unicode MS" pitchFamily="34" charset="-128"/>
                <a:cs typeface="Arial Unicode MS" pitchFamily="34" charset="-128"/>
              </a:rPr>
              <a:t>In many applications, the components are </a:t>
            </a:r>
            <a:r>
              <a:rPr lang="en-US" altLang="zh-TW" sz="1800" i="1" dirty="0" smtClean="0">
                <a:solidFill>
                  <a:srgbClr val="0033CC"/>
                </a:solidFill>
                <a:ea typeface="Arial Unicode MS" pitchFamily="34" charset="-128"/>
                <a:cs typeface="Arial Unicode MS" pitchFamily="34" charset="-128"/>
              </a:rPr>
              <a:t>identifiable</a:t>
            </a:r>
            <a:r>
              <a:rPr lang="en-US" altLang="zh-TW" sz="1800" dirty="0" smtClean="0">
                <a:solidFill>
                  <a:srgbClr val="0033CC"/>
                </a:solidFill>
                <a:ea typeface="Arial Unicode MS" pitchFamily="34" charset="-128"/>
                <a:cs typeface="Arial Unicode MS" pitchFamily="34" charset="-128"/>
              </a:rPr>
              <a:t> and easy to learn (e.g., argument, open-close, PER).</a:t>
            </a:r>
          </a:p>
          <a:p>
            <a:pPr>
              <a:lnSpc>
                <a:spcPct val="80000"/>
              </a:lnSpc>
            </a:pPr>
            <a:r>
              <a:rPr lang="en-US" altLang="zh-TW" sz="2000" dirty="0" smtClean="0">
                <a:ea typeface="Arial Unicode MS" pitchFamily="34" charset="-128"/>
                <a:cs typeface="Arial Unicode MS" pitchFamily="34" charset="-128"/>
              </a:rPr>
              <a:t>Only when the local problems become difficult to solve in isolation, IBT outperforms L+I, but needs a larger number of training examples.</a:t>
            </a:r>
          </a:p>
          <a:p>
            <a:pPr>
              <a:lnSpc>
                <a:spcPct val="80000"/>
              </a:lnSpc>
            </a:pPr>
            <a:endParaRPr lang="en-US" altLang="zh-TW" sz="20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80000"/>
              </a:lnSpc>
            </a:pPr>
            <a:endParaRPr lang="en-US" altLang="zh-TW" sz="20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80000"/>
              </a:lnSpc>
            </a:pPr>
            <a:endParaRPr lang="en-US" altLang="zh-TW" sz="20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80000"/>
              </a:lnSpc>
            </a:pPr>
            <a:endParaRPr lang="en-US" altLang="zh-TW" sz="20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zh-TW" sz="2000" dirty="0" smtClean="0">
                <a:ea typeface="Arial Unicode MS" pitchFamily="34" charset="-128"/>
                <a:cs typeface="Arial Unicode MS" pitchFamily="34" charset="-128"/>
              </a:rPr>
              <a:t>Other training paradigms are possible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 smtClean="0">
                <a:ea typeface="Arial Unicode MS" pitchFamily="34" charset="-128"/>
                <a:cs typeface="Arial Unicode MS" pitchFamily="34" charset="-128"/>
              </a:rPr>
              <a:t>Pipeline-like Sequential Models: </a:t>
            </a:r>
            <a:r>
              <a:rPr lang="en-US" altLang="zh-TW" sz="1800" dirty="0" smtClean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[Roth, Small, Titov: AI&amp;Stat’09]</a:t>
            </a:r>
          </a:p>
          <a:p>
            <a:pPr lvl="2">
              <a:lnSpc>
                <a:spcPct val="80000"/>
              </a:lnSpc>
            </a:pPr>
            <a:r>
              <a:rPr lang="en-US" altLang="zh-TW" sz="1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1800" b="0" dirty="0" smtClean="0">
                <a:ea typeface="Arial Unicode MS" pitchFamily="34" charset="-128"/>
                <a:cs typeface="Arial Unicode MS" pitchFamily="34" charset="-128"/>
              </a:rPr>
              <a:t>Identify a preferred ordering among components</a:t>
            </a:r>
          </a:p>
          <a:p>
            <a:pPr lvl="2">
              <a:lnSpc>
                <a:spcPct val="80000"/>
              </a:lnSpc>
            </a:pPr>
            <a:r>
              <a:rPr lang="en-US" altLang="zh-TW" sz="1800" b="0" dirty="0" smtClean="0">
                <a:ea typeface="Arial Unicode MS" pitchFamily="34" charset="-128"/>
                <a:cs typeface="Arial Unicode MS" pitchFamily="34" charset="-128"/>
              </a:rPr>
              <a:t> Learn k-</a:t>
            </a:r>
            <a:r>
              <a:rPr lang="en-US" altLang="zh-TW" sz="1800" b="0" dirty="0" err="1" smtClean="0">
                <a:ea typeface="Arial Unicode MS" pitchFamily="34" charset="-128"/>
                <a:cs typeface="Arial Unicode MS" pitchFamily="34" charset="-128"/>
              </a:rPr>
              <a:t>th</a:t>
            </a:r>
            <a:r>
              <a:rPr lang="en-US" altLang="zh-TW" sz="1800" b="0" dirty="0" smtClean="0">
                <a:ea typeface="Arial Unicode MS" pitchFamily="34" charset="-128"/>
                <a:cs typeface="Arial Unicode MS" pitchFamily="34" charset="-128"/>
              </a:rPr>
              <a:t> model jointly with previously learned models</a:t>
            </a:r>
          </a:p>
          <a:p>
            <a:pPr lvl="1">
              <a:lnSpc>
                <a:spcPct val="80000"/>
              </a:lnSpc>
            </a:pPr>
            <a:r>
              <a:rPr lang="en-US" altLang="zh-TW" sz="1800" dirty="0" smtClean="0">
                <a:ea typeface="Arial Unicode MS" pitchFamily="34" charset="-128"/>
                <a:cs typeface="Arial Unicode MS" pitchFamily="34" charset="-128"/>
              </a:rPr>
              <a:t>Constrained Driven Learning </a:t>
            </a:r>
            <a:r>
              <a:rPr lang="en-US" altLang="zh-TW" sz="1800" dirty="0" smtClean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[Chang et. al’07,12; later]</a:t>
            </a: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1676400" y="3352800"/>
            <a:ext cx="5791200" cy="10156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TW" sz="2000" dirty="0">
                <a:ea typeface="Arial Unicode MS" pitchFamily="34" charset="-128"/>
                <a:cs typeface="Arial Unicode MS" pitchFamily="34" charset="-128"/>
              </a:rPr>
              <a:t>L+I: cheaper computationally; modular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>
                <a:ea typeface="Arial Unicode MS" pitchFamily="34" charset="-128"/>
                <a:cs typeface="Arial Unicode MS" pitchFamily="34" charset="-128"/>
              </a:rPr>
              <a:t>IBT  is better in the limit, and </a:t>
            </a:r>
            <a:r>
              <a:rPr lang="en-US" altLang="zh-TW" sz="2000" dirty="0" smtClean="0">
                <a:ea typeface="Arial Unicode MS" pitchFamily="34" charset="-128"/>
                <a:cs typeface="Arial Unicode MS" pitchFamily="34" charset="-128"/>
              </a:rPr>
              <a:t>when there is strong interaction among y’s  </a:t>
            </a:r>
            <a:endParaRPr lang="en-US" altLang="zh-TW" sz="2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21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1313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" y="2971800"/>
            <a:ext cx="9105900" cy="3459163"/>
            <a:chOff x="24" y="3230"/>
            <a:chExt cx="5736" cy="2179"/>
          </a:xfrm>
        </p:grpSpPr>
        <p:grpSp>
          <p:nvGrpSpPr>
            <p:cNvPr id="15384" name="Group 3"/>
            <p:cNvGrpSpPr>
              <a:grpSpLocks/>
            </p:cNvGrpSpPr>
            <p:nvPr/>
          </p:nvGrpSpPr>
          <p:grpSpPr bwMode="auto">
            <a:xfrm>
              <a:off x="24" y="3230"/>
              <a:ext cx="5736" cy="2179"/>
              <a:chOff x="24" y="1872"/>
              <a:chExt cx="5736" cy="2179"/>
            </a:xfrm>
          </p:grpSpPr>
          <p:pic>
            <p:nvPicPr>
              <p:cNvPr id="15387" name="Picture 4" descr="IBT_bes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8" y="1872"/>
                <a:ext cx="2902" cy="2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388" name="Picture 5" descr="gen_bound_curv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" y="1872"/>
                <a:ext cx="2904" cy="2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385" name="Text Box 6"/>
            <p:cNvSpPr txBox="1">
              <a:spLocks noChangeArrowheads="1"/>
            </p:cNvSpPr>
            <p:nvPr/>
          </p:nvSpPr>
          <p:spPr bwMode="auto">
            <a:xfrm>
              <a:off x="1152" y="4320"/>
              <a:ext cx="9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400">
                  <a:solidFill>
                    <a:schemeClr val="accent2"/>
                  </a:solidFill>
                  <a:latin typeface="Tempus Sans ITC" pitchFamily="82" charset="0"/>
                  <a:ea typeface="Arial Unicode MS" pitchFamily="34" charset="-128"/>
                  <a:cs typeface="Arial Unicode MS" pitchFamily="34" charset="-128"/>
                  <a:sym typeface="Symbol" pitchFamily="18" charset="2"/>
                </a:rPr>
                <a:t></a:t>
              </a:r>
              <a:r>
                <a:rPr lang="en-US" altLang="zh-TW" sz="2400" baseline="-25000">
                  <a:solidFill>
                    <a:schemeClr val="accent2"/>
                  </a:solidFill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opt</a:t>
              </a:r>
              <a:r>
                <a:rPr lang="en-US" altLang="zh-TW" sz="2400">
                  <a:solidFill>
                    <a:schemeClr val="accent2"/>
                  </a:solidFill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=0.2</a:t>
              </a:r>
              <a:endParaRPr lang="en-US" sz="2400">
                <a:solidFill>
                  <a:schemeClr val="accent2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5386" name="Line 7"/>
            <p:cNvSpPr>
              <a:spLocks noChangeShapeType="1"/>
            </p:cNvSpPr>
            <p:nvPr/>
          </p:nvSpPr>
          <p:spPr bwMode="auto">
            <a:xfrm flipH="1" flipV="1">
              <a:off x="1104" y="3984"/>
              <a:ext cx="240" cy="336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38100" y="2971800"/>
            <a:ext cx="9105900" cy="3459163"/>
            <a:chOff x="24" y="1872"/>
            <a:chExt cx="5736" cy="2179"/>
          </a:xfrm>
        </p:grpSpPr>
        <p:grpSp>
          <p:nvGrpSpPr>
            <p:cNvPr id="15379" name="Group 9"/>
            <p:cNvGrpSpPr>
              <a:grpSpLocks/>
            </p:cNvGrpSpPr>
            <p:nvPr/>
          </p:nvGrpSpPr>
          <p:grpSpPr bwMode="auto">
            <a:xfrm>
              <a:off x="24" y="1872"/>
              <a:ext cx="5736" cy="2179"/>
              <a:chOff x="24" y="1872"/>
              <a:chExt cx="5736" cy="2179"/>
            </a:xfrm>
          </p:grpSpPr>
          <p:pic>
            <p:nvPicPr>
              <p:cNvPr id="15382" name="Picture 10" descr="gen_bound_curve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" y="1872"/>
                <a:ext cx="2904" cy="2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383" name="Picture 11" descr="cross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8" y="1872"/>
                <a:ext cx="2902" cy="2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380" name="Text Box 12"/>
            <p:cNvSpPr txBox="1">
              <a:spLocks noChangeArrowheads="1"/>
            </p:cNvSpPr>
            <p:nvPr/>
          </p:nvSpPr>
          <p:spPr bwMode="auto">
            <a:xfrm>
              <a:off x="816" y="2832"/>
              <a:ext cx="9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400">
                  <a:solidFill>
                    <a:schemeClr val="accent2"/>
                  </a:solidFill>
                  <a:latin typeface="Tempus Sans ITC" pitchFamily="82" charset="0"/>
                  <a:ea typeface="Arial Unicode MS" pitchFamily="34" charset="-128"/>
                  <a:cs typeface="Arial Unicode MS" pitchFamily="34" charset="-128"/>
                  <a:sym typeface="Symbol" pitchFamily="18" charset="2"/>
                </a:rPr>
                <a:t></a:t>
              </a:r>
              <a:r>
                <a:rPr lang="en-US" altLang="zh-TW" sz="2400" baseline="-25000">
                  <a:solidFill>
                    <a:schemeClr val="accent2"/>
                  </a:solidFill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opt</a:t>
              </a:r>
              <a:r>
                <a:rPr lang="en-US" altLang="zh-TW" sz="2400">
                  <a:solidFill>
                    <a:schemeClr val="accent2"/>
                  </a:solidFill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=0.1</a:t>
              </a:r>
              <a:endParaRPr lang="en-US" sz="2400">
                <a:solidFill>
                  <a:schemeClr val="accent2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5381" name="Line 13"/>
            <p:cNvSpPr>
              <a:spLocks noChangeShapeType="1"/>
            </p:cNvSpPr>
            <p:nvPr/>
          </p:nvSpPr>
          <p:spPr bwMode="auto">
            <a:xfrm flipH="1" flipV="1">
              <a:off x="576" y="2592"/>
              <a:ext cx="336" cy="336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38100" y="2971800"/>
            <a:ext cx="9105900" cy="3459163"/>
            <a:chOff x="0" y="3360"/>
            <a:chExt cx="5736" cy="2179"/>
          </a:xfrm>
        </p:grpSpPr>
        <p:grpSp>
          <p:nvGrpSpPr>
            <p:cNvPr id="15374" name="Group 15"/>
            <p:cNvGrpSpPr>
              <a:grpSpLocks/>
            </p:cNvGrpSpPr>
            <p:nvPr/>
          </p:nvGrpSpPr>
          <p:grpSpPr bwMode="auto">
            <a:xfrm>
              <a:off x="0" y="3360"/>
              <a:ext cx="5736" cy="2179"/>
              <a:chOff x="24" y="1872"/>
              <a:chExt cx="5736" cy="2179"/>
            </a:xfrm>
          </p:grpSpPr>
          <p:pic>
            <p:nvPicPr>
              <p:cNvPr id="15377" name="Picture 16" descr="gen_bound_curve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" y="1872"/>
                <a:ext cx="2904" cy="2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378" name="Picture 17" descr="LI_best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8" y="1872"/>
                <a:ext cx="2902" cy="2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375" name="Text Box 18"/>
            <p:cNvSpPr txBox="1">
              <a:spLocks noChangeArrowheads="1"/>
            </p:cNvSpPr>
            <p:nvPr/>
          </p:nvSpPr>
          <p:spPr bwMode="auto">
            <a:xfrm>
              <a:off x="912" y="4320"/>
              <a:ext cx="7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TW" sz="2400">
                  <a:solidFill>
                    <a:schemeClr val="accent2"/>
                  </a:solidFill>
                  <a:latin typeface="Tempus Sans ITC" pitchFamily="82" charset="0"/>
                  <a:ea typeface="Arial Unicode MS" pitchFamily="34" charset="-128"/>
                  <a:cs typeface="Arial Unicode MS" pitchFamily="34" charset="-128"/>
                  <a:sym typeface="Symbol" pitchFamily="18" charset="2"/>
                </a:rPr>
                <a:t></a:t>
              </a:r>
              <a:r>
                <a:rPr lang="en-US" altLang="zh-TW" sz="2400" baseline="-25000">
                  <a:solidFill>
                    <a:schemeClr val="accent2"/>
                  </a:solidFill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opt</a:t>
              </a:r>
              <a:r>
                <a:rPr lang="en-US" altLang="zh-TW" sz="2400">
                  <a:solidFill>
                    <a:schemeClr val="accent2"/>
                  </a:solidFill>
                  <a:latin typeface="Tempus Sans ITC" pitchFamily="82" charset="0"/>
                  <a:ea typeface="Arial Unicode MS" pitchFamily="34" charset="-128"/>
                  <a:cs typeface="Arial Unicode MS" pitchFamily="34" charset="-128"/>
                </a:rPr>
                <a:t>=0</a:t>
              </a:r>
              <a:endParaRPr lang="en-US" sz="2400">
                <a:solidFill>
                  <a:schemeClr val="accent2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5376" name="Line 19"/>
            <p:cNvSpPr>
              <a:spLocks noChangeShapeType="1"/>
            </p:cNvSpPr>
            <p:nvPr/>
          </p:nvSpPr>
          <p:spPr bwMode="auto">
            <a:xfrm flipH="1" flipV="1">
              <a:off x="672" y="3888"/>
              <a:ext cx="336" cy="528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6" name="Rectangle 20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rgbClr val="0033CC"/>
                </a:solidFill>
                <a:ea typeface="Arial Unicode MS" pitchFamily="34" charset="-128"/>
                <a:cs typeface="Arial Unicode MS" pitchFamily="34" charset="-128"/>
              </a:rPr>
              <a:t>L+I</a:t>
            </a:r>
            <a:r>
              <a:rPr lang="en-US" altLang="zh-TW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800" dirty="0" err="1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vs</a:t>
            </a:r>
            <a:r>
              <a:rPr lang="en-US" altLang="zh-TW" sz="2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IBT </a:t>
            </a:r>
          </a:p>
        </p:txBody>
      </p:sp>
      <p:sp>
        <p:nvSpPr>
          <p:cNvPr id="15367" name="Rectangle 21"/>
          <p:cNvSpPr>
            <a:spLocks noChangeArrowheads="1"/>
          </p:cNvSpPr>
          <p:nvPr/>
        </p:nvSpPr>
        <p:spPr bwMode="auto">
          <a:xfrm>
            <a:off x="838200" y="13716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TW">
                <a:latin typeface="Tempus Sans ITC" pitchFamily="82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Local 	      	</a:t>
            </a:r>
            <a:r>
              <a:rPr lang="en-US" altLang="zh-TW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 ≤ </a:t>
            </a:r>
            <a:r>
              <a:rPr lang="en-US" altLang="zh-TW">
                <a:latin typeface="Tempus Sans ITC" pitchFamily="82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</a:t>
            </a:r>
            <a:r>
              <a:rPr lang="en-US" altLang="zh-TW" baseline="-25000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opt</a:t>
            </a:r>
            <a:r>
              <a:rPr lang="en-US" altLang="zh-TW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 + </a:t>
            </a:r>
            <a:r>
              <a:rPr lang="en-US" altLang="zh-TW" sz="2800">
                <a:solidFill>
                  <a:srgbClr val="969696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altLang="zh-TW">
                <a:solidFill>
                  <a:srgbClr val="969696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 ( </a:t>
            </a:r>
            <a:r>
              <a:rPr lang="en-US" altLang="zh-TW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d</a:t>
            </a:r>
            <a:r>
              <a:rPr lang="en-US" altLang="zh-TW">
                <a:solidFill>
                  <a:srgbClr val="969696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 log </a:t>
            </a:r>
            <a:r>
              <a:rPr lang="en-US" altLang="zh-TW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altLang="zh-TW">
                <a:solidFill>
                  <a:srgbClr val="969696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 + log 1/</a:t>
            </a:r>
            <a:r>
              <a:rPr lang="en-US" altLang="zh-TW">
                <a:solidFill>
                  <a:srgbClr val="969696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 ) / </a:t>
            </a:r>
            <a:r>
              <a:rPr lang="en-US" altLang="zh-TW">
                <a:latin typeface="Tempus Sans ITC" pitchFamily="82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m</a:t>
            </a:r>
            <a:r>
              <a:rPr lang="en-US" altLang="zh-TW">
                <a:solidFill>
                  <a:srgbClr val="969696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US" altLang="zh-TW" sz="2800">
                <a:solidFill>
                  <a:srgbClr val="969696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)</a:t>
            </a:r>
            <a:r>
              <a:rPr lang="en-US" altLang="zh-TW" sz="2400" baseline="30000">
                <a:solidFill>
                  <a:srgbClr val="969696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1/2</a:t>
            </a:r>
          </a:p>
        </p:txBody>
      </p:sp>
      <p:sp>
        <p:nvSpPr>
          <p:cNvPr id="15368" name="Rectangle 22"/>
          <p:cNvSpPr>
            <a:spLocks noChangeArrowheads="1"/>
          </p:cNvSpPr>
          <p:nvPr/>
        </p:nvSpPr>
        <p:spPr bwMode="auto">
          <a:xfrm>
            <a:off x="838200" y="1828800"/>
            <a:ext cx="830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TW">
                <a:latin typeface="Tempus Sans ITC" pitchFamily="82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Global	</a:t>
            </a:r>
            <a:r>
              <a:rPr lang="en-US" altLang="zh-TW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 ≤ 0 + </a:t>
            </a:r>
            <a:r>
              <a:rPr lang="en-US" altLang="zh-TW" sz="2800">
                <a:solidFill>
                  <a:srgbClr val="969696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altLang="zh-TW">
                <a:solidFill>
                  <a:srgbClr val="969696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 ( </a:t>
            </a:r>
            <a:r>
              <a:rPr lang="en-US" altLang="zh-TW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cd</a:t>
            </a:r>
            <a:r>
              <a:rPr lang="en-US" altLang="zh-TW">
                <a:solidFill>
                  <a:srgbClr val="969696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 log </a:t>
            </a:r>
            <a:r>
              <a:rPr lang="en-US" altLang="zh-TW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altLang="zh-TW">
                <a:solidFill>
                  <a:srgbClr val="969696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 + </a:t>
            </a:r>
            <a:r>
              <a:rPr lang="en-US" altLang="zh-TW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c</a:t>
            </a:r>
            <a:r>
              <a:rPr lang="en-US" altLang="zh-TW" baseline="30000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n-US" altLang="zh-TW"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d</a:t>
            </a:r>
            <a:r>
              <a:rPr lang="en-US" altLang="zh-TW">
                <a:solidFill>
                  <a:srgbClr val="969696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 +  log 1/</a:t>
            </a:r>
            <a:r>
              <a:rPr lang="en-US" altLang="zh-TW">
                <a:solidFill>
                  <a:srgbClr val="969696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 ) / </a:t>
            </a:r>
            <a:r>
              <a:rPr lang="en-US" altLang="zh-TW">
                <a:latin typeface="Tempus Sans ITC" pitchFamily="82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m</a:t>
            </a:r>
            <a:r>
              <a:rPr lang="en-US" altLang="zh-TW">
                <a:solidFill>
                  <a:srgbClr val="969696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US" altLang="zh-TW" sz="2800">
                <a:solidFill>
                  <a:srgbClr val="969696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)</a:t>
            </a:r>
            <a:r>
              <a:rPr lang="en-US" altLang="zh-TW" sz="2400" baseline="30000">
                <a:solidFill>
                  <a:srgbClr val="969696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1/2</a:t>
            </a:r>
          </a:p>
        </p:txBody>
      </p:sp>
      <p:grpSp>
        <p:nvGrpSpPr>
          <p:cNvPr id="15369" name="Group 23"/>
          <p:cNvGrpSpPr>
            <a:grpSpLocks/>
          </p:cNvGrpSpPr>
          <p:nvPr/>
        </p:nvGrpSpPr>
        <p:grpSpPr bwMode="auto">
          <a:xfrm>
            <a:off x="1371600" y="2895600"/>
            <a:ext cx="6705600" cy="304800"/>
            <a:chOff x="864" y="1824"/>
            <a:chExt cx="4224" cy="192"/>
          </a:xfrm>
        </p:grpSpPr>
        <p:sp>
          <p:nvSpPr>
            <p:cNvPr id="15372" name="Rectangle 24"/>
            <p:cNvSpPr>
              <a:spLocks noChangeArrowheads="1"/>
            </p:cNvSpPr>
            <p:nvPr/>
          </p:nvSpPr>
          <p:spPr bwMode="auto">
            <a:xfrm>
              <a:off x="864" y="1824"/>
              <a:ext cx="12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+mj-lt"/>
                  <a:cs typeface="Times New Roman" pitchFamily="18" charset="0"/>
                </a:rPr>
                <a:t>Bounds</a:t>
              </a:r>
            </a:p>
          </p:txBody>
        </p:sp>
        <p:sp>
          <p:nvSpPr>
            <p:cNvPr id="15373" name="Rectangle 25"/>
            <p:cNvSpPr>
              <a:spLocks noChangeArrowheads="1"/>
            </p:cNvSpPr>
            <p:nvPr/>
          </p:nvSpPr>
          <p:spPr bwMode="auto">
            <a:xfrm>
              <a:off x="3600" y="1824"/>
              <a:ext cx="148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+mj-lt"/>
                </a:rPr>
                <a:t>Simulated Data</a:t>
              </a:r>
            </a:p>
          </p:txBody>
        </p:sp>
      </p:grpSp>
      <p:sp>
        <p:nvSpPr>
          <p:cNvPr id="729114" name="Text Box 26"/>
          <p:cNvSpPr txBox="1">
            <a:spLocks noChangeArrowheads="1"/>
          </p:cNvSpPr>
          <p:nvPr/>
        </p:nvSpPr>
        <p:spPr bwMode="auto">
          <a:xfrm>
            <a:off x="4572000" y="381000"/>
            <a:ext cx="4267200" cy="101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L+I</a:t>
            </a:r>
            <a:r>
              <a:rPr lang="en-US" altLang="zh-TW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 vs. </a:t>
            </a:r>
            <a:r>
              <a:rPr lang="en-US" altLang="zh-TW" sz="2000" dirty="0">
                <a:solidFill>
                  <a:srgbClr val="FF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IBT</a:t>
            </a:r>
            <a:r>
              <a:rPr lang="en-US" altLang="zh-TW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: </a:t>
            </a:r>
            <a:r>
              <a:rPr lang="en-US" altLang="zh-TW" sz="2000" dirty="0">
                <a:solidFill>
                  <a:srgbClr val="008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the more identifiable individual problems are,</a:t>
            </a:r>
            <a:r>
              <a:rPr lang="en-US" altLang="zh-TW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 the better overall performance is with </a:t>
            </a:r>
            <a:r>
              <a:rPr lang="en-US" altLang="zh-TW" sz="2000" dirty="0">
                <a:solidFill>
                  <a:srgbClr val="0033CC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L+I</a:t>
            </a:r>
          </a:p>
        </p:txBody>
      </p:sp>
      <p:sp>
        <p:nvSpPr>
          <p:cNvPr id="729116" name="AutoShape 28"/>
          <p:cNvSpPr>
            <a:spLocks noChangeArrowheads="1"/>
          </p:cNvSpPr>
          <p:nvPr/>
        </p:nvSpPr>
        <p:spPr bwMode="auto">
          <a:xfrm>
            <a:off x="228600" y="2286000"/>
            <a:ext cx="1752600" cy="838200"/>
          </a:xfrm>
          <a:prstGeom prst="wedgeRoundRectCallout">
            <a:avLst>
              <a:gd name="adj1" fmla="val 49093"/>
              <a:gd name="adj2" fmla="val 18920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 dirty="0">
                <a:latin typeface="+mj-lt"/>
              </a:rPr>
              <a:t>Indication for hardness of problem</a:t>
            </a: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 rot="16200000">
            <a:off x="3429000" y="4343400"/>
            <a:ext cx="2362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j-lt"/>
              </a:rPr>
              <a:t>Accuracy</a:t>
            </a:r>
            <a:endParaRPr lang="en-US" sz="2000" b="1" dirty="0">
              <a:latin typeface="+mj-lt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 rot="16200000">
            <a:off x="-800100" y="4457699"/>
            <a:ext cx="2362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j-lt"/>
              </a:rPr>
              <a:t>Accuracy</a:t>
            </a:r>
            <a:endParaRPr lang="en-US" sz="2000" b="1" dirty="0">
              <a:latin typeface="+mj-lt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1005114" y="6096000"/>
            <a:ext cx="2362200" cy="50074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j-lt"/>
              </a:rPr>
              <a:t># of Examples</a:t>
            </a:r>
            <a:endParaRPr lang="en-US" sz="2000" b="1" dirty="0">
              <a:latin typeface="+mj-lt"/>
            </a:endParaRP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5791200" y="6291942"/>
            <a:ext cx="2362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 b="1" dirty="0" smtClean="0">
                <a:latin typeface="+mj-lt"/>
              </a:rPr>
              <a:t># of Examples</a:t>
            </a:r>
            <a:endParaRPr lang="en-US" sz="2000" b="1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956E49-9B35-407E-B5F2-C84A7F7C3F93}" type="slidenum">
              <a:rPr lang="en-US" altLang="zh-TW" smtClean="0"/>
              <a:pPr>
                <a:defRPr/>
              </a:pPr>
              <a:t>22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4294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114" grpId="0" animBg="1" autoUpdateAnimBg="0"/>
      <p:bldP spid="729116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7" name="Group 2"/>
          <p:cNvGrpSpPr>
            <a:grpSpLocks/>
          </p:cNvGrpSpPr>
          <p:nvPr/>
        </p:nvGrpSpPr>
        <p:grpSpPr bwMode="auto">
          <a:xfrm>
            <a:off x="742950" y="1371600"/>
            <a:ext cx="5926138" cy="4572000"/>
            <a:chOff x="468" y="864"/>
            <a:chExt cx="3733" cy="2880"/>
          </a:xfrm>
        </p:grpSpPr>
        <p:pic>
          <p:nvPicPr>
            <p:cNvPr id="16398" name="Picture 3" descr="SR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" y="864"/>
              <a:ext cx="3733" cy="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9" name="Rectangle 4"/>
            <p:cNvSpPr>
              <a:spLocks noChangeArrowheads="1"/>
            </p:cNvSpPr>
            <p:nvPr/>
          </p:nvSpPr>
          <p:spPr bwMode="auto">
            <a:xfrm>
              <a:off x="1488" y="3552"/>
              <a:ext cx="192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empus Sans ITC" pitchFamily="82" charset="0"/>
              </a:endParaRPr>
            </a:p>
          </p:txBody>
        </p:sp>
      </p:grpSp>
      <p:sp>
        <p:nvSpPr>
          <p:cNvPr id="16388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ea typeface="Arial Unicode MS" pitchFamily="34" charset="-128"/>
                <a:cs typeface="Arial Unicode MS" pitchFamily="34" charset="-128"/>
              </a:rPr>
              <a:t>Relative Merits: SRL</a:t>
            </a: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1295400" y="5715000"/>
            <a:ext cx="510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400" b="1" dirty="0">
                <a:solidFill>
                  <a:srgbClr val="80008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Difficulty of the learning problem</a:t>
            </a:r>
            <a:br>
              <a:rPr lang="en-US" altLang="zh-TW" sz="2400" b="1" dirty="0">
                <a:solidFill>
                  <a:srgbClr val="80008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</a:br>
            <a:r>
              <a:rPr lang="en-US" altLang="zh-TW" sz="2400" b="1" dirty="0">
                <a:solidFill>
                  <a:srgbClr val="80008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(# features)</a:t>
            </a:r>
          </a:p>
        </p:txBody>
      </p:sp>
      <p:grpSp>
        <p:nvGrpSpPr>
          <p:cNvPr id="16390" name="Group 7"/>
          <p:cNvGrpSpPr>
            <a:grpSpLocks/>
          </p:cNvGrpSpPr>
          <p:nvPr/>
        </p:nvGrpSpPr>
        <p:grpSpPr bwMode="auto">
          <a:xfrm>
            <a:off x="5467350" y="1828800"/>
            <a:ext cx="3448050" cy="1531938"/>
            <a:chOff x="3444" y="1152"/>
            <a:chExt cx="2172" cy="965"/>
          </a:xfrm>
        </p:grpSpPr>
        <p:sp>
          <p:nvSpPr>
            <p:cNvPr id="16396" name="Oval 8"/>
            <p:cNvSpPr>
              <a:spLocks noChangeArrowheads="1"/>
            </p:cNvSpPr>
            <p:nvPr/>
          </p:nvSpPr>
          <p:spPr bwMode="auto">
            <a:xfrm>
              <a:off x="3444" y="1152"/>
              <a:ext cx="384" cy="624"/>
            </a:xfrm>
            <a:prstGeom prst="ellips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empus Sans ITC" pitchFamily="82" charset="0"/>
              </a:endParaRPr>
            </a:p>
          </p:txBody>
        </p:sp>
        <p:sp>
          <p:nvSpPr>
            <p:cNvPr id="16397" name="AutoShape 9"/>
            <p:cNvSpPr>
              <a:spLocks/>
            </p:cNvSpPr>
            <p:nvPr/>
          </p:nvSpPr>
          <p:spPr bwMode="auto">
            <a:xfrm>
              <a:off x="4032" y="1632"/>
              <a:ext cx="1584" cy="485"/>
            </a:xfrm>
            <a:prstGeom prst="callout1">
              <a:avLst>
                <a:gd name="adj1" fmla="val 14847"/>
                <a:gd name="adj2" fmla="val -3032"/>
                <a:gd name="adj3" fmla="val -33815"/>
                <a:gd name="adj4" fmla="val -1313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altLang="zh-TW" sz="2000" b="1" dirty="0">
                  <a:solidFill>
                    <a:srgbClr val="0033CC"/>
                  </a:solidFill>
                  <a:latin typeface="+mj-lt"/>
                  <a:ea typeface="Arial Unicode MS" pitchFamily="34" charset="-128"/>
                  <a:cs typeface="Arial Unicode MS" pitchFamily="34" charset="-128"/>
                </a:rPr>
                <a:t>L+I </a:t>
              </a:r>
              <a:r>
                <a:rPr lang="en-US" altLang="zh-TW" sz="2000" b="1" dirty="0">
                  <a:latin typeface="+mj-lt"/>
                  <a:ea typeface="Arial Unicode MS" pitchFamily="34" charset="-128"/>
                  <a:cs typeface="Arial Unicode MS" pitchFamily="34" charset="-128"/>
                </a:rPr>
                <a:t>is better.</a:t>
              </a:r>
            </a:p>
            <a:p>
              <a:endParaRPr lang="en-US" altLang="zh-TW" sz="2000" b="1" dirty="0">
                <a:latin typeface="+mj-lt"/>
                <a:ea typeface="Arial Unicode MS" pitchFamily="34" charset="-128"/>
                <a:cs typeface="Arial Unicode MS" pitchFamily="34" charset="-128"/>
              </a:endParaRPr>
            </a:p>
            <a:p>
              <a:r>
                <a:rPr lang="en-US" altLang="zh-TW" sz="2000" b="1" dirty="0">
                  <a:latin typeface="+mj-lt"/>
                  <a:ea typeface="Arial Unicode MS" pitchFamily="34" charset="-128"/>
                  <a:cs typeface="Arial Unicode MS" pitchFamily="34" charset="-128"/>
                </a:rPr>
                <a:t>When  the problem is artificially made harder, the tradeoff is clearer. </a:t>
              </a:r>
            </a:p>
          </p:txBody>
        </p:sp>
      </p:grpSp>
      <p:sp>
        <p:nvSpPr>
          <p:cNvPr id="16391" name="Line 10"/>
          <p:cNvSpPr>
            <a:spLocks noChangeShapeType="1"/>
          </p:cNvSpPr>
          <p:nvPr/>
        </p:nvSpPr>
        <p:spPr bwMode="auto">
          <a:xfrm flipH="1" flipV="1">
            <a:off x="6248400" y="5638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Text Box 11"/>
          <p:cNvSpPr txBox="1">
            <a:spLocks noChangeArrowheads="1"/>
          </p:cNvSpPr>
          <p:nvPr/>
        </p:nvSpPr>
        <p:spPr bwMode="auto">
          <a:xfrm>
            <a:off x="6400800" y="5943600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latin typeface="+mj-lt"/>
              </a:rPr>
              <a:t>easy</a:t>
            </a:r>
          </a:p>
        </p:txBody>
      </p:sp>
      <p:sp>
        <p:nvSpPr>
          <p:cNvPr id="16393" name="Text Box 12"/>
          <p:cNvSpPr txBox="1">
            <a:spLocks noChangeArrowheads="1"/>
          </p:cNvSpPr>
          <p:nvPr/>
        </p:nvSpPr>
        <p:spPr bwMode="auto">
          <a:xfrm>
            <a:off x="0" y="5943600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>
                <a:latin typeface="+mj-lt"/>
              </a:rPr>
              <a:t>hard</a:t>
            </a:r>
          </a:p>
        </p:txBody>
      </p:sp>
      <p:sp>
        <p:nvSpPr>
          <p:cNvPr id="16394" name="Line 13"/>
          <p:cNvSpPr>
            <a:spLocks noChangeShapeType="1"/>
          </p:cNvSpPr>
          <p:nvPr/>
        </p:nvSpPr>
        <p:spPr bwMode="auto">
          <a:xfrm flipV="1">
            <a:off x="990600" y="5638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1150" name="Text Box 14"/>
          <p:cNvSpPr txBox="1">
            <a:spLocks noChangeArrowheads="1"/>
          </p:cNvSpPr>
          <p:nvPr/>
        </p:nvSpPr>
        <p:spPr bwMode="auto">
          <a:xfrm>
            <a:off x="4648200" y="228600"/>
            <a:ext cx="4267200" cy="10160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In some cases problems are hard due to lack of training data.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TW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Semi-supervised learning</a:t>
            </a:r>
            <a:r>
              <a:rPr lang="en-US" altLang="zh-TW" sz="2000" dirty="0">
                <a:solidFill>
                  <a:srgbClr val="0000FF"/>
                </a:solidFill>
                <a:latin typeface="Tempus Sans ITC" pitchFamily="82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n-US" altLang="zh-TW" sz="2000" dirty="0">
              <a:solidFill>
                <a:srgbClr val="0066FF"/>
              </a:solidFill>
              <a:latin typeface="Tempus Sans ITC" pitchFamily="82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956E49-9B35-407E-B5F2-C84A7F7C3F93}" type="slidenum">
              <a:rPr lang="en-US" altLang="zh-TW" smtClean="0"/>
              <a:pPr>
                <a:defRPr/>
              </a:pPr>
              <a:t>23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6038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3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5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Paradigms: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far, we discussed some Pros &amp; Cons for when to use each</a:t>
            </a:r>
          </a:p>
          <a:p>
            <a:r>
              <a:rPr lang="en-US" dirty="0" smtClean="0"/>
              <a:t>Joint (Global; IBT)</a:t>
            </a:r>
          </a:p>
          <a:p>
            <a:pPr lvl="1"/>
            <a:r>
              <a:rPr lang="en-US" dirty="0" smtClean="0"/>
              <a:t>More expressive; better in the limit</a:t>
            </a:r>
          </a:p>
          <a:p>
            <a:pPr lvl="1"/>
            <a:r>
              <a:rPr lang="en-US" dirty="0" smtClean="0"/>
              <a:t>More expensive computationally</a:t>
            </a:r>
          </a:p>
          <a:p>
            <a:pPr lvl="1"/>
            <a:r>
              <a:rPr lang="en-US" dirty="0" smtClean="0"/>
              <a:t>Requires more examples</a:t>
            </a:r>
          </a:p>
          <a:p>
            <a:r>
              <a:rPr lang="en-US" dirty="0" smtClean="0"/>
              <a:t>Decoupled (L+I)</a:t>
            </a:r>
          </a:p>
          <a:p>
            <a:pPr lvl="1"/>
            <a:r>
              <a:rPr lang="en-US" dirty="0" smtClean="0"/>
              <a:t>Simpler,  more modular.</a:t>
            </a:r>
          </a:p>
          <a:p>
            <a:pPr lvl="1"/>
            <a:r>
              <a:rPr lang="en-US" dirty="0" smtClean="0"/>
              <a:t>More flexible</a:t>
            </a:r>
            <a:r>
              <a:rPr lang="en-US" dirty="0"/>
              <a:t>;</a:t>
            </a:r>
            <a:r>
              <a:rPr lang="en-US" dirty="0" smtClean="0"/>
              <a:t> gives rise to compositionality</a:t>
            </a:r>
          </a:p>
          <a:p>
            <a:pPr lvl="1"/>
            <a:r>
              <a:rPr lang="en-US" dirty="0" smtClean="0"/>
              <a:t>Better if local components are individually good.</a:t>
            </a:r>
          </a:p>
          <a:p>
            <a:r>
              <a:rPr lang="en-US" dirty="0" smtClean="0"/>
              <a:t>But, sometimes there is no choice</a:t>
            </a:r>
          </a:p>
          <a:p>
            <a:pPr lvl="1"/>
            <a:r>
              <a:rPr lang="en-US" dirty="0" smtClean="0"/>
              <a:t>Lack of jointly labeled data</a:t>
            </a:r>
          </a:p>
          <a:p>
            <a:pPr lvl="1"/>
            <a:r>
              <a:rPr lang="en-US" dirty="0" smtClean="0"/>
              <a:t>Constraints appearing only at evaluation time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24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566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Semantic Role Labeling (SRL)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66800"/>
            <a:ext cx="8229600" cy="49530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1770063" algn="l"/>
              </a:tabLst>
            </a:pPr>
            <a:r>
              <a:rPr lang="en-US" sz="1800" b="1" dirty="0" smtClean="0"/>
              <a:t>I </a:t>
            </a:r>
            <a:r>
              <a:rPr lang="en-US" sz="1800" b="1" i="1" dirty="0" smtClean="0"/>
              <a:t>left</a:t>
            </a:r>
            <a:r>
              <a:rPr lang="en-US" sz="1800" b="1" dirty="0" smtClean="0"/>
              <a:t> my pearls to my daughter in my will .</a:t>
            </a:r>
          </a:p>
          <a:p>
            <a:pPr>
              <a:buFont typeface="Wingdings" pitchFamily="2" charset="2"/>
              <a:buNone/>
              <a:tabLst>
                <a:tab pos="1770063" algn="l"/>
              </a:tabLst>
            </a:pPr>
            <a:r>
              <a:rPr lang="en-US" sz="1800" b="1" dirty="0" smtClean="0">
                <a:solidFill>
                  <a:schemeClr val="bg2"/>
                </a:solidFill>
              </a:rPr>
              <a:t>[</a:t>
            </a:r>
            <a:r>
              <a:rPr lang="en-US" sz="1800" b="1" dirty="0" smtClean="0"/>
              <a:t>I</a:t>
            </a:r>
            <a:r>
              <a:rPr lang="en-US" sz="1800" b="1" dirty="0" smtClean="0">
                <a:solidFill>
                  <a:schemeClr val="bg2"/>
                </a:solidFill>
              </a:rPr>
              <a:t>]</a:t>
            </a:r>
            <a:r>
              <a:rPr lang="en-US" sz="1800" b="1" i="1" baseline="-25000" dirty="0" smtClean="0">
                <a:solidFill>
                  <a:schemeClr val="bg2"/>
                </a:solidFill>
              </a:rPr>
              <a:t>A0</a:t>
            </a:r>
            <a:r>
              <a:rPr lang="en-US" sz="1800" b="1" dirty="0" smtClean="0"/>
              <a:t> </a:t>
            </a:r>
            <a:r>
              <a:rPr lang="en-US" sz="1800" b="1" i="1" dirty="0" smtClean="0"/>
              <a:t>left</a:t>
            </a: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rgbClr val="008000"/>
                </a:solidFill>
              </a:rPr>
              <a:t>[</a:t>
            </a:r>
            <a:r>
              <a:rPr lang="en-US" sz="1800" b="1" dirty="0" smtClean="0"/>
              <a:t>my pearls</a:t>
            </a:r>
            <a:r>
              <a:rPr lang="en-US" sz="1800" b="1" dirty="0" smtClean="0">
                <a:solidFill>
                  <a:srgbClr val="008000"/>
                </a:solidFill>
              </a:rPr>
              <a:t>]</a:t>
            </a:r>
            <a:r>
              <a:rPr lang="en-US" sz="1800" b="1" i="1" baseline="-25000" dirty="0" smtClean="0">
                <a:solidFill>
                  <a:srgbClr val="008000"/>
                </a:solidFill>
              </a:rPr>
              <a:t>A1</a:t>
            </a: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chemeClr val="folHlink"/>
                </a:solidFill>
              </a:rPr>
              <a:t>[</a:t>
            </a:r>
            <a:r>
              <a:rPr lang="en-US" sz="1800" b="1" dirty="0" smtClean="0"/>
              <a:t>to my daughter</a:t>
            </a:r>
            <a:r>
              <a:rPr lang="en-US" sz="1800" b="1" dirty="0" smtClean="0">
                <a:solidFill>
                  <a:schemeClr val="folHlink"/>
                </a:solidFill>
              </a:rPr>
              <a:t>]</a:t>
            </a:r>
            <a:r>
              <a:rPr lang="en-US" sz="1800" b="1" i="1" baseline="-25000" dirty="0" smtClean="0">
                <a:solidFill>
                  <a:schemeClr val="folHlink"/>
                </a:solidFill>
              </a:rPr>
              <a:t>A2</a:t>
            </a: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rgbClr val="CC0000"/>
                </a:solidFill>
              </a:rPr>
              <a:t>[</a:t>
            </a:r>
            <a:r>
              <a:rPr lang="en-US" sz="1800" b="1" dirty="0" smtClean="0"/>
              <a:t>in my will</a:t>
            </a:r>
            <a:r>
              <a:rPr lang="en-US" sz="1800" b="1" dirty="0" smtClean="0">
                <a:solidFill>
                  <a:srgbClr val="CC0000"/>
                </a:solidFill>
              </a:rPr>
              <a:t>]</a:t>
            </a:r>
            <a:r>
              <a:rPr lang="en-US" sz="1800" b="1" i="1" baseline="-25000" dirty="0" smtClean="0">
                <a:solidFill>
                  <a:srgbClr val="CC0000"/>
                </a:solidFill>
              </a:rPr>
              <a:t>AM-LOC</a:t>
            </a:r>
            <a:r>
              <a:rPr lang="en-US" sz="1800" b="1" dirty="0" smtClean="0"/>
              <a:t> .</a:t>
            </a:r>
          </a:p>
          <a:p>
            <a:pPr>
              <a:buFont typeface="Wingdings" pitchFamily="2" charset="2"/>
              <a:buNone/>
              <a:tabLst>
                <a:tab pos="1770063" algn="l"/>
              </a:tabLst>
            </a:pPr>
            <a:endParaRPr lang="en-US" sz="1800" dirty="0" smtClean="0"/>
          </a:p>
          <a:p>
            <a:pPr>
              <a:tabLst>
                <a:tab pos="1770063" algn="l"/>
              </a:tabLst>
            </a:pPr>
            <a:r>
              <a:rPr lang="en-US" b="1" i="1" dirty="0" smtClean="0">
                <a:solidFill>
                  <a:schemeClr val="bg2"/>
                </a:solidFill>
                <a:latin typeface="Courier New" pitchFamily="49" charset="0"/>
              </a:rPr>
              <a:t>A0</a:t>
            </a:r>
            <a:r>
              <a:rPr lang="en-US" dirty="0" smtClean="0">
                <a:latin typeface="Courier New" pitchFamily="49" charset="0"/>
              </a:rPr>
              <a:t>	Leaver</a:t>
            </a:r>
          </a:p>
          <a:p>
            <a:pPr>
              <a:tabLst>
                <a:tab pos="1770063" algn="l"/>
              </a:tabLst>
            </a:pPr>
            <a:r>
              <a:rPr lang="en-US" b="1" i="1" dirty="0" smtClean="0">
                <a:solidFill>
                  <a:srgbClr val="008000"/>
                </a:solidFill>
                <a:latin typeface="Courier New" pitchFamily="49" charset="0"/>
              </a:rPr>
              <a:t>A1</a:t>
            </a:r>
            <a:r>
              <a:rPr lang="en-US" dirty="0" smtClean="0">
                <a:latin typeface="Courier New" pitchFamily="49" charset="0"/>
              </a:rPr>
              <a:t>	Things left</a:t>
            </a:r>
          </a:p>
          <a:p>
            <a:pPr>
              <a:tabLst>
                <a:tab pos="1770063" algn="l"/>
              </a:tabLst>
            </a:pPr>
            <a:r>
              <a:rPr lang="en-US" b="1" i="1" dirty="0" smtClean="0">
                <a:solidFill>
                  <a:schemeClr val="folHlink"/>
                </a:solidFill>
                <a:latin typeface="Courier New" pitchFamily="49" charset="0"/>
              </a:rPr>
              <a:t>A2</a:t>
            </a:r>
            <a:r>
              <a:rPr lang="en-US" dirty="0" smtClean="0">
                <a:latin typeface="Courier New" pitchFamily="49" charset="0"/>
              </a:rPr>
              <a:t>	Benefactor</a:t>
            </a:r>
          </a:p>
          <a:p>
            <a:pPr>
              <a:tabLst>
                <a:tab pos="1770063" algn="l"/>
              </a:tabLst>
            </a:pPr>
            <a:r>
              <a:rPr lang="en-US" b="1" i="1" dirty="0" smtClean="0">
                <a:solidFill>
                  <a:srgbClr val="CC0000"/>
                </a:solidFill>
                <a:latin typeface="Courier New" pitchFamily="49" charset="0"/>
              </a:rPr>
              <a:t>AM-LOC</a:t>
            </a:r>
            <a:r>
              <a:rPr lang="en-US" dirty="0" smtClean="0">
                <a:latin typeface="Courier New" pitchFamily="49" charset="0"/>
              </a:rPr>
              <a:t>	Location</a:t>
            </a:r>
          </a:p>
          <a:p>
            <a:pPr algn="ctr">
              <a:buFont typeface="Wingdings" pitchFamily="2" charset="2"/>
              <a:buNone/>
              <a:tabLst>
                <a:tab pos="1770063" algn="l"/>
              </a:tabLst>
            </a:pPr>
            <a:endParaRPr lang="en-US" dirty="0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  <a:tabLst>
                <a:tab pos="1770063" algn="l"/>
              </a:tabLst>
            </a:pPr>
            <a:r>
              <a:rPr lang="en-US" sz="1800" b="1" dirty="0" smtClean="0"/>
              <a:t>                    I     </a:t>
            </a:r>
            <a:r>
              <a:rPr lang="en-US" sz="1800" b="1" i="1" dirty="0" smtClean="0"/>
              <a:t>left</a:t>
            </a:r>
            <a:r>
              <a:rPr lang="en-US" sz="1800" b="1" dirty="0" smtClean="0"/>
              <a:t>        my pearls          to my daughter           in my will .</a:t>
            </a:r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1524000" y="5105400"/>
            <a:ext cx="228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2514600" y="5105400"/>
            <a:ext cx="1219200" cy="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3810000" y="5105400"/>
            <a:ext cx="19812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5943600" y="5105400"/>
            <a:ext cx="13716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4949825" y="31532"/>
            <a:ext cx="4117975" cy="1015663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2000" b="1" dirty="0" smtClean="0">
                <a:solidFill>
                  <a:srgbClr val="003366"/>
                </a:solidFill>
                <a:latin typeface="Calibri" pitchFamily="34" charset="0"/>
              </a:rPr>
              <a:t>Archetypical Information Extraction Problem</a:t>
            </a:r>
            <a:r>
              <a:rPr lang="en-US" sz="2000" dirty="0" smtClean="0">
                <a:solidFill>
                  <a:srgbClr val="003366"/>
                </a:solidFill>
                <a:latin typeface="Calibri" pitchFamily="34" charset="0"/>
              </a:rPr>
              <a:t>: E.g., Concept Identification and Typing, Event Identification, etc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. </a:t>
            </a:r>
            <a:endParaRPr lang="en-US" sz="2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25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829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38200" y="5105400"/>
            <a:ext cx="4419600" cy="838200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3505200"/>
            <a:ext cx="4419600" cy="838200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1828800"/>
            <a:ext cx="4419600" cy="838200"/>
          </a:xfrm>
          <a:prstGeom prst="rect">
            <a:avLst/>
          </a:prstGeom>
          <a:solidFill>
            <a:srgbClr val="FFFFCC"/>
          </a:solidFill>
          <a:ln w="127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Verb SRL is not Sufficient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John, a fast-rising politician</a:t>
            </a:r>
            <a:r>
              <a:rPr lang="en-US" i="1" dirty="0">
                <a:solidFill>
                  <a:srgbClr val="0033CC"/>
                </a:solidFill>
              </a:rPr>
              <a:t>, </a:t>
            </a:r>
            <a:r>
              <a:rPr lang="en-US" i="1" dirty="0">
                <a:solidFill>
                  <a:srgbClr val="3366CC"/>
                </a:solidFill>
              </a:rPr>
              <a:t>slept</a:t>
            </a:r>
            <a:r>
              <a:rPr lang="en-US" i="1" dirty="0">
                <a:solidFill>
                  <a:srgbClr val="0033CC"/>
                </a:solidFill>
              </a:rPr>
              <a:t> </a:t>
            </a:r>
            <a:r>
              <a:rPr lang="en-US" i="1" dirty="0"/>
              <a:t>on the train to Chicago</a:t>
            </a:r>
            <a:r>
              <a:rPr lang="en-US" dirty="0"/>
              <a:t>.</a:t>
            </a:r>
          </a:p>
          <a:p>
            <a:r>
              <a:rPr lang="en-US" b="1" dirty="0" smtClean="0"/>
              <a:t>Verb Predicate: sleep</a:t>
            </a:r>
          </a:p>
          <a:p>
            <a:pPr lvl="1"/>
            <a:r>
              <a:rPr lang="en-US" dirty="0" smtClean="0">
                <a:solidFill>
                  <a:srgbClr val="003366"/>
                </a:solidFill>
              </a:rPr>
              <a:t>Sleeper: John, a fast-rising politician</a:t>
            </a:r>
          </a:p>
          <a:p>
            <a:pPr lvl="1"/>
            <a:r>
              <a:rPr lang="en-US" dirty="0" smtClean="0">
                <a:solidFill>
                  <a:srgbClr val="003366"/>
                </a:solidFill>
              </a:rPr>
              <a:t>Location: on the train to Chicago</a:t>
            </a:r>
          </a:p>
          <a:p>
            <a:endParaRPr lang="en-US" b="1" dirty="0" smtClean="0"/>
          </a:p>
          <a:p>
            <a:r>
              <a:rPr lang="en-US" b="1" dirty="0" smtClean="0"/>
              <a:t>Who </a:t>
            </a:r>
            <a:r>
              <a:rPr lang="en-US" b="1" dirty="0"/>
              <a:t>was John?</a:t>
            </a:r>
          </a:p>
          <a:p>
            <a:pPr lvl="1"/>
            <a:r>
              <a:rPr lang="en-US" dirty="0" smtClean="0"/>
              <a:t>Relation: Apposition (comma) </a:t>
            </a:r>
          </a:p>
          <a:p>
            <a:pPr lvl="1"/>
            <a:r>
              <a:rPr lang="en-US" dirty="0" smtClean="0">
                <a:solidFill>
                  <a:srgbClr val="003366"/>
                </a:solidFill>
              </a:rPr>
              <a:t>John</a:t>
            </a:r>
            <a:r>
              <a:rPr lang="en-US" dirty="0">
                <a:solidFill>
                  <a:srgbClr val="003366"/>
                </a:solidFill>
              </a:rPr>
              <a:t>, a fast-rising politician </a:t>
            </a:r>
            <a:endParaRPr lang="en-US" dirty="0" smtClean="0">
              <a:solidFill>
                <a:srgbClr val="003366"/>
              </a:solidFill>
            </a:endParaRPr>
          </a:p>
          <a:p>
            <a:endParaRPr lang="en-US" b="1" dirty="0" smtClean="0"/>
          </a:p>
          <a:p>
            <a:r>
              <a:rPr lang="en-US" b="1" dirty="0" smtClean="0"/>
              <a:t>What </a:t>
            </a:r>
            <a:r>
              <a:rPr lang="en-US" b="1" dirty="0"/>
              <a:t>was John’s destination?</a:t>
            </a:r>
          </a:p>
          <a:p>
            <a:pPr lvl="1"/>
            <a:r>
              <a:rPr lang="en-US" dirty="0" smtClean="0"/>
              <a:t>Relation: Destination (preposition) </a:t>
            </a:r>
          </a:p>
          <a:p>
            <a:pPr lvl="1"/>
            <a:r>
              <a:rPr lang="en-US" dirty="0" smtClean="0">
                <a:solidFill>
                  <a:srgbClr val="003366"/>
                </a:solidFill>
              </a:rPr>
              <a:t>train </a:t>
            </a:r>
            <a:r>
              <a:rPr lang="en-US" dirty="0">
                <a:solidFill>
                  <a:srgbClr val="003366"/>
                </a:solidFill>
              </a:rPr>
              <a:t>to </a:t>
            </a:r>
            <a:r>
              <a:rPr lang="en-US" dirty="0" smtClean="0">
                <a:solidFill>
                  <a:srgbClr val="003366"/>
                </a:solidFill>
              </a:rPr>
              <a:t>Chicago</a:t>
            </a:r>
            <a:endParaRPr lang="en-US" dirty="0">
              <a:solidFill>
                <a:srgbClr val="003366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724400" y="1447800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4222856" y="2292244"/>
            <a:ext cx="3467100" cy="2159212"/>
          </a:xfrm>
          <a:prstGeom prst="bentConnector3">
            <a:avLst>
              <a:gd name="adj1" fmla="val 8683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5400000">
            <a:off x="-128592" y="2246096"/>
            <a:ext cx="2467306" cy="889107"/>
          </a:xfrm>
          <a:prstGeom prst="bentConnector3">
            <a:avLst>
              <a:gd name="adj1" fmla="val 16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445468" y="1006366"/>
            <a:ext cx="559012" cy="466396"/>
          </a:xfrm>
          <a:prstGeom prst="ellipse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90958" y="1066800"/>
            <a:ext cx="559012" cy="466396"/>
          </a:xfrm>
          <a:prstGeom prst="ellipse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86968" y="5791200"/>
            <a:ext cx="830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05000" y="4191000"/>
            <a:ext cx="2209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659163" y="2171700"/>
            <a:ext cx="2767505" cy="1257300"/>
            <a:chOff x="5659163" y="2171700"/>
            <a:chExt cx="2767505" cy="1257300"/>
          </a:xfrm>
        </p:grpSpPr>
        <p:pic>
          <p:nvPicPr>
            <p:cNvPr id="19" name="Picture 18" descr="of-usage-brighened.jp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9163" y="2171700"/>
              <a:ext cx="2767505" cy="1257300"/>
            </a:xfrm>
            <a:prstGeom prst="rect">
              <a:avLst/>
            </a:prstGeom>
          </p:spPr>
        </p:pic>
        <p:sp>
          <p:nvSpPr>
            <p:cNvPr id="21" name="Oval 20"/>
            <p:cNvSpPr/>
            <p:nvPr/>
          </p:nvSpPr>
          <p:spPr>
            <a:xfrm>
              <a:off x="7101840" y="2171700"/>
              <a:ext cx="365760" cy="365760"/>
            </a:xfrm>
            <a:prstGeom prst="ellipse">
              <a:avLst/>
            </a:prstGeom>
            <a:noFill/>
            <a:ln w="38100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629400" y="2958138"/>
              <a:ext cx="365760" cy="365760"/>
            </a:xfrm>
            <a:prstGeom prst="ellipse">
              <a:avLst/>
            </a:prstGeom>
            <a:noFill/>
            <a:ln w="38100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26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9043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1" grpId="0" animBg="1"/>
      <p:bldP spid="5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Extended Semantic Role Labeling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71" y="1127286"/>
            <a:ext cx="6197029" cy="4880846"/>
          </a:xfrm>
        </p:spPr>
      </p:pic>
      <p:sp>
        <p:nvSpPr>
          <p:cNvPr id="8" name="Rectangle 7"/>
          <p:cNvSpPr/>
          <p:nvPr/>
        </p:nvSpPr>
        <p:spPr>
          <a:xfrm>
            <a:off x="381000" y="685800"/>
            <a:ext cx="8458200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FF9900"/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Many predicates; many roles; how to deal with more phenomena? </a:t>
            </a:r>
            <a:endParaRPr lang="en-US" sz="2000" dirty="0">
              <a:solidFill>
                <a:srgbClr val="0033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0507" y="5031387"/>
            <a:ext cx="1884218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FF9900"/>
              </a:buClr>
              <a:buSzPct val="75000"/>
            </a:pPr>
            <a:r>
              <a:rPr lang="en-US" dirty="0" smtClean="0">
                <a:solidFill>
                  <a:srgbClr val="003366"/>
                </a:solidFill>
                <a:latin typeface="Calibri" pitchFamily="34" charset="0"/>
                <a:cs typeface="Calibri" pitchFamily="34" charset="0"/>
              </a:rPr>
              <a:t>Sentence level analysis may be influenced by other sentences</a:t>
            </a:r>
            <a:endParaRPr lang="en-US" dirty="0">
              <a:solidFill>
                <a:srgbClr val="00336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27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3019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Computational Challenges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915400" cy="4953000"/>
          </a:xfrm>
        </p:spPr>
        <p:txBody>
          <a:bodyPr/>
          <a:lstStyle/>
          <a:p>
            <a:r>
              <a:rPr lang="en-US" dirty="0" smtClean="0"/>
              <a:t>Predict </a:t>
            </a:r>
            <a:r>
              <a:rPr lang="en-US" dirty="0"/>
              <a:t>the </a:t>
            </a:r>
            <a:r>
              <a:rPr lang="en-US" dirty="0" smtClean="0"/>
              <a:t>[preposition] </a:t>
            </a:r>
            <a:r>
              <a:rPr lang="en-US" dirty="0" smtClean="0">
                <a:solidFill>
                  <a:srgbClr val="FF0000"/>
                </a:solidFill>
              </a:rPr>
              <a:t>relations</a:t>
            </a:r>
            <a:endParaRPr lang="en-US" dirty="0" smtClean="0"/>
          </a:p>
          <a:p>
            <a:pPr lvl="1"/>
            <a:r>
              <a:rPr lang="en-US" sz="1400" dirty="0" smtClean="0"/>
              <a:t>[</a:t>
            </a:r>
            <a:r>
              <a:rPr lang="en-US" sz="1400" dirty="0"/>
              <a:t>EMNLP, ’11]</a:t>
            </a:r>
          </a:p>
          <a:p>
            <a:r>
              <a:rPr lang="en-US" dirty="0" smtClean="0"/>
              <a:t>Identify </a:t>
            </a:r>
            <a:r>
              <a:rPr lang="en-US" dirty="0"/>
              <a:t>the relation’s </a:t>
            </a:r>
            <a:r>
              <a:rPr lang="en-US" dirty="0" smtClean="0">
                <a:solidFill>
                  <a:srgbClr val="FF0000"/>
                </a:solidFill>
              </a:rPr>
              <a:t>arguments</a:t>
            </a:r>
            <a:endParaRPr lang="en-US" dirty="0" smtClean="0"/>
          </a:p>
          <a:p>
            <a:pPr lvl="1"/>
            <a:r>
              <a:rPr lang="en-US" sz="1400" dirty="0" smtClean="0"/>
              <a:t>[PP: Trans</a:t>
            </a:r>
            <a:r>
              <a:rPr lang="en-US" sz="1400" dirty="0"/>
              <a:t>. Of ACL, </a:t>
            </a:r>
            <a:r>
              <a:rPr lang="en-US" sz="1400" dirty="0" smtClean="0"/>
              <a:t>’13, Comma: AAAI’16]</a:t>
            </a:r>
            <a:endParaRPr lang="en-US" sz="1400" dirty="0"/>
          </a:p>
          <a:p>
            <a:endParaRPr lang="en-US" dirty="0" smtClean="0"/>
          </a:p>
          <a:p>
            <a:r>
              <a:rPr lang="en-US" dirty="0" smtClean="0"/>
              <a:t>Very little supervised data </a:t>
            </a:r>
          </a:p>
          <a:p>
            <a:pPr lvl="1"/>
            <a:r>
              <a:rPr lang="en-US" dirty="0" smtClean="0"/>
              <a:t>per phenomena</a:t>
            </a:r>
          </a:p>
          <a:p>
            <a:r>
              <a:rPr lang="en-US" dirty="0" smtClean="0"/>
              <a:t>Minimal annotation </a:t>
            </a:r>
          </a:p>
          <a:p>
            <a:pPr lvl="1"/>
            <a:r>
              <a:rPr lang="en-US" dirty="0" smtClean="0"/>
              <a:t>only at the predicate level </a:t>
            </a:r>
          </a:p>
          <a:p>
            <a:r>
              <a:rPr lang="en-US" dirty="0" smtClean="0"/>
              <a:t>Learning models in these settings exploits two principles:</a:t>
            </a:r>
          </a:p>
          <a:p>
            <a:pPr lvl="1"/>
            <a:r>
              <a:rPr lang="en-US" dirty="0" smtClean="0"/>
              <a:t>Latent structure can be constrained </a:t>
            </a:r>
            <a:r>
              <a:rPr lang="en-US" dirty="0" smtClean="0">
                <a:solidFill>
                  <a:srgbClr val="003366"/>
                </a:solidFill>
              </a:rPr>
              <a:t>(via CCMs)</a:t>
            </a:r>
            <a:endParaRPr lang="en-US" dirty="0">
              <a:solidFill>
                <a:srgbClr val="003366"/>
              </a:solidFill>
            </a:endParaRPr>
          </a:p>
          <a:p>
            <a:pPr lvl="1"/>
            <a:r>
              <a:rPr lang="en-US" dirty="0" smtClean="0"/>
              <a:t>Coherency among multiple phenomena: </a:t>
            </a:r>
            <a:r>
              <a:rPr lang="en-US" dirty="0" smtClean="0">
                <a:solidFill>
                  <a:srgbClr val="003366"/>
                </a:solidFill>
              </a:rPr>
              <a:t>learn simple models; infer together 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57200"/>
            <a:ext cx="4876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103"/>
          <p:cNvSpPr>
            <a:spLocks noChangeArrowheads="1"/>
          </p:cNvSpPr>
          <p:nvPr/>
        </p:nvSpPr>
        <p:spPr bwMode="auto">
          <a:xfrm>
            <a:off x="158376" y="4947024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3366CC"/>
          </a:solidFill>
          <a:ln w="9525">
            <a:solidFill>
              <a:srgbClr val="3366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28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324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Coherency in Semantic Role Labeling</a:t>
            </a:r>
            <a:endParaRPr lang="en-US" sz="2800" dirty="0"/>
          </a:p>
        </p:txBody>
      </p:sp>
      <p:sp>
        <p:nvSpPr>
          <p:cNvPr id="10244" name="Rectangle 26"/>
          <p:cNvSpPr>
            <a:spLocks noChangeArrowheads="1"/>
          </p:cNvSpPr>
          <p:nvPr/>
        </p:nvSpPr>
        <p:spPr bwMode="auto">
          <a:xfrm>
            <a:off x="457200" y="1143000"/>
            <a:ext cx="8458200" cy="409575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latin typeface="Calibri" pitchFamily="34" charset="0"/>
              </a:rPr>
              <a:t>Predicate-arguments generated should be consistent across phenomena</a:t>
            </a:r>
            <a:endParaRPr lang="en-US" altLang="en-US" sz="2000" b="1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762000" y="1752600"/>
            <a:ext cx="769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The touchdown </a:t>
            </a:r>
            <a:r>
              <a:rPr lang="en-US" altLang="en-US" sz="2000" dirty="0">
                <a:solidFill>
                  <a:schemeClr val="hlink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scored</a:t>
            </a:r>
            <a:r>
              <a:rPr lang="en-US" alt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by</a:t>
            </a:r>
            <a:r>
              <a:rPr lang="en-US" alt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Brady</a:t>
            </a:r>
            <a:r>
              <a:rPr lang="en-US" altLang="en-US" sz="2000" dirty="0" smtClean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2000" dirty="0">
                <a:solidFill>
                  <a:schemeClr val="hlink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cemented</a:t>
            </a:r>
            <a:r>
              <a:rPr lang="en-US" alt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  the </a:t>
            </a:r>
            <a:r>
              <a:rPr lang="en-US" altLang="en-US" sz="2000" dirty="0">
                <a:solidFill>
                  <a:srgbClr val="FF0F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victory</a:t>
            </a:r>
            <a:r>
              <a:rPr lang="en-US" alt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of</a:t>
            </a:r>
            <a:r>
              <a:rPr lang="en-US" alt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 the </a:t>
            </a:r>
            <a:r>
              <a:rPr lang="en-US" altLang="en-US" sz="2000" dirty="0" smtClean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Patriots.</a:t>
            </a:r>
            <a:endParaRPr lang="en-US" altLang="en-US" sz="2000" dirty="0"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278981" name="Group 5"/>
          <p:cNvGraphicFramePr>
            <a:graphicFrameLocks noGrp="1"/>
          </p:cNvGraphicFramePr>
          <p:nvPr>
            <p:extLst/>
          </p:nvPr>
        </p:nvGraphicFramePr>
        <p:xfrm>
          <a:off x="990600" y="2706688"/>
          <a:ext cx="7391400" cy="2246312"/>
        </p:xfrm>
        <a:graphic>
          <a:graphicData uri="http://schemas.openxmlformats.org/drawingml/2006/table">
            <a:tbl>
              <a:tblPr/>
              <a:tblGrid>
                <a:gridCol w="2201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6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Verb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F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Nominalization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Preposition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5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Predicate: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score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A0: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Brady (scorer)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A1: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The touchdown (points scored)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Predicate: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win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A0: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the Patriots (winner)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Sense: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11(6)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“the object of the preposition is the object of the underlying verb of the nominalization”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56" name="Line 98"/>
          <p:cNvSpPr>
            <a:spLocks noChangeShapeType="1"/>
          </p:cNvSpPr>
          <p:nvPr/>
        </p:nvSpPr>
        <p:spPr bwMode="auto">
          <a:xfrm flipH="1">
            <a:off x="2209800" y="2057400"/>
            <a:ext cx="685800" cy="685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Line 99"/>
          <p:cNvSpPr>
            <a:spLocks noChangeShapeType="1"/>
          </p:cNvSpPr>
          <p:nvPr/>
        </p:nvSpPr>
        <p:spPr bwMode="auto">
          <a:xfrm flipH="1">
            <a:off x="4419600" y="2057400"/>
            <a:ext cx="17526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101"/>
          <p:cNvSpPr>
            <a:spLocks noChangeShapeType="1"/>
          </p:cNvSpPr>
          <p:nvPr/>
        </p:nvSpPr>
        <p:spPr bwMode="auto">
          <a:xfrm>
            <a:off x="6668814" y="2149474"/>
            <a:ext cx="265385" cy="593726"/>
          </a:xfrm>
          <a:prstGeom prst="line">
            <a:avLst/>
          </a:prstGeom>
          <a:noFill/>
          <a:ln w="12700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26"/>
          <p:cNvSpPr>
            <a:spLocks noChangeArrowheads="1"/>
          </p:cNvSpPr>
          <p:nvPr/>
        </p:nvSpPr>
        <p:spPr bwMode="auto">
          <a:xfrm>
            <a:off x="1219200" y="5105400"/>
            <a:ext cx="6705600" cy="1019175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alt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Linguistic Constraints: </a:t>
            </a:r>
          </a:p>
          <a:p>
            <a:pPr algn="ctr"/>
            <a:r>
              <a:rPr lang="en-US" altLang="en-US" sz="2000" dirty="0">
                <a:solidFill>
                  <a:srgbClr val="FF0F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A0: the </a:t>
            </a:r>
            <a:r>
              <a:rPr lang="en-US" altLang="en-US" sz="2000" dirty="0" smtClean="0">
                <a:solidFill>
                  <a:srgbClr val="FF0F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Patriots</a:t>
            </a:r>
            <a:r>
              <a:rPr lang="en-US" altLang="en-US" sz="2000" dirty="0" smtClean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 </a:t>
            </a:r>
            <a:r>
              <a:rPr lang="en-US" altLang="en-US" sz="2000" dirty="0">
                <a:solidFill>
                  <a:schemeClr val="accent2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Sense(of): 11(6)</a:t>
            </a:r>
          </a:p>
          <a:p>
            <a:pPr algn="ctr"/>
            <a:r>
              <a:rPr lang="en-US" altLang="en-US" sz="2000" dirty="0">
                <a:solidFill>
                  <a:schemeClr val="hlink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A0</a:t>
            </a:r>
            <a:r>
              <a:rPr lang="en-US" altLang="en-US" sz="2000" dirty="0" smtClean="0">
                <a:solidFill>
                  <a:schemeClr val="hlink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: Brady</a:t>
            </a:r>
            <a:r>
              <a:rPr lang="en-US" altLang="en-US" sz="2000" dirty="0" smtClean="0">
                <a:solidFill>
                  <a:schemeClr val="accent2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US" alt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 </a:t>
            </a:r>
            <a:r>
              <a:rPr lang="en-US" altLang="en-US" sz="2000" dirty="0">
                <a:solidFill>
                  <a:schemeClr val="accent2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Sense(by): 1(1)</a:t>
            </a:r>
          </a:p>
        </p:txBody>
      </p:sp>
      <p:sp>
        <p:nvSpPr>
          <p:cNvPr id="1278995" name="AutoShape 19"/>
          <p:cNvSpPr>
            <a:spLocks noChangeArrowheads="1"/>
          </p:cNvSpPr>
          <p:nvPr/>
        </p:nvSpPr>
        <p:spPr bwMode="auto">
          <a:xfrm>
            <a:off x="2133600" y="55499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78996" name="AutoShape 20"/>
          <p:cNvSpPr>
            <a:spLocks noChangeArrowheads="1"/>
          </p:cNvSpPr>
          <p:nvPr/>
        </p:nvSpPr>
        <p:spPr bwMode="auto">
          <a:xfrm>
            <a:off x="2108200" y="5867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29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3527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8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8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78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78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8995" grpId="0" animBg="1"/>
      <p:bldP spid="127899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Structured Prediction: Inference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" y="1084951"/>
            <a:ext cx="8646160" cy="5412426"/>
          </a:xfrm>
        </p:spPr>
        <p:txBody>
          <a:bodyPr>
            <a:normAutofit/>
          </a:bodyPr>
          <a:lstStyle/>
          <a:p>
            <a:r>
              <a:rPr lang="en-US" sz="2000" smtClean="0"/>
              <a:t>Inference: </a:t>
            </a:r>
            <a:r>
              <a:rPr lang="en-US" sz="2000" smtClean="0">
                <a:solidFill>
                  <a:srgbClr val="0033CC"/>
                </a:solidFill>
              </a:rPr>
              <a:t>given</a:t>
            </a:r>
            <a:r>
              <a:rPr lang="en-US" sz="2000" smtClean="0">
                <a:solidFill>
                  <a:srgbClr val="000000"/>
                </a:solidFill>
              </a:rPr>
              <a:t> input </a:t>
            </a:r>
            <a:r>
              <a:rPr lang="en-US" b="1" smtClean="0">
                <a:solidFill>
                  <a:srgbClr val="0033CC"/>
                </a:solidFill>
              </a:rPr>
              <a:t>x</a:t>
            </a:r>
            <a:r>
              <a:rPr lang="en-US" sz="2000" smtClean="0">
                <a:solidFill>
                  <a:srgbClr val="000000"/>
                </a:solidFill>
                <a:latin typeface="cmmi10"/>
              </a:rPr>
              <a:t> </a:t>
            </a:r>
            <a:r>
              <a:rPr lang="en-US" sz="2000" smtClean="0">
                <a:solidFill>
                  <a:srgbClr val="000000"/>
                </a:solidFill>
              </a:rPr>
              <a:t>(a document, a sentence), </a:t>
            </a:r>
          </a:p>
          <a:p>
            <a:pPr marL="0" indent="0">
              <a:buNone/>
            </a:pPr>
            <a:r>
              <a:rPr lang="en-US" sz="2000" smtClean="0">
                <a:solidFill>
                  <a:srgbClr val="000000"/>
                </a:solidFill>
              </a:rPr>
              <a:t>                         </a:t>
            </a:r>
            <a:r>
              <a:rPr lang="en-US" sz="2000" smtClean="0">
                <a:solidFill>
                  <a:srgbClr val="0033CC"/>
                </a:solidFill>
              </a:rPr>
              <a:t>predict</a:t>
            </a:r>
            <a:r>
              <a:rPr lang="en-US" sz="2000" smtClean="0">
                <a:solidFill>
                  <a:srgbClr val="000000"/>
                </a:solidFill>
              </a:rPr>
              <a:t> </a:t>
            </a:r>
            <a:r>
              <a:rPr lang="en-US" sz="2000" b="1" smtClean="0">
                <a:solidFill>
                  <a:srgbClr val="000000"/>
                </a:solidFill>
              </a:rPr>
              <a:t>the best structure </a:t>
            </a:r>
            <a:r>
              <a:rPr lang="en-US" smtClean="0">
                <a:solidFill>
                  <a:srgbClr val="0033CC"/>
                </a:solidFill>
              </a:rPr>
              <a:t>y</a:t>
            </a:r>
            <a:r>
              <a:rPr lang="en-US" sz="2800" smtClean="0">
                <a:solidFill>
                  <a:srgbClr val="0033CC"/>
                </a:solidFill>
              </a:rPr>
              <a:t> </a:t>
            </a:r>
            <a:r>
              <a:rPr lang="en-US" sz="2000" smtClean="0">
                <a:solidFill>
                  <a:srgbClr val="0033CC"/>
                </a:solidFill>
              </a:rPr>
              <a:t>= {y</a:t>
            </a:r>
            <a:r>
              <a:rPr lang="en-US" sz="2000" baseline="-25000" smtClean="0">
                <a:solidFill>
                  <a:srgbClr val="0033CC"/>
                </a:solidFill>
              </a:rPr>
              <a:t>1</a:t>
            </a:r>
            <a:r>
              <a:rPr lang="en-US" sz="2000" smtClean="0">
                <a:solidFill>
                  <a:srgbClr val="0033CC"/>
                </a:solidFill>
              </a:rPr>
              <a:t>,y</a:t>
            </a:r>
            <a:r>
              <a:rPr lang="en-US" sz="2000" baseline="-25000" smtClean="0">
                <a:solidFill>
                  <a:srgbClr val="0033CC"/>
                </a:solidFill>
              </a:rPr>
              <a:t>2</a:t>
            </a:r>
            <a:r>
              <a:rPr lang="en-US" sz="2000" smtClean="0">
                <a:solidFill>
                  <a:srgbClr val="0033CC"/>
                </a:solidFill>
              </a:rPr>
              <a:t>,…,y</a:t>
            </a:r>
            <a:r>
              <a:rPr lang="en-US" sz="2000" baseline="-25000" smtClean="0">
                <a:solidFill>
                  <a:srgbClr val="0033CC"/>
                </a:solidFill>
              </a:rPr>
              <a:t>n</a:t>
            </a:r>
            <a:r>
              <a:rPr lang="en-US" sz="2000" smtClean="0">
                <a:solidFill>
                  <a:srgbClr val="0033CC"/>
                </a:solidFill>
              </a:rPr>
              <a:t>} </a:t>
            </a:r>
            <a:r>
              <a:rPr lang="en-US" sz="2000" smtClean="0">
                <a:solidFill>
                  <a:srgbClr val="0033CC"/>
                </a:solidFill>
                <a:latin typeface="cmsy10"/>
              </a:rPr>
              <a:t>2</a:t>
            </a:r>
            <a:r>
              <a:rPr lang="en-US" sz="2000" smtClean="0">
                <a:solidFill>
                  <a:srgbClr val="0033CC"/>
                </a:solidFill>
                <a:ea typeface="cmsy10"/>
                <a:cs typeface="cmsy10"/>
              </a:rPr>
              <a:t> </a:t>
            </a:r>
            <a:r>
              <a:rPr lang="en-US" sz="2000" smtClean="0">
                <a:solidFill>
                  <a:srgbClr val="0033CC"/>
                </a:solidFill>
                <a:cs typeface="cmsy10"/>
              </a:rPr>
              <a:t>Y</a:t>
            </a:r>
            <a:r>
              <a:rPr lang="en-US" sz="2000" smtClean="0">
                <a:solidFill>
                  <a:srgbClr val="0033CC"/>
                </a:solidFill>
              </a:rPr>
              <a:t>  </a:t>
            </a:r>
            <a:r>
              <a:rPr lang="en-US" sz="2000" smtClean="0"/>
              <a:t>(entities &amp; relations)</a:t>
            </a:r>
          </a:p>
          <a:p>
            <a:pPr lvl="1"/>
            <a:r>
              <a:rPr lang="en-US" sz="1800" smtClean="0"/>
              <a:t>Assign values to the </a:t>
            </a:r>
            <a:r>
              <a:rPr lang="en-US" sz="1800" smtClean="0">
                <a:solidFill>
                  <a:srgbClr val="0033CC"/>
                </a:solidFill>
              </a:rPr>
              <a:t>y</a:t>
            </a:r>
            <a:r>
              <a:rPr lang="en-US" sz="1800" baseline="-25000" smtClean="0">
                <a:solidFill>
                  <a:srgbClr val="0033CC"/>
                </a:solidFill>
              </a:rPr>
              <a:t>1</a:t>
            </a:r>
            <a:r>
              <a:rPr lang="en-US" sz="1800" smtClean="0">
                <a:solidFill>
                  <a:srgbClr val="0033CC"/>
                </a:solidFill>
              </a:rPr>
              <a:t>,y</a:t>
            </a:r>
            <a:r>
              <a:rPr lang="en-US" sz="1800" baseline="-25000" smtClean="0">
                <a:solidFill>
                  <a:srgbClr val="0033CC"/>
                </a:solidFill>
              </a:rPr>
              <a:t>2</a:t>
            </a:r>
            <a:r>
              <a:rPr lang="en-US" sz="1800" smtClean="0">
                <a:solidFill>
                  <a:srgbClr val="0033CC"/>
                </a:solidFill>
              </a:rPr>
              <a:t>,…,y</a:t>
            </a:r>
            <a:r>
              <a:rPr lang="en-US" sz="1800" baseline="-25000" smtClean="0">
                <a:solidFill>
                  <a:srgbClr val="0033CC"/>
                </a:solidFill>
              </a:rPr>
              <a:t>n</a:t>
            </a:r>
            <a:r>
              <a:rPr lang="en-US" sz="1800" smtClean="0"/>
              <a:t>, accounting for </a:t>
            </a:r>
            <a:r>
              <a:rPr lang="en-US" sz="1800" b="1" smtClean="0"/>
              <a:t>dependencies among </a:t>
            </a:r>
            <a:r>
              <a:rPr lang="en-US" sz="1800" smtClean="0">
                <a:solidFill>
                  <a:srgbClr val="0033CC"/>
                </a:solidFill>
              </a:rPr>
              <a:t>y</a:t>
            </a:r>
            <a:r>
              <a:rPr lang="en-US" sz="1800" baseline="-25000" smtClean="0">
                <a:solidFill>
                  <a:srgbClr val="0033CC"/>
                </a:solidFill>
              </a:rPr>
              <a:t>i</a:t>
            </a:r>
            <a:r>
              <a:rPr lang="en-US" sz="2000" smtClean="0">
                <a:solidFill>
                  <a:srgbClr val="000000"/>
                </a:solidFill>
              </a:rPr>
              <a:t>s</a:t>
            </a:r>
            <a:endParaRPr lang="en-US" smtClean="0">
              <a:solidFill>
                <a:srgbClr val="000000"/>
              </a:solidFill>
            </a:endParaRPr>
          </a:p>
          <a:p>
            <a:r>
              <a:rPr lang="en-US" sz="2000" smtClean="0">
                <a:solidFill>
                  <a:srgbClr val="000000"/>
                </a:solidFill>
              </a:rPr>
              <a:t>Inference is expressed as a maximization of a </a:t>
            </a:r>
            <a:r>
              <a:rPr lang="en-US" sz="2000" b="1" i="1" smtClean="0">
                <a:solidFill>
                  <a:srgbClr val="000000"/>
                </a:solidFill>
              </a:rPr>
              <a:t>scoring function</a:t>
            </a:r>
          </a:p>
          <a:p>
            <a:pPr marL="0" indent="0">
              <a:buNone/>
            </a:pPr>
            <a:r>
              <a:rPr lang="en-US" smtClean="0"/>
              <a:t>                                    y’ = argmax</a:t>
            </a:r>
            <a:r>
              <a:rPr lang="en-US" baseline="-25000" smtClean="0"/>
              <a:t>y </a:t>
            </a:r>
            <a:r>
              <a:rPr lang="en-US" baseline="-25000" smtClean="0">
                <a:latin typeface="cmsy10"/>
              </a:rPr>
              <a:t>2 Y</a:t>
            </a:r>
            <a:r>
              <a:rPr lang="en-US" smtClean="0"/>
              <a:t> w</a:t>
            </a:r>
            <a:r>
              <a:rPr lang="en-US" baseline="30000" smtClean="0"/>
              <a:t>T</a:t>
            </a:r>
            <a:r>
              <a:rPr lang="en-US" smtClean="0"/>
              <a:t> </a:t>
            </a:r>
            <a:r>
              <a:rPr lang="en-US" smtClean="0">
                <a:latin typeface="cmmi10"/>
              </a:rPr>
              <a:t>Á</a:t>
            </a:r>
            <a:r>
              <a:rPr lang="en-US" smtClean="0"/>
              <a:t> (x,y)</a:t>
            </a:r>
          </a:p>
          <a:p>
            <a:endParaRPr lang="en-US" sz="2000" b="1" i="1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z="2000" smtClean="0"/>
              <a:t>Inference requires, in principle, touching all y </a:t>
            </a:r>
            <a:r>
              <a:rPr lang="en-US" sz="2000" smtClean="0">
                <a:latin typeface="cmsy10"/>
              </a:rPr>
              <a:t>2</a:t>
            </a:r>
            <a:r>
              <a:rPr lang="en-US" sz="2000" smtClean="0"/>
              <a:t> Y at decision time, when we are </a:t>
            </a:r>
            <a:r>
              <a:rPr lang="en-US" sz="2000" smtClean="0">
                <a:solidFill>
                  <a:srgbClr val="0033CC"/>
                </a:solidFill>
              </a:rPr>
              <a:t>given x </a:t>
            </a:r>
            <a:r>
              <a:rPr lang="en-US" sz="2000" smtClean="0">
                <a:solidFill>
                  <a:srgbClr val="0033CC"/>
                </a:solidFill>
                <a:latin typeface="cmsy10"/>
              </a:rPr>
              <a:t>2</a:t>
            </a:r>
            <a:r>
              <a:rPr lang="en-US" sz="2000" smtClean="0">
                <a:solidFill>
                  <a:srgbClr val="0033CC"/>
                </a:solidFill>
              </a:rPr>
              <a:t> X </a:t>
            </a:r>
            <a:r>
              <a:rPr lang="en-US" sz="2000" smtClean="0"/>
              <a:t>and attempt to determine the </a:t>
            </a:r>
            <a:r>
              <a:rPr lang="en-US" sz="2000" smtClean="0">
                <a:solidFill>
                  <a:srgbClr val="0033CC"/>
                </a:solidFill>
              </a:rPr>
              <a:t>best y </a:t>
            </a:r>
            <a:r>
              <a:rPr lang="en-US" sz="2000" smtClean="0">
                <a:solidFill>
                  <a:srgbClr val="0033CC"/>
                </a:solidFill>
                <a:latin typeface="cmsy10"/>
              </a:rPr>
              <a:t>2</a:t>
            </a:r>
            <a:r>
              <a:rPr lang="en-US" sz="2000" smtClean="0">
                <a:solidFill>
                  <a:srgbClr val="0033CC"/>
                </a:solidFill>
              </a:rPr>
              <a:t> Y </a:t>
            </a:r>
            <a:r>
              <a:rPr lang="en-US" sz="2000" smtClean="0"/>
              <a:t>for it, given </a:t>
            </a:r>
            <a:r>
              <a:rPr lang="en-US" sz="2000" smtClean="0">
                <a:solidFill>
                  <a:srgbClr val="0033CC"/>
                </a:solidFill>
              </a:rPr>
              <a:t>w</a:t>
            </a:r>
            <a:r>
              <a:rPr lang="en-US" sz="2000" smtClean="0"/>
              <a:t> </a:t>
            </a:r>
          </a:p>
          <a:p>
            <a:pPr lvl="1"/>
            <a:r>
              <a:rPr lang="en-US" smtClean="0"/>
              <a:t>For some structures, inference is computationally easy. </a:t>
            </a:r>
          </a:p>
          <a:p>
            <a:pPr lvl="1"/>
            <a:r>
              <a:rPr lang="en-US" smtClean="0"/>
              <a:t>Eg: Using the Viterbi algorithm </a:t>
            </a:r>
          </a:p>
          <a:p>
            <a:pPr lvl="1"/>
            <a:r>
              <a:rPr lang="en-US" smtClean="0"/>
              <a:t>In general, NP-hard (can be formulated as an ILP)</a:t>
            </a:r>
          </a:p>
          <a:p>
            <a:endParaRPr lang="en-US" sz="2000" dirty="0"/>
          </a:p>
        </p:txBody>
      </p:sp>
      <p:sp>
        <p:nvSpPr>
          <p:cNvPr id="17" name="Rectangular Callout 16"/>
          <p:cNvSpPr/>
          <p:nvPr/>
        </p:nvSpPr>
        <p:spPr>
          <a:xfrm>
            <a:off x="7162800" y="2819400"/>
            <a:ext cx="1638299" cy="990600"/>
          </a:xfrm>
          <a:prstGeom prst="wedgeRectCallout">
            <a:avLst>
              <a:gd name="adj1" fmla="val -113950"/>
              <a:gd name="adj2" fmla="val -39478"/>
            </a:avLst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cs typeface="Century Gothic"/>
              </a:rPr>
              <a:t>Joint features on </a:t>
            </a:r>
            <a:r>
              <a:rPr lang="en-US" dirty="0" smtClean="0">
                <a:solidFill>
                  <a:schemeClr val="tx1"/>
                </a:solidFill>
                <a:cs typeface="Century Gothic"/>
              </a:rPr>
              <a:t>inputs and outputs</a:t>
            </a:r>
            <a:endParaRPr lang="en-US" dirty="0">
              <a:solidFill>
                <a:schemeClr val="tx1"/>
              </a:solidFill>
              <a:cs typeface="Century Gothic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3276600" y="3465284"/>
            <a:ext cx="3200400" cy="649516"/>
          </a:xfrm>
          <a:prstGeom prst="wedgeRectCallout">
            <a:avLst>
              <a:gd name="adj1" fmla="val 1456"/>
              <a:gd name="adj2" fmla="val -107316"/>
            </a:avLst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entury Gothic"/>
              </a:rPr>
              <a:t>Feature Weights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entury Gothic"/>
              </a:rPr>
              <a:t>(estimated during learning)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533400" y="3389084"/>
            <a:ext cx="1600199" cy="649516"/>
          </a:xfrm>
          <a:prstGeom prst="wedgeRectCallout">
            <a:avLst>
              <a:gd name="adj1" fmla="val 190323"/>
              <a:gd name="adj2" fmla="val -73712"/>
            </a:avLst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  <a:cs typeface="Century Gothic"/>
              </a:rPr>
              <a:t>Set of allowed 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Century Gothic"/>
              </a:rPr>
              <a:t>structures</a:t>
            </a:r>
            <a:endParaRPr lang="en-US" dirty="0">
              <a:solidFill>
                <a:schemeClr val="tx1"/>
              </a:solidFill>
              <a:latin typeface="+mj-lt"/>
              <a:cs typeface="Century Gothic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2514600" y="697468"/>
            <a:ext cx="6477000" cy="369332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3366"/>
                </a:solidFill>
                <a:latin typeface="+mj-lt"/>
                <a:cs typeface="Arial" charset="0"/>
              </a:rPr>
              <a:t>Placing in context: a very high level  view of what you will see next </a:t>
            </a:r>
            <a:endParaRPr lang="en-US" dirty="0">
              <a:solidFill>
                <a:srgbClr val="003366"/>
              </a:solidFill>
              <a:latin typeface="+mj-lt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5958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Enforce Coherence via Joint inference (CCMs)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1952624"/>
            <a:ext cx="2960745" cy="9561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056" y="1952624"/>
            <a:ext cx="2960744" cy="851214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469712" y="2635250"/>
            <a:ext cx="4604202" cy="1626692"/>
            <a:chOff x="469712" y="2635250"/>
            <a:chExt cx="4604202" cy="1626692"/>
          </a:xfrm>
        </p:grpSpPr>
        <p:sp>
          <p:nvSpPr>
            <p:cNvPr id="17" name="Rectangle 16"/>
            <p:cNvSpPr/>
            <p:nvPr/>
          </p:nvSpPr>
          <p:spPr>
            <a:xfrm>
              <a:off x="1468854" y="2635250"/>
              <a:ext cx="317500" cy="273525"/>
            </a:xfrm>
            <a:prstGeom prst="rect">
              <a:avLst/>
            </a:prstGeom>
            <a:solidFill>
              <a:schemeClr val="accent2">
                <a:alpha val="38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8130" y="2635250"/>
              <a:ext cx="317500" cy="273525"/>
            </a:xfrm>
            <a:prstGeom prst="rect">
              <a:avLst/>
            </a:prstGeom>
            <a:solidFill>
              <a:schemeClr val="accent2">
                <a:alpha val="38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9712" y="3861832"/>
              <a:ext cx="23157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Each argument label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53685" y="3021832"/>
              <a:ext cx="24202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Argument candidates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4" name="Elbow Connector 23"/>
            <p:cNvCxnSpPr>
              <a:stCxn id="18" idx="2"/>
              <a:endCxn id="14" idx="1"/>
            </p:cNvCxnSpPr>
            <p:nvPr/>
          </p:nvCxnSpPr>
          <p:spPr>
            <a:xfrm rot="16200000" flipH="1">
              <a:off x="2283726" y="2851928"/>
              <a:ext cx="313112" cy="426805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7" idx="2"/>
              <a:endCxn id="13" idx="0"/>
            </p:cNvCxnSpPr>
            <p:nvPr/>
          </p:nvCxnSpPr>
          <p:spPr>
            <a:xfrm>
              <a:off x="1627604" y="2908775"/>
              <a:ext cx="0" cy="9530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321693" y="2530313"/>
            <a:ext cx="3660415" cy="1697470"/>
            <a:chOff x="4321693" y="2530313"/>
            <a:chExt cx="3660415" cy="1697470"/>
          </a:xfrm>
        </p:grpSpPr>
        <p:sp>
          <p:nvSpPr>
            <p:cNvPr id="21" name="Rectangle 20"/>
            <p:cNvSpPr/>
            <p:nvPr/>
          </p:nvSpPr>
          <p:spPr>
            <a:xfrm>
              <a:off x="6553200" y="2530313"/>
              <a:ext cx="317500" cy="273525"/>
            </a:xfrm>
            <a:prstGeom prst="rect">
              <a:avLst/>
            </a:prstGeom>
            <a:solidFill>
              <a:schemeClr val="accent2">
                <a:alpha val="38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135222" y="2530313"/>
              <a:ext cx="317500" cy="273525"/>
            </a:xfrm>
            <a:prstGeom prst="rect">
              <a:avLst/>
            </a:prstGeom>
            <a:solidFill>
              <a:schemeClr val="accent2">
                <a:alpha val="38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05835" y="3806577"/>
              <a:ext cx="13762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P</a:t>
              </a:r>
              <a:r>
                <a:rPr lang="en-US" sz="2000" dirty="0" smtClean="0">
                  <a:latin typeface="+mn-lt"/>
                </a:rPr>
                <a:t>reposition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21693" y="3519897"/>
              <a:ext cx="22459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Preposition relation</a:t>
              </a:r>
            </a:p>
            <a:p>
              <a:r>
                <a:rPr lang="en-US" sz="2000" dirty="0" smtClean="0"/>
                <a:t>label</a:t>
              </a:r>
              <a:endParaRPr lang="en-US" sz="2000" dirty="0"/>
            </a:p>
          </p:txBody>
        </p:sp>
        <p:cxnSp>
          <p:nvCxnSpPr>
            <p:cNvPr id="30" name="Elbow Connector 29"/>
            <p:cNvCxnSpPr>
              <a:stCxn id="21" idx="2"/>
              <a:endCxn id="29" idx="0"/>
            </p:cNvCxnSpPr>
            <p:nvPr/>
          </p:nvCxnSpPr>
          <p:spPr>
            <a:xfrm rot="5400000">
              <a:off x="5720268" y="2528214"/>
              <a:ext cx="716059" cy="126730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2"/>
              <a:endCxn id="28" idx="0"/>
            </p:cNvCxnSpPr>
            <p:nvPr/>
          </p:nvCxnSpPr>
          <p:spPr>
            <a:xfrm>
              <a:off x="7293972" y="2803838"/>
              <a:ext cx="0" cy="10027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067801" y="4418835"/>
            <a:ext cx="2328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Verb SRL constraints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24277" y="4418835"/>
            <a:ext cx="3347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Preposition SRL Constraints 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801" y="1802604"/>
            <a:ext cx="7086935" cy="11098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69887" y="1418223"/>
            <a:ext cx="21964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Verb arguments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23505" y="1418223"/>
            <a:ext cx="277852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Preposition relations</a:t>
            </a:r>
            <a:endParaRPr lang="en-US" sz="24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2486526" y="1952624"/>
            <a:ext cx="3963684" cy="1936605"/>
            <a:chOff x="2486526" y="1952624"/>
            <a:chExt cx="3963684" cy="1936605"/>
          </a:xfrm>
        </p:grpSpPr>
        <p:sp>
          <p:nvSpPr>
            <p:cNvPr id="50" name="TextBox 49"/>
            <p:cNvSpPr txBox="1"/>
            <p:nvPr/>
          </p:nvSpPr>
          <p:spPr>
            <a:xfrm>
              <a:off x="2713790" y="3519897"/>
              <a:ext cx="3736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Re-scaling parameters (one per label)</a:t>
              </a:r>
              <a:endParaRPr lang="en-US" dirty="0">
                <a:latin typeface="+mn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86526" y="1952624"/>
              <a:ext cx="454527" cy="577689"/>
            </a:xfrm>
            <a:prstGeom prst="rect">
              <a:avLst/>
            </a:prstGeom>
            <a:solidFill>
              <a:schemeClr val="accent2">
                <a:alpha val="28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52792" y="1952624"/>
              <a:ext cx="454527" cy="577689"/>
            </a:xfrm>
            <a:prstGeom prst="rect">
              <a:avLst/>
            </a:prstGeom>
            <a:solidFill>
              <a:schemeClr val="accent2">
                <a:alpha val="28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>
              <a:stCxn id="52" idx="2"/>
            </p:cNvCxnSpPr>
            <p:nvPr/>
          </p:nvCxnSpPr>
          <p:spPr>
            <a:xfrm flipH="1">
              <a:off x="5024277" y="2530313"/>
              <a:ext cx="955779" cy="9895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1" idx="2"/>
            </p:cNvCxnSpPr>
            <p:nvPr/>
          </p:nvCxnSpPr>
          <p:spPr>
            <a:xfrm>
              <a:off x="2713790" y="2530313"/>
              <a:ext cx="1096210" cy="9895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411292" y="3704563"/>
            <a:ext cx="133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Constraints:</a:t>
            </a:r>
            <a:endParaRPr lang="en-US" b="1" dirty="0"/>
          </a:p>
        </p:txBody>
      </p:sp>
      <p:sp>
        <p:nvSpPr>
          <p:cNvPr id="3" name="Rectangular Callout 2"/>
          <p:cNvSpPr/>
          <p:nvPr/>
        </p:nvSpPr>
        <p:spPr>
          <a:xfrm>
            <a:off x="3015600" y="629355"/>
            <a:ext cx="3696352" cy="738662"/>
          </a:xfrm>
          <a:prstGeom prst="wedgeRectCallout">
            <a:avLst>
              <a:gd name="adj1" fmla="val -59393"/>
              <a:gd name="adj2" fmla="val 52380"/>
            </a:avLst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sz="1600" dirty="0">
                <a:solidFill>
                  <a:schemeClr val="tx1"/>
                </a:solidFill>
              </a:rPr>
              <a:t>V</a:t>
            </a:r>
            <a:r>
              <a:rPr lang="en-US" sz="1600" dirty="0" smtClean="0">
                <a:solidFill>
                  <a:schemeClr val="tx1"/>
                </a:solidFill>
              </a:rPr>
              <a:t>ariable </a:t>
            </a:r>
            <a:r>
              <a:rPr lang="en-US" sz="1600" dirty="0" err="1" smtClean="0">
                <a:solidFill>
                  <a:srgbClr val="0033CC"/>
                </a:solidFill>
              </a:rPr>
              <a:t>y</a:t>
            </a:r>
            <a:r>
              <a:rPr lang="en-US" sz="1600" baseline="30000" dirty="0" err="1" smtClean="0">
                <a:solidFill>
                  <a:srgbClr val="0033CC"/>
                </a:solidFill>
              </a:rPr>
              <a:t>a,t</a:t>
            </a:r>
            <a:r>
              <a:rPr lang="en-US" sz="1600" dirty="0" smtClean="0">
                <a:solidFill>
                  <a:srgbClr val="0033CC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indicates whether  </a:t>
            </a:r>
            <a:r>
              <a:rPr lang="en-US" sz="1600" dirty="0">
                <a:solidFill>
                  <a:schemeClr val="tx1"/>
                </a:solidFill>
              </a:rPr>
              <a:t>candidate </a:t>
            </a:r>
            <a:r>
              <a:rPr lang="en-US" sz="1600" dirty="0" smtClean="0">
                <a:solidFill>
                  <a:schemeClr val="tx1"/>
                </a:solidFill>
              </a:rPr>
              <a:t>argument </a:t>
            </a:r>
            <a:r>
              <a:rPr lang="en-US" sz="1600" dirty="0" smtClean="0">
                <a:solidFill>
                  <a:srgbClr val="0033CC"/>
                </a:solidFill>
              </a:rPr>
              <a:t>a </a:t>
            </a:r>
            <a:r>
              <a:rPr lang="en-US" sz="1600" dirty="0" smtClean="0">
                <a:solidFill>
                  <a:schemeClr val="tx1"/>
                </a:solidFill>
              </a:rPr>
              <a:t>is assigned </a:t>
            </a:r>
            <a:r>
              <a:rPr lang="en-US" sz="1600" dirty="0">
                <a:solidFill>
                  <a:schemeClr val="tx1"/>
                </a:solidFill>
              </a:rPr>
              <a:t>a label </a:t>
            </a:r>
            <a:r>
              <a:rPr lang="en-US" sz="1600" dirty="0">
                <a:solidFill>
                  <a:srgbClr val="0033CC"/>
                </a:solidFill>
              </a:rPr>
              <a:t>t.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0" lvl="1"/>
            <a:r>
              <a:rPr lang="en-US" sz="1600" dirty="0" err="1" smtClean="0">
                <a:solidFill>
                  <a:srgbClr val="0033CC"/>
                </a:solidFill>
              </a:rPr>
              <a:t>c</a:t>
            </a:r>
            <a:r>
              <a:rPr lang="en-US" sz="1600" baseline="30000" dirty="0" err="1" smtClean="0">
                <a:solidFill>
                  <a:srgbClr val="0033CC"/>
                </a:solidFill>
              </a:rPr>
              <a:t>a,t</a:t>
            </a:r>
            <a:r>
              <a:rPr lang="en-US" sz="1600" baseline="30000" dirty="0" smtClean="0">
                <a:solidFill>
                  <a:srgbClr val="0033CC"/>
                </a:solidFill>
              </a:rPr>
              <a:t> </a:t>
            </a:r>
            <a:r>
              <a:rPr lang="en-US" sz="1600" baseline="300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is the corresponding model score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33227" y="1363716"/>
            <a:ext cx="4258373" cy="1769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02030" y="2052935"/>
            <a:ext cx="941970" cy="584775"/>
          </a:xfrm>
          <a:prstGeom prst="rect">
            <a:avLst/>
          </a:prstGeom>
          <a:solidFill>
            <a:srgbClr val="FFFFCC"/>
          </a:solidFill>
          <a:ln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n-lt"/>
              </a:rPr>
              <a:t>+ ….</a:t>
            </a:r>
            <a:endParaRPr lang="en-US" sz="3200" b="1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31625" y="5010090"/>
            <a:ext cx="3680751" cy="5232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+</a:t>
            </a:r>
            <a:r>
              <a:rPr lang="en-US" sz="2000" dirty="0" smtClean="0"/>
              <a:t> Joint constraints between tasks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1583181" y="5619690"/>
            <a:ext cx="5977662" cy="1015663"/>
          </a:xfrm>
          <a:prstGeom prst="rect">
            <a:avLst/>
          </a:prstGeom>
          <a:solidFill>
            <a:srgbClr val="FFFFCC"/>
          </a:solidFill>
          <a:ln w="28575">
            <a:solidFill>
              <a:srgbClr val="FF993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How to learn the coefficients of different components? </a:t>
            </a:r>
          </a:p>
          <a:p>
            <a:pPr algn="ctr"/>
            <a:r>
              <a:rPr lang="en-US" sz="2000" dirty="0" smtClean="0">
                <a:solidFill>
                  <a:srgbClr val="0033CC"/>
                </a:solidFill>
              </a:rPr>
              <a:t>Either use a little bit of jointly labeled data, or </a:t>
            </a:r>
          </a:p>
          <a:p>
            <a:pPr algn="ctr"/>
            <a:r>
              <a:rPr lang="en-US" sz="2000" dirty="0" smtClean="0">
                <a:solidFill>
                  <a:srgbClr val="0033CC"/>
                </a:solidFill>
              </a:rPr>
              <a:t>learn scaling coefficients without jointly annotated data</a:t>
            </a:r>
          </a:p>
        </p:txBody>
      </p:sp>
      <p:pic>
        <p:nvPicPr>
          <p:cNvPr id="37" name="Shape 4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8400" y="1435748"/>
            <a:ext cx="4095499" cy="41148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Roth &amp; Srikumar: ILP formulations in Natural Language Processing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074CE-C30A-4906-A13E-F3E63223B4E1}" type="slidenum">
              <a:rPr lang="en-US" altLang="zh-TW" smtClean="0"/>
              <a:pPr>
                <a:defRPr/>
              </a:pPr>
              <a:t>30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9458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67" grpId="0"/>
      <p:bldP spid="3" grpId="0" animBg="1"/>
      <p:bldP spid="5" grpId="0" animBg="1"/>
      <p:bldP spid="6" grpId="0" animBg="1"/>
      <p:bldP spid="36" grpId="0" animBg="1"/>
      <p:bldP spid="3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800" dirty="0" smtClean="0"/>
              <a:t>Training Complex Models without Joint Supervision </a:t>
            </a:r>
            <a:endParaRPr lang="en-GB" sz="2800" dirty="0"/>
          </a:p>
        </p:txBody>
      </p:sp>
      <p:sp>
        <p:nvSpPr>
          <p:cNvPr id="442" name="Shape 4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-GB" dirty="0" smtClean="0"/>
              <a:t>There is a need to understand </a:t>
            </a:r>
            <a:r>
              <a:rPr lang="en-GB" dirty="0" smtClean="0">
                <a:solidFill>
                  <a:srgbClr val="3366CC"/>
                </a:solidFill>
              </a:rPr>
              <a:t>multiple phenomena </a:t>
            </a:r>
            <a:r>
              <a:rPr lang="en-GB" dirty="0" smtClean="0"/>
              <a:t>in natural language text </a:t>
            </a:r>
            <a:endParaRPr lang="en-GB" dirty="0"/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We will never have enough jointly annotated data </a:t>
            </a:r>
            <a:endParaRPr lang="en-GB" dirty="0"/>
          </a:p>
          <a:p>
            <a:pPr marL="457200" lvl="0" indent="-228600" rtl="0">
              <a:spcBef>
                <a:spcPts val="0"/>
              </a:spcBef>
            </a:pPr>
            <a:r>
              <a:rPr lang="en-GB" dirty="0"/>
              <a:t>Joint inference via </a:t>
            </a:r>
            <a:r>
              <a:rPr lang="en-GB" dirty="0" smtClean="0"/>
              <a:t>declarative </a:t>
            </a:r>
            <a:r>
              <a:rPr lang="en-GB" dirty="0"/>
              <a:t>constraints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Is essential both to provide coherent structured prediction, and 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At a way to get around lack of joint annotation </a:t>
            </a:r>
          </a:p>
          <a:p>
            <a:pPr marL="914400" lvl="1" indent="-228600" rtl="0">
              <a:lnSpc>
                <a:spcPct val="150000"/>
              </a:lnSpc>
              <a:spcBef>
                <a:spcPts val="0"/>
              </a:spcBef>
            </a:pPr>
            <a:endParaRPr lang="en-GB" dirty="0" smtClean="0"/>
          </a:p>
          <a:p>
            <a:pPr marL="514350" indent="-228600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Lack of data is also our starting point </a:t>
            </a:r>
          </a:p>
          <a:p>
            <a:pPr marL="2857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/>
              <a:t> </a:t>
            </a:r>
            <a:r>
              <a:rPr lang="en-GB" dirty="0" smtClean="0"/>
              <a:t>  for the next section, on </a:t>
            </a:r>
          </a:p>
          <a:p>
            <a:pPr marL="2857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/>
              <a:t> </a:t>
            </a:r>
            <a:r>
              <a:rPr lang="en-GB" b="1" dirty="0" smtClean="0"/>
              <a:t>  Constraint Driven Learning.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0" y="685800"/>
            <a:ext cx="2971800" cy="5489028"/>
          </a:xfrm>
          <a:prstGeom prst="rect">
            <a:avLst/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cs typeface="Courier"/>
              </a:rPr>
              <a:t>Verbs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cs typeface="Courier"/>
              </a:rPr>
              <a:t>Nouns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cs typeface="Courier"/>
              </a:rPr>
              <a:t>Commas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cs typeface="Courier"/>
              </a:rPr>
              <a:t>Prepositions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cs typeface="Courier"/>
              </a:rPr>
              <a:t>Compounds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cs typeface="Courier"/>
              </a:rPr>
              <a:t>Possessives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cs typeface="Courier"/>
              </a:rPr>
              <a:t>Adjective-Noun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cs typeface="Courier"/>
              </a:rPr>
              <a:t>Light verbs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cs typeface="Courier"/>
              </a:rPr>
              <a:t>Phrasal verbs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cs typeface="Courier"/>
              </a:rPr>
              <a:t>NER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  <a:cs typeface="Courier"/>
              </a:rPr>
              <a:t>Wikification</a:t>
            </a:r>
            <a:endParaRPr lang="en-US" dirty="0" smtClean="0">
              <a:solidFill>
                <a:srgbClr val="FF0000"/>
              </a:solidFill>
              <a:cs typeface="Courier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cs typeface="Courier"/>
              </a:rPr>
              <a:t>Events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cs typeface="Courier"/>
              </a:rPr>
              <a:t>Implicit relations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cs typeface="Courier"/>
              </a:rPr>
              <a:t>Missing Arguments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cs typeface="Courier"/>
              </a:rPr>
              <a:t>Missing Predicates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cs typeface="Courier"/>
              </a:rPr>
              <a:t>Conjunctions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cs typeface="Courier"/>
              </a:rPr>
              <a:t>Quantifiers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cs typeface="Courier"/>
              </a:rPr>
              <a:t>Negations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cs typeface="Courier"/>
              </a:rPr>
              <a:t>Quantities</a:t>
            </a:r>
            <a:r>
              <a:rPr lang="en-US" dirty="0" smtClean="0">
                <a:cs typeface="Courier"/>
              </a:rPr>
              <a:t> (comparators)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cs typeface="Courier"/>
              </a:rPr>
              <a:t>Temporal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31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85960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Structured Prediction: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3966"/>
            <a:ext cx="8229600" cy="4953000"/>
          </a:xfrm>
        </p:spPr>
        <p:txBody>
          <a:bodyPr>
            <a:normAutofit/>
          </a:bodyPr>
          <a:lstStyle/>
          <a:p>
            <a:r>
              <a:rPr lang="en-US" sz="2000" dirty="0"/>
              <a:t>Learning: </a:t>
            </a:r>
            <a:r>
              <a:rPr lang="en-US" sz="2000" dirty="0">
                <a:solidFill>
                  <a:srgbClr val="0033CC"/>
                </a:solidFill>
              </a:rPr>
              <a:t>given</a:t>
            </a:r>
            <a:r>
              <a:rPr lang="en-US" sz="2000" dirty="0">
                <a:solidFill>
                  <a:srgbClr val="000000"/>
                </a:solidFill>
              </a:rPr>
              <a:t> a set of structured examples </a:t>
            </a:r>
            <a:r>
              <a:rPr lang="en-US" sz="2000" dirty="0">
                <a:solidFill>
                  <a:srgbClr val="0033CC"/>
                </a:solidFill>
              </a:rPr>
              <a:t>{(</a:t>
            </a:r>
            <a:r>
              <a:rPr lang="en-US" sz="2000" dirty="0" err="1">
                <a:solidFill>
                  <a:srgbClr val="0033CC"/>
                </a:solidFill>
              </a:rPr>
              <a:t>x,y</a:t>
            </a:r>
            <a:r>
              <a:rPr lang="en-US" sz="2000" dirty="0">
                <a:solidFill>
                  <a:srgbClr val="0033CC"/>
                </a:solidFill>
              </a:rPr>
              <a:t>)} </a:t>
            </a:r>
            <a:endParaRPr lang="en-US" sz="2000" dirty="0" smtClean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</a:rPr>
              <a:t> </a:t>
            </a:r>
            <a:r>
              <a:rPr lang="en-US" sz="2000" dirty="0" smtClean="0">
                <a:solidFill>
                  <a:srgbClr val="0033CC"/>
                </a:solidFill>
              </a:rPr>
              <a:t>                      find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a scoring function </a:t>
            </a:r>
            <a:r>
              <a:rPr lang="en-US" sz="2000" dirty="0">
                <a:solidFill>
                  <a:srgbClr val="0033CC"/>
                </a:solidFill>
              </a:rPr>
              <a:t>w</a:t>
            </a:r>
            <a:r>
              <a:rPr lang="en-US" sz="2000" dirty="0">
                <a:solidFill>
                  <a:srgbClr val="000000"/>
                </a:solidFill>
              </a:rPr>
              <a:t> that minimizes </a:t>
            </a:r>
            <a:r>
              <a:rPr lang="en-US" sz="2000" dirty="0" smtClean="0">
                <a:solidFill>
                  <a:srgbClr val="000000"/>
                </a:solidFill>
              </a:rPr>
              <a:t>empirical loss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Learning </a:t>
            </a:r>
            <a:r>
              <a:rPr lang="en-US" sz="2000" dirty="0">
                <a:solidFill>
                  <a:srgbClr val="000000"/>
                </a:solidFill>
              </a:rPr>
              <a:t>is thus driven by the attempt to find a weight vector </a:t>
            </a:r>
            <a:r>
              <a:rPr lang="en-US" sz="2000" dirty="0">
                <a:solidFill>
                  <a:srgbClr val="0033CC"/>
                </a:solidFill>
              </a:rPr>
              <a:t>w</a:t>
            </a:r>
            <a:r>
              <a:rPr lang="en-US" sz="2000" dirty="0">
                <a:solidFill>
                  <a:srgbClr val="000000"/>
                </a:solidFill>
              </a:rPr>
              <a:t> such </a:t>
            </a:r>
            <a:r>
              <a:rPr lang="en-US" sz="2000" dirty="0" smtClean="0">
                <a:solidFill>
                  <a:srgbClr val="000000"/>
                </a:solidFill>
              </a:rPr>
              <a:t>that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for each given annotated example </a:t>
            </a:r>
            <a:r>
              <a:rPr lang="en-US" sz="2000" dirty="0" smtClean="0">
                <a:solidFill>
                  <a:srgbClr val="0033CC"/>
                </a:solidFill>
              </a:rPr>
              <a:t>(</a:t>
            </a:r>
            <a:r>
              <a:rPr lang="en-US" sz="2000" dirty="0" smtClean="0">
                <a:solidFill>
                  <a:srgbClr val="0033CC"/>
                </a:solidFill>
                <a:latin typeface="Calibri"/>
              </a:rPr>
              <a:t>x</a:t>
            </a:r>
            <a:r>
              <a:rPr lang="en-US" sz="2000" baseline="-25000" dirty="0" smtClean="0">
                <a:solidFill>
                  <a:srgbClr val="0033CC"/>
                </a:solidFill>
                <a:latin typeface="Calibri"/>
              </a:rPr>
              <a:t>i</a:t>
            </a:r>
            <a:r>
              <a:rPr lang="en-US" sz="2000" dirty="0" smtClean="0">
                <a:solidFill>
                  <a:srgbClr val="0033CC"/>
                </a:solidFill>
              </a:rPr>
              <a:t>, </a:t>
            </a:r>
            <a:r>
              <a:rPr lang="en-US" sz="2000" dirty="0" err="1" smtClean="0">
                <a:solidFill>
                  <a:srgbClr val="0033CC"/>
                </a:solidFill>
                <a:latin typeface="Calibri"/>
              </a:rPr>
              <a:t>y</a:t>
            </a:r>
            <a:r>
              <a:rPr lang="en-US" sz="2000" baseline="-25000" dirty="0" err="1" smtClean="0">
                <a:solidFill>
                  <a:srgbClr val="0033CC"/>
                </a:solidFill>
                <a:latin typeface="Calibri"/>
              </a:rPr>
              <a:t>i</a:t>
            </a:r>
            <a:r>
              <a:rPr lang="en-US" sz="2000" dirty="0" smtClean="0">
                <a:solidFill>
                  <a:srgbClr val="0033CC"/>
                </a:solidFill>
              </a:rPr>
              <a:t>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130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Structured Prediction: Learning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Learning: </a:t>
            </a:r>
            <a:r>
              <a:rPr lang="en-US" dirty="0" smtClean="0">
                <a:solidFill>
                  <a:srgbClr val="3366CC"/>
                </a:solidFill>
              </a:rPr>
              <a:t>given</a:t>
            </a:r>
            <a:r>
              <a:rPr lang="en-US" dirty="0" smtClean="0"/>
              <a:t> a set of structured examples </a:t>
            </a:r>
            <a:r>
              <a:rPr lang="en-US" dirty="0" smtClean="0">
                <a:solidFill>
                  <a:srgbClr val="3366CC"/>
                </a:solidFill>
              </a:rPr>
              <a:t>{(</a:t>
            </a:r>
            <a:r>
              <a:rPr lang="en-US" dirty="0" err="1" smtClean="0">
                <a:solidFill>
                  <a:srgbClr val="3366CC"/>
                </a:solidFill>
              </a:rPr>
              <a:t>x,y</a:t>
            </a:r>
            <a:r>
              <a:rPr lang="en-US" dirty="0" smtClean="0">
                <a:solidFill>
                  <a:srgbClr val="3366CC"/>
                </a:solidFill>
              </a:rPr>
              <a:t>)} </a:t>
            </a:r>
          </a:p>
          <a:p>
            <a:pPr marL="0" indent="0">
              <a:buNone/>
            </a:pPr>
            <a:r>
              <a:rPr lang="en-US" dirty="0" smtClean="0"/>
              <a:t>                       </a:t>
            </a:r>
            <a:r>
              <a:rPr lang="en-US" dirty="0" smtClean="0">
                <a:solidFill>
                  <a:srgbClr val="3366CC"/>
                </a:solidFill>
              </a:rPr>
              <a:t>find </a:t>
            </a:r>
            <a:r>
              <a:rPr lang="en-US" dirty="0" smtClean="0"/>
              <a:t>a scoring function </a:t>
            </a:r>
            <a:r>
              <a:rPr lang="en-US" dirty="0" smtClean="0">
                <a:solidFill>
                  <a:srgbClr val="3366CC"/>
                </a:solidFill>
              </a:rPr>
              <a:t>w</a:t>
            </a:r>
            <a:r>
              <a:rPr lang="en-US" dirty="0" smtClean="0"/>
              <a:t> that minimizes empirical loss.</a:t>
            </a:r>
          </a:p>
          <a:p>
            <a:endParaRPr lang="en-US" dirty="0" smtClean="0"/>
          </a:p>
          <a:p>
            <a:r>
              <a:rPr lang="en-US" dirty="0" smtClean="0"/>
              <a:t>Learning is thus driven by the attempt to find a weight vector </a:t>
            </a:r>
            <a:r>
              <a:rPr lang="en-US" dirty="0" smtClean="0">
                <a:solidFill>
                  <a:srgbClr val="3366CC"/>
                </a:solidFill>
              </a:rPr>
              <a:t>w</a:t>
            </a:r>
            <a:r>
              <a:rPr lang="en-US" dirty="0" smtClean="0"/>
              <a:t> such that for each given annotated example </a:t>
            </a:r>
            <a:r>
              <a:rPr lang="en-US" dirty="0" smtClean="0">
                <a:solidFill>
                  <a:srgbClr val="3366CC"/>
                </a:solidFill>
              </a:rPr>
              <a:t>(</a:t>
            </a:r>
            <a:r>
              <a:rPr lang="en-US" dirty="0" smtClean="0">
                <a:solidFill>
                  <a:srgbClr val="3366CC"/>
                </a:solidFill>
                <a:latin typeface="Calibri"/>
              </a:rPr>
              <a:t>x</a:t>
            </a:r>
            <a:r>
              <a:rPr lang="en-US" baseline="-25000" dirty="0" smtClean="0">
                <a:solidFill>
                  <a:srgbClr val="3366CC"/>
                </a:solidFill>
                <a:latin typeface="Calibri"/>
              </a:rPr>
              <a:t>i</a:t>
            </a:r>
            <a:r>
              <a:rPr lang="en-US" dirty="0" smtClean="0">
                <a:solidFill>
                  <a:srgbClr val="3366CC"/>
                </a:solidFill>
              </a:rPr>
              <a:t>, </a:t>
            </a:r>
            <a:r>
              <a:rPr lang="en-US" dirty="0" err="1" smtClean="0">
                <a:solidFill>
                  <a:srgbClr val="3366CC"/>
                </a:solidFill>
                <a:latin typeface="Calibri"/>
              </a:rPr>
              <a:t>y</a:t>
            </a:r>
            <a:r>
              <a:rPr lang="en-US" baseline="-25000" dirty="0" err="1" smtClean="0">
                <a:solidFill>
                  <a:srgbClr val="3366CC"/>
                </a:solidFill>
                <a:latin typeface="Calibri"/>
              </a:rPr>
              <a:t>i</a:t>
            </a:r>
            <a:r>
              <a:rPr lang="en-US" dirty="0" smtClean="0">
                <a:solidFill>
                  <a:srgbClr val="3366CC"/>
                </a:solidFill>
              </a:rPr>
              <a:t>):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sz="2000" dirty="0" smtClean="0">
              <a:solidFill>
                <a:srgbClr val="0033CC"/>
              </a:solidFill>
            </a:endParaRPr>
          </a:p>
          <a:p>
            <a:r>
              <a:rPr lang="en-US" dirty="0" smtClean="0"/>
              <a:t>We call these conditions the </a:t>
            </a:r>
            <a:r>
              <a:rPr lang="en-US" dirty="0" smtClean="0">
                <a:solidFill>
                  <a:srgbClr val="3366CC"/>
                </a:solidFill>
              </a:rPr>
              <a:t>learning constraints.</a:t>
            </a:r>
          </a:p>
          <a:p>
            <a:endParaRPr lang="en-US" sz="2800" dirty="0" smtClean="0"/>
          </a:p>
          <a:p>
            <a:r>
              <a:rPr lang="en-US" dirty="0" smtClean="0"/>
              <a:t>In most learning algorithms used today, the update of the weight vector w is done in an </a:t>
            </a:r>
            <a:r>
              <a:rPr lang="en-US" dirty="0" smtClean="0">
                <a:solidFill>
                  <a:srgbClr val="3366CC"/>
                </a:solidFill>
              </a:rPr>
              <a:t>on-line fashion, </a:t>
            </a:r>
          </a:p>
          <a:p>
            <a:pPr lvl="1"/>
            <a:r>
              <a:rPr lang="en-US" sz="2100" dirty="0" smtClean="0"/>
              <a:t>Think about it as Perceptron; this procedure applies to Structured Perceptron, CRFs, Linear Structured SVM</a:t>
            </a:r>
          </a:p>
          <a:p>
            <a:r>
              <a:rPr lang="en-US" dirty="0" err="1" smtClean="0"/>
              <a:t>W.l.o.g</a:t>
            </a:r>
            <a:r>
              <a:rPr lang="en-US" dirty="0" smtClean="0"/>
              <a:t>. (almost) we can thus write the generic structured learning algorithm as follows: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2584769"/>
            <a:ext cx="7747000" cy="8728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94625" y="2676843"/>
            <a:ext cx="1070794" cy="7489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9125" y="2533968"/>
            <a:ext cx="2476500" cy="9712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33CC"/>
                </a:solidFill>
              </a:rPr>
              <a:t>Score of annotated structure</a:t>
            </a:r>
            <a:endParaRPr lang="en-US" sz="2000" b="1" dirty="0">
              <a:solidFill>
                <a:srgbClr val="0033C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44900" y="2533968"/>
            <a:ext cx="2101850" cy="9712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33CC"/>
                </a:solidFill>
              </a:rPr>
              <a:t>Score of any other structure</a:t>
            </a:r>
            <a:endParaRPr lang="en-US" sz="2000" b="1" dirty="0">
              <a:solidFill>
                <a:srgbClr val="0033C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26578" y="2533968"/>
            <a:ext cx="2101850" cy="9712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33CC"/>
                </a:solidFill>
              </a:rPr>
              <a:t>Penalty for predicting other structure</a:t>
            </a:r>
            <a:endParaRPr lang="en-US" sz="2000" b="1" dirty="0">
              <a:solidFill>
                <a:srgbClr val="0033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222" y="2749432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msy10"/>
              </a:rPr>
              <a:t>8</a:t>
            </a:r>
            <a:r>
              <a:rPr lang="en-US" sz="2800" dirty="0" smtClean="0">
                <a:latin typeface="+mn-lt"/>
              </a:rPr>
              <a:t> y</a:t>
            </a:r>
            <a:endParaRPr lang="en-US" sz="2800" dirty="0">
              <a:latin typeface="+mn-lt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543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ular Callout 11"/>
          <p:cNvSpPr/>
          <p:nvPr/>
        </p:nvSpPr>
        <p:spPr>
          <a:xfrm>
            <a:off x="5105400" y="670034"/>
            <a:ext cx="3962400" cy="1066800"/>
          </a:xfrm>
          <a:prstGeom prst="wedgeRectCallout">
            <a:avLst>
              <a:gd name="adj1" fmla="val -43312"/>
              <a:gd name="adj2" fmla="val 112427"/>
            </a:avLst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3366"/>
                </a:solidFill>
                <a:cs typeface="Century Gothic"/>
              </a:rPr>
              <a:t>In the structured case, prediction (inference) is often </a:t>
            </a:r>
            <a:r>
              <a:rPr lang="en-US" sz="2000" dirty="0" smtClean="0">
                <a:solidFill>
                  <a:srgbClr val="3366CC"/>
                </a:solidFill>
                <a:cs typeface="Century Gothic"/>
              </a:rPr>
              <a:t>intractable</a:t>
            </a:r>
            <a:r>
              <a:rPr lang="en-US" sz="2000" dirty="0" smtClean="0">
                <a:solidFill>
                  <a:srgbClr val="FF0000"/>
                </a:solidFill>
                <a:cs typeface="Century Gothic"/>
              </a:rPr>
              <a:t> </a:t>
            </a:r>
            <a:r>
              <a:rPr lang="en-US" sz="2000" dirty="0" smtClean="0">
                <a:solidFill>
                  <a:srgbClr val="003366"/>
                </a:solidFill>
                <a:cs typeface="Century Gothic"/>
              </a:rPr>
              <a:t>but needs to be done</a:t>
            </a:r>
            <a:r>
              <a:rPr lang="en-US" sz="2000" dirty="0" smtClean="0">
                <a:solidFill>
                  <a:schemeClr val="tx1"/>
                </a:solidFill>
                <a:cs typeface="Century Gothic"/>
              </a:rPr>
              <a:t> </a:t>
            </a:r>
            <a:r>
              <a:rPr lang="en-US" sz="2000" dirty="0" smtClean="0">
                <a:solidFill>
                  <a:srgbClr val="3366CC"/>
                </a:solidFill>
                <a:cs typeface="Century Gothic"/>
              </a:rPr>
              <a:t>many times</a:t>
            </a:r>
            <a:endParaRPr lang="en-US" sz="2000" dirty="0">
              <a:solidFill>
                <a:srgbClr val="3366CC"/>
              </a:solidFill>
              <a:cs typeface="Century Gothic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Structured Prediction: Learning Algorithm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For each example </a:t>
            </a:r>
            <a:r>
              <a:rPr lang="en-US" sz="2000" dirty="0">
                <a:solidFill>
                  <a:srgbClr val="0033CC"/>
                </a:solidFill>
              </a:rPr>
              <a:t>(x</a:t>
            </a:r>
            <a:r>
              <a:rPr lang="en-US" sz="2000" baseline="-25000" dirty="0">
                <a:solidFill>
                  <a:srgbClr val="0033CC"/>
                </a:solidFill>
              </a:rPr>
              <a:t>i</a:t>
            </a:r>
            <a:r>
              <a:rPr lang="en-US" sz="2000" dirty="0">
                <a:solidFill>
                  <a:srgbClr val="0033CC"/>
                </a:solidFill>
              </a:rPr>
              <a:t>, </a:t>
            </a:r>
            <a:r>
              <a:rPr lang="en-US" sz="2000" dirty="0" err="1">
                <a:solidFill>
                  <a:srgbClr val="0033CC"/>
                </a:solidFill>
              </a:rPr>
              <a:t>y</a:t>
            </a:r>
            <a:r>
              <a:rPr lang="en-US" sz="2000" baseline="-25000" dirty="0" err="1">
                <a:solidFill>
                  <a:srgbClr val="0033CC"/>
                </a:solidFill>
              </a:rPr>
              <a:t>i</a:t>
            </a:r>
            <a:r>
              <a:rPr lang="en-US" sz="2000" dirty="0" smtClean="0">
                <a:solidFill>
                  <a:srgbClr val="0033CC"/>
                </a:solidFill>
              </a:rPr>
              <a:t>)</a:t>
            </a:r>
            <a:endParaRPr lang="en-US" sz="2000" b="1" dirty="0" smtClean="0">
              <a:solidFill>
                <a:srgbClr val="0033CC"/>
              </a:solidFill>
            </a:endParaRPr>
          </a:p>
          <a:p>
            <a:r>
              <a:rPr lang="en-US" sz="2000" dirty="0" smtClean="0">
                <a:solidFill>
                  <a:srgbClr val="0033CC"/>
                </a:solidFill>
              </a:rPr>
              <a:t>  Do: </a:t>
            </a:r>
            <a:r>
              <a:rPr lang="en-US" sz="2000" dirty="0" smtClean="0"/>
              <a:t>(with the current weight vector </a:t>
            </a:r>
            <a:r>
              <a:rPr lang="en-US" sz="2000" dirty="0" smtClean="0">
                <a:solidFill>
                  <a:srgbClr val="0033CC"/>
                </a:solidFill>
              </a:rPr>
              <a:t>w</a:t>
            </a:r>
            <a:r>
              <a:rPr lang="en-US" sz="2000" dirty="0" smtClean="0"/>
              <a:t>)</a:t>
            </a:r>
          </a:p>
          <a:p>
            <a:pPr lvl="1"/>
            <a:r>
              <a:rPr lang="en-US" b="1" dirty="0" smtClean="0">
                <a:solidFill>
                  <a:srgbClr val="003366"/>
                </a:solidFill>
              </a:rPr>
              <a:t>Predict:</a:t>
            </a:r>
            <a:r>
              <a:rPr lang="en-US" dirty="0" smtClean="0">
                <a:solidFill>
                  <a:srgbClr val="003366"/>
                </a:solidFill>
              </a:rPr>
              <a:t> </a:t>
            </a:r>
            <a:r>
              <a:rPr lang="en-US" dirty="0" smtClean="0">
                <a:solidFill>
                  <a:srgbClr val="0033CC"/>
                </a:solidFill>
              </a:rPr>
              <a:t>perform Inference with the current weight vector </a:t>
            </a:r>
          </a:p>
          <a:p>
            <a:pPr lvl="2"/>
            <a:r>
              <a:rPr lang="en-US" sz="2400" dirty="0" err="1" smtClean="0">
                <a:latin typeface="Calibri"/>
              </a:rPr>
              <a:t>y</a:t>
            </a:r>
            <a:r>
              <a:rPr lang="en-US" sz="2400" baseline="-25000" dirty="0" err="1" smtClean="0">
                <a:latin typeface="Calibri"/>
              </a:rPr>
              <a:t>i</a:t>
            </a:r>
            <a:r>
              <a:rPr lang="en-US" sz="2400" dirty="0" smtClean="0"/>
              <a:t>’ </a:t>
            </a:r>
            <a:r>
              <a:rPr lang="en-US" sz="2400" dirty="0"/>
              <a:t>= </a:t>
            </a:r>
            <a:r>
              <a:rPr lang="en-US" sz="2400" dirty="0" err="1"/>
              <a:t>argmax</a:t>
            </a:r>
            <a:r>
              <a:rPr lang="en-US" sz="2400" baseline="-25000" dirty="0" err="1"/>
              <a:t>y</a:t>
            </a:r>
            <a:r>
              <a:rPr lang="en-US" sz="2400" baseline="-25000" dirty="0"/>
              <a:t> </a:t>
            </a:r>
            <a:r>
              <a:rPr lang="en-US" sz="2400" baseline="-25000" dirty="0">
                <a:latin typeface="cmsy10"/>
              </a:rPr>
              <a:t>2 Y</a:t>
            </a:r>
            <a:r>
              <a:rPr lang="en-US" sz="2400" dirty="0"/>
              <a:t> </a:t>
            </a:r>
            <a:r>
              <a:rPr lang="en-US" sz="2400" dirty="0" err="1"/>
              <a:t>w</a:t>
            </a:r>
            <a:r>
              <a:rPr lang="en-US" sz="2400" baseline="30000" dirty="0" err="1"/>
              <a:t>T</a:t>
            </a:r>
            <a:r>
              <a:rPr lang="en-US" sz="2400" dirty="0"/>
              <a:t> </a:t>
            </a:r>
            <a:r>
              <a:rPr lang="en-US" sz="2400" dirty="0">
                <a:latin typeface="cmmi10"/>
              </a:rPr>
              <a:t>Á</a:t>
            </a:r>
            <a:r>
              <a:rPr lang="en-US" sz="2400" dirty="0"/>
              <a:t> </a:t>
            </a:r>
            <a:r>
              <a:rPr lang="en-US" sz="2400" dirty="0" smtClean="0"/>
              <a:t>( </a:t>
            </a:r>
            <a:r>
              <a:rPr lang="en-US" sz="2400" dirty="0" smtClean="0">
                <a:latin typeface="Calibri"/>
              </a:rPr>
              <a:t>x</a:t>
            </a:r>
            <a:r>
              <a:rPr lang="en-US" sz="2400" baseline="-25000" dirty="0" smtClean="0">
                <a:latin typeface="Calibri"/>
              </a:rPr>
              <a:t>i</a:t>
            </a:r>
            <a:r>
              <a:rPr lang="en-US" sz="2400" dirty="0" smtClean="0"/>
              <a:t> ,y)</a:t>
            </a:r>
          </a:p>
          <a:p>
            <a:pPr lvl="1"/>
            <a:r>
              <a:rPr lang="en-US" b="1" dirty="0" smtClean="0">
                <a:solidFill>
                  <a:srgbClr val="003366"/>
                </a:solidFill>
              </a:rPr>
              <a:t>Check </a:t>
            </a:r>
            <a:r>
              <a:rPr lang="en-US" dirty="0" smtClean="0">
                <a:solidFill>
                  <a:srgbClr val="003366"/>
                </a:solidFill>
              </a:rPr>
              <a:t>the learning constraints</a:t>
            </a:r>
          </a:p>
          <a:p>
            <a:pPr lvl="2"/>
            <a:r>
              <a:rPr lang="en-US" sz="2000" dirty="0" smtClean="0"/>
              <a:t>Is the score of the current prediction better than of </a:t>
            </a:r>
            <a:r>
              <a:rPr lang="en-US" sz="2000" dirty="0">
                <a:solidFill>
                  <a:srgbClr val="0033CC"/>
                </a:solidFill>
              </a:rPr>
              <a:t>(x</a:t>
            </a:r>
            <a:r>
              <a:rPr lang="en-US" sz="2000" baseline="-25000" dirty="0">
                <a:solidFill>
                  <a:srgbClr val="0033CC"/>
                </a:solidFill>
              </a:rPr>
              <a:t>i</a:t>
            </a:r>
            <a:r>
              <a:rPr lang="en-US" sz="2000" dirty="0">
                <a:solidFill>
                  <a:srgbClr val="0033CC"/>
                </a:solidFill>
              </a:rPr>
              <a:t>, </a:t>
            </a:r>
            <a:r>
              <a:rPr lang="en-US" sz="2000" dirty="0" err="1">
                <a:solidFill>
                  <a:srgbClr val="0033CC"/>
                </a:solidFill>
              </a:rPr>
              <a:t>y</a:t>
            </a:r>
            <a:r>
              <a:rPr lang="en-US" sz="2000" baseline="-25000" dirty="0" err="1">
                <a:solidFill>
                  <a:srgbClr val="0033CC"/>
                </a:solidFill>
              </a:rPr>
              <a:t>i</a:t>
            </a:r>
            <a:r>
              <a:rPr lang="en-US" sz="2000" dirty="0" smtClean="0">
                <a:solidFill>
                  <a:srgbClr val="0033CC"/>
                </a:solidFill>
              </a:rPr>
              <a:t>)?</a:t>
            </a:r>
            <a:endParaRPr lang="en-US" sz="2000" dirty="0">
              <a:solidFill>
                <a:srgbClr val="0033CC"/>
              </a:solidFill>
            </a:endParaRPr>
          </a:p>
          <a:p>
            <a:pPr lvl="1"/>
            <a:r>
              <a:rPr lang="en-US" dirty="0" smtClean="0"/>
              <a:t>If </a:t>
            </a:r>
            <a:r>
              <a:rPr lang="en-US" b="1" dirty="0" smtClean="0"/>
              <a:t>Yes</a:t>
            </a:r>
            <a:r>
              <a:rPr lang="en-US" dirty="0" smtClean="0"/>
              <a:t> – a mistaken prediction</a:t>
            </a:r>
          </a:p>
          <a:p>
            <a:pPr lvl="2"/>
            <a:r>
              <a:rPr lang="en-US" sz="2000" dirty="0" smtClean="0"/>
              <a:t>Update w</a:t>
            </a:r>
          </a:p>
          <a:p>
            <a:pPr lvl="1"/>
            <a:r>
              <a:rPr lang="en-US" dirty="0" smtClean="0"/>
              <a:t>Otherwise: no need to update </a:t>
            </a:r>
            <a:r>
              <a:rPr lang="en-US" dirty="0" smtClean="0">
                <a:solidFill>
                  <a:srgbClr val="0033CC"/>
                </a:solidFill>
              </a:rPr>
              <a:t>w</a:t>
            </a:r>
            <a:r>
              <a:rPr lang="en-US" dirty="0" smtClean="0"/>
              <a:t> on this example</a:t>
            </a:r>
          </a:p>
          <a:p>
            <a:r>
              <a:rPr lang="en-US" sz="2000" dirty="0" err="1" smtClean="0">
                <a:solidFill>
                  <a:srgbClr val="0033CC"/>
                </a:solidFill>
              </a:rPr>
              <a:t>EndFor</a:t>
            </a:r>
            <a:endParaRPr lang="en-US" dirty="0" smtClean="0">
              <a:solidFill>
                <a:srgbClr val="0033CC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57200" y="1860332"/>
            <a:ext cx="457200" cy="152400"/>
          </a:xfrm>
          <a:prstGeom prst="rightArrow">
            <a:avLst/>
          </a:prstGeom>
          <a:solidFill>
            <a:srgbClr val="3366CC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57200" y="2667000"/>
            <a:ext cx="457200" cy="152400"/>
          </a:xfrm>
          <a:prstGeom prst="rightArrow">
            <a:avLst/>
          </a:prstGeom>
          <a:solidFill>
            <a:srgbClr val="3366CC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57200" y="3733800"/>
            <a:ext cx="457200" cy="152400"/>
          </a:xfrm>
          <a:prstGeom prst="rightArrow">
            <a:avLst/>
          </a:prstGeom>
          <a:solidFill>
            <a:srgbClr val="3366CC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31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Structured Prediction: Learning Algorithm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5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For each example </a:t>
            </a:r>
            <a:r>
              <a:rPr lang="en-US" sz="2000" dirty="0">
                <a:solidFill>
                  <a:srgbClr val="0033CC"/>
                </a:solidFill>
              </a:rPr>
              <a:t>(x</a:t>
            </a:r>
            <a:r>
              <a:rPr lang="en-US" sz="2000" baseline="-25000" dirty="0">
                <a:solidFill>
                  <a:srgbClr val="0033CC"/>
                </a:solidFill>
              </a:rPr>
              <a:t>i</a:t>
            </a:r>
            <a:r>
              <a:rPr lang="en-US" sz="2000" dirty="0">
                <a:solidFill>
                  <a:srgbClr val="0033CC"/>
                </a:solidFill>
              </a:rPr>
              <a:t>, </a:t>
            </a:r>
            <a:r>
              <a:rPr lang="en-US" sz="2000" dirty="0" err="1">
                <a:solidFill>
                  <a:srgbClr val="0033CC"/>
                </a:solidFill>
              </a:rPr>
              <a:t>y</a:t>
            </a:r>
            <a:r>
              <a:rPr lang="en-US" sz="2000" baseline="-25000" dirty="0" err="1">
                <a:solidFill>
                  <a:srgbClr val="0033CC"/>
                </a:solidFill>
              </a:rPr>
              <a:t>i</a:t>
            </a:r>
            <a:r>
              <a:rPr lang="en-US" sz="2000" dirty="0" smtClean="0">
                <a:solidFill>
                  <a:srgbClr val="0033CC"/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0033CC"/>
                </a:solidFill>
              </a:rPr>
              <a:t>Do:</a:t>
            </a:r>
          </a:p>
          <a:p>
            <a:pPr lvl="1"/>
            <a:r>
              <a:rPr lang="en-US" b="1" dirty="0" smtClean="0">
                <a:solidFill>
                  <a:srgbClr val="003366"/>
                </a:solidFill>
              </a:rPr>
              <a:t>Predict:</a:t>
            </a:r>
            <a:r>
              <a:rPr lang="en-US" dirty="0" smtClean="0">
                <a:solidFill>
                  <a:srgbClr val="0033CC"/>
                </a:solidFill>
              </a:rPr>
              <a:t> perform Inference with the current weight vector </a:t>
            </a:r>
          </a:p>
          <a:p>
            <a:pPr lvl="2"/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’ = </a:t>
            </a:r>
            <a:r>
              <a:rPr lang="en-US" sz="2400" dirty="0" err="1"/>
              <a:t>argmax</a:t>
            </a:r>
            <a:r>
              <a:rPr lang="en-US" sz="2400" baseline="-25000" dirty="0" err="1"/>
              <a:t>y</a:t>
            </a:r>
            <a:r>
              <a:rPr lang="en-US" sz="2400" baseline="-25000" dirty="0"/>
              <a:t> </a:t>
            </a:r>
            <a:r>
              <a:rPr lang="en-US" sz="2400" baseline="-25000" dirty="0">
                <a:latin typeface="cmsy10"/>
              </a:rPr>
              <a:t>2 Y</a:t>
            </a:r>
            <a:r>
              <a:rPr lang="en-US" sz="2400" dirty="0"/>
              <a:t>  </a:t>
            </a:r>
            <a:r>
              <a:rPr lang="en-US" sz="2400" dirty="0" err="1"/>
              <a:t>w</a:t>
            </a:r>
            <a:r>
              <a:rPr lang="en-US" sz="2400" baseline="-25000" dirty="0" err="1"/>
              <a:t>EASY</a:t>
            </a:r>
            <a:r>
              <a:rPr lang="en-US" sz="2400" baseline="30000" dirty="0" err="1"/>
              <a:t>T</a:t>
            </a:r>
            <a:r>
              <a:rPr lang="en-US" sz="2400" dirty="0"/>
              <a:t> </a:t>
            </a:r>
            <a:r>
              <a:rPr lang="en-US" sz="2400" dirty="0">
                <a:latin typeface="cmmi10"/>
              </a:rPr>
              <a:t>Á</a:t>
            </a:r>
            <a:r>
              <a:rPr lang="en-US" sz="2400" baseline="-25000" dirty="0"/>
              <a:t>EASY</a:t>
            </a:r>
            <a:r>
              <a:rPr lang="en-US" sz="2400" dirty="0"/>
              <a:t> ( x</a:t>
            </a:r>
            <a:r>
              <a:rPr lang="en-US" sz="2400" baseline="-25000" dirty="0"/>
              <a:t>i</a:t>
            </a:r>
            <a:r>
              <a:rPr lang="en-US" sz="2400" dirty="0"/>
              <a:t> ,y) + </a:t>
            </a:r>
            <a:r>
              <a:rPr lang="en-US" sz="2400" dirty="0" err="1"/>
              <a:t>w</a:t>
            </a:r>
            <a:r>
              <a:rPr lang="en-US" sz="2400" baseline="-25000" dirty="0" err="1"/>
              <a:t>HARD</a:t>
            </a:r>
            <a:r>
              <a:rPr lang="en-US" sz="2400" baseline="30000" dirty="0" err="1"/>
              <a:t>T</a:t>
            </a:r>
            <a:r>
              <a:rPr lang="en-US" sz="2400" dirty="0"/>
              <a:t> </a:t>
            </a:r>
            <a:r>
              <a:rPr lang="en-US" sz="2400" dirty="0">
                <a:latin typeface="cmmi10"/>
              </a:rPr>
              <a:t>Á</a:t>
            </a:r>
            <a:r>
              <a:rPr lang="en-US" sz="2400" baseline="-25000" dirty="0"/>
              <a:t>HARD</a:t>
            </a:r>
            <a:r>
              <a:rPr lang="en-US" sz="2400" dirty="0"/>
              <a:t> ( x</a:t>
            </a:r>
            <a:r>
              <a:rPr lang="en-US" sz="2400" baseline="-25000" dirty="0"/>
              <a:t>i</a:t>
            </a:r>
            <a:r>
              <a:rPr lang="en-US" sz="2400" dirty="0"/>
              <a:t> ,y) </a:t>
            </a:r>
            <a:endParaRPr lang="en-US" sz="2400" dirty="0" smtClean="0"/>
          </a:p>
          <a:p>
            <a:pPr lvl="1"/>
            <a:r>
              <a:rPr lang="en-US" b="1" dirty="0" smtClean="0">
                <a:solidFill>
                  <a:srgbClr val="003366"/>
                </a:solidFill>
              </a:rPr>
              <a:t>Check </a:t>
            </a:r>
            <a:r>
              <a:rPr lang="en-US" dirty="0" smtClean="0">
                <a:solidFill>
                  <a:srgbClr val="003366"/>
                </a:solidFill>
              </a:rPr>
              <a:t>the learning constraint</a:t>
            </a:r>
          </a:p>
          <a:p>
            <a:pPr lvl="2"/>
            <a:r>
              <a:rPr lang="en-US" sz="2000" dirty="0" smtClean="0"/>
              <a:t>Is the score of the current prediction better than of </a:t>
            </a:r>
            <a:r>
              <a:rPr lang="en-US" sz="2000" dirty="0">
                <a:solidFill>
                  <a:srgbClr val="0033CC"/>
                </a:solidFill>
              </a:rPr>
              <a:t>(x</a:t>
            </a:r>
            <a:r>
              <a:rPr lang="en-US" sz="2000" baseline="-25000" dirty="0">
                <a:solidFill>
                  <a:srgbClr val="0033CC"/>
                </a:solidFill>
              </a:rPr>
              <a:t>i</a:t>
            </a:r>
            <a:r>
              <a:rPr lang="en-US" sz="2000" dirty="0">
                <a:solidFill>
                  <a:srgbClr val="0033CC"/>
                </a:solidFill>
              </a:rPr>
              <a:t>, </a:t>
            </a:r>
            <a:r>
              <a:rPr lang="en-US" sz="2000" dirty="0" err="1">
                <a:solidFill>
                  <a:srgbClr val="0033CC"/>
                </a:solidFill>
              </a:rPr>
              <a:t>y</a:t>
            </a:r>
            <a:r>
              <a:rPr lang="en-US" sz="2000" baseline="-25000" dirty="0" err="1">
                <a:solidFill>
                  <a:srgbClr val="0033CC"/>
                </a:solidFill>
              </a:rPr>
              <a:t>i</a:t>
            </a:r>
            <a:r>
              <a:rPr lang="en-US" sz="2000" dirty="0" smtClean="0">
                <a:solidFill>
                  <a:srgbClr val="0033CC"/>
                </a:solidFill>
              </a:rPr>
              <a:t>)?</a:t>
            </a:r>
            <a:endParaRPr lang="en-US" sz="2000" dirty="0">
              <a:solidFill>
                <a:srgbClr val="0033CC"/>
              </a:solidFill>
            </a:endParaRPr>
          </a:p>
          <a:p>
            <a:pPr lvl="1"/>
            <a:r>
              <a:rPr lang="en-US" dirty="0" smtClean="0"/>
              <a:t>If </a:t>
            </a:r>
            <a:r>
              <a:rPr lang="en-US" b="1" dirty="0" smtClean="0"/>
              <a:t>Yes</a:t>
            </a:r>
            <a:r>
              <a:rPr lang="en-US" dirty="0" smtClean="0"/>
              <a:t> – a mistaken prediction</a:t>
            </a:r>
          </a:p>
          <a:p>
            <a:pPr lvl="2"/>
            <a:r>
              <a:rPr lang="en-US" sz="2000" dirty="0" smtClean="0"/>
              <a:t>Update w</a:t>
            </a:r>
          </a:p>
          <a:p>
            <a:pPr lvl="1"/>
            <a:r>
              <a:rPr lang="en-US" dirty="0" smtClean="0"/>
              <a:t>Otherwise: no need to update </a:t>
            </a:r>
            <a:r>
              <a:rPr lang="en-US" dirty="0" smtClean="0">
                <a:solidFill>
                  <a:srgbClr val="0033CC"/>
                </a:solidFill>
              </a:rPr>
              <a:t>w</a:t>
            </a:r>
            <a:r>
              <a:rPr lang="en-US" dirty="0" smtClean="0"/>
              <a:t> on this example</a:t>
            </a:r>
          </a:p>
          <a:p>
            <a:r>
              <a:rPr lang="en-US" sz="2000" dirty="0" err="1" smtClean="0">
                <a:solidFill>
                  <a:srgbClr val="0033CC"/>
                </a:solidFill>
              </a:rPr>
              <a:t>EndDo</a:t>
            </a:r>
            <a:endParaRPr lang="en-US" sz="2000" dirty="0">
              <a:solidFill>
                <a:srgbClr val="0033CC"/>
              </a:solidFill>
            </a:endParaRPr>
          </a:p>
          <a:p>
            <a:pPr lvl="1"/>
            <a:endParaRPr lang="en-US" dirty="0" smtClean="0">
              <a:solidFill>
                <a:srgbClr val="0033CC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629400" y="152400"/>
            <a:ext cx="2438400" cy="1524000"/>
          </a:xfrm>
          <a:prstGeom prst="wedgeRectCallout">
            <a:avLst>
              <a:gd name="adj1" fmla="val -12174"/>
              <a:gd name="adj2" fmla="val 94442"/>
            </a:avLst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3366CC"/>
                </a:solidFill>
                <a:cs typeface="Century Gothic"/>
              </a:rPr>
              <a:t>Solution I: </a:t>
            </a:r>
            <a:r>
              <a:rPr lang="en-US" sz="2000" dirty="0" smtClean="0">
                <a:solidFill>
                  <a:srgbClr val="003366"/>
                </a:solidFill>
                <a:cs typeface="Century Gothic"/>
              </a:rPr>
              <a:t>decompose the scoring function to </a:t>
            </a:r>
            <a:r>
              <a:rPr lang="en-US" sz="2000" dirty="0" smtClean="0">
                <a:solidFill>
                  <a:srgbClr val="3366CC"/>
                </a:solidFill>
                <a:cs typeface="Century Gothic"/>
              </a:rPr>
              <a:t>EASY </a:t>
            </a:r>
            <a:r>
              <a:rPr lang="en-US" sz="2000" dirty="0" smtClean="0">
                <a:solidFill>
                  <a:srgbClr val="003366"/>
                </a:solidFill>
                <a:cs typeface="Century Gothic"/>
              </a:rPr>
              <a:t>and </a:t>
            </a:r>
            <a:r>
              <a:rPr lang="en-US" sz="2000" dirty="0" smtClean="0">
                <a:solidFill>
                  <a:srgbClr val="3366CC"/>
                </a:solidFill>
                <a:cs typeface="Century Gothic"/>
              </a:rPr>
              <a:t>HARD</a:t>
            </a:r>
            <a:r>
              <a:rPr lang="en-US" sz="2000" dirty="0" smtClean="0">
                <a:solidFill>
                  <a:srgbClr val="003366"/>
                </a:solidFill>
                <a:cs typeface="Century Gothic"/>
              </a:rPr>
              <a:t> parts</a:t>
            </a:r>
            <a:endParaRPr lang="en-US" sz="2000" dirty="0">
              <a:solidFill>
                <a:srgbClr val="003366"/>
              </a:solidFill>
              <a:cs typeface="Century Gothic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685800" y="5029200"/>
            <a:ext cx="8229600" cy="1066800"/>
          </a:xfrm>
          <a:prstGeom prst="wedgeRectCallout">
            <a:avLst>
              <a:gd name="adj1" fmla="val -11960"/>
              <a:gd name="adj2" fmla="val -50084"/>
            </a:avLst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3366CC"/>
                </a:solidFill>
                <a:cs typeface="Century Gothic"/>
              </a:rPr>
              <a:t>EASY: </a:t>
            </a:r>
            <a:r>
              <a:rPr lang="en-US" sz="2000" dirty="0" smtClean="0">
                <a:solidFill>
                  <a:schemeClr val="tx1"/>
                </a:solidFill>
                <a:cs typeface="Century Gothic"/>
              </a:rPr>
              <a:t>could be feature functions that correspond to an HMM, a linear CRF,   or even </a:t>
            </a:r>
            <a:r>
              <a:rPr lang="en-US" sz="2000" dirty="0" smtClean="0">
                <a:solidFill>
                  <a:srgbClr val="3366CC"/>
                </a:solidFill>
                <a:latin typeface="cmmi10"/>
                <a:cs typeface="Century Gothic"/>
              </a:rPr>
              <a:t>Á</a:t>
            </a:r>
            <a:r>
              <a:rPr lang="en-US" sz="2400" kern="0" baseline="-25000" dirty="0">
                <a:solidFill>
                  <a:srgbClr val="3366CC"/>
                </a:solidFill>
              </a:rPr>
              <a:t>EASY </a:t>
            </a:r>
            <a:r>
              <a:rPr lang="en-US" sz="2000" dirty="0" smtClean="0">
                <a:solidFill>
                  <a:srgbClr val="3366CC"/>
                </a:solidFill>
                <a:cs typeface="Century Gothic"/>
              </a:rPr>
              <a:t>(</a:t>
            </a:r>
            <a:r>
              <a:rPr lang="en-US" sz="2000" dirty="0" err="1" smtClean="0">
                <a:solidFill>
                  <a:srgbClr val="3366CC"/>
                </a:solidFill>
                <a:cs typeface="Century Gothic"/>
              </a:rPr>
              <a:t>x,y</a:t>
            </a:r>
            <a:r>
              <a:rPr lang="en-US" sz="2000" dirty="0" smtClean="0">
                <a:solidFill>
                  <a:srgbClr val="3366CC"/>
                </a:solidFill>
                <a:cs typeface="Century Gothic"/>
              </a:rPr>
              <a:t>) = </a:t>
            </a:r>
            <a:r>
              <a:rPr lang="en-US" sz="2000" dirty="0" smtClean="0">
                <a:solidFill>
                  <a:srgbClr val="3366CC"/>
                </a:solidFill>
                <a:latin typeface="cmmi10"/>
                <a:cs typeface="Century Gothic"/>
              </a:rPr>
              <a:t>Á</a:t>
            </a:r>
            <a:r>
              <a:rPr lang="en-US" sz="2000" dirty="0" smtClean="0">
                <a:solidFill>
                  <a:srgbClr val="3366CC"/>
                </a:solidFill>
                <a:cs typeface="Century Gothic"/>
              </a:rPr>
              <a:t>(x), </a:t>
            </a:r>
            <a:r>
              <a:rPr lang="en-US" sz="2000" dirty="0" err="1" smtClean="0">
                <a:solidFill>
                  <a:srgbClr val="3366CC"/>
                </a:solidFill>
                <a:cs typeface="Century Gothic"/>
              </a:rPr>
              <a:t>omiting</a:t>
            </a:r>
            <a:r>
              <a:rPr lang="en-US" sz="2000" dirty="0" smtClean="0">
                <a:solidFill>
                  <a:srgbClr val="3366CC"/>
                </a:solidFill>
                <a:cs typeface="Century Gothic"/>
              </a:rPr>
              <a:t> dependence on y,</a:t>
            </a:r>
            <a:r>
              <a:rPr lang="en-US" sz="2000" dirty="0" smtClean="0">
                <a:solidFill>
                  <a:srgbClr val="FF0000"/>
                </a:solidFill>
                <a:cs typeface="Century Gothic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cs typeface="Century Gothic"/>
              </a:rPr>
              <a:t>corresponding to classifiers.</a:t>
            </a:r>
          </a:p>
          <a:p>
            <a:r>
              <a:rPr lang="en-US" sz="2000" dirty="0" smtClean="0">
                <a:solidFill>
                  <a:srgbClr val="003366"/>
                </a:solidFill>
                <a:cs typeface="Century Gothic"/>
              </a:rPr>
              <a:t>May not be enough if the </a:t>
            </a:r>
            <a:r>
              <a:rPr lang="en-US" sz="2000" dirty="0" smtClean="0">
                <a:solidFill>
                  <a:srgbClr val="0033CC"/>
                </a:solidFill>
                <a:cs typeface="Century Gothic"/>
              </a:rPr>
              <a:t>HARD </a:t>
            </a:r>
            <a:r>
              <a:rPr lang="en-US" sz="2000" dirty="0" smtClean="0">
                <a:solidFill>
                  <a:srgbClr val="003366"/>
                </a:solidFill>
                <a:cs typeface="Century Gothic"/>
              </a:rPr>
              <a:t>part is still part of each inference step.</a:t>
            </a:r>
            <a:endParaRPr lang="en-US" sz="2000" dirty="0">
              <a:solidFill>
                <a:srgbClr val="003366"/>
              </a:solidFill>
              <a:cs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554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Structured Prediction: Learning Algorithm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5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For each example </a:t>
            </a:r>
            <a:r>
              <a:rPr lang="en-US" sz="2000" dirty="0">
                <a:solidFill>
                  <a:srgbClr val="0033CC"/>
                </a:solidFill>
              </a:rPr>
              <a:t>(x</a:t>
            </a:r>
            <a:r>
              <a:rPr lang="en-US" sz="2000" baseline="-25000" dirty="0">
                <a:solidFill>
                  <a:srgbClr val="0033CC"/>
                </a:solidFill>
              </a:rPr>
              <a:t>i</a:t>
            </a:r>
            <a:r>
              <a:rPr lang="en-US" sz="2000" dirty="0">
                <a:solidFill>
                  <a:srgbClr val="0033CC"/>
                </a:solidFill>
              </a:rPr>
              <a:t>, </a:t>
            </a:r>
            <a:r>
              <a:rPr lang="en-US" sz="2000" dirty="0" err="1">
                <a:solidFill>
                  <a:srgbClr val="0033CC"/>
                </a:solidFill>
              </a:rPr>
              <a:t>y</a:t>
            </a:r>
            <a:r>
              <a:rPr lang="en-US" sz="2000" baseline="-25000" dirty="0" err="1">
                <a:solidFill>
                  <a:srgbClr val="0033CC"/>
                </a:solidFill>
              </a:rPr>
              <a:t>i</a:t>
            </a:r>
            <a:r>
              <a:rPr lang="en-US" sz="2000" dirty="0" smtClean="0">
                <a:solidFill>
                  <a:srgbClr val="0033CC"/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0033CC"/>
                </a:solidFill>
              </a:rPr>
              <a:t>Do:</a:t>
            </a:r>
          </a:p>
          <a:p>
            <a:pPr lvl="1"/>
            <a:r>
              <a:rPr lang="en-US" b="1" dirty="0" smtClean="0">
                <a:solidFill>
                  <a:srgbClr val="003366"/>
                </a:solidFill>
              </a:rPr>
              <a:t>Predict: </a:t>
            </a:r>
            <a:r>
              <a:rPr lang="en-US" dirty="0" smtClean="0">
                <a:solidFill>
                  <a:srgbClr val="0033CC"/>
                </a:solidFill>
              </a:rPr>
              <a:t>perform Inference with the current weight vector </a:t>
            </a:r>
          </a:p>
          <a:p>
            <a:pPr lvl="2"/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’ = </a:t>
            </a:r>
            <a:r>
              <a:rPr lang="en-US" sz="2400" dirty="0" err="1"/>
              <a:t>argmax</a:t>
            </a:r>
            <a:r>
              <a:rPr lang="en-US" sz="2400" baseline="-25000" dirty="0" err="1"/>
              <a:t>y</a:t>
            </a:r>
            <a:r>
              <a:rPr lang="en-US" sz="2400" baseline="-25000" dirty="0"/>
              <a:t> </a:t>
            </a:r>
            <a:r>
              <a:rPr lang="en-US" sz="2400" baseline="-25000" dirty="0">
                <a:latin typeface="cmsy10"/>
              </a:rPr>
              <a:t>2 Y</a:t>
            </a:r>
            <a:r>
              <a:rPr lang="en-US" sz="2400" dirty="0"/>
              <a:t>  </a:t>
            </a:r>
            <a:r>
              <a:rPr lang="en-US" sz="2400" dirty="0" err="1"/>
              <a:t>w</a:t>
            </a:r>
            <a:r>
              <a:rPr lang="en-US" sz="2400" baseline="-25000" dirty="0" err="1"/>
              <a:t>EASY</a:t>
            </a:r>
            <a:r>
              <a:rPr lang="en-US" sz="2400" baseline="30000" dirty="0" err="1"/>
              <a:t>T</a:t>
            </a:r>
            <a:r>
              <a:rPr lang="en-US" sz="2400" dirty="0"/>
              <a:t> </a:t>
            </a:r>
            <a:r>
              <a:rPr lang="en-US" sz="2400" dirty="0">
                <a:latin typeface="cmmi10"/>
              </a:rPr>
              <a:t>Á</a:t>
            </a:r>
            <a:r>
              <a:rPr lang="en-US" sz="2400" baseline="-25000" dirty="0"/>
              <a:t>EASY</a:t>
            </a:r>
            <a:r>
              <a:rPr lang="en-US" sz="2400" dirty="0"/>
              <a:t> ( x</a:t>
            </a:r>
            <a:r>
              <a:rPr lang="en-US" sz="2400" baseline="-25000" dirty="0"/>
              <a:t>i</a:t>
            </a:r>
            <a:r>
              <a:rPr lang="en-US" sz="2400" dirty="0"/>
              <a:t> ,y) + </a:t>
            </a:r>
            <a:r>
              <a:rPr lang="en-US" sz="2400" dirty="0" err="1"/>
              <a:t>w</a:t>
            </a:r>
            <a:r>
              <a:rPr lang="en-US" sz="2400" baseline="-25000" dirty="0" err="1"/>
              <a:t>HARD</a:t>
            </a:r>
            <a:r>
              <a:rPr lang="en-US" sz="2400" baseline="30000" dirty="0" err="1"/>
              <a:t>T</a:t>
            </a:r>
            <a:r>
              <a:rPr lang="en-US" sz="2400" dirty="0"/>
              <a:t> </a:t>
            </a:r>
            <a:r>
              <a:rPr lang="en-US" sz="2400" dirty="0">
                <a:latin typeface="cmmi10"/>
              </a:rPr>
              <a:t>Á</a:t>
            </a:r>
            <a:r>
              <a:rPr lang="en-US" sz="2400" baseline="-25000" dirty="0"/>
              <a:t>HARD</a:t>
            </a:r>
            <a:r>
              <a:rPr lang="en-US" sz="2400" dirty="0"/>
              <a:t> ( x</a:t>
            </a:r>
            <a:r>
              <a:rPr lang="en-US" sz="2400" baseline="-25000" dirty="0"/>
              <a:t>i</a:t>
            </a:r>
            <a:r>
              <a:rPr lang="en-US" sz="2400" dirty="0"/>
              <a:t> ,y) </a:t>
            </a:r>
            <a:endParaRPr lang="en-US" sz="2400" dirty="0" smtClean="0"/>
          </a:p>
          <a:p>
            <a:pPr lvl="1"/>
            <a:r>
              <a:rPr lang="en-US" b="1" dirty="0" smtClean="0">
                <a:solidFill>
                  <a:srgbClr val="003366"/>
                </a:solidFill>
              </a:rPr>
              <a:t>Check </a:t>
            </a:r>
            <a:r>
              <a:rPr lang="en-US" dirty="0" smtClean="0">
                <a:solidFill>
                  <a:srgbClr val="003366"/>
                </a:solidFill>
              </a:rPr>
              <a:t>the learning constraint</a:t>
            </a:r>
          </a:p>
          <a:p>
            <a:pPr lvl="2"/>
            <a:r>
              <a:rPr lang="en-US" sz="2000" dirty="0" smtClean="0"/>
              <a:t>Is the score of the current prediction better than of </a:t>
            </a:r>
            <a:r>
              <a:rPr lang="en-US" sz="2000" dirty="0">
                <a:solidFill>
                  <a:srgbClr val="0033CC"/>
                </a:solidFill>
              </a:rPr>
              <a:t>(x</a:t>
            </a:r>
            <a:r>
              <a:rPr lang="en-US" sz="2000" baseline="-25000" dirty="0">
                <a:solidFill>
                  <a:srgbClr val="0033CC"/>
                </a:solidFill>
              </a:rPr>
              <a:t>i</a:t>
            </a:r>
            <a:r>
              <a:rPr lang="en-US" sz="2000" dirty="0">
                <a:solidFill>
                  <a:srgbClr val="0033CC"/>
                </a:solidFill>
              </a:rPr>
              <a:t>, </a:t>
            </a:r>
            <a:r>
              <a:rPr lang="en-US" sz="2000" dirty="0" err="1">
                <a:solidFill>
                  <a:srgbClr val="0033CC"/>
                </a:solidFill>
              </a:rPr>
              <a:t>y</a:t>
            </a:r>
            <a:r>
              <a:rPr lang="en-US" sz="2000" baseline="-25000" dirty="0" err="1">
                <a:solidFill>
                  <a:srgbClr val="0033CC"/>
                </a:solidFill>
              </a:rPr>
              <a:t>i</a:t>
            </a:r>
            <a:r>
              <a:rPr lang="en-US" sz="2000" dirty="0" smtClean="0">
                <a:solidFill>
                  <a:srgbClr val="0033CC"/>
                </a:solidFill>
              </a:rPr>
              <a:t>)?</a:t>
            </a:r>
            <a:endParaRPr lang="en-US" sz="2000" dirty="0">
              <a:solidFill>
                <a:srgbClr val="0033CC"/>
              </a:solidFill>
            </a:endParaRPr>
          </a:p>
          <a:p>
            <a:pPr lvl="1"/>
            <a:r>
              <a:rPr lang="en-US" dirty="0" smtClean="0"/>
              <a:t>If </a:t>
            </a:r>
            <a:r>
              <a:rPr lang="en-US" b="1" dirty="0" smtClean="0"/>
              <a:t>Yes</a:t>
            </a:r>
            <a:r>
              <a:rPr lang="en-US" dirty="0" smtClean="0"/>
              <a:t> – a mistaken prediction</a:t>
            </a:r>
          </a:p>
          <a:p>
            <a:pPr lvl="2"/>
            <a:r>
              <a:rPr lang="en-US" sz="2000" dirty="0" smtClean="0"/>
              <a:t>Update w</a:t>
            </a:r>
          </a:p>
          <a:p>
            <a:pPr lvl="1"/>
            <a:r>
              <a:rPr lang="en-US" dirty="0" smtClean="0"/>
              <a:t>Otherwise: no need to update </a:t>
            </a:r>
            <a:r>
              <a:rPr lang="en-US" dirty="0" smtClean="0">
                <a:solidFill>
                  <a:srgbClr val="0033CC"/>
                </a:solidFill>
              </a:rPr>
              <a:t>w</a:t>
            </a:r>
            <a:r>
              <a:rPr lang="en-US" dirty="0" smtClean="0"/>
              <a:t> on this example</a:t>
            </a:r>
          </a:p>
          <a:p>
            <a:r>
              <a:rPr lang="en-US" sz="2000" dirty="0" err="1" smtClean="0">
                <a:solidFill>
                  <a:srgbClr val="0033CC"/>
                </a:solidFill>
              </a:rPr>
              <a:t>EndDo</a:t>
            </a:r>
            <a:endParaRPr lang="en-US" sz="2000" dirty="0">
              <a:solidFill>
                <a:srgbClr val="0033CC"/>
              </a:solidFill>
            </a:endParaRPr>
          </a:p>
          <a:p>
            <a:pPr lvl="1"/>
            <a:endParaRPr lang="en-US" dirty="0" smtClean="0">
              <a:solidFill>
                <a:srgbClr val="0033CC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629400" y="152400"/>
            <a:ext cx="2438400" cy="1524000"/>
          </a:xfrm>
          <a:prstGeom prst="wedgeRectCallout">
            <a:avLst>
              <a:gd name="adj1" fmla="val -12174"/>
              <a:gd name="adj2" fmla="val 94442"/>
            </a:avLst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3366CC"/>
                </a:solidFill>
                <a:cs typeface="Century Gothic"/>
              </a:rPr>
              <a:t>Solution II: </a:t>
            </a:r>
            <a:r>
              <a:rPr lang="en-US" sz="2000" dirty="0" smtClean="0">
                <a:solidFill>
                  <a:srgbClr val="003366"/>
                </a:solidFill>
                <a:cs typeface="Century Gothic"/>
              </a:rPr>
              <a:t>Disregard some of the dependencies: </a:t>
            </a:r>
            <a:r>
              <a:rPr lang="en-US" sz="2000" b="1" dirty="0" smtClean="0">
                <a:solidFill>
                  <a:srgbClr val="3366CC"/>
                </a:solidFill>
                <a:cs typeface="Century Gothic"/>
              </a:rPr>
              <a:t>assume a simple model.</a:t>
            </a:r>
            <a:endParaRPr lang="en-US" sz="2000" b="1" dirty="0">
              <a:solidFill>
                <a:srgbClr val="3366CC"/>
              </a:solidFill>
              <a:cs typeface="Century Gothic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248400" y="2209800"/>
            <a:ext cx="2514600" cy="838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6400800" y="2362200"/>
            <a:ext cx="2209800" cy="685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255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Structured Prediction: Learning Algorithm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5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For each example </a:t>
            </a:r>
            <a:r>
              <a:rPr lang="en-US" sz="2000" dirty="0">
                <a:solidFill>
                  <a:srgbClr val="0033CC"/>
                </a:solidFill>
              </a:rPr>
              <a:t>(x</a:t>
            </a:r>
            <a:r>
              <a:rPr lang="en-US" sz="2000" baseline="-25000" dirty="0">
                <a:solidFill>
                  <a:srgbClr val="0033CC"/>
                </a:solidFill>
              </a:rPr>
              <a:t>i</a:t>
            </a:r>
            <a:r>
              <a:rPr lang="en-US" sz="2000" dirty="0">
                <a:solidFill>
                  <a:srgbClr val="0033CC"/>
                </a:solidFill>
              </a:rPr>
              <a:t>, </a:t>
            </a:r>
            <a:r>
              <a:rPr lang="en-US" sz="2000" dirty="0" err="1">
                <a:solidFill>
                  <a:srgbClr val="0033CC"/>
                </a:solidFill>
              </a:rPr>
              <a:t>y</a:t>
            </a:r>
            <a:r>
              <a:rPr lang="en-US" sz="2000" baseline="-25000" dirty="0" err="1">
                <a:solidFill>
                  <a:srgbClr val="0033CC"/>
                </a:solidFill>
              </a:rPr>
              <a:t>i</a:t>
            </a:r>
            <a:r>
              <a:rPr lang="en-US" sz="2000" dirty="0" smtClean="0">
                <a:solidFill>
                  <a:srgbClr val="0033CC"/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0033CC"/>
                </a:solidFill>
              </a:rPr>
              <a:t>Do:</a:t>
            </a:r>
          </a:p>
          <a:p>
            <a:pPr lvl="1"/>
            <a:r>
              <a:rPr lang="en-US" b="1" dirty="0" smtClean="0">
                <a:solidFill>
                  <a:srgbClr val="003366"/>
                </a:solidFill>
              </a:rPr>
              <a:t>Predict:</a:t>
            </a:r>
            <a:r>
              <a:rPr lang="en-US" dirty="0" smtClean="0">
                <a:solidFill>
                  <a:srgbClr val="0033CC"/>
                </a:solidFill>
              </a:rPr>
              <a:t> perform Inference with the current weight vector </a:t>
            </a:r>
          </a:p>
          <a:p>
            <a:pPr lvl="2"/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’ = </a:t>
            </a:r>
            <a:r>
              <a:rPr lang="en-US" sz="2400" dirty="0" err="1"/>
              <a:t>argmax</a:t>
            </a:r>
            <a:r>
              <a:rPr lang="en-US" sz="2400" baseline="-25000" dirty="0" err="1"/>
              <a:t>y</a:t>
            </a:r>
            <a:r>
              <a:rPr lang="en-US" sz="2400" baseline="-25000" dirty="0"/>
              <a:t> </a:t>
            </a:r>
            <a:r>
              <a:rPr lang="en-US" sz="2400" baseline="-25000" dirty="0">
                <a:latin typeface="cmsy10"/>
              </a:rPr>
              <a:t>2 Y</a:t>
            </a:r>
            <a:r>
              <a:rPr lang="en-US" sz="2400" dirty="0"/>
              <a:t>  </a:t>
            </a:r>
            <a:r>
              <a:rPr lang="en-US" sz="2400" dirty="0" err="1"/>
              <a:t>w</a:t>
            </a:r>
            <a:r>
              <a:rPr lang="en-US" sz="2400" baseline="-25000" dirty="0" err="1"/>
              <a:t>EASY</a:t>
            </a:r>
            <a:r>
              <a:rPr lang="en-US" sz="2400" baseline="30000" dirty="0" err="1"/>
              <a:t>T</a:t>
            </a:r>
            <a:r>
              <a:rPr lang="en-US" sz="2400" dirty="0"/>
              <a:t> </a:t>
            </a:r>
            <a:r>
              <a:rPr lang="en-US" sz="2400" dirty="0">
                <a:latin typeface="cmmi10"/>
              </a:rPr>
              <a:t>Á</a:t>
            </a:r>
            <a:r>
              <a:rPr lang="en-US" sz="2400" baseline="-25000" dirty="0"/>
              <a:t>EASY</a:t>
            </a:r>
            <a:r>
              <a:rPr lang="en-US" sz="2400" dirty="0"/>
              <a:t> ( x</a:t>
            </a:r>
            <a:r>
              <a:rPr lang="en-US" sz="2400" baseline="-25000" dirty="0"/>
              <a:t>i</a:t>
            </a:r>
            <a:r>
              <a:rPr lang="en-US" sz="2400" dirty="0"/>
              <a:t> ,y) + </a:t>
            </a:r>
            <a:r>
              <a:rPr lang="en-US" sz="2400" dirty="0" err="1"/>
              <a:t>w</a:t>
            </a:r>
            <a:r>
              <a:rPr lang="en-US" sz="2400" baseline="-25000" dirty="0" err="1"/>
              <a:t>HARD</a:t>
            </a:r>
            <a:r>
              <a:rPr lang="en-US" sz="2400" baseline="30000" dirty="0" err="1"/>
              <a:t>T</a:t>
            </a:r>
            <a:r>
              <a:rPr lang="en-US" sz="2400" dirty="0"/>
              <a:t> </a:t>
            </a:r>
            <a:r>
              <a:rPr lang="en-US" sz="2400" dirty="0">
                <a:latin typeface="cmmi10"/>
              </a:rPr>
              <a:t>Á</a:t>
            </a:r>
            <a:r>
              <a:rPr lang="en-US" sz="2400" baseline="-25000" dirty="0"/>
              <a:t>HARD</a:t>
            </a:r>
            <a:r>
              <a:rPr lang="en-US" sz="2400" dirty="0"/>
              <a:t> ( x</a:t>
            </a:r>
            <a:r>
              <a:rPr lang="en-US" sz="2400" baseline="-25000" dirty="0"/>
              <a:t>i</a:t>
            </a:r>
            <a:r>
              <a:rPr lang="en-US" sz="2400" dirty="0"/>
              <a:t> ,y) </a:t>
            </a:r>
            <a:endParaRPr lang="en-US" sz="2400" dirty="0" smtClean="0"/>
          </a:p>
          <a:p>
            <a:pPr lvl="1"/>
            <a:r>
              <a:rPr lang="en-US" b="1" dirty="0" smtClean="0">
                <a:solidFill>
                  <a:srgbClr val="003366"/>
                </a:solidFill>
              </a:rPr>
              <a:t>Check </a:t>
            </a:r>
            <a:r>
              <a:rPr lang="en-US" dirty="0" smtClean="0">
                <a:solidFill>
                  <a:srgbClr val="003366"/>
                </a:solidFill>
              </a:rPr>
              <a:t>the learning constraint</a:t>
            </a:r>
          </a:p>
          <a:p>
            <a:pPr lvl="2"/>
            <a:r>
              <a:rPr lang="en-US" sz="2000" dirty="0" smtClean="0"/>
              <a:t>Is the score of the current prediction better than of </a:t>
            </a:r>
            <a:r>
              <a:rPr lang="en-US" sz="2000" dirty="0">
                <a:solidFill>
                  <a:srgbClr val="0033CC"/>
                </a:solidFill>
              </a:rPr>
              <a:t>(x</a:t>
            </a:r>
            <a:r>
              <a:rPr lang="en-US" sz="2000" baseline="-25000" dirty="0">
                <a:solidFill>
                  <a:srgbClr val="0033CC"/>
                </a:solidFill>
              </a:rPr>
              <a:t>i</a:t>
            </a:r>
            <a:r>
              <a:rPr lang="en-US" sz="2000" dirty="0">
                <a:solidFill>
                  <a:srgbClr val="0033CC"/>
                </a:solidFill>
              </a:rPr>
              <a:t>, </a:t>
            </a:r>
            <a:r>
              <a:rPr lang="en-US" sz="2000" dirty="0" err="1">
                <a:solidFill>
                  <a:srgbClr val="0033CC"/>
                </a:solidFill>
              </a:rPr>
              <a:t>y</a:t>
            </a:r>
            <a:r>
              <a:rPr lang="en-US" sz="2000" baseline="-25000" dirty="0" err="1">
                <a:solidFill>
                  <a:srgbClr val="0033CC"/>
                </a:solidFill>
              </a:rPr>
              <a:t>i</a:t>
            </a:r>
            <a:r>
              <a:rPr lang="en-US" sz="2000" dirty="0" smtClean="0">
                <a:solidFill>
                  <a:srgbClr val="0033CC"/>
                </a:solidFill>
              </a:rPr>
              <a:t>)?</a:t>
            </a:r>
            <a:endParaRPr lang="en-US" sz="2000" dirty="0">
              <a:solidFill>
                <a:srgbClr val="0033CC"/>
              </a:solidFill>
            </a:endParaRPr>
          </a:p>
          <a:p>
            <a:pPr lvl="1"/>
            <a:r>
              <a:rPr lang="en-US" dirty="0" smtClean="0"/>
              <a:t>If </a:t>
            </a:r>
            <a:r>
              <a:rPr lang="en-US" b="1" dirty="0" smtClean="0"/>
              <a:t>Yes</a:t>
            </a:r>
            <a:r>
              <a:rPr lang="en-US" dirty="0" smtClean="0"/>
              <a:t> – a mistaken prediction</a:t>
            </a:r>
          </a:p>
          <a:p>
            <a:pPr lvl="2"/>
            <a:r>
              <a:rPr lang="en-US" sz="2000" dirty="0" smtClean="0"/>
              <a:t>Update w</a:t>
            </a:r>
          </a:p>
          <a:p>
            <a:pPr lvl="1"/>
            <a:r>
              <a:rPr lang="en-US" dirty="0" smtClean="0"/>
              <a:t>Otherwise: no need to update </a:t>
            </a:r>
            <a:r>
              <a:rPr lang="en-US" dirty="0" smtClean="0">
                <a:solidFill>
                  <a:srgbClr val="0033CC"/>
                </a:solidFill>
              </a:rPr>
              <a:t>w</a:t>
            </a:r>
            <a:r>
              <a:rPr lang="en-US" dirty="0" smtClean="0"/>
              <a:t> on this example</a:t>
            </a:r>
          </a:p>
          <a:p>
            <a:r>
              <a:rPr lang="en-US" sz="2000" dirty="0" err="1" smtClean="0">
                <a:solidFill>
                  <a:srgbClr val="0033CC"/>
                </a:solidFill>
              </a:rPr>
              <a:t>EndDo</a:t>
            </a:r>
            <a:endParaRPr lang="en-US" sz="2000" dirty="0" smtClean="0">
              <a:solidFill>
                <a:srgbClr val="0033CC"/>
              </a:solidFill>
            </a:endParaRPr>
          </a:p>
          <a:p>
            <a:pPr marL="342900" lvl="2" indent="-342900">
              <a:buSzPct val="75000"/>
            </a:pP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’ = </a:t>
            </a:r>
            <a:r>
              <a:rPr lang="en-US" sz="2400" dirty="0" err="1"/>
              <a:t>argmax</a:t>
            </a:r>
            <a:r>
              <a:rPr lang="en-US" sz="2400" baseline="-25000" dirty="0" err="1"/>
              <a:t>y</a:t>
            </a:r>
            <a:r>
              <a:rPr lang="en-US" sz="2400" baseline="-25000" dirty="0"/>
              <a:t> </a:t>
            </a:r>
            <a:r>
              <a:rPr lang="en-US" sz="2400" baseline="-25000" dirty="0">
                <a:latin typeface="cmsy10"/>
              </a:rPr>
              <a:t>2 Y</a:t>
            </a:r>
            <a:r>
              <a:rPr lang="en-US" sz="2400" dirty="0"/>
              <a:t>  </a:t>
            </a:r>
            <a:r>
              <a:rPr lang="en-US" sz="2400" dirty="0" err="1"/>
              <a:t>w</a:t>
            </a:r>
            <a:r>
              <a:rPr lang="en-US" sz="2400" baseline="-25000" dirty="0" err="1"/>
              <a:t>EASY</a:t>
            </a:r>
            <a:r>
              <a:rPr lang="en-US" sz="2400" baseline="30000" dirty="0" err="1"/>
              <a:t>T</a:t>
            </a:r>
            <a:r>
              <a:rPr lang="en-US" sz="2400" dirty="0"/>
              <a:t> </a:t>
            </a:r>
            <a:r>
              <a:rPr lang="en-US" sz="2400" dirty="0">
                <a:latin typeface="cmmi10"/>
              </a:rPr>
              <a:t>Á</a:t>
            </a:r>
            <a:r>
              <a:rPr lang="en-US" sz="2400" baseline="-25000" dirty="0"/>
              <a:t>EASY</a:t>
            </a:r>
            <a:r>
              <a:rPr lang="en-US" sz="2400" dirty="0"/>
              <a:t> ( x</a:t>
            </a:r>
            <a:r>
              <a:rPr lang="en-US" sz="2400" baseline="-25000" dirty="0"/>
              <a:t>i</a:t>
            </a:r>
            <a:r>
              <a:rPr lang="en-US" sz="2400" dirty="0"/>
              <a:t> ,y) + </a:t>
            </a:r>
            <a:r>
              <a:rPr lang="en-US" sz="2400" dirty="0" err="1"/>
              <a:t>w</a:t>
            </a:r>
            <a:r>
              <a:rPr lang="en-US" sz="2400" baseline="-25000" dirty="0" err="1"/>
              <a:t>HARD</a:t>
            </a:r>
            <a:r>
              <a:rPr lang="en-US" sz="2400" baseline="30000" dirty="0" err="1"/>
              <a:t>T</a:t>
            </a:r>
            <a:r>
              <a:rPr lang="en-US" sz="2400" dirty="0"/>
              <a:t> </a:t>
            </a:r>
            <a:r>
              <a:rPr lang="en-US" sz="2400" dirty="0">
                <a:latin typeface="cmmi10"/>
              </a:rPr>
              <a:t>Á</a:t>
            </a:r>
            <a:r>
              <a:rPr lang="en-US" sz="2400" baseline="-25000" dirty="0"/>
              <a:t>HARD</a:t>
            </a:r>
            <a:r>
              <a:rPr lang="en-US" sz="2400" dirty="0"/>
              <a:t> ( x</a:t>
            </a:r>
            <a:r>
              <a:rPr lang="en-US" sz="2400" baseline="-25000" dirty="0"/>
              <a:t>i</a:t>
            </a:r>
            <a:r>
              <a:rPr lang="en-US" sz="2400" dirty="0"/>
              <a:t> ,y) </a:t>
            </a:r>
          </a:p>
          <a:p>
            <a:endParaRPr lang="en-US" sz="2000" dirty="0">
              <a:solidFill>
                <a:srgbClr val="0033CC"/>
              </a:solidFill>
            </a:endParaRPr>
          </a:p>
          <a:p>
            <a:pPr lvl="1"/>
            <a:endParaRPr lang="en-US" dirty="0" smtClean="0">
              <a:solidFill>
                <a:srgbClr val="0033CC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1524000" y="5623034"/>
            <a:ext cx="5943600" cy="647700"/>
          </a:xfrm>
          <a:prstGeom prst="wedgeRectCallout">
            <a:avLst>
              <a:gd name="adj1" fmla="val -7246"/>
              <a:gd name="adj2" fmla="val -49847"/>
            </a:avLst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3366"/>
                </a:solidFill>
                <a:cs typeface="Century Gothic"/>
              </a:rPr>
              <a:t>This is the most commonly used solution in NLP today</a:t>
            </a:r>
            <a:endParaRPr lang="en-US" sz="2000" b="1" dirty="0">
              <a:solidFill>
                <a:srgbClr val="003366"/>
              </a:solidFill>
              <a:cs typeface="Century Gothic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248400" y="2209800"/>
            <a:ext cx="2514600" cy="838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6400800" y="2362200"/>
            <a:ext cx="2209800" cy="685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ular Callout 7"/>
          <p:cNvSpPr/>
          <p:nvPr/>
        </p:nvSpPr>
        <p:spPr>
          <a:xfrm>
            <a:off x="3505200" y="952500"/>
            <a:ext cx="5486400" cy="952500"/>
          </a:xfrm>
          <a:prstGeom prst="wedgeRectCallout">
            <a:avLst>
              <a:gd name="adj1" fmla="val -8108"/>
              <a:gd name="adj2" fmla="val -48191"/>
            </a:avLst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3366CC"/>
                </a:solidFill>
                <a:cs typeface="Century Gothic"/>
              </a:rPr>
              <a:t>Solution III: </a:t>
            </a:r>
            <a:r>
              <a:rPr lang="en-US" sz="2000" dirty="0" smtClean="0">
                <a:solidFill>
                  <a:srgbClr val="003366"/>
                </a:solidFill>
                <a:cs typeface="Century Gothic"/>
              </a:rPr>
              <a:t>Disregard some of the dependencies </a:t>
            </a:r>
            <a:r>
              <a:rPr lang="en-US" sz="2000" dirty="0" smtClean="0">
                <a:solidFill>
                  <a:srgbClr val="3366CC"/>
                </a:solidFill>
                <a:cs typeface="Century Gothic"/>
              </a:rPr>
              <a:t>during learning</a:t>
            </a:r>
            <a:r>
              <a:rPr lang="en-US" sz="2000" dirty="0" smtClean="0">
                <a:solidFill>
                  <a:schemeClr val="tx1"/>
                </a:solidFill>
                <a:cs typeface="Century Gothic"/>
              </a:rPr>
              <a:t>; </a:t>
            </a:r>
            <a:r>
              <a:rPr lang="en-US" sz="2000" dirty="0" smtClean="0">
                <a:solidFill>
                  <a:srgbClr val="003366"/>
                </a:solidFill>
                <a:cs typeface="Century Gothic"/>
              </a:rPr>
              <a:t>take into account at </a:t>
            </a:r>
            <a:r>
              <a:rPr lang="en-US" sz="2000" dirty="0" smtClean="0">
                <a:solidFill>
                  <a:srgbClr val="3366CC"/>
                </a:solidFill>
                <a:cs typeface="Century Gothic"/>
              </a:rPr>
              <a:t>decision time</a:t>
            </a:r>
            <a:endParaRPr lang="en-US" sz="2000" dirty="0">
              <a:solidFill>
                <a:srgbClr val="3366CC"/>
              </a:solidFill>
              <a:cs typeface="Century Gothic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Roth &amp; Srikumar: ILP formulations in Natural Language Processing</a:t>
            </a:r>
            <a:endParaRPr lang="en-US" altLang="zh-TW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3F18D4-0D70-44DE-A8FF-A8D5002D1168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421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  <p:tag name="FIRSTDANR@YOZKPGTFUVWXY5MI" val="2971"/>
  <p:tag name="ACCESSLIST" val=""/>
  <p:tag name="FIRSTDANR@EKFAUQOFUVWYY57I" val="3619"/>
  <p:tag name="FIRSTDANR@ELHXENZFUVWZY5H8" val="4613"/>
  <p:tag name="FIRSTDANR@CYDCTBQRUVW1Y552" val="527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6|8.9|1.7|3.9|18.7|15.3|4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6|8.9|1.7|3.9|18.7|15.3|4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6|8.9|1.7|3.9|18.7|15.3|4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6|8.9|1.7|3.9|18.7|15.3|4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6|8.9|1.7|3.9|18.7|15.3|4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6|8.9|1.7|3.9|18.7|15.3|4.5"/>
</p:tagLst>
</file>

<file path=ppt/theme/theme1.xml><?xml version="1.0" encoding="utf-8"?>
<a:theme xmlns:a="http://schemas.openxmlformats.org/drawingml/2006/main" name="ilp-nlp-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424242"/>
      </a:lt2>
      <a:accent1>
        <a:srgbClr val="4472C4"/>
      </a:accent1>
      <a:accent2>
        <a:srgbClr val="ED7D31"/>
      </a:accent2>
      <a:accent3>
        <a:srgbClr val="000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p-nlp-theme" id="{2066A5B0-1B40-9F40-96C5-2BDFE0C467AC}" vid="{00CFCB0C-1377-844F-BF1E-213CEC548B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78733</TotalTime>
  <Words>3261</Words>
  <Application>Microsoft Office PowerPoint</Application>
  <PresentationFormat>On-screen Show (4:3)</PresentationFormat>
  <Paragraphs>560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7" baseType="lpstr">
      <vt:lpstr>Arial</vt:lpstr>
      <vt:lpstr>Arial Unicode MS</vt:lpstr>
      <vt:lpstr>Calibri</vt:lpstr>
      <vt:lpstr>Cambria Math</vt:lpstr>
      <vt:lpstr>Century Gothic</vt:lpstr>
      <vt:lpstr>cmmi10</vt:lpstr>
      <vt:lpstr>cmsy10</vt:lpstr>
      <vt:lpstr>Courier</vt:lpstr>
      <vt:lpstr>Courier New</vt:lpstr>
      <vt:lpstr>Open Sans</vt:lpstr>
      <vt:lpstr>新細明體</vt:lpstr>
      <vt:lpstr>Symbol</vt:lpstr>
      <vt:lpstr>Tempus Sans ITC</vt:lpstr>
      <vt:lpstr>Times New Roman</vt:lpstr>
      <vt:lpstr>Wingdings</vt:lpstr>
      <vt:lpstr>ilp-nlp-theme</vt:lpstr>
      <vt:lpstr>PART 4: LEARNING PARADIGMS</vt:lpstr>
      <vt:lpstr>ILP Formulations in NLP</vt:lpstr>
      <vt:lpstr>Structured Prediction: Inference</vt:lpstr>
      <vt:lpstr>Structured Prediction: Learning</vt:lpstr>
      <vt:lpstr>Structured Prediction: Learning</vt:lpstr>
      <vt:lpstr>Structured Prediction: Learning Algorithm</vt:lpstr>
      <vt:lpstr>Structured Prediction: Learning Algorithm</vt:lpstr>
      <vt:lpstr>Structured Prediction: Learning Algorithm</vt:lpstr>
      <vt:lpstr>Structured Prediction: Learning Algorithm</vt:lpstr>
      <vt:lpstr>Constrained Conditional Models</vt:lpstr>
      <vt:lpstr>Where are we? </vt:lpstr>
      <vt:lpstr>Training Constrained Conditional Models </vt:lpstr>
      <vt:lpstr>Learning Paradigms [Punyakanok+ 05]</vt:lpstr>
      <vt:lpstr>Multiclass Classification</vt:lpstr>
      <vt:lpstr>One-vs-all may not always work</vt:lpstr>
      <vt:lpstr>Local Learning: One-vs-all classification</vt:lpstr>
      <vt:lpstr>Global Multiclass Approach [Constraint Classification, Har-Peled et. al ‘02]</vt:lpstr>
      <vt:lpstr>Moving to Structures: Training Methods</vt:lpstr>
      <vt:lpstr>Training with Constraints: Joint (Global) Learning; IBT</vt:lpstr>
      <vt:lpstr>L+I &amp; IBT: General View – Structured Perceptron</vt:lpstr>
      <vt:lpstr>Claims [Punyakanok et. al , IJCAI 2005]</vt:lpstr>
      <vt:lpstr>L+I vs IBT </vt:lpstr>
      <vt:lpstr>Relative Merits: SRL</vt:lpstr>
      <vt:lpstr>Learning Paradigms: Summary</vt:lpstr>
      <vt:lpstr>Semantic Role Labeling (SRL) </vt:lpstr>
      <vt:lpstr>Verb SRL is not Sufficient </vt:lpstr>
      <vt:lpstr>Extended Semantic Role Labeling</vt:lpstr>
      <vt:lpstr>Computational Challenges</vt:lpstr>
      <vt:lpstr>Coherency in Semantic Role Labeling</vt:lpstr>
      <vt:lpstr>Enforce Coherence via Joint inference (CCMs)</vt:lpstr>
      <vt:lpstr>Training Complex Models without Joint Supervision 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CCMs</dc:title>
  <dc:subject>Talk at Maryland, April 2009</dc:subject>
  <dc:creator>Dan Roth</dc:creator>
  <cp:lastModifiedBy>Roth, Dan</cp:lastModifiedBy>
  <cp:revision>1215</cp:revision>
  <dcterms:created xsi:type="dcterms:W3CDTF">2004-04-28T22:21:11Z</dcterms:created>
  <dcterms:modified xsi:type="dcterms:W3CDTF">2017-04-03T23:41:41Z</dcterms:modified>
</cp:coreProperties>
</file>