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7.xml" ContentType="application/vnd.openxmlformats-officedocument.presentationml.notesSlide+xml"/>
  <Override PartName="/ppt/tags/tag14.xml" ContentType="application/vnd.openxmlformats-officedocument.presentationml.tags+xml"/>
  <Override PartName="/ppt/notesSlides/notesSlide28.xml" ContentType="application/vnd.openxmlformats-officedocument.presentationml.notesSlide+xml"/>
  <Override PartName="/ppt/charts/chart5.xml" ContentType="application/vnd.openxmlformats-officedocument.drawingml.chart+xml"/>
  <Override PartName="/ppt/notesSlides/notesSlide29.xml" ContentType="application/vnd.openxmlformats-officedocument.presentationml.notesSlide+xml"/>
  <Override PartName="/ppt/charts/chart6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52"/>
  </p:notesMasterIdLst>
  <p:handoutMasterIdLst>
    <p:handoutMasterId r:id="rId53"/>
  </p:handoutMasterIdLst>
  <p:sldIdLst>
    <p:sldId id="1430" r:id="rId2"/>
    <p:sldId id="1523" r:id="rId3"/>
    <p:sldId id="1522" r:id="rId4"/>
    <p:sldId id="1524" r:id="rId5"/>
    <p:sldId id="1525" r:id="rId6"/>
    <p:sldId id="1526" r:id="rId7"/>
    <p:sldId id="1527" r:id="rId8"/>
    <p:sldId id="1528" r:id="rId9"/>
    <p:sldId id="1529" r:id="rId10"/>
    <p:sldId id="1530" r:id="rId11"/>
    <p:sldId id="1531" r:id="rId12"/>
    <p:sldId id="1532" r:id="rId13"/>
    <p:sldId id="1533" r:id="rId14"/>
    <p:sldId id="1534" r:id="rId15"/>
    <p:sldId id="1535" r:id="rId16"/>
    <p:sldId id="1536" r:id="rId17"/>
    <p:sldId id="1537" r:id="rId18"/>
    <p:sldId id="1538" r:id="rId19"/>
    <p:sldId id="1539" r:id="rId20"/>
    <p:sldId id="1540" r:id="rId21"/>
    <p:sldId id="1541" r:id="rId22"/>
    <p:sldId id="1542" r:id="rId23"/>
    <p:sldId id="1543" r:id="rId24"/>
    <p:sldId id="1544" r:id="rId25"/>
    <p:sldId id="1545" r:id="rId26"/>
    <p:sldId id="1546" r:id="rId27"/>
    <p:sldId id="1547" r:id="rId28"/>
    <p:sldId id="1548" r:id="rId29"/>
    <p:sldId id="1549" r:id="rId30"/>
    <p:sldId id="1550" r:id="rId31"/>
    <p:sldId id="1551" r:id="rId32"/>
    <p:sldId id="1569" r:id="rId33"/>
    <p:sldId id="1570" r:id="rId34"/>
    <p:sldId id="1574" r:id="rId35"/>
    <p:sldId id="1571" r:id="rId36"/>
    <p:sldId id="1572" r:id="rId37"/>
    <p:sldId id="1573" r:id="rId38"/>
    <p:sldId id="1567" r:id="rId39"/>
    <p:sldId id="1586" r:id="rId40"/>
    <p:sldId id="1575" r:id="rId41"/>
    <p:sldId id="1576" r:id="rId42"/>
    <p:sldId id="1577" r:id="rId43"/>
    <p:sldId id="1578" r:id="rId44"/>
    <p:sldId id="1579" r:id="rId45"/>
    <p:sldId id="1580" r:id="rId46"/>
    <p:sldId id="1581" r:id="rId47"/>
    <p:sldId id="1582" r:id="rId48"/>
    <p:sldId id="1583" r:id="rId49"/>
    <p:sldId id="1584" r:id="rId50"/>
    <p:sldId id="1585" r:id="rId51"/>
  </p:sldIdLst>
  <p:sldSz cx="9144000" cy="6858000" type="screen4x3"/>
  <p:notesSz cx="6858000" cy="9144000"/>
  <p:custDataLst>
    <p:tags r:id="rId5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Introduction" id="{12D8F34F-992F-485E-8ED1-31BE1F766B13}">
          <p14:sldIdLst>
            <p14:sldId id="1430"/>
            <p14:sldId id="1523"/>
            <p14:sldId id="1522"/>
            <p14:sldId id="1524"/>
            <p14:sldId id="1525"/>
            <p14:sldId id="1526"/>
            <p14:sldId id="1527"/>
            <p14:sldId id="1528"/>
            <p14:sldId id="1529"/>
            <p14:sldId id="1530"/>
            <p14:sldId id="1531"/>
            <p14:sldId id="1532"/>
            <p14:sldId id="1533"/>
            <p14:sldId id="1534"/>
            <p14:sldId id="1535"/>
            <p14:sldId id="1536"/>
            <p14:sldId id="1537"/>
            <p14:sldId id="1538"/>
            <p14:sldId id="1539"/>
            <p14:sldId id="1540"/>
            <p14:sldId id="1541"/>
            <p14:sldId id="1542"/>
            <p14:sldId id="1543"/>
            <p14:sldId id="1544"/>
            <p14:sldId id="1545"/>
            <p14:sldId id="1546"/>
            <p14:sldId id="1547"/>
            <p14:sldId id="1548"/>
            <p14:sldId id="1549"/>
            <p14:sldId id="1550"/>
            <p14:sldId id="1551"/>
            <p14:sldId id="1569"/>
            <p14:sldId id="1570"/>
            <p14:sldId id="1574"/>
            <p14:sldId id="1571"/>
            <p14:sldId id="1572"/>
            <p14:sldId id="1573"/>
            <p14:sldId id="1567"/>
            <p14:sldId id="1586"/>
          </p14:sldIdLst>
        </p14:section>
        <p14:section name="Amortized Inference" id="{A1029027-D23D-45B6-AEA2-77AE0A2D0F3E}">
          <p14:sldIdLst>
            <p14:sldId id="1575"/>
            <p14:sldId id="1576"/>
            <p14:sldId id="1577"/>
            <p14:sldId id="1578"/>
            <p14:sldId id="1579"/>
            <p14:sldId id="1580"/>
            <p14:sldId id="1581"/>
            <p14:sldId id="1582"/>
            <p14:sldId id="1583"/>
            <p14:sldId id="1584"/>
            <p14:sldId id="15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0033CC"/>
    <a:srgbClr val="FFFFCC"/>
    <a:srgbClr val="FF0000"/>
    <a:srgbClr val="003366"/>
    <a:srgbClr val="FF9933"/>
    <a:srgbClr val="FFFF99"/>
    <a:srgbClr val="FFFFFF"/>
    <a:srgbClr val="66CCFF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2" autoAdjust="0"/>
    <p:restoredTop sz="88462" autoAdjust="0"/>
  </p:normalViewPr>
  <p:slideViewPr>
    <p:cSldViewPr>
      <p:cViewPr varScale="1">
        <p:scale>
          <a:sx n="90" d="100"/>
          <a:sy n="90" d="100"/>
        </p:scale>
        <p:origin x="163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8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tags" Target="tags/tag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>
                <a:solidFill>
                  <a:srgbClr val="003366"/>
                </a:solidFill>
                <a:latin typeface="+mn-lt"/>
              </a:rPr>
              <a:t>Number of examples of </a:t>
            </a:r>
            <a:r>
              <a:rPr lang="en-US" dirty="0" smtClean="0">
                <a:solidFill>
                  <a:srgbClr val="003366"/>
                </a:solidFill>
                <a:latin typeface="+mn-lt"/>
              </a:rPr>
              <a:t>given size</a:t>
            </a:r>
            <a:endParaRPr lang="en-US" dirty="0">
              <a:solidFill>
                <a:srgbClr val="003366"/>
              </a:solidFill>
              <a:latin typeface="+mn-lt"/>
            </a:endParaRP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75513039419215"/>
          <c:y val="0.176083989501312"/>
          <c:w val="0.709796765269206"/>
          <c:h val="0.70556915001009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examples of size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Sheet1!$A$2:$A$52</c:f>
              <c:numCache>
                <c:formatCode>General</c:formatCode>
                <c:ptCount val="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</c:numCache>
            </c:num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0.0</c:v>
                </c:pt>
                <c:pt idx="1">
                  <c:v>120091.0</c:v>
                </c:pt>
                <c:pt idx="2">
                  <c:v>147708.0</c:v>
                </c:pt>
                <c:pt idx="3">
                  <c:v>175487.0</c:v>
                </c:pt>
                <c:pt idx="4">
                  <c:v>190457.0</c:v>
                </c:pt>
                <c:pt idx="5">
                  <c:v>254015.0</c:v>
                </c:pt>
                <c:pt idx="6">
                  <c:v>281635.0</c:v>
                </c:pt>
                <c:pt idx="7">
                  <c:v>326289.0</c:v>
                </c:pt>
                <c:pt idx="8">
                  <c:v>355267.0</c:v>
                </c:pt>
                <c:pt idx="9">
                  <c:v>380504.0</c:v>
                </c:pt>
                <c:pt idx="10">
                  <c:v>396794.0</c:v>
                </c:pt>
                <c:pt idx="11">
                  <c:v>415161.0</c:v>
                </c:pt>
                <c:pt idx="12">
                  <c:v>437351.0</c:v>
                </c:pt>
                <c:pt idx="13">
                  <c:v>449203.0</c:v>
                </c:pt>
                <c:pt idx="14">
                  <c:v>463048.0</c:v>
                </c:pt>
                <c:pt idx="15">
                  <c:v>472438.0</c:v>
                </c:pt>
                <c:pt idx="16">
                  <c:v>481111.0</c:v>
                </c:pt>
                <c:pt idx="17">
                  <c:v>487202.0</c:v>
                </c:pt>
                <c:pt idx="18">
                  <c:v>492344.0</c:v>
                </c:pt>
                <c:pt idx="19">
                  <c:v>501544.0</c:v>
                </c:pt>
                <c:pt idx="20">
                  <c:v>500884.0</c:v>
                </c:pt>
                <c:pt idx="21">
                  <c:v>499205.0</c:v>
                </c:pt>
                <c:pt idx="22">
                  <c:v>498415.0</c:v>
                </c:pt>
                <c:pt idx="23">
                  <c:v>495742.0</c:v>
                </c:pt>
                <c:pt idx="24">
                  <c:v>486001.0</c:v>
                </c:pt>
                <c:pt idx="25">
                  <c:v>479443.0</c:v>
                </c:pt>
                <c:pt idx="26">
                  <c:v>468672.0</c:v>
                </c:pt>
                <c:pt idx="27">
                  <c:v>455719.0</c:v>
                </c:pt>
                <c:pt idx="28">
                  <c:v>442300.0</c:v>
                </c:pt>
                <c:pt idx="29">
                  <c:v>426667.0</c:v>
                </c:pt>
                <c:pt idx="30">
                  <c:v>414844.0</c:v>
                </c:pt>
                <c:pt idx="31">
                  <c:v>394324.0</c:v>
                </c:pt>
                <c:pt idx="32">
                  <c:v>380219.0</c:v>
                </c:pt>
                <c:pt idx="33">
                  <c:v>356674.0</c:v>
                </c:pt>
                <c:pt idx="34">
                  <c:v>333594.0</c:v>
                </c:pt>
                <c:pt idx="35">
                  <c:v>310246.0</c:v>
                </c:pt>
                <c:pt idx="36">
                  <c:v>287472.0</c:v>
                </c:pt>
                <c:pt idx="37">
                  <c:v>263731.0</c:v>
                </c:pt>
                <c:pt idx="38">
                  <c:v>239946.0</c:v>
                </c:pt>
                <c:pt idx="39">
                  <c:v>217812.0</c:v>
                </c:pt>
                <c:pt idx="40">
                  <c:v>192370.0</c:v>
                </c:pt>
                <c:pt idx="41">
                  <c:v>171271.0</c:v>
                </c:pt>
                <c:pt idx="42">
                  <c:v>152046.0</c:v>
                </c:pt>
                <c:pt idx="43">
                  <c:v>133098.0</c:v>
                </c:pt>
                <c:pt idx="44">
                  <c:v>116325.0</c:v>
                </c:pt>
                <c:pt idx="45">
                  <c:v>100737.0</c:v>
                </c:pt>
                <c:pt idx="46">
                  <c:v>88470.0</c:v>
                </c:pt>
                <c:pt idx="47">
                  <c:v>75491.0</c:v>
                </c:pt>
                <c:pt idx="48">
                  <c:v>66023.0</c:v>
                </c:pt>
                <c:pt idx="49">
                  <c:v>57389.0</c:v>
                </c:pt>
                <c:pt idx="50">
                  <c:v>49545.0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FB5-4C5A-A3A6-CC038E5D3A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744406624"/>
        <c:axId val="-791297232"/>
      </c:lineChart>
      <c:catAx>
        <c:axId val="-744406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700">
            <a:solidFill>
              <a:srgbClr val="002060"/>
            </a:solidFill>
          </a:ln>
        </c:spPr>
        <c:crossAx val="-791297232"/>
        <c:crosses val="autoZero"/>
        <c:auto val="1"/>
        <c:lblAlgn val="ctr"/>
        <c:lblOffset val="100"/>
        <c:tickLblSkip val="10"/>
        <c:tickMarkSkip val="10"/>
        <c:noMultiLvlLbl val="0"/>
      </c:catAx>
      <c:valAx>
        <c:axId val="-7912972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744406624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0.0122221778115299"/>
                <c:y val="0.349843803491955"/>
              </c:manualLayout>
            </c:layout>
            <c:tx>
              <c:rich>
                <a:bodyPr/>
                <a:lstStyle/>
                <a:p>
                  <a:pPr>
                    <a:defRPr/>
                  </a:pPr>
                  <a:r>
                    <a:rPr lang="en-US" dirty="0">
                      <a:solidFill>
                        <a:srgbClr val="003366"/>
                      </a:solidFill>
                    </a:rPr>
                    <a:t>Thousands</a:t>
                  </a:r>
                </a:p>
              </c:rich>
            </c:tx>
          </c:dispUnitsLbl>
        </c:dispUnits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5513039419215"/>
          <c:y val="0.176083989501312"/>
          <c:w val="0.709796765269206"/>
          <c:h val="0.70556915001009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examples of size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Sheet1!$A$2:$A$52</c:f>
              <c:numCache>
                <c:formatCode>General</c:formatCode>
                <c:ptCount val="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</c:numCache>
            </c:num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0.0</c:v>
                </c:pt>
                <c:pt idx="1">
                  <c:v>120091.0</c:v>
                </c:pt>
                <c:pt idx="2">
                  <c:v>147708.0</c:v>
                </c:pt>
                <c:pt idx="3">
                  <c:v>175487.0</c:v>
                </c:pt>
                <c:pt idx="4">
                  <c:v>190457.0</c:v>
                </c:pt>
                <c:pt idx="5">
                  <c:v>254015.0</c:v>
                </c:pt>
                <c:pt idx="6">
                  <c:v>281635.0</c:v>
                </c:pt>
                <c:pt idx="7">
                  <c:v>326289.0</c:v>
                </c:pt>
                <c:pt idx="8">
                  <c:v>355267.0</c:v>
                </c:pt>
                <c:pt idx="9">
                  <c:v>380504.0</c:v>
                </c:pt>
                <c:pt idx="10">
                  <c:v>396794.0</c:v>
                </c:pt>
                <c:pt idx="11">
                  <c:v>415161.0</c:v>
                </c:pt>
                <c:pt idx="12">
                  <c:v>437351.0</c:v>
                </c:pt>
                <c:pt idx="13">
                  <c:v>449203.0</c:v>
                </c:pt>
                <c:pt idx="14">
                  <c:v>463048.0</c:v>
                </c:pt>
                <c:pt idx="15">
                  <c:v>472438.0</c:v>
                </c:pt>
                <c:pt idx="16">
                  <c:v>481111.0</c:v>
                </c:pt>
                <c:pt idx="17">
                  <c:v>487202.0</c:v>
                </c:pt>
                <c:pt idx="18">
                  <c:v>492344.0</c:v>
                </c:pt>
                <c:pt idx="19">
                  <c:v>501544.0</c:v>
                </c:pt>
                <c:pt idx="20">
                  <c:v>500884.0</c:v>
                </c:pt>
                <c:pt idx="21">
                  <c:v>499205.0</c:v>
                </c:pt>
                <c:pt idx="22">
                  <c:v>498415.0</c:v>
                </c:pt>
                <c:pt idx="23">
                  <c:v>495742.0</c:v>
                </c:pt>
                <c:pt idx="24">
                  <c:v>486001.0</c:v>
                </c:pt>
                <c:pt idx="25">
                  <c:v>479443.0</c:v>
                </c:pt>
                <c:pt idx="26">
                  <c:v>468672.0</c:v>
                </c:pt>
                <c:pt idx="27">
                  <c:v>455719.0</c:v>
                </c:pt>
                <c:pt idx="28">
                  <c:v>442300.0</c:v>
                </c:pt>
                <c:pt idx="29">
                  <c:v>426667.0</c:v>
                </c:pt>
                <c:pt idx="30">
                  <c:v>414844.0</c:v>
                </c:pt>
                <c:pt idx="31">
                  <c:v>394324.0</c:v>
                </c:pt>
                <c:pt idx="32">
                  <c:v>380219.0</c:v>
                </c:pt>
                <c:pt idx="33">
                  <c:v>356674.0</c:v>
                </c:pt>
                <c:pt idx="34">
                  <c:v>333594.0</c:v>
                </c:pt>
                <c:pt idx="35">
                  <c:v>310246.0</c:v>
                </c:pt>
                <c:pt idx="36">
                  <c:v>287472.0</c:v>
                </c:pt>
                <c:pt idx="37">
                  <c:v>263731.0</c:v>
                </c:pt>
                <c:pt idx="38">
                  <c:v>239946.0</c:v>
                </c:pt>
                <c:pt idx="39">
                  <c:v>217812.0</c:v>
                </c:pt>
                <c:pt idx="40">
                  <c:v>192370.0</c:v>
                </c:pt>
                <c:pt idx="41">
                  <c:v>171271.0</c:v>
                </c:pt>
                <c:pt idx="42">
                  <c:v>152046.0</c:v>
                </c:pt>
                <c:pt idx="43">
                  <c:v>133098.0</c:v>
                </c:pt>
                <c:pt idx="44">
                  <c:v>116325.0</c:v>
                </c:pt>
                <c:pt idx="45">
                  <c:v>100737.0</c:v>
                </c:pt>
                <c:pt idx="46">
                  <c:v>88470.0</c:v>
                </c:pt>
                <c:pt idx="47">
                  <c:v>75491.0</c:v>
                </c:pt>
                <c:pt idx="48">
                  <c:v>66023.0</c:v>
                </c:pt>
                <c:pt idx="49">
                  <c:v>57389.0</c:v>
                </c:pt>
                <c:pt idx="50">
                  <c:v>49545.0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AE3-465E-989E-0672EB59A4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Number of unique POS tag sequences</c:v>
                </c:pt>
              </c:strCache>
            </c:strRef>
          </c:tx>
          <c:spPr>
            <a:ln w="38100">
              <a:solidFill>
                <a:srgbClr val="002060"/>
              </a:solidFill>
            </a:ln>
          </c:spPr>
          <c:marker>
            <c:symbol val="none"/>
          </c:marker>
          <c:cat>
            <c:numRef>
              <c:f>Sheet1!$A$2:$A$52</c:f>
              <c:numCache>
                <c:formatCode>General</c:formatCode>
                <c:ptCount val="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</c:numCache>
            </c:numRef>
          </c:cat>
          <c:val>
            <c:numRef>
              <c:f>Sheet1!$C$2:$C$52</c:f>
              <c:numCache>
                <c:formatCode>General</c:formatCode>
                <c:ptCount val="51"/>
                <c:pt idx="0">
                  <c:v>0.0</c:v>
                </c:pt>
                <c:pt idx="1">
                  <c:v>24.0</c:v>
                </c:pt>
                <c:pt idx="2">
                  <c:v>270.0</c:v>
                </c:pt>
                <c:pt idx="3">
                  <c:v>1932.0</c:v>
                </c:pt>
                <c:pt idx="4">
                  <c:v>7303.0</c:v>
                </c:pt>
                <c:pt idx="5">
                  <c:v>20606.0</c:v>
                </c:pt>
                <c:pt idx="6">
                  <c:v>47135.0</c:v>
                </c:pt>
                <c:pt idx="7">
                  <c:v>88770.0</c:v>
                </c:pt>
                <c:pt idx="8">
                  <c:v>142278.0</c:v>
                </c:pt>
                <c:pt idx="9">
                  <c:v>194576.0</c:v>
                </c:pt>
                <c:pt idx="10">
                  <c:v>240970.0</c:v>
                </c:pt>
                <c:pt idx="11">
                  <c:v>276413.0</c:v>
                </c:pt>
                <c:pt idx="12">
                  <c:v>301883.0</c:v>
                </c:pt>
                <c:pt idx="13">
                  <c:v>322480.0</c:v>
                </c:pt>
                <c:pt idx="14">
                  <c:v>337239.0</c:v>
                </c:pt>
                <c:pt idx="15">
                  <c:v>349720.0</c:v>
                </c:pt>
                <c:pt idx="16">
                  <c:v>359846.0</c:v>
                </c:pt>
                <c:pt idx="17">
                  <c:v>366469.0</c:v>
                </c:pt>
                <c:pt idx="18">
                  <c:v>374730.0</c:v>
                </c:pt>
                <c:pt idx="19">
                  <c:v>379213.0</c:v>
                </c:pt>
                <c:pt idx="20">
                  <c:v>381579.0</c:v>
                </c:pt>
                <c:pt idx="21">
                  <c:v>382007.0</c:v>
                </c:pt>
                <c:pt idx="22">
                  <c:v>383135.0</c:v>
                </c:pt>
                <c:pt idx="23">
                  <c:v>381130.0</c:v>
                </c:pt>
                <c:pt idx="24">
                  <c:v>376598.0</c:v>
                </c:pt>
                <c:pt idx="25">
                  <c:v>371520.0</c:v>
                </c:pt>
                <c:pt idx="26">
                  <c:v>364591.0</c:v>
                </c:pt>
                <c:pt idx="27">
                  <c:v>356565.0</c:v>
                </c:pt>
                <c:pt idx="28">
                  <c:v>346426.0</c:v>
                </c:pt>
                <c:pt idx="29">
                  <c:v>336314.0</c:v>
                </c:pt>
                <c:pt idx="30">
                  <c:v>326356.0</c:v>
                </c:pt>
                <c:pt idx="31">
                  <c:v>313003.0</c:v>
                </c:pt>
                <c:pt idx="32">
                  <c:v>299539.0</c:v>
                </c:pt>
                <c:pt idx="33">
                  <c:v>284410.0</c:v>
                </c:pt>
                <c:pt idx="34">
                  <c:v>266886.0</c:v>
                </c:pt>
                <c:pt idx="35">
                  <c:v>249053.0</c:v>
                </c:pt>
                <c:pt idx="36">
                  <c:v>231178.0</c:v>
                </c:pt>
                <c:pt idx="37">
                  <c:v>212532.0</c:v>
                </c:pt>
                <c:pt idx="38">
                  <c:v>193538.0</c:v>
                </c:pt>
                <c:pt idx="39">
                  <c:v>175262.0</c:v>
                </c:pt>
                <c:pt idx="40">
                  <c:v>155654.0</c:v>
                </c:pt>
                <c:pt idx="41">
                  <c:v>138789.0</c:v>
                </c:pt>
                <c:pt idx="42">
                  <c:v>122984.0</c:v>
                </c:pt>
                <c:pt idx="43">
                  <c:v>107811.0</c:v>
                </c:pt>
                <c:pt idx="44">
                  <c:v>94196.0</c:v>
                </c:pt>
                <c:pt idx="45">
                  <c:v>81748.0</c:v>
                </c:pt>
                <c:pt idx="46">
                  <c:v>71253.0</c:v>
                </c:pt>
                <c:pt idx="47">
                  <c:v>61349.0</c:v>
                </c:pt>
                <c:pt idx="48">
                  <c:v>53265.0</c:v>
                </c:pt>
                <c:pt idx="49">
                  <c:v>46752.0</c:v>
                </c:pt>
                <c:pt idx="50">
                  <c:v>40459.0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AE3-465E-989E-0672EB59A4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744739520"/>
        <c:axId val="-744737472"/>
      </c:lineChart>
      <c:catAx>
        <c:axId val="-744739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700">
            <a:solidFill>
              <a:srgbClr val="002060"/>
            </a:solidFill>
          </a:ln>
        </c:spPr>
        <c:crossAx val="-744737472"/>
        <c:crosses val="autoZero"/>
        <c:auto val="1"/>
        <c:lblAlgn val="ctr"/>
        <c:lblOffset val="100"/>
        <c:tickLblSkip val="10"/>
        <c:tickMarkSkip val="10"/>
        <c:noMultiLvlLbl val="0"/>
      </c:catAx>
      <c:valAx>
        <c:axId val="-744737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744739520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0.0122221778115299"/>
                <c:y val="0.349843803491955"/>
              </c:manualLayout>
            </c:layout>
            <c:tx>
              <c:rich>
                <a:bodyPr/>
                <a:lstStyle/>
                <a:p>
                  <a:pPr>
                    <a:defRPr/>
                  </a:pPr>
                  <a:r>
                    <a:rPr lang="en-US" dirty="0" smtClean="0">
                      <a:solidFill>
                        <a:srgbClr val="003366"/>
                      </a:solidFill>
                    </a:rPr>
                    <a:t>Instances (Thousands)</a:t>
                  </a:r>
                  <a:endParaRPr lang="en-US" dirty="0">
                    <a:solidFill>
                      <a:srgbClr val="003366"/>
                    </a:solidFill>
                  </a:endParaRPr>
                </a:p>
              </c:rich>
            </c:tx>
          </c:dispUnitsLbl>
        </c:dispUnits>
      </c:valAx>
    </c:plotArea>
    <c:legend>
      <c:legendPos val="r"/>
      <c:layout>
        <c:manualLayout>
          <c:xMode val="edge"/>
          <c:yMode val="edge"/>
          <c:x val="0.264039824585109"/>
          <c:y val="0.0156245720643615"/>
          <c:w val="0.621960765044775"/>
          <c:h val="0.169837812393016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5513039419215"/>
          <c:y val="0.176083989501312"/>
          <c:w val="0.709796765269206"/>
          <c:h val="0.70556915001009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Examples of size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Sheet1!$A$2:$A$53</c:f>
              <c:numCache>
                <c:formatCode>General</c:formatCode>
                <c:ptCount val="52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50.0</c:v>
                </c:pt>
              </c:numCache>
            </c:numRef>
          </c:cat>
          <c:val>
            <c:numRef>
              <c:f>Sheet1!$B$2:$B$53</c:f>
              <c:numCache>
                <c:formatCode>General</c:formatCode>
                <c:ptCount val="52"/>
                <c:pt idx="0">
                  <c:v>0.0</c:v>
                </c:pt>
                <c:pt idx="1">
                  <c:v>120091.0</c:v>
                </c:pt>
                <c:pt idx="2">
                  <c:v>147708.0</c:v>
                </c:pt>
                <c:pt idx="3">
                  <c:v>175487.0</c:v>
                </c:pt>
                <c:pt idx="4">
                  <c:v>190457.0</c:v>
                </c:pt>
                <c:pt idx="5">
                  <c:v>254015.0</c:v>
                </c:pt>
                <c:pt idx="6">
                  <c:v>281635.0</c:v>
                </c:pt>
                <c:pt idx="7">
                  <c:v>326289.0</c:v>
                </c:pt>
                <c:pt idx="8">
                  <c:v>355267.0</c:v>
                </c:pt>
                <c:pt idx="9">
                  <c:v>380504.0</c:v>
                </c:pt>
                <c:pt idx="10">
                  <c:v>396794.0</c:v>
                </c:pt>
                <c:pt idx="11">
                  <c:v>415161.0</c:v>
                </c:pt>
                <c:pt idx="12">
                  <c:v>437351.0</c:v>
                </c:pt>
                <c:pt idx="13">
                  <c:v>449203.0</c:v>
                </c:pt>
                <c:pt idx="14">
                  <c:v>463048.0</c:v>
                </c:pt>
                <c:pt idx="15">
                  <c:v>472438.0</c:v>
                </c:pt>
                <c:pt idx="16">
                  <c:v>481111.0</c:v>
                </c:pt>
                <c:pt idx="17">
                  <c:v>487202.0</c:v>
                </c:pt>
                <c:pt idx="18">
                  <c:v>492344.0</c:v>
                </c:pt>
                <c:pt idx="19">
                  <c:v>501544.0</c:v>
                </c:pt>
                <c:pt idx="20">
                  <c:v>500884.0</c:v>
                </c:pt>
                <c:pt idx="21">
                  <c:v>499205.0</c:v>
                </c:pt>
                <c:pt idx="22">
                  <c:v>498415.0</c:v>
                </c:pt>
                <c:pt idx="23">
                  <c:v>495742.0</c:v>
                </c:pt>
                <c:pt idx="24">
                  <c:v>486001.0</c:v>
                </c:pt>
                <c:pt idx="25">
                  <c:v>479443.0</c:v>
                </c:pt>
                <c:pt idx="26">
                  <c:v>468672.0</c:v>
                </c:pt>
                <c:pt idx="27">
                  <c:v>455719.0</c:v>
                </c:pt>
                <c:pt idx="28">
                  <c:v>442300.0</c:v>
                </c:pt>
                <c:pt idx="29">
                  <c:v>426667.0</c:v>
                </c:pt>
                <c:pt idx="30">
                  <c:v>414844.0</c:v>
                </c:pt>
                <c:pt idx="31">
                  <c:v>394324.0</c:v>
                </c:pt>
                <c:pt idx="32">
                  <c:v>380219.0</c:v>
                </c:pt>
                <c:pt idx="33">
                  <c:v>356674.0</c:v>
                </c:pt>
                <c:pt idx="34">
                  <c:v>333594.0</c:v>
                </c:pt>
                <c:pt idx="35">
                  <c:v>310246.0</c:v>
                </c:pt>
                <c:pt idx="36">
                  <c:v>287472.0</c:v>
                </c:pt>
                <c:pt idx="37">
                  <c:v>263731.0</c:v>
                </c:pt>
                <c:pt idx="38">
                  <c:v>239946.0</c:v>
                </c:pt>
                <c:pt idx="39">
                  <c:v>217812.0</c:v>
                </c:pt>
                <c:pt idx="40">
                  <c:v>192370.0</c:v>
                </c:pt>
                <c:pt idx="41">
                  <c:v>171271.0</c:v>
                </c:pt>
                <c:pt idx="42">
                  <c:v>152046.0</c:v>
                </c:pt>
                <c:pt idx="43">
                  <c:v>133098.0</c:v>
                </c:pt>
                <c:pt idx="44">
                  <c:v>116325.0</c:v>
                </c:pt>
                <c:pt idx="45">
                  <c:v>100737.0</c:v>
                </c:pt>
                <c:pt idx="46">
                  <c:v>88470.0</c:v>
                </c:pt>
                <c:pt idx="47">
                  <c:v>75491.0</c:v>
                </c:pt>
                <c:pt idx="48">
                  <c:v>66023.0</c:v>
                </c:pt>
                <c:pt idx="49">
                  <c:v>57389.0</c:v>
                </c:pt>
                <c:pt idx="50">
                  <c:v>49545.0</c:v>
                </c:pt>
                <c:pt idx="51">
                  <c:v>49545.0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321-48B2-A89B-EC9D76AFE7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Number of unique dependency trees</c:v>
                </c:pt>
              </c:strCache>
            </c:strRef>
          </c:tx>
          <c:spPr>
            <a:ln w="38100">
              <a:solidFill>
                <a:srgbClr val="002060"/>
              </a:solidFill>
            </a:ln>
          </c:spPr>
          <c:marker>
            <c:symbol val="none"/>
          </c:marker>
          <c:cat>
            <c:numRef>
              <c:f>Sheet1!$A$2:$A$53</c:f>
              <c:numCache>
                <c:formatCode>General</c:formatCode>
                <c:ptCount val="52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50.0</c:v>
                </c:pt>
              </c:numCache>
            </c:numRef>
          </c:cat>
          <c:val>
            <c:numRef>
              <c:f>Sheet1!$C$2:$C$53</c:f>
              <c:numCache>
                <c:formatCode>General</c:formatCode>
                <c:ptCount val="52"/>
                <c:pt idx="0">
                  <c:v>0.0</c:v>
                </c:pt>
                <c:pt idx="1">
                  <c:v>1.0</c:v>
                </c:pt>
                <c:pt idx="2">
                  <c:v>3.0</c:v>
                </c:pt>
                <c:pt idx="3">
                  <c:v>16.0</c:v>
                </c:pt>
                <c:pt idx="4">
                  <c:v>84.0</c:v>
                </c:pt>
                <c:pt idx="5">
                  <c:v>359.0</c:v>
                </c:pt>
                <c:pt idx="6">
                  <c:v>1210.0</c:v>
                </c:pt>
                <c:pt idx="7">
                  <c:v>3310.0</c:v>
                </c:pt>
                <c:pt idx="8">
                  <c:v>8064.0</c:v>
                </c:pt>
                <c:pt idx="9">
                  <c:v>17470.0</c:v>
                </c:pt>
                <c:pt idx="10">
                  <c:v>34829.0</c:v>
                </c:pt>
                <c:pt idx="11">
                  <c:v>63386.0</c:v>
                </c:pt>
                <c:pt idx="12">
                  <c:v>104507.0</c:v>
                </c:pt>
                <c:pt idx="13">
                  <c:v>156289.0</c:v>
                </c:pt>
                <c:pt idx="14">
                  <c:v>211181.0</c:v>
                </c:pt>
                <c:pt idx="15">
                  <c:v>262752.0</c:v>
                </c:pt>
                <c:pt idx="16">
                  <c:v>304731.0</c:v>
                </c:pt>
                <c:pt idx="17">
                  <c:v>334754.0</c:v>
                </c:pt>
                <c:pt idx="18">
                  <c:v>357196.0</c:v>
                </c:pt>
                <c:pt idx="19">
                  <c:v>369958.0</c:v>
                </c:pt>
                <c:pt idx="20">
                  <c:v>376471.0</c:v>
                </c:pt>
                <c:pt idx="21">
                  <c:v>379065.0</c:v>
                </c:pt>
                <c:pt idx="22">
                  <c:v>380912.0</c:v>
                </c:pt>
                <c:pt idx="23">
                  <c:v>379333.0</c:v>
                </c:pt>
                <c:pt idx="24">
                  <c:v>375031.0</c:v>
                </c:pt>
                <c:pt idx="25">
                  <c:v>369989.0</c:v>
                </c:pt>
                <c:pt idx="26">
                  <c:v>363172.0</c:v>
                </c:pt>
                <c:pt idx="27">
                  <c:v>355246.0</c:v>
                </c:pt>
                <c:pt idx="28">
                  <c:v>345213.0</c:v>
                </c:pt>
                <c:pt idx="29">
                  <c:v>335118.0</c:v>
                </c:pt>
                <c:pt idx="30">
                  <c:v>325168.0</c:v>
                </c:pt>
                <c:pt idx="31">
                  <c:v>311873.0</c:v>
                </c:pt>
                <c:pt idx="32">
                  <c:v>298511.0</c:v>
                </c:pt>
                <c:pt idx="33">
                  <c:v>283405.0</c:v>
                </c:pt>
                <c:pt idx="34">
                  <c:v>265938.0</c:v>
                </c:pt>
                <c:pt idx="35">
                  <c:v>248183.0</c:v>
                </c:pt>
                <c:pt idx="36">
                  <c:v>230375.0</c:v>
                </c:pt>
                <c:pt idx="37">
                  <c:v>211744.0</c:v>
                </c:pt>
                <c:pt idx="38">
                  <c:v>192866.0</c:v>
                </c:pt>
                <c:pt idx="39">
                  <c:v>174577.0</c:v>
                </c:pt>
                <c:pt idx="40">
                  <c:v>155124.0</c:v>
                </c:pt>
                <c:pt idx="41">
                  <c:v>138330.0</c:v>
                </c:pt>
                <c:pt idx="42">
                  <c:v>122572.0</c:v>
                </c:pt>
                <c:pt idx="43">
                  <c:v>107478.0</c:v>
                </c:pt>
                <c:pt idx="44">
                  <c:v>93936.0</c:v>
                </c:pt>
                <c:pt idx="45">
                  <c:v>81540.0</c:v>
                </c:pt>
                <c:pt idx="46">
                  <c:v>71078.0</c:v>
                </c:pt>
                <c:pt idx="47">
                  <c:v>61147.0</c:v>
                </c:pt>
                <c:pt idx="48">
                  <c:v>53144.0</c:v>
                </c:pt>
                <c:pt idx="49">
                  <c:v>46619.0</c:v>
                </c:pt>
                <c:pt idx="50">
                  <c:v>40329.0</c:v>
                </c:pt>
                <c:pt idx="51">
                  <c:v>40459.0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321-48B2-A89B-EC9D76AFE7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792790160"/>
        <c:axId val="-792776256"/>
      </c:lineChart>
      <c:catAx>
        <c:axId val="-792790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700">
            <a:solidFill>
              <a:srgbClr val="002060"/>
            </a:solidFill>
          </a:ln>
        </c:spPr>
        <c:crossAx val="-792776256"/>
        <c:crosses val="autoZero"/>
        <c:auto val="1"/>
        <c:lblAlgn val="ctr"/>
        <c:lblOffset val="100"/>
        <c:tickLblSkip val="10"/>
        <c:tickMarkSkip val="10"/>
        <c:noMultiLvlLbl val="0"/>
      </c:catAx>
      <c:valAx>
        <c:axId val="-7927762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792790160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0.0122221778115299"/>
                <c:y val="0.349843803491955"/>
              </c:manualLayout>
            </c:layout>
            <c:tx>
              <c:rich>
                <a:bodyPr/>
                <a:lstStyle/>
                <a:p>
                  <a:pPr>
                    <a:defRPr/>
                  </a:pPr>
                  <a:r>
                    <a:rPr lang="en-US" dirty="0" smtClean="0">
                      <a:solidFill>
                        <a:srgbClr val="003366"/>
                      </a:solidFill>
                    </a:rPr>
                    <a:t>Instances (Thousands)</a:t>
                  </a:r>
                  <a:endParaRPr lang="en-US" dirty="0">
                    <a:solidFill>
                      <a:srgbClr val="003366"/>
                    </a:solidFill>
                  </a:endParaRPr>
                </a:p>
              </c:rich>
            </c:tx>
          </c:dispUnitsLbl>
        </c:dispUnits>
      </c:valAx>
    </c:plotArea>
    <c:legend>
      <c:legendPos val="r"/>
      <c:layout>
        <c:manualLayout>
          <c:xMode val="edge"/>
          <c:yMode val="edge"/>
          <c:x val="0.264039824585109"/>
          <c:y val="0.0156245720643615"/>
          <c:w val="0.621960765044775"/>
          <c:h val="0.169837812393016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5513039419215"/>
          <c:y val="0.176083989501312"/>
          <c:w val="0.709796765269206"/>
          <c:h val="0.70556915001009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examples of size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Sheet1!$A$2:$A$52</c:f>
              <c:numCache>
                <c:formatCode>General</c:formatCode>
                <c:ptCount val="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</c:numCache>
            </c:num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0.0</c:v>
                </c:pt>
                <c:pt idx="1">
                  <c:v>120091.0</c:v>
                </c:pt>
                <c:pt idx="2">
                  <c:v>147708.0</c:v>
                </c:pt>
                <c:pt idx="3">
                  <c:v>175487.0</c:v>
                </c:pt>
                <c:pt idx="4">
                  <c:v>190457.0</c:v>
                </c:pt>
                <c:pt idx="5">
                  <c:v>254015.0</c:v>
                </c:pt>
                <c:pt idx="6">
                  <c:v>281635.0</c:v>
                </c:pt>
                <c:pt idx="7">
                  <c:v>326289.0</c:v>
                </c:pt>
                <c:pt idx="8">
                  <c:v>355267.0</c:v>
                </c:pt>
                <c:pt idx="9">
                  <c:v>380504.0</c:v>
                </c:pt>
                <c:pt idx="10">
                  <c:v>396794.0</c:v>
                </c:pt>
                <c:pt idx="11">
                  <c:v>415161.0</c:v>
                </c:pt>
                <c:pt idx="12">
                  <c:v>437351.0</c:v>
                </c:pt>
                <c:pt idx="13">
                  <c:v>449203.0</c:v>
                </c:pt>
                <c:pt idx="14">
                  <c:v>463048.0</c:v>
                </c:pt>
                <c:pt idx="15">
                  <c:v>472438.0</c:v>
                </c:pt>
                <c:pt idx="16">
                  <c:v>481111.0</c:v>
                </c:pt>
                <c:pt idx="17">
                  <c:v>487202.0</c:v>
                </c:pt>
                <c:pt idx="18">
                  <c:v>492344.0</c:v>
                </c:pt>
                <c:pt idx="19">
                  <c:v>501544.0</c:v>
                </c:pt>
                <c:pt idx="20">
                  <c:v>500884.0</c:v>
                </c:pt>
                <c:pt idx="21">
                  <c:v>499205.0</c:v>
                </c:pt>
                <c:pt idx="22">
                  <c:v>498415.0</c:v>
                </c:pt>
                <c:pt idx="23">
                  <c:v>495742.0</c:v>
                </c:pt>
                <c:pt idx="24">
                  <c:v>486001.0</c:v>
                </c:pt>
                <c:pt idx="25">
                  <c:v>479443.0</c:v>
                </c:pt>
                <c:pt idx="26">
                  <c:v>468672.0</c:v>
                </c:pt>
                <c:pt idx="27">
                  <c:v>455719.0</c:v>
                </c:pt>
                <c:pt idx="28">
                  <c:v>442300.0</c:v>
                </c:pt>
                <c:pt idx="29">
                  <c:v>426667.0</c:v>
                </c:pt>
                <c:pt idx="30">
                  <c:v>414844.0</c:v>
                </c:pt>
                <c:pt idx="31">
                  <c:v>394324.0</c:v>
                </c:pt>
                <c:pt idx="32">
                  <c:v>380219.0</c:v>
                </c:pt>
                <c:pt idx="33">
                  <c:v>356674.0</c:v>
                </c:pt>
                <c:pt idx="34">
                  <c:v>333594.0</c:v>
                </c:pt>
                <c:pt idx="35">
                  <c:v>310246.0</c:v>
                </c:pt>
                <c:pt idx="36">
                  <c:v>287472.0</c:v>
                </c:pt>
                <c:pt idx="37">
                  <c:v>263731.0</c:v>
                </c:pt>
                <c:pt idx="38">
                  <c:v>239946.0</c:v>
                </c:pt>
                <c:pt idx="39">
                  <c:v>217812.0</c:v>
                </c:pt>
                <c:pt idx="40">
                  <c:v>192370.0</c:v>
                </c:pt>
                <c:pt idx="41">
                  <c:v>171271.0</c:v>
                </c:pt>
                <c:pt idx="42">
                  <c:v>152046.0</c:v>
                </c:pt>
                <c:pt idx="43">
                  <c:v>133098.0</c:v>
                </c:pt>
                <c:pt idx="44">
                  <c:v>116325.0</c:v>
                </c:pt>
                <c:pt idx="45">
                  <c:v>100737.0</c:v>
                </c:pt>
                <c:pt idx="46">
                  <c:v>88470.0</c:v>
                </c:pt>
                <c:pt idx="47">
                  <c:v>75491.0</c:v>
                </c:pt>
                <c:pt idx="48">
                  <c:v>66023.0</c:v>
                </c:pt>
                <c:pt idx="49">
                  <c:v>57389.0</c:v>
                </c:pt>
                <c:pt idx="50">
                  <c:v>49545.0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6A1-42FC-BD93-07F681066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Number of unique POS tag sequences</c:v>
                </c:pt>
              </c:strCache>
            </c:strRef>
          </c:tx>
          <c:spPr>
            <a:ln w="38100">
              <a:solidFill>
                <a:srgbClr val="002060"/>
              </a:solidFill>
            </a:ln>
          </c:spPr>
          <c:marker>
            <c:symbol val="none"/>
          </c:marker>
          <c:cat>
            <c:numRef>
              <c:f>Sheet1!$A$2:$A$52</c:f>
              <c:numCache>
                <c:formatCode>General</c:formatCode>
                <c:ptCount val="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</c:numCache>
            </c:numRef>
          </c:cat>
          <c:val>
            <c:numRef>
              <c:f>Sheet1!$C$2:$C$52</c:f>
              <c:numCache>
                <c:formatCode>General</c:formatCode>
                <c:ptCount val="51"/>
                <c:pt idx="0">
                  <c:v>0.0</c:v>
                </c:pt>
                <c:pt idx="1">
                  <c:v>24.0</c:v>
                </c:pt>
                <c:pt idx="2">
                  <c:v>270.0</c:v>
                </c:pt>
                <c:pt idx="3">
                  <c:v>1932.0</c:v>
                </c:pt>
                <c:pt idx="4">
                  <c:v>7303.0</c:v>
                </c:pt>
                <c:pt idx="5">
                  <c:v>20606.0</c:v>
                </c:pt>
                <c:pt idx="6">
                  <c:v>47135.0</c:v>
                </c:pt>
                <c:pt idx="7">
                  <c:v>88770.0</c:v>
                </c:pt>
                <c:pt idx="8">
                  <c:v>142278.0</c:v>
                </c:pt>
                <c:pt idx="9">
                  <c:v>194576.0</c:v>
                </c:pt>
                <c:pt idx="10">
                  <c:v>240970.0</c:v>
                </c:pt>
                <c:pt idx="11">
                  <c:v>276413.0</c:v>
                </c:pt>
                <c:pt idx="12">
                  <c:v>301883.0</c:v>
                </c:pt>
                <c:pt idx="13">
                  <c:v>322480.0</c:v>
                </c:pt>
                <c:pt idx="14">
                  <c:v>337239.0</c:v>
                </c:pt>
                <c:pt idx="15">
                  <c:v>349720.0</c:v>
                </c:pt>
                <c:pt idx="16">
                  <c:v>359846.0</c:v>
                </c:pt>
                <c:pt idx="17">
                  <c:v>366469.0</c:v>
                </c:pt>
                <c:pt idx="18">
                  <c:v>374730.0</c:v>
                </c:pt>
                <c:pt idx="19">
                  <c:v>379213.0</c:v>
                </c:pt>
                <c:pt idx="20">
                  <c:v>381579.0</c:v>
                </c:pt>
                <c:pt idx="21">
                  <c:v>382007.0</c:v>
                </c:pt>
                <c:pt idx="22">
                  <c:v>383135.0</c:v>
                </c:pt>
                <c:pt idx="23">
                  <c:v>381130.0</c:v>
                </c:pt>
                <c:pt idx="24">
                  <c:v>376598.0</c:v>
                </c:pt>
                <c:pt idx="25">
                  <c:v>371520.0</c:v>
                </c:pt>
                <c:pt idx="26">
                  <c:v>364591.0</c:v>
                </c:pt>
                <c:pt idx="27">
                  <c:v>356565.0</c:v>
                </c:pt>
                <c:pt idx="28">
                  <c:v>346426.0</c:v>
                </c:pt>
                <c:pt idx="29">
                  <c:v>336314.0</c:v>
                </c:pt>
                <c:pt idx="30">
                  <c:v>326356.0</c:v>
                </c:pt>
                <c:pt idx="31">
                  <c:v>313003.0</c:v>
                </c:pt>
                <c:pt idx="32">
                  <c:v>299539.0</c:v>
                </c:pt>
                <c:pt idx="33">
                  <c:v>284410.0</c:v>
                </c:pt>
                <c:pt idx="34">
                  <c:v>266886.0</c:v>
                </c:pt>
                <c:pt idx="35">
                  <c:v>249053.0</c:v>
                </c:pt>
                <c:pt idx="36">
                  <c:v>231178.0</c:v>
                </c:pt>
                <c:pt idx="37">
                  <c:v>212532.0</c:v>
                </c:pt>
                <c:pt idx="38">
                  <c:v>193538.0</c:v>
                </c:pt>
                <c:pt idx="39">
                  <c:v>175262.0</c:v>
                </c:pt>
                <c:pt idx="40">
                  <c:v>155654.0</c:v>
                </c:pt>
                <c:pt idx="41">
                  <c:v>138789.0</c:v>
                </c:pt>
                <c:pt idx="42">
                  <c:v>122984.0</c:v>
                </c:pt>
                <c:pt idx="43">
                  <c:v>107811.0</c:v>
                </c:pt>
                <c:pt idx="44">
                  <c:v>94196.0</c:v>
                </c:pt>
                <c:pt idx="45">
                  <c:v>81748.0</c:v>
                </c:pt>
                <c:pt idx="46">
                  <c:v>71253.0</c:v>
                </c:pt>
                <c:pt idx="47">
                  <c:v>61349.0</c:v>
                </c:pt>
                <c:pt idx="48">
                  <c:v>53265.0</c:v>
                </c:pt>
                <c:pt idx="49">
                  <c:v>46752.0</c:v>
                </c:pt>
                <c:pt idx="50">
                  <c:v>40459.0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6A1-42FC-BD93-07F681066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906223472"/>
        <c:axId val="-906406192"/>
      </c:lineChart>
      <c:catAx>
        <c:axId val="-906223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700">
            <a:solidFill>
              <a:srgbClr val="002060"/>
            </a:solidFill>
          </a:ln>
        </c:spPr>
        <c:crossAx val="-906406192"/>
        <c:crosses val="autoZero"/>
        <c:auto val="1"/>
        <c:lblAlgn val="ctr"/>
        <c:lblOffset val="100"/>
        <c:tickLblSkip val="10"/>
        <c:tickMarkSkip val="10"/>
        <c:noMultiLvlLbl val="0"/>
      </c:catAx>
      <c:valAx>
        <c:axId val="-9064061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906223472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0.0122221778115299"/>
                <c:y val="0.349843803491955"/>
              </c:manualLayout>
            </c:layout>
            <c:tx>
              <c:rich>
                <a:bodyPr/>
                <a:lstStyle/>
                <a:p>
                  <a:pPr>
                    <a:defRPr/>
                  </a:pPr>
                  <a:r>
                    <a:rPr lang="en-US" dirty="0">
                      <a:solidFill>
                        <a:srgbClr val="003366"/>
                      </a:solidFill>
                    </a:rPr>
                    <a:t>Thousands</a:t>
                  </a:r>
                </a:p>
              </c:rich>
            </c:tx>
          </c:dispUnitsLbl>
        </c:dispUnits>
      </c:valAx>
    </c:plotArea>
    <c:legend>
      <c:legendPos val="r"/>
      <c:legendEntry>
        <c:idx val="0"/>
        <c:txPr>
          <a:bodyPr/>
          <a:lstStyle/>
          <a:p>
            <a:pPr>
              <a:defRPr sz="1600">
                <a:solidFill>
                  <a:srgbClr val="FF0000"/>
                </a:solidFill>
              </a:defRPr>
            </a:pPr>
            <a:endParaRPr lang="en-US"/>
          </a:p>
        </c:txPr>
      </c:legendEntry>
      <c:layout>
        <c:manualLayout>
          <c:xMode val="edge"/>
          <c:yMode val="edge"/>
          <c:x val="0.264039824585109"/>
          <c:y val="0.0156245720643615"/>
          <c:w val="0.621960765044775"/>
          <c:h val="0.169837812393016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07518207858602"/>
          <c:y val="0.159363426543121"/>
          <c:w val="0.664544193395075"/>
          <c:h val="0.5925341415804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Speedup</c:v>
                </c:pt>
              </c:strCache>
            </c:strRef>
          </c:tx>
          <c:spPr>
            <a:solidFill>
              <a:srgbClr val="0033CC"/>
            </a:solidFill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DE32-4EC8-AF59-ADB98C599199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DE32-4EC8-AF59-ADB98C599199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DE32-4EC8-AF59-ADB98C599199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DE32-4EC8-AF59-ADB98C599199}"/>
              </c:ext>
            </c:extLst>
          </c:dPt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DE32-4EC8-AF59-ADB98C599199}"/>
              </c:ext>
            </c:extLst>
          </c:dPt>
          <c:dPt>
            <c:idx val="6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DE32-4EC8-AF59-ADB98C599199}"/>
              </c:ext>
            </c:extLst>
          </c:dPt>
          <c:dPt>
            <c:idx val="7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6-DE32-4EC8-AF59-ADB98C599199}"/>
              </c:ext>
            </c:extLst>
          </c:dPt>
          <c:dPt>
            <c:idx val="8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7-DE32-4EC8-AF59-ADB98C599199}"/>
              </c:ext>
            </c:extLst>
          </c:dPt>
          <c:dPt>
            <c:idx val="9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8-DE32-4EC8-AF59-ADB98C599199}"/>
              </c:ext>
            </c:extLst>
          </c:dPt>
          <c:dPt>
            <c:idx val="1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9-DE32-4EC8-AF59-ADB98C599199}"/>
              </c:ext>
            </c:extLst>
          </c:dPt>
          <c:cat>
            <c:strRef>
              <c:f>Sheet1!$A$2:$A$7</c:f>
              <c:strCache>
                <c:ptCount val="6"/>
                <c:pt idx="0">
                  <c:v>baseline</c:v>
                </c:pt>
                <c:pt idx="1">
                  <c:v>Th1</c:v>
                </c:pt>
                <c:pt idx="2">
                  <c:v>Th2</c:v>
                </c:pt>
                <c:pt idx="3">
                  <c:v>Th3</c:v>
                </c:pt>
                <c:pt idx="4">
                  <c:v>Margin based</c:v>
                </c:pt>
                <c:pt idx="5">
                  <c:v>Margin based + decomp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1.0</c:v>
                </c:pt>
                <c:pt idx="1">
                  <c:v>2.44</c:v>
                </c:pt>
                <c:pt idx="2">
                  <c:v>2.18</c:v>
                </c:pt>
                <c:pt idx="3">
                  <c:v>2.47</c:v>
                </c:pt>
                <c:pt idx="4">
                  <c:v>3.05</c:v>
                </c:pt>
                <c:pt idx="5">
                  <c:v>6.02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DE32-4EC8-AF59-ADB98C5991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745846272"/>
        <c:axId val="-743725424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F1</c:v>
                </c:pt>
              </c:strCache>
            </c:strRef>
          </c:tx>
          <c:spPr>
            <a:ln w="28575">
              <a:noFill/>
            </a:ln>
          </c:spPr>
          <c:xVal>
            <c:strRef>
              <c:f>Sheet1!$A$2:$A$7</c:f>
              <c:strCache>
                <c:ptCount val="6"/>
                <c:pt idx="0">
                  <c:v>baseline</c:v>
                </c:pt>
                <c:pt idx="1">
                  <c:v>Th1</c:v>
                </c:pt>
                <c:pt idx="2">
                  <c:v>Th2</c:v>
                </c:pt>
                <c:pt idx="3">
                  <c:v>Th3</c:v>
                </c:pt>
                <c:pt idx="4">
                  <c:v>Margin based</c:v>
                </c:pt>
                <c:pt idx="5">
                  <c:v>Margin based + decomp</c:v>
                </c:pt>
              </c:strCache>
            </c:str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75.85</c:v>
                </c:pt>
                <c:pt idx="1">
                  <c:v>75.9</c:v>
                </c:pt>
                <c:pt idx="2">
                  <c:v>75.79</c:v>
                </c:pt>
                <c:pt idx="3">
                  <c:v>75.7</c:v>
                </c:pt>
                <c:pt idx="4">
                  <c:v>75.8</c:v>
                </c:pt>
                <c:pt idx="5">
                  <c:v>76.3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E32-4EC8-AF59-ADB98C5991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745734688"/>
        <c:axId val="-790650672"/>
      </c:scatterChart>
      <c:catAx>
        <c:axId val="-745846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743725424"/>
        <c:crosses val="autoZero"/>
        <c:auto val="1"/>
        <c:lblAlgn val="ctr"/>
        <c:lblOffset val="100"/>
        <c:noMultiLvlLbl val="0"/>
      </c:catAx>
      <c:valAx>
        <c:axId val="-743725424"/>
        <c:scaling>
          <c:orientation val="minMax"/>
          <c:min val="0.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745846272"/>
        <c:crosses val="autoZero"/>
        <c:crossBetween val="between"/>
      </c:valAx>
      <c:valAx>
        <c:axId val="-790650672"/>
        <c:scaling>
          <c:orientation val="minMax"/>
          <c:max val="78.0"/>
          <c:min val="50.0"/>
        </c:scaling>
        <c:delete val="0"/>
        <c:axPos val="r"/>
        <c:numFmt formatCode="General" sourceLinked="1"/>
        <c:majorTickMark val="out"/>
        <c:minorTickMark val="none"/>
        <c:tickLblPos val="nextTo"/>
        <c:crossAx val="-745734688"/>
        <c:crosses val="max"/>
        <c:crossBetween val="midCat"/>
      </c:valAx>
      <c:valAx>
        <c:axId val="-745734688"/>
        <c:scaling>
          <c:orientation val="minMax"/>
        </c:scaling>
        <c:delete val="1"/>
        <c:axPos val="b"/>
        <c:majorTickMark val="out"/>
        <c:minorTickMark val="none"/>
        <c:tickLblPos val="nextTo"/>
        <c:crossAx val="-790650672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20679954605757"/>
          <c:y val="0.0492407074003313"/>
          <c:w val="0.756360921524437"/>
          <c:h val="0.9216609777893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pattFill prst="dkHorz">
              <a:fgClr>
                <a:srgbClr val="008000"/>
              </a:fgClr>
              <a:bgClr>
                <a:prstClr val="white"/>
              </a:bgClr>
            </a:pattFill>
            <a:ln>
              <a:solidFill>
                <a:schemeClr val="accent5">
                  <a:lumMod val="75000"/>
                </a:schemeClr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Coreference Avg over OntoNotes-5.0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02A-40C2-BFA8-68DE48816CC2}"/>
            </c:ext>
          </c:extLst>
        </c:ser>
        <c:ser>
          <c:idx val="5"/>
          <c:order val="1"/>
          <c:tx>
            <c:strRef>
              <c:f>Sheet1!$G$1</c:f>
              <c:strCache>
                <c:ptCount val="1"/>
                <c:pt idx="0">
                  <c:v>AI-DCD, E=Adapt</c:v>
                </c:pt>
              </c:strCache>
            </c:strRef>
          </c:tx>
          <c:spPr>
            <a:pattFill prst="wdUpDiag">
              <a:fgClr>
                <a:srgbClr val="0000FF"/>
              </a:fgClr>
              <a:bgClr>
                <a:prstClr val="white"/>
              </a:bgClr>
            </a:pattFill>
            <a:ln>
              <a:solidFill>
                <a:srgbClr val="0000FF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Coreference Avg over OntoNotes-5.0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24.0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02A-40C2-BFA8-68DE48816CC2}"/>
            </c:ext>
          </c:extLst>
        </c:ser>
        <c:ser>
          <c:idx val="9"/>
          <c:order val="2"/>
          <c:tx>
            <c:strRef>
              <c:f>Sheet1!$K$1</c:f>
              <c:strCache>
                <c:ptCount val="1"/>
                <c:pt idx="0">
                  <c:v>AI-DCD E=10</c:v>
                </c:pt>
              </c:strCache>
            </c:strRef>
          </c:tx>
          <c:spPr>
            <a:pattFill prst="wdUpDiag">
              <a:fgClr>
                <a:srgbClr val="000000"/>
              </a:fgClr>
              <a:bgClr>
                <a:prstClr val="white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Coreference Avg over OntoNotes-5.0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10.0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02A-40C2-BFA8-68DE48816C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50"/>
        <c:axId val="-790811760"/>
        <c:axId val="-791339232"/>
      </c:barChart>
      <c:catAx>
        <c:axId val="-79081176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-791339232"/>
        <c:crosses val="autoZero"/>
        <c:auto val="1"/>
        <c:lblAlgn val="ctr"/>
        <c:lblOffset val="100"/>
        <c:noMultiLvlLbl val="0"/>
      </c:catAx>
      <c:valAx>
        <c:axId val="-791339232"/>
        <c:scaling>
          <c:orientation val="minMax"/>
          <c:max val="100.0"/>
          <c:min val="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30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-7908117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fld id="{64D71BD1-7C37-4C0A-BFC7-8CAF305326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24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fld id="{A11B8853-A679-4A08-8A09-5281F94DD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300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676275"/>
            <a:ext cx="4610100" cy="3457575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206" y="4359672"/>
            <a:ext cx="5010830" cy="4133453"/>
          </a:xfr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1524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 to see the details of</a:t>
            </a:r>
            <a:r>
              <a:rPr lang="en-US" baseline="0" dirty="0" smtClean="0"/>
              <a:t> UEM, let’s have a look at how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1B8853-A679-4A08-8A09-5281F94DD58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172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why 0 is linear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1B8853-A679-4A08-8A09-5281F94DD58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127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</a:t>
            </a:r>
            <a:r>
              <a:rPr lang="en-US" baseline="0" dirty="0" smtClean="0"/>
              <a:t> a tick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1B8853-A679-4A08-8A09-5281F94DD58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923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73350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813" indent="-303213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088" indent="-2413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2275" indent="-242888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5" indent="-2413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C1D4F18-9616-4BE8-B625-C3E16CA2576D}" type="slidenum">
              <a:rPr lang="en-US">
                <a:latin typeface="Times New Roman" pitchFamily="18" charset="0"/>
              </a:rPr>
              <a:pPr eaLnBrk="1" hangingPunct="1"/>
              <a:t>20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210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144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4676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9353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B6452CD-6F17-44C0-9361-F283CF6FEE76}" type="slidenum">
              <a:rPr lang="en-US" smtClean="0">
                <a:latin typeface="Times New Roman" pitchFamily="18" charset="0"/>
              </a:rPr>
              <a:pPr eaLnBrk="1" hangingPunct="1"/>
              <a:t>28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chemeClr val="tx2"/>
                </a:solidFill>
              </a:rPr>
              <a:t>Over training iterations the model’s weights change-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chemeClr val="tx2"/>
                </a:solidFill>
                <a:sym typeface="Wingdings" pitchFamily="2" charset="2"/>
              </a:rPr>
              <a:t> </a:t>
            </a:r>
            <a:r>
              <a:rPr lang="en-US" smtClean="0">
                <a:solidFill>
                  <a:schemeClr val="tx2"/>
                </a:solidFill>
              </a:rPr>
              <a:t>Better feature representations</a:t>
            </a:r>
            <a:r>
              <a:rPr lang="en-US" smtClean="0">
                <a:solidFill>
                  <a:schemeClr val="tx2"/>
                </a:solidFill>
                <a:sym typeface="Wingdings" pitchFamily="2" charset="2"/>
              </a:rPr>
              <a:t> </a:t>
            </a:r>
            <a:r>
              <a:rPr lang="en-US" smtClean="0">
                <a:solidFill>
                  <a:schemeClr val="tx2"/>
                </a:solidFill>
              </a:rPr>
              <a:t>Better classification results </a:t>
            </a:r>
            <a:r>
              <a:rPr lang="en-US" smtClean="0">
                <a:solidFill>
                  <a:schemeClr val="tx2"/>
                </a:solidFill>
                <a:sym typeface="Wingdings" pitchFamily="2" charset="2"/>
              </a:rPr>
              <a:t></a:t>
            </a:r>
            <a:r>
              <a:rPr lang="en-US" smtClean="0">
                <a:solidFill>
                  <a:schemeClr val="tx2"/>
                </a:solidFill>
              </a:rPr>
              <a:t> used for  self training</a:t>
            </a:r>
            <a:r>
              <a:rPr lang="en-US" smtClean="0">
                <a:solidFill>
                  <a:schemeClr val="tx2"/>
                </a:solidFill>
                <a:sym typeface="Wingdings" pitchFamily="2" charset="2"/>
              </a:rPr>
              <a:t>  </a:t>
            </a:r>
            <a:r>
              <a:rPr lang="en-US" smtClean="0">
                <a:solidFill>
                  <a:schemeClr val="tx2"/>
                </a:solidFill>
              </a:rPr>
              <a:t>Better feature representations …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99469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NLU: about recovering meaning from text – a lot of work aims directly at that or at some subtasks that</a:t>
            </a:r>
            <a:r>
              <a:rPr lang="en-US" baseline="0" dirty="0" smtClean="0"/>
              <a:t> might look like this:….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1B8853-A679-4A08-8A09-5281F94DD58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49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D123D-9A97-4C73-B0C0-DC0D6800AE7A}" type="slidenum">
              <a:rPr lang="en-US"/>
              <a:pPr/>
              <a:t>3</a:t>
            </a:fld>
            <a:endParaRPr lang="en-US"/>
          </a:p>
        </p:txBody>
      </p:sp>
      <p:sp>
        <p:nvSpPr>
          <p:cNvPr id="1256450" name="Rectangle 7"/>
          <p:cNvSpPr txBox="1">
            <a:spLocks noGrp="1" noChangeArrowheads="1"/>
          </p:cNvSpPr>
          <p:nvPr/>
        </p:nvSpPr>
        <p:spPr bwMode="auto">
          <a:xfrm>
            <a:off x="3885974" y="8687595"/>
            <a:ext cx="2972026" cy="45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85813" indent="-303213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08088" indent="-2413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92275" indent="-242888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174875" indent="-2413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632075" indent="-241300" defTabSz="966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89275" indent="-241300" defTabSz="966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546475" indent="-241300" defTabSz="966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003675" indent="-241300" defTabSz="966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A2A9FD95-45B5-4D68-B903-0C78C3E9C51C}" type="slidenum">
              <a:rPr lang="en-US" sz="1300"/>
              <a:pPr algn="r"/>
              <a:t>3</a:t>
            </a:fld>
            <a:endParaRPr lang="en-US" sz="1300"/>
          </a:p>
        </p:txBody>
      </p:sp>
      <p:sp>
        <p:nvSpPr>
          <p:cNvPr id="1256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4063" cy="3424237"/>
          </a:xfrm>
          <a:ln/>
        </p:spPr>
      </p:sp>
      <p:sp>
        <p:nvSpPr>
          <p:cNvPr id="1256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47" y="4343798"/>
            <a:ext cx="5025571" cy="41116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962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B6CD1-DF4A-764C-B52C-DBC1B1B8107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662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90135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AB6CD1-DF4A-764C-B52C-DBC1B1B810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9612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AB6CD1-DF4A-764C-B52C-DBC1B1B810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2467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AB6CD1-DF4A-764C-B52C-DBC1B1B810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02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813" indent="-303213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088" indent="-2413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2275" indent="-242888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5" indent="-2413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A335F40-A507-42A7-AB8B-1A9FC3C3F636}" type="slidenum">
              <a:rPr lang="en-US">
                <a:latin typeface="Times New Roman" pitchFamily="18" charset="0"/>
              </a:rPr>
              <a:pPr eaLnBrk="1" hangingPunct="1"/>
              <a:t>38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1059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6" name="Notes Placeholder 2"/>
          <p:cNvSpPr>
            <a:spLocks noGrp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10597" name="Slide Number Placeholder 3"/>
          <p:cNvSpPr txBox="1">
            <a:spLocks noGrp="1"/>
          </p:cNvSpPr>
          <p:nvPr/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813" indent="-303213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088" indent="-2413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2275" indent="-242888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5" indent="-2413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E3E2B746-E7E5-4B07-AB5A-860E976AA347}" type="slidenum">
              <a:rPr lang="en-US" sz="1300">
                <a:latin typeface="Calibri" pitchFamily="34" charset="0"/>
              </a:rPr>
              <a:pPr algn="r" eaLnBrk="1" hangingPunct="1"/>
              <a:t>38</a:t>
            </a:fld>
            <a:endParaRPr lang="en-US" sz="13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1983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813" indent="-303213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088" indent="-2413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2275" indent="-242888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5" indent="-2413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A335F40-A507-42A7-AB8B-1A9FC3C3F636}" type="slidenum">
              <a:rPr lang="en-US">
                <a:latin typeface="Times New Roman" pitchFamily="18" charset="0"/>
              </a:rPr>
              <a:pPr eaLnBrk="1" hangingPunct="1"/>
              <a:t>39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1059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6" name="Notes Placeholder 2"/>
          <p:cNvSpPr>
            <a:spLocks noGrp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10597" name="Slide Number Placeholder 3"/>
          <p:cNvSpPr txBox="1">
            <a:spLocks noGrp="1"/>
          </p:cNvSpPr>
          <p:nvPr/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813" indent="-303213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088" indent="-2413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2275" indent="-242888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5" indent="-2413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E3E2B746-E7E5-4B07-AB5A-860E976AA347}" type="slidenum">
              <a:rPr lang="en-US" sz="1300">
                <a:latin typeface="Calibri" pitchFamily="34" charset="0"/>
              </a:rPr>
              <a:pPr algn="r" eaLnBrk="1" hangingPunct="1"/>
              <a:t>39</a:t>
            </a:fld>
            <a:endParaRPr lang="en-US" sz="13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7437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1B8853-A679-4A08-8A09-5281F94DD58E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032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D48D9-D4B6-7D4B-AA8E-4F836E5E4EAA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0622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F9B8B-9110-4430-902E-B860BE3A5B6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42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0B3A742-5BAF-4812-AA90-11BF40D35BC8}" type="slidenum">
              <a:rPr lang="en-US" smtClean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4</a:t>
            </a:fld>
            <a:endParaRPr lang="en-US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8787" name="Rectangle 8"/>
          <p:cNvSpPr txBox="1">
            <a:spLocks noGrp="1" noChangeArrowheads="1"/>
          </p:cNvSpPr>
          <p:nvPr/>
        </p:nvSpPr>
        <p:spPr bwMode="auto"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defTabSz="4572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572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572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572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572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lnSpc>
                <a:spcPct val="102000"/>
              </a:lnSpc>
              <a:buClr>
                <a:srgbClr val="000000"/>
              </a:buClr>
              <a:buSzPct val="100000"/>
              <a:buFont typeface="Wingdings" pitchFamily="2" charset="2"/>
              <a:buNone/>
            </a:pPr>
            <a:fld id="{50D42559-C32E-4F4B-A2BE-4F69A68C3ABE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>
                <a:lnSpc>
                  <a:spcPct val="102000"/>
                </a:lnSpc>
                <a:buClr>
                  <a:srgbClr val="000000"/>
                </a:buClr>
                <a:buSzPct val="100000"/>
                <a:buFont typeface="Wingdings" pitchFamily="2" charset="2"/>
                <a:buNone/>
              </a:pPr>
              <a:t>4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8788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defTabSz="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7DAA40B9-F141-46BD-853C-83CE065CEB0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4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8789" name="Text Box 2"/>
          <p:cNvSpPr txBox="1">
            <a:spLocks noChangeArrowheads="1"/>
          </p:cNvSpPr>
          <p:nvPr/>
        </p:nvSpPr>
        <p:spPr bwMode="auto">
          <a:xfrm>
            <a:off x="1100138" y="676275"/>
            <a:ext cx="4610100" cy="3457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18790" name="Rectangle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49272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D29CFDE-11BC-4B26-82AB-C510F8E6B7C7}" type="slidenum">
              <a:rPr lang="en-US" smtClean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5</a:t>
            </a:fld>
            <a:endParaRPr lang="en-US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9811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CC303CB7-4D8E-41BD-9339-DF61D10AEDF9}" type="slidenum">
              <a:rPr lang="en-US" sz="130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5</a:t>
            </a:fld>
            <a:endParaRPr lang="en-US" sz="13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98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/>
        </p:spPr>
      </p:sp>
      <p:sp>
        <p:nvSpPr>
          <p:cNvPr id="1198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4438" cy="4111625"/>
          </a:xfrm>
          <a:noFill/>
        </p:spPr>
        <p:txBody>
          <a:bodyPr lIns="96661" tIns="48331" rIns="96661" bIns="48331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5516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508F713-7CFE-4D52-9E3C-E5A19A64ABA1}" type="slidenum">
              <a:rPr lang="en-US" smtClean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6</a:t>
            </a:fld>
            <a:endParaRPr lang="en-US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6025" cy="4111625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87741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DB7DAEE-3AB8-47BD-B116-5A214DE2AD67}" type="slidenum">
              <a:rPr lang="en-US" smtClean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7</a:t>
            </a:fld>
            <a:endParaRPr lang="en-US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1859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7D602EC9-1F00-47A6-9953-B7CAE717F0D3}" type="slidenum">
              <a:rPr lang="en-US" sz="130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7</a:t>
            </a:fld>
            <a:endParaRPr lang="en-US" sz="13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18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/>
        </p:spPr>
      </p:sp>
      <p:sp>
        <p:nvSpPr>
          <p:cNvPr id="1218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4438" cy="4111625"/>
          </a:xfrm>
          <a:noFill/>
        </p:spPr>
        <p:txBody>
          <a:bodyPr lIns="96661" tIns="48331" rIns="96661" bIns="48331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6016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4D624A1-9573-4B81-8138-0CDF7AA7D917}" type="slidenum">
              <a:rPr lang="en-US" smtClean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8</a:t>
            </a:fld>
            <a:endParaRPr lang="en-US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6275"/>
            <a:ext cx="4610100" cy="3457575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359275"/>
            <a:ext cx="5011738" cy="413385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72551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813" indent="-303213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088" indent="-2413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2275" indent="-242888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5" indent="-2413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CE77A1D-D486-4100-A449-428958090494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9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0355" name="Rectangle 8"/>
          <p:cNvSpPr txBox="1">
            <a:spLocks noGrp="1" noChangeArrowheads="1"/>
          </p:cNvSpPr>
          <p:nvPr/>
        </p:nvSpPr>
        <p:spPr bwMode="auto">
          <a:xfrm>
            <a:off x="3885974" y="8687594"/>
            <a:ext cx="296862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139" tIns="49472" rIns="95139" bIns="49472" anchor="b"/>
          <a:lstStyle>
            <a:lvl1pPr defTabSz="482600" eaLnBrk="0" hangingPunct="0">
              <a:tabLst>
                <a:tab pos="765175" algn="l"/>
                <a:tab pos="1530350" algn="l"/>
                <a:tab pos="2295525" algn="l"/>
                <a:tab pos="3060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813" indent="-303213" defTabSz="482600" eaLnBrk="0" hangingPunct="0">
              <a:tabLst>
                <a:tab pos="765175" algn="l"/>
                <a:tab pos="1530350" algn="l"/>
                <a:tab pos="2295525" algn="l"/>
                <a:tab pos="3060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088" indent="-241300" defTabSz="482600" eaLnBrk="0" hangingPunct="0">
              <a:tabLst>
                <a:tab pos="765175" algn="l"/>
                <a:tab pos="1530350" algn="l"/>
                <a:tab pos="2295525" algn="l"/>
                <a:tab pos="3060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2275" indent="-242888" defTabSz="482600" eaLnBrk="0" hangingPunct="0">
              <a:tabLst>
                <a:tab pos="765175" algn="l"/>
                <a:tab pos="1530350" algn="l"/>
                <a:tab pos="2295525" algn="l"/>
                <a:tab pos="3060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5" indent="-241300" defTabSz="482600" eaLnBrk="0" hangingPunct="0">
              <a:tabLst>
                <a:tab pos="765175" algn="l"/>
                <a:tab pos="1530350" algn="l"/>
                <a:tab pos="2295525" algn="l"/>
                <a:tab pos="3060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32075" indent="-241300" defTabSz="482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175" algn="l"/>
                <a:tab pos="1530350" algn="l"/>
                <a:tab pos="2295525" algn="l"/>
                <a:tab pos="3060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9275" indent="-241300" defTabSz="482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175" algn="l"/>
                <a:tab pos="1530350" algn="l"/>
                <a:tab pos="2295525" algn="l"/>
                <a:tab pos="3060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6475" indent="-241300" defTabSz="482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175" algn="l"/>
                <a:tab pos="1530350" algn="l"/>
                <a:tab pos="2295525" algn="l"/>
                <a:tab pos="3060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3675" indent="-241300" defTabSz="482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175" algn="l"/>
                <a:tab pos="1530350" algn="l"/>
                <a:tab pos="2295525" algn="l"/>
                <a:tab pos="3060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102000"/>
              </a:lnSpc>
              <a:buClr>
                <a:srgbClr val="000000"/>
              </a:buClr>
              <a:buSzPct val="100000"/>
              <a:buFont typeface="Wingdings" pitchFamily="2" charset="2"/>
              <a:buNone/>
            </a:pPr>
            <a:fld id="{ADD4632E-E211-457E-87C6-EF04D92A47F1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 eaLnBrk="1" hangingPunct="1">
                <a:lnSpc>
                  <a:spcPct val="102000"/>
                </a:lnSpc>
                <a:buClr>
                  <a:srgbClr val="000000"/>
                </a:buClr>
                <a:buSzPct val="100000"/>
                <a:buFont typeface="Wingdings" pitchFamily="2" charset="2"/>
                <a:buNone/>
              </a:pPr>
              <a:t>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56" name="Text Box 1"/>
          <p:cNvSpPr txBox="1">
            <a:spLocks noChangeArrowheads="1"/>
          </p:cNvSpPr>
          <p:nvPr/>
        </p:nvSpPr>
        <p:spPr bwMode="auto">
          <a:xfrm>
            <a:off x="3885974" y="8687594"/>
            <a:ext cx="2970893" cy="45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139" tIns="49472" rIns="95139" bIns="49472" anchor="b"/>
          <a:lstStyle>
            <a:lvl1pPr defTabSz="482600" eaLnBrk="0" hangingPunct="0">
              <a:tabLst>
                <a:tab pos="0" algn="l"/>
                <a:tab pos="482600" algn="l"/>
                <a:tab pos="966788" algn="l"/>
                <a:tab pos="1449388" algn="l"/>
                <a:tab pos="1933575" algn="l"/>
                <a:tab pos="2416175" algn="l"/>
                <a:tab pos="2900363" algn="l"/>
                <a:tab pos="3382963" algn="l"/>
                <a:tab pos="3867150" algn="l"/>
                <a:tab pos="4349750" algn="l"/>
                <a:tab pos="4832350" algn="l"/>
                <a:tab pos="5316538" algn="l"/>
                <a:tab pos="5799138" algn="l"/>
                <a:tab pos="6283325" algn="l"/>
                <a:tab pos="6765925" algn="l"/>
                <a:tab pos="7250113" algn="l"/>
                <a:tab pos="7732713" algn="l"/>
                <a:tab pos="8216900" algn="l"/>
                <a:tab pos="8699500" algn="l"/>
                <a:tab pos="9182100" algn="l"/>
                <a:tab pos="96662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813" indent="-303213" defTabSz="482600" eaLnBrk="0" hangingPunct="0">
              <a:tabLst>
                <a:tab pos="0" algn="l"/>
                <a:tab pos="482600" algn="l"/>
                <a:tab pos="966788" algn="l"/>
                <a:tab pos="1449388" algn="l"/>
                <a:tab pos="1933575" algn="l"/>
                <a:tab pos="2416175" algn="l"/>
                <a:tab pos="2900363" algn="l"/>
                <a:tab pos="3382963" algn="l"/>
                <a:tab pos="3867150" algn="l"/>
                <a:tab pos="4349750" algn="l"/>
                <a:tab pos="4832350" algn="l"/>
                <a:tab pos="5316538" algn="l"/>
                <a:tab pos="5799138" algn="l"/>
                <a:tab pos="6283325" algn="l"/>
                <a:tab pos="6765925" algn="l"/>
                <a:tab pos="7250113" algn="l"/>
                <a:tab pos="7732713" algn="l"/>
                <a:tab pos="8216900" algn="l"/>
                <a:tab pos="8699500" algn="l"/>
                <a:tab pos="9182100" algn="l"/>
                <a:tab pos="96662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088" indent="-241300" defTabSz="482600" eaLnBrk="0" hangingPunct="0">
              <a:tabLst>
                <a:tab pos="0" algn="l"/>
                <a:tab pos="482600" algn="l"/>
                <a:tab pos="966788" algn="l"/>
                <a:tab pos="1449388" algn="l"/>
                <a:tab pos="1933575" algn="l"/>
                <a:tab pos="2416175" algn="l"/>
                <a:tab pos="2900363" algn="l"/>
                <a:tab pos="3382963" algn="l"/>
                <a:tab pos="3867150" algn="l"/>
                <a:tab pos="4349750" algn="l"/>
                <a:tab pos="4832350" algn="l"/>
                <a:tab pos="5316538" algn="l"/>
                <a:tab pos="5799138" algn="l"/>
                <a:tab pos="6283325" algn="l"/>
                <a:tab pos="6765925" algn="l"/>
                <a:tab pos="7250113" algn="l"/>
                <a:tab pos="7732713" algn="l"/>
                <a:tab pos="8216900" algn="l"/>
                <a:tab pos="8699500" algn="l"/>
                <a:tab pos="9182100" algn="l"/>
                <a:tab pos="96662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2275" indent="-242888" defTabSz="482600" eaLnBrk="0" hangingPunct="0">
              <a:tabLst>
                <a:tab pos="0" algn="l"/>
                <a:tab pos="482600" algn="l"/>
                <a:tab pos="966788" algn="l"/>
                <a:tab pos="1449388" algn="l"/>
                <a:tab pos="1933575" algn="l"/>
                <a:tab pos="2416175" algn="l"/>
                <a:tab pos="2900363" algn="l"/>
                <a:tab pos="3382963" algn="l"/>
                <a:tab pos="3867150" algn="l"/>
                <a:tab pos="4349750" algn="l"/>
                <a:tab pos="4832350" algn="l"/>
                <a:tab pos="5316538" algn="l"/>
                <a:tab pos="5799138" algn="l"/>
                <a:tab pos="6283325" algn="l"/>
                <a:tab pos="6765925" algn="l"/>
                <a:tab pos="7250113" algn="l"/>
                <a:tab pos="7732713" algn="l"/>
                <a:tab pos="8216900" algn="l"/>
                <a:tab pos="8699500" algn="l"/>
                <a:tab pos="9182100" algn="l"/>
                <a:tab pos="96662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5" indent="-241300" defTabSz="482600" eaLnBrk="0" hangingPunct="0">
              <a:tabLst>
                <a:tab pos="0" algn="l"/>
                <a:tab pos="482600" algn="l"/>
                <a:tab pos="966788" algn="l"/>
                <a:tab pos="1449388" algn="l"/>
                <a:tab pos="1933575" algn="l"/>
                <a:tab pos="2416175" algn="l"/>
                <a:tab pos="2900363" algn="l"/>
                <a:tab pos="3382963" algn="l"/>
                <a:tab pos="3867150" algn="l"/>
                <a:tab pos="4349750" algn="l"/>
                <a:tab pos="4832350" algn="l"/>
                <a:tab pos="5316538" algn="l"/>
                <a:tab pos="5799138" algn="l"/>
                <a:tab pos="6283325" algn="l"/>
                <a:tab pos="6765925" algn="l"/>
                <a:tab pos="7250113" algn="l"/>
                <a:tab pos="7732713" algn="l"/>
                <a:tab pos="8216900" algn="l"/>
                <a:tab pos="8699500" algn="l"/>
                <a:tab pos="9182100" algn="l"/>
                <a:tab pos="96662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32075" indent="-241300" defTabSz="482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2600" algn="l"/>
                <a:tab pos="966788" algn="l"/>
                <a:tab pos="1449388" algn="l"/>
                <a:tab pos="1933575" algn="l"/>
                <a:tab pos="2416175" algn="l"/>
                <a:tab pos="2900363" algn="l"/>
                <a:tab pos="3382963" algn="l"/>
                <a:tab pos="3867150" algn="l"/>
                <a:tab pos="4349750" algn="l"/>
                <a:tab pos="4832350" algn="l"/>
                <a:tab pos="5316538" algn="l"/>
                <a:tab pos="5799138" algn="l"/>
                <a:tab pos="6283325" algn="l"/>
                <a:tab pos="6765925" algn="l"/>
                <a:tab pos="7250113" algn="l"/>
                <a:tab pos="7732713" algn="l"/>
                <a:tab pos="8216900" algn="l"/>
                <a:tab pos="8699500" algn="l"/>
                <a:tab pos="9182100" algn="l"/>
                <a:tab pos="96662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9275" indent="-241300" defTabSz="482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2600" algn="l"/>
                <a:tab pos="966788" algn="l"/>
                <a:tab pos="1449388" algn="l"/>
                <a:tab pos="1933575" algn="l"/>
                <a:tab pos="2416175" algn="l"/>
                <a:tab pos="2900363" algn="l"/>
                <a:tab pos="3382963" algn="l"/>
                <a:tab pos="3867150" algn="l"/>
                <a:tab pos="4349750" algn="l"/>
                <a:tab pos="4832350" algn="l"/>
                <a:tab pos="5316538" algn="l"/>
                <a:tab pos="5799138" algn="l"/>
                <a:tab pos="6283325" algn="l"/>
                <a:tab pos="6765925" algn="l"/>
                <a:tab pos="7250113" algn="l"/>
                <a:tab pos="7732713" algn="l"/>
                <a:tab pos="8216900" algn="l"/>
                <a:tab pos="8699500" algn="l"/>
                <a:tab pos="9182100" algn="l"/>
                <a:tab pos="96662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6475" indent="-241300" defTabSz="482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2600" algn="l"/>
                <a:tab pos="966788" algn="l"/>
                <a:tab pos="1449388" algn="l"/>
                <a:tab pos="1933575" algn="l"/>
                <a:tab pos="2416175" algn="l"/>
                <a:tab pos="2900363" algn="l"/>
                <a:tab pos="3382963" algn="l"/>
                <a:tab pos="3867150" algn="l"/>
                <a:tab pos="4349750" algn="l"/>
                <a:tab pos="4832350" algn="l"/>
                <a:tab pos="5316538" algn="l"/>
                <a:tab pos="5799138" algn="l"/>
                <a:tab pos="6283325" algn="l"/>
                <a:tab pos="6765925" algn="l"/>
                <a:tab pos="7250113" algn="l"/>
                <a:tab pos="7732713" algn="l"/>
                <a:tab pos="8216900" algn="l"/>
                <a:tab pos="8699500" algn="l"/>
                <a:tab pos="9182100" algn="l"/>
                <a:tab pos="96662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3675" indent="-241300" defTabSz="482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2600" algn="l"/>
                <a:tab pos="966788" algn="l"/>
                <a:tab pos="1449388" algn="l"/>
                <a:tab pos="1933575" algn="l"/>
                <a:tab pos="2416175" algn="l"/>
                <a:tab pos="2900363" algn="l"/>
                <a:tab pos="3382963" algn="l"/>
                <a:tab pos="3867150" algn="l"/>
                <a:tab pos="4349750" algn="l"/>
                <a:tab pos="4832350" algn="l"/>
                <a:tab pos="5316538" algn="l"/>
                <a:tab pos="5799138" algn="l"/>
                <a:tab pos="6283325" algn="l"/>
                <a:tab pos="6765925" algn="l"/>
                <a:tab pos="7250113" algn="l"/>
                <a:tab pos="7732713" algn="l"/>
                <a:tab pos="8216900" algn="l"/>
                <a:tab pos="8699500" algn="l"/>
                <a:tab pos="9182100" algn="l"/>
                <a:tab pos="96662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C969457F-9B9D-48DC-A4EA-EBE3F1497B2C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57" name="Text Box 2"/>
          <p:cNvSpPr txBox="1">
            <a:spLocks noChangeArrowheads="1"/>
          </p:cNvSpPr>
          <p:nvPr/>
        </p:nvSpPr>
        <p:spPr bwMode="auto">
          <a:xfrm>
            <a:off x="1099911" y="676673"/>
            <a:ext cx="4610554" cy="345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>
            <a:lvl1pPr defTabSz="482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813" indent="-303213" defTabSz="482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088" indent="-241300" defTabSz="482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2275" indent="-242888" defTabSz="482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5" indent="-241300" defTabSz="482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32075" indent="-2413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9275" indent="-2413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6475" indent="-2413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3675" indent="-2413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25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00358" name="Rectangle 3"/>
          <p:cNvSpPr>
            <a:spLocks noGrp="1" noChangeArrowheads="1"/>
          </p:cNvSpPr>
          <p:nvPr>
            <p:ph type="body"/>
          </p:nvPr>
        </p:nvSpPr>
        <p:spPr>
          <a:xfrm>
            <a:off x="913947" y="4343798"/>
            <a:ext cx="5028974" cy="4113609"/>
          </a:xfrm>
          <a:noFill/>
        </p:spPr>
        <p:txBody>
          <a:bodyPr wrap="none" lIns="0" tIns="0" rIns="0" bIns="0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86484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813" indent="-303213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088" indent="-2413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2275" indent="-242888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5" indent="-2413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903F1B0-B1DC-4315-AFD3-0620F9BCFAF4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10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8975"/>
            <a:ext cx="4572000" cy="34290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28" y="4343798"/>
            <a:ext cx="5485946" cy="41116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4098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7328"/>
            <a:ext cx="77724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851959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09FA-FBF6-004C-893E-BBEF59B3A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6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21CE0-63AF-4C02-95A8-871705C5378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7043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6B315-336F-4E70-AE53-D2121C3C0DA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41668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3366CC"/>
                </a:solidFill>
              </a:defRPr>
            </a:lvl1pPr>
          </a:lstStyle>
          <a:p>
            <a:pPr>
              <a:defRPr/>
            </a:pPr>
            <a:r>
              <a:rPr lang="en-US" altLang="zh-TW" dirty="0" smtClean="0"/>
              <a:t>Page </a:t>
            </a:r>
            <a:fld id="{EEF7C7A5-273A-4652-B55A-2B23586427B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9" name="Date Placeholder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lang="en-US" altLang="zh-TW" kern="0" smtClean="0"/>
              <a:t>Click to edit Master title style</a:t>
            </a:r>
            <a:endParaRPr lang="en-US" altLang="zh-TW" kern="0" dirty="0" smtClean="0"/>
          </a:p>
        </p:txBody>
      </p:sp>
    </p:spTree>
    <p:extLst>
      <p:ext uri="{BB962C8B-B14F-4D97-AF65-F5344CB8AC3E}">
        <p14:creationId xmlns:p14="http://schemas.microsoft.com/office/powerpoint/2010/main" val="186969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r>
              <a:rPr lang="en-US" altLang="zh-TW" dirty="0" smtClean="0"/>
              <a:t>Page </a:t>
            </a:r>
            <a:fld id="{ED7074CE-C30A-4906-A13E-F3E63223B4E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599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r>
              <a:rPr lang="en-US" altLang="zh-TW" dirty="0" smtClean="0"/>
              <a:t>Page </a:t>
            </a:r>
            <a:fld id="{D09CE63E-8DC8-459D-9F1E-51B2C39CB6A5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3999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u="none" strike="noStrike"/>
            </a:lvl1pPr>
          </a:lstStyle>
          <a:p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90601"/>
            <a:ext cx="8229600" cy="5135564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1769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i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D9E78-2E4E-4360-A24D-3ECC739393C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7257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EEDB6-3FB3-436A-B1A9-6088B5E4AF0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0829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2933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074CE-C30A-4906-A13E-F3E63223B4E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50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4956E49-9B35-407E-B5F2-C84A7F7C3F9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6322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62D02-0666-40DA-9CF6-C4933C18B9A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0214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25FA4-98C3-401D-9345-FB40A3C16C3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5926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111"/>
            <a:ext cx="8229600" cy="620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+mn-lt"/>
                <a:cs typeface="Open Sans"/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8221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7" r:id="rId1"/>
    <p:sldLayoutId id="2147484228" r:id="rId2"/>
    <p:sldLayoutId id="2147484229" r:id="rId3"/>
    <p:sldLayoutId id="2147484230" r:id="rId4"/>
    <p:sldLayoutId id="2147484231" r:id="rId5"/>
    <p:sldLayoutId id="2147484232" r:id="rId6"/>
    <p:sldLayoutId id="2147484233" r:id="rId7"/>
    <p:sldLayoutId id="2147484234" r:id="rId8"/>
    <p:sldLayoutId id="2147484235" r:id="rId9"/>
    <p:sldLayoutId id="2147484236" r:id="rId10"/>
    <p:sldLayoutId id="2147484237" r:id="rId11"/>
    <p:sldLayoutId id="2147484219" r:id="rId12"/>
    <p:sldLayoutId id="2147484220" r:id="rId13"/>
    <p:sldLayoutId id="2147484226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FF9900"/>
        </a:buClr>
        <a:buSzPct val="75000"/>
        <a:buFont typeface="Wingdings" pitchFamily="2" charset="2"/>
        <a:buChar char="n"/>
        <a:tabLst/>
        <a:defRPr sz="2800" kern="1200">
          <a:solidFill>
            <a:schemeClr val="tx1"/>
          </a:solidFill>
          <a:latin typeface="+mn-lt"/>
          <a:ea typeface="+mn-ea"/>
          <a:cs typeface="Open Sans"/>
        </a:defRPr>
      </a:lvl1pPr>
      <a:lvl2pPr marL="742950" marR="0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FBA313"/>
        </a:buClr>
        <a:buSzPct val="80000"/>
        <a:buFont typeface="Wingdings" pitchFamily="2" charset="2"/>
        <a:buChar char="¨"/>
        <a:tabLst/>
        <a:defRPr sz="2400" kern="1200">
          <a:solidFill>
            <a:schemeClr val="accent1"/>
          </a:solidFill>
          <a:latin typeface="+mn-lt"/>
          <a:ea typeface="+mn-ea"/>
          <a:cs typeface="Open Sans"/>
        </a:defRPr>
      </a:lvl2pPr>
      <a:lvl3pPr marL="11430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FF9900"/>
        </a:buClr>
        <a:buSzPct val="65000"/>
        <a:buFont typeface="Wingdings" pitchFamily="2" charset="2"/>
        <a:buChar char="n"/>
        <a:tabLst/>
        <a:defRPr sz="2000" kern="1200">
          <a:solidFill>
            <a:schemeClr val="tx1"/>
          </a:solidFill>
          <a:latin typeface="+mn-lt"/>
          <a:ea typeface="+mn-ea"/>
          <a:cs typeface="Open Sans"/>
        </a:defRPr>
      </a:lvl3pPr>
      <a:lvl4pPr marL="16002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FBA313"/>
        </a:buClr>
        <a:buSzPct val="70000"/>
        <a:buFont typeface="Wingdings" pitchFamily="2" charset="2"/>
        <a:buChar char="¨"/>
        <a:tabLst/>
        <a:defRPr sz="1800" kern="1200">
          <a:solidFill>
            <a:schemeClr val="tx1"/>
          </a:solidFill>
          <a:latin typeface="+mn-lt"/>
          <a:ea typeface="+mn-ea"/>
          <a:cs typeface="Open Sans"/>
        </a:defRPr>
      </a:lvl4pPr>
      <a:lvl5pPr marL="20574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FF9900"/>
        </a:buClr>
        <a:buSzTx/>
        <a:buFont typeface="Wingdings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slide" Target="slide4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5.xml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6.xml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7.xml"/><Relationship Id="rId7" Type="http://schemas.openxmlformats.org/officeDocument/2006/relationships/image" Target="../media/image9.emf"/><Relationship Id="rId8" Type="http://schemas.openxmlformats.org/officeDocument/2006/relationships/image" Target="../media/image10.emf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CCM-Tut-P1.ppt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5" Type="http://schemas.openxmlformats.org/officeDocument/2006/relationships/image" Target="../media/image22.jpeg"/><Relationship Id="rId6" Type="http://schemas.openxmlformats.org/officeDocument/2006/relationships/image" Target="../media/image23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1.xml"/><Relationship Id="rId7" Type="http://schemas.openxmlformats.org/officeDocument/2006/relationships/image" Target="../media/image9.emf"/><Relationship Id="rId8" Type="http://schemas.openxmlformats.org/officeDocument/2006/relationships/image" Target="../media/image10.emf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4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chart" Target="../charts/chart5.xml"/><Relationship Id="rId5" Type="http://schemas.openxmlformats.org/officeDocument/2006/relationships/image" Target="../media/image28.pn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5</a:t>
            </a:r>
            <a:r>
              <a:rPr lang="en-US" smtClean="0"/>
              <a:t>: </a:t>
            </a:r>
            <a:r>
              <a:rPr lang="en-US" smtClean="0"/>
              <a:t>CONSTRAINTS </a:t>
            </a:r>
            <a:r>
              <a:rPr lang="en-US" dirty="0" smtClean="0"/>
              <a:t>DRIVEN LEARNING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5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371600"/>
            <a:ext cx="44196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smtClean="0">
                <a:ea typeface="Arial Unicode MS" pitchFamily="34" charset="-128"/>
                <a:cs typeface="Arial Unicode MS" pitchFamily="34" charset="-128"/>
              </a:rPr>
              <a:t>Value of Constraints in Semi-Supervised Learning</a:t>
            </a: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533400" y="138934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>
                <a:solidFill>
                  <a:srgbClr val="003366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Objective function: </a:t>
            </a:r>
          </a:p>
        </p:txBody>
      </p:sp>
      <p:grpSp>
        <p:nvGrpSpPr>
          <p:cNvPr id="39941" name="Group 18"/>
          <p:cNvGrpSpPr>
            <a:grpSpLocks/>
          </p:cNvGrpSpPr>
          <p:nvPr/>
        </p:nvGrpSpPr>
        <p:grpSpPr bwMode="auto">
          <a:xfrm>
            <a:off x="152400" y="1866900"/>
            <a:ext cx="5715000" cy="4386263"/>
            <a:chOff x="152400" y="1866900"/>
            <a:chExt cx="5715000" cy="4386263"/>
          </a:xfrm>
        </p:grpSpPr>
        <p:pic>
          <p:nvPicPr>
            <p:cNvPr id="39954" name="Picture 5" descr="unsu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866900"/>
              <a:ext cx="5662613" cy="4001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53" name="Text Box 4"/>
            <p:cNvSpPr txBox="1">
              <a:spLocks noChangeArrowheads="1"/>
            </p:cNvSpPr>
            <p:nvPr/>
          </p:nvSpPr>
          <p:spPr bwMode="auto">
            <a:xfrm>
              <a:off x="762000" y="5791200"/>
              <a:ext cx="51054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400" b="1" dirty="0">
                  <a:solidFill>
                    <a:srgbClr val="003366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# of available labeled examples</a:t>
              </a:r>
            </a:p>
          </p:txBody>
        </p:sp>
      </p:grp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219200" y="2414588"/>
            <a:ext cx="4191000" cy="36988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b="1" dirty="0">
                <a:solidFill>
                  <a:srgbClr val="3366CC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Learning w 10 Constraints</a:t>
            </a:r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990600" y="3429000"/>
            <a:ext cx="45720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1003300" y="3429000"/>
            <a:ext cx="45720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91911" name="Text Box 7"/>
          <p:cNvSpPr txBox="1">
            <a:spLocks noChangeArrowheads="1"/>
          </p:cNvSpPr>
          <p:nvPr/>
        </p:nvSpPr>
        <p:spPr bwMode="auto">
          <a:xfrm>
            <a:off x="5791200" y="1794461"/>
            <a:ext cx="3276600" cy="2246769"/>
          </a:xfrm>
          <a:prstGeom prst="rect">
            <a:avLst/>
          </a:prstGeom>
          <a:solidFill>
            <a:srgbClr val="FFFFCC"/>
          </a:solidFill>
          <a:ln w="9525">
            <a:solidFill>
              <a:srgbClr val="FF9933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>
                <a:solidFill>
                  <a:srgbClr val="003366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Constraints are used to Bootstrap a semi-supervised learner</a:t>
            </a:r>
            <a:r>
              <a:rPr lang="en-US" altLang="zh-TW" sz="2000" dirty="0">
                <a:solidFill>
                  <a:srgbClr val="003366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dirty="0" smtClean="0">
                <a:solidFill>
                  <a:srgbClr val="3366CC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simple </a:t>
            </a:r>
            <a:r>
              <a:rPr lang="en-US" altLang="zh-TW" sz="2000" dirty="0">
                <a:solidFill>
                  <a:srgbClr val="3366CC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model + constraints </a:t>
            </a:r>
            <a:r>
              <a:rPr lang="en-US" altLang="zh-TW" sz="2000" dirty="0">
                <a:solidFill>
                  <a:srgbClr val="003366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used to annotate unlabeled data, which in turn is used to keep training the model. </a:t>
            </a:r>
          </a:p>
        </p:txBody>
      </p:sp>
      <p:sp>
        <p:nvSpPr>
          <p:cNvPr id="39946" name="Freeform 10"/>
          <p:cNvSpPr>
            <a:spLocks/>
          </p:cNvSpPr>
          <p:nvPr/>
        </p:nvSpPr>
        <p:spPr bwMode="auto">
          <a:xfrm>
            <a:off x="1066800" y="2514600"/>
            <a:ext cx="4495800" cy="2209800"/>
          </a:xfrm>
          <a:custGeom>
            <a:avLst/>
            <a:gdLst>
              <a:gd name="T0" fmla="*/ 0 w 2832"/>
              <a:gd name="T1" fmla="*/ 2147483647 h 1392"/>
              <a:gd name="T2" fmla="*/ 2147483647 w 2832"/>
              <a:gd name="T3" fmla="*/ 2147483647 h 1392"/>
              <a:gd name="T4" fmla="*/ 2147483647 w 2832"/>
              <a:gd name="T5" fmla="*/ 2147483647 h 1392"/>
              <a:gd name="T6" fmla="*/ 2147483647 w 2832"/>
              <a:gd name="T7" fmla="*/ 2147483647 h 1392"/>
              <a:gd name="T8" fmla="*/ 2147483647 w 2832"/>
              <a:gd name="T9" fmla="*/ 2147483647 h 1392"/>
              <a:gd name="T10" fmla="*/ 2147483647 w 2832"/>
              <a:gd name="T11" fmla="*/ 0 h 13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32"/>
              <a:gd name="T19" fmla="*/ 0 h 1392"/>
              <a:gd name="T20" fmla="*/ 2832 w 2832"/>
              <a:gd name="T21" fmla="*/ 1392 h 13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32" h="1392">
                <a:moveTo>
                  <a:pt x="0" y="1392"/>
                </a:moveTo>
                <a:cubicBezTo>
                  <a:pt x="196" y="1168"/>
                  <a:pt x="392" y="944"/>
                  <a:pt x="576" y="816"/>
                </a:cubicBezTo>
                <a:cubicBezTo>
                  <a:pt x="760" y="688"/>
                  <a:pt x="920" y="664"/>
                  <a:pt x="1104" y="624"/>
                </a:cubicBezTo>
                <a:cubicBezTo>
                  <a:pt x="1288" y="584"/>
                  <a:pt x="1488" y="600"/>
                  <a:pt x="1680" y="576"/>
                </a:cubicBezTo>
                <a:cubicBezTo>
                  <a:pt x="1872" y="552"/>
                  <a:pt x="2064" y="576"/>
                  <a:pt x="2256" y="480"/>
                </a:cubicBezTo>
                <a:cubicBezTo>
                  <a:pt x="2448" y="384"/>
                  <a:pt x="2736" y="80"/>
                  <a:pt x="2832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empus Sans ITC" pitchFamily="82" charset="0"/>
            </a:endParaRP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1028700" y="2057400"/>
            <a:ext cx="4533900" cy="3429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empus Sans ITC" pitchFamily="82" charset="0"/>
            </a:endParaRP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1143000" y="2057400"/>
            <a:ext cx="4267200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b="1" dirty="0">
                <a:solidFill>
                  <a:srgbClr val="003366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Learning w/o Constraints: 300 examples.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77100" y="5641430"/>
            <a:ext cx="569387" cy="369332"/>
          </a:xfrm>
          <a:prstGeom prst="rect">
            <a:avLst/>
          </a:prstGeom>
          <a:solidFill>
            <a:srgbClr val="FFFFCC"/>
          </a:solidFill>
          <a:ln>
            <a:solidFill>
              <a:srgbClr val="FF993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  <a:hlinkClick r:id="rId5" action="ppaction://hlinksldjump"/>
              </a:rPr>
              <a:t>Skip</a:t>
            </a:r>
            <a:endParaRPr lang="en-US" dirty="0">
              <a:latin typeface="+mj-lt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5791200" y="4154031"/>
            <a:ext cx="3276600" cy="2246769"/>
          </a:xfrm>
          <a:prstGeom prst="rect">
            <a:avLst/>
          </a:prstGeom>
          <a:solidFill>
            <a:srgbClr val="FFFFCC"/>
          </a:solidFill>
          <a:ln w="9525">
            <a:solidFill>
              <a:srgbClr val="FF9933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TW" sz="2000" dirty="0" smtClean="0">
                <a:solidFill>
                  <a:srgbClr val="003366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See Chang et. al. MLJ’12 on the use of </a:t>
            </a:r>
            <a:r>
              <a:rPr lang="en-US" altLang="zh-TW" sz="2000" b="1" dirty="0" smtClean="0">
                <a:solidFill>
                  <a:srgbClr val="003366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soft constraints </a:t>
            </a:r>
            <a:r>
              <a:rPr lang="en-US" altLang="zh-TW" sz="2000" dirty="0" smtClean="0">
                <a:solidFill>
                  <a:srgbClr val="003366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in CCMs.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dirty="0" smtClean="0">
                <a:solidFill>
                  <a:srgbClr val="003366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The tutorial’s web page will include a write-up on  ILP formulations </a:t>
            </a:r>
            <a:r>
              <a:rPr lang="en-US" altLang="zh-TW" sz="2000" b="1" dirty="0" smtClean="0">
                <a:solidFill>
                  <a:srgbClr val="003366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incorporating soft constraints.</a:t>
            </a:r>
            <a:endParaRPr lang="en-US" altLang="zh-TW" sz="2000" b="1" dirty="0">
              <a:solidFill>
                <a:srgbClr val="003366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685800" y="693680"/>
            <a:ext cx="7772400" cy="707886"/>
          </a:xfrm>
          <a:prstGeom prst="rect">
            <a:avLst/>
          </a:prstGeom>
          <a:solidFill>
            <a:srgbClr val="FFFFCC"/>
          </a:solidFill>
          <a:ln w="6350">
            <a:solidFill>
              <a:schemeClr val="bg2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TW" sz="2000" dirty="0" smtClean="0">
                <a:solidFill>
                  <a:srgbClr val="003366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Bottom line: </a:t>
            </a:r>
            <a:r>
              <a:rPr lang="en-US" altLang="zh-TW" sz="2000" dirty="0" err="1" smtClean="0">
                <a:solidFill>
                  <a:srgbClr val="003366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CoDL</a:t>
            </a:r>
            <a:r>
              <a:rPr lang="en-US" altLang="zh-TW" sz="2000" dirty="0" smtClean="0">
                <a:solidFill>
                  <a:srgbClr val="003366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 allows you to improve the “standard” semi-supervised approach by using inference with constraints in intermediate steps.</a:t>
            </a:r>
            <a:endParaRPr lang="en-US" altLang="zh-TW" sz="2000" b="1" dirty="0">
              <a:solidFill>
                <a:srgbClr val="003366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91917" name="Line 13"/>
          <p:cNvSpPr>
            <a:spLocks noChangeShapeType="1"/>
          </p:cNvSpPr>
          <p:nvPr/>
        </p:nvSpPr>
        <p:spPr bwMode="auto">
          <a:xfrm flipH="1" flipV="1">
            <a:off x="6477000" y="1755230"/>
            <a:ext cx="1752600" cy="999331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91916" name="Line 12"/>
          <p:cNvSpPr>
            <a:spLocks noChangeShapeType="1"/>
          </p:cNvSpPr>
          <p:nvPr/>
        </p:nvSpPr>
        <p:spPr bwMode="auto">
          <a:xfrm flipH="1" flipV="1">
            <a:off x="5029200" y="1755230"/>
            <a:ext cx="1676400" cy="999331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0973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9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91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917" grpId="0" animBg="1"/>
      <p:bldP spid="8919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CoDL</a:t>
            </a:r>
            <a:r>
              <a:rPr lang="en-US" dirty="0" smtClean="0"/>
              <a:t> as Constrained Hard 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953000"/>
          </a:xfrm>
        </p:spPr>
        <p:txBody>
          <a:bodyPr/>
          <a:lstStyle/>
          <a:p>
            <a:r>
              <a:rPr lang="en-US" dirty="0"/>
              <a:t>Hard EM </a:t>
            </a:r>
            <a:r>
              <a:rPr lang="en-US" dirty="0" smtClean="0"/>
              <a:t>is a popular variant of EM</a:t>
            </a:r>
          </a:p>
          <a:p>
            <a:r>
              <a:rPr lang="en-US" dirty="0" smtClean="0"/>
              <a:t>While EM estimates a distribution over hidden variables in the E-step,</a:t>
            </a:r>
          </a:p>
          <a:p>
            <a:r>
              <a:rPr lang="en-US" dirty="0" smtClean="0"/>
              <a:t>… Hard EM predicts the best output in the E-step</a:t>
            </a:r>
          </a:p>
          <a:p>
            <a:pPr marL="0" indent="0" algn="ctr">
              <a:buNone/>
            </a:pPr>
            <a:r>
              <a:rPr lang="en-US" b="1" dirty="0" smtClean="0">
                <a:latin typeface="cmmi10"/>
              </a:rPr>
              <a:t>h</a:t>
            </a:r>
            <a:r>
              <a:rPr lang="en-US" b="1" dirty="0" smtClean="0">
                <a:latin typeface="+mj-lt"/>
              </a:rPr>
              <a:t>=</a:t>
            </a:r>
            <a:r>
              <a:rPr lang="en-US" b="1" dirty="0" smtClean="0">
                <a:latin typeface="cmmi10"/>
              </a:rPr>
              <a:t> y</a:t>
            </a:r>
            <a:r>
              <a:rPr lang="en-US" b="1" baseline="30000" dirty="0">
                <a:latin typeface="Century Gothic"/>
              </a:rPr>
              <a:t>*</a:t>
            </a:r>
            <a:r>
              <a:rPr lang="en-US" b="1" dirty="0">
                <a:latin typeface="cmr10"/>
              </a:rPr>
              <a:t>=</a:t>
            </a:r>
            <a:r>
              <a:rPr lang="en-US" b="1" dirty="0"/>
              <a:t> </a:t>
            </a:r>
            <a:r>
              <a:rPr lang="en-US" b="1" dirty="0" err="1">
                <a:latin typeface="Palatino Linotype"/>
              </a:rPr>
              <a:t>argmax</a:t>
            </a:r>
            <a:r>
              <a:rPr lang="en-US" b="1" baseline="-25000" dirty="0" err="1">
                <a:latin typeface="cmr10"/>
              </a:rPr>
              <a:t>y</a:t>
            </a:r>
            <a:r>
              <a:rPr lang="en-US" b="1" dirty="0">
                <a:latin typeface="cmr10"/>
              </a:rPr>
              <a:t> </a:t>
            </a:r>
            <a:r>
              <a:rPr lang="en-US" b="1" dirty="0" smtClean="0">
                <a:latin typeface="cmmi10"/>
              </a:rPr>
              <a:t>P</a:t>
            </a:r>
            <a:r>
              <a:rPr lang="en-US" b="1" baseline="-25000" dirty="0" smtClean="0">
                <a:latin typeface="cmmi10"/>
              </a:rPr>
              <a:t>w</a:t>
            </a:r>
            <a:r>
              <a:rPr lang="en-US" b="1" dirty="0" smtClean="0">
                <a:latin typeface="cmr10"/>
              </a:rPr>
              <a:t>(</a:t>
            </a:r>
            <a:r>
              <a:rPr lang="en-US" b="1" dirty="0" err="1" smtClean="0">
                <a:latin typeface="cmr10"/>
              </a:rPr>
              <a:t>y</a:t>
            </a:r>
            <a:r>
              <a:rPr lang="en-US" b="1" dirty="0" err="1" smtClean="0">
                <a:latin typeface="Century Gothic"/>
                <a:cs typeface="Century Gothic"/>
              </a:rPr>
              <a:t>|</a:t>
            </a:r>
            <a:r>
              <a:rPr lang="en-US" b="1" dirty="0" err="1" smtClean="0">
                <a:latin typeface="cmr10"/>
              </a:rPr>
              <a:t>x</a:t>
            </a:r>
            <a:r>
              <a:rPr lang="en-US" b="1" dirty="0" smtClean="0">
                <a:latin typeface="cmr10"/>
              </a:rPr>
              <a:t>)</a:t>
            </a:r>
          </a:p>
          <a:p>
            <a:r>
              <a:rPr lang="en-US" dirty="0" smtClean="0"/>
              <a:t>Alternatively, hard EM predicts a peaked distribution</a:t>
            </a:r>
          </a:p>
          <a:p>
            <a:pPr marL="0" indent="0" algn="ctr">
              <a:buNone/>
            </a:pPr>
            <a:r>
              <a:rPr lang="en-US" b="1" dirty="0" smtClean="0">
                <a:latin typeface="cmmi10"/>
              </a:rPr>
              <a:t>q</a:t>
            </a:r>
            <a:r>
              <a:rPr lang="en-US" b="1" dirty="0" smtClean="0"/>
              <a:t>(</a:t>
            </a:r>
            <a:r>
              <a:rPr lang="en-US" b="1" dirty="0" smtClean="0">
                <a:latin typeface="cmmi10"/>
              </a:rPr>
              <a:t>y</a:t>
            </a:r>
            <a:r>
              <a:rPr lang="en-US" b="1" dirty="0" smtClean="0"/>
              <a:t>) = </a:t>
            </a:r>
            <a:r>
              <a:rPr lang="en-US" b="1" dirty="0" smtClean="0">
                <a:latin typeface="cmmi10"/>
                <a:ea typeface="cmmi10"/>
                <a:cs typeface="cmmi10"/>
              </a:rPr>
              <a:t>±</a:t>
            </a:r>
            <a:r>
              <a:rPr lang="en-US" b="1" baseline="-25000" dirty="0" smtClean="0">
                <a:latin typeface="cmmi10"/>
              </a:rPr>
              <a:t>y</a:t>
            </a:r>
            <a:r>
              <a:rPr lang="en-US" b="1" baseline="-25000" dirty="0" smtClean="0">
                <a:latin typeface="Tempus Sans ITC"/>
                <a:ea typeface="cmmi10"/>
                <a:cs typeface="cmmi10"/>
              </a:rPr>
              <a:t>=</a:t>
            </a:r>
            <a:r>
              <a:rPr lang="en-US" b="1" baseline="-25000" dirty="0" smtClean="0">
                <a:latin typeface="cmmi10"/>
              </a:rPr>
              <a:t>y</a:t>
            </a:r>
            <a:r>
              <a:rPr lang="en-US" b="1" baseline="-25000" dirty="0" smtClean="0">
                <a:latin typeface="Tempus Sans ITC"/>
                <a:ea typeface="cmmi10"/>
                <a:cs typeface="cmmi10"/>
              </a:rPr>
              <a:t>*</a:t>
            </a:r>
            <a:r>
              <a:rPr lang="en-US" sz="2800" b="1" dirty="0" smtClean="0"/>
              <a:t>	</a:t>
            </a:r>
          </a:p>
          <a:p>
            <a:r>
              <a:rPr lang="en-US" sz="2200" dirty="0" smtClean="0"/>
              <a:t>Constrained-Driven </a:t>
            </a:r>
            <a:r>
              <a:rPr lang="en-US" sz="2200" dirty="0"/>
              <a:t>Learning (</a:t>
            </a:r>
            <a:r>
              <a:rPr lang="en-US" sz="2200" dirty="0" err="1" smtClean="0"/>
              <a:t>CoDL</a:t>
            </a:r>
            <a:r>
              <a:rPr lang="en-US" sz="2200" dirty="0" smtClean="0"/>
              <a:t>) </a:t>
            </a:r>
            <a:r>
              <a:rPr lang="en-US" sz="2200" dirty="0"/>
              <a:t>– </a:t>
            </a:r>
            <a:r>
              <a:rPr lang="en-US" sz="2200" dirty="0" smtClean="0"/>
              <a:t>can be viewed as a </a:t>
            </a:r>
            <a:r>
              <a:rPr lang="en-US" sz="2200" dirty="0" smtClean="0">
                <a:solidFill>
                  <a:srgbClr val="3366CC"/>
                </a:solidFill>
              </a:rPr>
              <a:t>constrained version of hard EM: </a:t>
            </a:r>
          </a:p>
          <a:p>
            <a:endParaRPr lang="en-US" sz="22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mmi10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cmmi10"/>
              </a:rPr>
              <a:t>	</a:t>
            </a:r>
            <a:r>
              <a:rPr lang="en-US" sz="2200" dirty="0" smtClean="0">
                <a:latin typeface="cmmi10"/>
              </a:rPr>
              <a:t>     </a:t>
            </a:r>
            <a:r>
              <a:rPr lang="en-US" b="1" dirty="0" smtClean="0">
                <a:latin typeface="cmmi10"/>
              </a:rPr>
              <a:t>y</a:t>
            </a:r>
            <a:r>
              <a:rPr lang="en-US" b="1" baseline="30000" dirty="0"/>
              <a:t>*</a:t>
            </a:r>
            <a:r>
              <a:rPr lang="en-US" b="1" dirty="0">
                <a:latin typeface="cmr10"/>
              </a:rPr>
              <a:t>=</a:t>
            </a:r>
            <a:r>
              <a:rPr lang="en-US" b="1" dirty="0"/>
              <a:t> </a:t>
            </a:r>
            <a:r>
              <a:rPr lang="en-US" b="1" dirty="0" err="1">
                <a:latin typeface="Palatino Linotype"/>
              </a:rPr>
              <a:t>argmax</a:t>
            </a:r>
            <a:r>
              <a:rPr lang="en-US" b="1" baseline="-25000" dirty="0" err="1">
                <a:latin typeface="cmr10"/>
              </a:rPr>
              <a:t>y:Uy</a:t>
            </a:r>
            <a:r>
              <a:rPr lang="en-US" b="1" baseline="-25000" dirty="0">
                <a:latin typeface="cmsy10"/>
                <a:ea typeface="cmsy10"/>
                <a:cs typeface="cmsy10"/>
              </a:rPr>
              <a:t>·</a:t>
            </a:r>
            <a:r>
              <a:rPr lang="en-US" b="1" baseline="-25000" dirty="0">
                <a:latin typeface="cmr10"/>
              </a:rPr>
              <a:t> b</a:t>
            </a:r>
            <a:r>
              <a:rPr lang="en-US" b="1" dirty="0">
                <a:latin typeface="cmr10"/>
              </a:rPr>
              <a:t> </a:t>
            </a:r>
            <a:r>
              <a:rPr lang="en-US" b="1" dirty="0">
                <a:latin typeface="cmmi10"/>
              </a:rPr>
              <a:t>P</a:t>
            </a:r>
            <a:r>
              <a:rPr lang="en-US" b="1" baseline="-25000" dirty="0">
                <a:latin typeface="cmmi10"/>
              </a:rPr>
              <a:t>w</a:t>
            </a:r>
            <a:r>
              <a:rPr lang="en-US" b="1" dirty="0">
                <a:latin typeface="cmr10"/>
              </a:rPr>
              <a:t>(</a:t>
            </a:r>
            <a:r>
              <a:rPr lang="en-US" b="1" dirty="0" err="1">
                <a:latin typeface="cmmi10"/>
              </a:rPr>
              <a:t>y</a:t>
            </a:r>
            <a:r>
              <a:rPr lang="en-US" b="1" dirty="0" err="1">
                <a:cs typeface="Century Gothic"/>
              </a:rPr>
              <a:t>|</a:t>
            </a:r>
            <a:r>
              <a:rPr lang="en-US" b="1" dirty="0" err="1">
                <a:latin typeface="cmmi10"/>
              </a:rPr>
              <a:t>x</a:t>
            </a:r>
            <a:r>
              <a:rPr lang="en-US" b="1" dirty="0">
                <a:latin typeface="cmr10"/>
              </a:rPr>
              <a:t>)</a:t>
            </a:r>
            <a:endParaRPr lang="en-US" sz="3200" b="1" dirty="0"/>
          </a:p>
        </p:txBody>
      </p:sp>
      <p:sp>
        <p:nvSpPr>
          <p:cNvPr id="5" name="Rectangular Callout 4"/>
          <p:cNvSpPr/>
          <p:nvPr/>
        </p:nvSpPr>
        <p:spPr>
          <a:xfrm>
            <a:off x="6858000" y="5486400"/>
            <a:ext cx="1981200" cy="609600"/>
          </a:xfrm>
          <a:prstGeom prst="wedgeRectCallout">
            <a:avLst>
              <a:gd name="adj1" fmla="val -144597"/>
              <a:gd name="adj2" fmla="val -40548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3366"/>
                </a:solidFill>
              </a:rPr>
              <a:t>Constraining the feasible set</a:t>
            </a:r>
            <a:endParaRPr lang="en-US" dirty="0">
              <a:solidFill>
                <a:srgbClr val="0033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1626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Constrained EM: Two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534400" cy="5486400"/>
          </a:xfrm>
        </p:spPr>
        <p:txBody>
          <a:bodyPr/>
          <a:lstStyle/>
          <a:p>
            <a:r>
              <a:rPr lang="en-US" dirty="0" smtClean="0"/>
              <a:t>While Constrained-Driven Learning  </a:t>
            </a:r>
            <a:r>
              <a:rPr lang="en-US" sz="1600" dirty="0" smtClean="0">
                <a:solidFill>
                  <a:srgbClr val="3366CC"/>
                </a:solidFill>
              </a:rPr>
              <a:t>[CODL; Chang et al, 07,12]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dirty="0" smtClean="0"/>
              <a:t>is a  constrained version of hard EM:</a:t>
            </a:r>
          </a:p>
          <a:p>
            <a:r>
              <a:rPr lang="en-US" dirty="0" smtClean="0"/>
              <a:t>                        </a:t>
            </a:r>
            <a:r>
              <a:rPr lang="en-US" sz="2200" dirty="0" smtClean="0">
                <a:latin typeface="cmmi10"/>
              </a:rPr>
              <a:t> </a:t>
            </a:r>
            <a:r>
              <a:rPr lang="en-US" b="1" dirty="0">
                <a:latin typeface="cmmi10"/>
              </a:rPr>
              <a:t>y</a:t>
            </a:r>
            <a:r>
              <a:rPr lang="en-US" b="1" baseline="30000" dirty="0"/>
              <a:t>*</a:t>
            </a:r>
            <a:r>
              <a:rPr lang="en-US" b="1" dirty="0">
                <a:latin typeface="cmr10"/>
              </a:rPr>
              <a:t>=</a:t>
            </a:r>
            <a:r>
              <a:rPr lang="en-US" b="1" dirty="0"/>
              <a:t> </a:t>
            </a:r>
            <a:r>
              <a:rPr lang="en-US" b="1" dirty="0" err="1">
                <a:latin typeface="Palatino Linotype"/>
              </a:rPr>
              <a:t>argmax</a:t>
            </a:r>
            <a:r>
              <a:rPr lang="en-US" b="1" baseline="-25000" dirty="0" err="1">
                <a:latin typeface="cmr10"/>
              </a:rPr>
              <a:t>y:Uy</a:t>
            </a:r>
            <a:r>
              <a:rPr lang="en-US" b="1" baseline="-25000" dirty="0">
                <a:latin typeface="cmsy10"/>
                <a:ea typeface="cmsy10"/>
                <a:cs typeface="cmsy10"/>
              </a:rPr>
              <a:t>·</a:t>
            </a:r>
            <a:r>
              <a:rPr lang="en-US" b="1" baseline="-25000" dirty="0">
                <a:latin typeface="cmr10"/>
              </a:rPr>
              <a:t> b</a:t>
            </a:r>
            <a:r>
              <a:rPr lang="en-US" b="1" dirty="0">
                <a:latin typeface="cmr10"/>
              </a:rPr>
              <a:t> </a:t>
            </a:r>
            <a:r>
              <a:rPr lang="en-US" b="1" dirty="0">
                <a:latin typeface="cmmi10"/>
              </a:rPr>
              <a:t>P</a:t>
            </a:r>
            <a:r>
              <a:rPr lang="en-US" b="1" baseline="-25000" dirty="0">
                <a:latin typeface="cmmi10"/>
              </a:rPr>
              <a:t>w</a:t>
            </a:r>
            <a:r>
              <a:rPr lang="en-US" b="1" dirty="0">
                <a:latin typeface="cmr10"/>
              </a:rPr>
              <a:t>(</a:t>
            </a:r>
            <a:r>
              <a:rPr lang="en-US" b="1" dirty="0" err="1">
                <a:latin typeface="cmmi10"/>
              </a:rPr>
              <a:t>y</a:t>
            </a:r>
            <a:r>
              <a:rPr lang="en-US" b="1" dirty="0" err="1">
                <a:cs typeface="Century Gothic"/>
              </a:rPr>
              <a:t>|</a:t>
            </a:r>
            <a:r>
              <a:rPr lang="en-US" b="1" dirty="0" err="1">
                <a:latin typeface="cmmi10"/>
              </a:rPr>
              <a:t>x</a:t>
            </a:r>
            <a:r>
              <a:rPr lang="en-US" b="1" dirty="0" smtClean="0">
                <a:latin typeface="cmr10"/>
              </a:rPr>
              <a:t>)</a:t>
            </a:r>
          </a:p>
          <a:p>
            <a:endParaRPr lang="en-US" b="1" dirty="0" smtClean="0">
              <a:latin typeface="cmr10"/>
            </a:endParaRPr>
          </a:p>
          <a:p>
            <a:r>
              <a:rPr lang="en-US" dirty="0" smtClean="0"/>
              <a:t>… It is possible to derive a constrained version of EM:</a:t>
            </a:r>
          </a:p>
          <a:p>
            <a:r>
              <a:rPr lang="en-US" dirty="0" smtClean="0"/>
              <a:t>To do that, constraints are relaxed into </a:t>
            </a:r>
            <a:r>
              <a:rPr lang="en-US" dirty="0" smtClean="0">
                <a:solidFill>
                  <a:srgbClr val="3366CC"/>
                </a:solidFill>
              </a:rPr>
              <a:t>expectation constraints </a:t>
            </a:r>
            <a:r>
              <a:rPr lang="en-US" dirty="0" smtClean="0"/>
              <a:t>on the posterior probability </a:t>
            </a:r>
            <a:r>
              <a:rPr lang="en-US" dirty="0" smtClean="0">
                <a:solidFill>
                  <a:srgbClr val="3366CC"/>
                </a:solidFill>
              </a:rPr>
              <a:t>q</a:t>
            </a:r>
            <a:r>
              <a:rPr lang="en-US" dirty="0" smtClean="0"/>
              <a:t>: 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000000"/>
                </a:solidFill>
                <a:latin typeface="Palatino Linotype"/>
                <a:sym typeface="Symbol"/>
              </a:rPr>
              <a:t>E</a:t>
            </a:r>
            <a:r>
              <a:rPr lang="en-US" b="1" baseline="-25000" dirty="0" err="1" smtClean="0">
                <a:solidFill>
                  <a:srgbClr val="000000"/>
                </a:solidFill>
                <a:latin typeface="cmmi10"/>
                <a:sym typeface="Symbol"/>
              </a:rPr>
              <a:t>q</a:t>
            </a:r>
            <a:r>
              <a:rPr lang="en-US" b="1" dirty="0" smtClean="0">
                <a:solidFill>
                  <a:srgbClr val="000000"/>
                </a:solidFill>
                <a:latin typeface="cmr10"/>
                <a:sym typeface="Symbol"/>
              </a:rPr>
              <a:t>[</a:t>
            </a:r>
            <a:r>
              <a:rPr lang="en-US" b="1" dirty="0" err="1" smtClean="0">
                <a:solidFill>
                  <a:srgbClr val="000000"/>
                </a:solidFill>
                <a:latin typeface="cmmi10"/>
                <a:sym typeface="Symbol"/>
              </a:rPr>
              <a:t>Uy</a:t>
            </a:r>
            <a:r>
              <a:rPr lang="en-US" b="1" dirty="0" smtClean="0">
                <a:solidFill>
                  <a:srgbClr val="000000"/>
                </a:solidFill>
                <a:latin typeface="cmr10"/>
                <a:sym typeface="Symbol"/>
              </a:rPr>
              <a:t>] </a:t>
            </a:r>
            <a:r>
              <a:rPr lang="en-US" b="1" dirty="0" smtClean="0">
                <a:solidFill>
                  <a:srgbClr val="000000"/>
                </a:solidFill>
                <a:latin typeface="cmsy10"/>
                <a:ea typeface="cmsy10"/>
                <a:cs typeface="cmsy10"/>
                <a:sym typeface="Symbol"/>
              </a:rPr>
              <a:t>·</a:t>
            </a:r>
            <a:r>
              <a:rPr lang="en-US" b="1" dirty="0" smtClean="0">
                <a:solidFill>
                  <a:srgbClr val="000000"/>
                </a:solidFill>
                <a:latin typeface="cmr10"/>
                <a:sym typeface="Symbol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mmi10"/>
                <a:sym typeface="Symbol"/>
              </a:rPr>
              <a:t>b</a:t>
            </a:r>
          </a:p>
          <a:p>
            <a:r>
              <a:rPr lang="en-US" dirty="0" smtClean="0"/>
              <a:t>The E-step now becomes: [Neal &amp; Hinton ‘99 view of EM]</a:t>
            </a:r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dirty="0"/>
              <a:t>	</a:t>
            </a:r>
            <a:r>
              <a:rPr lang="en-US" dirty="0" smtClean="0"/>
              <a:t>q’ = </a:t>
            </a:r>
          </a:p>
          <a:p>
            <a:endParaRPr lang="en-US" dirty="0" smtClean="0"/>
          </a:p>
          <a:p>
            <a:r>
              <a:rPr lang="en-US" dirty="0" smtClean="0"/>
              <a:t>This is </a:t>
            </a:r>
            <a:r>
              <a:rPr lang="en-US" dirty="0" err="1" smtClean="0">
                <a:solidFill>
                  <a:srgbClr val="3366CC"/>
                </a:solidFill>
              </a:rPr>
              <a:t>Taskar’s</a:t>
            </a:r>
            <a:r>
              <a:rPr lang="en-US" dirty="0" smtClean="0"/>
              <a:t> Posterior Regularization [PR] [</a:t>
            </a:r>
            <a:r>
              <a:rPr lang="en-US" dirty="0" err="1" smtClean="0"/>
              <a:t>Ganchev</a:t>
            </a:r>
            <a:r>
              <a:rPr lang="en-US" dirty="0" smtClean="0"/>
              <a:t> et al, 10]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724400"/>
            <a:ext cx="5560686" cy="693023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6934200" y="1600200"/>
            <a:ext cx="1981200" cy="609600"/>
          </a:xfrm>
          <a:prstGeom prst="wedgeRectCallout">
            <a:avLst>
              <a:gd name="adj1" fmla="val -124323"/>
              <a:gd name="adj2" fmla="val 74411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3366"/>
                </a:solidFill>
              </a:rPr>
              <a:t>Constraining the feasible set</a:t>
            </a:r>
            <a:endParaRPr lang="en-US" dirty="0">
              <a:solidFill>
                <a:srgbClr val="003366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6150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(Constrained) EM to use?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There is a lot of literature on EM </a:t>
                </a:r>
                <a:r>
                  <a:rPr lang="en-US" dirty="0" err="1" smtClean="0"/>
                  <a:t>vs</a:t>
                </a:r>
                <a:r>
                  <a:rPr lang="en-US" dirty="0" smtClean="0"/>
                  <a:t> hard EM</a:t>
                </a:r>
              </a:p>
              <a:p>
                <a:pPr lvl="1"/>
                <a:r>
                  <a:rPr lang="en-US" dirty="0" smtClean="0"/>
                  <a:t>Experimentally, the bottom line is that with a good enough initialization point, hard EM is probably better (and more efficient).</a:t>
                </a:r>
              </a:p>
              <a:p>
                <a:pPr lvl="2"/>
                <a:r>
                  <a:rPr lang="en-US" sz="1800" dirty="0" smtClean="0"/>
                  <a:t>E.g., EM </a:t>
                </a:r>
                <a:r>
                  <a:rPr lang="en-US" sz="1800" dirty="0" err="1" smtClean="0"/>
                  <a:t>vs</a:t>
                </a:r>
                <a:r>
                  <a:rPr lang="en-US" sz="1800" dirty="0" smtClean="0"/>
                  <a:t> hard EM (</a:t>
                </a:r>
                <a:r>
                  <a:rPr lang="en-US" sz="1800" dirty="0" err="1" smtClean="0"/>
                  <a:t>Spitkovsky</a:t>
                </a:r>
                <a:r>
                  <a:rPr lang="en-US" sz="1800" dirty="0" smtClean="0"/>
                  <a:t> et al, 10)</a:t>
                </a:r>
              </a:p>
              <a:p>
                <a:r>
                  <a:rPr lang="en-US" dirty="0" smtClean="0"/>
                  <a:t>Similar issues exist in the constrained case: </a:t>
                </a:r>
                <a:r>
                  <a:rPr lang="en-US" dirty="0" smtClean="0">
                    <a:solidFill>
                      <a:srgbClr val="0033CC"/>
                    </a:solidFill>
                  </a:rPr>
                  <a:t>CoDL vs. PR</a:t>
                </a:r>
              </a:p>
              <a:p>
                <a:pPr lvl="1"/>
                <a:r>
                  <a:rPr lang="en-US" dirty="0" smtClean="0">
                    <a:solidFill>
                      <a:srgbClr val="3366CC"/>
                    </a:solidFill>
                  </a:rPr>
                  <a:t>The constraints view helped developing additional algorithmic insight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Unified EM (UEM)   </a:t>
                </a:r>
                <a:r>
                  <a:rPr lang="en-US" sz="1800" dirty="0" smtClean="0">
                    <a:solidFill>
                      <a:srgbClr val="0033CC"/>
                    </a:solidFill>
                  </a:rPr>
                  <a:t>[Samdani &amp; Roth, NAACL-12]</a:t>
                </a:r>
              </a:p>
              <a:p>
                <a:pPr lvl="1"/>
                <a:r>
                  <a:rPr lang="en-US" dirty="0" smtClean="0"/>
                  <a:t>UEM is a family of EM algorithms, </a:t>
                </a:r>
                <a:r>
                  <a:rPr lang="en-US" dirty="0"/>
                  <a:t>p</a:t>
                </a:r>
                <a:r>
                  <a:rPr lang="en-US" sz="2000" b="0" dirty="0" smtClean="0"/>
                  <a:t>arameterized by a single parameter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bg2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bg2"/>
                        </a:solidFill>
                        <a:latin typeface="Cambria Math"/>
                        <a:ea typeface="Cambria Math"/>
                      </a:rPr>
                      <m:t>𝛾</m:t>
                    </m:r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b="0" dirty="0" smtClean="0"/>
                  <a:t>that </a:t>
                </a:r>
              </a:p>
              <a:p>
                <a:pPr lvl="2"/>
                <a:r>
                  <a:rPr lang="en-US" sz="2000" b="0" dirty="0" smtClean="0"/>
                  <a:t>Provides a </a:t>
                </a:r>
                <a:r>
                  <a:rPr lang="en-US" sz="2000" b="0" dirty="0" smtClean="0">
                    <a:solidFill>
                      <a:srgbClr val="3366CC"/>
                    </a:solidFill>
                  </a:rPr>
                  <a:t>continuum of algorithms </a:t>
                </a:r>
                <a:r>
                  <a:rPr lang="en-US" sz="2000" b="0" dirty="0" smtClean="0"/>
                  <a:t>– from EM to hard EM, and infinitely many new EM algorithms in between.  </a:t>
                </a:r>
              </a:p>
              <a:p>
                <a:pPr lvl="2"/>
                <a:r>
                  <a:rPr lang="en-US" sz="2000" b="0" dirty="0" smtClean="0"/>
                  <a:t>Implementation wise, not more complicated than EM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2972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Unified EM (UEM)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" y="1493520"/>
            <a:ext cx="8463280" cy="486283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EM (PR) minimizes the KL-Divergence  </a:t>
            </a:r>
            <a:r>
              <a:rPr lang="en-US" dirty="0">
                <a:solidFill>
                  <a:srgbClr val="000000"/>
                </a:solidFill>
                <a:latin typeface="cmmi10"/>
              </a:rPr>
              <a:t>KL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mmi10"/>
              </a:rPr>
              <a:t>q </a:t>
            </a:r>
            <a:r>
              <a:rPr lang="en-US" dirty="0" smtClean="0">
                <a:solidFill>
                  <a:srgbClr val="000000"/>
                </a:solidFill>
                <a:latin typeface="cmr10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cmmi10"/>
              </a:rPr>
              <a:t>P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mmi10"/>
              </a:rPr>
              <a:t>y</a:t>
            </a:r>
            <a:r>
              <a:rPr lang="en-US" dirty="0" err="1">
                <a:solidFill>
                  <a:srgbClr val="000000"/>
                </a:solidFill>
              </a:rPr>
              <a:t>|</a:t>
            </a:r>
            <a:r>
              <a:rPr lang="en-US" dirty="0" err="1">
                <a:solidFill>
                  <a:srgbClr val="000000"/>
                </a:solidFill>
                <a:latin typeface="cmmi10"/>
              </a:rPr>
              <a:t>x;w</a:t>
            </a:r>
            <a:r>
              <a:rPr lang="en-US" dirty="0" smtClean="0">
                <a:solidFill>
                  <a:srgbClr val="000000"/>
                </a:solidFill>
              </a:rPr>
              <a:t>)) 	       	            </a:t>
            </a:r>
            <a:r>
              <a:rPr lang="en-US" dirty="0" smtClean="0">
                <a:solidFill>
                  <a:srgbClr val="000000"/>
                </a:solidFill>
                <a:latin typeface="cmmi10"/>
              </a:rPr>
              <a:t>KL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mmi10"/>
              </a:rPr>
              <a:t>q</a:t>
            </a:r>
            <a:r>
              <a:rPr lang="en-US" dirty="0" smtClean="0">
                <a:solidFill>
                  <a:srgbClr val="000000"/>
                </a:solidFill>
                <a:latin typeface="cmr10"/>
              </a:rPr>
              <a:t> , </a:t>
            </a:r>
            <a:r>
              <a:rPr lang="en-US" dirty="0" smtClean="0">
                <a:solidFill>
                  <a:srgbClr val="000000"/>
                </a:solidFill>
                <a:latin typeface="cmmi10"/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) = </a:t>
            </a:r>
            <a:r>
              <a:rPr lang="en-US" dirty="0" smtClean="0">
                <a:solidFill>
                  <a:srgbClr val="000000"/>
                </a:solidFill>
                <a:latin typeface="Symbol"/>
                <a:sym typeface="Symbol"/>
              </a:rPr>
              <a:t></a:t>
            </a:r>
            <a:r>
              <a:rPr lang="en-US" sz="2800" baseline="-25000" dirty="0" smtClean="0">
                <a:solidFill>
                  <a:srgbClr val="000000"/>
                </a:solidFill>
                <a:latin typeface="cmmi10"/>
                <a:sym typeface="Symbol"/>
              </a:rPr>
              <a:t>y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mmi10"/>
              </a:rPr>
              <a:t>q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mmi10"/>
                <a:cs typeface="cmmi10"/>
              </a:rPr>
              <a:t>y</a:t>
            </a:r>
            <a:r>
              <a:rPr lang="en-US" dirty="0" smtClean="0">
                <a:solidFill>
                  <a:srgbClr val="0000FF"/>
                </a:solidFill>
              </a:rPr>
              <a:t>) log </a:t>
            </a:r>
            <a:r>
              <a:rPr lang="en-US" dirty="0" smtClean="0">
                <a:solidFill>
                  <a:srgbClr val="0000FF"/>
                </a:solidFill>
                <a:latin typeface="cmmi10"/>
              </a:rPr>
              <a:t>q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mmi10"/>
                <a:cs typeface="cmmi10"/>
              </a:rPr>
              <a:t>y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dirty="0" smtClean="0">
                <a:solidFill>
                  <a:srgbClr val="000000"/>
                </a:solidFill>
              </a:rPr>
              <a:t>–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mmi10"/>
              </a:rPr>
              <a:t>q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mmi10"/>
                <a:cs typeface="cmmi10"/>
              </a:rPr>
              <a:t>y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 log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mmi10"/>
              </a:rPr>
              <a:t>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mmi10"/>
                <a:cs typeface="cmmi10"/>
              </a:rPr>
              <a:t>y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UEM changes the E-step of standard EM and minimizes a modified KL divergence </a:t>
            </a:r>
            <a:r>
              <a:rPr lang="en-US" dirty="0" smtClean="0">
                <a:latin typeface="cmmi10"/>
              </a:rPr>
              <a:t>KL</a:t>
            </a:r>
            <a:r>
              <a:rPr lang="en-US" dirty="0" smtClean="0"/>
              <a:t>(</a:t>
            </a:r>
            <a:r>
              <a:rPr lang="en-US" dirty="0" smtClean="0">
                <a:latin typeface="cmmi10"/>
              </a:rPr>
              <a:t>q</a:t>
            </a:r>
            <a:r>
              <a:rPr lang="en-US" dirty="0" smtClean="0">
                <a:latin typeface="cmr10"/>
              </a:rPr>
              <a:t> , </a:t>
            </a:r>
            <a:r>
              <a:rPr lang="en-US" dirty="0" smtClean="0">
                <a:latin typeface="cmmi10"/>
              </a:rPr>
              <a:t>P </a:t>
            </a:r>
            <a:r>
              <a:rPr lang="en-US" dirty="0" smtClean="0"/>
              <a:t>(</a:t>
            </a:r>
            <a:r>
              <a:rPr lang="en-US" dirty="0" err="1" smtClean="0">
                <a:latin typeface="cmmi10"/>
              </a:rPr>
              <a:t>y</a:t>
            </a:r>
            <a:r>
              <a:rPr lang="en-US" dirty="0" err="1" smtClean="0"/>
              <a:t>|</a:t>
            </a:r>
            <a:r>
              <a:rPr lang="en-US" dirty="0" err="1" smtClean="0">
                <a:latin typeface="cmmi10"/>
              </a:rPr>
              <a:t>x;w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000000"/>
                </a:solidFill>
              </a:rPr>
              <a:t>; </a:t>
            </a:r>
            <a:r>
              <a:rPr lang="en-US" b="1" dirty="0" smtClean="0">
                <a:solidFill>
                  <a:srgbClr val="FF0000"/>
                </a:solidFill>
                <a:latin typeface="cmmi10"/>
                <a:ea typeface="cmmi10"/>
                <a:cs typeface="cmmi10"/>
              </a:rPr>
              <a:t>°</a:t>
            </a:r>
            <a:r>
              <a:rPr lang="en-US" dirty="0" smtClean="0">
                <a:solidFill>
                  <a:srgbClr val="000000"/>
                </a:solidFill>
              </a:rPr>
              <a:t>) where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000000"/>
                </a:solidFill>
                <a:latin typeface="cmmi10"/>
              </a:rPr>
              <a:t>KL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  <a:latin typeface="cmmi10"/>
              </a:rPr>
              <a:t>q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 , </a:t>
            </a:r>
            <a:r>
              <a:rPr lang="en-US" dirty="0" smtClean="0">
                <a:solidFill>
                  <a:srgbClr val="000000"/>
                </a:solidFill>
                <a:latin typeface="cmmi10"/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FF0000"/>
                </a:solidFill>
                <a:latin typeface="cmmi10"/>
                <a:ea typeface="cmmi10"/>
                <a:cs typeface="cmmi10"/>
              </a:rPr>
              <a:t>°</a:t>
            </a:r>
            <a:r>
              <a:rPr lang="en-US" dirty="0" smtClean="0">
                <a:solidFill>
                  <a:srgbClr val="000000"/>
                </a:solidFill>
              </a:rPr>
              <a:t>) = </a:t>
            </a:r>
            <a:r>
              <a:rPr lang="en-US" dirty="0">
                <a:solidFill>
                  <a:srgbClr val="000000"/>
                </a:solidFill>
                <a:latin typeface="Symbol"/>
                <a:sym typeface="Symbol"/>
              </a:rPr>
              <a:t></a:t>
            </a:r>
            <a:r>
              <a:rPr lang="en-US" sz="2800" baseline="-25000" dirty="0">
                <a:solidFill>
                  <a:srgbClr val="000000"/>
                </a:solidFill>
                <a:latin typeface="cmmi10"/>
                <a:sym typeface="Symbol"/>
              </a:rPr>
              <a:t>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2600" b="1" dirty="0" smtClean="0">
                <a:solidFill>
                  <a:srgbClr val="FF0000"/>
                </a:solidFill>
                <a:latin typeface="cmmi10"/>
                <a:ea typeface="cmmi10"/>
                <a:cs typeface="cmmi10"/>
              </a:rPr>
              <a:t>°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mmi10"/>
              </a:rPr>
              <a:t>q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  <a:latin typeface="cmmi10"/>
                <a:cs typeface="cmmi10"/>
              </a:rPr>
              <a:t>y</a:t>
            </a:r>
            <a:r>
              <a:rPr lang="en-US" dirty="0">
                <a:solidFill>
                  <a:srgbClr val="0000FF"/>
                </a:solidFill>
              </a:rPr>
              <a:t>) log </a:t>
            </a:r>
            <a:r>
              <a:rPr lang="en-US" dirty="0">
                <a:solidFill>
                  <a:srgbClr val="0000FF"/>
                </a:solidFill>
                <a:latin typeface="cmmi10"/>
              </a:rPr>
              <a:t>q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  <a:latin typeface="cmmi10"/>
                <a:cs typeface="cmmi10"/>
              </a:rPr>
              <a:t>y</a:t>
            </a:r>
            <a:r>
              <a:rPr lang="en-US" dirty="0">
                <a:solidFill>
                  <a:srgbClr val="0000FF"/>
                </a:solidFill>
              </a:rPr>
              <a:t>) </a:t>
            </a:r>
            <a:r>
              <a:rPr lang="en-US" dirty="0">
                <a:solidFill>
                  <a:srgbClr val="000000"/>
                </a:solidFill>
              </a:rPr>
              <a:t>– </a:t>
            </a:r>
            <a:r>
              <a:rPr lang="en-US" dirty="0">
                <a:solidFill>
                  <a:srgbClr val="CC6600"/>
                </a:solidFill>
                <a:latin typeface="cmmi10"/>
              </a:rPr>
              <a:t>q</a:t>
            </a:r>
            <a:r>
              <a:rPr lang="en-US" dirty="0">
                <a:solidFill>
                  <a:srgbClr val="CC6600"/>
                </a:solidFill>
              </a:rPr>
              <a:t>(</a:t>
            </a:r>
            <a:r>
              <a:rPr lang="en-US" dirty="0">
                <a:solidFill>
                  <a:srgbClr val="CC6600"/>
                </a:solidFill>
                <a:latin typeface="cmmi10"/>
                <a:cs typeface="cmmi10"/>
              </a:rPr>
              <a:t>y</a:t>
            </a:r>
            <a:r>
              <a:rPr lang="en-US" dirty="0">
                <a:solidFill>
                  <a:srgbClr val="CC6600"/>
                </a:solidFill>
              </a:rPr>
              <a:t>) log </a:t>
            </a:r>
            <a:r>
              <a:rPr lang="en-US" dirty="0">
                <a:solidFill>
                  <a:srgbClr val="CC6600"/>
                </a:solidFill>
                <a:latin typeface="cmmi10"/>
              </a:rPr>
              <a:t>p</a:t>
            </a:r>
            <a:r>
              <a:rPr lang="en-US" dirty="0">
                <a:solidFill>
                  <a:srgbClr val="CC6600"/>
                </a:solidFill>
              </a:rPr>
              <a:t>(</a:t>
            </a:r>
            <a:r>
              <a:rPr lang="en-US" dirty="0">
                <a:solidFill>
                  <a:srgbClr val="CC6600"/>
                </a:solidFill>
                <a:latin typeface="cmmi10"/>
                <a:cs typeface="cmmi10"/>
              </a:rPr>
              <a:t>y</a:t>
            </a:r>
            <a:r>
              <a:rPr lang="en-US" dirty="0">
                <a:solidFill>
                  <a:srgbClr val="CC6600"/>
                </a:solidFill>
              </a:rPr>
              <a:t>)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Provably: Different </a:t>
            </a:r>
            <a:r>
              <a:rPr lang="en-US" dirty="0" smtClean="0">
                <a:solidFill>
                  <a:srgbClr val="FF0000"/>
                </a:solidFill>
                <a:latin typeface="cmmi10"/>
                <a:ea typeface="cmmi10"/>
                <a:cs typeface="cmmi10"/>
              </a:rPr>
              <a:t>°</a:t>
            </a:r>
            <a:r>
              <a:rPr lang="en-US" dirty="0" smtClean="0">
                <a:solidFill>
                  <a:srgbClr val="000000"/>
                </a:solidFill>
              </a:rPr>
              <a:t> values </a:t>
            </a:r>
            <a:r>
              <a:rPr lang="en-US" sz="3200" dirty="0" smtClean="0">
                <a:solidFill>
                  <a:srgbClr val="000000"/>
                </a:solidFill>
                <a:latin typeface="cmsy10"/>
                <a:ea typeface="cmsy10"/>
                <a:cs typeface="cmsy10"/>
              </a:rPr>
              <a:t>!</a:t>
            </a:r>
            <a:r>
              <a:rPr lang="en-US" dirty="0" smtClean="0">
                <a:solidFill>
                  <a:srgbClr val="000000"/>
                </a:solidFill>
              </a:rPr>
              <a:t> different EM algorithms</a:t>
            </a:r>
          </a:p>
          <a:p>
            <a:endParaRPr lang="en-US" dirty="0">
              <a:latin typeface="cmmi10"/>
              <a:ea typeface="cmmi10"/>
              <a:cs typeface="cmmi10"/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  <a:latin typeface="cmmi10"/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886200" y="3654970"/>
            <a:ext cx="325120" cy="648975"/>
            <a:chOff x="3799840" y="5090160"/>
            <a:chExt cx="325120" cy="648975"/>
          </a:xfrm>
        </p:grpSpPr>
        <p:sp>
          <p:nvSpPr>
            <p:cNvPr id="8" name="Oval 7"/>
            <p:cNvSpPr/>
            <p:nvPr/>
          </p:nvSpPr>
          <p:spPr>
            <a:xfrm>
              <a:off x="3799840" y="5090160"/>
              <a:ext cx="325120" cy="3987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10" name="Straight Arrow Connector 9"/>
            <p:cNvCxnSpPr>
              <a:endCxn id="8" idx="4"/>
            </p:cNvCxnSpPr>
            <p:nvPr/>
          </p:nvCxnSpPr>
          <p:spPr>
            <a:xfrm flipV="1">
              <a:off x="3962400" y="5488936"/>
              <a:ext cx="0" cy="2501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962400" y="4343400"/>
            <a:ext cx="32879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Changes the entropy of the posterior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7053463" y="2349064"/>
            <a:ext cx="1869820" cy="431476"/>
          </a:xfrm>
          <a:prstGeom prst="wedgeRectCallout">
            <a:avLst>
              <a:gd name="adj1" fmla="val -111106"/>
              <a:gd name="adj2" fmla="val -56939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Neal &amp; Hinton 99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35573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of Changing </a:t>
            </a:r>
            <a:r>
              <a:rPr lang="en-US" dirty="0" smtClean="0">
                <a:latin typeface="cmmi10"/>
                <a:ea typeface="cmmi10"/>
                <a:cs typeface="cmmi10"/>
              </a:rPr>
              <a:t>°</a:t>
            </a:r>
            <a:endParaRPr lang="en-US" dirty="0">
              <a:latin typeface="cmmi1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00267" y="5388226"/>
            <a:ext cx="16097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500267" y="4037958"/>
            <a:ext cx="0" cy="1362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3220867" y="4723750"/>
            <a:ext cx="1771650" cy="714383"/>
          </a:xfrm>
          <a:custGeom>
            <a:avLst/>
            <a:gdLst>
              <a:gd name="connsiteX0" fmla="*/ 2362200 w 2362200"/>
              <a:gd name="connsiteY0" fmla="*/ 762008 h 952508"/>
              <a:gd name="connsiteX1" fmla="*/ 1955800 w 2362200"/>
              <a:gd name="connsiteY1" fmla="*/ 8 h 952508"/>
              <a:gd name="connsiteX2" fmla="*/ 1219200 w 2362200"/>
              <a:gd name="connsiteY2" fmla="*/ 774708 h 952508"/>
              <a:gd name="connsiteX3" fmla="*/ 673100 w 2362200"/>
              <a:gd name="connsiteY3" fmla="*/ 457208 h 952508"/>
              <a:gd name="connsiteX4" fmla="*/ 0 w 2362200"/>
              <a:gd name="connsiteY4" fmla="*/ 952508 h 952508"/>
              <a:gd name="connsiteX5" fmla="*/ 0 w 2362200"/>
              <a:gd name="connsiteY5" fmla="*/ 952508 h 95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2200" h="952508">
                <a:moveTo>
                  <a:pt x="2362200" y="762008"/>
                </a:moveTo>
                <a:cubicBezTo>
                  <a:pt x="2254250" y="379949"/>
                  <a:pt x="2146300" y="-2109"/>
                  <a:pt x="1955800" y="8"/>
                </a:cubicBezTo>
                <a:cubicBezTo>
                  <a:pt x="1765300" y="2125"/>
                  <a:pt x="1432983" y="698508"/>
                  <a:pt x="1219200" y="774708"/>
                </a:cubicBezTo>
                <a:cubicBezTo>
                  <a:pt x="1005417" y="850908"/>
                  <a:pt x="876300" y="427575"/>
                  <a:pt x="673100" y="457208"/>
                </a:cubicBezTo>
                <a:cubicBezTo>
                  <a:pt x="469900" y="486841"/>
                  <a:pt x="0" y="952508"/>
                  <a:pt x="0" y="952508"/>
                </a:cubicBezTo>
                <a:lnTo>
                  <a:pt x="0" y="952508"/>
                </a:lnTo>
              </a:path>
            </a:pathLst>
          </a:cu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76117" y="2133600"/>
            <a:ext cx="1609738" cy="1362075"/>
            <a:chOff x="776117" y="2133600"/>
            <a:chExt cx="1609738" cy="1362075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776130" y="3493514"/>
              <a:ext cx="16097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776117" y="2133600"/>
              <a:ext cx="0" cy="13620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76130" y="3339630"/>
              <a:ext cx="1609725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141867" y="4267540"/>
            <a:ext cx="1872616" cy="1591430"/>
            <a:chOff x="6141867" y="4267540"/>
            <a:chExt cx="1872616" cy="159143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6404758" y="5858970"/>
              <a:ext cx="16097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6404745" y="4489974"/>
              <a:ext cx="0" cy="13620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35"/>
            <p:cNvSpPr/>
            <p:nvPr/>
          </p:nvSpPr>
          <p:spPr>
            <a:xfrm>
              <a:off x="6141867" y="4267540"/>
              <a:ext cx="1846048" cy="1516891"/>
            </a:xfrm>
            <a:custGeom>
              <a:avLst/>
              <a:gdLst>
                <a:gd name="connsiteX0" fmla="*/ 0 w 2461397"/>
                <a:gd name="connsiteY0" fmla="*/ 1943284 h 2022516"/>
                <a:gd name="connsiteX1" fmla="*/ 508000 w 2461397"/>
                <a:gd name="connsiteY1" fmla="*/ 1879784 h 2022516"/>
                <a:gd name="connsiteX2" fmla="*/ 596900 w 2461397"/>
                <a:gd name="connsiteY2" fmla="*/ 914584 h 2022516"/>
                <a:gd name="connsiteX3" fmla="*/ 825500 w 2461397"/>
                <a:gd name="connsiteY3" fmla="*/ 1854384 h 2022516"/>
                <a:gd name="connsiteX4" fmla="*/ 1498600 w 2461397"/>
                <a:gd name="connsiteY4" fmla="*/ 1752784 h 2022516"/>
                <a:gd name="connsiteX5" fmla="*/ 1663700 w 2461397"/>
                <a:gd name="connsiteY5" fmla="*/ 184 h 2022516"/>
                <a:gd name="connsiteX6" fmla="*/ 1841500 w 2461397"/>
                <a:gd name="connsiteY6" fmla="*/ 1867084 h 2022516"/>
                <a:gd name="connsiteX7" fmla="*/ 2425700 w 2461397"/>
                <a:gd name="connsiteY7" fmla="*/ 1917884 h 2022516"/>
                <a:gd name="connsiteX8" fmla="*/ 2400300 w 2461397"/>
                <a:gd name="connsiteY8" fmla="*/ 1892484 h 2022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61397" h="2022516">
                  <a:moveTo>
                    <a:pt x="0" y="1943284"/>
                  </a:moveTo>
                  <a:cubicBezTo>
                    <a:pt x="204258" y="1997259"/>
                    <a:pt x="408517" y="2051234"/>
                    <a:pt x="508000" y="1879784"/>
                  </a:cubicBezTo>
                  <a:cubicBezTo>
                    <a:pt x="607483" y="1708334"/>
                    <a:pt x="543983" y="918817"/>
                    <a:pt x="596900" y="914584"/>
                  </a:cubicBezTo>
                  <a:cubicBezTo>
                    <a:pt x="649817" y="910351"/>
                    <a:pt x="675217" y="1714684"/>
                    <a:pt x="825500" y="1854384"/>
                  </a:cubicBezTo>
                  <a:cubicBezTo>
                    <a:pt x="975783" y="1994084"/>
                    <a:pt x="1358900" y="2061817"/>
                    <a:pt x="1498600" y="1752784"/>
                  </a:cubicBezTo>
                  <a:cubicBezTo>
                    <a:pt x="1638300" y="1443751"/>
                    <a:pt x="1606550" y="-18866"/>
                    <a:pt x="1663700" y="184"/>
                  </a:cubicBezTo>
                  <a:cubicBezTo>
                    <a:pt x="1720850" y="19234"/>
                    <a:pt x="1714500" y="1547467"/>
                    <a:pt x="1841500" y="1867084"/>
                  </a:cubicBezTo>
                  <a:cubicBezTo>
                    <a:pt x="1968500" y="2186701"/>
                    <a:pt x="2332567" y="1913651"/>
                    <a:pt x="2425700" y="1917884"/>
                  </a:cubicBezTo>
                  <a:cubicBezTo>
                    <a:pt x="2518833" y="1922117"/>
                    <a:pt x="2400300" y="1892484"/>
                    <a:pt x="2400300" y="1892484"/>
                  </a:cubicBezTo>
                </a:path>
              </a:pathLst>
            </a:custGeom>
            <a:noFill/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91357" y="4198376"/>
            <a:ext cx="1609738" cy="1654829"/>
            <a:chOff x="791357" y="4198376"/>
            <a:chExt cx="1609738" cy="1654829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791370" y="5853205"/>
              <a:ext cx="16097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791357" y="4484132"/>
              <a:ext cx="0" cy="13620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reeform 36"/>
            <p:cNvSpPr/>
            <p:nvPr/>
          </p:nvSpPr>
          <p:spPr>
            <a:xfrm>
              <a:off x="2141380" y="4198376"/>
              <a:ext cx="66675" cy="1562101"/>
            </a:xfrm>
            <a:custGeom>
              <a:avLst/>
              <a:gdLst>
                <a:gd name="connsiteX0" fmla="*/ 0 w 88900"/>
                <a:gd name="connsiteY0" fmla="*/ 2082801 h 2082801"/>
                <a:gd name="connsiteX1" fmla="*/ 38100 w 88900"/>
                <a:gd name="connsiteY1" fmla="*/ 1 h 2082801"/>
                <a:gd name="connsiteX2" fmla="*/ 88900 w 88900"/>
                <a:gd name="connsiteY2" fmla="*/ 2070101 h 2082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900" h="2082801">
                  <a:moveTo>
                    <a:pt x="0" y="2082801"/>
                  </a:moveTo>
                  <a:cubicBezTo>
                    <a:pt x="11641" y="1042459"/>
                    <a:pt x="23283" y="2118"/>
                    <a:pt x="38100" y="1"/>
                  </a:cubicBezTo>
                  <a:cubicBezTo>
                    <a:pt x="52917" y="-2116"/>
                    <a:pt x="88900" y="2070101"/>
                    <a:pt x="88900" y="2070101"/>
                  </a:cubicBezTo>
                </a:path>
              </a:pathLst>
            </a:custGeom>
            <a:noFill/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873253" y="3428357"/>
            <a:ext cx="1736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Original Distribution </a:t>
            </a:r>
            <a:r>
              <a:rPr lang="en-US" dirty="0" smtClean="0">
                <a:solidFill>
                  <a:srgbClr val="000000"/>
                </a:solidFill>
                <a:latin typeface="cmmi10"/>
              </a:rPr>
              <a:t>p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61880" y="2142530"/>
            <a:ext cx="161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mmi10"/>
              </a:rPr>
              <a:t>q</a:t>
            </a:r>
            <a:r>
              <a:rPr lang="en-US" dirty="0" smtClean="0">
                <a:solidFill>
                  <a:srgbClr val="000000"/>
                </a:solidFill>
              </a:rPr>
              <a:t> with </a:t>
            </a:r>
            <a:r>
              <a:rPr lang="en-US" dirty="0" smtClean="0">
                <a:solidFill>
                  <a:srgbClr val="000000"/>
                </a:solidFill>
                <a:latin typeface="cmmi10"/>
                <a:ea typeface="cmmi10"/>
                <a:cs typeface="cmmi10"/>
              </a:rPr>
              <a:t>°</a:t>
            </a:r>
            <a:r>
              <a:rPr lang="en-US" dirty="0" smtClean="0">
                <a:solidFill>
                  <a:srgbClr val="000000"/>
                </a:solidFill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cmsy10"/>
                <a:ea typeface="cmsy10"/>
                <a:cs typeface="cmsy10"/>
              </a:rPr>
              <a:t>1</a:t>
            </a:r>
            <a:endParaRPr lang="en-US" dirty="0" smtClean="0">
              <a:solidFill>
                <a:srgbClr val="000000"/>
              </a:solidFill>
              <a:latin typeface="cmsy1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79358" y="3886200"/>
            <a:ext cx="160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mmi10"/>
              </a:rPr>
              <a:t>q</a:t>
            </a:r>
            <a:r>
              <a:rPr lang="en-US" dirty="0" smtClean="0">
                <a:solidFill>
                  <a:srgbClr val="000000"/>
                </a:solidFill>
              </a:rPr>
              <a:t> with </a:t>
            </a:r>
            <a:r>
              <a:rPr lang="en-US" dirty="0" smtClean="0">
                <a:solidFill>
                  <a:srgbClr val="000000"/>
                </a:solidFill>
                <a:latin typeface="cmmi10"/>
                <a:ea typeface="cmmi10"/>
                <a:cs typeface="cmmi10"/>
              </a:rPr>
              <a:t>°</a:t>
            </a:r>
            <a:r>
              <a:rPr lang="en-US" dirty="0" smtClean="0">
                <a:solidFill>
                  <a:srgbClr val="000000"/>
                </a:solidFill>
              </a:rPr>
              <a:t> = 0</a:t>
            </a:r>
            <a:endParaRPr lang="en-US" dirty="0" smtClean="0">
              <a:solidFill>
                <a:srgbClr val="000000"/>
              </a:solidFill>
              <a:latin typeface="cmsy1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98458" y="2057400"/>
            <a:ext cx="156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mmi10"/>
              </a:rPr>
              <a:t>q</a:t>
            </a:r>
            <a:r>
              <a:rPr lang="en-US" dirty="0" smtClean="0">
                <a:solidFill>
                  <a:srgbClr val="000000"/>
                </a:solidFill>
              </a:rPr>
              <a:t> with </a:t>
            </a:r>
            <a:r>
              <a:rPr lang="en-US" dirty="0" smtClean="0">
                <a:solidFill>
                  <a:srgbClr val="000000"/>
                </a:solidFill>
                <a:latin typeface="cmmi10"/>
                <a:ea typeface="cmmi10"/>
                <a:cs typeface="cmmi10"/>
              </a:rPr>
              <a:t>°</a:t>
            </a:r>
            <a:r>
              <a:rPr lang="en-US" dirty="0" smtClean="0">
                <a:solidFill>
                  <a:srgbClr val="000000"/>
                </a:solidFill>
              </a:rPr>
              <a:t> = 1</a:t>
            </a:r>
            <a:endParaRPr lang="en-US" dirty="0" smtClean="0">
              <a:solidFill>
                <a:srgbClr val="000000"/>
              </a:solidFill>
              <a:latin typeface="cmsy1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2430" y="4114800"/>
            <a:ext cx="159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mmi10"/>
              </a:rPr>
              <a:t>q</a:t>
            </a:r>
            <a:r>
              <a:rPr lang="en-US" dirty="0" smtClean="0">
                <a:solidFill>
                  <a:srgbClr val="000000"/>
                </a:solidFill>
              </a:rPr>
              <a:t> with </a:t>
            </a:r>
            <a:r>
              <a:rPr lang="en-US" dirty="0" smtClean="0">
                <a:solidFill>
                  <a:srgbClr val="000000"/>
                </a:solidFill>
                <a:latin typeface="cmmi10"/>
                <a:ea typeface="cmmi10"/>
                <a:cs typeface="cmmi10"/>
              </a:rPr>
              <a:t>°</a:t>
            </a:r>
            <a:r>
              <a:rPr lang="en-US" dirty="0" smtClean="0">
                <a:solidFill>
                  <a:srgbClr val="000000"/>
                </a:solidFill>
              </a:rPr>
              <a:t> = -</a:t>
            </a:r>
            <a:r>
              <a:rPr lang="en-US" dirty="0" smtClean="0">
                <a:solidFill>
                  <a:srgbClr val="000000"/>
                </a:solidFill>
                <a:latin typeface="cmsy10"/>
                <a:ea typeface="cmsy10"/>
                <a:cs typeface="cmsy10"/>
              </a:rPr>
              <a:t>1</a:t>
            </a:r>
            <a:endParaRPr lang="en-US" dirty="0" smtClean="0">
              <a:solidFill>
                <a:srgbClr val="000000"/>
              </a:solidFill>
              <a:latin typeface="cmsy1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205367" y="2144857"/>
            <a:ext cx="1783716" cy="1401001"/>
            <a:chOff x="6205367" y="2144857"/>
            <a:chExt cx="1783716" cy="1401001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6379358" y="3545858"/>
              <a:ext cx="16097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6379345" y="2144857"/>
              <a:ext cx="0" cy="13620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reeform 42"/>
            <p:cNvSpPr/>
            <p:nvPr/>
          </p:nvSpPr>
          <p:spPr>
            <a:xfrm>
              <a:off x="6205367" y="2626270"/>
              <a:ext cx="1600200" cy="831346"/>
            </a:xfrm>
            <a:custGeom>
              <a:avLst/>
              <a:gdLst>
                <a:gd name="connsiteX0" fmla="*/ 0 w 2133600"/>
                <a:gd name="connsiteY0" fmla="*/ 1092266 h 1108472"/>
                <a:gd name="connsiteX1" fmla="*/ 330200 w 2133600"/>
                <a:gd name="connsiteY1" fmla="*/ 1028766 h 1108472"/>
                <a:gd name="connsiteX2" fmla="*/ 558800 w 2133600"/>
                <a:gd name="connsiteY2" fmla="*/ 469966 h 1108472"/>
                <a:gd name="connsiteX3" fmla="*/ 1168400 w 2133600"/>
                <a:gd name="connsiteY3" fmla="*/ 850966 h 1108472"/>
                <a:gd name="connsiteX4" fmla="*/ 1587500 w 2133600"/>
                <a:gd name="connsiteY4" fmla="*/ 66 h 1108472"/>
                <a:gd name="connsiteX5" fmla="*/ 2133600 w 2133600"/>
                <a:gd name="connsiteY5" fmla="*/ 800166 h 1108472"/>
                <a:gd name="connsiteX6" fmla="*/ 2133600 w 2133600"/>
                <a:gd name="connsiteY6" fmla="*/ 800166 h 110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3600" h="1108472">
                  <a:moveTo>
                    <a:pt x="0" y="1092266"/>
                  </a:moveTo>
                  <a:cubicBezTo>
                    <a:pt x="118533" y="1112374"/>
                    <a:pt x="237067" y="1132483"/>
                    <a:pt x="330200" y="1028766"/>
                  </a:cubicBezTo>
                  <a:cubicBezTo>
                    <a:pt x="423333" y="925049"/>
                    <a:pt x="419100" y="499599"/>
                    <a:pt x="558800" y="469966"/>
                  </a:cubicBezTo>
                  <a:cubicBezTo>
                    <a:pt x="698500" y="440333"/>
                    <a:pt x="996950" y="929283"/>
                    <a:pt x="1168400" y="850966"/>
                  </a:cubicBezTo>
                  <a:cubicBezTo>
                    <a:pt x="1339850" y="772649"/>
                    <a:pt x="1426633" y="8533"/>
                    <a:pt x="1587500" y="66"/>
                  </a:cubicBezTo>
                  <a:cubicBezTo>
                    <a:pt x="1748367" y="-8401"/>
                    <a:pt x="2133600" y="800166"/>
                    <a:pt x="2133600" y="800166"/>
                  </a:cubicBezTo>
                  <a:lnTo>
                    <a:pt x="2133600" y="800166"/>
                  </a:lnTo>
                </a:path>
              </a:pathLst>
            </a:cu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19200" y="1219200"/>
            <a:ext cx="662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mmi10"/>
              </a:rPr>
              <a:t>KL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mmi10"/>
              </a:rPr>
              <a:t>q</a:t>
            </a:r>
            <a:r>
              <a:rPr lang="en-US" sz="2400" dirty="0">
                <a:solidFill>
                  <a:srgbClr val="000000"/>
                </a:solidFill>
                <a:latin typeface="cmr10"/>
              </a:rPr>
              <a:t> , </a:t>
            </a:r>
            <a:r>
              <a:rPr lang="en-US" sz="2400" dirty="0">
                <a:solidFill>
                  <a:srgbClr val="000000"/>
                </a:solidFill>
                <a:latin typeface="cmmi10"/>
              </a:rPr>
              <a:t>p</a:t>
            </a:r>
            <a:r>
              <a:rPr lang="en-US" sz="2400" dirty="0">
                <a:solidFill>
                  <a:srgbClr val="000000"/>
                </a:solidFill>
              </a:rPr>
              <a:t>; </a:t>
            </a:r>
            <a:r>
              <a:rPr lang="en-US" sz="2400" b="1" dirty="0">
                <a:solidFill>
                  <a:srgbClr val="FF0000"/>
                </a:solidFill>
                <a:latin typeface="cmmi10"/>
                <a:ea typeface="cmmi10"/>
                <a:cs typeface="cmmi10"/>
              </a:rPr>
              <a:t>°</a:t>
            </a:r>
            <a:r>
              <a:rPr lang="en-US" sz="2400" dirty="0">
                <a:solidFill>
                  <a:srgbClr val="000000"/>
                </a:solidFill>
              </a:rPr>
              <a:t>) = </a:t>
            </a:r>
            <a:r>
              <a:rPr lang="en-US" sz="2400" dirty="0">
                <a:solidFill>
                  <a:srgbClr val="000000"/>
                </a:solidFill>
                <a:latin typeface="Symbol"/>
                <a:sym typeface="Symbol"/>
              </a:rPr>
              <a:t></a:t>
            </a:r>
            <a:r>
              <a:rPr lang="en-US" sz="2400" baseline="-25000" dirty="0">
                <a:solidFill>
                  <a:srgbClr val="000000"/>
                </a:solidFill>
                <a:latin typeface="cmmi10"/>
                <a:sym typeface="Symbol"/>
              </a:rPr>
              <a:t>y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mmi10"/>
                <a:ea typeface="cmmi10"/>
                <a:cs typeface="cmmi10"/>
              </a:rPr>
              <a:t>°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mmi10"/>
              </a:rPr>
              <a:t>q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mmi10"/>
                <a:cs typeface="cmmi10"/>
              </a:rPr>
              <a:t>y</a:t>
            </a:r>
            <a:r>
              <a:rPr lang="en-US" sz="2400" dirty="0">
                <a:solidFill>
                  <a:srgbClr val="000000"/>
                </a:solidFill>
              </a:rPr>
              <a:t>) log </a:t>
            </a:r>
            <a:r>
              <a:rPr lang="en-US" sz="2400" dirty="0">
                <a:solidFill>
                  <a:srgbClr val="000000"/>
                </a:solidFill>
                <a:latin typeface="cmmi10"/>
              </a:rPr>
              <a:t>q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mmi10"/>
                <a:cs typeface="cmmi10"/>
              </a:rPr>
              <a:t>y</a:t>
            </a:r>
            <a:r>
              <a:rPr lang="en-US" sz="2400" dirty="0">
                <a:solidFill>
                  <a:srgbClr val="000000"/>
                </a:solidFill>
              </a:rPr>
              <a:t>) – </a:t>
            </a:r>
            <a:r>
              <a:rPr lang="en-US" sz="2400" dirty="0">
                <a:solidFill>
                  <a:srgbClr val="000000"/>
                </a:solidFill>
                <a:latin typeface="cmmi10"/>
              </a:rPr>
              <a:t>q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mmi10"/>
                <a:cs typeface="cmmi10"/>
              </a:rPr>
              <a:t>y</a:t>
            </a:r>
            <a:r>
              <a:rPr lang="en-US" sz="2400" dirty="0">
                <a:solidFill>
                  <a:srgbClr val="000000"/>
                </a:solidFill>
              </a:rPr>
              <a:t>) log </a:t>
            </a:r>
            <a:r>
              <a:rPr lang="en-US" sz="2400" dirty="0">
                <a:solidFill>
                  <a:srgbClr val="000000"/>
                </a:solidFill>
                <a:latin typeface="cmmi10"/>
              </a:rPr>
              <a:t>p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mmi10"/>
                <a:cs typeface="cmmi10"/>
              </a:rPr>
              <a:t>y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810000" y="1371600"/>
            <a:ext cx="325120" cy="648975"/>
            <a:chOff x="3799840" y="5090160"/>
            <a:chExt cx="325120" cy="648975"/>
          </a:xfrm>
        </p:grpSpPr>
        <p:sp>
          <p:nvSpPr>
            <p:cNvPr id="34" name="Oval 33"/>
            <p:cNvSpPr/>
            <p:nvPr/>
          </p:nvSpPr>
          <p:spPr>
            <a:xfrm>
              <a:off x="3799840" y="5090160"/>
              <a:ext cx="325120" cy="3987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35" name="Straight Arrow Connector 34"/>
            <p:cNvCxnSpPr>
              <a:endCxn id="34" idx="4"/>
            </p:cNvCxnSpPr>
            <p:nvPr/>
          </p:nvCxnSpPr>
          <p:spPr>
            <a:xfrm flipV="1">
              <a:off x="3962400" y="5488936"/>
              <a:ext cx="0" cy="2501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82154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8" grpId="0"/>
      <p:bldP spid="39" grpId="0"/>
      <p:bldP spid="40" grpId="0"/>
      <p:bldP spid="41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Unifying Existing EM Algorithms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 </a:t>
            </a:r>
            <a:r>
              <a:rPr lang="en-US" dirty="0" smtClean="0"/>
              <a:t>minimizes </a:t>
            </a:r>
            <a:r>
              <a:rPr lang="en-US" dirty="0"/>
              <a:t>the </a:t>
            </a:r>
            <a:r>
              <a:rPr lang="en-US" dirty="0" smtClean="0"/>
              <a:t>KL-Divergence: </a:t>
            </a:r>
          </a:p>
          <a:p>
            <a:pPr marL="0" indent="0">
              <a:buNone/>
            </a:pPr>
            <a:r>
              <a:rPr lang="en-US" dirty="0" smtClean="0">
                <a:latin typeface="cmmi10"/>
              </a:rPr>
              <a:t>             KL</a:t>
            </a:r>
            <a:r>
              <a:rPr lang="en-US" dirty="0" smtClean="0"/>
              <a:t>(</a:t>
            </a:r>
            <a:r>
              <a:rPr lang="en-US" dirty="0" smtClean="0">
                <a:latin typeface="cmmi10"/>
              </a:rPr>
              <a:t>q</a:t>
            </a:r>
            <a:r>
              <a:rPr lang="en-US" dirty="0" smtClean="0">
                <a:latin typeface="cmr10"/>
              </a:rPr>
              <a:t>, </a:t>
            </a:r>
            <a:r>
              <a:rPr lang="en-US" dirty="0" smtClean="0">
                <a:latin typeface="cmmi10"/>
              </a:rPr>
              <a:t>p</a:t>
            </a:r>
            <a:r>
              <a:rPr lang="en-US" dirty="0" smtClean="0"/>
              <a:t>     ) </a:t>
            </a:r>
            <a:r>
              <a:rPr lang="en-US" dirty="0"/>
              <a:t>= </a:t>
            </a:r>
            <a:r>
              <a:rPr lang="en-US" dirty="0">
                <a:latin typeface="Symbol"/>
                <a:sym typeface="Symbol"/>
              </a:rPr>
              <a:t></a:t>
            </a:r>
            <a:r>
              <a:rPr lang="en-US" baseline="-25000" dirty="0">
                <a:latin typeface="cmmi10"/>
                <a:sym typeface="Symbol"/>
              </a:rPr>
              <a:t>y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latin typeface="cmmi10"/>
              </a:rPr>
              <a:t>q</a:t>
            </a:r>
            <a:r>
              <a:rPr lang="en-US" dirty="0" smtClean="0"/>
              <a:t>(</a:t>
            </a:r>
            <a:r>
              <a:rPr lang="en-US" dirty="0" smtClean="0">
                <a:latin typeface="cmmi10"/>
                <a:cs typeface="cmmi10"/>
              </a:rPr>
              <a:t>y</a:t>
            </a:r>
            <a:r>
              <a:rPr lang="en-US" dirty="0"/>
              <a:t>) log </a:t>
            </a:r>
            <a:r>
              <a:rPr lang="en-US" dirty="0">
                <a:latin typeface="cmmi10"/>
              </a:rPr>
              <a:t>q</a:t>
            </a:r>
            <a:r>
              <a:rPr lang="en-US" dirty="0"/>
              <a:t>(</a:t>
            </a:r>
            <a:r>
              <a:rPr lang="en-US" dirty="0">
                <a:latin typeface="cmmi10"/>
                <a:cs typeface="cmmi10"/>
              </a:rPr>
              <a:t>y</a:t>
            </a:r>
            <a:r>
              <a:rPr lang="en-US" dirty="0"/>
              <a:t>) – </a:t>
            </a:r>
            <a:r>
              <a:rPr lang="en-US" dirty="0">
                <a:latin typeface="cmmi10"/>
              </a:rPr>
              <a:t>q</a:t>
            </a:r>
            <a:r>
              <a:rPr lang="en-US" dirty="0"/>
              <a:t>(</a:t>
            </a:r>
            <a:r>
              <a:rPr lang="en-US" dirty="0">
                <a:latin typeface="cmmi10"/>
                <a:cs typeface="cmmi10"/>
              </a:rPr>
              <a:t>y</a:t>
            </a:r>
            <a:r>
              <a:rPr lang="en-US" dirty="0"/>
              <a:t>) log </a:t>
            </a:r>
            <a:r>
              <a:rPr lang="en-US" dirty="0">
                <a:latin typeface="cmmi10"/>
              </a:rPr>
              <a:t>p</a:t>
            </a:r>
            <a:r>
              <a:rPr lang="en-US" dirty="0"/>
              <a:t>(</a:t>
            </a:r>
            <a:r>
              <a:rPr lang="en-US" dirty="0">
                <a:latin typeface="cmmi10"/>
                <a:cs typeface="cmmi10"/>
              </a:rPr>
              <a:t>y</a:t>
            </a:r>
            <a:r>
              <a:rPr lang="en-US" dirty="0" smtClean="0"/>
              <a:t>)</a:t>
            </a:r>
          </a:p>
          <a:p>
            <a:r>
              <a:rPr lang="en-US" dirty="0" smtClean="0"/>
              <a:t>Varying </a:t>
            </a:r>
            <a:r>
              <a:rPr lang="en-US" sz="2800" b="1" dirty="0" smtClean="0">
                <a:solidFill>
                  <a:srgbClr val="FF9933"/>
                </a:solidFill>
                <a:latin typeface="cmmi10"/>
                <a:ea typeface="cmmi10"/>
                <a:cs typeface="cmmi10"/>
              </a:rPr>
              <a:t>°</a:t>
            </a:r>
            <a:r>
              <a:rPr lang="en-US" dirty="0" smtClean="0"/>
              <a:t> results </a:t>
            </a:r>
            <a:r>
              <a:rPr lang="en-US" dirty="0"/>
              <a:t>in different </a:t>
            </a:r>
            <a:r>
              <a:rPr lang="en-US" dirty="0" smtClean="0"/>
              <a:t>existing &amp; new </a:t>
            </a:r>
            <a:r>
              <a:rPr lang="en-US" dirty="0"/>
              <a:t>EM algorithms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102114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3366"/>
                </a:solidFill>
                <a:latin typeface="+mj-lt"/>
              </a:rPr>
              <a:t>No </a:t>
            </a:r>
          </a:p>
          <a:p>
            <a:r>
              <a:rPr lang="en-US" sz="2000" b="1" dirty="0" smtClean="0">
                <a:solidFill>
                  <a:srgbClr val="003366"/>
                </a:solidFill>
                <a:latin typeface="+mj-lt"/>
              </a:rPr>
              <a:t>Constraints</a:t>
            </a:r>
            <a:endParaRPr lang="en-US" sz="2000" b="1" dirty="0">
              <a:solidFill>
                <a:srgbClr val="003366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549914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3366"/>
                </a:solidFill>
                <a:latin typeface="+mj-lt"/>
              </a:rPr>
              <a:t>With Constraints</a:t>
            </a:r>
            <a:endParaRPr lang="en-US" sz="2000" b="1" dirty="0">
              <a:solidFill>
                <a:srgbClr val="003366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43400" y="4572000"/>
            <a:ext cx="4700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9933"/>
                </a:solidFill>
                <a:latin typeface="cmmi10"/>
                <a:ea typeface="cmmi10"/>
                <a:cs typeface="cmmi10"/>
              </a:rPr>
              <a:t>°</a:t>
            </a:r>
            <a:r>
              <a:rPr lang="en-US" sz="2800" dirty="0">
                <a:solidFill>
                  <a:srgbClr val="FF9933"/>
                </a:solidFill>
              </a:rPr>
              <a:t>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8800" y="4114800"/>
            <a:ext cx="6686111" cy="675620"/>
            <a:chOff x="1828800" y="4114800"/>
            <a:chExt cx="6686111" cy="67562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828800" y="4114800"/>
              <a:ext cx="64770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7772400" y="4267200"/>
              <a:ext cx="7425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rgbClr val="FF9933"/>
                  </a:solidFill>
                  <a:latin typeface="cmsy10"/>
                  <a:ea typeface="cmsy10"/>
                  <a:cs typeface="cmsy10"/>
                </a:rPr>
                <a:t>1</a:t>
              </a:r>
              <a:r>
                <a:rPr lang="en-US" sz="2800" dirty="0" smtClean="0">
                  <a:solidFill>
                    <a:srgbClr val="FF9933"/>
                  </a:solidFill>
                </a:rPr>
                <a:t>  </a:t>
              </a:r>
              <a:endParaRPr lang="en-US" sz="2800" dirty="0">
                <a:solidFill>
                  <a:srgbClr val="FF9933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76600" y="4267200"/>
              <a:ext cx="4635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9933"/>
                  </a:solidFill>
                  <a:latin typeface="cmr10"/>
                  <a:ea typeface="cmmi10"/>
                  <a:cs typeface="cmmi10"/>
                </a:rPr>
                <a:t>0</a:t>
              </a:r>
              <a:r>
                <a:rPr lang="en-US" sz="2800" dirty="0" smtClean="0">
                  <a:solidFill>
                    <a:srgbClr val="FF9933"/>
                  </a:solidFill>
                </a:rPr>
                <a:t> </a:t>
              </a:r>
              <a:endParaRPr lang="en-US" sz="2800" dirty="0">
                <a:solidFill>
                  <a:srgbClr val="FF9933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28800" y="4267200"/>
              <a:ext cx="76335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rgbClr val="FF9933"/>
                  </a:solidFill>
                  <a:latin typeface="cmr10"/>
                  <a:ea typeface="cmmi10"/>
                  <a:cs typeface="cmmi10"/>
                </a:rPr>
                <a:t>-</a:t>
              </a:r>
              <a:r>
                <a:rPr lang="en-US" sz="2800" b="1" dirty="0" smtClean="0">
                  <a:solidFill>
                    <a:srgbClr val="FF9933"/>
                  </a:solidFill>
                  <a:latin typeface="cmsy10"/>
                  <a:ea typeface="cmsy10"/>
                  <a:cs typeface="cmsy10"/>
                </a:rPr>
                <a:t>1</a:t>
              </a:r>
              <a:r>
                <a:rPr lang="en-US" sz="2800" dirty="0" smtClean="0">
                  <a:solidFill>
                    <a:srgbClr val="FF9933"/>
                  </a:solidFill>
                </a:rPr>
                <a:t> </a:t>
              </a:r>
              <a:endParaRPr lang="en-US" sz="2800" dirty="0">
                <a:solidFill>
                  <a:srgbClr val="FF9933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10200" y="4267200"/>
              <a:ext cx="4635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9933"/>
                  </a:solidFill>
                  <a:latin typeface="cmr10"/>
                  <a:ea typeface="cmmi10"/>
                  <a:cs typeface="cmmi10"/>
                </a:rPr>
                <a:t>1</a:t>
              </a:r>
              <a:r>
                <a:rPr lang="en-US" sz="2800" dirty="0" smtClean="0">
                  <a:solidFill>
                    <a:srgbClr val="FF9933"/>
                  </a:solidFill>
                </a:rPr>
                <a:t> </a:t>
              </a:r>
              <a:endParaRPr lang="en-US" sz="2800" dirty="0">
                <a:solidFill>
                  <a:srgbClr val="FF9933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895600" y="3464242"/>
            <a:ext cx="1219200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33CC"/>
                </a:solidFill>
                <a:latin typeface="+mj-lt"/>
              </a:rPr>
              <a:t>Hard EM</a:t>
            </a:r>
            <a:endParaRPr lang="en-US" dirty="0">
              <a:solidFill>
                <a:srgbClr val="0033CC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6400" y="4953000"/>
            <a:ext cx="914400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366CC"/>
                </a:solidFill>
                <a:latin typeface="+mj-lt"/>
              </a:rPr>
              <a:t>CODL</a:t>
            </a:r>
            <a:endParaRPr lang="en-US" dirty="0">
              <a:solidFill>
                <a:srgbClr val="3366CC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34000" y="3464242"/>
            <a:ext cx="533400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33CC"/>
                </a:solidFill>
                <a:latin typeface="+mj-lt"/>
              </a:rPr>
              <a:t>EM</a:t>
            </a:r>
            <a:endParaRPr lang="en-US" dirty="0">
              <a:solidFill>
                <a:srgbClr val="0033CC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0200" y="4953000"/>
            <a:ext cx="533400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366CC"/>
                </a:solidFill>
                <a:latin typeface="+mj-lt"/>
              </a:rPr>
              <a:t>PR</a:t>
            </a:r>
            <a:endParaRPr lang="en-US" dirty="0">
              <a:solidFill>
                <a:srgbClr val="3366CC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72200" y="2971800"/>
            <a:ext cx="2438400" cy="80021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CC"/>
                </a:solidFill>
                <a:latin typeface="+mj-lt"/>
              </a:rPr>
              <a:t>Deterministic Annealing </a:t>
            </a:r>
            <a:r>
              <a:rPr lang="en-US" sz="1400" dirty="0" smtClean="0">
                <a:solidFill>
                  <a:srgbClr val="3366CC"/>
                </a:solidFill>
                <a:latin typeface="+mj-lt"/>
              </a:rPr>
              <a:t>(Smith and Eisner, 04; Hofmann, 99)</a:t>
            </a:r>
            <a:endParaRPr lang="en-US" sz="1400" dirty="0">
              <a:solidFill>
                <a:srgbClr val="3366CC"/>
              </a:solidFill>
              <a:latin typeface="+mj-lt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562600" y="3962400"/>
            <a:ext cx="0" cy="304800"/>
          </a:xfrm>
          <a:prstGeom prst="line">
            <a:avLst/>
          </a:prstGeom>
          <a:ln>
            <a:solidFill>
              <a:srgbClr val="FF99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429000" y="3962400"/>
            <a:ext cx="0" cy="304800"/>
          </a:xfrm>
          <a:prstGeom prst="line">
            <a:avLst/>
          </a:prstGeom>
          <a:ln>
            <a:solidFill>
              <a:srgbClr val="FF99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19400" y="4960960"/>
            <a:ext cx="1219200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366CC"/>
                </a:solidFill>
                <a:latin typeface="+mj-lt"/>
              </a:rPr>
              <a:t>(New)LP </a:t>
            </a:r>
            <a:r>
              <a:rPr lang="en-US" dirty="0" err="1" smtClean="0">
                <a:solidFill>
                  <a:srgbClr val="3366CC"/>
                </a:solidFill>
                <a:latin typeface="+mj-lt"/>
              </a:rPr>
              <a:t>approx</a:t>
            </a:r>
            <a:r>
              <a:rPr lang="en-US" dirty="0" smtClean="0">
                <a:solidFill>
                  <a:srgbClr val="3366CC"/>
                </a:solidFill>
                <a:latin typeface="+mj-lt"/>
              </a:rPr>
              <a:t> to CODL</a:t>
            </a:r>
            <a:endParaRPr lang="en-US" dirty="0">
              <a:solidFill>
                <a:srgbClr val="3366CC"/>
              </a:solidFill>
              <a:latin typeface="+mj-lt"/>
            </a:endParaRPr>
          </a:p>
        </p:txBody>
      </p:sp>
      <p:sp>
        <p:nvSpPr>
          <p:cNvPr id="25" name="Rectangular Callout 24"/>
          <p:cNvSpPr/>
          <p:nvPr/>
        </p:nvSpPr>
        <p:spPr>
          <a:xfrm>
            <a:off x="3733800" y="2590800"/>
            <a:ext cx="2209800" cy="762000"/>
          </a:xfrm>
          <a:prstGeom prst="wedgeRectCallout">
            <a:avLst>
              <a:gd name="adj1" fmla="val -13422"/>
              <a:gd name="adj2" fmla="val 148271"/>
            </a:avLst>
          </a:prstGeom>
          <a:solidFill>
            <a:srgbClr val="FFFFCC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3366"/>
                </a:solidFill>
              </a:rPr>
              <a:t>Infinitely many new EM algorithms</a:t>
            </a:r>
            <a:endParaRPr lang="en-US" sz="2000" dirty="0">
              <a:solidFill>
                <a:srgbClr val="00336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71436" y="1419684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9933"/>
                </a:solidFill>
                <a:latin typeface="cmmi10"/>
                <a:ea typeface="cmmi10"/>
                <a:cs typeface="cmmi10"/>
              </a:rPr>
              <a:t>°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2690760" y="1424149"/>
            <a:ext cx="522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+mj-lt"/>
                <a:ea typeface="cmmi10"/>
                <a:cs typeface="cmmi10"/>
              </a:rPr>
              <a:t>;</a:t>
            </a:r>
            <a:r>
              <a:rPr lang="en-US" sz="2400" b="1" dirty="0" smtClean="0">
                <a:solidFill>
                  <a:srgbClr val="FF9933"/>
                </a:solidFill>
                <a:latin typeface="cmmi10"/>
                <a:ea typeface="cmmi10"/>
                <a:cs typeface="cmmi10"/>
              </a:rPr>
              <a:t> °</a:t>
            </a:r>
            <a:endParaRPr lang="en-US" sz="240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0994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7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3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 descr="e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614" r="-62614"/>
          <a:stretch>
            <a:fillRect/>
          </a:stretch>
        </p:blipFill>
        <p:spPr bwMode="auto">
          <a:xfrm>
            <a:off x="-1776196" y="1198263"/>
            <a:ext cx="12156440" cy="486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ular Callout 20"/>
          <p:cNvSpPr/>
          <p:nvPr/>
        </p:nvSpPr>
        <p:spPr>
          <a:xfrm>
            <a:off x="7054576" y="5796889"/>
            <a:ext cx="1565020" cy="431476"/>
          </a:xfrm>
          <a:prstGeom prst="wedgeRectCallout">
            <a:avLst>
              <a:gd name="adj1" fmla="val -60517"/>
              <a:gd name="adj2" fmla="val -126362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3366"/>
                </a:solidFill>
              </a:rPr>
              <a:t>Hard EM</a:t>
            </a:r>
            <a:endParaRPr lang="en-US" dirty="0">
              <a:solidFill>
                <a:srgbClr val="00336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Unsupervised POS tagging: Different EM instantiations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275"/>
            <a:ext cx="8229600" cy="4953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008632" y="4828378"/>
            <a:ext cx="1483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</a:rPr>
              <a:t>Uniform Initialization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981185" y="4182047"/>
            <a:ext cx="1875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alibri"/>
              </a:rPr>
              <a:t>Initialization with 5 examples</a:t>
            </a:r>
            <a:endParaRPr lang="en-US" dirty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36799" y="3475419"/>
            <a:ext cx="1875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  <a:latin typeface="Calibri"/>
              </a:rPr>
              <a:t>Initialization with 10 examples</a:t>
            </a:r>
            <a:endParaRPr lang="en-US" dirty="0">
              <a:solidFill>
                <a:srgbClr val="0033CC"/>
              </a:solidFill>
              <a:latin typeface="Calibri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95688" y="2784799"/>
            <a:ext cx="1875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0093"/>
                </a:solidFill>
                <a:latin typeface="Calibri"/>
              </a:rPr>
              <a:t>Initialization with 20 examples</a:t>
            </a:r>
            <a:endParaRPr lang="en-US" dirty="0">
              <a:solidFill>
                <a:srgbClr val="D60093"/>
              </a:solidFill>
              <a:latin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95688" y="2088356"/>
            <a:ext cx="1875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Calibri"/>
              </a:rPr>
              <a:t>Initialization with 40-80 examples</a:t>
            </a:r>
            <a:endParaRPr lang="en-US" dirty="0">
              <a:solidFill>
                <a:srgbClr val="00B0F0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69125" y="1921199"/>
            <a:ext cx="446880" cy="30480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2313780" y="2883820"/>
            <a:ext cx="45442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258220" y="2911799"/>
            <a:ext cx="3686959" cy="142007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225650" y="2913325"/>
            <a:ext cx="2182670" cy="148004"/>
          </a:xfrm>
          <a:prstGeom prst="straightConnector1">
            <a:avLst/>
          </a:prstGeom>
          <a:ln w="5715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209800" y="2088356"/>
            <a:ext cx="939003" cy="824969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209800" y="2351292"/>
            <a:ext cx="939003" cy="562033"/>
          </a:xfrm>
          <a:prstGeom prst="straightConnector1">
            <a:avLst/>
          </a:prstGeom>
          <a:ln w="57150">
            <a:solidFill>
              <a:srgbClr val="D600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2267821" y="2543499"/>
            <a:ext cx="1133399" cy="369826"/>
          </a:xfrm>
          <a:prstGeom prst="straightConnector1">
            <a:avLst/>
          </a:prstGeom>
          <a:ln w="57150">
            <a:solidFill>
              <a:srgbClr val="0033C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3858420" y="5781675"/>
            <a:ext cx="1600200" cy="4001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2000" dirty="0" smtClean="0">
                <a:solidFill>
                  <a:srgbClr val="003366"/>
                </a:solidFill>
                <a:latin typeface="Calibri" pitchFamily="34" charset="0"/>
              </a:rPr>
              <a:t>Gamma</a:t>
            </a:r>
            <a:endParaRPr lang="en-US" sz="2000" dirty="0">
              <a:solidFill>
                <a:srgbClr val="003366"/>
              </a:solidFill>
              <a:latin typeface="Calibri" pitchFamily="34" charset="0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 rot="16200000">
            <a:off x="-409545" y="3321344"/>
            <a:ext cx="3810000" cy="4001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2000" dirty="0" smtClean="0">
                <a:solidFill>
                  <a:srgbClr val="003366"/>
                </a:solidFill>
                <a:latin typeface="Calibri" pitchFamily="34" charset="0"/>
              </a:rPr>
              <a:t>Performance relative to EM</a:t>
            </a:r>
            <a:endParaRPr lang="en-US" sz="2000" dirty="0">
              <a:solidFill>
                <a:srgbClr val="003366"/>
              </a:solidFill>
              <a:latin typeface="Calibri" pitchFamily="34" charset="0"/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480943" y="5796889"/>
            <a:ext cx="1295400" cy="431476"/>
          </a:xfrm>
          <a:prstGeom prst="wedgeRectCallout">
            <a:avLst>
              <a:gd name="adj1" fmla="val 90169"/>
              <a:gd name="adj2" fmla="val -92314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3366"/>
                </a:solidFill>
              </a:rPr>
              <a:t>EM</a:t>
            </a:r>
            <a:endParaRPr lang="en-US" dirty="0">
              <a:solidFill>
                <a:srgbClr val="00336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" y="698935"/>
            <a:ext cx="9067800" cy="707886"/>
          </a:xfrm>
          <a:prstGeom prst="rect">
            <a:avLst/>
          </a:prstGeom>
          <a:solidFill>
            <a:srgbClr val="FFFFCC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3366"/>
                </a:solidFill>
                <a:latin typeface="+mj-lt"/>
              </a:rPr>
              <a:t>Introducing </a:t>
            </a:r>
            <a:r>
              <a:rPr lang="en-US" sz="2000" dirty="0" smtClean="0">
                <a:solidFill>
                  <a:srgbClr val="003366"/>
                </a:solidFill>
                <a:latin typeface="+mj-lt"/>
              </a:rPr>
              <a:t>output expectations via constraints help </a:t>
            </a:r>
            <a:r>
              <a:rPr lang="en-US" sz="2000" dirty="0">
                <a:solidFill>
                  <a:srgbClr val="003366"/>
                </a:solidFill>
                <a:latin typeface="+mj-lt"/>
              </a:rPr>
              <a:t>guiding semi-supervised </a:t>
            </a:r>
            <a:r>
              <a:rPr lang="en-US" sz="2000" dirty="0" smtClean="0">
                <a:solidFill>
                  <a:srgbClr val="003366"/>
                </a:solidFill>
                <a:latin typeface="+mj-lt"/>
              </a:rPr>
              <a:t>learning</a:t>
            </a:r>
          </a:p>
          <a:p>
            <a:pPr algn="ctr"/>
            <a:r>
              <a:rPr lang="en-US" sz="2000" dirty="0" smtClean="0">
                <a:solidFill>
                  <a:srgbClr val="3366CC"/>
                </a:solidFill>
                <a:latin typeface="+mj-lt"/>
              </a:rPr>
              <a:t>Constrained hard EM (</a:t>
            </a:r>
            <a:r>
              <a:rPr lang="en-US" sz="2000" dirty="0" err="1" smtClean="0">
                <a:solidFill>
                  <a:srgbClr val="3366CC"/>
                </a:solidFill>
                <a:latin typeface="+mj-lt"/>
              </a:rPr>
              <a:t>CoDL</a:t>
            </a:r>
            <a:r>
              <a:rPr lang="en-US" sz="2000" dirty="0" smtClean="0">
                <a:solidFill>
                  <a:srgbClr val="3366CC"/>
                </a:solidFill>
                <a:latin typeface="+mj-lt"/>
              </a:rPr>
              <a:t>) – Constrained EM (PR) – UEM </a:t>
            </a:r>
            <a:endParaRPr lang="en-US" sz="2000" dirty="0">
              <a:solidFill>
                <a:srgbClr val="3366CC"/>
              </a:solidFill>
              <a:latin typeface="+mj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9513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Summary: Constraints as Supervision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" y="1106019"/>
            <a:ext cx="8463280" cy="544759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Introducing domain knowledge-based constraints can help guiding semi-supervised learning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E.g. “the sentence must have at least one verb”, “a field of type y appears once in a citation” 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Constrained Driven Learning (CoDL) : Constrained hard EM 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PR: Constrained  soft EM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UEM : Beyond “hard” and “soft”</a:t>
            </a:r>
            <a:endParaRPr lang="en-US" b="1" dirty="0" smtClean="0">
              <a:solidFill>
                <a:srgbClr val="000000"/>
              </a:solidFill>
              <a:latin typeface="cmr10"/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Related literature: </a:t>
            </a:r>
          </a:p>
          <a:p>
            <a:pPr lvl="1"/>
            <a:r>
              <a:rPr lang="en-US" sz="1900" dirty="0" smtClean="0">
                <a:solidFill>
                  <a:srgbClr val="000000"/>
                </a:solidFill>
              </a:rPr>
              <a:t>Domain Adaptation (Kundu et. al. 11)</a:t>
            </a:r>
          </a:p>
          <a:p>
            <a:pPr lvl="1"/>
            <a:r>
              <a:rPr lang="en-US" sz="1900" dirty="0" smtClean="0">
                <a:solidFill>
                  <a:srgbClr val="000000"/>
                </a:solidFill>
              </a:rPr>
              <a:t>Constraint-driven </a:t>
            </a:r>
            <a:r>
              <a:rPr lang="en-US" sz="1900" dirty="0">
                <a:solidFill>
                  <a:srgbClr val="000000"/>
                </a:solidFill>
              </a:rPr>
              <a:t>Learning (Chang et al, 07; MLJ-12</a:t>
            </a:r>
            <a:r>
              <a:rPr lang="en-US" sz="1900" dirty="0" smtClean="0">
                <a:solidFill>
                  <a:srgbClr val="000000"/>
                </a:solidFill>
              </a:rPr>
              <a:t>),</a:t>
            </a:r>
          </a:p>
          <a:p>
            <a:pPr lvl="1"/>
            <a:r>
              <a:rPr lang="en-US" sz="1900" dirty="0" smtClean="0">
                <a:solidFill>
                  <a:srgbClr val="000000"/>
                </a:solidFill>
              </a:rPr>
              <a:t>Posterior Regularization (</a:t>
            </a:r>
            <a:r>
              <a:rPr lang="en-US" sz="1900" dirty="0" err="1" smtClean="0">
                <a:solidFill>
                  <a:srgbClr val="000000"/>
                </a:solidFill>
              </a:rPr>
              <a:t>Ganchev</a:t>
            </a:r>
            <a:r>
              <a:rPr lang="en-US" sz="1900" dirty="0" smtClean="0">
                <a:solidFill>
                  <a:srgbClr val="000000"/>
                </a:solidFill>
              </a:rPr>
              <a:t> et al, 10),</a:t>
            </a:r>
          </a:p>
          <a:p>
            <a:pPr lvl="1"/>
            <a:r>
              <a:rPr lang="en-US" sz="1900" dirty="0" smtClean="0">
                <a:solidFill>
                  <a:srgbClr val="000000"/>
                </a:solidFill>
              </a:rPr>
              <a:t>Generalized Expectation Criterion (Mann &amp; McCallum, 08),</a:t>
            </a:r>
          </a:p>
          <a:p>
            <a:pPr lvl="1"/>
            <a:r>
              <a:rPr lang="en-US" sz="1900" dirty="0" smtClean="0">
                <a:solidFill>
                  <a:srgbClr val="000000"/>
                </a:solidFill>
              </a:rPr>
              <a:t>Learning from Measurements (Liang et al, 09)</a:t>
            </a:r>
          </a:p>
          <a:p>
            <a:pPr lvl="1"/>
            <a:r>
              <a:rPr lang="en-US" sz="1900" b="1" dirty="0">
                <a:solidFill>
                  <a:srgbClr val="000000"/>
                </a:solidFill>
              </a:rPr>
              <a:t>Unified EM (Samdani et al </a:t>
            </a:r>
            <a:r>
              <a:rPr lang="en-US" sz="1900" b="1" dirty="0" smtClean="0">
                <a:solidFill>
                  <a:srgbClr val="000000"/>
                </a:solidFill>
              </a:rPr>
              <a:t>2012)</a:t>
            </a:r>
            <a:endParaRPr lang="en-US" sz="1900" b="1" dirty="0">
              <a:solidFill>
                <a:srgbClr val="000000"/>
              </a:solidFill>
            </a:endParaRPr>
          </a:p>
          <a:p>
            <a:pPr lvl="1"/>
            <a:endParaRPr lang="en-US" sz="1900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b="1" dirty="0">
              <a:solidFill>
                <a:srgbClr val="000000"/>
              </a:solidFill>
              <a:latin typeface="cmr1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1379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Different types of structured learning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u="sng" dirty="0" smtClean="0"/>
              <a:t>Type 1: Structured output prediction</a:t>
            </a:r>
            <a:endParaRPr lang="en-US" dirty="0" smtClean="0"/>
          </a:p>
          <a:p>
            <a:pPr lvl="1" eaLnBrk="1" hangingPunct="1"/>
            <a:r>
              <a:rPr lang="en-US" b="1" dirty="0" smtClean="0"/>
              <a:t>Dependencies </a:t>
            </a:r>
            <a:r>
              <a:rPr lang="en-US" dirty="0" smtClean="0"/>
              <a:t>between different output decisions</a:t>
            </a:r>
          </a:p>
          <a:p>
            <a:pPr lvl="1" eaLnBrk="1" hangingPunct="1"/>
            <a:r>
              <a:rPr lang="en-US" dirty="0" smtClean="0"/>
              <a:t>We can add constraints on the output variables</a:t>
            </a:r>
          </a:p>
          <a:p>
            <a:pPr lvl="1" eaLnBrk="1" hangingPunct="1"/>
            <a:r>
              <a:rPr lang="en-US" dirty="0" smtClean="0"/>
              <a:t>Examples: information extraction, parsing, </a:t>
            </a:r>
            <a:r>
              <a:rPr lang="en-US" dirty="0" err="1" smtClean="0"/>
              <a:t>pos</a:t>
            </a:r>
            <a:r>
              <a:rPr lang="en-US" dirty="0" smtClean="0"/>
              <a:t> tagging, ….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u="sng" dirty="0" smtClean="0"/>
              <a:t>Type 2: Binary output tasks with latent structures</a:t>
            </a:r>
          </a:p>
          <a:p>
            <a:pPr lvl="1" eaLnBrk="1" hangingPunct="1"/>
            <a:r>
              <a:rPr lang="en-US" dirty="0" smtClean="0"/>
              <a:t>Output: binary, but requires an intermediate representation (structure)</a:t>
            </a:r>
          </a:p>
          <a:p>
            <a:pPr lvl="1" eaLnBrk="1" hangingPunct="1"/>
            <a:r>
              <a:rPr lang="en-US" dirty="0" smtClean="0"/>
              <a:t>The intermediate representation is hidden</a:t>
            </a:r>
          </a:p>
          <a:p>
            <a:pPr lvl="1" eaLnBrk="1" hangingPunct="1"/>
            <a:r>
              <a:rPr lang="en-US" dirty="0" smtClean="0"/>
              <a:t>Examples: paraphrase identification, TE, …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5990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Training Constrained Conditional Models </a:t>
            </a:r>
          </a:p>
        </p:txBody>
      </p:sp>
      <p:sp>
        <p:nvSpPr>
          <p:cNvPr id="140294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Training:</a:t>
            </a:r>
          </a:p>
          <a:p>
            <a:pPr lvl="1"/>
            <a:r>
              <a:rPr lang="en-US" dirty="0" smtClean="0"/>
              <a:t>Independently of the constraints (L+I)</a:t>
            </a:r>
          </a:p>
          <a:p>
            <a:pPr lvl="1"/>
            <a:r>
              <a:rPr lang="en-US" dirty="0" smtClean="0"/>
              <a:t>Jointly, in the presence of the constraints (IBT)</a:t>
            </a:r>
          </a:p>
          <a:p>
            <a:pPr lvl="1"/>
            <a:r>
              <a:rPr lang="en-US" dirty="0" smtClean="0"/>
              <a:t>Decomposed to simpler models</a:t>
            </a:r>
          </a:p>
          <a:p>
            <a:r>
              <a:rPr lang="en-US" dirty="0" smtClean="0"/>
              <a:t>How can we exploit constraints (knowledge) in order to</a:t>
            </a:r>
          </a:p>
          <a:p>
            <a:pPr lvl="1"/>
            <a:r>
              <a:rPr lang="en-US" dirty="0" smtClean="0"/>
              <a:t>Train better models</a:t>
            </a:r>
          </a:p>
          <a:p>
            <a:pPr lvl="1"/>
            <a:r>
              <a:rPr lang="en-US" dirty="0" smtClean="0"/>
              <a:t>Use less examples</a:t>
            </a:r>
          </a:p>
          <a:p>
            <a:pPr lvl="1"/>
            <a:r>
              <a:rPr lang="en-US" dirty="0" smtClean="0"/>
              <a:t>Develop interesting/useful learning paradigms</a:t>
            </a:r>
          </a:p>
        </p:txBody>
      </p:sp>
      <p:sp>
        <p:nvSpPr>
          <p:cNvPr id="140290" name="AutoShape 2"/>
          <p:cNvSpPr>
            <a:spLocks noChangeArrowheads="1"/>
          </p:cNvSpPr>
          <p:nvPr/>
        </p:nvSpPr>
        <p:spPr bwMode="auto">
          <a:xfrm>
            <a:off x="1676400" y="685800"/>
            <a:ext cx="2819400" cy="304800"/>
          </a:xfrm>
          <a:prstGeom prst="wedgeRectCallout">
            <a:avLst>
              <a:gd name="adj1" fmla="val 27986"/>
              <a:gd name="adj2" fmla="val 21094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>
                <a:solidFill>
                  <a:srgbClr val="0033CC"/>
                </a:solidFill>
              </a:rPr>
              <a:t>Decompose Model</a:t>
            </a: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533400" y="1143000"/>
            <a:ext cx="7772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9900"/>
              </a:buClr>
              <a:buSzPct val="75000"/>
              <a:buFont typeface="Wingdings" pitchFamily="2" charset="2"/>
              <a:buChar char="n"/>
            </a:pPr>
            <a:endParaRPr lang="en-US" altLang="zh-TW" sz="2400" b="1">
              <a:solidFill>
                <a:srgbClr val="CC3300"/>
              </a:solidFill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1206500"/>
            <a:ext cx="53054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5" name="Line 7"/>
          <p:cNvSpPr>
            <a:spLocks noChangeShapeType="1"/>
          </p:cNvSpPr>
          <p:nvPr/>
        </p:nvSpPr>
        <p:spPr bwMode="auto">
          <a:xfrm>
            <a:off x="3048000" y="1463675"/>
            <a:ext cx="16764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0296" name="Line 8"/>
          <p:cNvSpPr>
            <a:spLocks noChangeShapeType="1"/>
          </p:cNvSpPr>
          <p:nvPr/>
        </p:nvSpPr>
        <p:spPr bwMode="auto">
          <a:xfrm>
            <a:off x="3048000" y="2311400"/>
            <a:ext cx="419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0297" name="AutoShape 9"/>
          <p:cNvSpPr>
            <a:spLocks noChangeArrowheads="1"/>
          </p:cNvSpPr>
          <p:nvPr/>
        </p:nvSpPr>
        <p:spPr bwMode="auto">
          <a:xfrm>
            <a:off x="4648200" y="2540000"/>
            <a:ext cx="4343400" cy="381000"/>
          </a:xfrm>
          <a:prstGeom prst="wedgeRectCallout">
            <a:avLst>
              <a:gd name="adj1" fmla="val -34065"/>
              <a:gd name="adj2" fmla="val -108333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Decompose Model from constraints</a:t>
            </a:r>
          </a:p>
        </p:txBody>
      </p:sp>
      <p:sp>
        <p:nvSpPr>
          <p:cNvPr id="140298" name="Line 10"/>
          <p:cNvSpPr>
            <a:spLocks noChangeShapeType="1"/>
          </p:cNvSpPr>
          <p:nvPr/>
        </p:nvSpPr>
        <p:spPr bwMode="auto">
          <a:xfrm flipV="1">
            <a:off x="5410200" y="1854200"/>
            <a:ext cx="2286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0299" name="Line 11"/>
          <p:cNvSpPr>
            <a:spLocks noChangeShapeType="1"/>
          </p:cNvSpPr>
          <p:nvPr/>
        </p:nvSpPr>
        <p:spPr bwMode="auto">
          <a:xfrm flipH="1" flipV="1">
            <a:off x="4267200" y="1930400"/>
            <a:ext cx="1143000" cy="3524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0300" name="Line 12"/>
          <p:cNvSpPr>
            <a:spLocks noChangeShapeType="1"/>
          </p:cNvSpPr>
          <p:nvPr/>
        </p:nvSpPr>
        <p:spPr bwMode="auto">
          <a:xfrm rot="19980297" flipV="1">
            <a:off x="3790950" y="982663"/>
            <a:ext cx="228600" cy="4572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0301" name="Line 13"/>
          <p:cNvSpPr>
            <a:spLocks noChangeShapeType="1"/>
          </p:cNvSpPr>
          <p:nvPr/>
        </p:nvSpPr>
        <p:spPr bwMode="auto">
          <a:xfrm rot="842933" flipV="1">
            <a:off x="3979863" y="976313"/>
            <a:ext cx="209550" cy="484187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0302" name="Line 14"/>
          <p:cNvSpPr>
            <a:spLocks noChangeShapeType="1"/>
          </p:cNvSpPr>
          <p:nvPr/>
        </p:nvSpPr>
        <p:spPr bwMode="auto">
          <a:xfrm rot="17730028" flipV="1">
            <a:off x="3619500" y="1016000"/>
            <a:ext cx="228600" cy="4572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2201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 animBg="1"/>
      <p:bldP spid="140292" grpId="0" autoUpdateAnimBg="0"/>
      <p:bldP spid="140295" grpId="0" animBg="1"/>
      <p:bldP spid="140296" grpId="0" animBg="1"/>
      <p:bldP spid="140297" grpId="0" animBg="1"/>
      <p:bldP spid="140298" grpId="0" animBg="1"/>
      <p:bldP spid="140299" grpId="0" animBg="1"/>
      <p:bldP spid="140300" grpId="0" animBg="1"/>
      <p:bldP spid="140301" grpId="0" animBg="1"/>
      <p:bldP spid="14030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Textual Entailment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204" name="Rectangle 2"/>
          <p:cNvSpPr>
            <a:spLocks noChangeArrowheads="1"/>
          </p:cNvSpPr>
          <p:nvPr/>
        </p:nvSpPr>
        <p:spPr bwMode="auto">
          <a:xfrm>
            <a:off x="838200" y="1219200"/>
            <a:ext cx="8077200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rgbClr val="0033CC"/>
                </a:solidFill>
              </a:rPr>
              <a:t>Former military specialist Carpenter took the helm at FictitiousCom Inc. after five years as press official at the United States embassy in the United Kingdom</a:t>
            </a:r>
            <a:r>
              <a:rPr lang="en-US" b="1"/>
              <a:t>.</a:t>
            </a:r>
          </a:p>
          <a:p>
            <a:r>
              <a:rPr lang="en-US" b="1">
                <a:solidFill>
                  <a:srgbClr val="0033CC"/>
                </a:solidFill>
              </a:rPr>
              <a:t>                           </a:t>
            </a:r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r>
              <a:rPr lang="en-US" b="1"/>
              <a:t>                                        </a:t>
            </a:r>
          </a:p>
          <a:p>
            <a:endParaRPr lang="en-US" b="1"/>
          </a:p>
          <a:p>
            <a:endParaRPr lang="en-US" b="1"/>
          </a:p>
          <a:p>
            <a:r>
              <a:rPr lang="en-US" b="1"/>
              <a:t>			</a:t>
            </a:r>
          </a:p>
          <a:p>
            <a:r>
              <a:rPr lang="en-US" b="1"/>
              <a:t>			</a:t>
            </a:r>
            <a:r>
              <a:rPr lang="en-US" b="1">
                <a:solidFill>
                  <a:srgbClr val="0033CC"/>
                </a:solidFill>
              </a:rPr>
              <a:t>Jim Carpenter worked for the US Government.</a:t>
            </a:r>
          </a:p>
        </p:txBody>
      </p:sp>
      <p:pic>
        <p:nvPicPr>
          <p:cNvPr id="1175555" name="Picture 3" descr="lo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62175"/>
            <a:ext cx="347662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5556" name="Picture 4" descr="sho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219575"/>
            <a:ext cx="25431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5558" name="Line 6"/>
          <p:cNvSpPr>
            <a:spLocks noChangeShapeType="1"/>
          </p:cNvSpPr>
          <p:nvPr/>
        </p:nvSpPr>
        <p:spPr bwMode="auto">
          <a:xfrm>
            <a:off x="1828800" y="3657600"/>
            <a:ext cx="8382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1000" y="2743200"/>
            <a:ext cx="3429000" cy="2209800"/>
            <a:chOff x="156" y="2359"/>
            <a:chExt cx="2160" cy="1392"/>
          </a:xfrm>
        </p:grpSpPr>
        <p:sp>
          <p:nvSpPr>
            <p:cNvPr id="51226" name="Oval 7"/>
            <p:cNvSpPr>
              <a:spLocks noChangeArrowheads="1"/>
            </p:cNvSpPr>
            <p:nvPr/>
          </p:nvSpPr>
          <p:spPr bwMode="auto">
            <a:xfrm rot="2363332">
              <a:off x="156" y="2359"/>
              <a:ext cx="2160" cy="1392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FFFF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empus Sans ITC" pitchFamily="82" charset="0"/>
              </a:endParaRPr>
            </a:p>
          </p:txBody>
        </p:sp>
        <p:grpSp>
          <p:nvGrpSpPr>
            <p:cNvPr id="51227" name="Group 8"/>
            <p:cNvGrpSpPr>
              <a:grpSpLocks/>
            </p:cNvGrpSpPr>
            <p:nvPr/>
          </p:nvGrpSpPr>
          <p:grpSpPr bwMode="auto">
            <a:xfrm>
              <a:off x="480" y="2448"/>
              <a:ext cx="1334" cy="1239"/>
              <a:chOff x="480" y="2448"/>
              <a:chExt cx="1334" cy="1239"/>
            </a:xfrm>
          </p:grpSpPr>
          <p:sp>
            <p:nvSpPr>
              <p:cNvPr id="51228" name="Text Box 9"/>
              <p:cNvSpPr txBox="1">
                <a:spLocks noChangeArrowheads="1"/>
              </p:cNvSpPr>
              <p:nvPr/>
            </p:nvSpPr>
            <p:spPr bwMode="auto">
              <a:xfrm>
                <a:off x="480" y="2640"/>
                <a:ext cx="21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1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51229" name="Text Box 10"/>
              <p:cNvSpPr txBox="1">
                <a:spLocks noChangeArrowheads="1"/>
              </p:cNvSpPr>
              <p:nvPr/>
            </p:nvSpPr>
            <p:spPr bwMode="auto">
              <a:xfrm>
                <a:off x="1056" y="3456"/>
                <a:ext cx="2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6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51230" name="Text Box 11"/>
              <p:cNvSpPr txBox="1">
                <a:spLocks noChangeArrowheads="1"/>
              </p:cNvSpPr>
              <p:nvPr/>
            </p:nvSpPr>
            <p:spPr bwMode="auto">
              <a:xfrm>
                <a:off x="672" y="3120"/>
                <a:ext cx="23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2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51231" name="Text Box 12"/>
              <p:cNvSpPr txBox="1">
                <a:spLocks noChangeArrowheads="1"/>
              </p:cNvSpPr>
              <p:nvPr/>
            </p:nvSpPr>
            <p:spPr bwMode="auto">
              <a:xfrm>
                <a:off x="1536" y="2928"/>
                <a:ext cx="2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5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51232" name="Text Box 13"/>
              <p:cNvSpPr txBox="1">
                <a:spLocks noChangeArrowheads="1"/>
              </p:cNvSpPr>
              <p:nvPr/>
            </p:nvSpPr>
            <p:spPr bwMode="auto">
              <a:xfrm>
                <a:off x="1344" y="2544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4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51233" name="Text Box 14"/>
              <p:cNvSpPr txBox="1">
                <a:spLocks noChangeArrowheads="1"/>
              </p:cNvSpPr>
              <p:nvPr/>
            </p:nvSpPr>
            <p:spPr bwMode="auto">
              <a:xfrm>
                <a:off x="912" y="2448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3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51234" name="Text Box 15"/>
              <p:cNvSpPr txBox="1">
                <a:spLocks noChangeArrowheads="1"/>
              </p:cNvSpPr>
              <p:nvPr/>
            </p:nvSpPr>
            <p:spPr bwMode="auto">
              <a:xfrm>
                <a:off x="1584" y="3360"/>
                <a:ext cx="23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7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51235" name="Line 16"/>
              <p:cNvSpPr>
                <a:spLocks noChangeShapeType="1"/>
              </p:cNvSpPr>
              <p:nvPr/>
            </p:nvSpPr>
            <p:spPr bwMode="auto">
              <a:xfrm flipV="1">
                <a:off x="672" y="2592"/>
                <a:ext cx="24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36" name="Line 17"/>
              <p:cNvSpPr>
                <a:spLocks noChangeShapeType="1"/>
              </p:cNvSpPr>
              <p:nvPr/>
            </p:nvSpPr>
            <p:spPr bwMode="auto">
              <a:xfrm>
                <a:off x="672" y="2880"/>
                <a:ext cx="96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37" name="Line 18"/>
              <p:cNvSpPr>
                <a:spLocks noChangeShapeType="1"/>
              </p:cNvSpPr>
              <p:nvPr/>
            </p:nvSpPr>
            <p:spPr bwMode="auto">
              <a:xfrm>
                <a:off x="1104" y="2592"/>
                <a:ext cx="288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38" name="Line 19"/>
              <p:cNvSpPr>
                <a:spLocks noChangeShapeType="1"/>
              </p:cNvSpPr>
              <p:nvPr/>
            </p:nvSpPr>
            <p:spPr bwMode="auto">
              <a:xfrm>
                <a:off x="1536" y="2784"/>
                <a:ext cx="4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39" name="Line 20"/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768" cy="192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40" name="Line 21"/>
              <p:cNvSpPr>
                <a:spLocks noChangeShapeType="1"/>
              </p:cNvSpPr>
              <p:nvPr/>
            </p:nvSpPr>
            <p:spPr bwMode="auto">
              <a:xfrm flipV="1">
                <a:off x="864" y="2736"/>
                <a:ext cx="48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41" name="Line 22"/>
              <p:cNvSpPr>
                <a:spLocks noChangeShapeType="1"/>
              </p:cNvSpPr>
              <p:nvPr/>
            </p:nvSpPr>
            <p:spPr bwMode="auto">
              <a:xfrm>
                <a:off x="864" y="3360"/>
                <a:ext cx="19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42" name="Line 23"/>
              <p:cNvSpPr>
                <a:spLocks noChangeShapeType="1"/>
              </p:cNvSpPr>
              <p:nvPr/>
            </p:nvSpPr>
            <p:spPr bwMode="auto">
              <a:xfrm flipV="1">
                <a:off x="1248" y="3504"/>
                <a:ext cx="336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6613525" y="2420938"/>
            <a:ext cx="1905000" cy="2209800"/>
            <a:chOff x="4166" y="1525"/>
            <a:chExt cx="1200" cy="1392"/>
          </a:xfrm>
        </p:grpSpPr>
        <p:sp>
          <p:nvSpPr>
            <p:cNvPr id="51217" name="Oval 7"/>
            <p:cNvSpPr>
              <a:spLocks noChangeArrowheads="1"/>
            </p:cNvSpPr>
            <p:nvPr/>
          </p:nvSpPr>
          <p:spPr bwMode="auto">
            <a:xfrm rot="2363332">
              <a:off x="4166" y="1525"/>
              <a:ext cx="1200" cy="1392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FFFF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empus Sans ITC" pitchFamily="82" charset="0"/>
              </a:endParaRPr>
            </a:p>
          </p:txBody>
        </p:sp>
        <p:sp>
          <p:nvSpPr>
            <p:cNvPr id="51218" name="Text Box 9"/>
            <p:cNvSpPr txBox="1">
              <a:spLocks noChangeArrowheads="1"/>
            </p:cNvSpPr>
            <p:nvPr/>
          </p:nvSpPr>
          <p:spPr bwMode="auto">
            <a:xfrm>
              <a:off x="4260" y="1961"/>
              <a:ext cx="2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x</a:t>
              </a:r>
              <a:r>
                <a:rPr lang="en-US" altLang="zh-TW" i="1" baseline="-25000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1</a:t>
              </a:r>
              <a:endParaRPr lang="en-US" altLang="zh-TW" i="1">
                <a:latin typeface="Tempus Sans ITC" pitchFamily="82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1219" name="Text Box 11"/>
            <p:cNvSpPr txBox="1">
              <a:spLocks noChangeArrowheads="1"/>
            </p:cNvSpPr>
            <p:nvPr/>
          </p:nvSpPr>
          <p:spPr bwMode="auto">
            <a:xfrm>
              <a:off x="4452" y="2441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x</a:t>
              </a:r>
              <a:r>
                <a:rPr lang="en-US" altLang="zh-TW" i="1" baseline="-25000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2</a:t>
              </a:r>
              <a:endParaRPr lang="en-US" altLang="zh-TW" i="1">
                <a:latin typeface="Tempus Sans ITC" pitchFamily="82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1220" name="Text Box 13"/>
            <p:cNvSpPr txBox="1">
              <a:spLocks noChangeArrowheads="1"/>
            </p:cNvSpPr>
            <p:nvPr/>
          </p:nvSpPr>
          <p:spPr bwMode="auto">
            <a:xfrm>
              <a:off x="5124" y="1865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x</a:t>
              </a:r>
              <a:r>
                <a:rPr lang="en-US" altLang="zh-TW" i="1" baseline="-25000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4</a:t>
              </a:r>
              <a:endParaRPr lang="en-US" altLang="zh-TW" i="1">
                <a:latin typeface="Tempus Sans ITC" pitchFamily="82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1221" name="Text Box 14"/>
            <p:cNvSpPr txBox="1">
              <a:spLocks noChangeArrowheads="1"/>
            </p:cNvSpPr>
            <p:nvPr/>
          </p:nvSpPr>
          <p:spPr bwMode="auto">
            <a:xfrm>
              <a:off x="4692" y="1769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x</a:t>
              </a:r>
              <a:r>
                <a:rPr lang="en-US" altLang="zh-TW" i="1" baseline="-25000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3</a:t>
              </a:r>
              <a:endParaRPr lang="en-US" altLang="zh-TW" i="1">
                <a:latin typeface="Tempus Sans ITC" pitchFamily="82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1222" name="Line 16"/>
            <p:cNvSpPr>
              <a:spLocks noChangeShapeType="1"/>
            </p:cNvSpPr>
            <p:nvPr/>
          </p:nvSpPr>
          <p:spPr bwMode="auto">
            <a:xfrm flipV="1">
              <a:off x="4452" y="1913"/>
              <a:ext cx="24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3" name="Line 17"/>
            <p:cNvSpPr>
              <a:spLocks noChangeShapeType="1"/>
            </p:cNvSpPr>
            <p:nvPr/>
          </p:nvSpPr>
          <p:spPr bwMode="auto">
            <a:xfrm>
              <a:off x="4452" y="2201"/>
              <a:ext cx="9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4" name="Line 18"/>
            <p:cNvSpPr>
              <a:spLocks noChangeShapeType="1"/>
            </p:cNvSpPr>
            <p:nvPr/>
          </p:nvSpPr>
          <p:spPr bwMode="auto">
            <a:xfrm>
              <a:off x="4884" y="1913"/>
              <a:ext cx="28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5" name="Line 21"/>
            <p:cNvSpPr>
              <a:spLocks noChangeShapeType="1"/>
            </p:cNvSpPr>
            <p:nvPr/>
          </p:nvSpPr>
          <p:spPr bwMode="auto">
            <a:xfrm flipV="1">
              <a:off x="4644" y="2057"/>
              <a:ext cx="48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75587" name="Line 35"/>
          <p:cNvSpPr>
            <a:spLocks noChangeShapeType="1"/>
          </p:cNvSpPr>
          <p:nvPr/>
        </p:nvSpPr>
        <p:spPr bwMode="auto">
          <a:xfrm flipH="1">
            <a:off x="1676400" y="3352800"/>
            <a:ext cx="5181600" cy="6858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5588" name="Line 36"/>
          <p:cNvSpPr>
            <a:spLocks noChangeShapeType="1"/>
          </p:cNvSpPr>
          <p:nvPr/>
        </p:nvSpPr>
        <p:spPr bwMode="auto">
          <a:xfrm flipH="1">
            <a:off x="2209800" y="4114800"/>
            <a:ext cx="5029200" cy="6096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5589" name="Line 37"/>
          <p:cNvSpPr>
            <a:spLocks noChangeShapeType="1"/>
          </p:cNvSpPr>
          <p:nvPr/>
        </p:nvSpPr>
        <p:spPr bwMode="auto">
          <a:xfrm flipH="1">
            <a:off x="1676400" y="2895600"/>
            <a:ext cx="5867400" cy="11430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5590" name="Line 38"/>
          <p:cNvSpPr>
            <a:spLocks noChangeShapeType="1"/>
          </p:cNvSpPr>
          <p:nvPr/>
        </p:nvSpPr>
        <p:spPr bwMode="auto">
          <a:xfrm flipH="1">
            <a:off x="2895600" y="3200400"/>
            <a:ext cx="5181600" cy="12192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5591" name="Freeform 39"/>
          <p:cNvSpPr>
            <a:spLocks/>
          </p:cNvSpPr>
          <p:nvPr/>
        </p:nvSpPr>
        <p:spPr bwMode="auto">
          <a:xfrm>
            <a:off x="2362200" y="3416300"/>
            <a:ext cx="5257800" cy="927100"/>
          </a:xfrm>
          <a:custGeom>
            <a:avLst/>
            <a:gdLst>
              <a:gd name="T0" fmla="*/ 2147483647 w 3312"/>
              <a:gd name="T1" fmla="*/ 2147483647 h 872"/>
              <a:gd name="T2" fmla="*/ 2147483647 w 3312"/>
              <a:gd name="T3" fmla="*/ 2147483647 h 872"/>
              <a:gd name="T4" fmla="*/ 2147483647 w 3312"/>
              <a:gd name="T5" fmla="*/ 2147483647 h 872"/>
              <a:gd name="T6" fmla="*/ 2147483647 w 3312"/>
              <a:gd name="T7" fmla="*/ 2147483647 h 872"/>
              <a:gd name="T8" fmla="*/ 2147483647 w 3312"/>
              <a:gd name="T9" fmla="*/ 2147483647 h 872"/>
              <a:gd name="T10" fmla="*/ 2147483647 w 3312"/>
              <a:gd name="T11" fmla="*/ 2147483647 h 872"/>
              <a:gd name="T12" fmla="*/ 2147483647 w 3312"/>
              <a:gd name="T13" fmla="*/ 2147483647 h 872"/>
              <a:gd name="T14" fmla="*/ 2147483647 w 3312"/>
              <a:gd name="T15" fmla="*/ 2147483647 h 872"/>
              <a:gd name="T16" fmla="*/ 2147483647 w 3312"/>
              <a:gd name="T17" fmla="*/ 2147483647 h 872"/>
              <a:gd name="T18" fmla="*/ 2147483647 w 3312"/>
              <a:gd name="T19" fmla="*/ 2147483647 h 872"/>
              <a:gd name="T20" fmla="*/ 2147483647 w 3312"/>
              <a:gd name="T21" fmla="*/ 2147483647 h 872"/>
              <a:gd name="T22" fmla="*/ 2147483647 w 3312"/>
              <a:gd name="T23" fmla="*/ 2147483647 h 872"/>
              <a:gd name="T24" fmla="*/ 2147483647 w 3312"/>
              <a:gd name="T25" fmla="*/ 2147483647 h 872"/>
              <a:gd name="T26" fmla="*/ 2147483647 w 3312"/>
              <a:gd name="T27" fmla="*/ 2147483647 h 872"/>
              <a:gd name="T28" fmla="*/ 2147483647 w 3312"/>
              <a:gd name="T29" fmla="*/ 2147483647 h 872"/>
              <a:gd name="T30" fmla="*/ 2147483647 w 3312"/>
              <a:gd name="T31" fmla="*/ 2147483647 h 872"/>
              <a:gd name="T32" fmla="*/ 0 w 3312"/>
              <a:gd name="T33" fmla="*/ 2147483647 h 87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312"/>
              <a:gd name="T52" fmla="*/ 0 h 872"/>
              <a:gd name="T53" fmla="*/ 3312 w 3312"/>
              <a:gd name="T54" fmla="*/ 872 h 87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312" h="872">
                <a:moveTo>
                  <a:pt x="3312" y="200"/>
                </a:moveTo>
                <a:cubicBezTo>
                  <a:pt x="3268" y="100"/>
                  <a:pt x="3224" y="0"/>
                  <a:pt x="3168" y="8"/>
                </a:cubicBezTo>
                <a:cubicBezTo>
                  <a:pt x="3112" y="16"/>
                  <a:pt x="3048" y="232"/>
                  <a:pt x="2976" y="248"/>
                </a:cubicBezTo>
                <a:cubicBezTo>
                  <a:pt x="2904" y="264"/>
                  <a:pt x="2816" y="88"/>
                  <a:pt x="2736" y="104"/>
                </a:cubicBezTo>
                <a:cubicBezTo>
                  <a:pt x="2656" y="120"/>
                  <a:pt x="2576" y="328"/>
                  <a:pt x="2496" y="344"/>
                </a:cubicBezTo>
                <a:cubicBezTo>
                  <a:pt x="2416" y="360"/>
                  <a:pt x="2336" y="184"/>
                  <a:pt x="2256" y="200"/>
                </a:cubicBezTo>
                <a:cubicBezTo>
                  <a:pt x="2176" y="216"/>
                  <a:pt x="2096" y="424"/>
                  <a:pt x="2016" y="440"/>
                </a:cubicBezTo>
                <a:cubicBezTo>
                  <a:pt x="1936" y="456"/>
                  <a:pt x="1848" y="288"/>
                  <a:pt x="1776" y="296"/>
                </a:cubicBezTo>
                <a:cubicBezTo>
                  <a:pt x="1704" y="304"/>
                  <a:pt x="1664" y="480"/>
                  <a:pt x="1584" y="488"/>
                </a:cubicBezTo>
                <a:cubicBezTo>
                  <a:pt x="1504" y="496"/>
                  <a:pt x="1376" y="336"/>
                  <a:pt x="1296" y="344"/>
                </a:cubicBezTo>
                <a:cubicBezTo>
                  <a:pt x="1216" y="352"/>
                  <a:pt x="1168" y="520"/>
                  <a:pt x="1104" y="536"/>
                </a:cubicBezTo>
                <a:cubicBezTo>
                  <a:pt x="1040" y="552"/>
                  <a:pt x="968" y="432"/>
                  <a:pt x="912" y="440"/>
                </a:cubicBezTo>
                <a:cubicBezTo>
                  <a:pt x="856" y="448"/>
                  <a:pt x="832" y="568"/>
                  <a:pt x="768" y="584"/>
                </a:cubicBezTo>
                <a:cubicBezTo>
                  <a:pt x="704" y="600"/>
                  <a:pt x="608" y="496"/>
                  <a:pt x="528" y="536"/>
                </a:cubicBezTo>
                <a:cubicBezTo>
                  <a:pt x="448" y="576"/>
                  <a:pt x="352" y="792"/>
                  <a:pt x="288" y="824"/>
                </a:cubicBezTo>
                <a:cubicBezTo>
                  <a:pt x="224" y="856"/>
                  <a:pt x="192" y="720"/>
                  <a:pt x="144" y="728"/>
                </a:cubicBezTo>
                <a:cubicBezTo>
                  <a:pt x="96" y="736"/>
                  <a:pt x="24" y="848"/>
                  <a:pt x="0" y="872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5592" name="Rectangle 40"/>
          <p:cNvSpPr>
            <a:spLocks noChangeArrowheads="1"/>
          </p:cNvSpPr>
          <p:nvPr/>
        </p:nvSpPr>
        <p:spPr bwMode="auto">
          <a:xfrm>
            <a:off x="1524000" y="1524000"/>
            <a:ext cx="6096000" cy="1200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9933"/>
              </a:buClr>
              <a:buSzPct val="60000"/>
              <a:buFont typeface="Wingdings" pitchFamily="2" charset="2"/>
              <a:buChar char="q"/>
            </a:pP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Entailment Requires an Intermediate Representation </a:t>
            </a:r>
          </a:p>
          <a:p>
            <a:pPr>
              <a:buClr>
                <a:srgbClr val="FF9933"/>
              </a:buClr>
              <a:buSzPct val="60000"/>
              <a:buFont typeface="Wingdings" pitchFamily="2" charset="2"/>
              <a:buChar char="q"/>
            </a:pPr>
            <a:r>
              <a:rPr lang="en-US" dirty="0">
                <a:latin typeface="+mn-lt"/>
              </a:rPr>
              <a:t> Alignment based Features </a:t>
            </a:r>
          </a:p>
          <a:p>
            <a:pPr>
              <a:buClr>
                <a:srgbClr val="FF9933"/>
              </a:buClr>
              <a:buSzPct val="60000"/>
              <a:buFont typeface="Wingdings" pitchFamily="2" charset="2"/>
              <a:buChar char="q"/>
            </a:pPr>
            <a:r>
              <a:rPr lang="en-US" dirty="0">
                <a:latin typeface="+mn-lt"/>
              </a:rPr>
              <a:t> Given the intermediate features – learn a decision</a:t>
            </a:r>
          </a:p>
          <a:p>
            <a:pPr>
              <a:buClr>
                <a:srgbClr val="FF9933"/>
              </a:buClr>
              <a:buSzPct val="60000"/>
              <a:buFont typeface="Wingdings" pitchFamily="2" charset="2"/>
              <a:buChar char="q"/>
            </a:pPr>
            <a:r>
              <a:rPr lang="en-US" dirty="0">
                <a:latin typeface="+mn-lt"/>
              </a:rPr>
              <a:t>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Entail/ Does not Entail </a:t>
            </a:r>
          </a:p>
        </p:txBody>
      </p:sp>
      <p:sp>
        <p:nvSpPr>
          <p:cNvPr id="1175593" name="Rectangle 41"/>
          <p:cNvSpPr>
            <a:spLocks noChangeArrowheads="1"/>
          </p:cNvSpPr>
          <p:nvPr/>
        </p:nvSpPr>
        <p:spPr bwMode="auto">
          <a:xfrm>
            <a:off x="1905000" y="5338763"/>
            <a:ext cx="5334000" cy="65087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But</a:t>
            </a:r>
            <a:r>
              <a:rPr lang="en-US" dirty="0">
                <a:latin typeface="+mn-lt"/>
              </a:rPr>
              <a:t> only positive entailments are expected to have a meaningful intermediate representation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20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3409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000"/>
                                        <p:tgtEl>
                                          <p:spTgt spid="117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000"/>
                                        <p:tgtEl>
                                          <p:spTgt spid="117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000"/>
                                        <p:tgtEl>
                                          <p:spTgt spid="117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2000"/>
                                        <p:tgtEl>
                                          <p:spTgt spid="117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2000"/>
                                        <p:tgtEl>
                                          <p:spTgt spid="117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5558" grpId="0" animBg="1"/>
      <p:bldP spid="1175587" grpId="0" animBg="1"/>
      <p:bldP spid="1175588" grpId="0" animBg="1"/>
      <p:bldP spid="1175589" grpId="0" animBg="1"/>
      <p:bldP spid="1175590" grpId="0" animBg="1"/>
      <p:bldP spid="1175591" grpId="0" animBg="1"/>
      <p:bldP spid="1175592" grpId="0" build="allAtOnce" animBg="1"/>
      <p:bldP spid="1175593" grpId="0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Paraphrase Identification</a:t>
            </a:r>
          </a:p>
        </p:txBody>
      </p:sp>
      <p:sp>
        <p:nvSpPr>
          <p:cNvPr id="1136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Consider the following sentences: </a:t>
            </a:r>
          </a:p>
          <a:p>
            <a:endParaRPr lang="en-US" smtClean="0"/>
          </a:p>
          <a:p>
            <a:r>
              <a:rPr lang="en-US" smtClean="0"/>
              <a:t>S1:           </a:t>
            </a:r>
            <a:r>
              <a:rPr lang="en-US" smtClean="0">
                <a:solidFill>
                  <a:srgbClr val="0033CC"/>
                </a:solidFill>
              </a:rPr>
              <a:t>Druce will face murder charges, Conte said.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r>
              <a:rPr lang="en-US" smtClean="0"/>
              <a:t>S2:           </a:t>
            </a:r>
            <a:r>
              <a:rPr lang="en-US" smtClean="0">
                <a:solidFill>
                  <a:srgbClr val="0033CC"/>
                </a:solidFill>
              </a:rPr>
              <a:t>Conte said Druce will be charged with murder .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Are </a:t>
            </a:r>
            <a:r>
              <a:rPr lang="en-US" smtClean="0">
                <a:solidFill>
                  <a:srgbClr val="0033CC"/>
                </a:solidFill>
              </a:rPr>
              <a:t>S1</a:t>
            </a:r>
            <a:r>
              <a:rPr lang="en-US" smtClean="0"/>
              <a:t> and </a:t>
            </a:r>
            <a:r>
              <a:rPr lang="en-US" smtClean="0">
                <a:solidFill>
                  <a:srgbClr val="0033CC"/>
                </a:solidFill>
              </a:rPr>
              <a:t>S2</a:t>
            </a:r>
            <a:r>
              <a:rPr lang="en-US" smtClean="0"/>
              <a:t> a paraphrase of each other?</a:t>
            </a:r>
          </a:p>
          <a:p>
            <a:r>
              <a:rPr lang="en-US" smtClean="0"/>
              <a:t>There is a need for an </a:t>
            </a:r>
            <a:r>
              <a:rPr lang="en-US" smtClean="0">
                <a:solidFill>
                  <a:srgbClr val="FF0000"/>
                </a:solidFill>
              </a:rPr>
              <a:t>intermediate representation</a:t>
            </a:r>
            <a:r>
              <a:rPr lang="en-US" smtClean="0"/>
              <a:t> to justify this decision</a:t>
            </a:r>
          </a:p>
          <a:p>
            <a:endParaRPr lang="en-US" smtClean="0"/>
          </a:p>
        </p:txBody>
      </p:sp>
      <p:sp>
        <p:nvSpPr>
          <p:cNvPr id="1136644" name="Line 4"/>
          <p:cNvSpPr>
            <a:spLocks noChangeShapeType="1"/>
          </p:cNvSpPr>
          <p:nvPr/>
        </p:nvSpPr>
        <p:spPr bwMode="auto">
          <a:xfrm>
            <a:off x="2362200" y="2233450"/>
            <a:ext cx="13716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645" name="Line 5"/>
          <p:cNvSpPr>
            <a:spLocks noChangeShapeType="1"/>
          </p:cNvSpPr>
          <p:nvPr/>
        </p:nvSpPr>
        <p:spPr bwMode="auto">
          <a:xfrm>
            <a:off x="3581400" y="2233450"/>
            <a:ext cx="11430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646" name="Line 6"/>
          <p:cNvSpPr>
            <a:spLocks noChangeShapeType="1"/>
          </p:cNvSpPr>
          <p:nvPr/>
        </p:nvSpPr>
        <p:spPr bwMode="auto">
          <a:xfrm>
            <a:off x="5257800" y="2309650"/>
            <a:ext cx="3048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647" name="Line 7"/>
          <p:cNvSpPr>
            <a:spLocks noChangeShapeType="1"/>
          </p:cNvSpPr>
          <p:nvPr/>
        </p:nvSpPr>
        <p:spPr bwMode="auto">
          <a:xfrm flipH="1">
            <a:off x="2438400" y="2233450"/>
            <a:ext cx="3962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648" name="Line 8"/>
          <p:cNvSpPr>
            <a:spLocks noChangeShapeType="1"/>
          </p:cNvSpPr>
          <p:nvPr/>
        </p:nvSpPr>
        <p:spPr bwMode="auto">
          <a:xfrm flipH="1">
            <a:off x="3200400" y="2309650"/>
            <a:ext cx="37338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649" name="Line 9"/>
          <p:cNvSpPr>
            <a:spLocks noChangeShapeType="1"/>
          </p:cNvSpPr>
          <p:nvPr/>
        </p:nvSpPr>
        <p:spPr bwMode="auto">
          <a:xfrm>
            <a:off x="4267200" y="2309650"/>
            <a:ext cx="28956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650" name="Rectangle 10"/>
          <p:cNvSpPr>
            <a:spLocks noChangeArrowheads="1"/>
          </p:cNvSpPr>
          <p:nvPr/>
        </p:nvSpPr>
        <p:spPr bwMode="auto">
          <a:xfrm>
            <a:off x="5486400" y="457200"/>
            <a:ext cx="3276600" cy="650875"/>
          </a:xfrm>
          <a:prstGeom prst="rect">
            <a:avLst/>
          </a:prstGeom>
          <a:solidFill>
            <a:srgbClr val="FFFF99"/>
          </a:solidFill>
          <a:ln w="9525">
            <a:solidFill>
              <a:srgbClr val="FF99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CC"/>
                </a:solidFill>
                <a:latin typeface="+mn-lt"/>
              </a:rPr>
              <a:t>Given</a:t>
            </a:r>
            <a:r>
              <a:rPr lang="en-US" dirty="0">
                <a:latin typeface="+mn-lt"/>
              </a:rPr>
              <a:t> an input x </a:t>
            </a:r>
            <a:r>
              <a:rPr lang="en-US" dirty="0">
                <a:latin typeface="cmsy10" pitchFamily="34" charset="0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+mn-lt"/>
              </a:rPr>
              <a:t>X</a:t>
            </a:r>
          </a:p>
          <a:p>
            <a:r>
              <a:rPr lang="en-US" dirty="0">
                <a:solidFill>
                  <a:srgbClr val="0033CC"/>
                </a:solidFill>
                <a:latin typeface="+mn-lt"/>
              </a:rPr>
              <a:t>Learn</a:t>
            </a:r>
            <a:r>
              <a:rPr lang="en-US" dirty="0">
                <a:latin typeface="+mn-lt"/>
              </a:rPr>
              <a:t> a model f : X </a:t>
            </a:r>
            <a:r>
              <a:rPr lang="en-US" dirty="0">
                <a:latin typeface="cmsy10" pitchFamily="34" charset="0"/>
              </a:rPr>
              <a:t>!</a:t>
            </a:r>
            <a:r>
              <a:rPr lang="en-US" dirty="0"/>
              <a:t>  </a:t>
            </a:r>
            <a:r>
              <a:rPr lang="en-US" dirty="0">
                <a:latin typeface="+mn-lt"/>
              </a:rPr>
              <a:t>{-1, 1}</a:t>
            </a:r>
          </a:p>
        </p:txBody>
      </p:sp>
      <p:sp>
        <p:nvSpPr>
          <p:cNvPr id="1136651" name="Rectangle 11"/>
          <p:cNvSpPr>
            <a:spLocks noChangeArrowheads="1"/>
          </p:cNvSpPr>
          <p:nvPr/>
        </p:nvSpPr>
        <p:spPr bwMode="auto">
          <a:xfrm>
            <a:off x="4800600" y="3352800"/>
            <a:ext cx="4038600" cy="650875"/>
          </a:xfrm>
          <a:prstGeom prst="rect">
            <a:avLst/>
          </a:prstGeom>
          <a:solidFill>
            <a:srgbClr val="FFFF99"/>
          </a:solidFill>
          <a:ln w="9525">
            <a:solidFill>
              <a:srgbClr val="FF99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+mn-lt"/>
              </a:rPr>
              <a:t>We need </a:t>
            </a:r>
            <a:r>
              <a:rPr lang="en-US" dirty="0">
                <a:solidFill>
                  <a:srgbClr val="0033CC"/>
                </a:solidFill>
                <a:latin typeface="+mn-lt"/>
              </a:rPr>
              <a:t>latent variables</a:t>
            </a:r>
            <a:r>
              <a:rPr lang="en-US" dirty="0">
                <a:latin typeface="+mn-lt"/>
              </a:rPr>
              <a:t> that explain: </a:t>
            </a:r>
          </a:p>
          <a:p>
            <a:pPr lvl="1"/>
            <a:r>
              <a:rPr lang="en-US" dirty="0">
                <a:solidFill>
                  <a:srgbClr val="0033CC"/>
                </a:solidFill>
                <a:latin typeface="+mn-lt"/>
              </a:rPr>
              <a:t>why this is a positive example.</a:t>
            </a:r>
          </a:p>
        </p:txBody>
      </p:sp>
      <p:sp>
        <p:nvSpPr>
          <p:cNvPr id="1136652" name="Rectangle 12"/>
          <p:cNvSpPr>
            <a:spLocks noChangeArrowheads="1"/>
          </p:cNvSpPr>
          <p:nvPr/>
        </p:nvSpPr>
        <p:spPr bwMode="auto">
          <a:xfrm>
            <a:off x="4953000" y="5292725"/>
            <a:ext cx="3886200" cy="650875"/>
          </a:xfrm>
          <a:prstGeom prst="rect">
            <a:avLst/>
          </a:prstGeom>
          <a:solidFill>
            <a:srgbClr val="FFFF99"/>
          </a:solidFill>
          <a:ln w="9525">
            <a:solidFill>
              <a:srgbClr val="FF99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CC"/>
                </a:solidFill>
                <a:latin typeface="+mj-lt"/>
              </a:rPr>
              <a:t>Given</a:t>
            </a:r>
            <a:r>
              <a:rPr lang="en-US" dirty="0">
                <a:latin typeface="+mj-lt"/>
              </a:rPr>
              <a:t> an input x </a:t>
            </a:r>
            <a:r>
              <a:rPr lang="en-US" dirty="0">
                <a:latin typeface="cmsy10" pitchFamily="34" charset="0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+mj-lt"/>
              </a:rPr>
              <a:t>X</a:t>
            </a:r>
          </a:p>
          <a:p>
            <a:r>
              <a:rPr lang="en-US" dirty="0">
                <a:solidFill>
                  <a:srgbClr val="0033CC"/>
                </a:solidFill>
                <a:latin typeface="+mj-lt"/>
              </a:rPr>
              <a:t>Learn</a:t>
            </a:r>
            <a:r>
              <a:rPr lang="en-US" dirty="0">
                <a:latin typeface="+mj-lt"/>
              </a:rPr>
              <a:t> a model f : X</a:t>
            </a:r>
            <a:r>
              <a:rPr lang="en-US" dirty="0"/>
              <a:t>  </a:t>
            </a:r>
            <a:r>
              <a:rPr lang="en-US" dirty="0">
                <a:latin typeface="cmsy10" pitchFamily="34" charset="0"/>
              </a:rPr>
              <a:t>!</a:t>
            </a:r>
            <a:r>
              <a:rPr lang="en-US" dirty="0"/>
              <a:t> </a:t>
            </a:r>
            <a:r>
              <a:rPr lang="en-US" dirty="0">
                <a:latin typeface="+mj-lt"/>
              </a:rPr>
              <a:t>H</a:t>
            </a:r>
            <a:r>
              <a:rPr lang="en-US" dirty="0"/>
              <a:t> </a:t>
            </a:r>
            <a:r>
              <a:rPr lang="en-US" dirty="0">
                <a:latin typeface="cmsy10" pitchFamily="34" charset="0"/>
              </a:rPr>
              <a:t>!</a:t>
            </a:r>
            <a:r>
              <a:rPr lang="en-US" dirty="0"/>
              <a:t>  </a:t>
            </a:r>
            <a:r>
              <a:rPr lang="en-US" dirty="0">
                <a:latin typeface="+mn-lt"/>
              </a:rPr>
              <a:t>{-1, 1}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21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2842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113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113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13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113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13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113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44" grpId="0" animBg="1"/>
      <p:bldP spid="1136645" grpId="0" animBg="1"/>
      <p:bldP spid="1136646" grpId="0" animBg="1"/>
      <p:bldP spid="1136647" grpId="0" animBg="1"/>
      <p:bldP spid="1136648" grpId="0" animBg="1"/>
      <p:bldP spid="1136649" grpId="0" animBg="1"/>
      <p:bldP spid="1136650" grpId="0" animBg="1"/>
      <p:bldP spid="1136651" grpId="0" animBg="1"/>
      <p:bldP spid="11366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Structured output learning</a:t>
            </a:r>
          </a:p>
        </p:txBody>
      </p:sp>
      <p:pic>
        <p:nvPicPr>
          <p:cNvPr id="48132" name="Picture 5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175000"/>
            <a:ext cx="50800" cy="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7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175000"/>
            <a:ext cx="50800" cy="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134" name="Group 6"/>
          <p:cNvGrpSpPr>
            <a:grpSpLocks/>
          </p:cNvGrpSpPr>
          <p:nvPr/>
        </p:nvGrpSpPr>
        <p:grpSpPr bwMode="auto">
          <a:xfrm>
            <a:off x="1314450" y="3749675"/>
            <a:ext cx="3429000" cy="2209800"/>
            <a:chOff x="156" y="2359"/>
            <a:chExt cx="2160" cy="1392"/>
          </a:xfrm>
        </p:grpSpPr>
        <p:sp>
          <p:nvSpPr>
            <p:cNvPr id="48164" name="Oval 7"/>
            <p:cNvSpPr>
              <a:spLocks noChangeArrowheads="1"/>
            </p:cNvSpPr>
            <p:nvPr/>
          </p:nvSpPr>
          <p:spPr bwMode="auto">
            <a:xfrm rot="2363332">
              <a:off x="156" y="2359"/>
              <a:ext cx="2160" cy="139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Tempus Sans ITC" pitchFamily="82" charset="0"/>
              </a:endParaRPr>
            </a:p>
          </p:txBody>
        </p:sp>
        <p:grpSp>
          <p:nvGrpSpPr>
            <p:cNvPr id="48165" name="Group 8"/>
            <p:cNvGrpSpPr>
              <a:grpSpLocks/>
            </p:cNvGrpSpPr>
            <p:nvPr/>
          </p:nvGrpSpPr>
          <p:grpSpPr bwMode="auto">
            <a:xfrm>
              <a:off x="480" y="2448"/>
              <a:ext cx="1335" cy="1241"/>
              <a:chOff x="480" y="2448"/>
              <a:chExt cx="1335" cy="1241"/>
            </a:xfrm>
          </p:grpSpPr>
          <p:sp>
            <p:nvSpPr>
              <p:cNvPr id="48166" name="Text Box 9"/>
              <p:cNvSpPr txBox="1">
                <a:spLocks noChangeArrowheads="1"/>
              </p:cNvSpPr>
              <p:nvPr/>
            </p:nvSpPr>
            <p:spPr bwMode="auto">
              <a:xfrm>
                <a:off x="480" y="2640"/>
                <a:ext cx="21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1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48167" name="Text Box 10"/>
              <p:cNvSpPr txBox="1">
                <a:spLocks noChangeArrowheads="1"/>
              </p:cNvSpPr>
              <p:nvPr/>
            </p:nvSpPr>
            <p:spPr bwMode="auto">
              <a:xfrm>
                <a:off x="1056" y="3456"/>
                <a:ext cx="23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6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48168" name="Text Box 11"/>
              <p:cNvSpPr txBox="1">
                <a:spLocks noChangeArrowheads="1"/>
              </p:cNvSpPr>
              <p:nvPr/>
            </p:nvSpPr>
            <p:spPr bwMode="auto">
              <a:xfrm>
                <a:off x="672" y="3120"/>
                <a:ext cx="23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2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48169" name="Text Box 12"/>
              <p:cNvSpPr txBox="1">
                <a:spLocks noChangeArrowheads="1"/>
              </p:cNvSpPr>
              <p:nvPr/>
            </p:nvSpPr>
            <p:spPr bwMode="auto">
              <a:xfrm>
                <a:off x="1536" y="2928"/>
                <a:ext cx="23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5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48170" name="Text Box 13"/>
              <p:cNvSpPr txBox="1">
                <a:spLocks noChangeArrowheads="1"/>
              </p:cNvSpPr>
              <p:nvPr/>
            </p:nvSpPr>
            <p:spPr bwMode="auto">
              <a:xfrm>
                <a:off x="1344" y="2544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4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48171" name="Text Box 14"/>
              <p:cNvSpPr txBox="1">
                <a:spLocks noChangeArrowheads="1"/>
              </p:cNvSpPr>
              <p:nvPr/>
            </p:nvSpPr>
            <p:spPr bwMode="auto">
              <a:xfrm>
                <a:off x="912" y="2448"/>
                <a:ext cx="22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3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48172" name="Text Box 15"/>
              <p:cNvSpPr txBox="1">
                <a:spLocks noChangeArrowheads="1"/>
              </p:cNvSpPr>
              <p:nvPr/>
            </p:nvSpPr>
            <p:spPr bwMode="auto">
              <a:xfrm>
                <a:off x="1584" y="3360"/>
                <a:ext cx="23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7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48173" name="Line 16"/>
              <p:cNvSpPr>
                <a:spLocks noChangeShapeType="1"/>
              </p:cNvSpPr>
              <p:nvPr/>
            </p:nvSpPr>
            <p:spPr bwMode="auto">
              <a:xfrm flipV="1">
                <a:off x="672" y="2592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74" name="Line 17"/>
              <p:cNvSpPr>
                <a:spLocks noChangeShapeType="1"/>
              </p:cNvSpPr>
              <p:nvPr/>
            </p:nvSpPr>
            <p:spPr bwMode="auto">
              <a:xfrm>
                <a:off x="672" y="28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75" name="Line 18"/>
              <p:cNvSpPr>
                <a:spLocks noChangeShapeType="1"/>
              </p:cNvSpPr>
              <p:nvPr/>
            </p:nvSpPr>
            <p:spPr bwMode="auto">
              <a:xfrm>
                <a:off x="1104" y="2592"/>
                <a:ext cx="28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76" name="Line 19"/>
              <p:cNvSpPr>
                <a:spLocks noChangeShapeType="1"/>
              </p:cNvSpPr>
              <p:nvPr/>
            </p:nvSpPr>
            <p:spPr bwMode="auto">
              <a:xfrm>
                <a:off x="1536" y="2784"/>
                <a:ext cx="4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77" name="Line 20"/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76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78" name="Line 21"/>
              <p:cNvSpPr>
                <a:spLocks noChangeShapeType="1"/>
              </p:cNvSpPr>
              <p:nvPr/>
            </p:nvSpPr>
            <p:spPr bwMode="auto">
              <a:xfrm flipV="1">
                <a:off x="864" y="2736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79" name="Line 22"/>
              <p:cNvSpPr>
                <a:spLocks noChangeShapeType="1"/>
              </p:cNvSpPr>
              <p:nvPr/>
            </p:nvSpPr>
            <p:spPr bwMode="auto">
              <a:xfrm>
                <a:off x="864" y="336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80" name="Line 23"/>
              <p:cNvSpPr>
                <a:spLocks noChangeShapeType="1"/>
              </p:cNvSpPr>
              <p:nvPr/>
            </p:nvSpPr>
            <p:spPr bwMode="auto">
              <a:xfrm flipV="1">
                <a:off x="1248" y="3504"/>
                <a:ext cx="33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8135" name="Oval 24"/>
          <p:cNvSpPr>
            <a:spLocks noChangeArrowheads="1"/>
          </p:cNvSpPr>
          <p:nvPr/>
        </p:nvSpPr>
        <p:spPr bwMode="auto">
          <a:xfrm rot="2363332">
            <a:off x="4724400" y="1905000"/>
            <a:ext cx="3200400" cy="2062163"/>
          </a:xfrm>
          <a:prstGeom prst="ellipse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empus Sans ITC" pitchFamily="82" charset="0"/>
            </a:endParaRPr>
          </a:p>
        </p:txBody>
      </p:sp>
      <p:sp>
        <p:nvSpPr>
          <p:cNvPr id="48136" name="Text Box 50"/>
          <p:cNvSpPr txBox="1">
            <a:spLocks noChangeArrowheads="1"/>
          </p:cNvSpPr>
          <p:nvPr/>
        </p:nvSpPr>
        <p:spPr bwMode="auto">
          <a:xfrm>
            <a:off x="3886200" y="5805488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800" b="1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X</a:t>
            </a:r>
          </a:p>
        </p:txBody>
      </p:sp>
      <p:sp>
        <p:nvSpPr>
          <p:cNvPr id="48137" name="Text Box 51"/>
          <p:cNvSpPr txBox="1">
            <a:spLocks noChangeArrowheads="1"/>
          </p:cNvSpPr>
          <p:nvPr/>
        </p:nvSpPr>
        <p:spPr bwMode="auto">
          <a:xfrm>
            <a:off x="7319963" y="3967163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800" b="1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Y</a:t>
            </a:r>
          </a:p>
        </p:txBody>
      </p:sp>
      <p:grpSp>
        <p:nvGrpSpPr>
          <p:cNvPr id="48138" name="Group 25"/>
          <p:cNvGrpSpPr>
            <a:grpSpLocks/>
          </p:cNvGrpSpPr>
          <p:nvPr/>
        </p:nvGrpSpPr>
        <p:grpSpPr bwMode="auto">
          <a:xfrm>
            <a:off x="5110163" y="2062163"/>
            <a:ext cx="2293937" cy="1146175"/>
            <a:chOff x="3072" y="1296"/>
            <a:chExt cx="1445" cy="722"/>
          </a:xfrm>
        </p:grpSpPr>
        <p:sp>
          <p:nvSpPr>
            <p:cNvPr id="48160" name="Text Box 26"/>
            <p:cNvSpPr txBox="1">
              <a:spLocks noChangeArrowheads="1"/>
            </p:cNvSpPr>
            <p:nvPr/>
          </p:nvSpPr>
          <p:spPr bwMode="auto">
            <a:xfrm>
              <a:off x="3072" y="1440"/>
              <a:ext cx="22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zh-TW" b="1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y</a:t>
              </a:r>
              <a:r>
                <a:rPr lang="en-US" altLang="zh-TW" b="1" i="1" baseline="-25000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1</a:t>
              </a:r>
              <a:endParaRPr lang="en-US" altLang="zh-TW" b="1" i="1">
                <a:latin typeface="Tempus Sans ITC" pitchFamily="82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48161" name="Text Box 27"/>
            <p:cNvSpPr txBox="1">
              <a:spLocks noChangeArrowheads="1"/>
            </p:cNvSpPr>
            <p:nvPr/>
          </p:nvSpPr>
          <p:spPr bwMode="auto">
            <a:xfrm>
              <a:off x="3552" y="1296"/>
              <a:ext cx="2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zh-TW" b="1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y</a:t>
              </a:r>
              <a:r>
                <a:rPr lang="en-US" altLang="zh-TW" b="1" i="1" baseline="-25000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2</a:t>
              </a:r>
              <a:endParaRPr lang="en-US" altLang="zh-TW" b="1" i="1">
                <a:latin typeface="Tempus Sans ITC" pitchFamily="82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48162" name="Text Box 29"/>
            <p:cNvSpPr txBox="1">
              <a:spLocks noChangeArrowheads="1"/>
            </p:cNvSpPr>
            <p:nvPr/>
          </p:nvSpPr>
          <p:spPr bwMode="auto">
            <a:xfrm>
              <a:off x="4272" y="1785"/>
              <a:ext cx="2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zh-TW" b="1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y</a:t>
              </a:r>
              <a:r>
                <a:rPr lang="en-US" altLang="zh-TW" b="1" i="1" baseline="-25000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4</a:t>
              </a:r>
              <a:endParaRPr lang="en-US" altLang="zh-TW" b="1" i="1">
                <a:latin typeface="Tempus Sans ITC" pitchFamily="82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48163" name="Text Box 30"/>
            <p:cNvSpPr txBox="1">
              <a:spLocks noChangeArrowheads="1"/>
            </p:cNvSpPr>
            <p:nvPr/>
          </p:nvSpPr>
          <p:spPr bwMode="auto">
            <a:xfrm>
              <a:off x="4032" y="1392"/>
              <a:ext cx="2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zh-TW" b="1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y</a:t>
              </a:r>
              <a:r>
                <a:rPr lang="en-US" altLang="zh-TW" b="1" i="1" baseline="-25000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3</a:t>
              </a:r>
              <a:endParaRPr lang="en-US" altLang="zh-TW" b="1" i="1">
                <a:latin typeface="Tempus Sans ITC" pitchFamily="82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48139" name="Text Box 28"/>
          <p:cNvSpPr txBox="1">
            <a:spLocks noChangeArrowheads="1"/>
          </p:cNvSpPr>
          <p:nvPr/>
        </p:nvSpPr>
        <p:spPr bwMode="auto">
          <a:xfrm>
            <a:off x="6862763" y="3752850"/>
            <a:ext cx="376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TW" b="1" i="1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y</a:t>
            </a:r>
            <a:r>
              <a:rPr lang="en-US" altLang="zh-TW" b="1" i="1" baseline="-25000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5</a:t>
            </a:r>
            <a:endParaRPr lang="en-US" altLang="zh-TW" b="1" i="1">
              <a:latin typeface="Tempus Sans ITC" pitchFamily="82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4" name="Text Box 79"/>
          <p:cNvSpPr txBox="1">
            <a:spLocks noChangeArrowheads="1"/>
          </p:cNvSpPr>
          <p:nvPr/>
        </p:nvSpPr>
        <p:spPr bwMode="auto">
          <a:xfrm>
            <a:off x="152400" y="1371603"/>
            <a:ext cx="3581400" cy="1384995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Structure Output Problem</a:t>
            </a:r>
            <a:r>
              <a:rPr lang="en-US" altLang="zh-TW" sz="2400" dirty="0">
                <a:solidFill>
                  <a:srgbClr val="FFFFFF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400" dirty="0">
                <a:solidFill>
                  <a:srgbClr val="360EE2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Dependencies </a:t>
            </a:r>
            <a:r>
              <a:rPr lang="en-US" altLang="zh-TW" sz="24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between different outputs</a:t>
            </a:r>
            <a:endParaRPr lang="en-US" altLang="zh-TW" dirty="0"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3200400" y="2443163"/>
            <a:ext cx="3987800" cy="3416300"/>
            <a:chOff x="3200400" y="2443163"/>
            <a:chExt cx="3987800" cy="3416300"/>
          </a:xfrm>
        </p:grpSpPr>
        <p:grpSp>
          <p:nvGrpSpPr>
            <p:cNvPr id="48154" name="Group 63"/>
            <p:cNvGrpSpPr>
              <a:grpSpLocks/>
            </p:cNvGrpSpPr>
            <p:nvPr/>
          </p:nvGrpSpPr>
          <p:grpSpPr bwMode="auto">
            <a:xfrm>
              <a:off x="3200400" y="2443163"/>
              <a:ext cx="3987800" cy="3416300"/>
              <a:chOff x="3200400" y="2443163"/>
              <a:chExt cx="3987800" cy="3416300"/>
            </a:xfrm>
          </p:grpSpPr>
          <p:sp>
            <p:nvSpPr>
              <p:cNvPr id="48156" name="Freeform 40"/>
              <p:cNvSpPr>
                <a:spLocks/>
              </p:cNvSpPr>
              <p:nvPr/>
            </p:nvSpPr>
            <p:spPr bwMode="auto">
              <a:xfrm>
                <a:off x="3200400" y="2595563"/>
                <a:ext cx="1905000" cy="990600"/>
              </a:xfrm>
              <a:custGeom>
                <a:avLst/>
                <a:gdLst>
                  <a:gd name="T0" fmla="*/ 0 w 1200"/>
                  <a:gd name="T1" fmla="*/ 2147483647 h 624"/>
                  <a:gd name="T2" fmla="*/ 2147483647 w 1200"/>
                  <a:gd name="T3" fmla="*/ 2147483647 h 624"/>
                  <a:gd name="T4" fmla="*/ 2147483647 w 1200"/>
                  <a:gd name="T5" fmla="*/ 2147483647 h 624"/>
                  <a:gd name="T6" fmla="*/ 2147483647 w 1200"/>
                  <a:gd name="T7" fmla="*/ 2147483647 h 624"/>
                  <a:gd name="T8" fmla="*/ 2147483647 w 1200"/>
                  <a:gd name="T9" fmla="*/ 0 h 6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0"/>
                  <a:gd name="T16" fmla="*/ 0 h 624"/>
                  <a:gd name="T17" fmla="*/ 1200 w 1200"/>
                  <a:gd name="T18" fmla="*/ 624 h 6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0" h="624">
                    <a:moveTo>
                      <a:pt x="0" y="624"/>
                    </a:moveTo>
                    <a:cubicBezTo>
                      <a:pt x="16" y="504"/>
                      <a:pt x="32" y="384"/>
                      <a:pt x="144" y="336"/>
                    </a:cubicBezTo>
                    <a:cubicBezTo>
                      <a:pt x="256" y="288"/>
                      <a:pt x="552" y="368"/>
                      <a:pt x="672" y="336"/>
                    </a:cubicBezTo>
                    <a:cubicBezTo>
                      <a:pt x="792" y="304"/>
                      <a:pt x="776" y="200"/>
                      <a:pt x="864" y="144"/>
                    </a:cubicBezTo>
                    <a:cubicBezTo>
                      <a:pt x="952" y="88"/>
                      <a:pt x="1076" y="44"/>
                      <a:pt x="1200" y="0"/>
                    </a:cubicBezTo>
                  </a:path>
                </a:pathLst>
              </a:custGeom>
              <a:noFill/>
              <a:ln w="25400">
                <a:solidFill>
                  <a:srgbClr val="00B05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empus Sans ITC" pitchFamily="82" charset="0"/>
                </a:endParaRPr>
              </a:p>
            </p:txBody>
          </p:sp>
          <p:sp>
            <p:nvSpPr>
              <p:cNvPr id="48157" name="Freeform 41"/>
              <p:cNvSpPr>
                <a:spLocks/>
              </p:cNvSpPr>
              <p:nvPr/>
            </p:nvSpPr>
            <p:spPr bwMode="auto">
              <a:xfrm>
                <a:off x="3949700" y="2443163"/>
                <a:ext cx="1993900" cy="1600200"/>
              </a:xfrm>
              <a:custGeom>
                <a:avLst/>
                <a:gdLst>
                  <a:gd name="T0" fmla="*/ 2147483647 w 1256"/>
                  <a:gd name="T1" fmla="*/ 2147483647 h 1008"/>
                  <a:gd name="T2" fmla="*/ 2147483647 w 1256"/>
                  <a:gd name="T3" fmla="*/ 2147483647 h 1008"/>
                  <a:gd name="T4" fmla="*/ 2147483647 w 1256"/>
                  <a:gd name="T5" fmla="*/ 2147483647 h 1008"/>
                  <a:gd name="T6" fmla="*/ 2147483647 w 1256"/>
                  <a:gd name="T7" fmla="*/ 2147483647 h 1008"/>
                  <a:gd name="T8" fmla="*/ 2147483647 w 1256"/>
                  <a:gd name="T9" fmla="*/ 2147483647 h 1008"/>
                  <a:gd name="T10" fmla="*/ 2147483647 w 1256"/>
                  <a:gd name="T11" fmla="*/ 0 h 100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56"/>
                  <a:gd name="T19" fmla="*/ 0 h 1008"/>
                  <a:gd name="T20" fmla="*/ 1256 w 1256"/>
                  <a:gd name="T21" fmla="*/ 1008 h 100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56" h="1008">
                    <a:moveTo>
                      <a:pt x="8" y="1008"/>
                    </a:moveTo>
                    <a:cubicBezTo>
                      <a:pt x="4" y="916"/>
                      <a:pt x="0" y="824"/>
                      <a:pt x="104" y="768"/>
                    </a:cubicBezTo>
                    <a:cubicBezTo>
                      <a:pt x="208" y="712"/>
                      <a:pt x="544" y="736"/>
                      <a:pt x="632" y="672"/>
                    </a:cubicBezTo>
                    <a:cubicBezTo>
                      <a:pt x="720" y="608"/>
                      <a:pt x="552" y="440"/>
                      <a:pt x="632" y="384"/>
                    </a:cubicBezTo>
                    <a:cubicBezTo>
                      <a:pt x="712" y="328"/>
                      <a:pt x="1008" y="400"/>
                      <a:pt x="1112" y="336"/>
                    </a:cubicBezTo>
                    <a:cubicBezTo>
                      <a:pt x="1216" y="272"/>
                      <a:pt x="1236" y="136"/>
                      <a:pt x="1256" y="0"/>
                    </a:cubicBezTo>
                  </a:path>
                </a:pathLst>
              </a:custGeom>
              <a:noFill/>
              <a:ln w="25400">
                <a:solidFill>
                  <a:srgbClr val="00B05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empus Sans ITC" pitchFamily="82" charset="0"/>
                </a:endParaRPr>
              </a:p>
            </p:txBody>
          </p:sp>
          <p:sp>
            <p:nvSpPr>
              <p:cNvPr id="48158" name="Freeform 43"/>
              <p:cNvSpPr>
                <a:spLocks/>
              </p:cNvSpPr>
              <p:nvPr/>
            </p:nvSpPr>
            <p:spPr bwMode="auto">
              <a:xfrm>
                <a:off x="4572000" y="3205163"/>
                <a:ext cx="2362200" cy="1828800"/>
              </a:xfrm>
              <a:custGeom>
                <a:avLst/>
                <a:gdLst>
                  <a:gd name="T0" fmla="*/ 0 w 1488"/>
                  <a:gd name="T1" fmla="*/ 2147483647 h 1152"/>
                  <a:gd name="T2" fmla="*/ 2147483647 w 1488"/>
                  <a:gd name="T3" fmla="*/ 2147483647 h 1152"/>
                  <a:gd name="T4" fmla="*/ 2147483647 w 1488"/>
                  <a:gd name="T5" fmla="*/ 2147483647 h 1152"/>
                  <a:gd name="T6" fmla="*/ 2147483647 w 1488"/>
                  <a:gd name="T7" fmla="*/ 2147483647 h 1152"/>
                  <a:gd name="T8" fmla="*/ 2147483647 w 1488"/>
                  <a:gd name="T9" fmla="*/ 2147483647 h 1152"/>
                  <a:gd name="T10" fmla="*/ 2147483647 w 1488"/>
                  <a:gd name="T11" fmla="*/ 0 h 11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88"/>
                  <a:gd name="T19" fmla="*/ 0 h 1152"/>
                  <a:gd name="T20" fmla="*/ 1488 w 1488"/>
                  <a:gd name="T21" fmla="*/ 1152 h 11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88" h="1152">
                    <a:moveTo>
                      <a:pt x="0" y="1104"/>
                    </a:moveTo>
                    <a:cubicBezTo>
                      <a:pt x="224" y="1128"/>
                      <a:pt x="448" y="1152"/>
                      <a:pt x="576" y="1056"/>
                    </a:cubicBezTo>
                    <a:cubicBezTo>
                      <a:pt x="704" y="960"/>
                      <a:pt x="664" y="624"/>
                      <a:pt x="768" y="528"/>
                    </a:cubicBezTo>
                    <a:cubicBezTo>
                      <a:pt x="872" y="432"/>
                      <a:pt x="1120" y="552"/>
                      <a:pt x="1200" y="480"/>
                    </a:cubicBezTo>
                    <a:cubicBezTo>
                      <a:pt x="1280" y="408"/>
                      <a:pt x="1200" y="176"/>
                      <a:pt x="1248" y="96"/>
                    </a:cubicBezTo>
                    <a:cubicBezTo>
                      <a:pt x="1296" y="16"/>
                      <a:pt x="1392" y="8"/>
                      <a:pt x="1488" y="0"/>
                    </a:cubicBezTo>
                  </a:path>
                </a:pathLst>
              </a:custGeom>
              <a:noFill/>
              <a:ln w="25400">
                <a:solidFill>
                  <a:srgbClr val="00B05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empus Sans ITC" pitchFamily="82" charset="0"/>
                </a:endParaRPr>
              </a:p>
            </p:txBody>
          </p:sp>
          <p:sp>
            <p:nvSpPr>
              <p:cNvPr id="48159" name="Freeform 44"/>
              <p:cNvSpPr>
                <a:spLocks/>
              </p:cNvSpPr>
              <p:nvPr/>
            </p:nvSpPr>
            <p:spPr bwMode="auto">
              <a:xfrm>
                <a:off x="4648200" y="4043363"/>
                <a:ext cx="2540000" cy="1816100"/>
              </a:xfrm>
              <a:custGeom>
                <a:avLst/>
                <a:gdLst>
                  <a:gd name="T0" fmla="*/ 0 w 1600"/>
                  <a:gd name="T1" fmla="*/ 2147483647 h 1144"/>
                  <a:gd name="T2" fmla="*/ 2147483647 w 1600"/>
                  <a:gd name="T3" fmla="*/ 2147483647 h 1144"/>
                  <a:gd name="T4" fmla="*/ 2147483647 w 1600"/>
                  <a:gd name="T5" fmla="*/ 2147483647 h 1144"/>
                  <a:gd name="T6" fmla="*/ 2147483647 w 1600"/>
                  <a:gd name="T7" fmla="*/ 2147483647 h 1144"/>
                  <a:gd name="T8" fmla="*/ 2147483647 w 1600"/>
                  <a:gd name="T9" fmla="*/ 0 h 1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0"/>
                  <a:gd name="T16" fmla="*/ 0 h 1144"/>
                  <a:gd name="T17" fmla="*/ 1600 w 1600"/>
                  <a:gd name="T18" fmla="*/ 1144 h 1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0" h="1144">
                    <a:moveTo>
                      <a:pt x="0" y="1008"/>
                    </a:moveTo>
                    <a:cubicBezTo>
                      <a:pt x="268" y="1076"/>
                      <a:pt x="536" y="1144"/>
                      <a:pt x="720" y="1056"/>
                    </a:cubicBezTo>
                    <a:cubicBezTo>
                      <a:pt x="904" y="968"/>
                      <a:pt x="968" y="592"/>
                      <a:pt x="1104" y="480"/>
                    </a:cubicBezTo>
                    <a:cubicBezTo>
                      <a:pt x="1240" y="368"/>
                      <a:pt x="1472" y="464"/>
                      <a:pt x="1536" y="384"/>
                    </a:cubicBezTo>
                    <a:cubicBezTo>
                      <a:pt x="1600" y="304"/>
                      <a:pt x="1544" y="152"/>
                      <a:pt x="1488" y="0"/>
                    </a:cubicBezTo>
                  </a:path>
                </a:pathLst>
              </a:custGeom>
              <a:noFill/>
              <a:ln w="25400">
                <a:solidFill>
                  <a:srgbClr val="00B05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empus Sans ITC" pitchFamily="82" charset="0"/>
                </a:endParaRPr>
              </a:p>
            </p:txBody>
          </p:sp>
        </p:grpSp>
        <p:sp>
          <p:nvSpPr>
            <p:cNvPr id="48155" name="Freeform 36"/>
            <p:cNvSpPr>
              <a:spLocks/>
            </p:cNvSpPr>
            <p:nvPr/>
          </p:nvSpPr>
          <p:spPr bwMode="auto">
            <a:xfrm>
              <a:off x="4343400" y="2590800"/>
              <a:ext cx="2286000" cy="2049463"/>
            </a:xfrm>
            <a:custGeom>
              <a:avLst/>
              <a:gdLst>
                <a:gd name="T0" fmla="*/ 0 w 1440"/>
                <a:gd name="T1" fmla="*/ 2147483647 h 1240"/>
                <a:gd name="T2" fmla="*/ 2147483647 w 1440"/>
                <a:gd name="T3" fmla="*/ 2147483647 h 1240"/>
                <a:gd name="T4" fmla="*/ 2147483647 w 1440"/>
                <a:gd name="T5" fmla="*/ 2147483647 h 1240"/>
                <a:gd name="T6" fmla="*/ 2147483647 w 1440"/>
                <a:gd name="T7" fmla="*/ 2147483647 h 1240"/>
                <a:gd name="T8" fmla="*/ 2147483647 w 1440"/>
                <a:gd name="T9" fmla="*/ 2147483647 h 1240"/>
                <a:gd name="T10" fmla="*/ 2147483647 w 1440"/>
                <a:gd name="T11" fmla="*/ 0 h 1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40"/>
                <a:gd name="T19" fmla="*/ 0 h 1240"/>
                <a:gd name="T20" fmla="*/ 1440 w 1440"/>
                <a:gd name="T21" fmla="*/ 1240 h 1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40" h="1240">
                  <a:moveTo>
                    <a:pt x="0" y="1200"/>
                  </a:moveTo>
                  <a:cubicBezTo>
                    <a:pt x="196" y="1220"/>
                    <a:pt x="392" y="1240"/>
                    <a:pt x="480" y="1152"/>
                  </a:cubicBezTo>
                  <a:cubicBezTo>
                    <a:pt x="568" y="1064"/>
                    <a:pt x="432" y="768"/>
                    <a:pt x="528" y="672"/>
                  </a:cubicBezTo>
                  <a:cubicBezTo>
                    <a:pt x="624" y="576"/>
                    <a:pt x="952" y="640"/>
                    <a:pt x="1056" y="576"/>
                  </a:cubicBezTo>
                  <a:cubicBezTo>
                    <a:pt x="1160" y="512"/>
                    <a:pt x="1088" y="384"/>
                    <a:pt x="1152" y="288"/>
                  </a:cubicBezTo>
                  <a:cubicBezTo>
                    <a:pt x="1216" y="192"/>
                    <a:pt x="1328" y="96"/>
                    <a:pt x="1440" y="0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Tempus Sans ITC" pitchFamily="82" charset="0"/>
              </a:endParaRP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5414963" y="2271713"/>
            <a:ext cx="1676400" cy="1538287"/>
            <a:chOff x="3255" y="1337"/>
            <a:chExt cx="1056" cy="969"/>
          </a:xfrm>
        </p:grpSpPr>
        <p:sp>
          <p:nvSpPr>
            <p:cNvPr id="48146" name="Line 32"/>
            <p:cNvSpPr>
              <a:spLocks noChangeShapeType="1"/>
            </p:cNvSpPr>
            <p:nvPr/>
          </p:nvSpPr>
          <p:spPr bwMode="auto">
            <a:xfrm flipH="1" flipV="1">
              <a:off x="3303" y="1481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147" name="Group 33"/>
            <p:cNvGrpSpPr>
              <a:grpSpLocks/>
            </p:cNvGrpSpPr>
            <p:nvPr/>
          </p:nvGrpSpPr>
          <p:grpSpPr bwMode="auto">
            <a:xfrm>
              <a:off x="3255" y="1337"/>
              <a:ext cx="1056" cy="969"/>
              <a:chOff x="3255" y="1337"/>
              <a:chExt cx="1056" cy="969"/>
            </a:xfrm>
          </p:grpSpPr>
          <p:sp>
            <p:nvSpPr>
              <p:cNvPr id="48148" name="Line 34"/>
              <p:cNvSpPr>
                <a:spLocks noChangeShapeType="1"/>
              </p:cNvSpPr>
              <p:nvPr/>
            </p:nvSpPr>
            <p:spPr bwMode="auto">
              <a:xfrm flipV="1">
                <a:off x="3255" y="1337"/>
                <a:ext cx="288" cy="96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9" name="Line 35"/>
              <p:cNvSpPr>
                <a:spLocks noChangeShapeType="1"/>
              </p:cNvSpPr>
              <p:nvPr/>
            </p:nvSpPr>
            <p:spPr bwMode="auto">
              <a:xfrm>
                <a:off x="3735" y="1337"/>
                <a:ext cx="336" cy="4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50" name="Line 36"/>
              <p:cNvSpPr>
                <a:spLocks noChangeShapeType="1"/>
              </p:cNvSpPr>
              <p:nvPr/>
            </p:nvSpPr>
            <p:spPr bwMode="auto">
              <a:xfrm>
                <a:off x="4215" y="1529"/>
                <a:ext cx="96" cy="19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51" name="Line 37"/>
              <p:cNvSpPr>
                <a:spLocks noChangeShapeType="1"/>
              </p:cNvSpPr>
              <p:nvPr/>
            </p:nvSpPr>
            <p:spPr bwMode="auto">
              <a:xfrm flipH="1">
                <a:off x="4282" y="1922"/>
                <a:ext cx="29" cy="336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52" name="Line 38"/>
              <p:cNvSpPr>
                <a:spLocks noChangeShapeType="1"/>
              </p:cNvSpPr>
              <p:nvPr/>
            </p:nvSpPr>
            <p:spPr bwMode="auto">
              <a:xfrm>
                <a:off x="3687" y="1433"/>
                <a:ext cx="573" cy="873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53" name="Line 39"/>
              <p:cNvSpPr>
                <a:spLocks noChangeShapeType="1"/>
              </p:cNvSpPr>
              <p:nvPr/>
            </p:nvSpPr>
            <p:spPr bwMode="auto">
              <a:xfrm flipH="1" flipV="1">
                <a:off x="3303" y="1529"/>
                <a:ext cx="1008" cy="28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7010400" y="1066800"/>
            <a:ext cx="2133600" cy="1219200"/>
            <a:chOff x="6781800" y="838200"/>
            <a:chExt cx="2133600" cy="1219200"/>
          </a:xfrm>
          <a:solidFill>
            <a:srgbClr val="FFFF66"/>
          </a:solidFill>
        </p:grpSpPr>
        <p:sp>
          <p:nvSpPr>
            <p:cNvPr id="68" name="Rounded Rectangular Callout 67"/>
            <p:cNvSpPr/>
            <p:nvPr/>
          </p:nvSpPr>
          <p:spPr>
            <a:xfrm>
              <a:off x="6781800" y="838200"/>
              <a:ext cx="2133600" cy="1219200"/>
            </a:xfrm>
            <a:prstGeom prst="wedgeRoundRectCallout">
              <a:avLst>
                <a:gd name="adj1" fmla="val -43817"/>
                <a:gd name="adj2" fmla="val 86034"/>
                <a:gd name="adj3" fmla="val 16667"/>
              </a:avLst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934200" y="914400"/>
              <a:ext cx="1828800" cy="101600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Use </a:t>
              </a:r>
              <a:r>
                <a:rPr lang="en-US" sz="2000" dirty="0">
                  <a:solidFill>
                    <a:srgbClr val="FF0000"/>
                  </a:solidFill>
                </a:rPr>
                <a:t>constraints </a:t>
              </a:r>
              <a:r>
                <a:rPr lang="en-US" sz="2000" dirty="0"/>
                <a:t>to capture the dependencies</a:t>
              </a:r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22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170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Standard Binary Classification problem</a:t>
            </a:r>
          </a:p>
        </p:txBody>
      </p:sp>
      <p:pic>
        <p:nvPicPr>
          <p:cNvPr id="49156" name="Picture 5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175000"/>
            <a:ext cx="50800" cy="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7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175000"/>
            <a:ext cx="50800" cy="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158" name="Group 6"/>
          <p:cNvGrpSpPr>
            <a:grpSpLocks/>
          </p:cNvGrpSpPr>
          <p:nvPr/>
        </p:nvGrpSpPr>
        <p:grpSpPr bwMode="auto">
          <a:xfrm>
            <a:off x="1314450" y="3749675"/>
            <a:ext cx="3429000" cy="2209800"/>
            <a:chOff x="156" y="2359"/>
            <a:chExt cx="2160" cy="1392"/>
          </a:xfrm>
        </p:grpSpPr>
        <p:sp>
          <p:nvSpPr>
            <p:cNvPr id="49168" name="Oval 7"/>
            <p:cNvSpPr>
              <a:spLocks noChangeArrowheads="1"/>
            </p:cNvSpPr>
            <p:nvPr/>
          </p:nvSpPr>
          <p:spPr bwMode="auto">
            <a:xfrm rot="2363332">
              <a:off x="156" y="2359"/>
              <a:ext cx="2160" cy="139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Tempus Sans ITC" pitchFamily="82" charset="0"/>
              </a:endParaRPr>
            </a:p>
          </p:txBody>
        </p:sp>
        <p:grpSp>
          <p:nvGrpSpPr>
            <p:cNvPr id="49169" name="Group 8"/>
            <p:cNvGrpSpPr>
              <a:grpSpLocks/>
            </p:cNvGrpSpPr>
            <p:nvPr/>
          </p:nvGrpSpPr>
          <p:grpSpPr bwMode="auto">
            <a:xfrm>
              <a:off x="480" y="2448"/>
              <a:ext cx="1335" cy="1241"/>
              <a:chOff x="480" y="2448"/>
              <a:chExt cx="1335" cy="1241"/>
            </a:xfrm>
          </p:grpSpPr>
          <p:sp>
            <p:nvSpPr>
              <p:cNvPr id="49170" name="Text Box 9"/>
              <p:cNvSpPr txBox="1">
                <a:spLocks noChangeArrowheads="1"/>
              </p:cNvSpPr>
              <p:nvPr/>
            </p:nvSpPr>
            <p:spPr bwMode="auto">
              <a:xfrm>
                <a:off x="480" y="2640"/>
                <a:ext cx="21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1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49171" name="Text Box 10"/>
              <p:cNvSpPr txBox="1">
                <a:spLocks noChangeArrowheads="1"/>
              </p:cNvSpPr>
              <p:nvPr/>
            </p:nvSpPr>
            <p:spPr bwMode="auto">
              <a:xfrm>
                <a:off x="1056" y="3456"/>
                <a:ext cx="23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6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49172" name="Text Box 11"/>
              <p:cNvSpPr txBox="1">
                <a:spLocks noChangeArrowheads="1"/>
              </p:cNvSpPr>
              <p:nvPr/>
            </p:nvSpPr>
            <p:spPr bwMode="auto">
              <a:xfrm>
                <a:off x="672" y="3120"/>
                <a:ext cx="23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2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49173" name="Text Box 12"/>
              <p:cNvSpPr txBox="1">
                <a:spLocks noChangeArrowheads="1"/>
              </p:cNvSpPr>
              <p:nvPr/>
            </p:nvSpPr>
            <p:spPr bwMode="auto">
              <a:xfrm>
                <a:off x="1536" y="2928"/>
                <a:ext cx="23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5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49174" name="Text Box 13"/>
              <p:cNvSpPr txBox="1">
                <a:spLocks noChangeArrowheads="1"/>
              </p:cNvSpPr>
              <p:nvPr/>
            </p:nvSpPr>
            <p:spPr bwMode="auto">
              <a:xfrm>
                <a:off x="1344" y="2544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4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49175" name="Text Box 14"/>
              <p:cNvSpPr txBox="1">
                <a:spLocks noChangeArrowheads="1"/>
              </p:cNvSpPr>
              <p:nvPr/>
            </p:nvSpPr>
            <p:spPr bwMode="auto">
              <a:xfrm>
                <a:off x="912" y="2448"/>
                <a:ext cx="22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3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49176" name="Text Box 15"/>
              <p:cNvSpPr txBox="1">
                <a:spLocks noChangeArrowheads="1"/>
              </p:cNvSpPr>
              <p:nvPr/>
            </p:nvSpPr>
            <p:spPr bwMode="auto">
              <a:xfrm>
                <a:off x="1584" y="3360"/>
                <a:ext cx="23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7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49177" name="Line 16"/>
              <p:cNvSpPr>
                <a:spLocks noChangeShapeType="1"/>
              </p:cNvSpPr>
              <p:nvPr/>
            </p:nvSpPr>
            <p:spPr bwMode="auto">
              <a:xfrm flipV="1">
                <a:off x="672" y="2592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78" name="Line 17"/>
              <p:cNvSpPr>
                <a:spLocks noChangeShapeType="1"/>
              </p:cNvSpPr>
              <p:nvPr/>
            </p:nvSpPr>
            <p:spPr bwMode="auto">
              <a:xfrm>
                <a:off x="672" y="28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79" name="Line 18"/>
              <p:cNvSpPr>
                <a:spLocks noChangeShapeType="1"/>
              </p:cNvSpPr>
              <p:nvPr/>
            </p:nvSpPr>
            <p:spPr bwMode="auto">
              <a:xfrm>
                <a:off x="1104" y="2592"/>
                <a:ext cx="28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0" name="Line 19"/>
              <p:cNvSpPr>
                <a:spLocks noChangeShapeType="1"/>
              </p:cNvSpPr>
              <p:nvPr/>
            </p:nvSpPr>
            <p:spPr bwMode="auto">
              <a:xfrm>
                <a:off x="1536" y="2784"/>
                <a:ext cx="4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1" name="Line 20"/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76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2" name="Line 21"/>
              <p:cNvSpPr>
                <a:spLocks noChangeShapeType="1"/>
              </p:cNvSpPr>
              <p:nvPr/>
            </p:nvSpPr>
            <p:spPr bwMode="auto">
              <a:xfrm flipV="1">
                <a:off x="864" y="2736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3" name="Line 22"/>
              <p:cNvSpPr>
                <a:spLocks noChangeShapeType="1"/>
              </p:cNvSpPr>
              <p:nvPr/>
            </p:nvSpPr>
            <p:spPr bwMode="auto">
              <a:xfrm>
                <a:off x="864" y="336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4" name="Line 23"/>
              <p:cNvSpPr>
                <a:spLocks noChangeShapeType="1"/>
              </p:cNvSpPr>
              <p:nvPr/>
            </p:nvSpPr>
            <p:spPr bwMode="auto">
              <a:xfrm flipV="1">
                <a:off x="1248" y="3504"/>
                <a:ext cx="33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9159" name="Oval 24"/>
          <p:cNvSpPr>
            <a:spLocks noChangeArrowheads="1"/>
          </p:cNvSpPr>
          <p:nvPr/>
        </p:nvSpPr>
        <p:spPr bwMode="auto">
          <a:xfrm rot="2363332">
            <a:off x="5695950" y="2898775"/>
            <a:ext cx="1185863" cy="603250"/>
          </a:xfrm>
          <a:prstGeom prst="ellipse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empus Sans ITC" pitchFamily="82" charset="0"/>
            </a:endParaRPr>
          </a:p>
        </p:txBody>
      </p:sp>
      <p:sp>
        <p:nvSpPr>
          <p:cNvPr id="49160" name="Text Box 50"/>
          <p:cNvSpPr txBox="1">
            <a:spLocks noChangeArrowheads="1"/>
          </p:cNvSpPr>
          <p:nvPr/>
        </p:nvSpPr>
        <p:spPr bwMode="auto">
          <a:xfrm>
            <a:off x="3886200" y="5805488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800" b="1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X</a:t>
            </a:r>
          </a:p>
        </p:txBody>
      </p:sp>
      <p:sp>
        <p:nvSpPr>
          <p:cNvPr id="49161" name="Text Box 51"/>
          <p:cNvSpPr txBox="1">
            <a:spLocks noChangeArrowheads="1"/>
          </p:cNvSpPr>
          <p:nvPr/>
        </p:nvSpPr>
        <p:spPr bwMode="auto">
          <a:xfrm>
            <a:off x="6705600" y="3200400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800" b="1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Y</a:t>
            </a:r>
          </a:p>
        </p:txBody>
      </p:sp>
      <p:sp>
        <p:nvSpPr>
          <p:cNvPr id="49162" name="Text Box 26"/>
          <p:cNvSpPr txBox="1">
            <a:spLocks noChangeArrowheads="1"/>
          </p:cNvSpPr>
          <p:nvPr/>
        </p:nvSpPr>
        <p:spPr bwMode="auto">
          <a:xfrm>
            <a:off x="6096000" y="2971800"/>
            <a:ext cx="357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TW" b="1" i="1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y</a:t>
            </a:r>
            <a:r>
              <a:rPr lang="en-US" altLang="zh-TW" b="1" i="1" baseline="-25000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1</a:t>
            </a:r>
            <a:endParaRPr lang="en-US" altLang="zh-TW" b="1" i="1">
              <a:latin typeface="Tempus Sans ITC" pitchFamily="82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4" name="Text Box 79"/>
          <p:cNvSpPr txBox="1">
            <a:spLocks noChangeArrowheads="1"/>
          </p:cNvSpPr>
          <p:nvPr/>
        </p:nvSpPr>
        <p:spPr bwMode="auto">
          <a:xfrm>
            <a:off x="152400" y="1371603"/>
            <a:ext cx="3581400" cy="1015663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TW" sz="2400" b="1" dirty="0">
                <a:solidFill>
                  <a:srgbClr val="FF0000"/>
                </a:solidFill>
                <a:ea typeface="新細明體" pitchFamily="18" charset="-120"/>
              </a:rPr>
              <a:t>Single Output Problem</a:t>
            </a:r>
            <a:r>
              <a:rPr lang="en-US" altLang="zh-TW" sz="2400" dirty="0">
                <a:ea typeface="新細明體" pitchFamily="18" charset="-120"/>
              </a:rPr>
              <a:t>: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TW" sz="2400" b="1" dirty="0">
                <a:solidFill>
                  <a:schemeClr val="tx1"/>
                </a:solidFill>
                <a:ea typeface="新細明體" pitchFamily="18" charset="-120"/>
              </a:rPr>
              <a:t>Only one output</a:t>
            </a:r>
          </a:p>
        </p:txBody>
      </p:sp>
      <p:sp>
        <p:nvSpPr>
          <p:cNvPr id="49166" name="Freeform 40"/>
          <p:cNvSpPr>
            <a:spLocks/>
          </p:cNvSpPr>
          <p:nvPr/>
        </p:nvSpPr>
        <p:spPr bwMode="auto">
          <a:xfrm>
            <a:off x="3962400" y="3352800"/>
            <a:ext cx="1905000" cy="990600"/>
          </a:xfrm>
          <a:custGeom>
            <a:avLst/>
            <a:gdLst>
              <a:gd name="T0" fmla="*/ 0 w 1200"/>
              <a:gd name="T1" fmla="*/ 2147483647 h 624"/>
              <a:gd name="T2" fmla="*/ 2147483647 w 1200"/>
              <a:gd name="T3" fmla="*/ 2147483647 h 624"/>
              <a:gd name="T4" fmla="*/ 2147483647 w 1200"/>
              <a:gd name="T5" fmla="*/ 2147483647 h 624"/>
              <a:gd name="T6" fmla="*/ 2147483647 w 1200"/>
              <a:gd name="T7" fmla="*/ 2147483647 h 624"/>
              <a:gd name="T8" fmla="*/ 2147483647 w 1200"/>
              <a:gd name="T9" fmla="*/ 0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"/>
              <a:gd name="T16" fmla="*/ 0 h 624"/>
              <a:gd name="T17" fmla="*/ 1200 w 120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" h="624">
                <a:moveTo>
                  <a:pt x="0" y="624"/>
                </a:moveTo>
                <a:cubicBezTo>
                  <a:pt x="16" y="504"/>
                  <a:pt x="32" y="384"/>
                  <a:pt x="144" y="336"/>
                </a:cubicBezTo>
                <a:cubicBezTo>
                  <a:pt x="256" y="288"/>
                  <a:pt x="552" y="368"/>
                  <a:pt x="672" y="336"/>
                </a:cubicBezTo>
                <a:cubicBezTo>
                  <a:pt x="792" y="304"/>
                  <a:pt x="776" y="200"/>
                  <a:pt x="864" y="144"/>
                </a:cubicBezTo>
                <a:cubicBezTo>
                  <a:pt x="952" y="88"/>
                  <a:pt x="1076" y="44"/>
                  <a:pt x="1200" y="0"/>
                </a:cubicBezTo>
              </a:path>
            </a:pathLst>
          </a:custGeom>
          <a:noFill/>
          <a:ln w="25400">
            <a:solidFill>
              <a:srgbClr val="00B05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Tempus Sans ITC" pitchFamily="82" charset="0"/>
            </a:endParaRPr>
          </a:p>
        </p:txBody>
      </p: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5486400" y="1295400"/>
            <a:ext cx="2133600" cy="990600"/>
            <a:chOff x="6781800" y="838200"/>
            <a:chExt cx="2133600" cy="1219200"/>
          </a:xfrm>
          <a:solidFill>
            <a:srgbClr val="FFFF66"/>
          </a:solidFill>
        </p:grpSpPr>
        <p:sp>
          <p:nvSpPr>
            <p:cNvPr id="68" name="Rounded Rectangular Callout 67"/>
            <p:cNvSpPr/>
            <p:nvPr/>
          </p:nvSpPr>
          <p:spPr>
            <a:xfrm>
              <a:off x="6781800" y="838200"/>
              <a:ext cx="2133600" cy="1219200"/>
            </a:xfrm>
            <a:prstGeom prst="wedgeRoundRectCallout">
              <a:avLst>
                <a:gd name="adj1" fmla="val -17550"/>
                <a:gd name="adj2" fmla="val 93292"/>
                <a:gd name="adj3" fmla="val 1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934200" y="1213338"/>
              <a:ext cx="1828800" cy="46166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constraints!?</a:t>
              </a:r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23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4949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Binary classification problem with latent representation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0181" name="Oval 24"/>
          <p:cNvSpPr>
            <a:spLocks noChangeArrowheads="1"/>
          </p:cNvSpPr>
          <p:nvPr/>
        </p:nvSpPr>
        <p:spPr bwMode="auto">
          <a:xfrm rot="2363332">
            <a:off x="3043238" y="2590800"/>
            <a:ext cx="2395537" cy="1323975"/>
          </a:xfrm>
          <a:prstGeom prst="ellipse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empus Sans ITC" pitchFamily="82" charset="0"/>
            </a:endParaRPr>
          </a:p>
        </p:txBody>
      </p:sp>
      <p:pic>
        <p:nvPicPr>
          <p:cNvPr id="50182" name="Picture 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175000"/>
            <a:ext cx="50800" cy="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4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175000"/>
            <a:ext cx="50800" cy="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184" name="Group 6"/>
          <p:cNvGrpSpPr>
            <a:grpSpLocks/>
          </p:cNvGrpSpPr>
          <p:nvPr/>
        </p:nvGrpSpPr>
        <p:grpSpPr bwMode="auto">
          <a:xfrm>
            <a:off x="0" y="3810000"/>
            <a:ext cx="3429000" cy="2209800"/>
            <a:chOff x="156" y="2359"/>
            <a:chExt cx="2160" cy="1392"/>
          </a:xfrm>
        </p:grpSpPr>
        <p:sp>
          <p:nvSpPr>
            <p:cNvPr id="50218" name="Oval 7"/>
            <p:cNvSpPr>
              <a:spLocks noChangeArrowheads="1"/>
            </p:cNvSpPr>
            <p:nvPr/>
          </p:nvSpPr>
          <p:spPr bwMode="auto">
            <a:xfrm rot="2363332">
              <a:off x="156" y="2359"/>
              <a:ext cx="2160" cy="139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Tempus Sans ITC" pitchFamily="82" charset="0"/>
              </a:endParaRPr>
            </a:p>
          </p:txBody>
        </p:sp>
        <p:grpSp>
          <p:nvGrpSpPr>
            <p:cNvPr id="50219" name="Group 8"/>
            <p:cNvGrpSpPr>
              <a:grpSpLocks/>
            </p:cNvGrpSpPr>
            <p:nvPr/>
          </p:nvGrpSpPr>
          <p:grpSpPr bwMode="auto">
            <a:xfrm>
              <a:off x="480" y="2448"/>
              <a:ext cx="1335" cy="1241"/>
              <a:chOff x="480" y="2448"/>
              <a:chExt cx="1335" cy="1241"/>
            </a:xfrm>
          </p:grpSpPr>
          <p:sp>
            <p:nvSpPr>
              <p:cNvPr id="50220" name="Text Box 9"/>
              <p:cNvSpPr txBox="1">
                <a:spLocks noChangeArrowheads="1"/>
              </p:cNvSpPr>
              <p:nvPr/>
            </p:nvSpPr>
            <p:spPr bwMode="auto">
              <a:xfrm>
                <a:off x="480" y="2640"/>
                <a:ext cx="21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1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50221" name="Text Box 10"/>
              <p:cNvSpPr txBox="1">
                <a:spLocks noChangeArrowheads="1"/>
              </p:cNvSpPr>
              <p:nvPr/>
            </p:nvSpPr>
            <p:spPr bwMode="auto">
              <a:xfrm>
                <a:off x="1056" y="3456"/>
                <a:ext cx="23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6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50222" name="Text Box 11"/>
              <p:cNvSpPr txBox="1">
                <a:spLocks noChangeArrowheads="1"/>
              </p:cNvSpPr>
              <p:nvPr/>
            </p:nvSpPr>
            <p:spPr bwMode="auto">
              <a:xfrm>
                <a:off x="672" y="3120"/>
                <a:ext cx="23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2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50223" name="Text Box 12"/>
              <p:cNvSpPr txBox="1">
                <a:spLocks noChangeArrowheads="1"/>
              </p:cNvSpPr>
              <p:nvPr/>
            </p:nvSpPr>
            <p:spPr bwMode="auto">
              <a:xfrm>
                <a:off x="1536" y="2928"/>
                <a:ext cx="23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5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50224" name="Text Box 13"/>
              <p:cNvSpPr txBox="1">
                <a:spLocks noChangeArrowheads="1"/>
              </p:cNvSpPr>
              <p:nvPr/>
            </p:nvSpPr>
            <p:spPr bwMode="auto">
              <a:xfrm>
                <a:off x="1344" y="2544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4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50225" name="Text Box 14"/>
              <p:cNvSpPr txBox="1">
                <a:spLocks noChangeArrowheads="1"/>
              </p:cNvSpPr>
              <p:nvPr/>
            </p:nvSpPr>
            <p:spPr bwMode="auto">
              <a:xfrm>
                <a:off x="912" y="2448"/>
                <a:ext cx="22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3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50226" name="Text Box 15"/>
              <p:cNvSpPr txBox="1">
                <a:spLocks noChangeArrowheads="1"/>
              </p:cNvSpPr>
              <p:nvPr/>
            </p:nvSpPr>
            <p:spPr bwMode="auto">
              <a:xfrm>
                <a:off x="1584" y="3360"/>
                <a:ext cx="23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7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50227" name="Line 16"/>
              <p:cNvSpPr>
                <a:spLocks noChangeShapeType="1"/>
              </p:cNvSpPr>
              <p:nvPr/>
            </p:nvSpPr>
            <p:spPr bwMode="auto">
              <a:xfrm flipV="1">
                <a:off x="672" y="2592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8" name="Line 17"/>
              <p:cNvSpPr>
                <a:spLocks noChangeShapeType="1"/>
              </p:cNvSpPr>
              <p:nvPr/>
            </p:nvSpPr>
            <p:spPr bwMode="auto">
              <a:xfrm>
                <a:off x="672" y="28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9" name="Line 18"/>
              <p:cNvSpPr>
                <a:spLocks noChangeShapeType="1"/>
              </p:cNvSpPr>
              <p:nvPr/>
            </p:nvSpPr>
            <p:spPr bwMode="auto">
              <a:xfrm>
                <a:off x="1104" y="2592"/>
                <a:ext cx="28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0" name="Line 19"/>
              <p:cNvSpPr>
                <a:spLocks noChangeShapeType="1"/>
              </p:cNvSpPr>
              <p:nvPr/>
            </p:nvSpPr>
            <p:spPr bwMode="auto">
              <a:xfrm>
                <a:off x="1536" y="2784"/>
                <a:ext cx="4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1" name="Line 20"/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76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2" name="Line 21"/>
              <p:cNvSpPr>
                <a:spLocks noChangeShapeType="1"/>
              </p:cNvSpPr>
              <p:nvPr/>
            </p:nvSpPr>
            <p:spPr bwMode="auto">
              <a:xfrm flipV="1">
                <a:off x="864" y="2736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3" name="Line 22"/>
              <p:cNvSpPr>
                <a:spLocks noChangeShapeType="1"/>
              </p:cNvSpPr>
              <p:nvPr/>
            </p:nvSpPr>
            <p:spPr bwMode="auto">
              <a:xfrm>
                <a:off x="864" y="336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4" name="Line 23"/>
              <p:cNvSpPr>
                <a:spLocks noChangeShapeType="1"/>
              </p:cNvSpPr>
              <p:nvPr/>
            </p:nvSpPr>
            <p:spPr bwMode="auto">
              <a:xfrm flipV="1">
                <a:off x="1248" y="3504"/>
                <a:ext cx="33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0185" name="Text Box 50"/>
          <p:cNvSpPr txBox="1">
            <a:spLocks noChangeArrowheads="1"/>
          </p:cNvSpPr>
          <p:nvPr/>
        </p:nvSpPr>
        <p:spPr bwMode="auto">
          <a:xfrm>
            <a:off x="3886200" y="5805488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800" b="1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X</a:t>
            </a:r>
          </a:p>
        </p:txBody>
      </p:sp>
      <p:pic>
        <p:nvPicPr>
          <p:cNvPr id="50186" name="Picture 24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2509838"/>
            <a:ext cx="4603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7" name="Picture 25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2509838"/>
            <a:ext cx="4603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8" name="Text Box 51"/>
          <p:cNvSpPr txBox="1">
            <a:spLocks noChangeArrowheads="1"/>
          </p:cNvSpPr>
          <p:nvPr/>
        </p:nvSpPr>
        <p:spPr bwMode="auto">
          <a:xfrm>
            <a:off x="7391400" y="2209800"/>
            <a:ext cx="522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800" b="1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Y</a:t>
            </a:r>
          </a:p>
        </p:txBody>
      </p:sp>
      <p:grpSp>
        <p:nvGrpSpPr>
          <p:cNvPr id="50189" name="Group 25"/>
          <p:cNvGrpSpPr>
            <a:grpSpLocks/>
          </p:cNvGrpSpPr>
          <p:nvPr/>
        </p:nvGrpSpPr>
        <p:grpSpPr bwMode="auto">
          <a:xfrm>
            <a:off x="3200400" y="2514600"/>
            <a:ext cx="1792288" cy="977900"/>
            <a:chOff x="3009" y="1166"/>
            <a:chExt cx="1482" cy="835"/>
          </a:xfrm>
        </p:grpSpPr>
        <p:sp>
          <p:nvSpPr>
            <p:cNvPr id="50214" name="Text Box 26"/>
            <p:cNvSpPr txBox="1">
              <a:spLocks noChangeArrowheads="1"/>
            </p:cNvSpPr>
            <p:nvPr/>
          </p:nvSpPr>
          <p:spPr bwMode="auto">
            <a:xfrm>
              <a:off x="3009" y="1296"/>
              <a:ext cx="260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zh-TW" b="1" i="1">
                  <a:solidFill>
                    <a:srgbClr val="FF0000"/>
                  </a:solidFill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f</a:t>
              </a:r>
              <a:r>
                <a:rPr lang="en-US" altLang="zh-TW" b="1" i="1" baseline="-25000">
                  <a:solidFill>
                    <a:srgbClr val="FF0000"/>
                  </a:solidFill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1</a:t>
              </a:r>
              <a:endParaRPr lang="en-US" altLang="zh-TW" b="1" i="1">
                <a:solidFill>
                  <a:srgbClr val="FF0000"/>
                </a:solidFill>
                <a:latin typeface="Tempus Sans ITC" pitchFamily="82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0215" name="Text Box 27"/>
            <p:cNvSpPr txBox="1">
              <a:spLocks noChangeArrowheads="1"/>
            </p:cNvSpPr>
            <p:nvPr/>
          </p:nvSpPr>
          <p:spPr bwMode="auto">
            <a:xfrm>
              <a:off x="3450" y="1166"/>
              <a:ext cx="284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zh-TW" b="1" i="1">
                  <a:solidFill>
                    <a:srgbClr val="FF0000"/>
                  </a:solidFill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f</a:t>
              </a:r>
              <a:r>
                <a:rPr lang="en-US" altLang="zh-TW" b="1" i="1" baseline="-25000">
                  <a:solidFill>
                    <a:srgbClr val="FF0000"/>
                  </a:solidFill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2</a:t>
              </a:r>
              <a:endParaRPr lang="en-US" altLang="zh-TW" b="1" i="1">
                <a:solidFill>
                  <a:srgbClr val="FF0000"/>
                </a:solidFill>
                <a:latin typeface="Tempus Sans ITC" pitchFamily="82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0216" name="Text Box 29"/>
            <p:cNvSpPr txBox="1">
              <a:spLocks noChangeArrowheads="1"/>
            </p:cNvSpPr>
            <p:nvPr/>
          </p:nvSpPr>
          <p:spPr bwMode="auto">
            <a:xfrm>
              <a:off x="4206" y="1686"/>
              <a:ext cx="28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zh-TW" b="1" i="1">
                  <a:solidFill>
                    <a:srgbClr val="FF0000"/>
                  </a:solidFill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f</a:t>
              </a:r>
              <a:r>
                <a:rPr lang="en-US" altLang="zh-TW" b="1" i="1" baseline="-25000">
                  <a:solidFill>
                    <a:srgbClr val="FF0000"/>
                  </a:solidFill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4</a:t>
              </a:r>
              <a:endParaRPr lang="en-US" altLang="zh-TW" b="1" i="1">
                <a:solidFill>
                  <a:srgbClr val="FF0000"/>
                </a:solidFill>
                <a:latin typeface="Tempus Sans ITC" pitchFamily="82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0217" name="Text Box 30"/>
            <p:cNvSpPr txBox="1">
              <a:spLocks noChangeArrowheads="1"/>
            </p:cNvSpPr>
            <p:nvPr/>
          </p:nvSpPr>
          <p:spPr bwMode="auto">
            <a:xfrm>
              <a:off x="3954" y="1361"/>
              <a:ext cx="27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zh-TW" b="1" i="1">
                  <a:solidFill>
                    <a:srgbClr val="FF0000"/>
                  </a:solidFill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f</a:t>
              </a:r>
              <a:r>
                <a:rPr lang="en-US" altLang="zh-TW" b="1" i="1" baseline="-25000">
                  <a:solidFill>
                    <a:srgbClr val="FF0000"/>
                  </a:solidFill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3</a:t>
              </a:r>
              <a:endParaRPr lang="en-US" altLang="zh-TW" b="1" i="1">
                <a:solidFill>
                  <a:srgbClr val="FF0000"/>
                </a:solidFill>
                <a:latin typeface="Tempus Sans ITC" pitchFamily="82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50190" name="Text Box 28"/>
          <p:cNvSpPr txBox="1">
            <a:spLocks noChangeArrowheads="1"/>
          </p:cNvSpPr>
          <p:nvPr/>
        </p:nvSpPr>
        <p:spPr bwMode="auto">
          <a:xfrm>
            <a:off x="4648200" y="37338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TW" b="1" i="1">
                <a:solidFill>
                  <a:srgbClr val="FF0000"/>
                </a:solidFill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f</a:t>
            </a:r>
            <a:r>
              <a:rPr lang="en-US" altLang="zh-TW" b="1" i="1" baseline="-25000">
                <a:solidFill>
                  <a:srgbClr val="FF0000"/>
                </a:solidFill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5</a:t>
            </a:r>
            <a:endParaRPr lang="en-US" altLang="zh-TW" b="1" i="1">
              <a:solidFill>
                <a:srgbClr val="FF0000"/>
              </a:solidFill>
              <a:latin typeface="Tempus Sans ITC" pitchFamily="82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1752600" y="2895600"/>
            <a:ext cx="3038475" cy="2362200"/>
            <a:chOff x="3200400" y="2443163"/>
            <a:chExt cx="3987799" cy="3199828"/>
          </a:xfrm>
        </p:grpSpPr>
        <p:grpSp>
          <p:nvGrpSpPr>
            <p:cNvPr id="50208" name="Group 63"/>
            <p:cNvGrpSpPr>
              <a:grpSpLocks/>
            </p:cNvGrpSpPr>
            <p:nvPr/>
          </p:nvGrpSpPr>
          <p:grpSpPr bwMode="auto">
            <a:xfrm>
              <a:off x="3200400" y="2443163"/>
              <a:ext cx="3987799" cy="3199828"/>
              <a:chOff x="3200400" y="2443163"/>
              <a:chExt cx="3987799" cy="3199828"/>
            </a:xfrm>
          </p:grpSpPr>
          <p:sp>
            <p:nvSpPr>
              <p:cNvPr id="50210" name="Freeform 40"/>
              <p:cNvSpPr>
                <a:spLocks/>
              </p:cNvSpPr>
              <p:nvPr/>
            </p:nvSpPr>
            <p:spPr bwMode="auto">
              <a:xfrm>
                <a:off x="3200400" y="2595563"/>
                <a:ext cx="1905000" cy="990600"/>
              </a:xfrm>
              <a:custGeom>
                <a:avLst/>
                <a:gdLst>
                  <a:gd name="T0" fmla="*/ 0 w 1200"/>
                  <a:gd name="T1" fmla="*/ 2147483647 h 624"/>
                  <a:gd name="T2" fmla="*/ 2147483647 w 1200"/>
                  <a:gd name="T3" fmla="*/ 2147483647 h 624"/>
                  <a:gd name="T4" fmla="*/ 2147483647 w 1200"/>
                  <a:gd name="T5" fmla="*/ 2147483647 h 624"/>
                  <a:gd name="T6" fmla="*/ 2147483647 w 1200"/>
                  <a:gd name="T7" fmla="*/ 2147483647 h 624"/>
                  <a:gd name="T8" fmla="*/ 2147483647 w 1200"/>
                  <a:gd name="T9" fmla="*/ 0 h 6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0"/>
                  <a:gd name="T16" fmla="*/ 0 h 624"/>
                  <a:gd name="T17" fmla="*/ 1200 w 1200"/>
                  <a:gd name="T18" fmla="*/ 624 h 6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0" h="624">
                    <a:moveTo>
                      <a:pt x="0" y="624"/>
                    </a:moveTo>
                    <a:cubicBezTo>
                      <a:pt x="16" y="504"/>
                      <a:pt x="32" y="384"/>
                      <a:pt x="144" y="336"/>
                    </a:cubicBezTo>
                    <a:cubicBezTo>
                      <a:pt x="256" y="288"/>
                      <a:pt x="552" y="368"/>
                      <a:pt x="672" y="336"/>
                    </a:cubicBezTo>
                    <a:cubicBezTo>
                      <a:pt x="792" y="304"/>
                      <a:pt x="776" y="200"/>
                      <a:pt x="864" y="144"/>
                    </a:cubicBezTo>
                    <a:cubicBezTo>
                      <a:pt x="952" y="88"/>
                      <a:pt x="1076" y="44"/>
                      <a:pt x="1200" y="0"/>
                    </a:cubicBezTo>
                  </a:path>
                </a:pathLst>
              </a:custGeom>
              <a:noFill/>
              <a:ln w="25400">
                <a:solidFill>
                  <a:srgbClr val="00B05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empus Sans ITC" pitchFamily="82" charset="0"/>
                </a:endParaRPr>
              </a:p>
            </p:txBody>
          </p:sp>
          <p:sp>
            <p:nvSpPr>
              <p:cNvPr id="50211" name="Freeform 41"/>
              <p:cNvSpPr>
                <a:spLocks/>
              </p:cNvSpPr>
              <p:nvPr/>
            </p:nvSpPr>
            <p:spPr bwMode="auto">
              <a:xfrm>
                <a:off x="3949700" y="2443163"/>
                <a:ext cx="1993900" cy="1600200"/>
              </a:xfrm>
              <a:custGeom>
                <a:avLst/>
                <a:gdLst>
                  <a:gd name="T0" fmla="*/ 2147483647 w 1256"/>
                  <a:gd name="T1" fmla="*/ 2147483647 h 1008"/>
                  <a:gd name="T2" fmla="*/ 2147483647 w 1256"/>
                  <a:gd name="T3" fmla="*/ 2147483647 h 1008"/>
                  <a:gd name="T4" fmla="*/ 2147483647 w 1256"/>
                  <a:gd name="T5" fmla="*/ 2147483647 h 1008"/>
                  <a:gd name="T6" fmla="*/ 2147483647 w 1256"/>
                  <a:gd name="T7" fmla="*/ 2147483647 h 1008"/>
                  <a:gd name="T8" fmla="*/ 2147483647 w 1256"/>
                  <a:gd name="T9" fmla="*/ 2147483647 h 1008"/>
                  <a:gd name="T10" fmla="*/ 2147483647 w 1256"/>
                  <a:gd name="T11" fmla="*/ 0 h 100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56"/>
                  <a:gd name="T19" fmla="*/ 0 h 1008"/>
                  <a:gd name="T20" fmla="*/ 1256 w 1256"/>
                  <a:gd name="T21" fmla="*/ 1008 h 100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56" h="1008">
                    <a:moveTo>
                      <a:pt x="8" y="1008"/>
                    </a:moveTo>
                    <a:cubicBezTo>
                      <a:pt x="4" y="916"/>
                      <a:pt x="0" y="824"/>
                      <a:pt x="104" y="768"/>
                    </a:cubicBezTo>
                    <a:cubicBezTo>
                      <a:pt x="208" y="712"/>
                      <a:pt x="544" y="736"/>
                      <a:pt x="632" y="672"/>
                    </a:cubicBezTo>
                    <a:cubicBezTo>
                      <a:pt x="720" y="608"/>
                      <a:pt x="552" y="440"/>
                      <a:pt x="632" y="384"/>
                    </a:cubicBezTo>
                    <a:cubicBezTo>
                      <a:pt x="712" y="328"/>
                      <a:pt x="1008" y="400"/>
                      <a:pt x="1112" y="336"/>
                    </a:cubicBezTo>
                    <a:cubicBezTo>
                      <a:pt x="1216" y="272"/>
                      <a:pt x="1236" y="136"/>
                      <a:pt x="1256" y="0"/>
                    </a:cubicBezTo>
                  </a:path>
                </a:pathLst>
              </a:custGeom>
              <a:noFill/>
              <a:ln w="25400">
                <a:solidFill>
                  <a:srgbClr val="00B05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empus Sans ITC" pitchFamily="82" charset="0"/>
                </a:endParaRPr>
              </a:p>
            </p:txBody>
          </p:sp>
          <p:sp>
            <p:nvSpPr>
              <p:cNvPr id="50212" name="Freeform 43"/>
              <p:cNvSpPr>
                <a:spLocks/>
              </p:cNvSpPr>
              <p:nvPr/>
            </p:nvSpPr>
            <p:spPr bwMode="auto">
              <a:xfrm>
                <a:off x="4800531" y="3205162"/>
                <a:ext cx="2133669" cy="1715285"/>
              </a:xfrm>
              <a:custGeom>
                <a:avLst/>
                <a:gdLst>
                  <a:gd name="T0" fmla="*/ 0 w 1488"/>
                  <a:gd name="T1" fmla="*/ 2147483647 h 1152"/>
                  <a:gd name="T2" fmla="*/ 2147483647 w 1488"/>
                  <a:gd name="T3" fmla="*/ 2147483647 h 1152"/>
                  <a:gd name="T4" fmla="*/ 2147483647 w 1488"/>
                  <a:gd name="T5" fmla="*/ 2147483647 h 1152"/>
                  <a:gd name="T6" fmla="*/ 2147483647 w 1488"/>
                  <a:gd name="T7" fmla="*/ 2147483647 h 1152"/>
                  <a:gd name="T8" fmla="*/ 2147483647 w 1488"/>
                  <a:gd name="T9" fmla="*/ 2147483647 h 1152"/>
                  <a:gd name="T10" fmla="*/ 2147483647 w 1488"/>
                  <a:gd name="T11" fmla="*/ 0 h 11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88"/>
                  <a:gd name="T19" fmla="*/ 0 h 1152"/>
                  <a:gd name="T20" fmla="*/ 1488 w 1488"/>
                  <a:gd name="T21" fmla="*/ 1152 h 11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88" h="1152">
                    <a:moveTo>
                      <a:pt x="0" y="1104"/>
                    </a:moveTo>
                    <a:cubicBezTo>
                      <a:pt x="224" y="1128"/>
                      <a:pt x="448" y="1152"/>
                      <a:pt x="576" y="1056"/>
                    </a:cubicBezTo>
                    <a:cubicBezTo>
                      <a:pt x="704" y="960"/>
                      <a:pt x="664" y="624"/>
                      <a:pt x="768" y="528"/>
                    </a:cubicBezTo>
                    <a:cubicBezTo>
                      <a:pt x="872" y="432"/>
                      <a:pt x="1120" y="552"/>
                      <a:pt x="1200" y="480"/>
                    </a:cubicBezTo>
                    <a:cubicBezTo>
                      <a:pt x="1280" y="408"/>
                      <a:pt x="1200" y="176"/>
                      <a:pt x="1248" y="96"/>
                    </a:cubicBezTo>
                    <a:cubicBezTo>
                      <a:pt x="1296" y="16"/>
                      <a:pt x="1392" y="8"/>
                      <a:pt x="1488" y="0"/>
                    </a:cubicBezTo>
                  </a:path>
                </a:pathLst>
              </a:custGeom>
              <a:noFill/>
              <a:ln w="25400">
                <a:solidFill>
                  <a:srgbClr val="00B05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empus Sans ITC" pitchFamily="82" charset="0"/>
                </a:endParaRPr>
              </a:p>
            </p:txBody>
          </p:sp>
          <p:sp>
            <p:nvSpPr>
              <p:cNvPr id="50213" name="Freeform 44"/>
              <p:cNvSpPr>
                <a:spLocks/>
              </p:cNvSpPr>
              <p:nvPr/>
            </p:nvSpPr>
            <p:spPr bwMode="auto">
              <a:xfrm>
                <a:off x="5000546" y="4043365"/>
                <a:ext cx="2187653" cy="1599626"/>
              </a:xfrm>
              <a:custGeom>
                <a:avLst/>
                <a:gdLst>
                  <a:gd name="T0" fmla="*/ 0 w 1600"/>
                  <a:gd name="T1" fmla="*/ 2147483647 h 1144"/>
                  <a:gd name="T2" fmla="*/ 2147483647 w 1600"/>
                  <a:gd name="T3" fmla="*/ 2147483647 h 1144"/>
                  <a:gd name="T4" fmla="*/ 2147483647 w 1600"/>
                  <a:gd name="T5" fmla="*/ 2147483647 h 1144"/>
                  <a:gd name="T6" fmla="*/ 2147483647 w 1600"/>
                  <a:gd name="T7" fmla="*/ 2147483647 h 1144"/>
                  <a:gd name="T8" fmla="*/ 2147483647 w 1600"/>
                  <a:gd name="T9" fmla="*/ 0 h 1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0"/>
                  <a:gd name="T16" fmla="*/ 0 h 1144"/>
                  <a:gd name="T17" fmla="*/ 1600 w 1600"/>
                  <a:gd name="T18" fmla="*/ 1144 h 1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0" h="1144">
                    <a:moveTo>
                      <a:pt x="0" y="1008"/>
                    </a:moveTo>
                    <a:cubicBezTo>
                      <a:pt x="268" y="1076"/>
                      <a:pt x="536" y="1144"/>
                      <a:pt x="720" y="1056"/>
                    </a:cubicBezTo>
                    <a:cubicBezTo>
                      <a:pt x="904" y="968"/>
                      <a:pt x="968" y="592"/>
                      <a:pt x="1104" y="480"/>
                    </a:cubicBezTo>
                    <a:cubicBezTo>
                      <a:pt x="1240" y="368"/>
                      <a:pt x="1472" y="464"/>
                      <a:pt x="1536" y="384"/>
                    </a:cubicBezTo>
                    <a:cubicBezTo>
                      <a:pt x="1600" y="304"/>
                      <a:pt x="1544" y="152"/>
                      <a:pt x="1488" y="0"/>
                    </a:cubicBezTo>
                  </a:path>
                </a:pathLst>
              </a:custGeom>
              <a:noFill/>
              <a:ln w="25400">
                <a:solidFill>
                  <a:srgbClr val="00B05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empus Sans ITC" pitchFamily="82" charset="0"/>
                </a:endParaRPr>
              </a:p>
            </p:txBody>
          </p:sp>
        </p:grpSp>
        <p:sp>
          <p:nvSpPr>
            <p:cNvPr id="50209" name="Freeform 36"/>
            <p:cNvSpPr>
              <a:spLocks/>
            </p:cNvSpPr>
            <p:nvPr/>
          </p:nvSpPr>
          <p:spPr bwMode="auto">
            <a:xfrm>
              <a:off x="4500506" y="2590800"/>
              <a:ext cx="2128893" cy="1916767"/>
            </a:xfrm>
            <a:custGeom>
              <a:avLst/>
              <a:gdLst>
                <a:gd name="T0" fmla="*/ 0 w 1440"/>
                <a:gd name="T1" fmla="*/ 2147483647 h 1240"/>
                <a:gd name="T2" fmla="*/ 2147483647 w 1440"/>
                <a:gd name="T3" fmla="*/ 2147483647 h 1240"/>
                <a:gd name="T4" fmla="*/ 2147483647 w 1440"/>
                <a:gd name="T5" fmla="*/ 2147483647 h 1240"/>
                <a:gd name="T6" fmla="*/ 2147483647 w 1440"/>
                <a:gd name="T7" fmla="*/ 2147483647 h 1240"/>
                <a:gd name="T8" fmla="*/ 2147483647 w 1440"/>
                <a:gd name="T9" fmla="*/ 2147483647 h 1240"/>
                <a:gd name="T10" fmla="*/ 2147483647 w 1440"/>
                <a:gd name="T11" fmla="*/ 0 h 1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40"/>
                <a:gd name="T19" fmla="*/ 0 h 1240"/>
                <a:gd name="T20" fmla="*/ 1440 w 1440"/>
                <a:gd name="T21" fmla="*/ 1240 h 1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40" h="1240">
                  <a:moveTo>
                    <a:pt x="0" y="1200"/>
                  </a:moveTo>
                  <a:cubicBezTo>
                    <a:pt x="196" y="1220"/>
                    <a:pt x="392" y="1240"/>
                    <a:pt x="480" y="1152"/>
                  </a:cubicBezTo>
                  <a:cubicBezTo>
                    <a:pt x="568" y="1064"/>
                    <a:pt x="432" y="768"/>
                    <a:pt x="528" y="672"/>
                  </a:cubicBezTo>
                  <a:cubicBezTo>
                    <a:pt x="624" y="576"/>
                    <a:pt x="952" y="640"/>
                    <a:pt x="1056" y="576"/>
                  </a:cubicBezTo>
                  <a:cubicBezTo>
                    <a:pt x="1160" y="512"/>
                    <a:pt x="1088" y="384"/>
                    <a:pt x="1152" y="288"/>
                  </a:cubicBezTo>
                  <a:cubicBezTo>
                    <a:pt x="1216" y="192"/>
                    <a:pt x="1328" y="96"/>
                    <a:pt x="1440" y="0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Tempus Sans ITC" pitchFamily="82" charset="0"/>
              </a:endParaRP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3429000" y="2819400"/>
            <a:ext cx="1277938" cy="1135063"/>
            <a:chOff x="3255" y="1337"/>
            <a:chExt cx="1056" cy="969"/>
          </a:xfrm>
        </p:grpSpPr>
        <p:sp>
          <p:nvSpPr>
            <p:cNvPr id="50200" name="Line 32"/>
            <p:cNvSpPr>
              <a:spLocks noChangeShapeType="1"/>
            </p:cNvSpPr>
            <p:nvPr/>
          </p:nvSpPr>
          <p:spPr bwMode="auto">
            <a:xfrm flipH="1" flipV="1">
              <a:off x="3303" y="1481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0201" name="Group 33"/>
            <p:cNvGrpSpPr>
              <a:grpSpLocks/>
            </p:cNvGrpSpPr>
            <p:nvPr/>
          </p:nvGrpSpPr>
          <p:grpSpPr bwMode="auto">
            <a:xfrm>
              <a:off x="3255" y="1337"/>
              <a:ext cx="1056" cy="969"/>
              <a:chOff x="3255" y="1337"/>
              <a:chExt cx="1056" cy="969"/>
            </a:xfrm>
          </p:grpSpPr>
          <p:sp>
            <p:nvSpPr>
              <p:cNvPr id="50202" name="Line 34"/>
              <p:cNvSpPr>
                <a:spLocks noChangeShapeType="1"/>
              </p:cNvSpPr>
              <p:nvPr/>
            </p:nvSpPr>
            <p:spPr bwMode="auto">
              <a:xfrm flipV="1">
                <a:off x="3255" y="1337"/>
                <a:ext cx="288" cy="96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03" name="Line 35"/>
              <p:cNvSpPr>
                <a:spLocks noChangeShapeType="1"/>
              </p:cNvSpPr>
              <p:nvPr/>
            </p:nvSpPr>
            <p:spPr bwMode="auto">
              <a:xfrm>
                <a:off x="3735" y="1337"/>
                <a:ext cx="336" cy="4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04" name="Line 36"/>
              <p:cNvSpPr>
                <a:spLocks noChangeShapeType="1"/>
              </p:cNvSpPr>
              <p:nvPr/>
            </p:nvSpPr>
            <p:spPr bwMode="auto">
              <a:xfrm>
                <a:off x="4215" y="1529"/>
                <a:ext cx="96" cy="19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05" name="Line 37"/>
              <p:cNvSpPr>
                <a:spLocks noChangeShapeType="1"/>
              </p:cNvSpPr>
              <p:nvPr/>
            </p:nvSpPr>
            <p:spPr bwMode="auto">
              <a:xfrm flipH="1">
                <a:off x="4282" y="1922"/>
                <a:ext cx="29" cy="336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06" name="Line 38"/>
              <p:cNvSpPr>
                <a:spLocks noChangeShapeType="1"/>
              </p:cNvSpPr>
              <p:nvPr/>
            </p:nvSpPr>
            <p:spPr bwMode="auto">
              <a:xfrm>
                <a:off x="3687" y="1433"/>
                <a:ext cx="573" cy="873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07" name="Line 39"/>
              <p:cNvSpPr>
                <a:spLocks noChangeShapeType="1"/>
              </p:cNvSpPr>
              <p:nvPr/>
            </p:nvSpPr>
            <p:spPr bwMode="auto">
              <a:xfrm flipH="1" flipV="1">
                <a:off x="3303" y="1529"/>
                <a:ext cx="1008" cy="28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0193" name="Oval 24"/>
          <p:cNvSpPr>
            <a:spLocks noChangeArrowheads="1"/>
          </p:cNvSpPr>
          <p:nvPr/>
        </p:nvSpPr>
        <p:spPr bwMode="auto">
          <a:xfrm rot="2363332">
            <a:off x="6686550" y="1450975"/>
            <a:ext cx="1185863" cy="603250"/>
          </a:xfrm>
          <a:prstGeom prst="ellipse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empus Sans ITC" pitchFamily="82" charset="0"/>
            </a:endParaRPr>
          </a:p>
        </p:txBody>
      </p:sp>
      <p:sp>
        <p:nvSpPr>
          <p:cNvPr id="58" name="Freeform 40"/>
          <p:cNvSpPr>
            <a:spLocks/>
          </p:cNvSpPr>
          <p:nvPr/>
        </p:nvSpPr>
        <p:spPr bwMode="auto">
          <a:xfrm>
            <a:off x="4953000" y="1905000"/>
            <a:ext cx="1905000" cy="990600"/>
          </a:xfrm>
          <a:custGeom>
            <a:avLst/>
            <a:gdLst>
              <a:gd name="T0" fmla="*/ 0 w 1200"/>
              <a:gd name="T1" fmla="*/ 2147483647 h 624"/>
              <a:gd name="T2" fmla="*/ 2147483647 w 1200"/>
              <a:gd name="T3" fmla="*/ 2147483647 h 624"/>
              <a:gd name="T4" fmla="*/ 2147483647 w 1200"/>
              <a:gd name="T5" fmla="*/ 2147483647 h 624"/>
              <a:gd name="T6" fmla="*/ 2147483647 w 1200"/>
              <a:gd name="T7" fmla="*/ 2147483647 h 624"/>
              <a:gd name="T8" fmla="*/ 2147483647 w 1200"/>
              <a:gd name="T9" fmla="*/ 0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"/>
              <a:gd name="T16" fmla="*/ 0 h 624"/>
              <a:gd name="T17" fmla="*/ 1200 w 120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" h="624">
                <a:moveTo>
                  <a:pt x="0" y="624"/>
                </a:moveTo>
                <a:cubicBezTo>
                  <a:pt x="16" y="504"/>
                  <a:pt x="32" y="384"/>
                  <a:pt x="144" y="336"/>
                </a:cubicBezTo>
                <a:cubicBezTo>
                  <a:pt x="256" y="288"/>
                  <a:pt x="552" y="368"/>
                  <a:pt x="672" y="336"/>
                </a:cubicBezTo>
                <a:cubicBezTo>
                  <a:pt x="792" y="304"/>
                  <a:pt x="776" y="200"/>
                  <a:pt x="864" y="144"/>
                </a:cubicBezTo>
                <a:cubicBezTo>
                  <a:pt x="952" y="88"/>
                  <a:pt x="1076" y="44"/>
                  <a:pt x="1200" y="0"/>
                </a:cubicBezTo>
              </a:path>
            </a:pathLst>
          </a:custGeom>
          <a:noFill/>
          <a:ln w="25400">
            <a:solidFill>
              <a:srgbClr val="00B05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Tempus Sans ITC" pitchFamily="82" charset="0"/>
            </a:endParaRPr>
          </a:p>
        </p:txBody>
      </p:sp>
      <p:sp>
        <p:nvSpPr>
          <p:cNvPr id="50195" name="Text Box 26"/>
          <p:cNvSpPr txBox="1">
            <a:spLocks noChangeArrowheads="1"/>
          </p:cNvSpPr>
          <p:nvPr/>
        </p:nvSpPr>
        <p:spPr bwMode="auto">
          <a:xfrm>
            <a:off x="7086600" y="1524000"/>
            <a:ext cx="357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TW" b="1" i="1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y</a:t>
            </a:r>
            <a:r>
              <a:rPr lang="en-US" altLang="zh-TW" b="1" i="1" baseline="-25000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1</a:t>
            </a:r>
            <a:endParaRPr lang="en-US" altLang="zh-TW" b="1" i="1">
              <a:latin typeface="Tempus Sans ITC" pitchFamily="82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3" name="Text Box 79"/>
          <p:cNvSpPr txBox="1">
            <a:spLocks noChangeArrowheads="1"/>
          </p:cNvSpPr>
          <p:nvPr/>
        </p:nvSpPr>
        <p:spPr bwMode="auto">
          <a:xfrm>
            <a:off x="228600" y="1219203"/>
            <a:ext cx="3581400" cy="1015663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Binary Output Problem</a:t>
            </a:r>
            <a:endParaRPr lang="en-US" altLang="zh-TW" sz="2400" dirty="0">
              <a:solidFill>
                <a:srgbClr val="FFFFFF"/>
              </a:solidFill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 sz="24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with </a:t>
            </a:r>
            <a:r>
              <a:rPr lang="en-US" altLang="zh-TW" sz="2400" dirty="0">
                <a:solidFill>
                  <a:srgbClr val="FF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latent </a:t>
            </a:r>
            <a:r>
              <a:rPr lang="en-US" altLang="zh-TW" sz="24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variables</a:t>
            </a:r>
          </a:p>
        </p:txBody>
      </p: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5638800" y="3733800"/>
            <a:ext cx="3048000" cy="1447800"/>
            <a:chOff x="6781800" y="838200"/>
            <a:chExt cx="2286000" cy="1842655"/>
          </a:xfrm>
          <a:solidFill>
            <a:srgbClr val="FFFF66"/>
          </a:solidFill>
        </p:grpSpPr>
        <p:sp>
          <p:nvSpPr>
            <p:cNvPr id="68" name="Rounded Rectangular Callout 67"/>
            <p:cNvSpPr/>
            <p:nvPr/>
          </p:nvSpPr>
          <p:spPr>
            <a:xfrm>
              <a:off x="6781800" y="838200"/>
              <a:ext cx="2286000" cy="1842655"/>
            </a:xfrm>
            <a:prstGeom prst="wedgeRoundRectCallout">
              <a:avLst>
                <a:gd name="adj1" fmla="val -65156"/>
                <a:gd name="adj2" fmla="val -42288"/>
                <a:gd name="adj3" fmla="val 16667"/>
              </a:avLst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934200" y="914399"/>
              <a:ext cx="2057400" cy="168437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Use </a:t>
              </a:r>
              <a:r>
                <a:rPr lang="en-US" sz="2000" dirty="0">
                  <a:solidFill>
                    <a:srgbClr val="FF0000"/>
                  </a:solidFill>
                </a:rPr>
                <a:t>constraints </a:t>
              </a:r>
              <a:r>
                <a:rPr lang="en-US" sz="2000" dirty="0"/>
                <a:t>to capture the dependencies on </a:t>
              </a:r>
              <a:r>
                <a:rPr lang="en-US" sz="2000" dirty="0" smtClean="0"/>
                <a:t>the </a:t>
              </a:r>
              <a:r>
                <a:rPr lang="en-US" sz="2000" dirty="0" smtClean="0">
                  <a:solidFill>
                    <a:srgbClr val="FF0000"/>
                  </a:solidFill>
                </a:rPr>
                <a:t>latent </a:t>
              </a:r>
              <a:r>
                <a:rPr lang="en-US" sz="2000" dirty="0" smtClean="0"/>
                <a:t>representation</a:t>
              </a:r>
              <a:endParaRPr lang="en-US" sz="2000" dirty="0"/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24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1686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1701334" y="885352"/>
            <a:ext cx="6071066" cy="1414700"/>
          </a:xfrm>
          <a:prstGeom prst="roundRect">
            <a:avLst/>
          </a:prstGeom>
          <a:solidFill>
            <a:srgbClr val="FFFFFF"/>
          </a:solidFill>
          <a:ln w="381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Algorithms: Two Conceptual Approaches </a:t>
            </a:r>
          </a:p>
        </p:txBody>
      </p:sp>
      <p:sp>
        <p:nvSpPr>
          <p:cNvPr id="114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solidFill>
                <a:srgbClr val="0033CC"/>
              </a:solidFill>
            </a:endParaRPr>
          </a:p>
          <a:p>
            <a:pPr eaLnBrk="1" hangingPunct="1"/>
            <a:endParaRPr lang="en-US" dirty="0" smtClean="0">
              <a:solidFill>
                <a:srgbClr val="0033CC"/>
              </a:solidFill>
            </a:endParaRPr>
          </a:p>
          <a:p>
            <a:pPr eaLnBrk="1" hangingPunct="1"/>
            <a:endParaRPr lang="en-US" dirty="0" smtClean="0">
              <a:solidFill>
                <a:srgbClr val="0033CC"/>
              </a:solidFill>
            </a:endParaRPr>
          </a:p>
          <a:p>
            <a:pPr eaLnBrk="1" hangingPunct="1"/>
            <a:endParaRPr lang="en-US" sz="1000" dirty="0">
              <a:solidFill>
                <a:srgbClr val="0033CC"/>
              </a:solidFill>
            </a:endParaRPr>
          </a:p>
          <a:p>
            <a:pPr eaLnBrk="1" hangingPunct="1"/>
            <a:r>
              <a:rPr lang="en-US" sz="2000" dirty="0" smtClean="0">
                <a:solidFill>
                  <a:srgbClr val="0033CC"/>
                </a:solidFill>
              </a:rPr>
              <a:t>Two stage approach </a:t>
            </a:r>
            <a:r>
              <a:rPr lang="en-US" sz="1600" dirty="0" smtClean="0">
                <a:solidFill>
                  <a:srgbClr val="0033CC"/>
                </a:solidFill>
              </a:rPr>
              <a:t>(</a:t>
            </a:r>
            <a:r>
              <a:rPr lang="en-US" sz="1600" dirty="0" smtClean="0"/>
              <a:t>typically used for</a:t>
            </a:r>
            <a:r>
              <a:rPr lang="en-US" sz="1600" dirty="0" smtClean="0">
                <a:solidFill>
                  <a:srgbClr val="0033CC"/>
                </a:solidFill>
              </a:rPr>
              <a:t> </a:t>
            </a:r>
            <a:r>
              <a:rPr lang="en-US" sz="1600" dirty="0" smtClean="0"/>
              <a:t>TE and paraphrase identification)</a:t>
            </a:r>
          </a:p>
          <a:p>
            <a:pPr lvl="1" eaLnBrk="1" hangingPunct="1"/>
            <a:r>
              <a:rPr lang="en-US" sz="1800" dirty="0" smtClean="0"/>
              <a:t>Learn hidden variables; </a:t>
            </a:r>
            <a:r>
              <a:rPr lang="en-US" sz="1800" dirty="0" smtClean="0">
                <a:solidFill>
                  <a:srgbClr val="0033CC"/>
                </a:solidFill>
              </a:rPr>
              <a:t>fix it</a:t>
            </a:r>
          </a:p>
          <a:p>
            <a:pPr lvl="2" eaLnBrk="1" hangingPunct="1"/>
            <a:r>
              <a:rPr lang="en-US" sz="1600" dirty="0" smtClean="0"/>
              <a:t>Need supervision for the hidden layer (or heuristics)</a:t>
            </a:r>
          </a:p>
          <a:p>
            <a:pPr lvl="1" eaLnBrk="1" hangingPunct="1"/>
            <a:r>
              <a:rPr lang="en-US" sz="1800" dirty="0" smtClean="0"/>
              <a:t>For each example, extract features over </a:t>
            </a:r>
            <a:r>
              <a:rPr lang="en-US" sz="1800" dirty="0" smtClean="0">
                <a:solidFill>
                  <a:srgbClr val="0033CC"/>
                </a:solidFill>
              </a:rPr>
              <a:t>x</a:t>
            </a:r>
            <a:r>
              <a:rPr lang="en-US" sz="1800" dirty="0" smtClean="0"/>
              <a:t> and (the fixed) </a:t>
            </a:r>
            <a:r>
              <a:rPr lang="en-US" sz="1800" dirty="0" smtClean="0">
                <a:solidFill>
                  <a:srgbClr val="0033CC"/>
                </a:solidFill>
              </a:rPr>
              <a:t>h</a:t>
            </a:r>
            <a:r>
              <a:rPr lang="en-US" sz="1800" dirty="0" smtClean="0"/>
              <a:t>.</a:t>
            </a:r>
          </a:p>
          <a:p>
            <a:pPr lvl="1" eaLnBrk="1" hangingPunct="1"/>
            <a:r>
              <a:rPr lang="en-US" sz="1800" dirty="0" smtClean="0"/>
              <a:t>Learn a binary classier</a:t>
            </a:r>
          </a:p>
          <a:p>
            <a:pPr eaLnBrk="1" hangingPunct="1"/>
            <a:r>
              <a:rPr lang="en-US" sz="2000" dirty="0" smtClean="0">
                <a:solidFill>
                  <a:srgbClr val="0033CC"/>
                </a:solidFill>
              </a:rPr>
              <a:t>Proposed Approach: Joint Learning </a:t>
            </a:r>
          </a:p>
          <a:p>
            <a:pPr lvl="1" eaLnBrk="1" hangingPunct="1"/>
            <a:r>
              <a:rPr lang="en-US" sz="1800" dirty="0" smtClean="0"/>
              <a:t>Drive the learning of </a:t>
            </a:r>
            <a:r>
              <a:rPr lang="en-US" sz="1800" dirty="0" smtClean="0">
                <a:solidFill>
                  <a:srgbClr val="0033CC"/>
                </a:solidFill>
              </a:rPr>
              <a:t>h</a:t>
            </a:r>
            <a:r>
              <a:rPr lang="en-US" sz="1800" dirty="0" smtClean="0"/>
              <a:t> from the binary labels</a:t>
            </a:r>
          </a:p>
          <a:p>
            <a:pPr lvl="1" eaLnBrk="1" hangingPunct="1"/>
            <a:r>
              <a:rPr lang="en-US" sz="1800" dirty="0" smtClean="0"/>
              <a:t>Find the </a:t>
            </a:r>
            <a:r>
              <a:rPr lang="en-US" sz="1800" dirty="0" smtClean="0">
                <a:solidFill>
                  <a:srgbClr val="0033CC"/>
                </a:solidFill>
              </a:rPr>
              <a:t>best h(x</a:t>
            </a:r>
            <a:r>
              <a:rPr lang="en-US" sz="1800" dirty="0" smtClean="0"/>
              <a:t>)  [Use constraints here to search only for “legitimate” h’s]</a:t>
            </a:r>
          </a:p>
          <a:p>
            <a:pPr lvl="1" eaLnBrk="1" hangingPunct="1"/>
            <a:r>
              <a:rPr lang="en-US" sz="1800" b="1" dirty="0" smtClean="0"/>
              <a:t>An intermediate structure representation is good </a:t>
            </a:r>
            <a:r>
              <a:rPr lang="en-US" sz="1800" b="1" dirty="0" smtClean="0">
                <a:solidFill>
                  <a:srgbClr val="0033CC"/>
                </a:solidFill>
              </a:rPr>
              <a:t>to the extent is supports better final prediction.</a:t>
            </a:r>
            <a:r>
              <a:rPr lang="en-US" sz="1800" dirty="0" smtClean="0">
                <a:solidFill>
                  <a:srgbClr val="0033CC"/>
                </a:solidFill>
              </a:rPr>
              <a:t> </a:t>
            </a:r>
          </a:p>
          <a:p>
            <a:pPr lvl="1" eaLnBrk="1" hangingPunct="1"/>
            <a:r>
              <a:rPr lang="en-US" sz="1800" dirty="0" smtClean="0"/>
              <a:t>Algorithm?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752600" y="1140615"/>
            <a:ext cx="5974724" cy="1159437"/>
            <a:chOff x="1447800" y="1785707"/>
            <a:chExt cx="5974724" cy="1159437"/>
          </a:xfrm>
        </p:grpSpPr>
        <p:grpSp>
          <p:nvGrpSpPr>
            <p:cNvPr id="50" name="Group 49"/>
            <p:cNvGrpSpPr/>
            <p:nvPr/>
          </p:nvGrpSpPr>
          <p:grpSpPr>
            <a:xfrm>
              <a:off x="2679925" y="2259344"/>
              <a:ext cx="3814855" cy="335208"/>
              <a:chOff x="2078327" y="2129156"/>
              <a:chExt cx="3814855" cy="335208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2078327" y="2156296"/>
                <a:ext cx="1203965" cy="277660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3926716" y="2129156"/>
                <a:ext cx="1966466" cy="307792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69" name="Right Arrow 68"/>
              <p:cNvSpPr/>
              <p:nvPr/>
            </p:nvSpPr>
            <p:spPr>
              <a:xfrm>
                <a:off x="3463881" y="2147940"/>
                <a:ext cx="322140" cy="316424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51" name="TextBox 14"/>
            <p:cNvSpPr txBox="1"/>
            <p:nvPr/>
          </p:nvSpPr>
          <p:spPr>
            <a:xfrm>
              <a:off x="1600200" y="1785707"/>
              <a:ext cx="2103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smtClean="0">
                  <a:solidFill>
                    <a:srgbClr val="008000"/>
                  </a:solidFill>
                </a:rPr>
                <a:t>Structure predictio</a:t>
              </a:r>
              <a:r>
                <a:rPr lang="en-US" b="1" dirty="0">
                  <a:solidFill>
                    <a:srgbClr val="008000"/>
                  </a:solidFill>
                </a:rPr>
                <a:t>n</a:t>
              </a:r>
            </a:p>
          </p:txBody>
        </p:sp>
        <p:sp>
          <p:nvSpPr>
            <p:cNvPr id="52" name="TextBox 15"/>
            <p:cNvSpPr txBox="1"/>
            <p:nvPr/>
          </p:nvSpPr>
          <p:spPr>
            <a:xfrm>
              <a:off x="4114800" y="1797375"/>
              <a:ext cx="1829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smtClean="0">
                  <a:solidFill>
                    <a:srgbClr val="008000"/>
                  </a:solidFill>
                </a:rPr>
                <a:t>Binary Prediction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447800" y="2194812"/>
              <a:ext cx="1189069" cy="369332"/>
              <a:chOff x="1663448" y="2552344"/>
              <a:chExt cx="1189069" cy="369332"/>
            </a:xfrm>
          </p:grpSpPr>
          <p:sp>
            <p:nvSpPr>
              <p:cNvPr id="65" name="TextBox 9"/>
              <p:cNvSpPr txBox="1"/>
              <p:nvPr/>
            </p:nvSpPr>
            <p:spPr>
              <a:xfrm>
                <a:off x="1663448" y="2552344"/>
                <a:ext cx="696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 smtClean="0"/>
                  <a:t>Input</a:t>
                </a:r>
              </a:p>
            </p:txBody>
          </p:sp>
          <p:cxnSp>
            <p:nvCxnSpPr>
              <p:cNvPr id="66" name="Straight Arrow Connector 65"/>
              <p:cNvCxnSpPr>
                <a:endCxn id="57" idx="1"/>
              </p:cNvCxnSpPr>
              <p:nvPr/>
            </p:nvCxnSpPr>
            <p:spPr>
              <a:xfrm>
                <a:off x="2339274" y="2771864"/>
                <a:ext cx="5132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555423" y="2537004"/>
              <a:ext cx="1850635" cy="408140"/>
              <a:chOff x="2819138" y="2586408"/>
              <a:chExt cx="1331950" cy="408140"/>
            </a:xfrm>
          </p:grpSpPr>
          <p:sp>
            <p:nvSpPr>
              <p:cNvPr id="63" name="TextBox 10"/>
              <p:cNvSpPr txBox="1"/>
              <p:nvPr/>
            </p:nvSpPr>
            <p:spPr>
              <a:xfrm>
                <a:off x="2819138" y="2655994"/>
                <a:ext cx="13319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 smtClean="0"/>
                  <a:t>Predicted  Structure</a:t>
                </a:r>
              </a:p>
            </p:txBody>
          </p:sp>
          <p:cxnSp>
            <p:nvCxnSpPr>
              <p:cNvPr id="64" name="Straight Arrow Connector 63"/>
              <p:cNvCxnSpPr/>
              <p:nvPr/>
            </p:nvCxnSpPr>
            <p:spPr>
              <a:xfrm flipV="1">
                <a:off x="3502717" y="2586408"/>
                <a:ext cx="0" cy="2061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4536623" y="2531830"/>
              <a:ext cx="2149819" cy="413314"/>
              <a:chOff x="3696883" y="2706451"/>
              <a:chExt cx="2149819" cy="413314"/>
            </a:xfrm>
          </p:grpSpPr>
          <p:sp>
            <p:nvSpPr>
              <p:cNvPr id="61" name="TextBox 11"/>
              <p:cNvSpPr txBox="1"/>
              <p:nvPr/>
            </p:nvSpPr>
            <p:spPr>
              <a:xfrm>
                <a:off x="3696883" y="2781211"/>
                <a:ext cx="21498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 smtClean="0"/>
                  <a:t>Feature  representation</a:t>
                </a:r>
                <a:endParaRPr lang="en-US" sz="1600" dirty="0"/>
              </a:p>
            </p:txBody>
          </p:sp>
          <p:cxnSp>
            <p:nvCxnSpPr>
              <p:cNvPr id="62" name="Straight Arrow Connector 61"/>
              <p:cNvCxnSpPr/>
              <p:nvPr/>
            </p:nvCxnSpPr>
            <p:spPr>
              <a:xfrm flipV="1">
                <a:off x="4458883" y="2706451"/>
                <a:ext cx="0" cy="2609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6172721" y="2154416"/>
              <a:ext cx="1249803" cy="646331"/>
              <a:chOff x="5785834" y="2432114"/>
              <a:chExt cx="1249803" cy="646331"/>
            </a:xfrm>
          </p:grpSpPr>
          <p:sp>
            <p:nvSpPr>
              <p:cNvPr id="59" name="TextBox 12"/>
              <p:cNvSpPr txBox="1"/>
              <p:nvPr/>
            </p:nvSpPr>
            <p:spPr>
              <a:xfrm>
                <a:off x="6222594" y="2432114"/>
                <a:ext cx="8130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 smtClean="0"/>
                  <a:t>Binary</a:t>
                </a:r>
              </a:p>
              <a:p>
                <a:r>
                  <a:rPr lang="en-US" b="1" dirty="0" smtClean="0"/>
                  <a:t> label</a:t>
                </a:r>
                <a:endParaRPr lang="en-US" b="1" dirty="0"/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 flipH="1">
                <a:off x="5785834" y="2755279"/>
                <a:ext cx="43676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2774178" y="2214277"/>
                  <a:ext cx="95962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4178" y="2214277"/>
                  <a:ext cx="959622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648200" y="2214277"/>
                  <a:ext cx="152452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000" dirty="0">
                            <a:latin typeface="cmmi10" pitchFamily="34" charset="0"/>
                          </a:rPr>
                          <m:t>Á</m:t>
                        </m:r>
                        <m:d>
                          <m:dPr>
                            <m:ctrlPr>
                              <a:rPr lang="en-US" sz="2000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h</m:t>
                            </m:r>
                          </m:e>
                        </m:d>
                        <m:r>
                          <a:rPr lang="en-US" sz="2000" b="1" i="1" smtClean="0">
                            <a:latin typeface="Cambria Math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𝑌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2214277"/>
                  <a:ext cx="1524520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3393702" y="838200"/>
            <a:ext cx="1589976" cy="405654"/>
            <a:chOff x="3286378" y="976548"/>
            <a:chExt cx="1589976" cy="405654"/>
          </a:xfrm>
        </p:grpSpPr>
        <p:sp>
          <p:nvSpPr>
            <p:cNvPr id="70" name="Right Arrow 69"/>
            <p:cNvSpPr/>
            <p:nvPr/>
          </p:nvSpPr>
          <p:spPr>
            <a:xfrm flipH="1">
              <a:off x="3286378" y="1220519"/>
              <a:ext cx="1589976" cy="16168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3494912" y="976548"/>
              <a:ext cx="12490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Feedback</a:t>
              </a: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25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9405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572000" y="3581400"/>
            <a:ext cx="4419600" cy="685800"/>
          </a:xfrm>
          <a:prstGeom prst="wedgeRectCallout">
            <a:avLst>
              <a:gd name="adj1" fmla="val 15451"/>
              <a:gd name="adj2" fmla="val 166477"/>
            </a:avLst>
          </a:prstGeom>
          <a:solidFill>
            <a:srgbClr val="FFFFCC"/>
          </a:solidFill>
          <a:ln w="9525">
            <a:solidFill>
              <a:srgbClr val="FF9933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r>
              <a:rPr lang="en-US" dirty="0"/>
              <a:t>New feature vector for the final decision. Chosen </a:t>
            </a:r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selects</a:t>
            </a:r>
            <a:r>
              <a:rPr lang="en-US" dirty="0"/>
              <a:t> a representation.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686800" cy="533400"/>
          </a:xfrm>
        </p:spPr>
        <p:txBody>
          <a:bodyPr/>
          <a:lstStyle/>
          <a:p>
            <a:pPr eaLnBrk="1" hangingPunct="1"/>
            <a:r>
              <a:rPr lang="en-US" sz="2400" smtClean="0"/>
              <a:t>Learning with Constrained Latent Representation (LCLR): Intuition</a:t>
            </a:r>
          </a:p>
        </p:txBody>
      </p:sp>
      <p:sp>
        <p:nvSpPr>
          <p:cNvPr id="1138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If x is positive</a:t>
            </a:r>
          </a:p>
          <a:p>
            <a:pPr lvl="1" eaLnBrk="1" hangingPunct="1"/>
            <a:r>
              <a:rPr lang="en-US" dirty="0" smtClean="0"/>
              <a:t>There must exist a good explanation (intermediate representation)</a:t>
            </a:r>
          </a:p>
          <a:p>
            <a:pPr lvl="1" eaLnBrk="1" hangingPunct="1"/>
            <a:r>
              <a:rPr lang="en-US" dirty="0" smtClean="0"/>
              <a:t> </a:t>
            </a:r>
            <a:r>
              <a:rPr lang="en-US" dirty="0" smtClean="0">
                <a:latin typeface="cmsy10" pitchFamily="34" charset="0"/>
              </a:rPr>
              <a:t>9</a:t>
            </a:r>
            <a:r>
              <a:rPr lang="en-US" dirty="0" smtClean="0"/>
              <a:t> h, </a:t>
            </a:r>
            <a:r>
              <a:rPr lang="en-US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dirty="0" smtClean="0"/>
              <a:t> </a:t>
            </a:r>
            <a:r>
              <a:rPr lang="en-US" dirty="0" smtClean="0">
                <a:latin typeface="cmmi10" pitchFamily="34" charset="0"/>
              </a:rPr>
              <a:t>Á</a:t>
            </a:r>
            <a:r>
              <a:rPr lang="en-US" dirty="0" smtClean="0"/>
              <a:t>(</a:t>
            </a:r>
            <a:r>
              <a:rPr lang="en-US" dirty="0" err="1" smtClean="0"/>
              <a:t>x,h</a:t>
            </a:r>
            <a:r>
              <a:rPr lang="en-US" dirty="0" smtClean="0"/>
              <a:t>) </a:t>
            </a:r>
            <a:r>
              <a:rPr lang="en-US" dirty="0" smtClean="0">
                <a:latin typeface="cmsy10" pitchFamily="34" charset="0"/>
              </a:rPr>
              <a:t>¸</a:t>
            </a:r>
            <a:r>
              <a:rPr lang="en-US" dirty="0" smtClean="0"/>
              <a:t> 0</a:t>
            </a:r>
          </a:p>
          <a:p>
            <a:pPr lvl="1" eaLnBrk="1" hangingPunct="1"/>
            <a:r>
              <a:rPr lang="en-US" dirty="0" smtClean="0"/>
              <a:t>or, </a:t>
            </a:r>
            <a:r>
              <a:rPr lang="en-US" dirty="0" err="1" smtClean="0"/>
              <a:t>max</a:t>
            </a:r>
            <a:r>
              <a:rPr lang="en-US" baseline="-25000" dirty="0" err="1" smtClean="0"/>
              <a:t>h</a:t>
            </a:r>
            <a:r>
              <a:rPr lang="en-US" dirty="0" smtClean="0"/>
              <a:t> </a:t>
            </a:r>
            <a:r>
              <a:rPr lang="en-US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dirty="0" smtClean="0"/>
              <a:t> </a:t>
            </a:r>
            <a:r>
              <a:rPr lang="en-US" dirty="0" smtClean="0">
                <a:latin typeface="cmmi10" pitchFamily="34" charset="0"/>
              </a:rPr>
              <a:t>Á</a:t>
            </a:r>
            <a:r>
              <a:rPr lang="en-US" dirty="0" smtClean="0"/>
              <a:t>(</a:t>
            </a:r>
            <a:r>
              <a:rPr lang="en-US" dirty="0" err="1" smtClean="0"/>
              <a:t>x,h</a:t>
            </a:r>
            <a:r>
              <a:rPr lang="en-US" dirty="0" smtClean="0"/>
              <a:t>) </a:t>
            </a:r>
            <a:r>
              <a:rPr lang="en-US" dirty="0" smtClean="0">
                <a:latin typeface="cmsy10" pitchFamily="34" charset="0"/>
              </a:rPr>
              <a:t>¸</a:t>
            </a:r>
            <a:r>
              <a:rPr lang="en-US" dirty="0" smtClean="0"/>
              <a:t> 0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If  x is negative</a:t>
            </a:r>
            <a:r>
              <a:rPr lang="en-US" dirty="0" smtClean="0"/>
              <a:t> </a:t>
            </a:r>
          </a:p>
          <a:p>
            <a:pPr lvl="1" eaLnBrk="1" hangingPunct="1"/>
            <a:r>
              <a:rPr lang="en-US" dirty="0" smtClean="0"/>
              <a:t>No explanation is good enough to support the answer </a:t>
            </a:r>
          </a:p>
          <a:p>
            <a:pPr lvl="1" eaLnBrk="1" hangingPunct="1"/>
            <a:r>
              <a:rPr lang="en-US" dirty="0" smtClean="0"/>
              <a:t> </a:t>
            </a:r>
            <a:r>
              <a:rPr lang="en-US" dirty="0" smtClean="0">
                <a:latin typeface="cmsy10" pitchFamily="34" charset="0"/>
              </a:rPr>
              <a:t>8</a:t>
            </a:r>
            <a:r>
              <a:rPr lang="en-US" dirty="0" smtClean="0"/>
              <a:t> h, </a:t>
            </a:r>
            <a:r>
              <a:rPr lang="en-US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dirty="0" smtClean="0"/>
              <a:t> </a:t>
            </a:r>
            <a:r>
              <a:rPr lang="en-US" dirty="0" smtClean="0">
                <a:latin typeface="cmmi10" pitchFamily="34" charset="0"/>
              </a:rPr>
              <a:t>Á</a:t>
            </a:r>
            <a:r>
              <a:rPr lang="en-US" dirty="0" smtClean="0"/>
              <a:t>(</a:t>
            </a:r>
            <a:r>
              <a:rPr lang="en-US" dirty="0" err="1" smtClean="0"/>
              <a:t>x,h</a:t>
            </a:r>
            <a:r>
              <a:rPr lang="en-US" dirty="0" smtClean="0"/>
              <a:t>) </a:t>
            </a:r>
            <a:r>
              <a:rPr lang="en-US" dirty="0" smtClean="0">
                <a:latin typeface="cmsy10" pitchFamily="34" charset="0"/>
              </a:rPr>
              <a:t>·</a:t>
            </a:r>
            <a:r>
              <a:rPr lang="en-US" dirty="0" smtClean="0"/>
              <a:t> 0</a:t>
            </a:r>
          </a:p>
          <a:p>
            <a:pPr lvl="1" eaLnBrk="1" hangingPunct="1"/>
            <a:r>
              <a:rPr lang="en-US" dirty="0" smtClean="0"/>
              <a:t>or, </a:t>
            </a:r>
            <a:r>
              <a:rPr lang="en-US" dirty="0" err="1" smtClean="0"/>
              <a:t>max</a:t>
            </a:r>
            <a:r>
              <a:rPr lang="en-US" baseline="-25000" dirty="0" err="1" smtClean="0"/>
              <a:t>h</a:t>
            </a:r>
            <a:r>
              <a:rPr lang="en-US" dirty="0" smtClean="0"/>
              <a:t> </a:t>
            </a:r>
            <a:r>
              <a:rPr lang="en-US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dirty="0" smtClean="0"/>
              <a:t> </a:t>
            </a:r>
            <a:r>
              <a:rPr lang="en-US" dirty="0" smtClean="0">
                <a:latin typeface="cmmi10" pitchFamily="34" charset="0"/>
              </a:rPr>
              <a:t>Á</a:t>
            </a:r>
            <a:r>
              <a:rPr lang="en-US" dirty="0" smtClean="0"/>
              <a:t>(</a:t>
            </a:r>
            <a:r>
              <a:rPr lang="en-US" dirty="0" err="1" smtClean="0"/>
              <a:t>x,h</a:t>
            </a:r>
            <a:r>
              <a:rPr lang="en-US" dirty="0" smtClean="0"/>
              <a:t>) </a:t>
            </a:r>
            <a:r>
              <a:rPr lang="en-US" dirty="0" smtClean="0">
                <a:latin typeface="cmsy10" pitchFamily="34" charset="0"/>
              </a:rPr>
              <a:t>·</a:t>
            </a:r>
            <a:r>
              <a:rPr lang="en-US" dirty="0" smtClean="0"/>
              <a:t> 0</a:t>
            </a:r>
          </a:p>
          <a:p>
            <a:pPr marL="914400" lvl="2" indent="0" eaLnBrk="1" hangingPunct="1">
              <a:buNone/>
            </a:pPr>
            <a:endParaRPr lang="en-US" sz="1800" dirty="0"/>
          </a:p>
          <a:p>
            <a:pPr eaLnBrk="1" hangingPunct="1"/>
            <a:r>
              <a:rPr lang="en-US" dirty="0"/>
              <a:t>Altogether, this can be combined into an objective function:</a:t>
            </a:r>
          </a:p>
          <a:p>
            <a:pPr eaLnBrk="1" hangingPunct="1">
              <a:buNone/>
            </a:pPr>
            <a:r>
              <a:rPr lang="en-US" dirty="0"/>
              <a:t>                </a:t>
            </a:r>
            <a:r>
              <a:rPr lang="en-US" dirty="0" err="1"/>
              <a:t>Min</a:t>
            </a:r>
            <a:r>
              <a:rPr lang="en-US" baseline="-25000" dirty="0" err="1"/>
              <a:t>w</a:t>
            </a:r>
            <a:r>
              <a:rPr lang="en-US" dirty="0"/>
              <a:t> 1/2||w||</a:t>
            </a:r>
            <a:r>
              <a:rPr lang="en-US" baseline="30000" dirty="0"/>
              <a:t>2 </a:t>
            </a:r>
            <a:r>
              <a:rPr lang="en-US" dirty="0"/>
              <a:t>  +  </a:t>
            </a:r>
            <a:r>
              <a:rPr lang="en-US" dirty="0" err="1"/>
              <a:t>C</a:t>
            </a:r>
            <a:r>
              <a:rPr lang="en-US" dirty="0" err="1">
                <a:latin typeface="Symbol" pitchFamily="18" charset="2"/>
                <a:sym typeface="Symbol" pitchFamily="18" charset="2"/>
              </a:rPr>
              <a:t></a:t>
            </a:r>
            <a:r>
              <a:rPr lang="en-US" baseline="-25000" dirty="0" err="1"/>
              <a:t>i</a:t>
            </a:r>
            <a:r>
              <a:rPr lang="en-US" dirty="0"/>
              <a:t> L(1-z</a:t>
            </a:r>
            <a:r>
              <a:rPr lang="en-US" baseline="-25000" dirty="0"/>
              <a:t>i</a:t>
            </a:r>
            <a:r>
              <a:rPr lang="en-US" dirty="0"/>
              <a:t>max</a:t>
            </a:r>
            <a:r>
              <a:rPr lang="en-US" baseline="-25000" dirty="0"/>
              <a:t>h </a:t>
            </a:r>
            <a:r>
              <a:rPr lang="en-US" baseline="-25000" dirty="0">
                <a:latin typeface="cmsy10" pitchFamily="34" charset="0"/>
              </a:rPr>
              <a:t>2 C</a:t>
            </a:r>
            <a:r>
              <a:rPr lang="en-US" dirty="0"/>
              <a:t> </a:t>
            </a:r>
            <a:r>
              <a:rPr lang="en-US" dirty="0" err="1"/>
              <a:t>w</a:t>
            </a:r>
            <a:r>
              <a:rPr lang="en-US" baseline="30000" dirty="0" err="1"/>
              <a:t>T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  <a:sym typeface="Symbol" pitchFamily="18" charset="2"/>
              </a:rPr>
              <a:t></a:t>
            </a:r>
            <a:r>
              <a:rPr lang="en-US" baseline="-25000" dirty="0"/>
              <a:t>{s}</a:t>
            </a:r>
            <a:r>
              <a:rPr lang="en-US" dirty="0"/>
              <a:t> </a:t>
            </a:r>
            <a:r>
              <a:rPr lang="en-US" dirty="0" err="1"/>
              <a:t>h</a:t>
            </a:r>
            <a:r>
              <a:rPr lang="en-US" baseline="-25000" dirty="0" err="1"/>
              <a:t>s</a:t>
            </a:r>
            <a:r>
              <a:rPr lang="en-US" dirty="0"/>
              <a:t> </a:t>
            </a:r>
            <a:r>
              <a:rPr lang="en-US" dirty="0" err="1">
                <a:latin typeface="cmmi10" pitchFamily="34" charset="0"/>
              </a:rPr>
              <a:t>Á</a:t>
            </a:r>
            <a:r>
              <a:rPr lang="en-US" baseline="-25000" dirty="0" err="1">
                <a:latin typeface="cmmi10" pitchFamily="34" charset="0"/>
              </a:rPr>
              <a:t>s</a:t>
            </a:r>
            <a:r>
              <a:rPr lang="en-US" dirty="0"/>
              <a:t> (x</a:t>
            </a:r>
            <a:r>
              <a:rPr lang="en-US" baseline="-25000" dirty="0"/>
              <a:t>i</a:t>
            </a:r>
            <a:r>
              <a:rPr lang="en-US" dirty="0"/>
              <a:t>))</a:t>
            </a:r>
          </a:p>
          <a:p>
            <a:pPr lvl="2" eaLnBrk="1" hangingPunct="1"/>
            <a:endParaRPr lang="en-US" sz="1800" dirty="0" smtClean="0"/>
          </a:p>
        </p:txBody>
      </p:sp>
      <p:sp>
        <p:nvSpPr>
          <p:cNvPr id="2" name="Rectangular Callout 1"/>
          <p:cNvSpPr/>
          <p:nvPr/>
        </p:nvSpPr>
        <p:spPr>
          <a:xfrm>
            <a:off x="5257800" y="2057400"/>
            <a:ext cx="3505200" cy="841248"/>
          </a:xfrm>
          <a:prstGeom prst="wedgeRectCallout">
            <a:avLst>
              <a:gd name="adj1" fmla="val -92623"/>
              <a:gd name="adj2" fmla="val 22216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an inference step that will gain from the CCM formulation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CCM on the </a:t>
            </a:r>
            <a:r>
              <a:rPr lang="en-US" dirty="0" smtClean="0">
                <a:solidFill>
                  <a:srgbClr val="FF0000"/>
                </a:solidFill>
              </a:rPr>
              <a:t>latent structure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6629400" y="5334000"/>
            <a:ext cx="16002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800600" y="5334000"/>
            <a:ext cx="1143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343400" y="5867400"/>
            <a:ext cx="4419600" cy="381000"/>
          </a:xfrm>
          <a:prstGeom prst="wedgeRectCallout">
            <a:avLst>
              <a:gd name="adj1" fmla="val -25935"/>
              <a:gd name="adj2" fmla="val -123333"/>
            </a:avLst>
          </a:prstGeom>
          <a:solidFill>
            <a:srgbClr val="FFFFCC"/>
          </a:solidFill>
          <a:ln w="9525">
            <a:solidFill>
              <a:srgbClr val="FF9933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r>
              <a:rPr lang="en-US" dirty="0"/>
              <a:t>Inference: </a:t>
            </a:r>
            <a:r>
              <a:rPr lang="en-US" dirty="0">
                <a:solidFill>
                  <a:srgbClr val="FF0000"/>
                </a:solidFill>
              </a:rPr>
              <a:t>best h</a:t>
            </a:r>
            <a:r>
              <a:rPr lang="en-US" dirty="0"/>
              <a:t> subject to constraints 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26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3728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Optimization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 Convex, due to the maximization term inside the global minimization problem</a:t>
            </a:r>
          </a:p>
          <a:p>
            <a:pPr eaLnBrk="1" hangingPunct="1"/>
            <a:r>
              <a:rPr lang="en-US" smtClean="0"/>
              <a:t>In each iteration:</a:t>
            </a:r>
          </a:p>
          <a:p>
            <a:pPr lvl="1" eaLnBrk="1" hangingPunct="1"/>
            <a:r>
              <a:rPr lang="en-US" smtClean="0"/>
              <a:t>Find the best feature representation </a:t>
            </a:r>
            <a:r>
              <a:rPr lang="en-US" smtClean="0">
                <a:solidFill>
                  <a:srgbClr val="FF0000"/>
                </a:solidFill>
              </a:rPr>
              <a:t>h*</a:t>
            </a:r>
            <a:r>
              <a:rPr lang="en-US" smtClean="0"/>
              <a:t> for all positive examples (off-the shelf ILP solver)</a:t>
            </a:r>
          </a:p>
          <a:p>
            <a:pPr lvl="1" eaLnBrk="1" hangingPunct="1"/>
            <a:r>
              <a:rPr lang="en-US" smtClean="0"/>
              <a:t>Having </a:t>
            </a:r>
            <a:r>
              <a:rPr lang="en-US" smtClean="0">
                <a:solidFill>
                  <a:srgbClr val="FF0000"/>
                </a:solidFill>
              </a:rPr>
              <a:t>fixed the representation</a:t>
            </a:r>
            <a:r>
              <a:rPr lang="en-US" smtClean="0"/>
              <a:t> for the positive examples, update </a:t>
            </a:r>
            <a:r>
              <a:rPr lang="en-US" smtClean="0">
                <a:solidFill>
                  <a:srgbClr val="FF0000"/>
                </a:solidFill>
              </a:rPr>
              <a:t>w</a:t>
            </a:r>
            <a:r>
              <a:rPr lang="en-US" smtClean="0"/>
              <a:t> solving the convex optimization problem: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Not the standard SVM/LR: need inference</a:t>
            </a:r>
          </a:p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Asymmetry:</a:t>
            </a:r>
            <a:r>
              <a:rPr lang="en-US" smtClean="0"/>
              <a:t> Only positive examples require a good intermediate representation that justifies the positive label. </a:t>
            </a:r>
          </a:p>
          <a:p>
            <a:pPr lvl="1" eaLnBrk="1" hangingPunct="1"/>
            <a:r>
              <a:rPr lang="en-US" smtClean="0"/>
              <a:t>Consequently, the objective function decreases monotonically </a:t>
            </a:r>
          </a:p>
        </p:txBody>
      </p:sp>
      <p:pic>
        <p:nvPicPr>
          <p:cNvPr id="79877" name="Picture 4" descr="lclr-tr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3581400"/>
            <a:ext cx="74866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8" name="Line 5"/>
          <p:cNvSpPr>
            <a:spLocks noChangeShapeType="1"/>
          </p:cNvSpPr>
          <p:nvPr/>
        </p:nvSpPr>
        <p:spPr bwMode="auto">
          <a:xfrm>
            <a:off x="5791200" y="4267200"/>
            <a:ext cx="2667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79" name="Line 6"/>
          <p:cNvSpPr>
            <a:spLocks noChangeShapeType="1"/>
          </p:cNvSpPr>
          <p:nvPr/>
        </p:nvSpPr>
        <p:spPr bwMode="auto">
          <a:xfrm>
            <a:off x="2438400" y="4267200"/>
            <a:ext cx="2667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27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30585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900" name="Rectangle 44"/>
          <p:cNvSpPr>
            <a:spLocks noChangeArrowheads="1"/>
          </p:cNvSpPr>
          <p:nvPr/>
        </p:nvSpPr>
        <p:spPr bwMode="auto">
          <a:xfrm>
            <a:off x="457200" y="12192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4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4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4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4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4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4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4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4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4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400" dirty="0">
              <a:latin typeface="Calibri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000" dirty="0">
                <a:latin typeface="Calibri" pitchFamily="34" charset="0"/>
              </a:rPr>
              <a:t>Formalized as Structured SVM + Constrained Hidden Structure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LCRL: </a:t>
            </a:r>
            <a:r>
              <a:rPr lang="en-US" sz="2000" b="1" dirty="0">
                <a:latin typeface="Calibri" pitchFamily="34" charset="0"/>
              </a:rPr>
              <a:t>Learning Constrained Latent </a:t>
            </a:r>
            <a:r>
              <a:rPr lang="en-US" sz="2000" b="1" dirty="0" smtClean="0">
                <a:latin typeface="Calibri" pitchFamily="34" charset="0"/>
              </a:rPr>
              <a:t>Representation </a:t>
            </a:r>
            <a:r>
              <a:rPr lang="en-US" dirty="0" smtClean="0">
                <a:latin typeface="Calibri" pitchFamily="34" charset="0"/>
              </a:rPr>
              <a:t>[NAACL’10, ICML’10]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80900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229600" cy="7921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Iterative Objective Function Learning</a:t>
            </a:r>
          </a:p>
        </p:txBody>
      </p:sp>
      <p:grpSp>
        <p:nvGrpSpPr>
          <p:cNvPr id="15" name="Rectangle 14"/>
          <p:cNvGrpSpPr>
            <a:grpSpLocks/>
          </p:cNvGrpSpPr>
          <p:nvPr/>
        </p:nvGrpSpPr>
        <p:grpSpPr bwMode="auto">
          <a:xfrm>
            <a:off x="685800" y="1198563"/>
            <a:ext cx="2722563" cy="1169987"/>
            <a:chOff x="591" y="1187"/>
            <a:chExt cx="1556" cy="737"/>
          </a:xfrm>
        </p:grpSpPr>
        <p:pic>
          <p:nvPicPr>
            <p:cNvPr id="80919" name="Rectangle 1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" y="1187"/>
              <a:ext cx="1556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20" name="Text Box 5"/>
            <p:cNvSpPr txBox="1">
              <a:spLocks noChangeArrowheads="1"/>
            </p:cNvSpPr>
            <p:nvPr/>
          </p:nvSpPr>
          <p:spPr bwMode="auto">
            <a:xfrm>
              <a:off x="672" y="1248"/>
              <a:ext cx="1392" cy="576"/>
            </a:xfrm>
            <a:prstGeom prst="rect">
              <a:avLst/>
            </a:prstGeom>
            <a:noFill/>
            <a:ln w="9525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2400" b="1">
                  <a:solidFill>
                    <a:schemeClr val="tx2"/>
                  </a:solidFill>
                </a:rPr>
                <a:t>Inference</a:t>
              </a:r>
            </a:p>
            <a:p>
              <a:pPr algn="ctr" eaLnBrk="1" hangingPunct="1"/>
              <a:r>
                <a:rPr lang="en-US" sz="2400">
                  <a:solidFill>
                    <a:schemeClr val="tx2"/>
                  </a:solidFill>
                </a:rPr>
                <a:t>best </a:t>
              </a:r>
              <a:r>
                <a:rPr lang="en-US" sz="2400">
                  <a:solidFill>
                    <a:srgbClr val="FF0000"/>
                  </a:solidFill>
                </a:rPr>
                <a:t>h </a:t>
              </a:r>
              <a:r>
                <a:rPr lang="en-US" sz="2400"/>
                <a:t>subj. to </a:t>
              </a:r>
              <a:r>
                <a:rPr lang="en-US" sz="2400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12" name="Rectangle 11"/>
          <p:cNvGrpSpPr>
            <a:grpSpLocks/>
          </p:cNvGrpSpPr>
          <p:nvPr/>
        </p:nvGrpSpPr>
        <p:grpSpPr bwMode="auto">
          <a:xfrm>
            <a:off x="5967413" y="1198563"/>
            <a:ext cx="2470150" cy="1169987"/>
            <a:chOff x="3759" y="1187"/>
            <a:chExt cx="1556" cy="737"/>
          </a:xfrm>
        </p:grpSpPr>
        <p:pic>
          <p:nvPicPr>
            <p:cNvPr id="80917" name="Rectangle 1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9" y="1187"/>
              <a:ext cx="1556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18" name="Text Box 8"/>
            <p:cNvSpPr txBox="1">
              <a:spLocks noChangeArrowheads="1"/>
            </p:cNvSpPr>
            <p:nvPr/>
          </p:nvSpPr>
          <p:spPr bwMode="auto">
            <a:xfrm>
              <a:off x="3840" y="1248"/>
              <a:ext cx="1392" cy="576"/>
            </a:xfrm>
            <a:prstGeom prst="rect">
              <a:avLst/>
            </a:prstGeom>
            <a:noFill/>
            <a:ln w="9525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2400" b="1">
                  <a:solidFill>
                    <a:schemeClr val="tx2"/>
                  </a:solidFill>
                </a:rPr>
                <a:t>Prediction</a:t>
              </a:r>
            </a:p>
            <a:p>
              <a:pPr algn="ctr" eaLnBrk="1" hangingPunct="1"/>
              <a:r>
                <a:rPr lang="en-US" sz="2400">
                  <a:solidFill>
                    <a:schemeClr val="tx2"/>
                  </a:solidFill>
                </a:rPr>
                <a:t>with inferred </a:t>
              </a:r>
              <a:r>
                <a:rPr lang="en-US" sz="2400">
                  <a:solidFill>
                    <a:srgbClr val="FF0000"/>
                  </a:solidFill>
                </a:rPr>
                <a:t>h</a:t>
              </a:r>
            </a:p>
          </p:txBody>
        </p:sp>
      </p:grpSp>
      <p:grpSp>
        <p:nvGrpSpPr>
          <p:cNvPr id="13" name="Rectangle 12"/>
          <p:cNvGrpSpPr>
            <a:grpSpLocks/>
          </p:cNvGrpSpPr>
          <p:nvPr/>
        </p:nvGrpSpPr>
        <p:grpSpPr bwMode="auto">
          <a:xfrm>
            <a:off x="3449638" y="4476750"/>
            <a:ext cx="2470150" cy="1171575"/>
            <a:chOff x="2173" y="3252"/>
            <a:chExt cx="1556" cy="738"/>
          </a:xfrm>
        </p:grpSpPr>
        <p:pic>
          <p:nvPicPr>
            <p:cNvPr id="80915" name="Rectangle 1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" y="3252"/>
              <a:ext cx="1556" cy="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16" name="Text Box 11"/>
            <p:cNvSpPr txBox="1">
              <a:spLocks noChangeArrowheads="1"/>
            </p:cNvSpPr>
            <p:nvPr/>
          </p:nvSpPr>
          <p:spPr bwMode="auto">
            <a:xfrm>
              <a:off x="2255" y="3312"/>
              <a:ext cx="1392" cy="576"/>
            </a:xfrm>
            <a:prstGeom prst="rect">
              <a:avLst/>
            </a:prstGeom>
            <a:noFill/>
            <a:ln w="9525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2400" b="1">
                  <a:solidFill>
                    <a:schemeClr val="tx2"/>
                  </a:solidFill>
                </a:rPr>
                <a:t>Training</a:t>
              </a:r>
            </a:p>
            <a:p>
              <a:pPr algn="ctr" eaLnBrk="1" hangingPunct="1"/>
              <a:r>
                <a:rPr lang="en-US">
                  <a:solidFill>
                    <a:schemeClr val="tx2"/>
                  </a:solidFill>
                </a:rPr>
                <a:t>w/r to binary decision label</a:t>
              </a:r>
            </a:p>
          </p:txBody>
        </p:sp>
      </p:grpSp>
      <p:grpSp>
        <p:nvGrpSpPr>
          <p:cNvPr id="16" name="Rectangle 15"/>
          <p:cNvGrpSpPr>
            <a:grpSpLocks/>
          </p:cNvGrpSpPr>
          <p:nvPr/>
        </p:nvGrpSpPr>
        <p:grpSpPr bwMode="auto">
          <a:xfrm>
            <a:off x="3071813" y="2800350"/>
            <a:ext cx="2238375" cy="939800"/>
            <a:chOff x="1935" y="2196"/>
            <a:chExt cx="1410" cy="592"/>
          </a:xfrm>
        </p:grpSpPr>
        <p:pic>
          <p:nvPicPr>
            <p:cNvPr id="80913" name="Rectangle 15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5" y="2196"/>
              <a:ext cx="1410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14" name="Text Box 14"/>
            <p:cNvSpPr txBox="1">
              <a:spLocks noChangeArrowheads="1"/>
            </p:cNvSpPr>
            <p:nvPr/>
          </p:nvSpPr>
          <p:spPr bwMode="auto">
            <a:xfrm>
              <a:off x="2016" y="2256"/>
              <a:ext cx="1248" cy="43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</a:rPr>
                <a:t>Initial Objective Function </a:t>
              </a:r>
            </a:p>
          </p:txBody>
        </p:sp>
      </p:grpSp>
      <p:sp>
        <p:nvSpPr>
          <p:cNvPr id="52" name="Right Arrow 51"/>
          <p:cNvSpPr>
            <a:spLocks noChangeArrowheads="1"/>
          </p:cNvSpPr>
          <p:nvPr/>
        </p:nvSpPr>
        <p:spPr bwMode="auto">
          <a:xfrm>
            <a:off x="3810000" y="1371600"/>
            <a:ext cx="1828800" cy="609600"/>
          </a:xfrm>
          <a:prstGeom prst="rightArrow">
            <a:avLst>
              <a:gd name="adj1" fmla="val 38056"/>
              <a:gd name="adj2" fmla="val 58958"/>
            </a:avLst>
          </a:prstGeom>
          <a:solidFill>
            <a:srgbClr val="FFFF99"/>
          </a:solidFill>
          <a:ln w="25400" algn="ctr">
            <a:solidFill>
              <a:srgbClr val="FF9933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6" name="Right Arrow 55"/>
          <p:cNvSpPr>
            <a:spLocks noChangeArrowheads="1"/>
          </p:cNvSpPr>
          <p:nvPr/>
        </p:nvSpPr>
        <p:spPr bwMode="auto">
          <a:xfrm rot="7121551">
            <a:off x="5403850" y="3101975"/>
            <a:ext cx="2222500" cy="609600"/>
          </a:xfrm>
          <a:prstGeom prst="rightArrow">
            <a:avLst>
              <a:gd name="adj1" fmla="val 38056"/>
              <a:gd name="adj2" fmla="val 58958"/>
            </a:avLst>
          </a:prstGeom>
          <a:solidFill>
            <a:srgbClr val="FFFF99"/>
          </a:solidFill>
          <a:ln w="25400" algn="ctr">
            <a:solidFill>
              <a:srgbClr val="FF9933"/>
            </a:solidFill>
            <a:miter lim="800000"/>
            <a:headEnd/>
            <a:tailEnd/>
          </a:ln>
        </p:spPr>
        <p:txBody>
          <a:bodyPr rot="10800000" vert="eaVert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Right Arrow 56"/>
          <p:cNvSpPr>
            <a:spLocks noChangeArrowheads="1"/>
          </p:cNvSpPr>
          <p:nvPr/>
        </p:nvSpPr>
        <p:spPr bwMode="auto">
          <a:xfrm rot="-8063308">
            <a:off x="1399382" y="3293269"/>
            <a:ext cx="2220912" cy="609600"/>
          </a:xfrm>
          <a:prstGeom prst="rightArrow">
            <a:avLst>
              <a:gd name="adj1" fmla="val 38056"/>
              <a:gd name="adj2" fmla="val 58949"/>
            </a:avLst>
          </a:prstGeom>
          <a:solidFill>
            <a:srgbClr val="FFFF99"/>
          </a:solidFill>
          <a:ln w="25400" algn="ctr">
            <a:solidFill>
              <a:srgbClr val="FF9933"/>
            </a:solidFill>
            <a:miter lim="800000"/>
            <a:headEnd/>
            <a:tailEnd/>
          </a:ln>
        </p:spPr>
        <p:txBody>
          <a:bodyPr vert="eaVert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8" name="Right Arrow 57"/>
          <p:cNvSpPr>
            <a:spLocks noChangeArrowheads="1"/>
          </p:cNvSpPr>
          <p:nvPr/>
        </p:nvSpPr>
        <p:spPr bwMode="auto">
          <a:xfrm rot="-8063308">
            <a:off x="2681288" y="2352675"/>
            <a:ext cx="549275" cy="358775"/>
          </a:xfrm>
          <a:prstGeom prst="rightArrow">
            <a:avLst>
              <a:gd name="adj1" fmla="val 38056"/>
              <a:gd name="adj2" fmla="val 58957"/>
            </a:avLst>
          </a:prstGeom>
          <a:solidFill>
            <a:srgbClr val="FFFF99"/>
          </a:solidFill>
          <a:ln w="25400" algn="ctr">
            <a:solidFill>
              <a:srgbClr val="FF9933"/>
            </a:solidFill>
            <a:miter lim="800000"/>
            <a:headEnd/>
            <a:tailEnd/>
          </a:ln>
        </p:spPr>
        <p:txBody>
          <a:bodyPr vert="eaVert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3733800" y="9144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Generate features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914400" y="3733800"/>
            <a:ext cx="2209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Update weight vector</a:t>
            </a:r>
          </a:p>
        </p:txBody>
      </p:sp>
      <p:sp>
        <p:nvSpPr>
          <p:cNvPr id="2" name="TextBox 60"/>
          <p:cNvSpPr txBox="1">
            <a:spLocks noChangeArrowheads="1"/>
          </p:cNvSpPr>
          <p:nvPr/>
        </p:nvSpPr>
        <p:spPr bwMode="auto">
          <a:xfrm>
            <a:off x="6629400" y="3733800"/>
            <a:ext cx="2209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Feedback relative to binary problem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5797998" y="76200"/>
            <a:ext cx="3125787" cy="838200"/>
          </a:xfrm>
          <a:prstGeom prst="wedgeRectCallout">
            <a:avLst>
              <a:gd name="adj1" fmla="val -127805"/>
              <a:gd name="adj2" fmla="val 108090"/>
            </a:avLst>
          </a:prstGeom>
          <a:solidFill>
            <a:srgbClr val="FFFFCC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</a:rPr>
              <a:t>A CCM goes here: restrict </a:t>
            </a:r>
            <a:r>
              <a:rPr lang="en-US" dirty="0">
                <a:solidFill>
                  <a:schemeClr val="tx1"/>
                </a:solidFill>
              </a:rPr>
              <a:t>possible hidden structures considered.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956E49-9B35-407E-B5F2-C84A7F7C3F93}" type="slidenum">
              <a:rPr lang="en-US" altLang="zh-TW" smtClean="0"/>
              <a:pPr>
                <a:defRPr/>
              </a:pPr>
              <a:t>28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1216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9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9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9" grpId="0"/>
      <p:bldP spid="59" grpId="1"/>
      <p:bldP spid="61" grpId="0"/>
      <p:bldP spid="2" grpId="0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Learning with Constrained Latent Representation (LCLR): Framework</a:t>
            </a:r>
          </a:p>
        </p:txBody>
      </p:sp>
      <p:sp>
        <p:nvSpPr>
          <p:cNvPr id="1240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LCLR provides a general inference formulation that allows the use of expressive constraints to determine the hidden level</a:t>
            </a:r>
          </a:p>
          <a:p>
            <a:pPr lvl="1"/>
            <a:r>
              <a:rPr lang="en-US" smtClean="0"/>
              <a:t>Flexibly adapted for many tasks that require latent representations. 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Paraphrasing: Model input as graphs, V(G1,2), E(G1,2)</a:t>
            </a:r>
          </a:p>
          <a:p>
            <a:pPr lvl="1"/>
            <a:r>
              <a:rPr lang="en-US" smtClean="0"/>
              <a:t>Four (types of) Hidden variables: </a:t>
            </a:r>
          </a:p>
          <a:p>
            <a:pPr lvl="2"/>
            <a:r>
              <a:rPr lang="en-US" smtClean="0"/>
              <a:t>hv1,v2 – possible vertex mappings; he1,e2 – possible edge mappings </a:t>
            </a:r>
          </a:p>
          <a:p>
            <a:pPr lvl="1"/>
            <a:r>
              <a:rPr lang="en-US" smtClean="0"/>
              <a:t>Constraints:</a:t>
            </a:r>
          </a:p>
          <a:p>
            <a:pPr lvl="2"/>
            <a:r>
              <a:rPr lang="en-US" smtClean="0"/>
              <a:t>Each vertex in G1 can be mapped to a single vertex in G2 or to null</a:t>
            </a:r>
          </a:p>
          <a:p>
            <a:pPr lvl="2"/>
            <a:r>
              <a:rPr lang="en-US" smtClean="0"/>
              <a:t>Each edge in G1 can be mapped to a single edge in G2 or to null</a:t>
            </a:r>
          </a:p>
          <a:p>
            <a:pPr lvl="2"/>
            <a:r>
              <a:rPr lang="en-US" smtClean="0"/>
              <a:t>Edge mapping active iff the corresponding node mappings are active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18D4-0D70-44DE-A8FF-A8D5002D1168}" type="slidenum">
              <a:rPr lang="en-US" altLang="zh-TW" smtClean="0"/>
              <a:pPr/>
              <a:t>29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pic>
        <p:nvPicPr>
          <p:cNvPr id="1240073" name="Picture 9" descr="p-const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6010275"/>
            <a:ext cx="58578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0068" name="Rectangle 4"/>
          <p:cNvSpPr>
            <a:spLocks noChangeArrowheads="1"/>
          </p:cNvSpPr>
          <p:nvPr/>
        </p:nvSpPr>
        <p:spPr bwMode="auto">
          <a:xfrm>
            <a:off x="1524000" y="2590800"/>
            <a:ext cx="1752600" cy="533400"/>
          </a:xfrm>
          <a:prstGeom prst="rect">
            <a:avLst/>
          </a:prstGeom>
          <a:solidFill>
            <a:srgbClr val="FFFF99"/>
          </a:solidFill>
          <a:ln w="952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LCLR Model</a:t>
            </a:r>
          </a:p>
        </p:txBody>
      </p:sp>
      <p:sp>
        <p:nvSpPr>
          <p:cNvPr id="1240069" name="Rectangle 5"/>
          <p:cNvSpPr>
            <a:spLocks noChangeArrowheads="1"/>
          </p:cNvSpPr>
          <p:nvPr/>
        </p:nvSpPr>
        <p:spPr bwMode="auto">
          <a:xfrm>
            <a:off x="4343400" y="2590800"/>
            <a:ext cx="2514600" cy="533400"/>
          </a:xfrm>
          <a:prstGeom prst="rect">
            <a:avLst/>
          </a:prstGeom>
          <a:solidFill>
            <a:srgbClr val="FFFF99"/>
          </a:solidFill>
          <a:ln w="952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H: Problem Specific </a:t>
            </a:r>
          </a:p>
          <a:p>
            <a:pPr algn="ctr"/>
            <a: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Declarative Constraints </a:t>
            </a:r>
          </a:p>
        </p:txBody>
      </p:sp>
      <p:sp>
        <p:nvSpPr>
          <p:cNvPr id="1240071" name="AutoShape 7"/>
          <p:cNvSpPr>
            <a:spLocks noChangeArrowheads="1"/>
          </p:cNvSpPr>
          <p:nvPr/>
        </p:nvSpPr>
        <p:spPr bwMode="auto">
          <a:xfrm>
            <a:off x="3352800" y="2730500"/>
            <a:ext cx="914400" cy="228600"/>
          </a:xfrm>
          <a:prstGeom prst="lef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40074" name="Picture 10" descr="p-const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4729162"/>
            <a:ext cx="73818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0075" name="Picture 11" descr="p-const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5327650"/>
            <a:ext cx="73437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1" name="TextBox 10"/>
          <p:cNvSpPr txBox="1">
            <a:spLocks noChangeArrowheads="1"/>
          </p:cNvSpPr>
          <p:nvPr/>
        </p:nvSpPr>
        <p:spPr bwMode="auto">
          <a:xfrm>
            <a:off x="7010400" y="2749550"/>
            <a:ext cx="338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81932" name="TextBox 11"/>
          <p:cNvSpPr txBox="1">
            <a:spLocks noChangeArrowheads="1"/>
          </p:cNvSpPr>
          <p:nvPr/>
        </p:nvSpPr>
        <p:spPr bwMode="auto">
          <a:xfrm>
            <a:off x="8805863" y="2749550"/>
            <a:ext cx="338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24800" y="2438400"/>
            <a:ext cx="381000" cy="990600"/>
          </a:xfrm>
          <a:prstGeom prst="rect">
            <a:avLst/>
          </a:prstGeom>
          <a:solidFill>
            <a:srgbClr val="FFFFCC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81934" name="Line 6"/>
          <p:cNvSpPr>
            <a:spLocks noChangeShapeType="1"/>
          </p:cNvSpPr>
          <p:nvPr/>
        </p:nvSpPr>
        <p:spPr bwMode="auto">
          <a:xfrm>
            <a:off x="7348538" y="2933700"/>
            <a:ext cx="576262" cy="342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935" name="Line 6"/>
          <p:cNvSpPr>
            <a:spLocks noChangeShapeType="1"/>
          </p:cNvSpPr>
          <p:nvPr/>
        </p:nvSpPr>
        <p:spPr bwMode="auto">
          <a:xfrm flipV="1">
            <a:off x="7353300" y="2590800"/>
            <a:ext cx="571500" cy="342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936" name="Line 6"/>
          <p:cNvSpPr>
            <a:spLocks noChangeShapeType="1"/>
          </p:cNvSpPr>
          <p:nvPr/>
        </p:nvSpPr>
        <p:spPr bwMode="auto">
          <a:xfrm>
            <a:off x="8305800" y="2590800"/>
            <a:ext cx="500063" cy="342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937" name="Line 6"/>
          <p:cNvSpPr>
            <a:spLocks noChangeShapeType="1"/>
          </p:cNvSpPr>
          <p:nvPr/>
        </p:nvSpPr>
        <p:spPr bwMode="auto">
          <a:xfrm flipV="1">
            <a:off x="8305800" y="2933700"/>
            <a:ext cx="500063" cy="342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901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24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124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068" grpId="0" animBg="1"/>
      <p:bldP spid="1240069" grpId="0" animBg="1"/>
      <p:bldP spid="12400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42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ILP Formulations in NLP</a:t>
            </a:r>
            <a:endParaRPr lang="en-US" sz="2800" dirty="0"/>
          </a:p>
        </p:txBody>
      </p:sp>
      <p:sp>
        <p:nvSpPr>
          <p:cNvPr id="12554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>
                <a:hlinkClick r:id="rId3" action="ppaction://hlinkpres?slideindex=1&amp;slidetitle="/>
              </a:rPr>
              <a:t>Part 5</a:t>
            </a:r>
            <a:r>
              <a:rPr lang="en-US" smtClean="0"/>
              <a:t>: Constraints Driven Learning [30 min]</a:t>
            </a:r>
          </a:p>
          <a:p>
            <a:pPr lvl="1"/>
            <a:r>
              <a:rPr lang="en-US" smtClean="0"/>
              <a:t>Constraint Driven Learning  </a:t>
            </a:r>
          </a:p>
          <a:p>
            <a:pPr lvl="2"/>
            <a:r>
              <a:rPr lang="en-US" smtClean="0"/>
              <a:t>Examples</a:t>
            </a:r>
          </a:p>
          <a:p>
            <a:pPr lvl="2"/>
            <a:r>
              <a:rPr lang="en-US" smtClean="0"/>
              <a:t>Posterior Regularization</a:t>
            </a:r>
          </a:p>
          <a:p>
            <a:pPr lvl="1"/>
            <a:r>
              <a:rPr lang="en-US" smtClean="0"/>
              <a:t>Learning with Constrained Latent Representations</a:t>
            </a:r>
          </a:p>
          <a:p>
            <a:pPr lvl="1"/>
            <a:r>
              <a:rPr lang="en-US" smtClean="0"/>
              <a:t>Response Driven Learning </a:t>
            </a:r>
          </a:p>
          <a:p>
            <a:pPr lvl="1"/>
            <a:r>
              <a:rPr lang="en-US" smtClean="0"/>
              <a:t>Amortized Inference</a:t>
            </a:r>
          </a:p>
          <a:p>
            <a:pPr lvl="2"/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824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Experimental Results [~2010]</a:t>
            </a:r>
          </a:p>
        </p:txBody>
      </p:sp>
      <p:pic>
        <p:nvPicPr>
          <p:cNvPr id="82948" name="Picture 4" descr="translite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1295400"/>
            <a:ext cx="525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9" name="Picture 5" descr="paraphras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124450"/>
            <a:ext cx="62579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0" name="Picture 6" descr="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24200"/>
            <a:ext cx="45053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381000" y="1371600"/>
            <a:ext cx="1752600" cy="533400"/>
          </a:xfrm>
          <a:prstGeom prst="rect">
            <a:avLst/>
          </a:prstGeom>
          <a:solidFill>
            <a:srgbClr val="FFFF99"/>
          </a:solidFill>
          <a:ln w="952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Transliteration:</a:t>
            </a:r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381000" y="2971800"/>
            <a:ext cx="3429000" cy="533400"/>
          </a:xfrm>
          <a:prstGeom prst="rect">
            <a:avLst/>
          </a:prstGeom>
          <a:solidFill>
            <a:srgbClr val="FFFF99"/>
          </a:solidFill>
          <a:ln w="952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Recognizing Textual Entailment:</a:t>
            </a:r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381000" y="4495800"/>
            <a:ext cx="2819400" cy="533400"/>
          </a:xfrm>
          <a:prstGeom prst="rect">
            <a:avLst/>
          </a:prstGeom>
          <a:solidFill>
            <a:srgbClr val="FFFF99"/>
          </a:solidFill>
          <a:ln w="952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Paraphrase Identification:</a:t>
            </a:r>
            <a:r>
              <a:rPr lang="en-US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 rot="10800000">
            <a:off x="8367713" y="4213225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30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27518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6042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Many important NLP problems require latent structures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LCLR:</a:t>
            </a:r>
          </a:p>
          <a:p>
            <a:pPr lvl="1" eaLnBrk="1" hangingPunct="1"/>
            <a:r>
              <a:rPr lang="en-US" dirty="0" smtClean="0"/>
              <a:t>An algorithmic framework that applies CCM to a latent structure </a:t>
            </a:r>
          </a:p>
          <a:p>
            <a:pPr lvl="1" eaLnBrk="1" hangingPunct="1"/>
            <a:r>
              <a:rPr lang="en-US" dirty="0" smtClean="0"/>
              <a:t>Can be used for many different NLP tasks</a:t>
            </a:r>
          </a:p>
          <a:p>
            <a:pPr lvl="1" eaLnBrk="1" hangingPunct="1"/>
            <a:r>
              <a:rPr lang="en-US" dirty="0" smtClean="0"/>
              <a:t>Easy to inject linguistic constraints on latent structures</a:t>
            </a:r>
          </a:p>
          <a:p>
            <a:pPr lvl="1" eaLnBrk="1" hangingPunct="1"/>
            <a:r>
              <a:rPr lang="en-US" dirty="0" smtClean="0"/>
              <a:t>A general learning framework that is good for many loss functions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Take home message:</a:t>
            </a:r>
          </a:p>
          <a:p>
            <a:pPr lvl="1" eaLnBrk="1" hangingPunct="1"/>
            <a:r>
              <a:rPr lang="en-US" dirty="0" smtClean="0"/>
              <a:t>It is possible to apply constraints on many important problems with latent variables!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31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566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Understanding Language Requires (some) Supervision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4191000"/>
            <a:ext cx="8610600" cy="2362200"/>
          </a:xfrm>
        </p:spPr>
        <p:txBody>
          <a:bodyPr/>
          <a:lstStyle/>
          <a:p>
            <a:r>
              <a:rPr lang="en-US" sz="2000" dirty="0"/>
              <a:t>How to recover meaning from text?</a:t>
            </a:r>
          </a:p>
          <a:p>
            <a:r>
              <a:rPr lang="en-US" sz="2000" dirty="0" smtClean="0">
                <a:solidFill>
                  <a:srgbClr val="0033CC"/>
                </a:solidFill>
              </a:rPr>
              <a:t>Standard “example based” ML: </a:t>
            </a:r>
            <a:r>
              <a:rPr lang="en-US" sz="2000" dirty="0" smtClean="0"/>
              <a:t>annotate text with </a:t>
            </a:r>
            <a:r>
              <a:rPr lang="en-US" sz="2000" dirty="0"/>
              <a:t>meaning </a:t>
            </a:r>
            <a:r>
              <a:rPr lang="en-US" sz="2000" dirty="0" smtClean="0"/>
              <a:t>representation</a:t>
            </a:r>
          </a:p>
          <a:p>
            <a:pPr lvl="1"/>
            <a:r>
              <a:rPr lang="en-US" sz="1800" dirty="0" smtClean="0"/>
              <a:t>The teacher </a:t>
            </a:r>
            <a:r>
              <a:rPr lang="en-US" sz="1800" dirty="0"/>
              <a:t>needs deep understanding of the learning agent </a:t>
            </a:r>
            <a:r>
              <a:rPr lang="en-US" sz="1800" dirty="0" smtClean="0"/>
              <a:t>; not </a:t>
            </a:r>
            <a:r>
              <a:rPr lang="en-US" sz="1800" dirty="0"/>
              <a:t>scalable.</a:t>
            </a:r>
          </a:p>
          <a:p>
            <a:r>
              <a:rPr lang="en-US" sz="2000" dirty="0" smtClean="0">
                <a:solidFill>
                  <a:srgbClr val="0033CC"/>
                </a:solidFill>
              </a:rPr>
              <a:t>Response Driven Learning: </a:t>
            </a:r>
            <a:r>
              <a:rPr lang="en-US" sz="1800" dirty="0" smtClean="0"/>
              <a:t>Exploit </a:t>
            </a:r>
            <a:r>
              <a:rPr lang="en-US" sz="1800" dirty="0" smtClean="0">
                <a:solidFill>
                  <a:srgbClr val="3366CC"/>
                </a:solidFill>
              </a:rPr>
              <a:t>indirect signals </a:t>
            </a:r>
            <a:r>
              <a:rPr lang="en-US" sz="1800" dirty="0" smtClean="0"/>
              <a:t>in the interaction between the learner and the teacher/environment  </a:t>
            </a:r>
            <a:endParaRPr lang="en-US" sz="1800" dirty="0"/>
          </a:p>
          <a:p>
            <a:endParaRPr lang="en-US" sz="2000" dirty="0"/>
          </a:p>
        </p:txBody>
      </p:sp>
      <p:pic>
        <p:nvPicPr>
          <p:cNvPr id="6" name="Picture 2" descr="kitchen-robot1_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1447800"/>
            <a:ext cx="26781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http://www.mediabistro.com/fishbowlLA/original/hammoc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08250"/>
            <a:ext cx="1603375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228600" y="1143000"/>
            <a:ext cx="3352800" cy="762000"/>
          </a:xfrm>
          <a:prstGeom prst="wedgeRoundRectCallout">
            <a:avLst>
              <a:gd name="adj1" fmla="val -15292"/>
              <a:gd name="adj2" fmla="val 147083"/>
              <a:gd name="adj3" fmla="val 16667"/>
            </a:avLst>
          </a:prstGeom>
          <a:solidFill>
            <a:srgbClr val="FFFFCC"/>
          </a:solidFill>
          <a:ln w="25400" algn="ctr">
            <a:solidFill>
              <a:srgbClr val="FF9933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2000" dirty="0">
                <a:latin typeface="Calibri" pitchFamily="34" charset="0"/>
              </a:rPr>
              <a:t>Can I get a coffee with </a:t>
            </a:r>
            <a:r>
              <a:rPr lang="en-US" sz="2000" dirty="0" smtClean="0">
                <a:latin typeface="Calibri" pitchFamily="34" charset="0"/>
              </a:rPr>
              <a:t>lots of sugar </a:t>
            </a:r>
            <a:r>
              <a:rPr lang="en-US" sz="2000" dirty="0">
                <a:latin typeface="Calibri" pitchFamily="34" charset="0"/>
              </a:rPr>
              <a:t>and no milk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52675" y="3733800"/>
            <a:ext cx="3373438" cy="3079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MAKE(COFFEE,SUGAR=YES,MILK=NO)</a:t>
            </a:r>
          </a:p>
        </p:txBody>
      </p:sp>
      <p:cxnSp>
        <p:nvCxnSpPr>
          <p:cNvPr id="10" name="Curved Connector 9"/>
          <p:cNvCxnSpPr>
            <a:stCxn id="9" idx="2"/>
          </p:cNvCxnSpPr>
          <p:nvPr/>
        </p:nvCxnSpPr>
        <p:spPr>
          <a:xfrm rot="5400000" flipH="1" flipV="1">
            <a:off x="5454650" y="1943100"/>
            <a:ext cx="682625" cy="3514725"/>
          </a:xfrm>
          <a:prstGeom prst="curvedConnector4">
            <a:avLst>
              <a:gd name="adj1" fmla="val -33498"/>
              <a:gd name="adj2" fmla="val 73996"/>
            </a:avLst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cxnSpLocks noChangeShapeType="1"/>
            <a:stCxn id="8" idx="2"/>
            <a:endCxn id="9" idx="0"/>
          </p:cNvCxnSpPr>
          <p:nvPr/>
        </p:nvCxnSpPr>
        <p:spPr bwMode="auto">
          <a:xfrm rot="16200000" flipH="1">
            <a:off x="2057400" y="1752600"/>
            <a:ext cx="1828800" cy="2133600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25406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" name="Picture 12" descr="http://www.6smarketing.com/wp-content/uploads/2009/08/coffee-cup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763" y="1447800"/>
            <a:ext cx="1100137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 descr="http://www.admc.hct.ac.ae/hd1/english/graphs/milk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438400"/>
            <a:ext cx="754063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>
            <a:off x="5791200" y="2209800"/>
            <a:ext cx="352425" cy="19050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791200" y="2400300"/>
            <a:ext cx="352425" cy="26670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998913" y="2743200"/>
            <a:ext cx="8953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200" b="1" i="1">
                <a:solidFill>
                  <a:srgbClr val="FF0000"/>
                </a:solidFill>
                <a:latin typeface="Calibri" pitchFamily="34" charset="0"/>
              </a:rPr>
              <a:t>Arggg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962400" y="1855788"/>
            <a:ext cx="9318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200" b="1" i="1">
                <a:solidFill>
                  <a:srgbClr val="00B050"/>
                </a:solidFill>
                <a:latin typeface="Calibri" pitchFamily="34" charset="0"/>
              </a:rPr>
              <a:t>Great</a:t>
            </a:r>
            <a:r>
              <a:rPr lang="en-US" sz="2200" b="1">
                <a:solidFill>
                  <a:srgbClr val="00B050"/>
                </a:solidFill>
                <a:latin typeface="Calibri" pitchFamily="34" charset="0"/>
              </a:rPr>
              <a:t>!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033588" y="3352800"/>
            <a:ext cx="1543050" cy="3143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>
                <a:latin typeface="Aharoni" pitchFamily="2" charset="-79"/>
              </a:rPr>
              <a:t>Semantic Parser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4229566" y="659525"/>
            <a:ext cx="4668372" cy="766626"/>
          </a:xfrm>
          <a:prstGeom prst="wedgeRectCallout">
            <a:avLst>
              <a:gd name="adj1" fmla="val -10196"/>
              <a:gd name="adj2" fmla="val 44456"/>
            </a:avLst>
          </a:prstGeom>
          <a:solidFill>
            <a:srgbClr val="FFFFCC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3366"/>
                </a:solidFill>
                <a:latin typeface="Calibri" pitchFamily="34" charset="0"/>
                <a:cs typeface="Calibri" pitchFamily="34" charset="0"/>
              </a:rPr>
              <a:t>Can we rely on this interaction </a:t>
            </a:r>
            <a:r>
              <a:rPr lang="en-US" dirty="0" smtClean="0">
                <a:solidFill>
                  <a:srgbClr val="003366"/>
                </a:solidFill>
                <a:latin typeface="Calibri" pitchFamily="34" charset="0"/>
                <a:cs typeface="Calibri" pitchFamily="34" charset="0"/>
              </a:rPr>
              <a:t>to provide </a:t>
            </a:r>
            <a:r>
              <a:rPr lang="en-US" dirty="0">
                <a:solidFill>
                  <a:srgbClr val="003366"/>
                </a:solidFill>
                <a:latin typeface="Calibri" pitchFamily="34" charset="0"/>
                <a:cs typeface="Calibri" pitchFamily="34" charset="0"/>
              </a:rPr>
              <a:t>supervision </a:t>
            </a:r>
            <a:r>
              <a:rPr lang="en-US" dirty="0" smtClean="0">
                <a:solidFill>
                  <a:srgbClr val="003366"/>
                </a:solidFill>
                <a:latin typeface="Calibri" pitchFamily="34" charset="0"/>
                <a:cs typeface="Calibri" pitchFamily="34" charset="0"/>
              </a:rPr>
              <a:t>(and eventually</a:t>
            </a:r>
            <a:r>
              <a:rPr lang="en-US" dirty="0">
                <a:solidFill>
                  <a:srgbClr val="003366"/>
                </a:solidFill>
                <a:latin typeface="Calibri" pitchFamily="34" charset="0"/>
                <a:cs typeface="Calibri" pitchFamily="34" charset="0"/>
              </a:rPr>
              <a:t>, recover meaning) ?</a:t>
            </a: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074CE-C30A-4906-A13E-F3E63223B4E1}" type="slidenum">
              <a:rPr lang="en-US" altLang="zh-TW" smtClean="0"/>
              <a:pPr>
                <a:defRPr/>
              </a:pPr>
              <a:t>32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1568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17" grpId="0"/>
      <p:bldP spid="18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Response Based Learning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want to learn a model that transforms a natural language sentence to some meaning representation.</a:t>
            </a:r>
          </a:p>
          <a:p>
            <a:endParaRPr lang="en-US" smtClean="0"/>
          </a:p>
          <a:p>
            <a:r>
              <a:rPr lang="en-US" smtClean="0"/>
              <a:t>	</a:t>
            </a:r>
          </a:p>
          <a:p>
            <a:endParaRPr lang="en-US" smtClean="0"/>
          </a:p>
          <a:p>
            <a:r>
              <a:rPr lang="en-US" smtClean="0"/>
              <a:t>Instead of training with (Sentence, Meaning Representation) pairs </a:t>
            </a:r>
          </a:p>
          <a:p>
            <a:endParaRPr lang="en-US" smtClean="0"/>
          </a:p>
          <a:p>
            <a:r>
              <a:rPr lang="en-US" smtClean="0"/>
              <a:t>Think about some simple derivatives of the models outputs </a:t>
            </a:r>
          </a:p>
          <a:p>
            <a:pPr lvl="1"/>
            <a:r>
              <a:rPr lang="en-US" smtClean="0"/>
              <a:t>Supervise the derivative (easy!) and </a:t>
            </a:r>
          </a:p>
          <a:p>
            <a:pPr lvl="1"/>
            <a:r>
              <a:rPr lang="en-US" smtClean="0"/>
              <a:t>Propagate it to learn the complex, structured, transformation model</a:t>
            </a:r>
          </a:p>
          <a:p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726788" y="4674951"/>
            <a:ext cx="1535709" cy="7816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ECE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75540" y="2145268"/>
            <a:ext cx="990805" cy="400110"/>
          </a:xfrm>
          <a:prstGeom prst="rect">
            <a:avLst/>
          </a:prstGeom>
          <a:solidFill>
            <a:srgbClr val="FFFFCC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3366CC"/>
                </a:solidFill>
                <a:latin typeface="Calibri" charset="0"/>
                <a:sym typeface="Wingdings"/>
              </a:rPr>
              <a:t>Model</a:t>
            </a:r>
            <a:endParaRPr lang="en-US" sz="2000" dirty="0">
              <a:solidFill>
                <a:srgbClr val="3366CC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" y="2114490"/>
            <a:ext cx="2438400" cy="400110"/>
          </a:xfrm>
          <a:prstGeom prst="rect">
            <a:avLst/>
          </a:prstGeom>
          <a:solidFill>
            <a:srgbClr val="FFFFCC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rgbClr val="003366"/>
                </a:solidFill>
                <a:latin typeface="+mn-lt"/>
              </a:rPr>
              <a:t>English Sentence</a:t>
            </a:r>
            <a:endParaRPr lang="en-US" sz="2000" dirty="0">
              <a:solidFill>
                <a:srgbClr val="003366"/>
              </a:solidFill>
              <a:latin typeface="+mn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238131" y="2114490"/>
            <a:ext cx="3129801" cy="40011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rgbClr val="003366"/>
                </a:solidFill>
                <a:latin typeface="+mn-lt"/>
              </a:rPr>
              <a:t>Meaning Representation</a:t>
            </a:r>
            <a:endParaRPr lang="en-US" sz="2000" dirty="0">
              <a:solidFill>
                <a:srgbClr val="003366"/>
              </a:solidFill>
              <a:latin typeface="+mn-lt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3014004" y="2230137"/>
            <a:ext cx="533400" cy="200055"/>
          </a:xfrm>
          <a:prstGeom prst="rightArrow">
            <a:avLst/>
          </a:prstGeom>
          <a:solidFill>
            <a:srgbClr val="33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4622412" y="2252004"/>
            <a:ext cx="533400" cy="200055"/>
          </a:xfrm>
          <a:prstGeom prst="rightArrow">
            <a:avLst/>
          </a:prstGeom>
          <a:solidFill>
            <a:srgbClr val="33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916000" y="3505200"/>
            <a:ext cx="1193412" cy="0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03520" y="3505200"/>
            <a:ext cx="2926080" cy="0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33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6699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Response Driven Learning – Invent a (derivative) Problem 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0181" name="Oval 24"/>
          <p:cNvSpPr>
            <a:spLocks noChangeArrowheads="1"/>
          </p:cNvSpPr>
          <p:nvPr/>
        </p:nvSpPr>
        <p:spPr bwMode="auto">
          <a:xfrm rot="2363332">
            <a:off x="3043238" y="2590800"/>
            <a:ext cx="2395537" cy="1323975"/>
          </a:xfrm>
          <a:prstGeom prst="ellipse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empus Sans ITC" pitchFamily="82" charset="0"/>
            </a:endParaRPr>
          </a:p>
        </p:txBody>
      </p:sp>
      <p:pic>
        <p:nvPicPr>
          <p:cNvPr id="50182" name="Picture 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175000"/>
            <a:ext cx="50800" cy="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4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175000"/>
            <a:ext cx="50800" cy="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184" name="Group 6"/>
          <p:cNvGrpSpPr>
            <a:grpSpLocks/>
          </p:cNvGrpSpPr>
          <p:nvPr/>
        </p:nvGrpSpPr>
        <p:grpSpPr bwMode="auto">
          <a:xfrm>
            <a:off x="0" y="3810000"/>
            <a:ext cx="3429000" cy="2209800"/>
            <a:chOff x="156" y="2359"/>
            <a:chExt cx="2160" cy="1392"/>
          </a:xfrm>
        </p:grpSpPr>
        <p:sp>
          <p:nvSpPr>
            <p:cNvPr id="50218" name="Oval 7"/>
            <p:cNvSpPr>
              <a:spLocks noChangeArrowheads="1"/>
            </p:cNvSpPr>
            <p:nvPr/>
          </p:nvSpPr>
          <p:spPr bwMode="auto">
            <a:xfrm rot="2363332">
              <a:off x="156" y="2359"/>
              <a:ext cx="2160" cy="139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Tempus Sans ITC" pitchFamily="82" charset="0"/>
              </a:endParaRPr>
            </a:p>
          </p:txBody>
        </p:sp>
        <p:grpSp>
          <p:nvGrpSpPr>
            <p:cNvPr id="50219" name="Group 8"/>
            <p:cNvGrpSpPr>
              <a:grpSpLocks/>
            </p:cNvGrpSpPr>
            <p:nvPr/>
          </p:nvGrpSpPr>
          <p:grpSpPr bwMode="auto">
            <a:xfrm>
              <a:off x="480" y="2448"/>
              <a:ext cx="1335" cy="1241"/>
              <a:chOff x="480" y="2448"/>
              <a:chExt cx="1335" cy="1241"/>
            </a:xfrm>
          </p:grpSpPr>
          <p:sp>
            <p:nvSpPr>
              <p:cNvPr id="50220" name="Text Box 9"/>
              <p:cNvSpPr txBox="1">
                <a:spLocks noChangeArrowheads="1"/>
              </p:cNvSpPr>
              <p:nvPr/>
            </p:nvSpPr>
            <p:spPr bwMode="auto">
              <a:xfrm>
                <a:off x="480" y="2640"/>
                <a:ext cx="21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1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50221" name="Text Box 10"/>
              <p:cNvSpPr txBox="1">
                <a:spLocks noChangeArrowheads="1"/>
              </p:cNvSpPr>
              <p:nvPr/>
            </p:nvSpPr>
            <p:spPr bwMode="auto">
              <a:xfrm>
                <a:off x="1056" y="3456"/>
                <a:ext cx="23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6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50222" name="Text Box 11"/>
              <p:cNvSpPr txBox="1">
                <a:spLocks noChangeArrowheads="1"/>
              </p:cNvSpPr>
              <p:nvPr/>
            </p:nvSpPr>
            <p:spPr bwMode="auto">
              <a:xfrm>
                <a:off x="672" y="3120"/>
                <a:ext cx="23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2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50223" name="Text Box 12"/>
              <p:cNvSpPr txBox="1">
                <a:spLocks noChangeArrowheads="1"/>
              </p:cNvSpPr>
              <p:nvPr/>
            </p:nvSpPr>
            <p:spPr bwMode="auto">
              <a:xfrm>
                <a:off x="1536" y="2928"/>
                <a:ext cx="23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5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50224" name="Text Box 13"/>
              <p:cNvSpPr txBox="1">
                <a:spLocks noChangeArrowheads="1"/>
              </p:cNvSpPr>
              <p:nvPr/>
            </p:nvSpPr>
            <p:spPr bwMode="auto">
              <a:xfrm>
                <a:off x="1344" y="2544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4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50225" name="Text Box 14"/>
              <p:cNvSpPr txBox="1">
                <a:spLocks noChangeArrowheads="1"/>
              </p:cNvSpPr>
              <p:nvPr/>
            </p:nvSpPr>
            <p:spPr bwMode="auto">
              <a:xfrm>
                <a:off x="912" y="2448"/>
                <a:ext cx="22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3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50226" name="Text Box 15"/>
              <p:cNvSpPr txBox="1">
                <a:spLocks noChangeArrowheads="1"/>
              </p:cNvSpPr>
              <p:nvPr/>
            </p:nvSpPr>
            <p:spPr bwMode="auto">
              <a:xfrm>
                <a:off x="1584" y="3360"/>
                <a:ext cx="23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7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50227" name="Line 16"/>
              <p:cNvSpPr>
                <a:spLocks noChangeShapeType="1"/>
              </p:cNvSpPr>
              <p:nvPr/>
            </p:nvSpPr>
            <p:spPr bwMode="auto">
              <a:xfrm flipV="1">
                <a:off x="672" y="2592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8" name="Line 17"/>
              <p:cNvSpPr>
                <a:spLocks noChangeShapeType="1"/>
              </p:cNvSpPr>
              <p:nvPr/>
            </p:nvSpPr>
            <p:spPr bwMode="auto">
              <a:xfrm>
                <a:off x="672" y="28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9" name="Line 18"/>
              <p:cNvSpPr>
                <a:spLocks noChangeShapeType="1"/>
              </p:cNvSpPr>
              <p:nvPr/>
            </p:nvSpPr>
            <p:spPr bwMode="auto">
              <a:xfrm>
                <a:off x="1104" y="2592"/>
                <a:ext cx="28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0" name="Line 19"/>
              <p:cNvSpPr>
                <a:spLocks noChangeShapeType="1"/>
              </p:cNvSpPr>
              <p:nvPr/>
            </p:nvSpPr>
            <p:spPr bwMode="auto">
              <a:xfrm>
                <a:off x="1536" y="2784"/>
                <a:ext cx="4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1" name="Line 20"/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76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2" name="Line 21"/>
              <p:cNvSpPr>
                <a:spLocks noChangeShapeType="1"/>
              </p:cNvSpPr>
              <p:nvPr/>
            </p:nvSpPr>
            <p:spPr bwMode="auto">
              <a:xfrm flipV="1">
                <a:off x="864" y="2736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3" name="Line 22"/>
              <p:cNvSpPr>
                <a:spLocks noChangeShapeType="1"/>
              </p:cNvSpPr>
              <p:nvPr/>
            </p:nvSpPr>
            <p:spPr bwMode="auto">
              <a:xfrm>
                <a:off x="864" y="336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4" name="Line 23"/>
              <p:cNvSpPr>
                <a:spLocks noChangeShapeType="1"/>
              </p:cNvSpPr>
              <p:nvPr/>
            </p:nvSpPr>
            <p:spPr bwMode="auto">
              <a:xfrm flipV="1">
                <a:off x="1248" y="3504"/>
                <a:ext cx="33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0185" name="Text Box 50"/>
          <p:cNvSpPr txBox="1">
            <a:spLocks noChangeArrowheads="1"/>
          </p:cNvSpPr>
          <p:nvPr/>
        </p:nvSpPr>
        <p:spPr bwMode="auto">
          <a:xfrm>
            <a:off x="3200400" y="5805488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800" b="1" dirty="0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X</a:t>
            </a:r>
          </a:p>
        </p:txBody>
      </p:sp>
      <p:pic>
        <p:nvPicPr>
          <p:cNvPr id="50186" name="Picture 24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2509838"/>
            <a:ext cx="4603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7" name="Picture 25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2509838"/>
            <a:ext cx="4603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8" name="Text Box 51"/>
          <p:cNvSpPr txBox="1">
            <a:spLocks noChangeArrowheads="1"/>
          </p:cNvSpPr>
          <p:nvPr/>
        </p:nvSpPr>
        <p:spPr bwMode="auto">
          <a:xfrm>
            <a:off x="7391400" y="2209800"/>
            <a:ext cx="522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800" b="1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Y</a:t>
            </a:r>
          </a:p>
        </p:txBody>
      </p:sp>
      <p:grpSp>
        <p:nvGrpSpPr>
          <p:cNvPr id="50189" name="Group 25"/>
          <p:cNvGrpSpPr>
            <a:grpSpLocks/>
          </p:cNvGrpSpPr>
          <p:nvPr/>
        </p:nvGrpSpPr>
        <p:grpSpPr bwMode="auto">
          <a:xfrm>
            <a:off x="3200400" y="2514600"/>
            <a:ext cx="1792288" cy="977900"/>
            <a:chOff x="3009" y="1166"/>
            <a:chExt cx="1482" cy="835"/>
          </a:xfrm>
        </p:grpSpPr>
        <p:sp>
          <p:nvSpPr>
            <p:cNvPr id="50214" name="Text Box 26"/>
            <p:cNvSpPr txBox="1">
              <a:spLocks noChangeArrowheads="1"/>
            </p:cNvSpPr>
            <p:nvPr/>
          </p:nvSpPr>
          <p:spPr bwMode="auto">
            <a:xfrm>
              <a:off x="3009" y="1296"/>
              <a:ext cx="260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zh-TW" b="1" i="1">
                  <a:solidFill>
                    <a:srgbClr val="FF0000"/>
                  </a:solidFill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f</a:t>
              </a:r>
              <a:r>
                <a:rPr lang="en-US" altLang="zh-TW" b="1" i="1" baseline="-25000">
                  <a:solidFill>
                    <a:srgbClr val="FF0000"/>
                  </a:solidFill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1</a:t>
              </a:r>
              <a:endParaRPr lang="en-US" altLang="zh-TW" b="1" i="1">
                <a:solidFill>
                  <a:srgbClr val="FF0000"/>
                </a:solidFill>
                <a:latin typeface="Tempus Sans ITC" pitchFamily="82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0215" name="Text Box 27"/>
            <p:cNvSpPr txBox="1">
              <a:spLocks noChangeArrowheads="1"/>
            </p:cNvSpPr>
            <p:nvPr/>
          </p:nvSpPr>
          <p:spPr bwMode="auto">
            <a:xfrm>
              <a:off x="3450" y="1166"/>
              <a:ext cx="284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zh-TW" b="1" i="1">
                  <a:solidFill>
                    <a:srgbClr val="FF0000"/>
                  </a:solidFill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f</a:t>
              </a:r>
              <a:r>
                <a:rPr lang="en-US" altLang="zh-TW" b="1" i="1" baseline="-25000">
                  <a:solidFill>
                    <a:srgbClr val="FF0000"/>
                  </a:solidFill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2</a:t>
              </a:r>
              <a:endParaRPr lang="en-US" altLang="zh-TW" b="1" i="1">
                <a:solidFill>
                  <a:srgbClr val="FF0000"/>
                </a:solidFill>
                <a:latin typeface="Tempus Sans ITC" pitchFamily="82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0216" name="Text Box 29"/>
            <p:cNvSpPr txBox="1">
              <a:spLocks noChangeArrowheads="1"/>
            </p:cNvSpPr>
            <p:nvPr/>
          </p:nvSpPr>
          <p:spPr bwMode="auto">
            <a:xfrm>
              <a:off x="4206" y="1686"/>
              <a:ext cx="28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zh-TW" b="1" i="1">
                  <a:solidFill>
                    <a:srgbClr val="FF0000"/>
                  </a:solidFill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f</a:t>
              </a:r>
              <a:r>
                <a:rPr lang="en-US" altLang="zh-TW" b="1" i="1" baseline="-25000">
                  <a:solidFill>
                    <a:srgbClr val="FF0000"/>
                  </a:solidFill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4</a:t>
              </a:r>
              <a:endParaRPr lang="en-US" altLang="zh-TW" b="1" i="1">
                <a:solidFill>
                  <a:srgbClr val="FF0000"/>
                </a:solidFill>
                <a:latin typeface="Tempus Sans ITC" pitchFamily="82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0217" name="Text Box 30"/>
            <p:cNvSpPr txBox="1">
              <a:spLocks noChangeArrowheads="1"/>
            </p:cNvSpPr>
            <p:nvPr/>
          </p:nvSpPr>
          <p:spPr bwMode="auto">
            <a:xfrm>
              <a:off x="3954" y="1361"/>
              <a:ext cx="27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zh-TW" b="1" i="1">
                  <a:solidFill>
                    <a:srgbClr val="FF0000"/>
                  </a:solidFill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f</a:t>
              </a:r>
              <a:r>
                <a:rPr lang="en-US" altLang="zh-TW" b="1" i="1" baseline="-25000">
                  <a:solidFill>
                    <a:srgbClr val="FF0000"/>
                  </a:solidFill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3</a:t>
              </a:r>
              <a:endParaRPr lang="en-US" altLang="zh-TW" b="1" i="1">
                <a:solidFill>
                  <a:srgbClr val="FF0000"/>
                </a:solidFill>
                <a:latin typeface="Tempus Sans ITC" pitchFamily="82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50190" name="Text Box 28"/>
          <p:cNvSpPr txBox="1">
            <a:spLocks noChangeArrowheads="1"/>
          </p:cNvSpPr>
          <p:nvPr/>
        </p:nvSpPr>
        <p:spPr bwMode="auto">
          <a:xfrm>
            <a:off x="4648200" y="37338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TW" b="1" i="1">
                <a:solidFill>
                  <a:srgbClr val="FF0000"/>
                </a:solidFill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f</a:t>
            </a:r>
            <a:r>
              <a:rPr lang="en-US" altLang="zh-TW" b="1" i="1" baseline="-25000">
                <a:solidFill>
                  <a:srgbClr val="FF0000"/>
                </a:solidFill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5</a:t>
            </a:r>
            <a:endParaRPr lang="en-US" altLang="zh-TW" b="1" i="1">
              <a:solidFill>
                <a:srgbClr val="FF0000"/>
              </a:solidFill>
              <a:latin typeface="Tempus Sans ITC" pitchFamily="82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1752600" y="2895600"/>
            <a:ext cx="3038475" cy="2362200"/>
            <a:chOff x="3200400" y="2443163"/>
            <a:chExt cx="3987799" cy="3199828"/>
          </a:xfrm>
        </p:grpSpPr>
        <p:grpSp>
          <p:nvGrpSpPr>
            <p:cNvPr id="50208" name="Group 63"/>
            <p:cNvGrpSpPr>
              <a:grpSpLocks/>
            </p:cNvGrpSpPr>
            <p:nvPr/>
          </p:nvGrpSpPr>
          <p:grpSpPr bwMode="auto">
            <a:xfrm>
              <a:off x="3200400" y="2443163"/>
              <a:ext cx="3987799" cy="3199828"/>
              <a:chOff x="3200400" y="2443163"/>
              <a:chExt cx="3987799" cy="3199828"/>
            </a:xfrm>
          </p:grpSpPr>
          <p:sp>
            <p:nvSpPr>
              <p:cNvPr id="50210" name="Freeform 40"/>
              <p:cNvSpPr>
                <a:spLocks/>
              </p:cNvSpPr>
              <p:nvPr/>
            </p:nvSpPr>
            <p:spPr bwMode="auto">
              <a:xfrm>
                <a:off x="3200400" y="2595563"/>
                <a:ext cx="1905000" cy="990600"/>
              </a:xfrm>
              <a:custGeom>
                <a:avLst/>
                <a:gdLst>
                  <a:gd name="T0" fmla="*/ 0 w 1200"/>
                  <a:gd name="T1" fmla="*/ 2147483647 h 624"/>
                  <a:gd name="T2" fmla="*/ 2147483647 w 1200"/>
                  <a:gd name="T3" fmla="*/ 2147483647 h 624"/>
                  <a:gd name="T4" fmla="*/ 2147483647 w 1200"/>
                  <a:gd name="T5" fmla="*/ 2147483647 h 624"/>
                  <a:gd name="T6" fmla="*/ 2147483647 w 1200"/>
                  <a:gd name="T7" fmla="*/ 2147483647 h 624"/>
                  <a:gd name="T8" fmla="*/ 2147483647 w 1200"/>
                  <a:gd name="T9" fmla="*/ 0 h 6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0"/>
                  <a:gd name="T16" fmla="*/ 0 h 624"/>
                  <a:gd name="T17" fmla="*/ 1200 w 1200"/>
                  <a:gd name="T18" fmla="*/ 624 h 6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0" h="624">
                    <a:moveTo>
                      <a:pt x="0" y="624"/>
                    </a:moveTo>
                    <a:cubicBezTo>
                      <a:pt x="16" y="504"/>
                      <a:pt x="32" y="384"/>
                      <a:pt x="144" y="336"/>
                    </a:cubicBezTo>
                    <a:cubicBezTo>
                      <a:pt x="256" y="288"/>
                      <a:pt x="552" y="368"/>
                      <a:pt x="672" y="336"/>
                    </a:cubicBezTo>
                    <a:cubicBezTo>
                      <a:pt x="792" y="304"/>
                      <a:pt x="776" y="200"/>
                      <a:pt x="864" y="144"/>
                    </a:cubicBezTo>
                    <a:cubicBezTo>
                      <a:pt x="952" y="88"/>
                      <a:pt x="1076" y="44"/>
                      <a:pt x="1200" y="0"/>
                    </a:cubicBezTo>
                  </a:path>
                </a:pathLst>
              </a:custGeom>
              <a:noFill/>
              <a:ln w="25400">
                <a:solidFill>
                  <a:srgbClr val="00B05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empus Sans ITC" pitchFamily="82" charset="0"/>
                </a:endParaRPr>
              </a:p>
            </p:txBody>
          </p:sp>
          <p:sp>
            <p:nvSpPr>
              <p:cNvPr id="50211" name="Freeform 41"/>
              <p:cNvSpPr>
                <a:spLocks/>
              </p:cNvSpPr>
              <p:nvPr/>
            </p:nvSpPr>
            <p:spPr bwMode="auto">
              <a:xfrm>
                <a:off x="3949700" y="2443163"/>
                <a:ext cx="1993900" cy="1600200"/>
              </a:xfrm>
              <a:custGeom>
                <a:avLst/>
                <a:gdLst>
                  <a:gd name="T0" fmla="*/ 2147483647 w 1256"/>
                  <a:gd name="T1" fmla="*/ 2147483647 h 1008"/>
                  <a:gd name="T2" fmla="*/ 2147483647 w 1256"/>
                  <a:gd name="T3" fmla="*/ 2147483647 h 1008"/>
                  <a:gd name="T4" fmla="*/ 2147483647 w 1256"/>
                  <a:gd name="T5" fmla="*/ 2147483647 h 1008"/>
                  <a:gd name="T6" fmla="*/ 2147483647 w 1256"/>
                  <a:gd name="T7" fmla="*/ 2147483647 h 1008"/>
                  <a:gd name="T8" fmla="*/ 2147483647 w 1256"/>
                  <a:gd name="T9" fmla="*/ 2147483647 h 1008"/>
                  <a:gd name="T10" fmla="*/ 2147483647 w 1256"/>
                  <a:gd name="T11" fmla="*/ 0 h 100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56"/>
                  <a:gd name="T19" fmla="*/ 0 h 1008"/>
                  <a:gd name="T20" fmla="*/ 1256 w 1256"/>
                  <a:gd name="T21" fmla="*/ 1008 h 100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56" h="1008">
                    <a:moveTo>
                      <a:pt x="8" y="1008"/>
                    </a:moveTo>
                    <a:cubicBezTo>
                      <a:pt x="4" y="916"/>
                      <a:pt x="0" y="824"/>
                      <a:pt x="104" y="768"/>
                    </a:cubicBezTo>
                    <a:cubicBezTo>
                      <a:pt x="208" y="712"/>
                      <a:pt x="544" y="736"/>
                      <a:pt x="632" y="672"/>
                    </a:cubicBezTo>
                    <a:cubicBezTo>
                      <a:pt x="720" y="608"/>
                      <a:pt x="552" y="440"/>
                      <a:pt x="632" y="384"/>
                    </a:cubicBezTo>
                    <a:cubicBezTo>
                      <a:pt x="712" y="328"/>
                      <a:pt x="1008" y="400"/>
                      <a:pt x="1112" y="336"/>
                    </a:cubicBezTo>
                    <a:cubicBezTo>
                      <a:pt x="1216" y="272"/>
                      <a:pt x="1236" y="136"/>
                      <a:pt x="1256" y="0"/>
                    </a:cubicBezTo>
                  </a:path>
                </a:pathLst>
              </a:custGeom>
              <a:noFill/>
              <a:ln w="25400">
                <a:solidFill>
                  <a:srgbClr val="00B05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empus Sans ITC" pitchFamily="82" charset="0"/>
                </a:endParaRPr>
              </a:p>
            </p:txBody>
          </p:sp>
          <p:sp>
            <p:nvSpPr>
              <p:cNvPr id="50212" name="Freeform 43"/>
              <p:cNvSpPr>
                <a:spLocks/>
              </p:cNvSpPr>
              <p:nvPr/>
            </p:nvSpPr>
            <p:spPr bwMode="auto">
              <a:xfrm>
                <a:off x="4800531" y="3205162"/>
                <a:ext cx="2133669" cy="1715285"/>
              </a:xfrm>
              <a:custGeom>
                <a:avLst/>
                <a:gdLst>
                  <a:gd name="T0" fmla="*/ 0 w 1488"/>
                  <a:gd name="T1" fmla="*/ 2147483647 h 1152"/>
                  <a:gd name="T2" fmla="*/ 2147483647 w 1488"/>
                  <a:gd name="T3" fmla="*/ 2147483647 h 1152"/>
                  <a:gd name="T4" fmla="*/ 2147483647 w 1488"/>
                  <a:gd name="T5" fmla="*/ 2147483647 h 1152"/>
                  <a:gd name="T6" fmla="*/ 2147483647 w 1488"/>
                  <a:gd name="T7" fmla="*/ 2147483647 h 1152"/>
                  <a:gd name="T8" fmla="*/ 2147483647 w 1488"/>
                  <a:gd name="T9" fmla="*/ 2147483647 h 1152"/>
                  <a:gd name="T10" fmla="*/ 2147483647 w 1488"/>
                  <a:gd name="T11" fmla="*/ 0 h 11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88"/>
                  <a:gd name="T19" fmla="*/ 0 h 1152"/>
                  <a:gd name="T20" fmla="*/ 1488 w 1488"/>
                  <a:gd name="T21" fmla="*/ 1152 h 11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88" h="1152">
                    <a:moveTo>
                      <a:pt x="0" y="1104"/>
                    </a:moveTo>
                    <a:cubicBezTo>
                      <a:pt x="224" y="1128"/>
                      <a:pt x="448" y="1152"/>
                      <a:pt x="576" y="1056"/>
                    </a:cubicBezTo>
                    <a:cubicBezTo>
                      <a:pt x="704" y="960"/>
                      <a:pt x="664" y="624"/>
                      <a:pt x="768" y="528"/>
                    </a:cubicBezTo>
                    <a:cubicBezTo>
                      <a:pt x="872" y="432"/>
                      <a:pt x="1120" y="552"/>
                      <a:pt x="1200" y="480"/>
                    </a:cubicBezTo>
                    <a:cubicBezTo>
                      <a:pt x="1280" y="408"/>
                      <a:pt x="1200" y="176"/>
                      <a:pt x="1248" y="96"/>
                    </a:cubicBezTo>
                    <a:cubicBezTo>
                      <a:pt x="1296" y="16"/>
                      <a:pt x="1392" y="8"/>
                      <a:pt x="1488" y="0"/>
                    </a:cubicBezTo>
                  </a:path>
                </a:pathLst>
              </a:custGeom>
              <a:noFill/>
              <a:ln w="25400">
                <a:solidFill>
                  <a:srgbClr val="00B05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empus Sans ITC" pitchFamily="82" charset="0"/>
                </a:endParaRPr>
              </a:p>
            </p:txBody>
          </p:sp>
          <p:sp>
            <p:nvSpPr>
              <p:cNvPr id="50213" name="Freeform 44"/>
              <p:cNvSpPr>
                <a:spLocks/>
              </p:cNvSpPr>
              <p:nvPr/>
            </p:nvSpPr>
            <p:spPr bwMode="auto">
              <a:xfrm>
                <a:off x="5000546" y="4043365"/>
                <a:ext cx="2187653" cy="1599626"/>
              </a:xfrm>
              <a:custGeom>
                <a:avLst/>
                <a:gdLst>
                  <a:gd name="T0" fmla="*/ 0 w 1600"/>
                  <a:gd name="T1" fmla="*/ 2147483647 h 1144"/>
                  <a:gd name="T2" fmla="*/ 2147483647 w 1600"/>
                  <a:gd name="T3" fmla="*/ 2147483647 h 1144"/>
                  <a:gd name="T4" fmla="*/ 2147483647 w 1600"/>
                  <a:gd name="T5" fmla="*/ 2147483647 h 1144"/>
                  <a:gd name="T6" fmla="*/ 2147483647 w 1600"/>
                  <a:gd name="T7" fmla="*/ 2147483647 h 1144"/>
                  <a:gd name="T8" fmla="*/ 2147483647 w 1600"/>
                  <a:gd name="T9" fmla="*/ 0 h 1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0"/>
                  <a:gd name="T16" fmla="*/ 0 h 1144"/>
                  <a:gd name="T17" fmla="*/ 1600 w 1600"/>
                  <a:gd name="T18" fmla="*/ 1144 h 1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0" h="1144">
                    <a:moveTo>
                      <a:pt x="0" y="1008"/>
                    </a:moveTo>
                    <a:cubicBezTo>
                      <a:pt x="268" y="1076"/>
                      <a:pt x="536" y="1144"/>
                      <a:pt x="720" y="1056"/>
                    </a:cubicBezTo>
                    <a:cubicBezTo>
                      <a:pt x="904" y="968"/>
                      <a:pt x="968" y="592"/>
                      <a:pt x="1104" y="480"/>
                    </a:cubicBezTo>
                    <a:cubicBezTo>
                      <a:pt x="1240" y="368"/>
                      <a:pt x="1472" y="464"/>
                      <a:pt x="1536" y="384"/>
                    </a:cubicBezTo>
                    <a:cubicBezTo>
                      <a:pt x="1600" y="304"/>
                      <a:pt x="1544" y="152"/>
                      <a:pt x="1488" y="0"/>
                    </a:cubicBezTo>
                  </a:path>
                </a:pathLst>
              </a:custGeom>
              <a:noFill/>
              <a:ln w="25400">
                <a:solidFill>
                  <a:srgbClr val="00B05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empus Sans ITC" pitchFamily="82" charset="0"/>
                </a:endParaRPr>
              </a:p>
            </p:txBody>
          </p:sp>
        </p:grpSp>
        <p:sp>
          <p:nvSpPr>
            <p:cNvPr id="50209" name="Freeform 36"/>
            <p:cNvSpPr>
              <a:spLocks/>
            </p:cNvSpPr>
            <p:nvPr/>
          </p:nvSpPr>
          <p:spPr bwMode="auto">
            <a:xfrm>
              <a:off x="4500506" y="2590800"/>
              <a:ext cx="2128893" cy="1916767"/>
            </a:xfrm>
            <a:custGeom>
              <a:avLst/>
              <a:gdLst>
                <a:gd name="T0" fmla="*/ 0 w 1440"/>
                <a:gd name="T1" fmla="*/ 2147483647 h 1240"/>
                <a:gd name="T2" fmla="*/ 2147483647 w 1440"/>
                <a:gd name="T3" fmla="*/ 2147483647 h 1240"/>
                <a:gd name="T4" fmla="*/ 2147483647 w 1440"/>
                <a:gd name="T5" fmla="*/ 2147483647 h 1240"/>
                <a:gd name="T6" fmla="*/ 2147483647 w 1440"/>
                <a:gd name="T7" fmla="*/ 2147483647 h 1240"/>
                <a:gd name="T8" fmla="*/ 2147483647 w 1440"/>
                <a:gd name="T9" fmla="*/ 2147483647 h 1240"/>
                <a:gd name="T10" fmla="*/ 2147483647 w 1440"/>
                <a:gd name="T11" fmla="*/ 0 h 1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40"/>
                <a:gd name="T19" fmla="*/ 0 h 1240"/>
                <a:gd name="T20" fmla="*/ 1440 w 1440"/>
                <a:gd name="T21" fmla="*/ 1240 h 1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40" h="1240">
                  <a:moveTo>
                    <a:pt x="0" y="1200"/>
                  </a:moveTo>
                  <a:cubicBezTo>
                    <a:pt x="196" y="1220"/>
                    <a:pt x="392" y="1240"/>
                    <a:pt x="480" y="1152"/>
                  </a:cubicBezTo>
                  <a:cubicBezTo>
                    <a:pt x="568" y="1064"/>
                    <a:pt x="432" y="768"/>
                    <a:pt x="528" y="672"/>
                  </a:cubicBezTo>
                  <a:cubicBezTo>
                    <a:pt x="624" y="576"/>
                    <a:pt x="952" y="640"/>
                    <a:pt x="1056" y="576"/>
                  </a:cubicBezTo>
                  <a:cubicBezTo>
                    <a:pt x="1160" y="512"/>
                    <a:pt x="1088" y="384"/>
                    <a:pt x="1152" y="288"/>
                  </a:cubicBezTo>
                  <a:cubicBezTo>
                    <a:pt x="1216" y="192"/>
                    <a:pt x="1328" y="96"/>
                    <a:pt x="1440" y="0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Tempus Sans ITC" pitchFamily="82" charset="0"/>
              </a:endParaRP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3429000" y="2819400"/>
            <a:ext cx="1277938" cy="1135063"/>
            <a:chOff x="3255" y="1337"/>
            <a:chExt cx="1056" cy="969"/>
          </a:xfrm>
        </p:grpSpPr>
        <p:sp>
          <p:nvSpPr>
            <p:cNvPr id="50200" name="Line 32"/>
            <p:cNvSpPr>
              <a:spLocks noChangeShapeType="1"/>
            </p:cNvSpPr>
            <p:nvPr/>
          </p:nvSpPr>
          <p:spPr bwMode="auto">
            <a:xfrm flipH="1" flipV="1">
              <a:off x="3303" y="1481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0201" name="Group 33"/>
            <p:cNvGrpSpPr>
              <a:grpSpLocks/>
            </p:cNvGrpSpPr>
            <p:nvPr/>
          </p:nvGrpSpPr>
          <p:grpSpPr bwMode="auto">
            <a:xfrm>
              <a:off x="3255" y="1337"/>
              <a:ext cx="1056" cy="969"/>
              <a:chOff x="3255" y="1337"/>
              <a:chExt cx="1056" cy="969"/>
            </a:xfrm>
          </p:grpSpPr>
          <p:sp>
            <p:nvSpPr>
              <p:cNvPr id="50202" name="Line 34"/>
              <p:cNvSpPr>
                <a:spLocks noChangeShapeType="1"/>
              </p:cNvSpPr>
              <p:nvPr/>
            </p:nvSpPr>
            <p:spPr bwMode="auto">
              <a:xfrm flipV="1">
                <a:off x="3255" y="1337"/>
                <a:ext cx="288" cy="96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03" name="Line 35"/>
              <p:cNvSpPr>
                <a:spLocks noChangeShapeType="1"/>
              </p:cNvSpPr>
              <p:nvPr/>
            </p:nvSpPr>
            <p:spPr bwMode="auto">
              <a:xfrm>
                <a:off x="3735" y="1337"/>
                <a:ext cx="336" cy="4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04" name="Line 36"/>
              <p:cNvSpPr>
                <a:spLocks noChangeShapeType="1"/>
              </p:cNvSpPr>
              <p:nvPr/>
            </p:nvSpPr>
            <p:spPr bwMode="auto">
              <a:xfrm>
                <a:off x="4215" y="1529"/>
                <a:ext cx="96" cy="19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05" name="Line 37"/>
              <p:cNvSpPr>
                <a:spLocks noChangeShapeType="1"/>
              </p:cNvSpPr>
              <p:nvPr/>
            </p:nvSpPr>
            <p:spPr bwMode="auto">
              <a:xfrm flipH="1">
                <a:off x="4282" y="1922"/>
                <a:ext cx="29" cy="336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06" name="Line 38"/>
              <p:cNvSpPr>
                <a:spLocks noChangeShapeType="1"/>
              </p:cNvSpPr>
              <p:nvPr/>
            </p:nvSpPr>
            <p:spPr bwMode="auto">
              <a:xfrm>
                <a:off x="3687" y="1433"/>
                <a:ext cx="573" cy="873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07" name="Line 39"/>
              <p:cNvSpPr>
                <a:spLocks noChangeShapeType="1"/>
              </p:cNvSpPr>
              <p:nvPr/>
            </p:nvSpPr>
            <p:spPr bwMode="auto">
              <a:xfrm flipH="1" flipV="1">
                <a:off x="3303" y="1529"/>
                <a:ext cx="1008" cy="28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0193" name="Oval 24"/>
          <p:cNvSpPr>
            <a:spLocks noChangeArrowheads="1"/>
          </p:cNvSpPr>
          <p:nvPr/>
        </p:nvSpPr>
        <p:spPr bwMode="auto">
          <a:xfrm rot="2363332">
            <a:off x="6686550" y="1450975"/>
            <a:ext cx="1185863" cy="603250"/>
          </a:xfrm>
          <a:prstGeom prst="ellipse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empus Sans ITC" pitchFamily="82" charset="0"/>
            </a:endParaRPr>
          </a:p>
        </p:txBody>
      </p:sp>
      <p:sp>
        <p:nvSpPr>
          <p:cNvPr id="58" name="Freeform 40"/>
          <p:cNvSpPr>
            <a:spLocks/>
          </p:cNvSpPr>
          <p:nvPr/>
        </p:nvSpPr>
        <p:spPr bwMode="auto">
          <a:xfrm>
            <a:off x="4953000" y="1905000"/>
            <a:ext cx="1905000" cy="990600"/>
          </a:xfrm>
          <a:custGeom>
            <a:avLst/>
            <a:gdLst>
              <a:gd name="T0" fmla="*/ 0 w 1200"/>
              <a:gd name="T1" fmla="*/ 2147483647 h 624"/>
              <a:gd name="T2" fmla="*/ 2147483647 w 1200"/>
              <a:gd name="T3" fmla="*/ 2147483647 h 624"/>
              <a:gd name="T4" fmla="*/ 2147483647 w 1200"/>
              <a:gd name="T5" fmla="*/ 2147483647 h 624"/>
              <a:gd name="T6" fmla="*/ 2147483647 w 1200"/>
              <a:gd name="T7" fmla="*/ 2147483647 h 624"/>
              <a:gd name="T8" fmla="*/ 2147483647 w 1200"/>
              <a:gd name="T9" fmla="*/ 0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"/>
              <a:gd name="T16" fmla="*/ 0 h 624"/>
              <a:gd name="T17" fmla="*/ 1200 w 120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" h="624">
                <a:moveTo>
                  <a:pt x="0" y="624"/>
                </a:moveTo>
                <a:cubicBezTo>
                  <a:pt x="16" y="504"/>
                  <a:pt x="32" y="384"/>
                  <a:pt x="144" y="336"/>
                </a:cubicBezTo>
                <a:cubicBezTo>
                  <a:pt x="256" y="288"/>
                  <a:pt x="552" y="368"/>
                  <a:pt x="672" y="336"/>
                </a:cubicBezTo>
                <a:cubicBezTo>
                  <a:pt x="792" y="304"/>
                  <a:pt x="776" y="200"/>
                  <a:pt x="864" y="144"/>
                </a:cubicBezTo>
                <a:cubicBezTo>
                  <a:pt x="952" y="88"/>
                  <a:pt x="1076" y="44"/>
                  <a:pt x="1200" y="0"/>
                </a:cubicBezTo>
              </a:path>
            </a:pathLst>
          </a:custGeom>
          <a:noFill/>
          <a:ln w="25400">
            <a:solidFill>
              <a:srgbClr val="00B05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Tempus Sans ITC" pitchFamily="82" charset="0"/>
            </a:endParaRPr>
          </a:p>
        </p:txBody>
      </p:sp>
      <p:sp>
        <p:nvSpPr>
          <p:cNvPr id="50195" name="Text Box 26"/>
          <p:cNvSpPr txBox="1">
            <a:spLocks noChangeArrowheads="1"/>
          </p:cNvSpPr>
          <p:nvPr/>
        </p:nvSpPr>
        <p:spPr bwMode="auto">
          <a:xfrm>
            <a:off x="7086600" y="1524000"/>
            <a:ext cx="357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TW" b="1" i="1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y</a:t>
            </a:r>
            <a:r>
              <a:rPr lang="en-US" altLang="zh-TW" b="1" i="1" baseline="-25000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1</a:t>
            </a:r>
            <a:endParaRPr lang="en-US" altLang="zh-TW" b="1" i="1">
              <a:latin typeface="Tempus Sans ITC" pitchFamily="82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3" name="Text Box 79"/>
          <p:cNvSpPr txBox="1">
            <a:spLocks noChangeArrowheads="1"/>
          </p:cNvSpPr>
          <p:nvPr/>
        </p:nvSpPr>
        <p:spPr bwMode="auto">
          <a:xfrm>
            <a:off x="533400" y="914400"/>
            <a:ext cx="2514600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dirty="0" smtClean="0">
                <a:solidFill>
                  <a:srgbClr val="3366CC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We care about the structured output</a:t>
            </a:r>
            <a:endParaRPr lang="en-US" altLang="zh-TW" sz="2400" dirty="0">
              <a:solidFill>
                <a:srgbClr val="3366CC"/>
              </a:solidFill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0" name="Text Box 79"/>
          <p:cNvSpPr txBox="1">
            <a:spLocks noChangeArrowheads="1"/>
          </p:cNvSpPr>
          <p:nvPr/>
        </p:nvSpPr>
        <p:spPr bwMode="auto">
          <a:xfrm>
            <a:off x="6248400" y="2743200"/>
            <a:ext cx="2514600" cy="26776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dirty="0" smtClean="0">
                <a:solidFill>
                  <a:srgbClr val="3366CC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We invent the derivative Boolean problem (so it’s easy to supervise) and learn the structure as a latent layer</a:t>
            </a:r>
            <a:endParaRPr lang="en-US" altLang="zh-TW" sz="2400" dirty="0">
              <a:solidFill>
                <a:srgbClr val="3366CC"/>
              </a:solidFill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34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7990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75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Scenario I: Freecell with Response Based Learning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808036"/>
            <a:ext cx="8229600" cy="5135564"/>
          </a:xfrm>
        </p:spPr>
        <p:txBody>
          <a:bodyPr/>
          <a:lstStyle/>
          <a:p>
            <a:r>
              <a:rPr lang="en-US" dirty="0" smtClean="0"/>
              <a:t>We want to learn a model to transform a natural language sentence to some meaning representation.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726788" y="4129129"/>
            <a:ext cx="1535709" cy="7816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EECE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75540" y="1599446"/>
            <a:ext cx="990805" cy="400110"/>
          </a:xfrm>
          <a:prstGeom prst="rect">
            <a:avLst/>
          </a:prstGeom>
          <a:solidFill>
            <a:srgbClr val="FFFFCC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Calibri" charset="0"/>
                <a:ea typeface="+mn-ea"/>
                <a:cs typeface="Arial" pitchFamily="34" charset="0"/>
                <a:sym typeface="Wingdings"/>
              </a:rPr>
              <a:t>Model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" y="1568668"/>
            <a:ext cx="2438400" cy="400110"/>
          </a:xfrm>
          <a:prstGeom prst="rect">
            <a:avLst/>
          </a:prstGeom>
          <a:solidFill>
            <a:srgbClr val="FFFFCC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English Sentence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238131" y="1568668"/>
            <a:ext cx="3129801" cy="40011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Meaning Representation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3014004" y="1684315"/>
            <a:ext cx="533400" cy="200055"/>
          </a:xfrm>
          <a:prstGeom prst="rightArrow">
            <a:avLst/>
          </a:prstGeom>
          <a:solidFill>
            <a:srgbClr val="33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4622412" y="1706182"/>
            <a:ext cx="533400" cy="200055"/>
          </a:xfrm>
          <a:prstGeom prst="rightArrow">
            <a:avLst/>
          </a:prstGeom>
          <a:solidFill>
            <a:srgbClr val="33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2247556"/>
            <a:ext cx="4183988" cy="1200329"/>
          </a:xfrm>
          <a:prstGeom prst="rect">
            <a:avLst/>
          </a:prstGeom>
          <a:solidFill>
            <a:srgbClr val="FFFFCC"/>
          </a:solidFill>
          <a:ln w="57150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 top card can be moved to the tableau if it has a different color than the color of the top tableau card, and the cards have successive values.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24660" y="2247556"/>
            <a:ext cx="4183706" cy="1200329"/>
          </a:xfrm>
          <a:prstGeom prst="rect">
            <a:avLst/>
          </a:prstGeom>
          <a:solidFill>
            <a:srgbClr val="FFFFCC"/>
          </a:solidFill>
          <a:ln w="57150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Move (a1,a2) top(a1,x1) card(a1) tableau(a2) top(x2,a2) color(a1,x3) color(x2,x4) not-equal(x3,x4) value(a1,x5) value(x2,x6) successor(x5,x6)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76638"/>
            <a:ext cx="4183988" cy="2671762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ontent Placeholder 8"/>
          <p:cNvSpPr txBox="1">
            <a:spLocks/>
          </p:cNvSpPr>
          <p:nvPr/>
        </p:nvSpPr>
        <p:spPr bwMode="auto">
          <a:xfrm>
            <a:off x="4724400" y="4425045"/>
            <a:ext cx="4190740" cy="1823355"/>
          </a:xfrm>
          <a:prstGeom prst="rect">
            <a:avLst/>
          </a:prstGeom>
          <a:solidFill>
            <a:srgbClr val="FFFFCC"/>
          </a:solidFill>
          <a:ln>
            <a:solidFill>
              <a:schemeClr val="bg2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Calibri"/>
                <a:ea typeface="+mn-ea"/>
                <a:cs typeface="Candara"/>
              </a:rPr>
              <a:t>Simple derivatives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/>
                <a:ea typeface="+mn-ea"/>
                <a:cs typeface="Candara"/>
              </a:rPr>
              <a:t>of the models outputs: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Calibri"/>
                <a:ea typeface="+mn-ea"/>
                <a:cs typeface="Candara"/>
              </a:rPr>
              <a:t>game API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/>
                <a:ea typeface="+mn-ea"/>
                <a:cs typeface="Candara"/>
              </a:rPr>
              <a:t>Supervise the derivative and Propagate it to learn the transformation model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57800" y="3645178"/>
            <a:ext cx="3129801" cy="461665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Play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Freecell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 (solitaire)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 rot="10800000">
            <a:off x="4557411" y="3792126"/>
            <a:ext cx="533400" cy="200055"/>
          </a:xfrm>
          <a:prstGeom prst="rightArrow">
            <a:avLst/>
          </a:prstGeom>
          <a:solidFill>
            <a:srgbClr val="33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35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3972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Scenario II: Geoquery with Response based Learning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We want to learn a model to transform a natural language sentence to some formal representation.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000" dirty="0" smtClean="0"/>
          </a:p>
          <a:p>
            <a:r>
              <a:rPr lang="en-US" sz="2000" dirty="0" smtClean="0"/>
              <a:t>Guess” a semantic parse.  Is </a:t>
            </a:r>
            <a:r>
              <a:rPr lang="en-US" sz="2000" dirty="0" smtClean="0">
                <a:sym typeface="Wingdings" pitchFamily="2" charset="2"/>
              </a:rPr>
              <a:t>[</a:t>
            </a:r>
            <a:r>
              <a:rPr lang="en-US" sz="2000" dirty="0" smtClean="0"/>
              <a:t>DB response == Expected response] ? </a:t>
            </a:r>
          </a:p>
          <a:p>
            <a:pPr lvl="1"/>
            <a:r>
              <a:rPr lang="en-US" sz="1800" dirty="0" smtClean="0"/>
              <a:t>Expected: Pennsylvania   DB Returns: Pennsylvania</a:t>
            </a:r>
            <a:r>
              <a:rPr lang="en-US" sz="1800" dirty="0" smtClean="0">
                <a:sym typeface="Wingdings" panose="05000000000000000000" pitchFamily="2" charset="2"/>
              </a:rPr>
              <a:t> </a:t>
            </a:r>
            <a:r>
              <a:rPr lang="en-US" sz="1800" dirty="0" smtClean="0"/>
              <a:t>Positive Response</a:t>
            </a:r>
          </a:p>
          <a:p>
            <a:pPr lvl="1"/>
            <a:r>
              <a:rPr lang="en-US" sz="1800" dirty="0" smtClean="0"/>
              <a:t>Expected: Pennsylvania   DB Returns: NYC, or ???? </a:t>
            </a:r>
            <a:r>
              <a:rPr lang="en-US" sz="1800" dirty="0" smtClean="0">
                <a:sym typeface="Wingdings" panose="05000000000000000000" pitchFamily="2" charset="2"/>
              </a:rPr>
              <a:t> </a:t>
            </a:r>
            <a:r>
              <a:rPr lang="en-US" sz="1800" dirty="0" smtClean="0"/>
              <a:t>Negative Response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726788" y="4674951"/>
            <a:ext cx="1535709" cy="7816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EECE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75540" y="2145268"/>
            <a:ext cx="990805" cy="400110"/>
          </a:xfrm>
          <a:prstGeom prst="rect">
            <a:avLst/>
          </a:prstGeom>
          <a:solidFill>
            <a:srgbClr val="FFFFCC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Calibri" charset="0"/>
                <a:ea typeface="+mn-ea"/>
                <a:cs typeface="Arial" pitchFamily="34" charset="0"/>
                <a:sym typeface="Wingdings"/>
              </a:rPr>
              <a:t>Model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" y="2114490"/>
            <a:ext cx="2438400" cy="400110"/>
          </a:xfrm>
          <a:prstGeom prst="rect">
            <a:avLst/>
          </a:prstGeom>
          <a:solidFill>
            <a:srgbClr val="FFFFCC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English Sentence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238131" y="2114490"/>
            <a:ext cx="3129801" cy="40011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Meaning Representation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3014004" y="2230137"/>
            <a:ext cx="533400" cy="200055"/>
          </a:xfrm>
          <a:prstGeom prst="rightArrow">
            <a:avLst/>
          </a:prstGeom>
          <a:solidFill>
            <a:srgbClr val="33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4622412" y="2252004"/>
            <a:ext cx="533400" cy="200055"/>
          </a:xfrm>
          <a:prstGeom prst="rightArrow">
            <a:avLst/>
          </a:prstGeom>
          <a:solidFill>
            <a:srgbClr val="33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2793378"/>
            <a:ext cx="4183988" cy="369332"/>
          </a:xfrm>
          <a:prstGeom prst="rect">
            <a:avLst/>
          </a:prstGeom>
          <a:solidFill>
            <a:srgbClr val="FFFFCC"/>
          </a:solidFill>
          <a:ln w="57150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What is the largest state that borders NY?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24660" y="2793378"/>
            <a:ext cx="4183706" cy="369332"/>
          </a:xfrm>
          <a:prstGeom prst="rect">
            <a:avLst/>
          </a:prstGeom>
          <a:solidFill>
            <a:srgbClr val="FFFFCC"/>
          </a:solidFill>
          <a:ln w="57150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largest( state(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next_to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(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const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(NY))))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6" name="Content Placeholder 8"/>
          <p:cNvSpPr txBox="1">
            <a:spLocks/>
          </p:cNvSpPr>
          <p:nvPr/>
        </p:nvSpPr>
        <p:spPr bwMode="auto">
          <a:xfrm>
            <a:off x="4876800" y="3352800"/>
            <a:ext cx="3775744" cy="902037"/>
          </a:xfrm>
          <a:prstGeom prst="rect">
            <a:avLst/>
          </a:prstGeom>
          <a:solidFill>
            <a:srgbClr val="FFFFCC"/>
          </a:solidFill>
          <a:ln>
            <a:solidFill>
              <a:schemeClr val="bg2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ea typeface="+mn-ea"/>
                <a:cs typeface="Candara"/>
              </a:rPr>
              <a:t>Simple derivatives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ndara"/>
              </a:rPr>
              <a:t>of the models outputs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ight Arrow 27"/>
          <p:cNvSpPr/>
          <p:nvPr/>
        </p:nvSpPr>
        <p:spPr>
          <a:xfrm rot="10800000">
            <a:off x="4343400" y="3733800"/>
            <a:ext cx="533400" cy="200055"/>
          </a:xfrm>
          <a:prstGeom prst="rightArrow">
            <a:avLst/>
          </a:prstGeom>
          <a:solidFill>
            <a:srgbClr val="33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Content Placeholder 8"/>
          <p:cNvSpPr txBox="1">
            <a:spLocks/>
          </p:cNvSpPr>
          <p:nvPr/>
        </p:nvSpPr>
        <p:spPr bwMode="auto">
          <a:xfrm>
            <a:off x="152400" y="3552635"/>
            <a:ext cx="4190740" cy="534869"/>
          </a:xfrm>
          <a:prstGeom prst="rect">
            <a:avLst/>
          </a:prstGeom>
          <a:solidFill>
            <a:srgbClr val="FFFFCC"/>
          </a:solidFill>
          <a:ln>
            <a:solidFill>
              <a:schemeClr val="bg2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ea typeface="+mn-ea"/>
                <a:cs typeface="Candara"/>
              </a:rPr>
              <a:t>Query a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ea typeface="+mn-ea"/>
                <a:cs typeface="Candara"/>
              </a:rPr>
              <a:t>GeoQuery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ea typeface="+mn-ea"/>
                <a:cs typeface="Candara"/>
              </a:rPr>
              <a:t> Database.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26100" y="5553008"/>
            <a:ext cx="3891801" cy="707886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A fifth grader can play with it and supervise it – no need to know SQL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36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0937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18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Response Based Learning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13556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We want to learn a model that transforms a natural language sentence to some meaning representation.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Instead of training with (Sentence, Meaning Representation) pairs </a:t>
            </a:r>
          </a:p>
          <a:p>
            <a:r>
              <a:rPr lang="en-US" dirty="0" smtClean="0"/>
              <a:t>Think about some simple derivatives of the models outputs, </a:t>
            </a:r>
          </a:p>
          <a:p>
            <a:pPr lvl="1"/>
            <a:r>
              <a:rPr lang="en-US" dirty="0" smtClean="0"/>
              <a:t>Supervise the derivative (easy!) and </a:t>
            </a:r>
          </a:p>
          <a:p>
            <a:pPr lvl="1"/>
            <a:r>
              <a:rPr lang="en-US" dirty="0" smtClean="0"/>
              <a:t>Propagate it to learn the complex, structured, transformation model</a:t>
            </a:r>
          </a:p>
          <a:p>
            <a:r>
              <a:rPr lang="en-US" dirty="0" smtClean="0"/>
              <a:t>LEARNING: </a:t>
            </a:r>
          </a:p>
          <a:p>
            <a:r>
              <a:rPr lang="en-US" dirty="0" smtClean="0"/>
              <a:t>Train a structured predictor (semantic parse) with this binary supervision </a:t>
            </a:r>
          </a:p>
          <a:p>
            <a:pPr lvl="1"/>
            <a:r>
              <a:rPr lang="en-US" dirty="0" smtClean="0"/>
              <a:t>Many challenges: e.g., how to make a better use of a negative response? 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Learning with a constrained latent representation</a:t>
            </a:r>
            <a:r>
              <a:rPr lang="en-US" dirty="0" smtClean="0"/>
              <a:t>, use inference to exploit knowledge (e.g., on the structure of the meaning representation).</a:t>
            </a:r>
          </a:p>
          <a:p>
            <a:r>
              <a:rPr lang="en-US" sz="2100" dirty="0" smtClean="0"/>
              <a:t>[Clarke, Goldwasser, Chang, Roth CoNLL’10; Goldwasser, Roth IJCAI’11, MLJ’14]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726788" y="4674951"/>
            <a:ext cx="1535709" cy="7816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EECE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75540" y="1554778"/>
            <a:ext cx="990805" cy="400110"/>
          </a:xfrm>
          <a:prstGeom prst="rect">
            <a:avLst/>
          </a:prstGeom>
          <a:solidFill>
            <a:srgbClr val="FFFFCC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Calibri" charset="0"/>
                <a:ea typeface="+mn-ea"/>
                <a:cs typeface="Arial" pitchFamily="34" charset="0"/>
                <a:sym typeface="Wingdings"/>
              </a:rPr>
              <a:t>Model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" y="1524000"/>
            <a:ext cx="2438400" cy="400110"/>
          </a:xfrm>
          <a:prstGeom prst="rect">
            <a:avLst/>
          </a:prstGeom>
          <a:solidFill>
            <a:srgbClr val="FFFFCC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English Sentence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238131" y="1524000"/>
            <a:ext cx="3129801" cy="40011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Meaning Representation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3014004" y="1639647"/>
            <a:ext cx="533400" cy="200055"/>
          </a:xfrm>
          <a:prstGeom prst="rightArrow">
            <a:avLst/>
          </a:prstGeom>
          <a:solidFill>
            <a:srgbClr val="33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4622412" y="1661514"/>
            <a:ext cx="533400" cy="200055"/>
          </a:xfrm>
          <a:prstGeom prst="rightArrow">
            <a:avLst/>
          </a:prstGeom>
          <a:solidFill>
            <a:srgbClr val="33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921388" y="2743200"/>
            <a:ext cx="1193412" cy="0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13225" y="2743200"/>
            <a:ext cx="2926080" cy="0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90600" y="5257800"/>
            <a:ext cx="7186704" cy="1015663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As for other problems, people are excited today about NN models, but this does not get around the need to supervise model in a realistic way.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37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834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71684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382000" cy="513556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0033CC"/>
                </a:solidFill>
              </a:rPr>
              <a:t>Constrained Conditional Models:</a:t>
            </a:r>
            <a:r>
              <a:rPr lang="en-US" dirty="0" smtClean="0"/>
              <a:t>  Computational Framework for global inference and a vehicle for incorporating knowledge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T</a:t>
            </a:r>
            <a:r>
              <a:rPr lang="en-US" dirty="0" smtClean="0"/>
              <a:t>his part: discussed learning paradigms, with an emphasis on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Supervision via constraints and inference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Indirect supervision via constraints and inference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>
                <a:solidFill>
                  <a:srgbClr val="0033CC"/>
                </a:solidFill>
              </a:rPr>
              <a:t>CCM Inference is key in propagating the simple supervision</a:t>
            </a: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sz="1400" b="0" dirty="0" smtClean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38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2276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Bonus Coverage</a:t>
            </a:r>
          </a:p>
        </p:txBody>
      </p:sp>
      <p:sp>
        <p:nvSpPr>
          <p:cNvPr id="71684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382000" cy="513556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0033CC"/>
                </a:solidFill>
              </a:rPr>
              <a:t>Amortized Inference</a:t>
            </a:r>
            <a:endParaRPr lang="en-US" sz="1400" b="0" dirty="0" smtClean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39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3061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5"/>
          <p:cNvSpPr>
            <a:spLocks noChangeArrowheads="1"/>
          </p:cNvSpPr>
          <p:nvPr/>
        </p:nvSpPr>
        <p:spPr bwMode="auto">
          <a:xfrm>
            <a:off x="2286000" y="2973388"/>
            <a:ext cx="6477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000" b="1" dirty="0">
                <a:solidFill>
                  <a:srgbClr val="003366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Prediction result of a trained HMM</a:t>
            </a:r>
            <a:endParaRPr lang="en-US" sz="2000" b="1" i="1" dirty="0">
              <a:solidFill>
                <a:srgbClr val="003366"/>
              </a:solidFill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41313" indent="-341313" defTabSz="457200"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000" i="1" dirty="0">
                <a:solidFill>
                  <a:srgbClr val="008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	</a:t>
            </a:r>
            <a:r>
              <a:rPr lang="en-US" dirty="0">
                <a:solidFill>
                  <a:srgbClr val="003366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Lars Ole Andersen . Program analysis and</a:t>
            </a:r>
          </a:p>
          <a:p>
            <a:pPr marL="341313" indent="-341313" defTabSz="457200"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dirty="0">
                <a:solidFill>
                  <a:srgbClr val="003366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		specialization for the </a:t>
            </a:r>
          </a:p>
          <a:p>
            <a:pPr marL="341313" indent="-341313" defTabSz="457200"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dirty="0">
                <a:solidFill>
                  <a:srgbClr val="003366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		C </a:t>
            </a:r>
          </a:p>
          <a:p>
            <a:pPr marL="341313" indent="-341313" defTabSz="457200"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dirty="0">
                <a:solidFill>
                  <a:srgbClr val="003366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		Programming language</a:t>
            </a:r>
          </a:p>
          <a:p>
            <a:pPr marL="341313" indent="-341313" defTabSz="457200"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dirty="0">
                <a:solidFill>
                  <a:srgbClr val="003366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	 	.  PhD thesis .</a:t>
            </a:r>
          </a:p>
          <a:p>
            <a:pPr marL="341313" indent="-341313" defTabSz="457200"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dirty="0">
                <a:solidFill>
                  <a:srgbClr val="003366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		DIKU , University of Copenhagen , May</a:t>
            </a:r>
          </a:p>
          <a:p>
            <a:pPr marL="341313" indent="-341313" defTabSz="457200"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dirty="0">
                <a:solidFill>
                  <a:srgbClr val="003366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		1994 .</a:t>
            </a:r>
          </a:p>
          <a:p>
            <a:pPr marL="341313" indent="-341313" defTabSz="457200"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endParaRPr lang="en-US" dirty="0">
              <a:solidFill>
                <a:srgbClr val="000000"/>
              </a:solidFill>
              <a:latin typeface="Tempus Sans ITC" pitchFamily="82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5540" name="Rectangle 6"/>
          <p:cNvSpPr>
            <a:spLocks noChangeArrowheads="1"/>
          </p:cNvSpPr>
          <p:nvPr/>
        </p:nvSpPr>
        <p:spPr bwMode="auto">
          <a:xfrm>
            <a:off x="381000" y="3430588"/>
            <a:ext cx="25908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defTabSz="457200"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 u="sng" dirty="0">
                <a:solidFill>
                  <a:srgbClr val="3366CC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[AUTHOR]</a:t>
            </a:r>
            <a:r>
              <a:rPr lang="en-US" b="1" dirty="0">
                <a:solidFill>
                  <a:srgbClr val="3366CC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	</a:t>
            </a:r>
          </a:p>
          <a:p>
            <a:pPr marL="341313" indent="-341313" defTabSz="457200"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 u="sng" dirty="0">
                <a:solidFill>
                  <a:srgbClr val="3366CC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[TITLE]</a:t>
            </a:r>
            <a:r>
              <a:rPr lang="en-US" b="1" dirty="0">
                <a:solidFill>
                  <a:srgbClr val="3366CC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		</a:t>
            </a:r>
          </a:p>
          <a:p>
            <a:pPr marL="341313" indent="-341313" defTabSz="457200"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 u="sng" dirty="0">
                <a:solidFill>
                  <a:srgbClr val="3366CC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[EDITOR]</a:t>
            </a:r>
            <a:r>
              <a:rPr lang="en-US" b="1" dirty="0">
                <a:solidFill>
                  <a:srgbClr val="3366CC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	</a:t>
            </a:r>
          </a:p>
          <a:p>
            <a:pPr marL="341313" indent="-341313" defTabSz="457200"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 u="sng" dirty="0">
                <a:solidFill>
                  <a:srgbClr val="3366CC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[BOOKTITLE]</a:t>
            </a:r>
            <a:r>
              <a:rPr lang="en-US" b="1" dirty="0">
                <a:solidFill>
                  <a:srgbClr val="3366CC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	</a:t>
            </a:r>
          </a:p>
          <a:p>
            <a:pPr marL="341313" indent="-341313" defTabSz="457200"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 u="sng" dirty="0">
                <a:solidFill>
                  <a:srgbClr val="3366CC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[TECH-REPORT]</a:t>
            </a:r>
            <a:r>
              <a:rPr lang="en-US" b="1" dirty="0">
                <a:solidFill>
                  <a:srgbClr val="3366CC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	</a:t>
            </a:r>
          </a:p>
          <a:p>
            <a:pPr marL="341313" indent="-341313" defTabSz="457200"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 u="sng" dirty="0">
                <a:solidFill>
                  <a:srgbClr val="3366CC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[INSTITUTION]</a:t>
            </a:r>
            <a:r>
              <a:rPr lang="en-US" b="1" dirty="0">
                <a:solidFill>
                  <a:srgbClr val="3366CC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	</a:t>
            </a:r>
          </a:p>
          <a:p>
            <a:pPr marL="341313" indent="-341313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 u="sng" dirty="0">
                <a:solidFill>
                  <a:srgbClr val="3366CC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[DATE]</a:t>
            </a:r>
            <a:r>
              <a:rPr lang="en-US" b="1" dirty="0">
                <a:solidFill>
                  <a:srgbClr val="3366CC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b="1" dirty="0">
                <a:solidFill>
                  <a:srgbClr val="3366CC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2400" b="1" dirty="0">
                <a:solidFill>
                  <a:srgbClr val="3366CC"/>
                </a:solidFill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	</a:t>
            </a:r>
          </a:p>
        </p:txBody>
      </p:sp>
      <p:sp>
        <p:nvSpPr>
          <p:cNvPr id="50183" name="Oval 8"/>
          <p:cNvSpPr>
            <a:spLocks noChangeArrowheads="1"/>
          </p:cNvSpPr>
          <p:nvPr/>
        </p:nvSpPr>
        <p:spPr bwMode="auto">
          <a:xfrm>
            <a:off x="4724400" y="3430588"/>
            <a:ext cx="457200" cy="381000"/>
          </a:xfrm>
          <a:prstGeom prst="ellipse">
            <a:avLst/>
          </a:prstGeom>
          <a:noFill/>
          <a:ln w="2232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50184" name="Line 9"/>
          <p:cNvSpPr>
            <a:spLocks noChangeShapeType="1"/>
          </p:cNvSpPr>
          <p:nvPr/>
        </p:nvSpPr>
        <p:spPr bwMode="auto">
          <a:xfrm>
            <a:off x="6629400" y="3657600"/>
            <a:ext cx="457200" cy="1587"/>
          </a:xfrm>
          <a:prstGeom prst="line">
            <a:avLst/>
          </a:prstGeom>
          <a:noFill/>
          <a:ln w="126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0185" name="Oval 10"/>
          <p:cNvSpPr>
            <a:spLocks noChangeArrowheads="1"/>
          </p:cNvSpPr>
          <p:nvPr/>
        </p:nvSpPr>
        <p:spPr bwMode="auto">
          <a:xfrm>
            <a:off x="2971800" y="4725988"/>
            <a:ext cx="457200" cy="533400"/>
          </a:xfrm>
          <a:prstGeom prst="ellipse">
            <a:avLst/>
          </a:prstGeom>
          <a:noFill/>
          <a:ln w="2232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50186" name="Oval 11"/>
          <p:cNvSpPr>
            <a:spLocks noChangeArrowheads="1"/>
          </p:cNvSpPr>
          <p:nvPr/>
        </p:nvSpPr>
        <p:spPr bwMode="auto">
          <a:xfrm>
            <a:off x="6172200" y="5106988"/>
            <a:ext cx="457200" cy="533400"/>
          </a:xfrm>
          <a:prstGeom prst="ellipse">
            <a:avLst/>
          </a:prstGeom>
          <a:noFill/>
          <a:ln w="2232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50187" name="Line 12"/>
          <p:cNvSpPr>
            <a:spLocks noChangeShapeType="1"/>
          </p:cNvSpPr>
          <p:nvPr/>
        </p:nvSpPr>
        <p:spPr bwMode="auto">
          <a:xfrm>
            <a:off x="4724400" y="4038600"/>
            <a:ext cx="457200" cy="1587"/>
          </a:xfrm>
          <a:prstGeom prst="line">
            <a:avLst/>
          </a:prstGeom>
          <a:noFill/>
          <a:ln w="126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0188" name="Line 13"/>
          <p:cNvSpPr>
            <a:spLocks noChangeShapeType="1"/>
          </p:cNvSpPr>
          <p:nvPr/>
        </p:nvSpPr>
        <p:spPr bwMode="auto">
          <a:xfrm>
            <a:off x="6324600" y="5410200"/>
            <a:ext cx="457200" cy="1587"/>
          </a:xfrm>
          <a:prstGeom prst="line">
            <a:avLst/>
          </a:prstGeom>
          <a:noFill/>
          <a:ln w="126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0189" name="Line 14"/>
          <p:cNvSpPr>
            <a:spLocks noChangeShapeType="1"/>
          </p:cNvSpPr>
          <p:nvPr/>
        </p:nvSpPr>
        <p:spPr bwMode="auto">
          <a:xfrm flipV="1">
            <a:off x="4419600" y="4724400"/>
            <a:ext cx="1079500" cy="15875"/>
          </a:xfrm>
          <a:prstGeom prst="line">
            <a:avLst/>
          </a:prstGeom>
          <a:noFill/>
          <a:ln w="126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87856" name="Rectangle 16"/>
          <p:cNvSpPr>
            <a:spLocks noChangeArrowheads="1"/>
          </p:cNvSpPr>
          <p:nvPr/>
        </p:nvSpPr>
        <p:spPr bwMode="auto">
          <a:xfrm>
            <a:off x="4286250" y="5791200"/>
            <a:ext cx="4019550" cy="406400"/>
          </a:xfrm>
          <a:prstGeom prst="rect">
            <a:avLst/>
          </a:prstGeom>
          <a:solidFill>
            <a:srgbClr val="FFFFCC"/>
          </a:solidFill>
          <a:ln w="9360">
            <a:solidFill>
              <a:srgbClr val="FF99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>
                <a:solidFill>
                  <a:srgbClr val="003366"/>
                </a:solidFill>
                <a:latin typeface="Calibri" pitchFamily="34" charset="0"/>
                <a:cs typeface="Tahoma" pitchFamily="34" charset="0"/>
              </a:rPr>
              <a:t>Violates lots of </a:t>
            </a:r>
            <a:r>
              <a:rPr lang="en-US" sz="2000" dirty="0">
                <a:solidFill>
                  <a:srgbClr val="3366CC"/>
                </a:solidFill>
                <a:latin typeface="Calibri" pitchFamily="34" charset="0"/>
                <a:cs typeface="Tahoma" pitchFamily="34" charset="0"/>
              </a:rPr>
              <a:t>natural</a:t>
            </a:r>
            <a:r>
              <a:rPr lang="en-US" sz="2000" dirty="0">
                <a:solidFill>
                  <a:srgbClr val="003366"/>
                </a:solidFill>
                <a:latin typeface="Calibri" pitchFamily="34" charset="0"/>
                <a:cs typeface="Tahoma" pitchFamily="34" charset="0"/>
              </a:rPr>
              <a:t> constraints!</a:t>
            </a:r>
          </a:p>
        </p:txBody>
      </p:sp>
      <p:sp>
        <p:nvSpPr>
          <p:cNvPr id="50191" name="Line 17"/>
          <p:cNvSpPr>
            <a:spLocks noChangeShapeType="1"/>
          </p:cNvSpPr>
          <p:nvPr/>
        </p:nvSpPr>
        <p:spPr bwMode="auto">
          <a:xfrm>
            <a:off x="3048000" y="4343400"/>
            <a:ext cx="457200" cy="1587"/>
          </a:xfrm>
          <a:prstGeom prst="line">
            <a:avLst/>
          </a:prstGeom>
          <a:noFill/>
          <a:ln w="126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5550" name="Text Box 3"/>
          <p:cNvSpPr txBox="1">
            <a:spLocks noChangeArrowheads="1"/>
          </p:cNvSpPr>
          <p:nvPr/>
        </p:nvSpPr>
        <p:spPr bwMode="auto">
          <a:xfrm>
            <a:off x="533400" y="990600"/>
            <a:ext cx="8305800" cy="1158875"/>
          </a:xfrm>
          <a:prstGeom prst="rect">
            <a:avLst/>
          </a:prstGeom>
          <a:noFill/>
          <a:ln w="936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marL="457200" indent="-457200" defTabSz="4572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572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572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572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572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ts val="6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solidFill>
                  <a:srgbClr val="003366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Lars Ole Andersen . Program analysis and specialization for the </a:t>
            </a:r>
            <a:r>
              <a:rPr lang="en-US" sz="2400" dirty="0" smtClean="0">
                <a:solidFill>
                  <a:srgbClr val="003366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C </a:t>
            </a:r>
            <a:r>
              <a:rPr lang="en-US" sz="2400" dirty="0">
                <a:solidFill>
                  <a:srgbClr val="003366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Programming language.  PhD thesis. DIKU , University of Copenhagen, May 1994 .</a:t>
            </a:r>
          </a:p>
        </p:txBody>
      </p:sp>
      <p:pic>
        <p:nvPicPr>
          <p:cNvPr id="1187859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89163"/>
            <a:ext cx="5029200" cy="79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52" name="Rectangle 21"/>
          <p:cNvSpPr>
            <a:spLocks noChangeArrowheads="1"/>
          </p:cNvSpPr>
          <p:nvPr/>
        </p:nvSpPr>
        <p:spPr bwMode="auto">
          <a:xfrm>
            <a:off x="4267200" y="2197100"/>
            <a:ext cx="25908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87862" name="Rectangle 22"/>
          <p:cNvSpPr>
            <a:spLocks noChangeArrowheads="1"/>
          </p:cNvSpPr>
          <p:nvPr/>
        </p:nvSpPr>
        <p:spPr bwMode="auto">
          <a:xfrm>
            <a:off x="1612900" y="2362200"/>
            <a:ext cx="2819400" cy="533400"/>
          </a:xfrm>
          <a:prstGeom prst="rect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Information Extraction </a:t>
            </a:r>
            <a:r>
              <a:rPr lang="en-US" sz="2800" dirty="0" smtClean="0">
                <a:solidFill>
                  <a:srgbClr val="0033CC"/>
                </a:solidFill>
              </a:rPr>
              <a:t>without</a:t>
            </a:r>
            <a:r>
              <a:rPr lang="en-US" sz="2800" dirty="0" smtClean="0"/>
              <a:t> Output Expectations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0" y="3321268"/>
            <a:ext cx="38862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074CE-C30A-4906-A13E-F3E63223B4E1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9365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allAtOnce"/>
      <p:bldP spid="50183" grpId="0" animBg="1"/>
      <p:bldP spid="50184" grpId="0" animBg="1"/>
      <p:bldP spid="50185" grpId="0" animBg="1"/>
      <p:bldP spid="50186" grpId="0" animBg="1"/>
      <p:bldP spid="50187" grpId="0" animBg="1"/>
      <p:bldP spid="50188" grpId="0" animBg="1"/>
      <p:bldP spid="50189" grpId="0" animBg="1"/>
      <p:bldP spid="1187856" grpId="0" animBg="1"/>
      <p:bldP spid="50191" grpId="0" animBg="1"/>
      <p:bldP spid="118786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311166" y="4724400"/>
            <a:ext cx="1524000" cy="1219200"/>
          </a:xfrm>
          <a:prstGeom prst="rect">
            <a:avLst/>
          </a:prstGeom>
          <a:solidFill>
            <a:srgbClr val="FFFFCC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Amortized ILP based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Imagine that </a:t>
            </a:r>
            <a:r>
              <a:rPr lang="en-US" dirty="0" smtClean="0">
                <a:solidFill>
                  <a:srgbClr val="3366CC"/>
                </a:solidFill>
              </a:rPr>
              <a:t>you already solved </a:t>
            </a:r>
            <a:r>
              <a:rPr lang="en-US" dirty="0" smtClean="0"/>
              <a:t>many structured output inference problems</a:t>
            </a:r>
          </a:p>
          <a:p>
            <a:pPr lvl="1"/>
            <a:r>
              <a:rPr lang="en-US" dirty="0" smtClean="0"/>
              <a:t>Co-reference resolution; Semantic Role Labeling; Parsing citations; Summarization; dependency parsing; image segmentation,…</a:t>
            </a:r>
          </a:p>
          <a:p>
            <a:pPr lvl="1"/>
            <a:r>
              <a:rPr lang="en-US" dirty="0" smtClean="0">
                <a:solidFill>
                  <a:srgbClr val="003366"/>
                </a:solidFill>
              </a:rPr>
              <a:t>Your solution method doesn’t matter either</a:t>
            </a:r>
          </a:p>
          <a:p>
            <a:r>
              <a:rPr lang="en-US" dirty="0" smtClean="0"/>
              <a:t>How can we exploit this fact to save inference cost?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will show how to do it when your problem is formulated as a   0-1 LP: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Max c </a:t>
            </a:r>
            <a:r>
              <a:rPr lang="en-US" dirty="0" smtClean="0">
                <a:latin typeface="cmsy10"/>
              </a:rPr>
              <a:t>¢</a:t>
            </a:r>
            <a:r>
              <a:rPr lang="en-US" dirty="0" smtClean="0"/>
              <a:t> x       </a:t>
            </a:r>
          </a:p>
          <a:p>
            <a:pPr marL="0" indent="0">
              <a:buNone/>
            </a:pPr>
            <a:r>
              <a:rPr lang="en-US" dirty="0" smtClean="0"/>
              <a:t>              Ax ≤ b</a:t>
            </a:r>
          </a:p>
          <a:p>
            <a:pPr marL="0" indent="0">
              <a:buNone/>
            </a:pPr>
            <a:r>
              <a:rPr lang="en-US" dirty="0" smtClean="0"/>
              <a:t>              x 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{0,1}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7125" y="3029605"/>
            <a:ext cx="6889750" cy="939800"/>
          </a:xfrm>
          <a:prstGeom prst="rect">
            <a:avLst/>
          </a:prstGeom>
          <a:solidFill>
            <a:srgbClr val="FFFFCC"/>
          </a:solidFill>
          <a:ln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3366"/>
                </a:solidFill>
              </a:rPr>
              <a:t>After solving </a:t>
            </a:r>
            <a:r>
              <a:rPr lang="en-US" sz="2400" b="1" dirty="0" smtClean="0">
                <a:solidFill>
                  <a:srgbClr val="003366"/>
                </a:solidFill>
              </a:rPr>
              <a:t>n</a:t>
            </a:r>
            <a:r>
              <a:rPr lang="en-US" sz="2400" dirty="0" smtClean="0">
                <a:solidFill>
                  <a:srgbClr val="003366"/>
                </a:solidFill>
              </a:rPr>
              <a:t> inference problems, can we make the (</a:t>
            </a:r>
            <a:r>
              <a:rPr lang="en-US" sz="2400" b="1" dirty="0" smtClean="0">
                <a:solidFill>
                  <a:srgbClr val="003366"/>
                </a:solidFill>
              </a:rPr>
              <a:t>n+1</a:t>
            </a:r>
            <a:r>
              <a:rPr lang="en-US" sz="2400" dirty="0" smtClean="0">
                <a:solidFill>
                  <a:srgbClr val="003366"/>
                </a:solidFill>
              </a:rPr>
              <a:t>)</a:t>
            </a:r>
            <a:r>
              <a:rPr lang="en-US" sz="2400" baseline="30000" dirty="0" err="1" smtClean="0">
                <a:solidFill>
                  <a:srgbClr val="003366"/>
                </a:solidFill>
              </a:rPr>
              <a:t>th</a:t>
            </a:r>
            <a:r>
              <a:rPr lang="en-US" sz="2400" dirty="0" smtClean="0">
                <a:solidFill>
                  <a:srgbClr val="003366"/>
                </a:solidFill>
              </a:rPr>
              <a:t> one faster? </a:t>
            </a:r>
            <a:endParaRPr lang="en-US" sz="2400" dirty="0">
              <a:solidFill>
                <a:srgbClr val="003366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3505200" y="4724400"/>
            <a:ext cx="5439102" cy="1219200"/>
          </a:xfrm>
          <a:prstGeom prst="wedgeRectCallout">
            <a:avLst>
              <a:gd name="adj1" fmla="val 4736"/>
              <a:gd name="adj2" fmla="val 47926"/>
            </a:avLst>
          </a:prstGeom>
          <a:solidFill>
            <a:srgbClr val="FFFFCC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3366CC"/>
                </a:solidFill>
              </a:rPr>
              <a:t>Very general: </a:t>
            </a:r>
            <a:r>
              <a:rPr lang="en-US" sz="2000" dirty="0" smtClean="0">
                <a:solidFill>
                  <a:srgbClr val="003366"/>
                </a:solidFill>
              </a:rPr>
              <a:t>All discrete MAP problems can be formulated as 0-1 LPs </a:t>
            </a:r>
            <a:r>
              <a:rPr lang="en-US" dirty="0">
                <a:solidFill>
                  <a:srgbClr val="3366CC"/>
                </a:solidFill>
              </a:rPr>
              <a:t>[Roth &amp; Yih’04; </a:t>
            </a:r>
            <a:r>
              <a:rPr lang="en-US" dirty="0" err="1">
                <a:solidFill>
                  <a:srgbClr val="3366CC"/>
                </a:solidFill>
              </a:rPr>
              <a:t>Taskar</a:t>
            </a:r>
            <a:r>
              <a:rPr lang="en-US" dirty="0">
                <a:solidFill>
                  <a:srgbClr val="3366CC"/>
                </a:solidFill>
              </a:rPr>
              <a:t> </a:t>
            </a:r>
            <a:r>
              <a:rPr lang="en-US" dirty="0" smtClean="0">
                <a:solidFill>
                  <a:srgbClr val="3366CC"/>
                </a:solidFill>
              </a:rPr>
              <a:t>’04]</a:t>
            </a:r>
            <a:endParaRPr lang="en-US" sz="2000" dirty="0" smtClean="0">
              <a:solidFill>
                <a:srgbClr val="3366CC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3366"/>
                </a:solidFill>
              </a:rPr>
              <a:t>We only care about inference formulation, </a:t>
            </a:r>
            <a:r>
              <a:rPr lang="en-US" sz="2000" dirty="0" smtClean="0">
                <a:solidFill>
                  <a:srgbClr val="3366CC"/>
                </a:solidFill>
              </a:rPr>
              <a:t>not algorithmic solution</a:t>
            </a:r>
            <a:endParaRPr lang="en-US" sz="2000" dirty="0">
              <a:solidFill>
                <a:srgbClr val="3366C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40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8852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/>
          </p:nvPr>
        </p:nvGraphicFramePr>
        <p:xfrm>
          <a:off x="571500" y="1130300"/>
          <a:ext cx="81407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Hope: POS Tagging on Gigaword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05200" y="5682734"/>
            <a:ext cx="242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3366"/>
                </a:solidFill>
                <a:latin typeface="+mn-lt"/>
                <a:cs typeface="Andalus" pitchFamily="2" charset="-78"/>
              </a:rPr>
              <a:t>Number of Tokens</a:t>
            </a:r>
            <a:endParaRPr lang="en-US" b="1" dirty="0">
              <a:solidFill>
                <a:srgbClr val="003366"/>
              </a:solidFill>
              <a:latin typeface="+mn-lt"/>
              <a:cs typeface="Andalus" pitchFamily="2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41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5601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/>
          </p:nvPr>
        </p:nvGraphicFramePr>
        <p:xfrm>
          <a:off x="571500" y="1130300"/>
          <a:ext cx="81407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Hope: POS Tagging on Gigaword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05200" y="5682734"/>
            <a:ext cx="242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3366"/>
                </a:solidFill>
                <a:latin typeface="+mn-lt"/>
                <a:cs typeface="Andalus" pitchFamily="2" charset="-78"/>
              </a:rPr>
              <a:t>Number of Tokens</a:t>
            </a:r>
            <a:endParaRPr lang="en-US" b="1" dirty="0">
              <a:solidFill>
                <a:srgbClr val="003366"/>
              </a:solidFill>
              <a:latin typeface="+mn-lt"/>
              <a:cs typeface="Andalus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55943" y="1219200"/>
            <a:ext cx="3550331" cy="369332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</a:rPr>
              <a:t>Number of examples of a given size 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4668" y="1552902"/>
            <a:ext cx="3782189" cy="369332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66"/>
                </a:solidFill>
                <a:latin typeface="Calibri"/>
              </a:rPr>
              <a:t>Number of unique POS tag sequences </a:t>
            </a:r>
            <a:endParaRPr lang="en-US" dirty="0">
              <a:solidFill>
                <a:srgbClr val="003366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72200" y="2514600"/>
            <a:ext cx="2870200" cy="1085196"/>
          </a:xfrm>
          <a:prstGeom prst="rect">
            <a:avLst/>
          </a:prstGeom>
          <a:solidFill>
            <a:srgbClr val="FFFFCC"/>
          </a:solidFill>
          <a:ln>
            <a:solidFill>
              <a:srgbClr val="FF993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3366"/>
                </a:solidFill>
              </a:rPr>
              <a:t>Number of structures is much smaller than the number of </a:t>
            </a:r>
            <a:r>
              <a:rPr lang="en-US" sz="2000" dirty="0" smtClean="0">
                <a:solidFill>
                  <a:srgbClr val="003366"/>
                </a:solidFill>
              </a:rPr>
              <a:t>sentences</a:t>
            </a:r>
            <a:endParaRPr lang="en-US" sz="2000" dirty="0">
              <a:solidFill>
                <a:srgbClr val="003366"/>
              </a:solidFill>
              <a:cs typeface="Andalus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42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4780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Hope: </a:t>
            </a:r>
            <a:r>
              <a:rPr lang="en-US" dirty="0" smtClean="0">
                <a:solidFill>
                  <a:schemeClr val="tx1"/>
                </a:solidFill>
              </a:rPr>
              <a:t>Dependency Parsing on </a:t>
            </a:r>
            <a:r>
              <a:rPr lang="en-US" dirty="0" err="1" smtClean="0">
                <a:solidFill>
                  <a:schemeClr val="tx1"/>
                </a:solidFill>
              </a:rPr>
              <a:t>Gigaword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hart 7"/>
          <p:cNvGraphicFramePr/>
          <p:nvPr>
            <p:extLst/>
          </p:nvPr>
        </p:nvGraphicFramePr>
        <p:xfrm>
          <a:off x="381000" y="1221830"/>
          <a:ext cx="8445500" cy="4504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71900" y="5726668"/>
            <a:ext cx="242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3366"/>
                </a:solidFill>
                <a:latin typeface="+mn-lt"/>
                <a:cs typeface="Andalus" pitchFamily="2" charset="-78"/>
              </a:rPr>
              <a:t>Number of Tokens</a:t>
            </a:r>
            <a:endParaRPr lang="en-US" b="1" dirty="0">
              <a:solidFill>
                <a:srgbClr val="003366"/>
              </a:solidFill>
              <a:latin typeface="+mn-lt"/>
              <a:cs typeface="Andalus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2200" y="2514600"/>
            <a:ext cx="2870200" cy="1085196"/>
          </a:xfrm>
          <a:prstGeom prst="rect">
            <a:avLst/>
          </a:prstGeom>
          <a:solidFill>
            <a:srgbClr val="FFFFCC"/>
          </a:solidFill>
          <a:ln>
            <a:solidFill>
              <a:srgbClr val="FF993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3366"/>
                </a:solidFill>
              </a:rPr>
              <a:t>Number of structures is much smaller than the number of </a:t>
            </a:r>
            <a:r>
              <a:rPr lang="en-US" sz="2000" dirty="0" smtClean="0">
                <a:solidFill>
                  <a:srgbClr val="003366"/>
                </a:solidFill>
              </a:rPr>
              <a:t>sentences</a:t>
            </a:r>
            <a:endParaRPr lang="en-US" sz="2000" dirty="0">
              <a:solidFill>
                <a:srgbClr val="003366"/>
              </a:solidFill>
              <a:cs typeface="Andalus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5943" y="1309698"/>
            <a:ext cx="3550331" cy="369332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</a:rPr>
              <a:t>Number of examples of a given size 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4668" y="1611868"/>
            <a:ext cx="3690754" cy="369332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66"/>
                </a:solidFill>
                <a:latin typeface="Calibri"/>
              </a:rPr>
              <a:t>Number of unique Dependency Trees</a:t>
            </a:r>
            <a:endParaRPr lang="en-US" dirty="0">
              <a:solidFill>
                <a:srgbClr val="003366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43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304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22692" y="4049638"/>
            <a:ext cx="1686215" cy="6604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84735" y="3725665"/>
            <a:ext cx="1707932" cy="1267002"/>
          </a:xfrm>
          <a:prstGeom prst="rect">
            <a:avLst/>
          </a:prstGeom>
        </p:spPr>
      </p:pic>
      <p:graphicFrame>
        <p:nvGraphicFramePr>
          <p:cNvPr id="8" name="Chart 7"/>
          <p:cNvGraphicFramePr/>
          <p:nvPr>
            <p:extLst/>
          </p:nvPr>
        </p:nvGraphicFramePr>
        <p:xfrm>
          <a:off x="571500" y="1130300"/>
          <a:ext cx="81407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24050" y="3871403"/>
            <a:ext cx="2048245" cy="6667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POS Tagging on Gigaword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68700" y="5644634"/>
            <a:ext cx="242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3366"/>
                </a:solidFill>
                <a:cs typeface="Andalus" pitchFamily="2" charset="-78"/>
              </a:rPr>
              <a:t>Number of Tokens</a:t>
            </a:r>
            <a:endParaRPr lang="en-US" b="1" dirty="0">
              <a:solidFill>
                <a:srgbClr val="003366"/>
              </a:solidFill>
              <a:cs typeface="Andalus" pitchFamily="2" charset="-78"/>
            </a:endParaRPr>
          </a:p>
        </p:txBody>
      </p:sp>
      <p:sp>
        <p:nvSpPr>
          <p:cNvPr id="7" name="Down Arrow 6"/>
          <p:cNvSpPr/>
          <p:nvPr/>
        </p:nvSpPr>
        <p:spPr>
          <a:xfrm rot="3007694">
            <a:off x="5627754" y="2720389"/>
            <a:ext cx="457200" cy="889000"/>
          </a:xfrm>
          <a:prstGeom prst="downArrow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29400" y="2222500"/>
            <a:ext cx="2209800" cy="1282700"/>
          </a:xfrm>
          <a:prstGeom prst="rect">
            <a:avLst/>
          </a:prstGeom>
          <a:solidFill>
            <a:srgbClr val="FFFFCC"/>
          </a:solidFill>
          <a:ln>
            <a:solidFill>
              <a:srgbClr val="FF993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3366"/>
                </a:solidFill>
              </a:rPr>
              <a:t>How skewed is the distribution of the structures?</a:t>
            </a:r>
            <a:endParaRPr lang="en-US" sz="2000" dirty="0">
              <a:solidFill>
                <a:srgbClr val="003366"/>
              </a:solidFill>
              <a:cs typeface="Andalus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29400" y="3746500"/>
            <a:ext cx="2209800" cy="1282700"/>
          </a:xfrm>
          <a:prstGeom prst="rect">
            <a:avLst/>
          </a:prstGeom>
          <a:solidFill>
            <a:srgbClr val="FFFFCC"/>
          </a:solidFill>
          <a:ln>
            <a:solidFill>
              <a:srgbClr val="FF993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3366"/>
                </a:solidFill>
              </a:rPr>
              <a:t>A small # of structures occur very frequently</a:t>
            </a:r>
            <a:endParaRPr lang="en-US" sz="2000" dirty="0">
              <a:solidFill>
                <a:srgbClr val="003366"/>
              </a:solidFill>
              <a:cs typeface="Andalus" pitchFamily="2" charset="-78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882500" y="2719881"/>
            <a:ext cx="3408728" cy="2490621"/>
            <a:chOff x="2613497" y="2775490"/>
            <a:chExt cx="3408728" cy="2490621"/>
          </a:xfrm>
        </p:grpSpPr>
        <p:sp>
          <p:nvSpPr>
            <p:cNvPr id="15" name="Rectangle 14"/>
            <p:cNvSpPr/>
            <p:nvPr/>
          </p:nvSpPr>
          <p:spPr>
            <a:xfrm>
              <a:off x="2613497" y="2778125"/>
              <a:ext cx="3408728" cy="24574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088739" y="3638523"/>
              <a:ext cx="2490619" cy="764553"/>
            </a:xfrm>
            <a:prstGeom prst="rect">
              <a:avLst/>
            </a:prstGeom>
            <a:effectLst/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234"/>
            <a:stretch/>
          </p:blipFill>
          <p:spPr>
            <a:xfrm rot="5400000">
              <a:off x="1915131" y="3545519"/>
              <a:ext cx="2487985" cy="9532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346239" y="3543633"/>
              <a:ext cx="2441494" cy="910477"/>
            </a:xfrm>
            <a:prstGeom prst="rect">
              <a:avLst/>
            </a:prstGeom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44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3415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Redundancy in Inference and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redundancy is important since in all NLP tasks there is a need to </a:t>
            </a:r>
            <a:r>
              <a:rPr lang="en-US" dirty="0" smtClean="0">
                <a:solidFill>
                  <a:srgbClr val="3366CC"/>
                </a:solidFill>
              </a:rPr>
              <a:t>solve many inferences</a:t>
            </a:r>
            <a:r>
              <a:rPr lang="en-US" dirty="0" smtClean="0"/>
              <a:t>, at least one per sentence.</a:t>
            </a:r>
          </a:p>
          <a:p>
            <a:r>
              <a:rPr lang="en-US" dirty="0" smtClean="0"/>
              <a:t>However, it is as important in </a:t>
            </a:r>
            <a:r>
              <a:rPr lang="en-US" dirty="0" smtClean="0">
                <a:solidFill>
                  <a:srgbClr val="3366CC"/>
                </a:solidFill>
              </a:rPr>
              <a:t>structured learning</a:t>
            </a:r>
            <a:r>
              <a:rPr lang="en-US" dirty="0" smtClean="0"/>
              <a:t>,  where algorithms cycle between</a:t>
            </a:r>
          </a:p>
          <a:p>
            <a:pPr lvl="1"/>
            <a:r>
              <a:rPr lang="en-US" dirty="0" smtClean="0"/>
              <a:t>performing inference, and </a:t>
            </a:r>
          </a:p>
          <a:p>
            <a:pPr lvl="1"/>
            <a:r>
              <a:rPr lang="en-US" dirty="0" smtClean="0"/>
              <a:t>updating the model.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641" y="2514600"/>
            <a:ext cx="4367123" cy="3429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45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7806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Amortized ILP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statistics show that many different instances are mapped into identical inference outcomes.</a:t>
            </a:r>
          </a:p>
          <a:p>
            <a:pPr lvl="1"/>
            <a:r>
              <a:rPr lang="en-US" dirty="0" smtClean="0"/>
              <a:t>Pigeon Hole Principle</a:t>
            </a:r>
          </a:p>
          <a:p>
            <a:r>
              <a:rPr lang="en-US" dirty="0" smtClean="0"/>
              <a:t>How can we exploit this fact to save inference cost over the life time of the learning &amp; Inference program?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646584" y="3048000"/>
            <a:ext cx="8192616" cy="1400282"/>
          </a:xfrm>
          <a:prstGeom prst="wedgeRectCallout">
            <a:avLst>
              <a:gd name="adj1" fmla="val 4736"/>
              <a:gd name="adj2" fmla="val 47926"/>
            </a:avLst>
          </a:prstGeom>
          <a:solidFill>
            <a:srgbClr val="FFFFCC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3366"/>
                </a:solidFill>
              </a:rPr>
              <a:t>We give conditions on the objective functions </a:t>
            </a:r>
          </a:p>
          <a:p>
            <a:pPr algn="ctr"/>
            <a:r>
              <a:rPr lang="en-US" dirty="0" smtClean="0">
                <a:solidFill>
                  <a:srgbClr val="003366"/>
                </a:solidFill>
              </a:rPr>
              <a:t>(for all objectives with the same # or variables and same feasible set), </a:t>
            </a:r>
          </a:p>
          <a:p>
            <a:pPr algn="ctr"/>
            <a:r>
              <a:rPr lang="en-US" sz="2400" dirty="0" smtClean="0">
                <a:solidFill>
                  <a:srgbClr val="003366"/>
                </a:solidFill>
              </a:rPr>
              <a:t>under which the solution of a new problem Q </a:t>
            </a:r>
            <a:r>
              <a:rPr lang="en-US" sz="2400" dirty="0" smtClean="0">
                <a:solidFill>
                  <a:srgbClr val="3366CC"/>
                </a:solidFill>
              </a:rPr>
              <a:t>is the same as </a:t>
            </a:r>
            <a:r>
              <a:rPr lang="en-US" sz="2400" dirty="0" smtClean="0">
                <a:solidFill>
                  <a:srgbClr val="003366"/>
                </a:solidFill>
              </a:rPr>
              <a:t>the one of  P (which we already cached) </a:t>
            </a:r>
            <a:endParaRPr lang="en-US" sz="2400" dirty="0">
              <a:solidFill>
                <a:srgbClr val="00336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584" y="4529960"/>
            <a:ext cx="8192616" cy="184665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3366"/>
                </a:solidFill>
                <a:cs typeface="Courier New"/>
              </a:rPr>
              <a:t>If </a:t>
            </a:r>
            <a:r>
              <a:rPr lang="en-US" sz="2000" b="1" dirty="0" smtClean="0">
                <a:solidFill>
                  <a:srgbClr val="003366"/>
                </a:solidFill>
                <a:cs typeface="Courier New"/>
              </a:rPr>
              <a:t>CONDITION </a:t>
            </a:r>
            <a:r>
              <a:rPr lang="en-US" sz="2000" dirty="0" smtClean="0">
                <a:solidFill>
                  <a:srgbClr val="003366"/>
                </a:solidFill>
                <a:cs typeface="Courier New"/>
              </a:rPr>
              <a:t>(</a:t>
            </a:r>
            <a:r>
              <a:rPr lang="en-US" sz="2000" b="1" dirty="0" smtClean="0">
                <a:solidFill>
                  <a:srgbClr val="FF9933"/>
                </a:solidFill>
                <a:cs typeface="Courier New"/>
              </a:rPr>
              <a:t>problem </a:t>
            </a:r>
            <a:r>
              <a:rPr lang="en-US" sz="2000" b="1" i="1" dirty="0">
                <a:solidFill>
                  <a:srgbClr val="FF9933"/>
                </a:solidFill>
                <a:cs typeface="Courier New"/>
              </a:rPr>
              <a:t>cache</a:t>
            </a:r>
            <a:r>
              <a:rPr lang="en-US" sz="2000" dirty="0">
                <a:cs typeface="Courier New"/>
              </a:rPr>
              <a:t>, </a:t>
            </a:r>
            <a:r>
              <a:rPr lang="en-US" sz="2000" i="1" dirty="0">
                <a:solidFill>
                  <a:srgbClr val="4F81BD"/>
                </a:solidFill>
                <a:cs typeface="Courier New"/>
              </a:rPr>
              <a:t>new</a:t>
            </a:r>
            <a:r>
              <a:rPr lang="en-US" sz="2000" b="1" i="1" dirty="0">
                <a:solidFill>
                  <a:srgbClr val="4F81BD"/>
                </a:solidFill>
                <a:cs typeface="Courier New"/>
              </a:rPr>
              <a:t> </a:t>
            </a:r>
            <a:r>
              <a:rPr lang="en-US" sz="2000" i="1" dirty="0">
                <a:solidFill>
                  <a:srgbClr val="4F81BD"/>
                </a:solidFill>
                <a:cs typeface="Courier New"/>
              </a:rPr>
              <a:t>problem</a:t>
            </a:r>
            <a:r>
              <a:rPr lang="en-US" sz="2000" dirty="0">
                <a:cs typeface="Courier New"/>
              </a:rPr>
              <a:t>)</a:t>
            </a:r>
          </a:p>
          <a:p>
            <a:pPr>
              <a:defRPr/>
            </a:pPr>
            <a:r>
              <a:rPr lang="en-US" sz="2000" dirty="0" smtClean="0">
                <a:cs typeface="Courier New"/>
              </a:rPr>
              <a:t>  </a:t>
            </a:r>
            <a:r>
              <a:rPr lang="en-US" sz="2000" dirty="0" smtClean="0">
                <a:solidFill>
                  <a:srgbClr val="003366"/>
                </a:solidFill>
                <a:cs typeface="Courier New"/>
              </a:rPr>
              <a:t>then </a:t>
            </a:r>
            <a:r>
              <a:rPr lang="en-US" sz="2000" dirty="0">
                <a:solidFill>
                  <a:srgbClr val="003366"/>
                </a:solidFill>
                <a:cs typeface="Courier New"/>
              </a:rPr>
              <a:t>(no need to call the solver)</a:t>
            </a:r>
          </a:p>
          <a:p>
            <a:pPr>
              <a:defRPr/>
            </a:pPr>
            <a:r>
              <a:rPr lang="en-US" sz="2000" dirty="0">
                <a:cs typeface="Courier New"/>
              </a:rPr>
              <a:t>	</a:t>
            </a:r>
            <a:r>
              <a:rPr lang="en-US" sz="2000" b="1" dirty="0">
                <a:solidFill>
                  <a:srgbClr val="003366"/>
                </a:solidFill>
                <a:cs typeface="Courier New"/>
              </a:rPr>
              <a:t>SOLUTION</a:t>
            </a:r>
            <a:r>
              <a:rPr lang="en-US" sz="2000" dirty="0">
                <a:solidFill>
                  <a:srgbClr val="003366"/>
                </a:solidFill>
                <a:cs typeface="Courier New"/>
              </a:rPr>
              <a:t>(</a:t>
            </a:r>
            <a:r>
              <a:rPr lang="en-US" sz="2000" i="1" dirty="0">
                <a:solidFill>
                  <a:srgbClr val="4F81BD"/>
                </a:solidFill>
                <a:cs typeface="Courier New"/>
              </a:rPr>
              <a:t>new problem</a:t>
            </a:r>
            <a:r>
              <a:rPr lang="en-US" sz="2000" dirty="0">
                <a:solidFill>
                  <a:srgbClr val="003366"/>
                </a:solidFill>
                <a:cs typeface="Courier New"/>
              </a:rPr>
              <a:t>) = old solution</a:t>
            </a:r>
          </a:p>
          <a:p>
            <a:pPr>
              <a:defRPr/>
            </a:pPr>
            <a:r>
              <a:rPr lang="en-US" sz="1600" dirty="0">
                <a:solidFill>
                  <a:srgbClr val="003366"/>
                </a:solidFill>
                <a:cs typeface="Courier New"/>
              </a:rPr>
              <a:t>Else</a:t>
            </a:r>
          </a:p>
          <a:p>
            <a:pPr>
              <a:defRPr/>
            </a:pPr>
            <a:r>
              <a:rPr lang="en-US" sz="2000" dirty="0">
                <a:cs typeface="Courier New"/>
              </a:rPr>
              <a:t>	</a:t>
            </a:r>
            <a:r>
              <a:rPr lang="en-US" sz="2000" dirty="0">
                <a:solidFill>
                  <a:srgbClr val="003366"/>
                </a:solidFill>
                <a:cs typeface="Courier New"/>
              </a:rPr>
              <a:t>Call </a:t>
            </a:r>
            <a:r>
              <a:rPr lang="en-US" sz="2000" b="1" dirty="0">
                <a:solidFill>
                  <a:srgbClr val="003366"/>
                </a:solidFill>
                <a:cs typeface="Courier New"/>
              </a:rPr>
              <a:t>base solver </a:t>
            </a:r>
            <a:r>
              <a:rPr lang="en-US" sz="2000" dirty="0">
                <a:solidFill>
                  <a:srgbClr val="003366"/>
                </a:solidFill>
                <a:cs typeface="Courier New"/>
              </a:rPr>
              <a:t>and update </a:t>
            </a:r>
            <a:r>
              <a:rPr lang="en-US" sz="2000" b="1" i="1" dirty="0">
                <a:solidFill>
                  <a:schemeClr val="accent2"/>
                </a:solidFill>
                <a:cs typeface="Courier New"/>
              </a:rPr>
              <a:t>cache</a:t>
            </a:r>
          </a:p>
          <a:p>
            <a:pPr>
              <a:defRPr/>
            </a:pPr>
            <a:r>
              <a:rPr lang="en-US" sz="1600" dirty="0">
                <a:solidFill>
                  <a:srgbClr val="003366"/>
                </a:solidFill>
                <a:cs typeface="Courier New"/>
              </a:rPr>
              <a:t>End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180641" y="4682360"/>
            <a:ext cx="1210759" cy="382488"/>
          </a:xfrm>
          <a:prstGeom prst="roundRect">
            <a:avLst/>
          </a:prstGeom>
          <a:solidFill>
            <a:srgbClr val="FFFFCC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0.04 </a:t>
            </a:r>
            <a:r>
              <a:rPr lang="en-US" sz="16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ms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49921" y="5749160"/>
            <a:ext cx="1141479" cy="382488"/>
          </a:xfrm>
          <a:prstGeom prst="roundRect">
            <a:avLst/>
          </a:prstGeom>
          <a:solidFill>
            <a:srgbClr val="FFFFCC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2 </a:t>
            </a:r>
            <a:r>
              <a:rPr lang="en-US" sz="16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ms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46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2143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467100" y="4343400"/>
            <a:ext cx="2324100" cy="113324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35350" y="3560465"/>
            <a:ext cx="2355850" cy="46543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3850" y="1986518"/>
            <a:ext cx="2768600" cy="120032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69000" y="1960265"/>
            <a:ext cx="3073400" cy="120032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5350" y="3560465"/>
            <a:ext cx="2355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Andalus" pitchFamily="2" charset="-78"/>
              </a:rPr>
              <a:t>x</a:t>
            </a:r>
            <a:r>
              <a:rPr lang="en-US" sz="2400" baseline="30000" dirty="0" smtClean="0">
                <a:solidFill>
                  <a:srgbClr val="000000"/>
                </a:solidFill>
                <a:latin typeface="Calibri" pitchFamily="34" charset="0"/>
                <a:cs typeface="Andalus" pitchFamily="2" charset="-78"/>
              </a:rPr>
              <a:t>*</a:t>
            </a:r>
            <a:r>
              <a:rPr lang="en-US" sz="2400" baseline="-25000" dirty="0" smtClean="0">
                <a:solidFill>
                  <a:srgbClr val="FF0000"/>
                </a:solidFill>
                <a:latin typeface="Calibri" pitchFamily="34" charset="0"/>
                <a:cs typeface="Andalus" pitchFamily="2" charset="-78"/>
              </a:rPr>
              <a:t>P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Andalus" pitchFamily="2" charset="-78"/>
              </a:rPr>
              <a:t>:  &lt;0, 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Andalus" pitchFamily="2" charset="-78"/>
              </a:rPr>
              <a:t>1, 1, 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Andalus" pitchFamily="2" charset="-78"/>
              </a:rPr>
              <a:t>0&gt;</a:t>
            </a:r>
          </a:p>
          <a:p>
            <a:endParaRPr lang="en-US" sz="2400" dirty="0" smtClean="0">
              <a:solidFill>
                <a:srgbClr val="000000"/>
              </a:solidFill>
              <a:latin typeface="Calibri" pitchFamily="34" charset="0"/>
              <a:cs typeface="Andalus" pitchFamily="2" charset="-78"/>
            </a:endParaRPr>
          </a:p>
          <a:p>
            <a:r>
              <a:rPr lang="en-US" sz="2400" b="1" dirty="0" err="1" smtClean="0">
                <a:solidFill>
                  <a:srgbClr val="FF0000"/>
                </a:solidFill>
                <a:latin typeface="Calibri" pitchFamily="34" charset="0"/>
                <a:cs typeface="Andalus" pitchFamily="2" charset="-78"/>
              </a:rPr>
              <a:t>c</a:t>
            </a:r>
            <a:r>
              <a:rPr lang="en-US" sz="2400" baseline="-25000" dirty="0" err="1" smtClean="0">
                <a:solidFill>
                  <a:srgbClr val="FF0000"/>
                </a:solidFill>
                <a:latin typeface="Calibri" pitchFamily="34" charset="0"/>
                <a:cs typeface="Andalus" pitchFamily="2" charset="-78"/>
              </a:rPr>
              <a:t>P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Andalus" pitchFamily="2" charset="-78"/>
              </a:rPr>
              <a:t>:    &lt;2, 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Andalus" pitchFamily="2" charset="-78"/>
              </a:rPr>
              <a:t>3, 2, 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Andalus" pitchFamily="2" charset="-78"/>
              </a:rPr>
              <a:t>1&gt;</a:t>
            </a:r>
          </a:p>
          <a:p>
            <a:endParaRPr lang="en-US" sz="2400" dirty="0" smtClean="0">
              <a:solidFill>
                <a:srgbClr val="000000"/>
              </a:solidFill>
              <a:latin typeface="Calibri" pitchFamily="34" charset="0"/>
              <a:cs typeface="Andalus" pitchFamily="2" charset="-78"/>
            </a:endParaRPr>
          </a:p>
          <a:p>
            <a:r>
              <a:rPr lang="en-US" sz="2400" b="1" dirty="0" err="1" smtClean="0">
                <a:solidFill>
                  <a:srgbClr val="FF0000"/>
                </a:solidFill>
                <a:latin typeface="Calibri" pitchFamily="34" charset="0"/>
                <a:cs typeface="Andalus" pitchFamily="2" charset="-78"/>
              </a:rPr>
              <a:t>c</a:t>
            </a:r>
            <a:r>
              <a:rPr lang="en-US" sz="2400" baseline="-25000" dirty="0" err="1" smtClean="0">
                <a:solidFill>
                  <a:srgbClr val="FF0000"/>
                </a:solidFill>
                <a:latin typeface="Calibri" pitchFamily="34" charset="0"/>
                <a:cs typeface="Andalus" pitchFamily="2" charset="-78"/>
              </a:rPr>
              <a:t>Q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Andalus" pitchFamily="2" charset="-78"/>
              </a:rPr>
              <a:t>:   &lt;2, 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Andalus" pitchFamily="2" charset="-78"/>
              </a:rPr>
              <a:t>4, 2,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Andalus" pitchFamily="2" charset="-78"/>
              </a:rPr>
              <a:t> 0.5&gt;</a:t>
            </a:r>
          </a:p>
          <a:p>
            <a:endParaRPr lang="en-US" sz="2400" dirty="0" smtClean="0">
              <a:solidFill>
                <a:srgbClr val="000000"/>
              </a:solidFill>
              <a:latin typeface="Calibri" pitchFamily="34" charset="0"/>
              <a:cs typeface="Andalus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1700" y="1960265"/>
            <a:ext cx="3073400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cs typeface="Andalus" pitchFamily="2" charset="-78"/>
              </a:rPr>
              <a:t>max 2x</a:t>
            </a:r>
            <a:r>
              <a:rPr lang="en-US" sz="2400" baseline="-25000" dirty="0" smtClean="0">
                <a:solidFill>
                  <a:srgbClr val="000000"/>
                </a:solidFill>
                <a:cs typeface="Andalus" pitchFamily="2" charset="-78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cs typeface="Andalus" pitchFamily="2" charset="-78"/>
              </a:rPr>
              <a:t>+4x</a:t>
            </a:r>
            <a:r>
              <a:rPr lang="en-US" sz="2400" baseline="-25000" dirty="0" smtClean="0">
                <a:solidFill>
                  <a:srgbClr val="000000"/>
                </a:solidFill>
                <a:cs typeface="Andalus" pitchFamily="2" charset="-78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cs typeface="Andalus" pitchFamily="2" charset="-78"/>
              </a:rPr>
              <a:t>+2x</a:t>
            </a:r>
            <a:r>
              <a:rPr lang="en-US" sz="2400" baseline="-25000" dirty="0" smtClean="0">
                <a:solidFill>
                  <a:srgbClr val="000000"/>
                </a:solidFill>
                <a:cs typeface="Andalus" pitchFamily="2" charset="-78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cs typeface="Andalus" pitchFamily="2" charset="-78"/>
              </a:rPr>
              <a:t>+0.5x</a:t>
            </a:r>
            <a:r>
              <a:rPr lang="en-US" sz="2400" baseline="-25000" dirty="0" smtClean="0">
                <a:solidFill>
                  <a:srgbClr val="000000"/>
                </a:solidFill>
                <a:cs typeface="Andalus" pitchFamily="2" charset="-78"/>
              </a:rPr>
              <a:t>4</a:t>
            </a:r>
          </a:p>
          <a:p>
            <a:r>
              <a:rPr lang="en-US" sz="2400" dirty="0" smtClean="0">
                <a:solidFill>
                  <a:srgbClr val="000000"/>
                </a:solidFill>
                <a:cs typeface="Andalus" pitchFamily="2" charset="-78"/>
              </a:rPr>
              <a:t>         x</a:t>
            </a:r>
            <a:r>
              <a:rPr lang="en-US" sz="2400" baseline="-25000" dirty="0" smtClean="0">
                <a:solidFill>
                  <a:srgbClr val="000000"/>
                </a:solidFill>
                <a:cs typeface="Andalus" pitchFamily="2" charset="-78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cs typeface="Andalus" pitchFamily="2" charset="-78"/>
              </a:rPr>
              <a:t> + x</a:t>
            </a:r>
            <a:r>
              <a:rPr lang="en-US" sz="2400" baseline="-25000" dirty="0" smtClean="0">
                <a:solidFill>
                  <a:srgbClr val="000000"/>
                </a:solidFill>
                <a:cs typeface="Andalus" pitchFamily="2" charset="-78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cs typeface="Andalus" pitchFamily="2" charset="-78"/>
              </a:rPr>
              <a:t> ≤ 1</a:t>
            </a:r>
          </a:p>
          <a:p>
            <a:r>
              <a:rPr lang="en-US" sz="2400" dirty="0" smtClean="0">
                <a:solidFill>
                  <a:srgbClr val="000000"/>
                </a:solidFill>
                <a:cs typeface="Andalus" pitchFamily="2" charset="-78"/>
              </a:rPr>
              <a:t>         x</a:t>
            </a:r>
            <a:r>
              <a:rPr lang="en-US" sz="2400" baseline="-25000" dirty="0" smtClean="0">
                <a:solidFill>
                  <a:srgbClr val="000000"/>
                </a:solidFill>
                <a:cs typeface="Andalus" pitchFamily="2" charset="-78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cs typeface="Andalus" pitchFamily="2" charset="-78"/>
              </a:rPr>
              <a:t> </a:t>
            </a:r>
            <a:r>
              <a:rPr lang="en-US" sz="2400" dirty="0">
                <a:solidFill>
                  <a:srgbClr val="000000"/>
                </a:solidFill>
                <a:cs typeface="Andalus" pitchFamily="2" charset="-78"/>
              </a:rPr>
              <a:t>+ </a:t>
            </a:r>
            <a:r>
              <a:rPr lang="en-US" sz="2400" dirty="0" smtClean="0">
                <a:solidFill>
                  <a:srgbClr val="000000"/>
                </a:solidFill>
                <a:cs typeface="Andalus" pitchFamily="2" charset="-78"/>
              </a:rPr>
              <a:t>x</a:t>
            </a:r>
            <a:r>
              <a:rPr lang="en-US" sz="2400" baseline="-25000" dirty="0" smtClean="0">
                <a:solidFill>
                  <a:srgbClr val="000000"/>
                </a:solidFill>
                <a:cs typeface="Andalus" pitchFamily="2" charset="-78"/>
              </a:rPr>
              <a:t>4</a:t>
            </a:r>
            <a:r>
              <a:rPr lang="en-US" sz="2400" dirty="0" smtClean="0">
                <a:solidFill>
                  <a:srgbClr val="000000"/>
                </a:solidFill>
                <a:cs typeface="Andalus" pitchFamily="2" charset="-78"/>
              </a:rPr>
              <a:t> </a:t>
            </a:r>
            <a:r>
              <a:rPr lang="en-US" sz="2400" dirty="0">
                <a:solidFill>
                  <a:srgbClr val="000000"/>
                </a:solidFill>
                <a:cs typeface="Andalus" pitchFamily="2" charset="-78"/>
              </a:rPr>
              <a:t>≤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0200" y="1986518"/>
            <a:ext cx="2768600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cs typeface="Andalus" pitchFamily="2" charset="-78"/>
              </a:rPr>
              <a:t>max 2x</a:t>
            </a:r>
            <a:r>
              <a:rPr lang="en-US" sz="2400" baseline="-25000" dirty="0" smtClean="0">
                <a:solidFill>
                  <a:srgbClr val="000000"/>
                </a:solidFill>
                <a:cs typeface="Andalus" pitchFamily="2" charset="-78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cs typeface="Andalus" pitchFamily="2" charset="-78"/>
              </a:rPr>
              <a:t>+3x</a:t>
            </a:r>
            <a:r>
              <a:rPr lang="en-US" sz="2400" baseline="-25000" dirty="0" smtClean="0">
                <a:solidFill>
                  <a:srgbClr val="000000"/>
                </a:solidFill>
                <a:cs typeface="Andalus" pitchFamily="2" charset="-78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cs typeface="Andalus" pitchFamily="2" charset="-78"/>
              </a:rPr>
              <a:t>+2x</a:t>
            </a:r>
            <a:r>
              <a:rPr lang="en-US" sz="2400" baseline="-25000" dirty="0" smtClean="0">
                <a:solidFill>
                  <a:srgbClr val="000000"/>
                </a:solidFill>
                <a:cs typeface="Andalus" pitchFamily="2" charset="-78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cs typeface="Andalus" pitchFamily="2" charset="-78"/>
              </a:rPr>
              <a:t>+x</a:t>
            </a:r>
            <a:r>
              <a:rPr lang="en-US" sz="2400" baseline="-25000" dirty="0" smtClean="0">
                <a:solidFill>
                  <a:srgbClr val="000000"/>
                </a:solidFill>
                <a:cs typeface="Andalus" pitchFamily="2" charset="-78"/>
              </a:rPr>
              <a:t>4</a:t>
            </a:r>
          </a:p>
          <a:p>
            <a:r>
              <a:rPr lang="en-US" sz="2400" dirty="0" smtClean="0">
                <a:solidFill>
                  <a:srgbClr val="000000"/>
                </a:solidFill>
                <a:cs typeface="Andalus" pitchFamily="2" charset="-78"/>
              </a:rPr>
              <a:t>         x</a:t>
            </a:r>
            <a:r>
              <a:rPr lang="en-US" sz="2400" baseline="-25000" dirty="0" smtClean="0">
                <a:solidFill>
                  <a:srgbClr val="000000"/>
                </a:solidFill>
                <a:cs typeface="Andalus" pitchFamily="2" charset="-78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cs typeface="Andalus" pitchFamily="2" charset="-78"/>
              </a:rPr>
              <a:t> + x</a:t>
            </a:r>
            <a:r>
              <a:rPr lang="en-US" sz="2400" baseline="-25000" dirty="0" smtClean="0">
                <a:solidFill>
                  <a:srgbClr val="000000"/>
                </a:solidFill>
                <a:cs typeface="Andalus" pitchFamily="2" charset="-78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cs typeface="Andalus" pitchFamily="2" charset="-78"/>
              </a:rPr>
              <a:t> ≤ 1</a:t>
            </a:r>
          </a:p>
          <a:p>
            <a:r>
              <a:rPr lang="en-US" sz="2400" dirty="0" smtClean="0">
                <a:solidFill>
                  <a:srgbClr val="000000"/>
                </a:solidFill>
                <a:cs typeface="Andalus" pitchFamily="2" charset="-78"/>
              </a:rPr>
              <a:t>         x</a:t>
            </a:r>
            <a:r>
              <a:rPr lang="en-US" sz="2400" baseline="-25000" dirty="0" smtClean="0">
                <a:solidFill>
                  <a:srgbClr val="000000"/>
                </a:solidFill>
                <a:cs typeface="Andalus" pitchFamily="2" charset="-78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cs typeface="Andalus" pitchFamily="2" charset="-78"/>
              </a:rPr>
              <a:t> </a:t>
            </a:r>
            <a:r>
              <a:rPr lang="en-US" sz="2400" dirty="0">
                <a:solidFill>
                  <a:srgbClr val="000000"/>
                </a:solidFill>
                <a:cs typeface="Andalus" pitchFamily="2" charset="-78"/>
              </a:rPr>
              <a:t>+ </a:t>
            </a:r>
            <a:r>
              <a:rPr lang="en-US" sz="2400" dirty="0" smtClean="0">
                <a:solidFill>
                  <a:srgbClr val="000000"/>
                </a:solidFill>
                <a:cs typeface="Andalus" pitchFamily="2" charset="-78"/>
              </a:rPr>
              <a:t>x</a:t>
            </a:r>
            <a:r>
              <a:rPr lang="en-US" sz="2400" baseline="-25000" dirty="0" smtClean="0">
                <a:solidFill>
                  <a:srgbClr val="000000"/>
                </a:solidFill>
                <a:cs typeface="Andalus" pitchFamily="2" charset="-78"/>
              </a:rPr>
              <a:t>4</a:t>
            </a:r>
            <a:r>
              <a:rPr lang="en-US" sz="2400" dirty="0" smtClean="0">
                <a:solidFill>
                  <a:srgbClr val="000000"/>
                </a:solidFill>
                <a:cs typeface="Andalus" pitchFamily="2" charset="-78"/>
              </a:rPr>
              <a:t> </a:t>
            </a:r>
            <a:r>
              <a:rPr lang="en-US" sz="2400" dirty="0">
                <a:solidFill>
                  <a:srgbClr val="000000"/>
                </a:solidFill>
                <a:cs typeface="Andalus" pitchFamily="2" charset="-78"/>
              </a:rPr>
              <a:t>≤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Theorem 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87450" y="1358899"/>
            <a:ext cx="42545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cs typeface="Andalus" pitchFamily="2" charset="-78"/>
              </a:rPr>
              <a:t>P</a:t>
            </a:r>
            <a:endParaRPr lang="en-US" sz="2400" dirty="0">
              <a:solidFill>
                <a:srgbClr val="FF0000"/>
              </a:solidFill>
              <a:cs typeface="Andalus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358899"/>
            <a:ext cx="45720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cs typeface="Andalus" pitchFamily="2" charset="-78"/>
              </a:rPr>
              <a:t>Q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200" y="3822065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The objective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coefficients of </a:t>
            </a:r>
            <a:r>
              <a:rPr lang="en-US" sz="2400" dirty="0">
                <a:solidFill>
                  <a:srgbClr val="0033CC"/>
                </a:solidFill>
                <a:latin typeface="Calibri" pitchFamily="34" charset="0"/>
                <a:cs typeface="Calibri" pitchFamily="34" charset="0"/>
              </a:rPr>
              <a:t>active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variables </a:t>
            </a:r>
            <a:r>
              <a:rPr lang="en-US" sz="2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did </a:t>
            </a: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not decrease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from 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to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Q</a:t>
            </a:r>
            <a:endParaRPr lang="en-US" sz="24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549775" y="4648200"/>
            <a:ext cx="161925" cy="48260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4829175" y="4635500"/>
            <a:ext cx="161925" cy="48260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" y="3348335"/>
            <a:ext cx="42545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cs typeface="Andalus" pitchFamily="2" charset="-78"/>
              </a:rPr>
              <a:t>If</a:t>
            </a:r>
            <a:endParaRPr lang="en-US" sz="2400" dirty="0">
              <a:solidFill>
                <a:srgbClr val="FF0000"/>
              </a:solidFill>
              <a:cs typeface="Andalus" pitchFamily="2" charset="-7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47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6922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3" grpId="0" animBg="1"/>
      <p:bldP spid="15" grpId="0" animBg="1"/>
      <p:bldP spid="1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435350" y="3559076"/>
            <a:ext cx="2355850" cy="46543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67100" y="4342011"/>
            <a:ext cx="2324100" cy="113324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3850" y="1986518"/>
            <a:ext cx="2768600" cy="120032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69000" y="1960265"/>
            <a:ext cx="3073400" cy="120032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5350" y="3559076"/>
            <a:ext cx="2355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Andalus" pitchFamily="2" charset="-78"/>
              </a:rPr>
              <a:t>x</a:t>
            </a:r>
            <a:r>
              <a:rPr lang="en-US" sz="2400" baseline="30000" dirty="0" smtClean="0">
                <a:solidFill>
                  <a:srgbClr val="000000"/>
                </a:solidFill>
                <a:latin typeface="Calibri" pitchFamily="34" charset="0"/>
                <a:cs typeface="Andalus" pitchFamily="2" charset="-78"/>
              </a:rPr>
              <a:t>*</a:t>
            </a:r>
            <a:r>
              <a:rPr lang="en-US" sz="2400" baseline="-25000" dirty="0" smtClean="0">
                <a:solidFill>
                  <a:srgbClr val="FF0000"/>
                </a:solidFill>
                <a:latin typeface="Calibri" pitchFamily="34" charset="0"/>
                <a:cs typeface="Andalus" pitchFamily="2" charset="-78"/>
              </a:rPr>
              <a:t>P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Andalus" pitchFamily="2" charset="-78"/>
              </a:rPr>
              <a:t>:  &lt;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Andalus" pitchFamily="2" charset="-78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Andalus" pitchFamily="2" charset="-78"/>
              </a:rPr>
              <a:t>, 1, 1, 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Andalus" pitchFamily="2" charset="-78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Andalus" pitchFamily="2" charset="-78"/>
              </a:rPr>
              <a:t>&gt;</a:t>
            </a:r>
          </a:p>
          <a:p>
            <a:endParaRPr lang="en-US" sz="2400" dirty="0" smtClean="0">
              <a:solidFill>
                <a:srgbClr val="000000"/>
              </a:solidFill>
              <a:latin typeface="Calibri" pitchFamily="34" charset="0"/>
              <a:cs typeface="Andalus" pitchFamily="2" charset="-78"/>
            </a:endParaRPr>
          </a:p>
          <a:p>
            <a:r>
              <a:rPr lang="en-US" sz="2400" b="1" dirty="0" err="1" smtClean="0">
                <a:solidFill>
                  <a:srgbClr val="FF0000"/>
                </a:solidFill>
                <a:latin typeface="Calibri" pitchFamily="34" charset="0"/>
                <a:cs typeface="Andalus" pitchFamily="2" charset="-78"/>
              </a:rPr>
              <a:t>c</a:t>
            </a:r>
            <a:r>
              <a:rPr lang="en-US" sz="2400" baseline="-25000" dirty="0" err="1" smtClean="0">
                <a:solidFill>
                  <a:srgbClr val="FF0000"/>
                </a:solidFill>
                <a:latin typeface="Calibri" pitchFamily="34" charset="0"/>
                <a:cs typeface="Andalus" pitchFamily="2" charset="-78"/>
              </a:rPr>
              <a:t>P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Andalus" pitchFamily="2" charset="-78"/>
              </a:rPr>
              <a:t>:    &lt;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Andalus" pitchFamily="2" charset="-78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Andalus" pitchFamily="2" charset="-78"/>
              </a:rPr>
              <a:t>, 3, 2, 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Andalus" pitchFamily="2" charset="-78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Andalus" pitchFamily="2" charset="-78"/>
              </a:rPr>
              <a:t>&gt;</a:t>
            </a:r>
          </a:p>
          <a:p>
            <a:endParaRPr lang="en-US" sz="2400" dirty="0" smtClean="0">
              <a:solidFill>
                <a:srgbClr val="000000"/>
              </a:solidFill>
              <a:latin typeface="Calibri" pitchFamily="34" charset="0"/>
              <a:cs typeface="Andalus" pitchFamily="2" charset="-78"/>
            </a:endParaRPr>
          </a:p>
          <a:p>
            <a:r>
              <a:rPr lang="en-US" sz="2400" b="1" dirty="0" err="1" smtClean="0">
                <a:solidFill>
                  <a:srgbClr val="FF0000"/>
                </a:solidFill>
                <a:latin typeface="Calibri" pitchFamily="34" charset="0"/>
                <a:cs typeface="Andalus" pitchFamily="2" charset="-78"/>
              </a:rPr>
              <a:t>c</a:t>
            </a:r>
            <a:r>
              <a:rPr lang="en-US" sz="2400" baseline="-25000" dirty="0" err="1" smtClean="0">
                <a:solidFill>
                  <a:srgbClr val="FF0000"/>
                </a:solidFill>
                <a:latin typeface="Calibri" pitchFamily="34" charset="0"/>
                <a:cs typeface="Andalus" pitchFamily="2" charset="-78"/>
              </a:rPr>
              <a:t>Q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Andalus" pitchFamily="2" charset="-78"/>
              </a:rPr>
              <a:t>:   &lt;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Andalus" pitchFamily="2" charset="-78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Andalus" pitchFamily="2" charset="-78"/>
              </a:rPr>
              <a:t>, 4, 2, 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Andalus" pitchFamily="2" charset="-78"/>
              </a:rPr>
              <a:t>0.5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Andalus" pitchFamily="2" charset="-78"/>
              </a:rPr>
              <a:t>&gt;</a:t>
            </a:r>
          </a:p>
          <a:p>
            <a:endParaRPr lang="en-US" sz="2400" dirty="0" smtClean="0">
              <a:solidFill>
                <a:srgbClr val="000000"/>
              </a:solidFill>
              <a:latin typeface="Calibri" pitchFamily="34" charset="0"/>
              <a:cs typeface="Andalus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1700" y="1960265"/>
            <a:ext cx="3073400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cs typeface="Andalus" pitchFamily="2" charset="-78"/>
              </a:rPr>
              <a:t>max 2x</a:t>
            </a:r>
            <a:r>
              <a:rPr lang="en-US" sz="2400" baseline="-25000" dirty="0" smtClean="0">
                <a:solidFill>
                  <a:srgbClr val="000000"/>
                </a:solidFill>
                <a:cs typeface="Andalus" pitchFamily="2" charset="-78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cs typeface="Andalus" pitchFamily="2" charset="-78"/>
              </a:rPr>
              <a:t>+4x</a:t>
            </a:r>
            <a:r>
              <a:rPr lang="en-US" sz="2400" baseline="-25000" dirty="0" smtClean="0">
                <a:solidFill>
                  <a:srgbClr val="000000"/>
                </a:solidFill>
                <a:cs typeface="Andalus" pitchFamily="2" charset="-78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cs typeface="Andalus" pitchFamily="2" charset="-78"/>
              </a:rPr>
              <a:t>+2x</a:t>
            </a:r>
            <a:r>
              <a:rPr lang="en-US" sz="2400" baseline="-25000" dirty="0" smtClean="0">
                <a:solidFill>
                  <a:srgbClr val="000000"/>
                </a:solidFill>
                <a:cs typeface="Andalus" pitchFamily="2" charset="-78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cs typeface="Andalus" pitchFamily="2" charset="-78"/>
              </a:rPr>
              <a:t>+0.5x</a:t>
            </a:r>
            <a:r>
              <a:rPr lang="en-US" sz="2400" baseline="-25000" dirty="0" smtClean="0">
                <a:solidFill>
                  <a:srgbClr val="000000"/>
                </a:solidFill>
                <a:cs typeface="Andalus" pitchFamily="2" charset="-78"/>
              </a:rPr>
              <a:t>4</a:t>
            </a:r>
          </a:p>
          <a:p>
            <a:r>
              <a:rPr lang="en-US" sz="2400" dirty="0" smtClean="0">
                <a:solidFill>
                  <a:srgbClr val="000000"/>
                </a:solidFill>
                <a:cs typeface="Andalus" pitchFamily="2" charset="-78"/>
              </a:rPr>
              <a:t>         x</a:t>
            </a:r>
            <a:r>
              <a:rPr lang="en-US" sz="2400" baseline="-25000" dirty="0" smtClean="0">
                <a:solidFill>
                  <a:srgbClr val="000000"/>
                </a:solidFill>
                <a:cs typeface="Andalus" pitchFamily="2" charset="-78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cs typeface="Andalus" pitchFamily="2" charset="-78"/>
              </a:rPr>
              <a:t> + x</a:t>
            </a:r>
            <a:r>
              <a:rPr lang="en-US" sz="2400" baseline="-25000" dirty="0" smtClean="0">
                <a:solidFill>
                  <a:srgbClr val="000000"/>
                </a:solidFill>
                <a:cs typeface="Andalus" pitchFamily="2" charset="-78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cs typeface="Andalus" pitchFamily="2" charset="-78"/>
              </a:rPr>
              <a:t> ≤ 1</a:t>
            </a:r>
          </a:p>
          <a:p>
            <a:r>
              <a:rPr lang="en-US" sz="2400" dirty="0" smtClean="0">
                <a:solidFill>
                  <a:srgbClr val="000000"/>
                </a:solidFill>
                <a:cs typeface="Andalus" pitchFamily="2" charset="-78"/>
              </a:rPr>
              <a:t>         x</a:t>
            </a:r>
            <a:r>
              <a:rPr lang="en-US" sz="2400" baseline="-25000" dirty="0" smtClean="0">
                <a:solidFill>
                  <a:srgbClr val="000000"/>
                </a:solidFill>
                <a:cs typeface="Andalus" pitchFamily="2" charset="-78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cs typeface="Andalus" pitchFamily="2" charset="-78"/>
              </a:rPr>
              <a:t> </a:t>
            </a:r>
            <a:r>
              <a:rPr lang="en-US" sz="2400" dirty="0">
                <a:solidFill>
                  <a:srgbClr val="000000"/>
                </a:solidFill>
                <a:cs typeface="Andalus" pitchFamily="2" charset="-78"/>
              </a:rPr>
              <a:t>+ </a:t>
            </a:r>
            <a:r>
              <a:rPr lang="en-US" sz="2400" dirty="0" smtClean="0">
                <a:solidFill>
                  <a:srgbClr val="000000"/>
                </a:solidFill>
                <a:cs typeface="Andalus" pitchFamily="2" charset="-78"/>
              </a:rPr>
              <a:t>x</a:t>
            </a:r>
            <a:r>
              <a:rPr lang="en-US" sz="2400" baseline="-25000" dirty="0" smtClean="0">
                <a:solidFill>
                  <a:srgbClr val="000000"/>
                </a:solidFill>
                <a:cs typeface="Andalus" pitchFamily="2" charset="-78"/>
              </a:rPr>
              <a:t>4</a:t>
            </a:r>
            <a:r>
              <a:rPr lang="en-US" sz="2400" dirty="0" smtClean="0">
                <a:solidFill>
                  <a:srgbClr val="000000"/>
                </a:solidFill>
                <a:cs typeface="Andalus" pitchFamily="2" charset="-78"/>
              </a:rPr>
              <a:t> </a:t>
            </a:r>
            <a:r>
              <a:rPr lang="en-US" sz="2400" dirty="0">
                <a:solidFill>
                  <a:srgbClr val="000000"/>
                </a:solidFill>
                <a:cs typeface="Andalus" pitchFamily="2" charset="-78"/>
              </a:rPr>
              <a:t>≤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0200" y="1986518"/>
            <a:ext cx="2768600" cy="1200329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cs typeface="Andalus" pitchFamily="2" charset="-78"/>
              </a:rPr>
              <a:t>max 2x</a:t>
            </a:r>
            <a:r>
              <a:rPr lang="en-US" sz="2400" baseline="-25000" dirty="0" smtClean="0">
                <a:solidFill>
                  <a:srgbClr val="000000"/>
                </a:solidFill>
                <a:cs typeface="Andalus" pitchFamily="2" charset="-78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cs typeface="Andalus" pitchFamily="2" charset="-78"/>
              </a:rPr>
              <a:t>+3x</a:t>
            </a:r>
            <a:r>
              <a:rPr lang="en-US" sz="2400" baseline="-25000" dirty="0" smtClean="0">
                <a:solidFill>
                  <a:srgbClr val="000000"/>
                </a:solidFill>
                <a:cs typeface="Andalus" pitchFamily="2" charset="-78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cs typeface="Andalus" pitchFamily="2" charset="-78"/>
              </a:rPr>
              <a:t>+2x</a:t>
            </a:r>
            <a:r>
              <a:rPr lang="en-US" sz="2400" baseline="-25000" dirty="0" smtClean="0">
                <a:solidFill>
                  <a:srgbClr val="000000"/>
                </a:solidFill>
                <a:cs typeface="Andalus" pitchFamily="2" charset="-78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cs typeface="Andalus" pitchFamily="2" charset="-78"/>
              </a:rPr>
              <a:t>+x</a:t>
            </a:r>
            <a:r>
              <a:rPr lang="en-US" sz="2400" baseline="-25000" dirty="0" smtClean="0">
                <a:solidFill>
                  <a:srgbClr val="000000"/>
                </a:solidFill>
                <a:cs typeface="Andalus" pitchFamily="2" charset="-78"/>
              </a:rPr>
              <a:t>4</a:t>
            </a:r>
          </a:p>
          <a:p>
            <a:r>
              <a:rPr lang="en-US" sz="2400" dirty="0" smtClean="0">
                <a:solidFill>
                  <a:srgbClr val="000000"/>
                </a:solidFill>
                <a:cs typeface="Andalus" pitchFamily="2" charset="-78"/>
              </a:rPr>
              <a:t>         x</a:t>
            </a:r>
            <a:r>
              <a:rPr lang="en-US" sz="2400" baseline="-25000" dirty="0" smtClean="0">
                <a:solidFill>
                  <a:srgbClr val="000000"/>
                </a:solidFill>
                <a:cs typeface="Andalus" pitchFamily="2" charset="-78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cs typeface="Andalus" pitchFamily="2" charset="-78"/>
              </a:rPr>
              <a:t> + x</a:t>
            </a:r>
            <a:r>
              <a:rPr lang="en-US" sz="2400" baseline="-25000" dirty="0" smtClean="0">
                <a:solidFill>
                  <a:srgbClr val="000000"/>
                </a:solidFill>
                <a:cs typeface="Andalus" pitchFamily="2" charset="-78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cs typeface="Andalus" pitchFamily="2" charset="-78"/>
              </a:rPr>
              <a:t> ≤ 1</a:t>
            </a:r>
          </a:p>
          <a:p>
            <a:r>
              <a:rPr lang="en-US" sz="2400" dirty="0" smtClean="0">
                <a:solidFill>
                  <a:srgbClr val="000000"/>
                </a:solidFill>
                <a:cs typeface="Andalus" pitchFamily="2" charset="-78"/>
              </a:rPr>
              <a:t>         x</a:t>
            </a:r>
            <a:r>
              <a:rPr lang="en-US" sz="2400" baseline="-25000" dirty="0" smtClean="0">
                <a:solidFill>
                  <a:srgbClr val="000000"/>
                </a:solidFill>
                <a:cs typeface="Andalus" pitchFamily="2" charset="-78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cs typeface="Andalus" pitchFamily="2" charset="-78"/>
              </a:rPr>
              <a:t> </a:t>
            </a:r>
            <a:r>
              <a:rPr lang="en-US" sz="2400" dirty="0">
                <a:solidFill>
                  <a:srgbClr val="000000"/>
                </a:solidFill>
                <a:cs typeface="Andalus" pitchFamily="2" charset="-78"/>
              </a:rPr>
              <a:t>+ </a:t>
            </a:r>
            <a:r>
              <a:rPr lang="en-US" sz="2400" dirty="0" smtClean="0">
                <a:solidFill>
                  <a:srgbClr val="000000"/>
                </a:solidFill>
                <a:cs typeface="Andalus" pitchFamily="2" charset="-78"/>
              </a:rPr>
              <a:t>x</a:t>
            </a:r>
            <a:r>
              <a:rPr lang="en-US" sz="2400" baseline="-25000" dirty="0" smtClean="0">
                <a:solidFill>
                  <a:srgbClr val="000000"/>
                </a:solidFill>
                <a:cs typeface="Andalus" pitchFamily="2" charset="-78"/>
              </a:rPr>
              <a:t>4</a:t>
            </a:r>
            <a:r>
              <a:rPr lang="en-US" sz="2400" dirty="0" smtClean="0">
                <a:solidFill>
                  <a:srgbClr val="000000"/>
                </a:solidFill>
                <a:cs typeface="Andalus" pitchFamily="2" charset="-78"/>
              </a:rPr>
              <a:t> </a:t>
            </a:r>
            <a:r>
              <a:rPr lang="en-US" sz="2400" dirty="0">
                <a:solidFill>
                  <a:srgbClr val="000000"/>
                </a:solidFill>
                <a:cs typeface="Andalus" pitchFamily="2" charset="-78"/>
              </a:rPr>
              <a:t>≤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Theorem I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87450" y="1358899"/>
            <a:ext cx="42545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cs typeface="Andalus" pitchFamily="2" charset="-78"/>
              </a:rPr>
              <a:t>P</a:t>
            </a:r>
            <a:endParaRPr lang="en-US" sz="2400" dirty="0">
              <a:solidFill>
                <a:srgbClr val="FF0000"/>
              </a:solidFill>
              <a:cs typeface="Andalus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100" y="1358899"/>
            <a:ext cx="45720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cs typeface="Andalus" pitchFamily="2" charset="-78"/>
              </a:rPr>
              <a:t>Q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4257675" y="4646811"/>
            <a:ext cx="161925" cy="48260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5172075" y="4634111"/>
            <a:ext cx="161925" cy="48260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4856" y="3822065"/>
            <a:ext cx="3461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The objective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coefficients of </a:t>
            </a:r>
            <a:r>
              <a:rPr lang="en-US" sz="2400" dirty="0" smtClean="0">
                <a:solidFill>
                  <a:srgbClr val="0033CC"/>
                </a:solidFill>
                <a:latin typeface="Calibri" pitchFamily="34" charset="0"/>
                <a:cs typeface="Calibri" pitchFamily="34" charset="0"/>
              </a:rPr>
              <a:t>inactive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variables </a:t>
            </a:r>
            <a:r>
              <a:rPr lang="en-US" sz="2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did </a:t>
            </a: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not </a:t>
            </a:r>
            <a:r>
              <a:rPr lang="en-US" sz="2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increase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from 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to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Q</a:t>
            </a:r>
            <a:endParaRPr lang="en-US" sz="24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81400" y="1549400"/>
            <a:ext cx="1355725" cy="6604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06800" y="1640531"/>
            <a:ext cx="1330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Andalus" pitchFamily="2" charset="-78"/>
              </a:rPr>
              <a:t>x</a:t>
            </a:r>
            <a:r>
              <a:rPr lang="en-US" sz="2400" baseline="30000" dirty="0" smtClean="0">
                <a:solidFill>
                  <a:srgbClr val="FF0000"/>
                </a:solidFill>
                <a:latin typeface="Calibri" pitchFamily="34" charset="0"/>
                <a:cs typeface="Andalus" pitchFamily="2" charset="-78"/>
              </a:rPr>
              <a:t>*</a:t>
            </a:r>
            <a:r>
              <a:rPr lang="en-US" sz="2400" baseline="-25000" dirty="0" smtClean="0">
                <a:solidFill>
                  <a:srgbClr val="FF0000"/>
                </a:solidFill>
                <a:latin typeface="Calibri" pitchFamily="34" charset="0"/>
                <a:cs typeface="Andalus" pitchFamily="2" charset="-78"/>
              </a:rPr>
              <a:t>P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cs typeface="Andalus" pitchFamily="2" charset="-78"/>
              </a:rPr>
              <a:t>=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Andalus" pitchFamily="2" charset="-78"/>
              </a:rPr>
              <a:t>x</a:t>
            </a:r>
            <a:r>
              <a:rPr lang="en-US" sz="2400" baseline="30000" dirty="0" smtClean="0">
                <a:solidFill>
                  <a:srgbClr val="FF0000"/>
                </a:solidFill>
                <a:latin typeface="Calibri" pitchFamily="34" charset="0"/>
                <a:cs typeface="Andalus" pitchFamily="2" charset="-78"/>
              </a:rPr>
              <a:t>*</a:t>
            </a:r>
            <a:r>
              <a:rPr lang="en-US" sz="2400" baseline="-25000" dirty="0" smtClean="0">
                <a:solidFill>
                  <a:srgbClr val="FF0000"/>
                </a:solidFill>
                <a:latin typeface="Calibri" pitchFamily="34" charset="0"/>
                <a:cs typeface="Andalus" pitchFamily="2" charset="-78"/>
              </a:rPr>
              <a:t>Q</a:t>
            </a:r>
            <a:endParaRPr lang="en-US" sz="2400" baseline="-25000" dirty="0">
              <a:solidFill>
                <a:srgbClr val="FF0000"/>
              </a:solidFill>
              <a:latin typeface="Calibri" pitchFamily="34" charset="0"/>
              <a:cs typeface="Andalus" pitchFamily="2" charset="-78"/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2743200" y="533399"/>
            <a:ext cx="3225800" cy="825499"/>
          </a:xfrm>
          <a:prstGeom prst="wedgeRectCallout">
            <a:avLst>
              <a:gd name="adj1" fmla="val -7208"/>
              <a:gd name="adj2" fmla="val 68483"/>
            </a:avLst>
          </a:prstGeom>
          <a:solidFill>
            <a:srgbClr val="FFFFCC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  <a:cs typeface="Calibri" pitchFamily="34" charset="0"/>
              </a:rPr>
              <a:t>Then: </a:t>
            </a:r>
            <a:r>
              <a:rPr lang="en-US" dirty="0" smtClean="0">
                <a:solidFill>
                  <a:srgbClr val="000000"/>
                </a:solidFill>
                <a:cs typeface="Calibri" pitchFamily="34" charset="0"/>
              </a:rPr>
              <a:t>The optimal solution of Q is the same as P’s </a:t>
            </a:r>
            <a:endParaRPr lang="en-US" dirty="0">
              <a:solidFill>
                <a:srgbClr val="000000"/>
              </a:solidFill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75350" y="3348335"/>
            <a:ext cx="88265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cs typeface="Andalus" pitchFamily="2" charset="-78"/>
              </a:rPr>
              <a:t>And</a:t>
            </a:r>
            <a:endParaRPr lang="en-US" sz="2400" dirty="0">
              <a:solidFill>
                <a:srgbClr val="FF0000"/>
              </a:solidFill>
              <a:cs typeface="Andalus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00" y="3822065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The objective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coefficients of </a:t>
            </a:r>
            <a:r>
              <a:rPr lang="en-US" sz="2400" dirty="0">
                <a:solidFill>
                  <a:srgbClr val="0033CC"/>
                </a:solidFill>
                <a:latin typeface="Calibri" pitchFamily="34" charset="0"/>
                <a:cs typeface="Calibri" pitchFamily="34" charset="0"/>
              </a:rPr>
              <a:t>active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variables </a:t>
            </a:r>
            <a:r>
              <a:rPr lang="en-US" sz="2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did </a:t>
            </a: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not decrease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from 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to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Q</a:t>
            </a:r>
            <a:endParaRPr lang="en-US" sz="24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4800" y="3348335"/>
            <a:ext cx="42545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cs typeface="Andalus" pitchFamily="2" charset="-78"/>
              </a:rPr>
              <a:t>If</a:t>
            </a:r>
            <a:endParaRPr lang="en-US" sz="2400" dirty="0">
              <a:solidFill>
                <a:srgbClr val="FF0000"/>
              </a:solidFill>
              <a:cs typeface="Andalus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8600" y="5683511"/>
                <a:ext cx="4202657" cy="456215"/>
              </a:xfrm>
              <a:prstGeom prst="rect">
                <a:avLst/>
              </a:prstGeom>
              <a:ln w="28575">
                <a:solidFill>
                  <a:schemeClr val="bg2"/>
                </a:solidFill>
              </a:ln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683511"/>
                <a:ext cx="4202657" cy="456215"/>
              </a:xfrm>
              <a:prstGeom prst="rect">
                <a:avLst/>
              </a:prstGeom>
              <a:blipFill rotWithShape="1">
                <a:blip r:embed="rId3"/>
                <a:stretch>
                  <a:fillRect b="-1250"/>
                </a:stretch>
              </a:blipFill>
              <a:ln w="28575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26280" y="5683511"/>
                <a:ext cx="4389120" cy="457200"/>
              </a:xfrm>
              <a:prstGeom prst="rect">
                <a:avLst/>
              </a:prstGeom>
              <a:ln w="28575">
                <a:solidFill>
                  <a:schemeClr val="bg2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000" i="1" ker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sz="2000" i="1" ker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 ker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i="1" ker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i="1" ker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 ker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 ker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)≥−</m:t>
                      </m:r>
                      <m:r>
                        <a:rPr lang="en-US" sz="2000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 ker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r>
                  <a:rPr lang="en-US" sz="20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0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280" y="5683511"/>
                <a:ext cx="4389120" cy="457200"/>
              </a:xfrm>
              <a:prstGeom prst="rect">
                <a:avLst/>
              </a:prstGeom>
              <a:blipFill rotWithShape="1">
                <a:blip r:embed="rId4"/>
                <a:stretch>
                  <a:fillRect b="-1250"/>
                </a:stretch>
              </a:blipFill>
              <a:ln w="28575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6166512" y="143470"/>
            <a:ext cx="2743200" cy="1754326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3366CC"/>
                </a:solidFill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Structured Learning: </a:t>
            </a:r>
            <a:r>
              <a:rPr lang="en-US" dirty="0" smtClean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Dual </a:t>
            </a:r>
            <a:r>
              <a:rPr lang="en-US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coordinate descent for structured SVM </a:t>
            </a:r>
            <a:r>
              <a:rPr lang="en-US" dirty="0" smtClean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still returns </a:t>
            </a:r>
            <a:r>
              <a:rPr lang="en-US" dirty="0">
                <a:solidFill>
                  <a:srgbClr val="3366CC"/>
                </a:solidFill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an exact model </a:t>
            </a:r>
            <a:r>
              <a:rPr lang="en-US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even if </a:t>
            </a:r>
            <a:r>
              <a:rPr lang="en-US" dirty="0" smtClean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approximate </a:t>
            </a:r>
            <a:r>
              <a:rPr lang="en-US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amortized inference is used</a:t>
            </a:r>
            <a:r>
              <a:rPr lang="en-US" dirty="0" smtClean="0">
                <a:solidFill>
                  <a:srgbClr val="3366CC"/>
                </a:solidFill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. [AAAI’15]</a:t>
            </a:r>
            <a:endParaRPr lang="en-US" dirty="0">
              <a:solidFill>
                <a:srgbClr val="3366CC"/>
              </a:solidFill>
              <a:latin typeface="+mj-l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48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9341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  <p:bldP spid="21" grpId="0"/>
      <p:bldP spid="23" grpId="0" animBg="1"/>
      <p:bldP spid="3" grpId="0" animBg="1"/>
      <p:bldP spid="4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ular Callout 17"/>
          <p:cNvSpPr/>
          <p:nvPr/>
        </p:nvSpPr>
        <p:spPr>
          <a:xfrm>
            <a:off x="3657600" y="76200"/>
            <a:ext cx="5435163" cy="961698"/>
          </a:xfrm>
          <a:prstGeom prst="wedgeRectCallout">
            <a:avLst>
              <a:gd name="adj1" fmla="val 4736"/>
              <a:gd name="adj2" fmla="val 47926"/>
            </a:avLst>
          </a:prstGeom>
          <a:solidFill>
            <a:srgbClr val="FFFFCC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0000"/>
                </a:solidFill>
              </a:rPr>
              <a:t>By </a:t>
            </a:r>
            <a:r>
              <a:rPr lang="en-US" sz="2000" dirty="0" smtClean="0">
                <a:solidFill>
                  <a:srgbClr val="FF0000"/>
                </a:solidFill>
              </a:rPr>
              <a:t>decomposing</a:t>
            </a:r>
            <a:r>
              <a:rPr lang="en-US" sz="2000" dirty="0" smtClean="0">
                <a:solidFill>
                  <a:srgbClr val="000000"/>
                </a:solidFill>
              </a:rPr>
              <a:t> the objective function, building on the fact that </a:t>
            </a:r>
            <a:r>
              <a:rPr lang="en-US" sz="2000" dirty="0" smtClean="0">
                <a:solidFill>
                  <a:srgbClr val="FF0000"/>
                </a:solidFill>
              </a:rPr>
              <a:t>“smaller structures” are more redundant</a:t>
            </a:r>
            <a:r>
              <a:rPr lang="en-US" sz="2000" dirty="0" smtClean="0">
                <a:solidFill>
                  <a:srgbClr val="000000"/>
                </a:solidFill>
              </a:rPr>
              <a:t>, it is possible to get even better results.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Speedup &amp; Accuracy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hart 5"/>
          <p:cNvGraphicFramePr/>
          <p:nvPr>
            <p:extLst/>
          </p:nvPr>
        </p:nvGraphicFramePr>
        <p:xfrm>
          <a:off x="895350" y="1030586"/>
          <a:ext cx="8172450" cy="5325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9028" y="1104900"/>
            <a:ext cx="6502996" cy="431297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441" y="2288032"/>
            <a:ext cx="35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33CC"/>
                </a:solidFill>
                <a:latin typeface="Calibri" pitchFamily="34" charset="0"/>
                <a:cs typeface="Andalus" pitchFamily="2" charset="-78"/>
              </a:rPr>
              <a:t>Speedup</a:t>
            </a:r>
            <a:endParaRPr lang="en-US" sz="2000" b="1" dirty="0">
              <a:solidFill>
                <a:srgbClr val="0033CC"/>
              </a:solidFill>
              <a:latin typeface="Calibri" pitchFamily="34" charset="0"/>
              <a:cs typeface="Andalus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1447" y="4742413"/>
            <a:ext cx="52281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ndalus" pitchFamily="2" charset="-78"/>
              </a:rPr>
              <a:t>1.0</a:t>
            </a:r>
            <a:endParaRPr lang="en-US" dirty="0">
              <a:solidFill>
                <a:srgbClr val="000000"/>
              </a:solidFill>
              <a:cs typeface="Andalus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62800" y="1752600"/>
            <a:ext cx="1816100" cy="714375"/>
          </a:xfrm>
          <a:prstGeom prst="rect">
            <a:avLst/>
          </a:prstGeom>
          <a:solidFill>
            <a:srgbClr val="FFFFCC"/>
          </a:solidFill>
          <a:ln>
            <a:solidFill>
              <a:srgbClr val="FF993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3366"/>
                </a:solidFill>
              </a:rPr>
              <a:t>Solve only one in six problems!</a:t>
            </a:r>
            <a:endParaRPr lang="en-US" dirty="0">
              <a:solidFill>
                <a:srgbClr val="003366"/>
              </a:solidFill>
            </a:endParaRPr>
          </a:p>
        </p:txBody>
      </p:sp>
      <p:cxnSp>
        <p:nvCxnSpPr>
          <p:cNvPr id="10" name="Straight Arrow Connector 9"/>
          <p:cNvCxnSpPr>
            <a:stCxn id="11" idx="1"/>
          </p:cNvCxnSpPr>
          <p:nvPr/>
        </p:nvCxnSpPr>
        <p:spPr>
          <a:xfrm flipH="1">
            <a:off x="6720417" y="2288032"/>
            <a:ext cx="553557" cy="459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6" idx="3"/>
          </p:cNvCxnSpPr>
          <p:nvPr/>
        </p:nvCxnSpPr>
        <p:spPr>
          <a:xfrm flipH="1">
            <a:off x="984264" y="4921251"/>
            <a:ext cx="1195903" cy="5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1600" y="5862935"/>
            <a:ext cx="5958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3366"/>
                </a:solidFill>
                <a:latin typeface="Calibri" pitchFamily="34" charset="0"/>
                <a:cs typeface="Andalus" pitchFamily="2" charset="-78"/>
              </a:rPr>
              <a:t>Amortization schemes </a:t>
            </a:r>
            <a:r>
              <a:rPr lang="en-US" dirty="0" smtClean="0">
                <a:solidFill>
                  <a:srgbClr val="003366"/>
                </a:solidFill>
                <a:latin typeface="Calibri" pitchFamily="34" charset="0"/>
                <a:cs typeface="Andalus" pitchFamily="2" charset="-78"/>
              </a:rPr>
              <a:t>[</a:t>
            </a:r>
            <a:r>
              <a:rPr lang="en-US" dirty="0" smtClean="0">
                <a:solidFill>
                  <a:srgbClr val="3366CC"/>
                </a:solidFill>
                <a:latin typeface="Calibri" pitchFamily="34" charset="0"/>
                <a:cs typeface="Andalus" pitchFamily="2" charset="-78"/>
              </a:rPr>
              <a:t>EMNLP’12, ACL’13, AAAI’15]</a:t>
            </a:r>
            <a:endParaRPr lang="en-US" dirty="0">
              <a:solidFill>
                <a:srgbClr val="3366CC"/>
              </a:solidFill>
              <a:latin typeface="Calibri" pitchFamily="34" charset="0"/>
              <a:cs typeface="Andalus" pitchFamily="2" charset="-78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3581400" y="76200"/>
            <a:ext cx="5525246" cy="990600"/>
          </a:xfrm>
          <a:prstGeom prst="wedgeRectCallout">
            <a:avLst>
              <a:gd name="adj1" fmla="val 4736"/>
              <a:gd name="adj2" fmla="val 47926"/>
            </a:avLst>
          </a:prstGeom>
          <a:solidFill>
            <a:srgbClr val="FFFFCC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3366"/>
                </a:solidFill>
              </a:rPr>
              <a:t>N</a:t>
            </a:r>
            <a:r>
              <a:rPr lang="en-US" dirty="0" smtClean="0">
                <a:solidFill>
                  <a:srgbClr val="003366"/>
                </a:solidFill>
              </a:rPr>
              <a:t>o training data is needed for this method. Once you have a model, you can generate a large cache that will be then used to save you time at evaluation time. </a:t>
            </a:r>
            <a:endParaRPr lang="en-US" dirty="0">
              <a:solidFill>
                <a:srgbClr val="003366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49</a:t>
            </a:fld>
            <a:endParaRPr lang="en-US" altLang="zh-TW" dirty="0"/>
          </a:p>
        </p:txBody>
      </p:sp>
      <p:sp>
        <p:nvSpPr>
          <p:cNvPr id="17" name="Rectangle 16"/>
          <p:cNvSpPr/>
          <p:nvPr/>
        </p:nvSpPr>
        <p:spPr>
          <a:xfrm>
            <a:off x="2406180" y="2569293"/>
            <a:ext cx="2927820" cy="1088307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66"/>
                </a:solidFill>
              </a:rPr>
              <a:t>R</a:t>
            </a:r>
            <a:r>
              <a:rPr lang="en-US" dirty="0" smtClean="0">
                <a:solidFill>
                  <a:srgbClr val="003366"/>
                </a:solidFill>
              </a:rPr>
              <a:t>esults in [AAAI’15]  show how to exploit amortized ILP in faster Structured Learning </a:t>
            </a:r>
            <a:endParaRPr lang="en-US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05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Graphic spid="6" grpId="0">
        <p:bldSub>
          <a:bldChart bld="category"/>
        </p:bldSub>
      </p:bldGraphic>
      <p:bldP spid="16" grpId="0" animBg="1"/>
      <p:bldP spid="11" grpId="0" animBg="1"/>
      <p:bldP spid="20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648200"/>
            <a:ext cx="8305800" cy="1143000"/>
          </a:xfrm>
          <a:prstGeom prst="rect">
            <a:avLst/>
          </a:prstGeom>
          <a:solidFill>
            <a:srgbClr val="FFFFCC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63" name="Title 1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pPr eaLnBrk="1" hangingPunct="1"/>
            <a:r>
              <a:rPr lang="en-US" dirty="0" smtClean="0"/>
              <a:t>Strategies for Improving the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tIns="0" rIns="0" bIns="0">
            <a:normAutofit/>
          </a:bodyPr>
          <a:lstStyle/>
          <a:p>
            <a:pPr marL="339725" indent="-339725" defTabSz="457200" eaLnBrk="1" hangingPunct="1">
              <a:lnSpc>
                <a:spcPct val="9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(Standard) Machine Learning Approaches</a:t>
            </a:r>
          </a:p>
          <a:p>
            <a:pPr marL="739775" lvl="1" indent="-282575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Higher Order HMM/CRF?</a:t>
            </a:r>
          </a:p>
          <a:p>
            <a:pPr marL="739775" lvl="1" indent="-282575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Increasing the window size?</a:t>
            </a:r>
          </a:p>
          <a:p>
            <a:pPr marL="739775" lvl="1" indent="-282575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Adding </a:t>
            </a:r>
            <a:r>
              <a:rPr lang="en-US" dirty="0" smtClean="0">
                <a:solidFill>
                  <a:srgbClr val="003366"/>
                </a:solidFill>
              </a:rPr>
              <a:t>a lot of </a:t>
            </a:r>
            <a:r>
              <a:rPr lang="en-US" dirty="0" smtClean="0"/>
              <a:t>new features </a:t>
            </a:r>
          </a:p>
          <a:p>
            <a:pPr marL="1196975" lvl="2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0" dirty="0" smtClean="0"/>
              <a:t>Requires a lot of labeled examples</a:t>
            </a:r>
          </a:p>
          <a:p>
            <a:pPr marL="1196975" lvl="2" defTabSz="457200" eaLnBrk="1" hangingPunct="1"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b="0" dirty="0" smtClean="0"/>
          </a:p>
          <a:p>
            <a:pPr marL="739775" lvl="1" indent="-282575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What if we only have </a:t>
            </a:r>
            <a:r>
              <a:rPr lang="en-US" dirty="0" smtClean="0">
                <a:solidFill>
                  <a:srgbClr val="003366"/>
                </a:solidFill>
              </a:rPr>
              <a:t>a few </a:t>
            </a:r>
            <a:r>
              <a:rPr lang="en-US" dirty="0" smtClean="0"/>
              <a:t>labeled examples?</a:t>
            </a:r>
          </a:p>
          <a:p>
            <a:pPr marL="739775" lvl="1" indent="-282575" defTabSz="457200" eaLnBrk="1" hangingPunct="1"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dirty="0" smtClean="0"/>
          </a:p>
          <a:p>
            <a:pPr marL="739775" lvl="1" indent="-282575" defTabSz="457200" eaLnBrk="1" hangingPunct="1"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dirty="0" smtClean="0"/>
          </a:p>
          <a:p>
            <a:pPr marL="339725" indent="-339725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Instead:</a:t>
            </a:r>
          </a:p>
          <a:p>
            <a:pPr marL="739775" lvl="1" indent="-282575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Constrain the output to </a:t>
            </a:r>
            <a:r>
              <a:rPr lang="en-US" dirty="0" smtClean="0">
                <a:solidFill>
                  <a:srgbClr val="003366"/>
                </a:solidFill>
              </a:rPr>
              <a:t>make sense – satisfy our expectations</a:t>
            </a:r>
          </a:p>
          <a:p>
            <a:pPr marL="739775" lvl="1" indent="-282575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Push the  (simple) model in a direction that </a:t>
            </a:r>
            <a:r>
              <a:rPr lang="en-US" dirty="0" smtClean="0">
                <a:solidFill>
                  <a:srgbClr val="003366"/>
                </a:solidFill>
              </a:rPr>
              <a:t>makes sense – minimally violates our expectations.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5257800" y="1371600"/>
            <a:ext cx="3581400" cy="406400"/>
          </a:xfrm>
          <a:prstGeom prst="rect">
            <a:avLst/>
          </a:prstGeom>
          <a:solidFill>
            <a:srgbClr val="FFFFCC"/>
          </a:solidFill>
          <a:ln w="9360">
            <a:solidFill>
              <a:srgbClr val="FF9900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>
                <a:solidFill>
                  <a:srgbClr val="003366"/>
                </a:solidFill>
                <a:latin typeface="+mj-lt"/>
              </a:rPr>
              <a:t>Increasing the model complexity</a:t>
            </a:r>
          </a:p>
        </p:txBody>
      </p:sp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4648200" y="3505200"/>
            <a:ext cx="4191000" cy="711200"/>
          </a:xfrm>
          <a:prstGeom prst="rect">
            <a:avLst/>
          </a:prstGeom>
          <a:solidFill>
            <a:srgbClr val="FFFFCC"/>
          </a:solidFill>
          <a:ln w="9360">
            <a:solidFill>
              <a:srgbClr val="FF9900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 smtClean="0">
                <a:solidFill>
                  <a:srgbClr val="003366"/>
                </a:solidFill>
                <a:latin typeface="+mj-lt"/>
              </a:rPr>
              <a:t>Can we keep the</a:t>
            </a:r>
            <a:r>
              <a:rPr lang="en-US" sz="2000" dirty="0" smtClean="0">
                <a:solidFill>
                  <a:srgbClr val="3366CC"/>
                </a:solidFill>
                <a:latin typeface="+mj-lt"/>
              </a:rPr>
              <a:t> learned </a:t>
            </a:r>
            <a:r>
              <a:rPr lang="en-US" sz="2000" dirty="0" smtClean="0">
                <a:solidFill>
                  <a:srgbClr val="003366"/>
                </a:solidFill>
                <a:latin typeface="+mj-lt"/>
              </a:rPr>
              <a:t>model simple and still make expressive decisions? </a:t>
            </a:r>
            <a:endParaRPr lang="en-US" sz="2000" dirty="0">
              <a:solidFill>
                <a:srgbClr val="003366"/>
              </a:solidFill>
              <a:latin typeface="+mj-lt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459413" y="1879600"/>
            <a:ext cx="3379787" cy="406400"/>
          </a:xfrm>
          <a:prstGeom prst="rect">
            <a:avLst/>
          </a:prstGeom>
          <a:solidFill>
            <a:srgbClr val="FFFFCC"/>
          </a:solidFill>
          <a:ln w="9360">
            <a:solidFill>
              <a:srgbClr val="FF9900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>
                <a:solidFill>
                  <a:srgbClr val="003366"/>
                </a:solidFill>
                <a:latin typeface="+mj-lt"/>
              </a:rPr>
              <a:t>Increase difficulty of Learning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5823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rgbClr val="003366"/>
                </a:solidFill>
              </a:rPr>
              <a:t>%Solver Calls (Entity-Relation Extraction)</a:t>
            </a:r>
            <a:endParaRPr lang="en-US" dirty="0">
              <a:solidFill>
                <a:srgbClr val="003366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990600"/>
          <a:ext cx="8229600" cy="5135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Hexagon 14"/>
          <p:cNvSpPr/>
          <p:nvPr/>
        </p:nvSpPr>
        <p:spPr>
          <a:xfrm>
            <a:off x="2286000" y="1066800"/>
            <a:ext cx="1512168" cy="524702"/>
          </a:xfrm>
          <a:prstGeom prst="hexagon">
            <a:avLst/>
          </a:prstGeom>
          <a:solidFill>
            <a:srgbClr val="FFFFCC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3366"/>
                </a:solidFill>
                <a:latin typeface="+mj-lt"/>
                <a:cs typeface="Times New Roman" panose="02020603050405020304" pitchFamily="18" charset="0"/>
              </a:rPr>
              <a:t>Exact</a:t>
            </a:r>
            <a:endParaRPr lang="en-US" sz="2400" dirty="0">
              <a:solidFill>
                <a:srgbClr val="003366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2" name="Hexagon 21"/>
          <p:cNvSpPr/>
          <p:nvPr/>
        </p:nvSpPr>
        <p:spPr>
          <a:xfrm>
            <a:off x="3832794" y="1066800"/>
            <a:ext cx="1512168" cy="524702"/>
          </a:xfrm>
          <a:prstGeom prst="hexagon">
            <a:avLst/>
          </a:prstGeom>
          <a:solidFill>
            <a:srgbClr val="FFFFCC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3366"/>
                </a:solidFill>
                <a:latin typeface="+mj-lt"/>
                <a:cs typeface="Times New Roman" panose="02020603050405020304" pitchFamily="18" charset="0"/>
              </a:rPr>
              <a:t>Exact</a:t>
            </a:r>
            <a:endParaRPr lang="en-US" sz="2400" dirty="0">
              <a:solidFill>
                <a:srgbClr val="003366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7776" y="5817201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3366"/>
                </a:solidFill>
                <a:latin typeface="+mj-lt"/>
                <a:cs typeface="Times New Roman" panose="02020603050405020304" pitchFamily="18" charset="0"/>
              </a:rPr>
              <a:t>Baseline</a:t>
            </a:r>
            <a:endParaRPr lang="en-US" sz="2400" dirty="0">
              <a:solidFill>
                <a:srgbClr val="003366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3017" y="5806518"/>
            <a:ext cx="14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3366"/>
                </a:solidFill>
                <a:latin typeface="+mj-lt"/>
                <a:cs typeface="Times New Roman" panose="02020603050405020304" pitchFamily="18" charset="0"/>
              </a:rPr>
              <a:t>Amortized</a:t>
            </a:r>
            <a:endParaRPr lang="en-US" sz="2400" dirty="0">
              <a:solidFill>
                <a:srgbClr val="003366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0" y="5806518"/>
            <a:ext cx="2289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3366"/>
                </a:solidFill>
                <a:latin typeface="+mj-lt"/>
                <a:cs typeface="Times New Roman" panose="02020603050405020304" pitchFamily="18" charset="0"/>
              </a:rPr>
              <a:t>Amortized+Appr</a:t>
            </a:r>
            <a:r>
              <a:rPr lang="en-US" sz="2400" dirty="0" smtClean="0">
                <a:solidFill>
                  <a:srgbClr val="003366"/>
                </a:solidFill>
                <a:latin typeface="+mj-lt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003366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95005" y="1958276"/>
            <a:ext cx="1733250" cy="830997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3366"/>
                </a:solidFill>
                <a:latin typeface="+mj-lt"/>
                <a:cs typeface="Times New Roman" panose="02020603050405020304" pitchFamily="18" charset="0"/>
              </a:rPr>
              <a:t>Ent F1: 87.7</a:t>
            </a:r>
          </a:p>
          <a:p>
            <a:r>
              <a:rPr lang="en-US" sz="2400" dirty="0" err="1" smtClean="0">
                <a:solidFill>
                  <a:srgbClr val="003366"/>
                </a:solidFill>
                <a:latin typeface="+mj-lt"/>
                <a:cs typeface="Times New Roman" panose="02020603050405020304" pitchFamily="18" charset="0"/>
              </a:rPr>
              <a:t>Rel</a:t>
            </a:r>
            <a:r>
              <a:rPr lang="en-US" sz="2400" dirty="0" smtClean="0">
                <a:solidFill>
                  <a:srgbClr val="003366"/>
                </a:solidFill>
                <a:latin typeface="+mj-lt"/>
                <a:cs typeface="Times New Roman" panose="02020603050405020304" pitchFamily="18" charset="0"/>
              </a:rPr>
              <a:t> F1: 47.6</a:t>
            </a:r>
            <a:endParaRPr lang="en-US" sz="2400" dirty="0">
              <a:solidFill>
                <a:srgbClr val="003366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15000" y="3418428"/>
            <a:ext cx="1702950" cy="830997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3366"/>
                </a:solidFill>
                <a:latin typeface="+mj-lt"/>
                <a:cs typeface="Times New Roman" panose="02020603050405020304" pitchFamily="18" charset="0"/>
              </a:rPr>
              <a:t>Ent F1: 87.3</a:t>
            </a:r>
          </a:p>
          <a:p>
            <a:r>
              <a:rPr lang="en-US" sz="2400" dirty="0" err="1" smtClean="0">
                <a:solidFill>
                  <a:srgbClr val="003366"/>
                </a:solidFill>
                <a:latin typeface="+mj-lt"/>
                <a:cs typeface="Times New Roman" panose="02020603050405020304" pitchFamily="18" charset="0"/>
              </a:rPr>
              <a:t>Rel</a:t>
            </a:r>
            <a:r>
              <a:rPr lang="en-US" sz="2400" dirty="0" smtClean="0">
                <a:solidFill>
                  <a:srgbClr val="003366"/>
                </a:solidFill>
                <a:latin typeface="+mj-lt"/>
                <a:cs typeface="Times New Roman" panose="02020603050405020304" pitchFamily="18" charset="0"/>
              </a:rPr>
              <a:t> F1: 47.8</a:t>
            </a:r>
            <a:endParaRPr lang="en-US" sz="2400" dirty="0">
              <a:solidFill>
                <a:srgbClr val="003366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6743" y="3358851"/>
            <a:ext cx="1930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400" b="1" i="0" u="none" strike="noStrike" kern="1200" baseline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dirty="0">
                <a:solidFill>
                  <a:srgbClr val="3366CC"/>
                </a:solidFill>
                <a:latin typeface="+mj-lt"/>
                <a:cs typeface="Times New Roman" panose="02020603050405020304" pitchFamily="18" charset="0"/>
              </a:rPr>
              <a:t>% Solver Calls</a:t>
            </a:r>
          </a:p>
        </p:txBody>
      </p:sp>
      <p:sp>
        <p:nvSpPr>
          <p:cNvPr id="4" name="Down Arrow 3"/>
          <p:cNvSpPr/>
          <p:nvPr/>
        </p:nvSpPr>
        <p:spPr>
          <a:xfrm>
            <a:off x="5125281" y="1329151"/>
            <a:ext cx="2046709" cy="629125"/>
          </a:xfrm>
          <a:prstGeom prst="downArrow">
            <a:avLst/>
          </a:prstGeom>
          <a:solidFill>
            <a:srgbClr val="FFFFCC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3366"/>
                </a:solidFill>
                <a:latin typeface="+mj-lt"/>
                <a:cs typeface="Times New Roman" panose="02020603050405020304" pitchFamily="18" charset="0"/>
              </a:rPr>
              <a:t>Better</a:t>
            </a:r>
            <a:endParaRPr lang="en-US" sz="2400" dirty="0">
              <a:solidFill>
                <a:srgbClr val="003366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48400" y="304800"/>
            <a:ext cx="2775420" cy="1088307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3366"/>
                </a:solidFill>
              </a:rPr>
              <a:t>Recent results [AAAI’15]  on how to exploit amortized ILP in faster Structured Learning </a:t>
            </a:r>
            <a:endParaRPr lang="en-US" dirty="0">
              <a:solidFill>
                <a:srgbClr val="003366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7997149">
            <a:off x="7091897" y="4568295"/>
            <a:ext cx="963304" cy="685800"/>
          </a:xfrm>
          <a:prstGeom prst="rightArrow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33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50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40969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17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 from the output (Constraints)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Each field must be a consecutive list of words and can appear at most once in a citation. </a:t>
            </a:r>
          </a:p>
          <a:p>
            <a:r>
              <a:rPr lang="en-US" smtClean="0"/>
              <a:t>State transitions must occur on punctuation marks.</a:t>
            </a:r>
          </a:p>
          <a:p>
            <a:r>
              <a:rPr lang="en-US" smtClean="0"/>
              <a:t>The citation can only start with AUTHOR or EDITOR. </a:t>
            </a:r>
          </a:p>
          <a:p>
            <a:r>
              <a:rPr lang="en-US" smtClean="0"/>
              <a:t>The words pp., pages correspond to PAGE.</a:t>
            </a:r>
          </a:p>
          <a:p>
            <a:r>
              <a:rPr lang="en-US" smtClean="0"/>
              <a:t>Four digits starting with 20xx and 19xx are DATE.</a:t>
            </a:r>
          </a:p>
          <a:p>
            <a:r>
              <a:rPr lang="en-US" smtClean="0"/>
              <a:t>Quotations can appear only in TITLE</a:t>
            </a:r>
          </a:p>
          <a:p>
            <a:r>
              <a:rPr lang="en-US" smtClean="0"/>
              <a:t>…….</a:t>
            </a:r>
            <a:endParaRPr lang="en-U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352800" y="4572000"/>
            <a:ext cx="4648200" cy="406400"/>
          </a:xfrm>
          <a:prstGeom prst="rect">
            <a:avLst/>
          </a:prstGeom>
          <a:solidFill>
            <a:srgbClr val="FFFFCC"/>
          </a:solidFill>
          <a:ln w="9360">
            <a:solidFill>
              <a:srgbClr val="FF99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Easy to express pieces of “knowledge”</a:t>
            </a:r>
            <a:endParaRPr lang="en-US" sz="2000" dirty="0">
              <a:solidFill>
                <a:srgbClr val="003366"/>
              </a:solidFill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352800" y="5089525"/>
            <a:ext cx="4648200" cy="406400"/>
          </a:xfrm>
          <a:prstGeom prst="rect">
            <a:avLst/>
          </a:prstGeom>
          <a:solidFill>
            <a:srgbClr val="FFFFCC"/>
          </a:solidFill>
          <a:ln w="9360">
            <a:solidFill>
              <a:srgbClr val="FF99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Non Propositional; May use Quantifiers</a:t>
            </a:r>
            <a:r>
              <a:rPr lang="en-US" sz="2000" dirty="0">
                <a:solidFill>
                  <a:srgbClr val="003366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22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Information Extraction with Expectation Constraints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tIns="0" rIns="0" bIns="0"/>
          <a:lstStyle/>
          <a:p>
            <a:pPr marL="339725" indent="-339725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Adding constraints, we get </a:t>
            </a:r>
            <a:r>
              <a:rPr lang="en-US" dirty="0" smtClean="0">
                <a:solidFill>
                  <a:srgbClr val="3366CC"/>
                </a:solidFill>
              </a:rPr>
              <a:t>correct</a:t>
            </a:r>
            <a:r>
              <a:rPr lang="en-US" dirty="0" smtClean="0"/>
              <a:t> results!</a:t>
            </a:r>
          </a:p>
          <a:p>
            <a:pPr marL="739775" lvl="1" indent="-282575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Without </a:t>
            </a:r>
            <a:r>
              <a:rPr lang="en-US" dirty="0" smtClean="0">
                <a:solidFill>
                  <a:srgbClr val="003366"/>
                </a:solidFill>
              </a:rPr>
              <a:t>changing the model</a:t>
            </a:r>
          </a:p>
          <a:p>
            <a:pPr marL="739775" lvl="1" indent="-282575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b="1" u="sng" dirty="0" smtClean="0">
              <a:solidFill>
                <a:srgbClr val="000000"/>
              </a:solidFill>
            </a:endParaRPr>
          </a:p>
          <a:p>
            <a:pPr marL="339725" indent="-339725" defTabSz="457200" eaLnBrk="1" hangingPunct="1">
              <a:lnSpc>
                <a:spcPct val="97000"/>
              </a:lnSpc>
              <a:spcBef>
                <a:spcPts val="500"/>
              </a:spcBef>
              <a:buClr>
                <a:srgbClr val="000000"/>
              </a:buClr>
              <a:buFont typeface="Wingdings" pitchFamily="2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b="1" u="sng" dirty="0" smtClean="0">
              <a:solidFill>
                <a:srgbClr val="000000"/>
              </a:solidFill>
            </a:endParaRPr>
          </a:p>
          <a:p>
            <a:pPr marL="339725" indent="-339725" defTabSz="457200" eaLnBrk="1" hangingPunct="1">
              <a:lnSpc>
                <a:spcPct val="97000"/>
              </a:lnSpc>
              <a:spcBef>
                <a:spcPts val="500"/>
              </a:spcBef>
              <a:buClr>
                <a:srgbClr val="000000"/>
              </a:buClr>
              <a:buFont typeface="Wingdings" pitchFamily="2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i="1" u="sng" dirty="0" smtClean="0">
              <a:solidFill>
                <a:srgbClr val="008000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  <a:p>
            <a:pPr marL="0" indent="0" defTabSz="457200" eaLnBrk="1" hangingPunct="1">
              <a:lnSpc>
                <a:spcPct val="97000"/>
              </a:lnSpc>
              <a:spcBef>
                <a:spcPts val="500"/>
              </a:spcBef>
              <a:buClr>
                <a:srgbClr val="000000"/>
              </a:buClr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>
                <a:solidFill>
                  <a:srgbClr val="3366CC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smtClean="0">
                <a:solidFill>
                  <a:srgbClr val="3366CC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en-US" sz="2000" u="sng" dirty="0" smtClean="0">
                <a:solidFill>
                  <a:srgbClr val="3366CC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[AUTHOR] </a:t>
            </a:r>
            <a:r>
              <a:rPr lang="en-US" sz="2000" dirty="0" smtClean="0">
                <a:solidFill>
                  <a:srgbClr val="3366CC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			</a:t>
            </a:r>
            <a:r>
              <a:rPr lang="en-US" sz="2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Lars Ole Andersen </a:t>
            </a:r>
            <a:r>
              <a:rPr lang="en-US" sz="2000" dirty="0" smtClean="0">
                <a:solidFill>
                  <a:srgbClr val="3366CC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. </a:t>
            </a:r>
          </a:p>
          <a:p>
            <a:pPr marL="339725" indent="-339725" defTabSz="457200" eaLnBrk="1" hangingPunct="1">
              <a:lnSpc>
                <a:spcPct val="97000"/>
              </a:lnSpc>
              <a:spcBef>
                <a:spcPts val="500"/>
              </a:spcBef>
              <a:buClr>
                <a:srgbClr val="000000"/>
              </a:buClr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 smtClean="0">
                <a:solidFill>
                  <a:srgbClr val="3366CC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     </a:t>
            </a:r>
            <a:r>
              <a:rPr lang="en-US" sz="2000" u="sng" dirty="0" smtClean="0">
                <a:solidFill>
                  <a:srgbClr val="3366CC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[TITLE]</a:t>
            </a:r>
            <a:r>
              <a:rPr lang="en-US" sz="2000" dirty="0" smtClean="0">
                <a:solidFill>
                  <a:srgbClr val="3366CC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		      		</a:t>
            </a:r>
            <a:r>
              <a:rPr lang="en-US" sz="2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Program analysis and specialization for the </a:t>
            </a:r>
          </a:p>
          <a:p>
            <a:pPr marL="339725" indent="-339725" defTabSz="457200" eaLnBrk="1" hangingPunct="1">
              <a:lnSpc>
                <a:spcPct val="97000"/>
              </a:lnSpc>
              <a:spcBef>
                <a:spcPts val="500"/>
              </a:spcBef>
              <a:buClr>
                <a:srgbClr val="000000"/>
              </a:buClr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 smtClean="0">
                <a:solidFill>
                  <a:srgbClr val="3366CC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		 					</a:t>
            </a:r>
            <a:r>
              <a:rPr lang="en-US" sz="2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C Programming language </a:t>
            </a:r>
            <a:r>
              <a:rPr lang="en-US" sz="2000" dirty="0" smtClean="0">
                <a:solidFill>
                  <a:srgbClr val="3366CC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 marL="339725" indent="-339725" defTabSz="457200" eaLnBrk="1" hangingPunct="1">
              <a:lnSpc>
                <a:spcPct val="97000"/>
              </a:lnSpc>
              <a:spcBef>
                <a:spcPts val="500"/>
              </a:spcBef>
              <a:buClr>
                <a:srgbClr val="000000"/>
              </a:buClr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 smtClean="0">
                <a:solidFill>
                  <a:srgbClr val="3366CC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2000" u="sng" dirty="0" smtClean="0">
                <a:solidFill>
                  <a:srgbClr val="3366CC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[TECH-REPORT]</a:t>
            </a:r>
            <a:r>
              <a:rPr lang="en-US" sz="2000" dirty="0" smtClean="0">
                <a:solidFill>
                  <a:srgbClr val="3366CC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		</a:t>
            </a:r>
            <a:r>
              <a:rPr lang="en-US" sz="2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PhD thesis </a:t>
            </a:r>
            <a:r>
              <a:rPr lang="en-US" sz="2000" dirty="0" smtClean="0">
                <a:solidFill>
                  <a:srgbClr val="3366CC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 marL="339725" indent="-339725" defTabSz="457200" eaLnBrk="1" hangingPunct="1">
              <a:lnSpc>
                <a:spcPct val="97000"/>
              </a:lnSpc>
              <a:spcBef>
                <a:spcPts val="500"/>
              </a:spcBef>
              <a:buClr>
                <a:srgbClr val="000000"/>
              </a:buClr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 smtClean="0">
                <a:solidFill>
                  <a:srgbClr val="3366CC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2000" u="sng" dirty="0" smtClean="0">
                <a:solidFill>
                  <a:srgbClr val="3366CC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[INSTITUTION]</a:t>
            </a:r>
            <a:r>
              <a:rPr lang="en-US" sz="2000" dirty="0" smtClean="0">
                <a:solidFill>
                  <a:srgbClr val="3366CC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		</a:t>
            </a:r>
            <a:r>
              <a:rPr lang="en-US" sz="2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DIKU , University of Copenhagen ,</a:t>
            </a:r>
            <a:r>
              <a:rPr lang="en-US" sz="2000" dirty="0" smtClean="0">
                <a:solidFill>
                  <a:srgbClr val="3366CC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marL="339725" indent="-339725" defTabSz="457200" eaLnBrk="1" hangingPunct="1">
              <a:lnSpc>
                <a:spcPct val="97000"/>
              </a:lnSpc>
              <a:spcBef>
                <a:spcPts val="500"/>
              </a:spcBef>
              <a:buClr>
                <a:srgbClr val="000000"/>
              </a:buClr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 smtClean="0">
                <a:solidFill>
                  <a:srgbClr val="3366CC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2000" u="sng" dirty="0" smtClean="0">
                <a:solidFill>
                  <a:srgbClr val="3366CC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[DATE]</a:t>
            </a:r>
            <a:r>
              <a:rPr lang="en-US" sz="2000" dirty="0" smtClean="0">
                <a:solidFill>
                  <a:srgbClr val="3366CC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				</a:t>
            </a:r>
            <a:r>
              <a:rPr lang="en-US" sz="2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May, 1994 .</a:t>
            </a:r>
          </a:p>
          <a:p>
            <a:pPr marL="739775" lvl="1" indent="-282575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b="1" u="sng" dirty="0" smtClean="0">
              <a:solidFill>
                <a:srgbClr val="000000"/>
              </a:solidFill>
            </a:endParaRP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4876800" y="2743200"/>
            <a:ext cx="457200" cy="533400"/>
          </a:xfrm>
          <a:prstGeom prst="ellipse">
            <a:avLst/>
          </a:prstGeom>
          <a:noFill/>
          <a:ln w="2232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5562600" y="3429000"/>
            <a:ext cx="457200" cy="533400"/>
          </a:xfrm>
          <a:prstGeom prst="ellipse">
            <a:avLst/>
          </a:prstGeom>
          <a:noFill/>
          <a:ln w="2232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3962400" y="3810000"/>
            <a:ext cx="457200" cy="533400"/>
          </a:xfrm>
          <a:prstGeom prst="ellipse">
            <a:avLst/>
          </a:prstGeom>
          <a:noFill/>
          <a:ln w="2232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6400800" y="4191000"/>
            <a:ext cx="457200" cy="533400"/>
          </a:xfrm>
          <a:prstGeom prst="ellipse">
            <a:avLst/>
          </a:prstGeom>
          <a:noFill/>
          <a:ln w="2232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pic>
        <p:nvPicPr>
          <p:cNvPr id="6861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22463"/>
            <a:ext cx="5029200" cy="79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65676" name="Rectangle 12"/>
          <p:cNvSpPr>
            <a:spLocks noChangeArrowheads="1"/>
          </p:cNvSpPr>
          <p:nvPr/>
        </p:nvSpPr>
        <p:spPr bwMode="auto">
          <a:xfrm>
            <a:off x="4572000" y="1828800"/>
            <a:ext cx="25908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65677" name="Rectangle 13"/>
          <p:cNvSpPr>
            <a:spLocks noChangeArrowheads="1"/>
          </p:cNvSpPr>
          <p:nvPr/>
        </p:nvSpPr>
        <p:spPr bwMode="auto">
          <a:xfrm>
            <a:off x="4584700" y="1930400"/>
            <a:ext cx="2590800" cy="762000"/>
          </a:xfrm>
          <a:prstGeom prst="rect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9319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  <p:bldP spid="10245" grpId="0" animBg="1"/>
      <p:bldP spid="10246" grpId="0" animBg="1"/>
      <p:bldP spid="10247" grpId="0" animBg="1"/>
      <p:bldP spid="1265676" grpId="0" animBg="1"/>
      <p:bldP spid="12656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smtClean="0">
                <a:ea typeface="Arial Unicode MS" pitchFamily="34" charset="-128"/>
                <a:cs typeface="Arial Unicode MS" pitchFamily="34" charset="-128"/>
              </a:rPr>
              <a:t>Guiding (Semi-Supervised) Learning with Constraints</a:t>
            </a:r>
          </a:p>
        </p:txBody>
      </p:sp>
      <p:sp>
        <p:nvSpPr>
          <p:cNvPr id="1171459" name="Text Box 3"/>
          <p:cNvSpPr txBox="1">
            <a:spLocks noChangeArrowheads="1"/>
          </p:cNvSpPr>
          <p:nvPr/>
        </p:nvSpPr>
        <p:spPr bwMode="auto">
          <a:xfrm>
            <a:off x="2886075" y="3886200"/>
            <a:ext cx="9969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2400" dirty="0">
                <a:solidFill>
                  <a:srgbClr val="003366"/>
                </a:solidFill>
                <a:latin typeface="Calibri" pitchFamily="34" charset="0"/>
              </a:rPr>
              <a:t>Model</a:t>
            </a:r>
          </a:p>
        </p:txBody>
      </p:sp>
      <p:sp>
        <p:nvSpPr>
          <p:cNvPr id="1171460" name="Text Box 4"/>
          <p:cNvSpPr txBox="1">
            <a:spLocks noChangeArrowheads="1"/>
          </p:cNvSpPr>
          <p:nvPr/>
        </p:nvSpPr>
        <p:spPr bwMode="auto">
          <a:xfrm>
            <a:off x="1219200" y="5357813"/>
            <a:ext cx="1992313" cy="8318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2400" dirty="0">
                <a:solidFill>
                  <a:srgbClr val="3366CC"/>
                </a:solidFill>
                <a:latin typeface="Calibri" pitchFamily="34" charset="0"/>
              </a:rPr>
              <a:t>Decision Time </a:t>
            </a:r>
          </a:p>
          <a:p>
            <a:pPr algn="ctr" eaLnBrk="1" hangingPunct="1"/>
            <a:r>
              <a:rPr lang="en-US" sz="2400" dirty="0">
                <a:solidFill>
                  <a:srgbClr val="3366CC"/>
                </a:solidFill>
                <a:latin typeface="Calibri" pitchFamily="34" charset="0"/>
              </a:rPr>
              <a:t>Constraints</a:t>
            </a:r>
          </a:p>
        </p:txBody>
      </p:sp>
      <p:sp>
        <p:nvSpPr>
          <p:cNvPr id="1171461" name="Text Box 5"/>
          <p:cNvSpPr txBox="1">
            <a:spLocks noChangeArrowheads="1"/>
          </p:cNvSpPr>
          <p:nvPr/>
        </p:nvSpPr>
        <p:spPr bwMode="auto">
          <a:xfrm>
            <a:off x="3971925" y="5195888"/>
            <a:ext cx="22034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2400" dirty="0">
                <a:solidFill>
                  <a:srgbClr val="003366"/>
                </a:solidFill>
                <a:latin typeface="Calibri" pitchFamily="34" charset="0"/>
              </a:rPr>
              <a:t>Un-labeled Data</a:t>
            </a:r>
          </a:p>
        </p:txBody>
      </p:sp>
      <p:sp>
        <p:nvSpPr>
          <p:cNvPr id="1171462" name="Line 6"/>
          <p:cNvSpPr>
            <a:spLocks noChangeShapeType="1"/>
          </p:cNvSpPr>
          <p:nvPr/>
        </p:nvSpPr>
        <p:spPr bwMode="auto">
          <a:xfrm>
            <a:off x="3725863" y="4468813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71463" name="Line 7"/>
          <p:cNvSpPr>
            <a:spLocks noChangeShapeType="1"/>
          </p:cNvSpPr>
          <p:nvPr/>
        </p:nvSpPr>
        <p:spPr bwMode="auto">
          <a:xfrm flipV="1">
            <a:off x="2354263" y="4502150"/>
            <a:ext cx="990600" cy="8382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71464" name="Line 8"/>
          <p:cNvSpPr>
            <a:spLocks noChangeShapeType="1"/>
          </p:cNvSpPr>
          <p:nvPr/>
        </p:nvSpPr>
        <p:spPr bwMode="auto">
          <a:xfrm flipH="1" flipV="1">
            <a:off x="3497263" y="450215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71465" name="Text Box 9"/>
          <p:cNvSpPr txBox="1">
            <a:spLocks noChangeArrowheads="1"/>
          </p:cNvSpPr>
          <p:nvPr/>
        </p:nvSpPr>
        <p:spPr bwMode="auto">
          <a:xfrm>
            <a:off x="5068888" y="3933825"/>
            <a:ext cx="1600200" cy="4667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2400" dirty="0">
                <a:solidFill>
                  <a:srgbClr val="3366CC"/>
                </a:solidFill>
                <a:latin typeface="Calibri" pitchFamily="34" charset="0"/>
              </a:rPr>
              <a:t>Constraints</a:t>
            </a:r>
          </a:p>
        </p:txBody>
      </p:sp>
      <p:sp>
        <p:nvSpPr>
          <p:cNvPr id="1171466" name="Line 10"/>
          <p:cNvSpPr>
            <a:spLocks noChangeShapeType="1"/>
          </p:cNvSpPr>
          <p:nvPr/>
        </p:nvSpPr>
        <p:spPr bwMode="auto">
          <a:xfrm flipH="1">
            <a:off x="5097463" y="4373563"/>
            <a:ext cx="685800" cy="7620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71467" name="Text Box 11"/>
          <p:cNvSpPr txBox="1">
            <a:spLocks noChangeArrowheads="1"/>
          </p:cNvSpPr>
          <p:nvPr/>
        </p:nvSpPr>
        <p:spPr bwMode="auto">
          <a:xfrm>
            <a:off x="609600" y="990600"/>
            <a:ext cx="8001000" cy="262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6600"/>
              </a:buClr>
              <a:buSzPct val="80000"/>
              <a:buFont typeface="Wingdings" pitchFamily="2" charset="2"/>
              <a:buChar char="n"/>
            </a:pPr>
            <a:r>
              <a:rPr lang="en-US" altLang="zh-TW" sz="2400" dirty="0">
                <a:solidFill>
                  <a:srgbClr val="003366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In traditional Semi-Supervised learning the model can drift away from the correct one. </a:t>
            </a:r>
          </a:p>
          <a:p>
            <a:pPr eaLnBrk="1" hangingPunct="1">
              <a:spcBef>
                <a:spcPct val="20000"/>
              </a:spcBef>
              <a:buClr>
                <a:srgbClr val="FF6600"/>
              </a:buClr>
              <a:buSzPct val="80000"/>
              <a:buFont typeface="Wingdings" pitchFamily="2" charset="2"/>
              <a:buChar char="n"/>
            </a:pPr>
            <a:r>
              <a:rPr lang="en-US" altLang="zh-TW" sz="2400" dirty="0">
                <a:solidFill>
                  <a:srgbClr val="003366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Constraints can be used to </a:t>
            </a:r>
            <a:r>
              <a:rPr lang="en-US" altLang="zh-TW" sz="2400" dirty="0">
                <a:solidFill>
                  <a:srgbClr val="3366CC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generate better training data</a:t>
            </a:r>
          </a:p>
          <a:p>
            <a:pPr lvl="1" eaLnBrk="1" hangingPunct="1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Char char="¨"/>
            </a:pPr>
            <a:r>
              <a:rPr lang="en-US" altLang="zh-TW" sz="2000" dirty="0">
                <a:solidFill>
                  <a:srgbClr val="003366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At</a:t>
            </a:r>
            <a:r>
              <a:rPr lang="en-US" altLang="zh-TW" sz="2000" dirty="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z="2000" dirty="0">
                <a:solidFill>
                  <a:srgbClr val="3366CC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training</a:t>
            </a:r>
            <a:r>
              <a:rPr lang="en-US" altLang="zh-TW" sz="2000" dirty="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z="2000" dirty="0">
                <a:solidFill>
                  <a:srgbClr val="003366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to improve labeling of un-labeled data (and thus improve the model)</a:t>
            </a:r>
          </a:p>
          <a:p>
            <a:pPr lvl="1" eaLnBrk="1" hangingPunct="1">
              <a:spcBef>
                <a:spcPct val="20000"/>
              </a:spcBef>
              <a:buClr>
                <a:srgbClr val="FF6600"/>
              </a:buClr>
              <a:buSzPct val="65000"/>
              <a:buFont typeface="Wingdings" pitchFamily="2" charset="2"/>
              <a:buChar char="¨"/>
            </a:pPr>
            <a:r>
              <a:rPr lang="en-US" altLang="zh-TW" sz="2000" dirty="0">
                <a:solidFill>
                  <a:srgbClr val="003366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At </a:t>
            </a:r>
            <a:r>
              <a:rPr lang="en-US" altLang="zh-TW" sz="2000" dirty="0">
                <a:solidFill>
                  <a:srgbClr val="3366CC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decision time</a:t>
            </a:r>
            <a:r>
              <a:rPr lang="en-US" altLang="zh-TW" sz="2000" dirty="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altLang="zh-TW" sz="2000" dirty="0">
                <a:solidFill>
                  <a:srgbClr val="003366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to bias the objective function towards favoring constraint satisfaction. </a:t>
            </a:r>
          </a:p>
        </p:txBody>
      </p:sp>
      <p:sp>
        <p:nvSpPr>
          <p:cNvPr id="13" name="Text Box 79"/>
          <p:cNvSpPr txBox="1">
            <a:spLocks noChangeArrowheads="1"/>
          </p:cNvSpPr>
          <p:nvPr/>
        </p:nvSpPr>
        <p:spPr bwMode="auto">
          <a:xfrm>
            <a:off x="5721438" y="4648200"/>
            <a:ext cx="3270162" cy="369332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003366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Better </a:t>
            </a:r>
            <a:r>
              <a:rPr lang="en-US" altLang="zh-TW" dirty="0" smtClean="0">
                <a:solidFill>
                  <a:srgbClr val="003366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model-based labeled </a:t>
            </a:r>
            <a:r>
              <a:rPr lang="en-US" altLang="zh-TW" dirty="0">
                <a:solidFill>
                  <a:srgbClr val="003366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data</a:t>
            </a:r>
          </a:p>
        </p:txBody>
      </p:sp>
      <p:sp>
        <p:nvSpPr>
          <p:cNvPr id="14" name="Text Box 79"/>
          <p:cNvSpPr txBox="1">
            <a:spLocks noChangeArrowheads="1"/>
          </p:cNvSpPr>
          <p:nvPr/>
        </p:nvSpPr>
        <p:spPr bwMode="auto">
          <a:xfrm>
            <a:off x="266700" y="4572000"/>
            <a:ext cx="1905000" cy="369332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rgbClr val="003366"/>
                </a:solidFill>
                <a:ea typeface="新細明體" pitchFamily="18" charset="-120"/>
              </a:rPr>
              <a:t>Better Predictions</a:t>
            </a:r>
            <a:endParaRPr lang="en-US" altLang="zh-TW" dirty="0">
              <a:solidFill>
                <a:srgbClr val="003366"/>
              </a:solidFill>
              <a:ea typeface="新細明體" pitchFamily="18" charset="-120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313351" y="3886200"/>
            <a:ext cx="2040303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2400" dirty="0" smtClean="0">
                <a:solidFill>
                  <a:srgbClr val="3366CC"/>
                </a:solidFill>
                <a:latin typeface="Calibri" pitchFamily="34" charset="0"/>
              </a:rPr>
              <a:t>Seed examples</a:t>
            </a:r>
            <a:endParaRPr lang="en-US" sz="2400" dirty="0">
              <a:solidFill>
                <a:srgbClr val="3366CC"/>
              </a:solidFill>
              <a:latin typeface="Calibri" pitchFamily="34" charset="0"/>
            </a:endParaRPr>
          </a:p>
        </p:txBody>
      </p:sp>
      <p:cxnSp>
        <p:nvCxnSpPr>
          <p:cNvPr id="3" name="Straight Arrow Connector 2"/>
          <p:cNvCxnSpPr>
            <a:stCxn id="15" idx="3"/>
          </p:cNvCxnSpPr>
          <p:nvPr/>
        </p:nvCxnSpPr>
        <p:spPr>
          <a:xfrm flipV="1">
            <a:off x="2353654" y="4108244"/>
            <a:ext cx="551366" cy="87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8460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7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17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17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7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1459" grpId="0" animBg="1"/>
      <p:bldP spid="1171460" grpId="0" animBg="1"/>
      <p:bldP spid="1171461" grpId="0" animBg="1"/>
      <p:bldP spid="1171462" grpId="0" animBg="1"/>
      <p:bldP spid="1171463" grpId="0" animBg="1"/>
      <p:bldP spid="1171464" grpId="0" animBg="1"/>
      <p:bldP spid="1171465" grpId="0" animBg="1"/>
      <p:bldP spid="1171466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533400" y="990600"/>
            <a:ext cx="8153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39725" indent="-339725"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800" dirty="0">
              <a:solidFill>
                <a:srgbClr val="000000"/>
              </a:solidFill>
              <a:latin typeface="Helvetica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39725" indent="-339725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>
                <a:solidFill>
                  <a:srgbClr val="003366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sz="2400" dirty="0" smtClean="0">
                <a:solidFill>
                  <a:srgbClr val="003366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w,</a:t>
            </a:r>
            <a:r>
              <a:rPr lang="en-US" sz="2400" dirty="0" smtClean="0">
                <a:solidFill>
                  <a:srgbClr val="003366"/>
                </a:solidFill>
                <a:latin typeface="cmmi10" pitchFamily="34" charset="0"/>
                <a:ea typeface="Arial Unicode MS" pitchFamily="34" charset="-128"/>
                <a:cs typeface="Arial Unicode MS" pitchFamily="34" charset="-128"/>
              </a:rPr>
              <a:t>½</a:t>
            </a:r>
            <a:r>
              <a:rPr lang="en-US" sz="2400" dirty="0" smtClean="0">
                <a:solidFill>
                  <a:srgbClr val="003366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)=</a:t>
            </a:r>
            <a:r>
              <a:rPr lang="en-US" sz="2400" dirty="0">
                <a:solidFill>
                  <a:srgbClr val="3366CC"/>
                </a:solidFill>
                <a:ea typeface="Arial Unicode MS" pitchFamily="34" charset="-128"/>
                <a:cs typeface="Arial Unicode MS" pitchFamily="34" charset="-128"/>
              </a:rPr>
              <a:t>learn(L)</a:t>
            </a:r>
            <a:r>
              <a:rPr lang="x-none" sz="2400">
                <a:solidFill>
                  <a:srgbClr val="3366CC"/>
                </a:solidFill>
              </a:rPr>
              <a:t>‏</a:t>
            </a:r>
            <a:endParaRPr lang="en-US" sz="2400" dirty="0">
              <a:solidFill>
                <a:srgbClr val="3366CC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339725" indent="-339725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>
                <a:solidFill>
                  <a:srgbClr val="003366"/>
                </a:solidFill>
                <a:ea typeface="Arial Unicode MS" pitchFamily="34" charset="-128"/>
                <a:cs typeface="Arial Unicode MS" pitchFamily="34" charset="-128"/>
              </a:rPr>
              <a:t>For N iterations do</a:t>
            </a:r>
          </a:p>
          <a:p>
            <a:pPr marL="339725" indent="-339725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>
                <a:solidFill>
                  <a:srgbClr val="003366"/>
                </a:solidFill>
                <a:ea typeface="Arial Unicode MS" pitchFamily="34" charset="-128"/>
                <a:cs typeface="Arial Unicode MS" pitchFamily="34" charset="-128"/>
              </a:rPr>
              <a:t>		T=</a:t>
            </a:r>
            <a:r>
              <a:rPr lang="en-US" sz="2400" dirty="0">
                <a:solidFill>
                  <a:srgbClr val="003366"/>
                </a:solidFill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</a:t>
            </a:r>
            <a:r>
              <a:rPr lang="en-US" sz="2400" dirty="0">
                <a:solidFill>
                  <a:srgbClr val="003366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marL="339725" indent="-339725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    	</a:t>
            </a:r>
            <a:r>
              <a:rPr lang="en-US" sz="2400" dirty="0">
                <a:solidFill>
                  <a:srgbClr val="003366"/>
                </a:solidFill>
                <a:ea typeface="Arial Unicode MS" pitchFamily="34" charset="-128"/>
                <a:cs typeface="Arial Unicode MS" pitchFamily="34" charset="-128"/>
              </a:rPr>
              <a:t>For each x in </a:t>
            </a:r>
            <a:r>
              <a:rPr lang="en-US" sz="2400" dirty="0">
                <a:solidFill>
                  <a:srgbClr val="3366CC"/>
                </a:solidFill>
                <a:ea typeface="Arial Unicode MS" pitchFamily="34" charset="-128"/>
                <a:cs typeface="Arial Unicode MS" pitchFamily="34" charset="-128"/>
              </a:rPr>
              <a:t>unlabeled dataset</a:t>
            </a:r>
          </a:p>
          <a:p>
            <a:pPr marL="339725" indent="-339725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			</a:t>
            </a:r>
            <a:r>
              <a:rPr lang="en-US" sz="2400" dirty="0">
                <a:solidFill>
                  <a:srgbClr val="003366"/>
                </a:solidFill>
                <a:ea typeface="Arial Unicode MS" pitchFamily="34" charset="-128"/>
                <a:cs typeface="Arial Unicode MS" pitchFamily="34" charset="-128"/>
              </a:rPr>
              <a:t> h </a:t>
            </a:r>
            <a:r>
              <a:rPr lang="en-US" sz="2400" dirty="0">
                <a:solidFill>
                  <a:srgbClr val="003366"/>
                </a:solidFill>
                <a:latin typeface="cmsy10" pitchFamily="34" charset="0"/>
                <a:ea typeface="Arial Unicode MS" pitchFamily="34" charset="-128"/>
                <a:cs typeface="Arial Unicode MS" pitchFamily="34" charset="-128"/>
              </a:rPr>
              <a:t>Ã</a:t>
            </a:r>
            <a:r>
              <a:rPr lang="en-US" sz="2400" dirty="0">
                <a:solidFill>
                  <a:srgbClr val="003366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003366"/>
                </a:solidFill>
                <a:ea typeface="Arial Unicode MS" pitchFamily="34" charset="-128"/>
                <a:cs typeface="Arial Unicode MS" pitchFamily="34" charset="-128"/>
              </a:rPr>
              <a:t>argmax</a:t>
            </a:r>
            <a:r>
              <a:rPr lang="en-US" sz="2400" baseline="-25000" dirty="0" err="1">
                <a:solidFill>
                  <a:srgbClr val="003366"/>
                </a:solidFill>
                <a:ea typeface="Arial Unicode MS" pitchFamily="34" charset="-128"/>
                <a:cs typeface="Arial Unicode MS" pitchFamily="34" charset="-128"/>
              </a:rPr>
              <a:t>y</a:t>
            </a:r>
            <a:r>
              <a:rPr lang="en-US" sz="2400" dirty="0">
                <a:solidFill>
                  <a:srgbClr val="003366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003366"/>
                </a:solidFill>
                <a:ea typeface="Arial Unicode MS" pitchFamily="34" charset="-128"/>
                <a:cs typeface="Arial Unicode MS" pitchFamily="34" charset="-128"/>
              </a:rPr>
              <a:t>w</a:t>
            </a:r>
            <a:r>
              <a:rPr lang="en-US" sz="2400" baseline="30000" dirty="0" err="1">
                <a:solidFill>
                  <a:srgbClr val="003366"/>
                </a:solidFill>
                <a:ea typeface="Arial Unicode MS" pitchFamily="34" charset="-128"/>
                <a:cs typeface="Arial Unicode MS" pitchFamily="34" charset="-128"/>
              </a:rPr>
              <a:t>T</a:t>
            </a:r>
            <a:r>
              <a:rPr lang="en-US" sz="2400" dirty="0">
                <a:solidFill>
                  <a:srgbClr val="003366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>
                <a:solidFill>
                  <a:srgbClr val="003366"/>
                </a:solidFill>
                <a:latin typeface="cmmi10" pitchFamily="34" charset="0"/>
                <a:ea typeface="Arial Unicode MS" pitchFamily="34" charset="-128"/>
                <a:cs typeface="Arial Unicode MS" pitchFamily="34" charset="-128"/>
              </a:rPr>
              <a:t>Á</a:t>
            </a:r>
            <a:r>
              <a:rPr lang="en-US" sz="2400" dirty="0">
                <a:solidFill>
                  <a:srgbClr val="003366"/>
                </a:solidFill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sz="2400" dirty="0" err="1">
                <a:solidFill>
                  <a:srgbClr val="003366"/>
                </a:solidFill>
                <a:ea typeface="Arial Unicode MS" pitchFamily="34" charset="-128"/>
                <a:cs typeface="Arial Unicode MS" pitchFamily="34" charset="-128"/>
              </a:rPr>
              <a:t>x,y</a:t>
            </a:r>
            <a:r>
              <a:rPr lang="en-US" sz="2400" dirty="0">
                <a:solidFill>
                  <a:srgbClr val="003366"/>
                </a:solidFill>
                <a:ea typeface="Arial Unicode MS" pitchFamily="34" charset="-128"/>
                <a:cs typeface="Arial Unicode MS" pitchFamily="34" charset="-128"/>
              </a:rPr>
              <a:t>) - </a:t>
            </a:r>
            <a:r>
              <a:rPr lang="en-US" sz="2400" dirty="0">
                <a:solidFill>
                  <a:srgbClr val="003366"/>
                </a:solidFill>
                <a:latin typeface="Symbol" pitchFamily="18" charset="2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</a:t>
            </a:r>
            <a:r>
              <a:rPr lang="en-US" sz="2400" dirty="0">
                <a:solidFill>
                  <a:srgbClr val="003366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smtClean="0">
                <a:solidFill>
                  <a:srgbClr val="003366"/>
                </a:solidFill>
                <a:latin typeface="cmmi10" pitchFamily="34" charset="0"/>
                <a:ea typeface="Arial Unicode MS" pitchFamily="34" charset="-128"/>
                <a:cs typeface="Arial Unicode MS" pitchFamily="34" charset="-128"/>
              </a:rPr>
              <a:t>½</a:t>
            </a:r>
            <a:r>
              <a:rPr lang="en-US" sz="2400" dirty="0" smtClean="0">
                <a:solidFill>
                  <a:srgbClr val="003366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003366"/>
                </a:solidFill>
                <a:ea typeface="Arial Unicode MS" pitchFamily="34" charset="-128"/>
                <a:cs typeface="Arial Unicode MS" pitchFamily="34" charset="-128"/>
              </a:rPr>
              <a:t>d</a:t>
            </a:r>
            <a:r>
              <a:rPr lang="en-US" sz="2400" baseline="-25000" dirty="0" err="1">
                <a:solidFill>
                  <a:srgbClr val="003366"/>
                </a:solidFill>
                <a:ea typeface="Arial Unicode MS" pitchFamily="34" charset="-128"/>
                <a:cs typeface="Arial Unicode MS" pitchFamily="34" charset="-128"/>
              </a:rPr>
              <a:t>C</a:t>
            </a:r>
            <a:r>
              <a:rPr lang="en-US" sz="2400" dirty="0">
                <a:solidFill>
                  <a:srgbClr val="003366"/>
                </a:solidFill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sz="2400" dirty="0" err="1">
                <a:solidFill>
                  <a:srgbClr val="003366"/>
                </a:solidFill>
                <a:ea typeface="Arial Unicode MS" pitchFamily="34" charset="-128"/>
                <a:cs typeface="Arial Unicode MS" pitchFamily="34" charset="-128"/>
              </a:rPr>
              <a:t>x,y</a:t>
            </a:r>
            <a:r>
              <a:rPr lang="en-US" sz="2400" dirty="0">
                <a:solidFill>
                  <a:srgbClr val="003366"/>
                </a:solidFill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pPr marL="339725" indent="-339725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>
                <a:solidFill>
                  <a:srgbClr val="003366"/>
                </a:solidFill>
                <a:ea typeface="Arial Unicode MS" pitchFamily="34" charset="-128"/>
                <a:cs typeface="Arial Unicode MS" pitchFamily="34" charset="-128"/>
              </a:rPr>
              <a:t>			 T=T </a:t>
            </a:r>
            <a:r>
              <a:rPr lang="en-US" sz="2400" dirty="0">
                <a:solidFill>
                  <a:srgbClr val="003366"/>
                </a:solidFill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</a:t>
            </a:r>
            <a:r>
              <a:rPr lang="en-US" sz="2400" dirty="0">
                <a:solidFill>
                  <a:srgbClr val="003366"/>
                </a:solidFill>
                <a:ea typeface="Arial Unicode MS" pitchFamily="34" charset="-128"/>
                <a:cs typeface="Arial Unicode MS" pitchFamily="34" charset="-128"/>
              </a:rPr>
              <a:t> {(x, h)}	</a:t>
            </a:r>
            <a:r>
              <a:rPr lang="en-US" sz="240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	</a:t>
            </a:r>
          </a:p>
          <a:p>
            <a:pPr marL="339725" indent="-339725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		</a:t>
            </a:r>
          </a:p>
          <a:p>
            <a:pPr marL="339725" indent="-339725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   </a:t>
            </a:r>
            <a:r>
              <a:rPr lang="en-US" sz="2400" dirty="0">
                <a:solidFill>
                  <a:srgbClr val="3366CC"/>
                </a:solidFill>
                <a:ea typeface="Arial Unicode MS" pitchFamily="34" charset="-128"/>
                <a:cs typeface="Arial Unicode MS" pitchFamily="34" charset="-128"/>
              </a:rPr>
              <a:t> (w,</a:t>
            </a:r>
            <a:r>
              <a:rPr lang="en-US" sz="2400" dirty="0">
                <a:solidFill>
                  <a:srgbClr val="3366CC"/>
                </a:solidFill>
                <a:latin typeface="cmmi10" pitchFamily="34" charset="0"/>
                <a:ea typeface="Arial Unicode MS" pitchFamily="34" charset="-128"/>
                <a:cs typeface="Arial Unicode MS" pitchFamily="34" charset="-128"/>
              </a:rPr>
              <a:t>½</a:t>
            </a:r>
            <a:r>
              <a:rPr lang="en-US" sz="2400" dirty="0">
                <a:solidFill>
                  <a:srgbClr val="3366CC"/>
                </a:solidFill>
                <a:ea typeface="Arial Unicode MS" pitchFamily="34" charset="-128"/>
                <a:cs typeface="Arial Unicode MS" pitchFamily="34" charset="-128"/>
              </a:rPr>
              <a:t>) </a:t>
            </a:r>
            <a:r>
              <a:rPr lang="en-US" sz="2400" dirty="0">
                <a:solidFill>
                  <a:srgbClr val="003366"/>
                </a:solidFill>
                <a:ea typeface="Arial Unicode MS" pitchFamily="34" charset="-128"/>
                <a:cs typeface="Arial Unicode MS" pitchFamily="34" charset="-128"/>
              </a:rPr>
              <a:t>= </a:t>
            </a:r>
            <a:r>
              <a:rPr lang="en-US" sz="2400" dirty="0">
                <a:solidFill>
                  <a:srgbClr val="003366"/>
                </a:solidFill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</a:t>
            </a:r>
            <a:r>
              <a:rPr lang="en-US" sz="2400" dirty="0">
                <a:solidFill>
                  <a:srgbClr val="003366"/>
                </a:solidFill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sz="2400" dirty="0" smtClean="0">
                <a:solidFill>
                  <a:srgbClr val="003366"/>
                </a:solidFill>
                <a:ea typeface="Arial Unicode MS" pitchFamily="34" charset="-128"/>
                <a:cs typeface="Arial Unicode MS" pitchFamily="34" charset="-128"/>
              </a:rPr>
              <a:t>w,</a:t>
            </a:r>
            <a:r>
              <a:rPr lang="en-US" sz="2400" dirty="0" smtClean="0">
                <a:solidFill>
                  <a:srgbClr val="003366"/>
                </a:solidFill>
                <a:latin typeface="cmmi10" pitchFamily="34" charset="0"/>
                <a:ea typeface="Arial Unicode MS" pitchFamily="34" charset="-128"/>
                <a:cs typeface="Arial Unicode MS" pitchFamily="34" charset="-128"/>
              </a:rPr>
              <a:t>½</a:t>
            </a:r>
            <a:r>
              <a:rPr lang="en-US" sz="2400" dirty="0" smtClean="0">
                <a:solidFill>
                  <a:srgbClr val="003366"/>
                </a:solidFill>
                <a:ea typeface="Arial Unicode MS" pitchFamily="34" charset="-128"/>
                <a:cs typeface="Arial Unicode MS" pitchFamily="34" charset="-128"/>
              </a:rPr>
              <a:t>) </a:t>
            </a:r>
            <a:r>
              <a:rPr lang="en-US" sz="2400" dirty="0">
                <a:solidFill>
                  <a:srgbClr val="003366"/>
                </a:solidFill>
                <a:ea typeface="Arial Unicode MS" pitchFamily="34" charset="-128"/>
                <a:cs typeface="Arial Unicode MS" pitchFamily="34" charset="-128"/>
              </a:rPr>
              <a:t>+ (1- </a:t>
            </a:r>
            <a:r>
              <a:rPr lang="en-US" sz="2400" dirty="0">
                <a:solidFill>
                  <a:srgbClr val="003366"/>
                </a:solidFill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</a:t>
            </a:r>
            <a:r>
              <a:rPr lang="en-US" sz="2400" dirty="0">
                <a:solidFill>
                  <a:srgbClr val="003366"/>
                </a:solidFill>
                <a:ea typeface="Arial Unicode MS" pitchFamily="34" charset="-128"/>
                <a:cs typeface="Arial Unicode MS" pitchFamily="34" charset="-128"/>
              </a:rPr>
              <a:t>) learn(T)</a:t>
            </a:r>
          </a:p>
        </p:txBody>
      </p:sp>
      <p:sp>
        <p:nvSpPr>
          <p:cNvPr id="19462" name="Freeform 6"/>
          <p:cNvSpPr>
            <a:spLocks/>
          </p:cNvSpPr>
          <p:nvPr/>
        </p:nvSpPr>
        <p:spPr bwMode="auto">
          <a:xfrm>
            <a:off x="5241925" y="4800600"/>
            <a:ext cx="612775" cy="1588"/>
          </a:xfrm>
          <a:custGeom>
            <a:avLst/>
            <a:gdLst>
              <a:gd name="T0" fmla="*/ 2147483647 w 1703"/>
              <a:gd name="T1" fmla="*/ 0 h 5"/>
              <a:gd name="T2" fmla="*/ 0 w 1703"/>
              <a:gd name="T3" fmla="*/ 2147483647 h 5"/>
              <a:gd name="T4" fmla="*/ 0 60000 65536"/>
              <a:gd name="T5" fmla="*/ 0 60000 65536"/>
              <a:gd name="T6" fmla="*/ 0 w 1703"/>
              <a:gd name="T7" fmla="*/ 0 h 5"/>
              <a:gd name="T8" fmla="*/ 1703 w 1703"/>
              <a:gd name="T9" fmla="*/ 5 h 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03" h="5">
                <a:moveTo>
                  <a:pt x="1702" y="0"/>
                </a:moveTo>
                <a:lnTo>
                  <a:pt x="0" y="4"/>
                </a:lnTo>
              </a:path>
            </a:pathLst>
          </a:custGeom>
          <a:noFill/>
          <a:ln w="76320">
            <a:solidFill>
              <a:srgbClr val="FF9933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173517" name="Line 10"/>
          <p:cNvSpPr>
            <a:spLocks noChangeShapeType="1"/>
          </p:cNvSpPr>
          <p:nvPr/>
        </p:nvSpPr>
        <p:spPr bwMode="auto">
          <a:xfrm flipH="1">
            <a:off x="2819400" y="1752600"/>
            <a:ext cx="762000" cy="0"/>
          </a:xfrm>
          <a:prstGeom prst="line">
            <a:avLst/>
          </a:prstGeom>
          <a:noFill/>
          <a:ln w="76320">
            <a:solidFill>
              <a:srgbClr val="FF9933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73518" name="Rectangle 11"/>
          <p:cNvSpPr>
            <a:spLocks noChangeArrowheads="1"/>
          </p:cNvSpPr>
          <p:nvPr/>
        </p:nvSpPr>
        <p:spPr bwMode="auto">
          <a:xfrm>
            <a:off x="482600" y="1447800"/>
            <a:ext cx="2362200" cy="558800"/>
          </a:xfrm>
          <a:prstGeom prst="rect">
            <a:avLst/>
          </a:prstGeom>
          <a:noFill/>
          <a:ln w="2556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38920" name="Rectangle 15"/>
          <p:cNvSpPr>
            <a:spLocks noChangeArrowheads="1"/>
          </p:cNvSpPr>
          <p:nvPr/>
        </p:nvSpPr>
        <p:spPr bwMode="auto">
          <a:xfrm>
            <a:off x="4495800" y="714375"/>
            <a:ext cx="4191000" cy="54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400" dirty="0">
                <a:solidFill>
                  <a:srgbClr val="3366CC"/>
                </a:solidFill>
              </a:rPr>
              <a:t>[Chang, Ratinov, Roth, </a:t>
            </a:r>
            <a:r>
              <a:rPr lang="en-US" sz="1400" dirty="0" smtClean="0">
                <a:solidFill>
                  <a:srgbClr val="3366CC"/>
                </a:solidFill>
              </a:rPr>
              <a:t>ACL’07;ICML’08,MLJ’12]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400" dirty="0" smtClean="0">
                <a:solidFill>
                  <a:srgbClr val="3366CC"/>
                </a:solidFill>
              </a:rPr>
              <a:t>See also: </a:t>
            </a:r>
            <a:r>
              <a:rPr lang="en-US" sz="1400" dirty="0" err="1" smtClean="0">
                <a:solidFill>
                  <a:srgbClr val="3366CC"/>
                </a:solidFill>
              </a:rPr>
              <a:t>Ganchev</a:t>
            </a:r>
            <a:r>
              <a:rPr lang="en-US" sz="1400" dirty="0" smtClean="0">
                <a:solidFill>
                  <a:srgbClr val="3366CC"/>
                </a:solidFill>
              </a:rPr>
              <a:t> et. al. 10 (PR)</a:t>
            </a:r>
            <a:endParaRPr lang="en-US" sz="1400" dirty="0">
              <a:solidFill>
                <a:srgbClr val="3366CC"/>
              </a:solidFill>
            </a:endParaRPr>
          </a:p>
        </p:txBody>
      </p:sp>
      <p:sp>
        <p:nvSpPr>
          <p:cNvPr id="1173522" name="Rectangle 18"/>
          <p:cNvSpPr>
            <a:spLocks noChangeArrowheads="1"/>
          </p:cNvSpPr>
          <p:nvPr/>
        </p:nvSpPr>
        <p:spPr bwMode="auto">
          <a:xfrm>
            <a:off x="5599112" y="1320800"/>
            <a:ext cx="3468688" cy="685800"/>
          </a:xfrm>
          <a:prstGeom prst="rect">
            <a:avLst/>
          </a:prstGeom>
          <a:solidFill>
            <a:srgbClr val="FFFF99"/>
          </a:solidFill>
          <a:ln w="9525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Supervised learning algorithm </a:t>
            </a:r>
            <a:endParaRPr lang="en-US" sz="2000" dirty="0" smtClean="0">
              <a:solidFill>
                <a:srgbClr val="003366"/>
              </a:solidFill>
              <a:latin typeface="Calibri" pitchFamily="34" charset="0"/>
            </a:endParaRPr>
          </a:p>
          <a:p>
            <a:r>
              <a:rPr lang="en-US" sz="2000" dirty="0" smtClean="0">
                <a:solidFill>
                  <a:srgbClr val="003366"/>
                </a:solidFill>
                <a:latin typeface="Calibri" pitchFamily="34" charset="0"/>
              </a:rPr>
              <a:t>parameterized by  </a:t>
            </a:r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(w,</a:t>
            </a:r>
            <a:r>
              <a:rPr lang="en-US" sz="2000" dirty="0">
                <a:solidFill>
                  <a:srgbClr val="003366"/>
                </a:solidFill>
                <a:latin typeface="cmmi10" pitchFamily="34" charset="0"/>
              </a:rPr>
              <a:t>½</a:t>
            </a:r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). </a:t>
            </a:r>
          </a:p>
        </p:txBody>
      </p:sp>
      <p:sp>
        <p:nvSpPr>
          <p:cNvPr id="1173523" name="Rectangle 19"/>
          <p:cNvSpPr>
            <a:spLocks noChangeArrowheads="1"/>
          </p:cNvSpPr>
          <p:nvPr/>
        </p:nvSpPr>
        <p:spPr bwMode="auto">
          <a:xfrm>
            <a:off x="6019800" y="2324100"/>
            <a:ext cx="3048000" cy="762000"/>
          </a:xfrm>
          <a:prstGeom prst="rect">
            <a:avLst/>
          </a:prstGeom>
          <a:solidFill>
            <a:srgbClr val="FFFF99"/>
          </a:solidFill>
          <a:ln w="9525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dirty="0">
                <a:solidFill>
                  <a:srgbClr val="003366"/>
                </a:solidFill>
                <a:latin typeface="Calibri" pitchFamily="34" charset="0"/>
              </a:rPr>
              <a:t>Inference with constraints:</a:t>
            </a:r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 </a:t>
            </a:r>
          </a:p>
          <a:p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augment the training set </a:t>
            </a:r>
          </a:p>
        </p:txBody>
      </p:sp>
      <p:sp>
        <p:nvSpPr>
          <p:cNvPr id="1173524" name="Line 10"/>
          <p:cNvSpPr>
            <a:spLocks noChangeShapeType="1"/>
          </p:cNvSpPr>
          <p:nvPr/>
        </p:nvSpPr>
        <p:spPr bwMode="auto">
          <a:xfrm flipH="1">
            <a:off x="7010400" y="3124200"/>
            <a:ext cx="762000" cy="228600"/>
          </a:xfrm>
          <a:prstGeom prst="line">
            <a:avLst/>
          </a:prstGeom>
          <a:noFill/>
          <a:ln w="76320">
            <a:solidFill>
              <a:srgbClr val="FF9933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73525" name="Rectangle 21"/>
          <p:cNvSpPr>
            <a:spLocks noChangeArrowheads="1"/>
          </p:cNvSpPr>
          <p:nvPr/>
        </p:nvSpPr>
        <p:spPr bwMode="auto">
          <a:xfrm>
            <a:off x="5842000" y="4267200"/>
            <a:ext cx="3225800" cy="1066800"/>
          </a:xfrm>
          <a:prstGeom prst="rect">
            <a:avLst/>
          </a:prstGeom>
          <a:solidFill>
            <a:srgbClr val="FFFF99"/>
          </a:solidFill>
          <a:ln w="9525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dirty="0">
                <a:solidFill>
                  <a:srgbClr val="003366"/>
                </a:solidFill>
                <a:latin typeface="Calibri" pitchFamily="34" charset="0"/>
              </a:rPr>
              <a:t>Learn from new training data</a:t>
            </a:r>
            <a:endParaRPr lang="en-US" sz="2000" dirty="0">
              <a:solidFill>
                <a:srgbClr val="003366"/>
              </a:solidFill>
              <a:latin typeface="Calibri" pitchFamily="34" charset="0"/>
            </a:endParaRPr>
          </a:p>
          <a:p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Weigh supervised &amp; </a:t>
            </a:r>
          </a:p>
          <a:p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unsupervised models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.</a:t>
            </a:r>
            <a:endParaRPr lang="en-US" sz="24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8925" name="Line 22"/>
          <p:cNvSpPr>
            <a:spLocks noChangeShapeType="1"/>
          </p:cNvSpPr>
          <p:nvPr/>
        </p:nvSpPr>
        <p:spPr bwMode="auto">
          <a:xfrm>
            <a:off x="838200" y="2971800"/>
            <a:ext cx="0" cy="190500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73527" name="Rectangle 11"/>
          <p:cNvSpPr>
            <a:spLocks noChangeArrowheads="1"/>
          </p:cNvSpPr>
          <p:nvPr/>
        </p:nvSpPr>
        <p:spPr bwMode="auto">
          <a:xfrm>
            <a:off x="1752600" y="3295868"/>
            <a:ext cx="5257800" cy="863600"/>
          </a:xfrm>
          <a:prstGeom prst="rect">
            <a:avLst/>
          </a:prstGeom>
          <a:noFill/>
          <a:ln w="2556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173528" name="Rectangle 11"/>
          <p:cNvSpPr>
            <a:spLocks noChangeArrowheads="1"/>
          </p:cNvSpPr>
          <p:nvPr/>
        </p:nvSpPr>
        <p:spPr bwMode="auto">
          <a:xfrm>
            <a:off x="914400" y="4495800"/>
            <a:ext cx="4343400" cy="609600"/>
          </a:xfrm>
          <a:prstGeom prst="rect">
            <a:avLst/>
          </a:prstGeom>
          <a:noFill/>
          <a:ln w="2556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173529" name="Rectangle 25"/>
          <p:cNvSpPr>
            <a:spLocks noChangeArrowheads="1"/>
          </p:cNvSpPr>
          <p:nvPr/>
        </p:nvSpPr>
        <p:spPr bwMode="auto">
          <a:xfrm>
            <a:off x="800100" y="5597525"/>
            <a:ext cx="7543800" cy="65087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3366"/>
                </a:solidFill>
                <a:latin typeface="Calibri" pitchFamily="34" charset="0"/>
              </a:rPr>
              <a:t>Excellent Experimental Results</a:t>
            </a:r>
            <a:r>
              <a:rPr lang="en-US" dirty="0">
                <a:solidFill>
                  <a:srgbClr val="003366"/>
                </a:solidFill>
                <a:latin typeface="Calibri" pitchFamily="34" charset="0"/>
              </a:rPr>
              <a:t> showing the advantages of using constraints, especially with small amounts </a:t>
            </a:r>
            <a:r>
              <a:rPr lang="en-US" dirty="0" smtClean="0">
                <a:solidFill>
                  <a:srgbClr val="003366"/>
                </a:solidFill>
                <a:latin typeface="Calibri" pitchFamily="34" charset="0"/>
              </a:rPr>
              <a:t>of </a:t>
            </a:r>
            <a:r>
              <a:rPr lang="en-US" dirty="0">
                <a:solidFill>
                  <a:srgbClr val="003366"/>
                </a:solidFill>
                <a:latin typeface="Calibri" pitchFamily="34" charset="0"/>
              </a:rPr>
              <a:t>labeled data [Chang et. al, Others]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41111"/>
            <a:ext cx="8229600" cy="62088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Constraints Driven Learning (</a:t>
            </a:r>
            <a:r>
              <a:rPr lang="en-US" sz="2800" dirty="0" err="1" smtClean="0"/>
              <a:t>CoDL</a:t>
            </a:r>
            <a:r>
              <a:rPr lang="en-US" sz="2800" dirty="0" smtClean="0"/>
              <a:t>)			</a:t>
            </a:r>
            <a:endParaRPr lang="en-US" sz="2800" dirty="0"/>
          </a:p>
        </p:txBody>
      </p:sp>
      <p:sp>
        <p:nvSpPr>
          <p:cNvPr id="17" name="TextBox 3"/>
          <p:cNvSpPr txBox="1">
            <a:spLocks noChangeArrowheads="1"/>
          </p:cNvSpPr>
          <p:nvPr/>
        </p:nvSpPr>
        <p:spPr bwMode="auto">
          <a:xfrm>
            <a:off x="5436475" y="54114"/>
            <a:ext cx="3657600" cy="707886"/>
          </a:xfrm>
          <a:prstGeom prst="rect">
            <a:avLst/>
          </a:prstGeom>
          <a:solidFill>
            <a:srgbClr val="FFFFCC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 dirty="0" smtClean="0">
                <a:solidFill>
                  <a:srgbClr val="003366"/>
                </a:solidFill>
                <a:latin typeface="Calibri" pitchFamily="34" charset="0"/>
              </a:rPr>
              <a:t>Archetypical Semi/un-supervised learning: </a:t>
            </a:r>
            <a:r>
              <a:rPr lang="en-US" sz="2000" b="1" dirty="0" smtClean="0">
                <a:solidFill>
                  <a:srgbClr val="003366"/>
                </a:solidFill>
                <a:latin typeface="Calibri" pitchFamily="34" charset="0"/>
              </a:rPr>
              <a:t>A constrained EM </a:t>
            </a:r>
            <a:endParaRPr lang="en-US" sz="2000" b="1" dirty="0">
              <a:solidFill>
                <a:srgbClr val="003366"/>
              </a:solidFill>
              <a:latin typeface="Calibri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074CE-C30A-4906-A13E-F3E63223B4E1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483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nimBg="1"/>
      <p:bldP spid="1173517" grpId="0" animBg="1"/>
      <p:bldP spid="1173518" grpId="0" animBg="1"/>
      <p:bldP spid="1173522" grpId="0" animBg="1"/>
      <p:bldP spid="1173523" grpId="0" animBg="1"/>
      <p:bldP spid="1173524" grpId="0" animBg="1"/>
      <p:bldP spid="1173525" grpId="0" animBg="1"/>
      <p:bldP spid="1173527" grpId="0" animBg="1"/>
      <p:bldP spid="1173528" grpId="0" animBg="1"/>
      <p:bldP spid="1173529" grpId="0" build="allAtOnce" animBg="1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  <p:tag name="FIRSTDANR@YOZKPGTFUVWXY5MI" val="2971"/>
  <p:tag name="ACCESSLIST" val=""/>
  <p:tag name="FIRSTDANR@EKFAUQOFUVWYY57I" val="3619"/>
  <p:tag name="FIRSTDANR@ELHXENZFUVWZY5H8" val="4613"/>
  <p:tag name="FIRSTDANR@CYDCTBQRUVW1Y552" val="527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x  template TPT1  env TPENV1  fore 0  back 16777215  eqnno 3"/>
  <p:tag name="FILENAME" val="TP_tmp"/>
  <p:tag name="ORIGWIDTH" val="2"/>
  <p:tag name="PICTUREFILESIZE" val="96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$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77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x  template TPT1  env TPENV1  fore 0  back 16777215  eqnno 3"/>
  <p:tag name="FILENAME" val="TP_tmp"/>
  <p:tag name="ORIGWIDTH" val="2"/>
  <p:tag name="PICTUREFILESIZE" val="96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$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77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Speedup $= \frac{\textnormal{number of inference calls without amortization}}{\textnormal{number of inference calls with amortization}}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256"/>
  <p:tag name="PICTUREFILESIZE" val="2793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x  template TPT1  env TPENV1  fore 0  back 16777215  eqnno 3"/>
  <p:tag name="FILENAME" val="TP_tmp"/>
  <p:tag name="ORIGWIDTH" val="2"/>
  <p:tag name="PICTUREFILESIZE" val="96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$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77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x  template TPT1  env TPENV1  fore 0  back 16777215  eqnno 3"/>
  <p:tag name="FILENAME" val="TP_tmp"/>
  <p:tag name="ORIGWIDTH" val="2"/>
  <p:tag name="PICTUREFILESIZE" val="96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$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77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x  template TPT1  env TPENV1  fore 0  back 16777215  eqnno 3"/>
  <p:tag name="FILENAME" val="TP_tmp"/>
  <p:tag name="ORIGWIDTH" val="2"/>
  <p:tag name="PICTUREFILESIZE" val="96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$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7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x  template TPT1  env TPENV1  fore 0  back 16777215  eqnno 3"/>
  <p:tag name="FILENAME" val="TP_tmp"/>
  <p:tag name="ORIGWIDTH" val="2"/>
  <p:tag name="PICTUREFILESIZE" val="96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$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776"/>
</p:tagLst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jpeg"/></Relationships>
</file>

<file path=ppt/theme/theme1.xml><?xml version="1.0" encoding="utf-8"?>
<a:theme xmlns:a="http://schemas.openxmlformats.org/drawingml/2006/main" name="ilp-nlp-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424242"/>
      </a:lt2>
      <a:accent1>
        <a:srgbClr val="4472C4"/>
      </a:accent1>
      <a:accent2>
        <a:srgbClr val="ED7D31"/>
      </a:accent2>
      <a:accent3>
        <a:srgbClr val="0000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p-nlp-theme" id="{2066A5B0-1B40-9F40-96C5-2BDFE0C467AC}" vid="{00CFCB0C-1377-844F-BF1E-213CEC548B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4">
    <a:dk1>
      <a:srgbClr val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000000"/>
    </a:hlink>
    <a:folHlink>
      <a:srgbClr val="000000"/>
    </a:folHlink>
  </a:clrScheme>
  <a:fontScheme name="Executive">
    <a:majorFont>
      <a:latin typeface="Century Gothic"/>
      <a:ea typeface=""/>
      <a:cs typeface=""/>
      <a:font script="Jpan" typeface="ＭＳ ゴシック"/>
      <a:font script="Hang" typeface="HY중고딕"/>
      <a:font script="Hans" typeface="幼圆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Palatino Linotype"/>
      <a:ea typeface=""/>
      <a:cs typeface=""/>
      <a:font script="Jpan" typeface="HGS明朝E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Browalli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inorFont>
  </a:fontScheme>
  <a:fmtScheme name="Executiv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8575" cap="flat" cmpd="sng" algn="ctr">
        <a:solidFill>
          <a:schemeClr val="phClr"/>
        </a:solidFill>
        <a:prstDash val="solid"/>
      </a:ln>
      <a:ln w="508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50000">
            <a:schemeClr val="phClr">
              <a:tint val="80000"/>
              <a:satMod val="250000"/>
            </a:schemeClr>
          </a:gs>
          <a:gs pos="76000">
            <a:schemeClr val="phClr">
              <a:tint val="90000"/>
              <a:shade val="90000"/>
              <a:satMod val="200000"/>
            </a:schemeClr>
          </a:gs>
          <a:gs pos="92000">
            <a:schemeClr val="phClr">
              <a:tint val="90000"/>
              <a:shade val="70000"/>
              <a:satMod val="250000"/>
            </a:schemeClr>
          </a:gs>
        </a:gsLst>
        <a:path path="circle">
          <a:fillToRect l="50000" t="50000" r="50000" b="50000"/>
        </a:path>
      </a:gradFill>
      <a:blipFill>
        <a:blip xmlns:r="http://schemas.openxmlformats.org/officeDocument/2006/relationships" r:embed="rId1">
          <a:duotone>
            <a:schemeClr val="phClr">
              <a:tint val="95000"/>
            </a:schemeClr>
            <a:schemeClr val="phClr">
              <a:shade val="90000"/>
            </a:schemeClr>
          </a:duotone>
        </a:blip>
        <a:tile tx="0" ty="0" sx="100000" sy="100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78822</TotalTime>
  <Words>4156</Words>
  <Application>Microsoft Macintosh PowerPoint</Application>
  <PresentationFormat>On-screen Show (4:3)</PresentationFormat>
  <Paragraphs>826</Paragraphs>
  <Slides>50</Slides>
  <Notes>29</Notes>
  <HiddenSlides>6</HiddenSlides>
  <MMClips>0</MMClips>
  <ScaleCrop>false</ScaleCrop>
  <HeadingPairs>
    <vt:vector size="6" baseType="variant">
      <vt:variant>
        <vt:lpstr>Fonts Used</vt:lpstr>
      </vt:variant>
      <vt:variant>
        <vt:i4>22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73" baseType="lpstr">
      <vt:lpstr>Aharoni</vt:lpstr>
      <vt:lpstr>Andalus</vt:lpstr>
      <vt:lpstr>Arial Unicode MS</vt:lpstr>
      <vt:lpstr>Calibri</vt:lpstr>
      <vt:lpstr>Cambria Math</vt:lpstr>
      <vt:lpstr>Candara</vt:lpstr>
      <vt:lpstr>Century Gothic</vt:lpstr>
      <vt:lpstr>cmmi10</vt:lpstr>
      <vt:lpstr>cmr10</vt:lpstr>
      <vt:lpstr>cmsy10</vt:lpstr>
      <vt:lpstr>Courier New</vt:lpstr>
      <vt:lpstr>Helvetica</vt:lpstr>
      <vt:lpstr>Open Sans</vt:lpstr>
      <vt:lpstr>Palatino Linotype</vt:lpstr>
      <vt:lpstr>Symbol</vt:lpstr>
      <vt:lpstr>Tahoma</vt:lpstr>
      <vt:lpstr>Tempus Sans ITC</vt:lpstr>
      <vt:lpstr>Times New Roman</vt:lpstr>
      <vt:lpstr>Verdana</vt:lpstr>
      <vt:lpstr>Wingdings</vt:lpstr>
      <vt:lpstr>新細明體</vt:lpstr>
      <vt:lpstr>Arial</vt:lpstr>
      <vt:lpstr>ilp-nlp-theme</vt:lpstr>
      <vt:lpstr>PART 5: CONSTRAINTS DRIVEN LEARNING</vt:lpstr>
      <vt:lpstr>Training Constrained Conditional Models </vt:lpstr>
      <vt:lpstr>ILP Formulations in NLP</vt:lpstr>
      <vt:lpstr>Information Extraction without Output Expectations</vt:lpstr>
      <vt:lpstr>Strategies for Improving the Results</vt:lpstr>
      <vt:lpstr>Expectations from the output (Constraints)</vt:lpstr>
      <vt:lpstr>Information Extraction with Expectation Constraints</vt:lpstr>
      <vt:lpstr>Guiding (Semi-Supervised) Learning with Constraints</vt:lpstr>
      <vt:lpstr>Constraints Driven Learning (CoDL)   </vt:lpstr>
      <vt:lpstr>Value of Constraints in Semi-Supervised Learning</vt:lpstr>
      <vt:lpstr>CoDL as Constrained Hard EM</vt:lpstr>
      <vt:lpstr>Constrained EM: Two Versions</vt:lpstr>
      <vt:lpstr>Which (Constrained) EM to use?</vt:lpstr>
      <vt:lpstr>Unified EM (UEM)</vt:lpstr>
      <vt:lpstr>Effect of Changing °</vt:lpstr>
      <vt:lpstr>Unifying Existing EM Algorithms</vt:lpstr>
      <vt:lpstr>Unsupervised POS tagging: Different EM instantiations</vt:lpstr>
      <vt:lpstr>Summary: Constraints as Supervision</vt:lpstr>
      <vt:lpstr>Different types of structured learning tasks</vt:lpstr>
      <vt:lpstr>Textual Entailment</vt:lpstr>
      <vt:lpstr>Paraphrase Identification</vt:lpstr>
      <vt:lpstr>Structured output learning</vt:lpstr>
      <vt:lpstr>Standard Binary Classification problem</vt:lpstr>
      <vt:lpstr>Binary classification problem with latent representation</vt:lpstr>
      <vt:lpstr>Algorithms: Two Conceptual Approaches </vt:lpstr>
      <vt:lpstr>Learning with Constrained Latent Representation (LCLR): Intuition</vt:lpstr>
      <vt:lpstr>Optimization</vt:lpstr>
      <vt:lpstr>Iterative Objective Function Learning</vt:lpstr>
      <vt:lpstr>Learning with Constrained Latent Representation (LCLR): Framework</vt:lpstr>
      <vt:lpstr>Experimental Results [~2010]</vt:lpstr>
      <vt:lpstr>Summary</vt:lpstr>
      <vt:lpstr>Understanding Language Requires (some) Supervision</vt:lpstr>
      <vt:lpstr>Response Based Learning</vt:lpstr>
      <vt:lpstr>Response Driven Learning – Invent a (derivative) Problem </vt:lpstr>
      <vt:lpstr>Scenario I: Freecell with Response Based Learning</vt:lpstr>
      <vt:lpstr>Scenario II: Geoquery with Response based Learning</vt:lpstr>
      <vt:lpstr>Response Based Learning</vt:lpstr>
      <vt:lpstr>Summary</vt:lpstr>
      <vt:lpstr>Bonus Coverage</vt:lpstr>
      <vt:lpstr>Amortized ILP based Inference</vt:lpstr>
      <vt:lpstr>The Hope: POS Tagging on Gigaword</vt:lpstr>
      <vt:lpstr>The Hope: POS Tagging on Gigaword</vt:lpstr>
      <vt:lpstr>The Hope: Dependency Parsing on Gigaword</vt:lpstr>
      <vt:lpstr>POS Tagging on Gigaword</vt:lpstr>
      <vt:lpstr>Redundancy in Inference and Learning</vt:lpstr>
      <vt:lpstr>Amortized ILP Inference</vt:lpstr>
      <vt:lpstr>Theorem I</vt:lpstr>
      <vt:lpstr>Theorem I</vt:lpstr>
      <vt:lpstr>Speedup &amp; Accuracy</vt:lpstr>
      <vt:lpstr>%Solver Calls (Entity-Relation Extraction)</vt:lpstr>
    </vt:vector>
  </TitlesOfParts>
  <Company>UIUC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CCMs</dc:title>
  <dc:subject>Talk at Maryland, April 2009</dc:subject>
  <dc:creator>Dan Roth</dc:creator>
  <cp:lastModifiedBy>Vivek Srikumar</cp:lastModifiedBy>
  <cp:revision>1229</cp:revision>
  <dcterms:created xsi:type="dcterms:W3CDTF">2004-04-28T22:21:11Z</dcterms:created>
  <dcterms:modified xsi:type="dcterms:W3CDTF">2017-04-04T06:53:52Z</dcterms:modified>
</cp:coreProperties>
</file>