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32" r:id="rId1"/>
    <p:sldMasterId id="2147483747" r:id="rId2"/>
    <p:sldMasterId id="2147483762" r:id="rId3"/>
  </p:sldMasterIdLst>
  <p:notesMasterIdLst>
    <p:notesMasterId r:id="rId18"/>
  </p:notesMasterIdLst>
  <p:handoutMasterIdLst>
    <p:handoutMasterId r:id="rId19"/>
  </p:handoutMasterIdLst>
  <p:sldIdLst>
    <p:sldId id="256" r:id="rId4"/>
    <p:sldId id="276" r:id="rId5"/>
    <p:sldId id="277" r:id="rId6"/>
    <p:sldId id="269" r:id="rId7"/>
    <p:sldId id="270" r:id="rId8"/>
    <p:sldId id="271" r:id="rId9"/>
    <p:sldId id="272" r:id="rId10"/>
    <p:sldId id="273" r:id="rId11"/>
    <p:sldId id="274" r:id="rId12"/>
    <p:sldId id="284" r:id="rId13"/>
    <p:sldId id="278" r:id="rId14"/>
    <p:sldId id="268" r:id="rId15"/>
    <p:sldId id="28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7FD724-D10A-5440-8794-AC31E58ECB60}">
          <p14:sldIdLst>
            <p14:sldId id="256"/>
            <p14:sldId id="276"/>
          </p14:sldIdLst>
        </p14:section>
        <p14:section name="looking-back" id="{13FA347E-6A96-CC4E-9FE1-802EB8FC4A6D}">
          <p14:sldIdLst>
            <p14:sldId id="277"/>
            <p14:sldId id="269"/>
            <p14:sldId id="270"/>
            <p14:sldId id="271"/>
            <p14:sldId id="272"/>
            <p14:sldId id="273"/>
            <p14:sldId id="274"/>
            <p14:sldId id="284"/>
          </p14:sldIdLst>
        </p14:section>
        <p14:section name="looking-ahead" id="{9F8AC5CE-F78E-E640-9E22-13E25A160B14}">
          <p14:sldIdLst>
            <p14:sldId id="278"/>
            <p14:sldId id="268"/>
            <p14:sldId id="28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14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76E12-9889-BA44-B398-A5A419338DF8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7F462-550B-F346-8987-97A878D3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822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BACD-2A19-5C42-8BFA-92272E5292F9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A8CE-A764-F54F-A10B-725C7B8D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71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A8CE-A764-F54F-A10B-725C7B8D73C3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2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A5AE-36FF-E247-A441-3309EFA2E4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A5AE-36FF-E247-A441-3309EFA2E4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A5AE-36FF-E247-A441-3309EFA2E4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66CC"/>
                </a:solidFill>
              </a:defRPr>
            </a:lvl1pPr>
          </a:lstStyle>
          <a:p>
            <a:fld id="{3C0BA5AE-36FF-E247-A441-3309EFA2E4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zh-TW" kern="0" smtClean="0"/>
              <a:t>Click to edit Master title style</a:t>
            </a:r>
            <a:endParaRPr lang="en-US" altLang="zh-TW" kern="0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fld id="{3C0BA5AE-36FF-E247-A441-3309EFA2E4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fld id="{3C0BA5AE-36FF-E247-A441-3309EFA2E4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09FA-FBF6-004C-893E-BBEF59B3AC3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1"/>
            <a:ext cx="8229600" cy="513556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D9E78-2E4E-4360-A24D-3ECC739393C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EEDB6-3FB3-436A-B1A9-6088B5E4AF0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1"/>
            <a:ext cx="8229600" cy="5135564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charset="2"/>
              <a:buChar char="q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8001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charset="2"/>
              <a:buChar char="q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2001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charset="2"/>
              <a:buChar char="q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573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charset="2"/>
              <a:buChar char="q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1145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charset="2"/>
              <a:buChar char="q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3C0BA5AE-36FF-E247-A441-3309EFA2E4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956E49-9B35-407E-B5F2-C84A7F7C3F9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62D02-0666-40DA-9CF6-C4933C18B9A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25FA4-98C3-401D-9345-FB40A3C16C3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21CE0-63AF-4C02-95A8-871705C5378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B315-336F-4E70-AE53-D2121C3C0D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66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zh-TW" kern="0" smtClean="0"/>
              <a:t>Click to edit Master title style</a:t>
            </a:r>
            <a:endParaRPr lang="en-US" altLang="zh-TW" kern="0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09FA-FBF6-004C-893E-BBEF59B3AC3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A5AE-36FF-E247-A441-3309EFA2E4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91393"/>
            <a:ext cx="8229600" cy="5135564"/>
          </a:xfrm>
        </p:spPr>
        <p:txBody>
          <a:bodyPr/>
          <a:lstStyle>
            <a:lvl1pPr>
              <a:defRPr sz="2400"/>
            </a:lvl1pPr>
            <a:lvl2pPr>
              <a:buClr>
                <a:schemeClr val="tx1"/>
              </a:buClr>
              <a:defRPr sz="2200"/>
            </a:lvl2pPr>
            <a:lvl3pPr marL="1147763" indent="-330200">
              <a:buFont typeface="AppleSDGothicNeo-Regular" charset="-127"/>
              <a:buChar char="◼︎"/>
              <a:tabLst/>
              <a:defRPr sz="2000"/>
            </a:lvl3pPr>
            <a:lvl4pPr>
              <a:buClr>
                <a:schemeClr val="tx1"/>
              </a:buClr>
              <a:defRPr>
                <a:solidFill>
                  <a:schemeClr val="accent1"/>
                </a:solidFill>
              </a:defRPr>
            </a:lvl4pPr>
            <a:lvl5pPr>
              <a:defRPr sz="1600"/>
            </a:lvl5pPr>
            <a:lvl6pPr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D9E78-2E4E-4360-A24D-3ECC739393C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EEDB6-3FB3-436A-B1A9-6088B5E4AF0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956E49-9B35-407E-B5F2-C84A7F7C3F9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62D02-0666-40DA-9CF6-C4933C18B9A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25FA4-98C3-401D-9345-FB40A3C16C3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21CE0-63AF-4C02-95A8-871705C5378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B315-336F-4E70-AE53-D2121C3C0D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A5AE-36FF-E247-A441-3309EFA2E4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66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zh-TW" kern="0" smtClean="0"/>
              <a:t>Click to edit Master title style</a:t>
            </a:r>
            <a:endParaRPr lang="en-US" altLang="zh-TW" kern="0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A5AE-36FF-E247-A441-3309EFA2E4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A5AE-36FF-E247-A441-3309EFA2E4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0BA5AE-36FF-E247-A441-3309EFA2E4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A5AE-36FF-E247-A441-3309EFA2E4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A5AE-36FF-E247-A441-3309EFA2E4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2.xml"/><Relationship Id="rId15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62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  <a:cs typeface="Open Sans"/>
              </a:defRPr>
            </a:lvl1pPr>
          </a:lstStyle>
          <a:p>
            <a:fld id="{3C0BA5AE-36FF-E247-A441-3309EFA2E4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9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marR="0" indent="-4572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Wingdings" charset="2"/>
        <a:buChar char="§"/>
        <a:tabLst/>
        <a:defRPr sz="2400" kern="1200">
          <a:solidFill>
            <a:schemeClr val="accent1"/>
          </a:solidFill>
          <a:latin typeface="+mn-lt"/>
          <a:ea typeface="+mn-ea"/>
          <a:cs typeface="Open Sans"/>
        </a:defRPr>
      </a:lvl2pPr>
      <a:lvl3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Wingdings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Wingdings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Wingdings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62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  <a:cs typeface="Open Sans"/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05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n"/>
        <a:tabLst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80000"/>
        <a:buFont typeface="Wingdings" pitchFamily="2" charset="2"/>
        <a:buChar char="¨"/>
        <a:tabLst/>
        <a:defRPr sz="2400" kern="1200">
          <a:solidFill>
            <a:schemeClr val="accent1"/>
          </a:solidFill>
          <a:latin typeface="+mn-lt"/>
          <a:ea typeface="+mn-ea"/>
          <a:cs typeface="Open San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tabLst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70000"/>
        <a:buFont typeface="Wingdings" pitchFamily="2" charset="2"/>
        <a:buChar char="¨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62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  <a:cs typeface="Open Sans"/>
              </a:defRPr>
            </a:lvl1pPr>
          </a:lstStyle>
          <a:p>
            <a:fld id="{3C0BA5AE-36FF-E247-A441-3309EFA2E4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n"/>
        <a:tabLst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80000"/>
        <a:buFont typeface="Wingdings" pitchFamily="2" charset="2"/>
        <a:buChar char="¨"/>
        <a:tabLst/>
        <a:defRPr sz="2000" kern="1200">
          <a:solidFill>
            <a:schemeClr val="accent1"/>
          </a:solidFill>
          <a:latin typeface="+mn-lt"/>
          <a:ea typeface="+mn-ea"/>
          <a:cs typeface="Open Sans"/>
        </a:defRPr>
      </a:lvl2pPr>
      <a:lvl3pPr marL="40005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5000"/>
        <a:buFontTx/>
        <a:buNone/>
        <a:tabLst/>
        <a:defRPr sz="22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70000"/>
        <a:buFont typeface="Wingdings" pitchFamily="2" charset="2"/>
        <a:buChar char="¨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§"/>
        <a:tabLst/>
        <a:defRPr sz="10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7:</a:t>
            </a:r>
            <a:br>
              <a:rPr lang="en-US" dirty="0" smtClean="0"/>
            </a:br>
            <a:r>
              <a:rPr lang="en-US" dirty="0" smtClean="0"/>
              <a:t>Final Words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issues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95513" y="4055537"/>
            <a:ext cx="2238963" cy="846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 </a:t>
            </a:r>
            <a:r>
              <a:rPr lang="en-US" b="1" dirty="0" smtClean="0">
                <a:solidFill>
                  <a:schemeClr val="accent1"/>
                </a:solidFill>
              </a:rPr>
              <a:t>knowledge</a:t>
            </a:r>
            <a:r>
              <a:rPr lang="en-US" dirty="0" smtClean="0"/>
              <a:t> about task and domain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9" idx="2"/>
          </p:cNvCxnSpPr>
          <p:nvPr/>
        </p:nvCxnSpPr>
        <p:spPr>
          <a:xfrm flipV="1">
            <a:off x="1524000" y="2844871"/>
            <a:ext cx="0" cy="12106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847624" y="1396130"/>
            <a:ext cx="3734741" cy="2659407"/>
            <a:chOff x="2847624" y="1396130"/>
            <a:chExt cx="3734741" cy="2659407"/>
          </a:xfrm>
        </p:grpSpPr>
        <p:sp>
          <p:nvSpPr>
            <p:cNvPr id="6" name="Rectangle 5"/>
            <p:cNvSpPr/>
            <p:nvPr/>
          </p:nvSpPr>
          <p:spPr>
            <a:xfrm>
              <a:off x="2847624" y="1396130"/>
              <a:ext cx="3734741" cy="1025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Model definition</a:t>
              </a:r>
            </a:p>
            <a:p>
              <a:pPr algn="ctr"/>
              <a:r>
                <a:rPr lang="en-US" dirty="0" smtClean="0"/>
                <a:t>What are the parts of the output? What are the inter-dependencies?</a:t>
              </a:r>
            </a:p>
          </p:txBody>
        </p:sp>
        <p:cxnSp>
          <p:nvCxnSpPr>
            <p:cNvPr id="22" name="Straight Arrow Connector 21"/>
            <p:cNvCxnSpPr>
              <a:stCxn id="10" idx="0"/>
              <a:endCxn id="6" idx="2"/>
            </p:cNvCxnSpPr>
            <p:nvPr/>
          </p:nvCxnSpPr>
          <p:spPr>
            <a:xfrm flipV="1">
              <a:off x="4714995" y="2421538"/>
              <a:ext cx="0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834476" y="2421538"/>
            <a:ext cx="2905007" cy="2480666"/>
            <a:chOff x="5834476" y="2421538"/>
            <a:chExt cx="2905007" cy="2480666"/>
          </a:xfrm>
        </p:grpSpPr>
        <p:sp>
          <p:nvSpPr>
            <p:cNvPr id="8" name="Rectangle 7"/>
            <p:cNvSpPr/>
            <p:nvPr/>
          </p:nvSpPr>
          <p:spPr>
            <a:xfrm>
              <a:off x="6500520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 to do </a:t>
              </a:r>
              <a:r>
                <a:rPr lang="en-US" b="1" dirty="0" smtClean="0">
                  <a:solidFill>
                    <a:schemeClr val="accent1"/>
                  </a:solidFill>
                </a:rPr>
                <a:t>inference</a:t>
              </a:r>
              <a:r>
                <a:rPr lang="en-US" dirty="0" smtClean="0"/>
                <a:t>?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6582365" y="2421538"/>
              <a:ext cx="1037637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0" idx="3"/>
              <a:endCxn id="8" idx="1"/>
            </p:cNvCxnSpPr>
            <p:nvPr/>
          </p:nvCxnSpPr>
          <p:spPr>
            <a:xfrm>
              <a:off x="5834476" y="4478871"/>
              <a:ext cx="66604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90505" y="2459098"/>
            <a:ext cx="6935847" cy="2449457"/>
            <a:chOff x="690505" y="2459098"/>
            <a:chExt cx="6935847" cy="2449457"/>
          </a:xfrm>
        </p:grpSpPr>
        <p:sp>
          <p:nvSpPr>
            <p:cNvPr id="7" name="Rectangle 6"/>
            <p:cNvSpPr/>
            <p:nvPr/>
          </p:nvSpPr>
          <p:spPr>
            <a:xfrm>
              <a:off x="690505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 to </a:t>
              </a:r>
              <a:r>
                <a:rPr lang="en-US" b="1" dirty="0" smtClean="0">
                  <a:solidFill>
                    <a:schemeClr val="accent1"/>
                  </a:solidFill>
                </a:rPr>
                <a:t>train</a:t>
              </a:r>
              <a:r>
                <a:rPr lang="en-US" dirty="0" smtClean="0">
                  <a:solidFill>
                    <a:srgbClr val="CC3333"/>
                  </a:solidFill>
                </a:rPr>
                <a:t> </a:t>
              </a:r>
              <a:r>
                <a:rPr lang="en-US" dirty="0" smtClean="0"/>
                <a:t>the model?</a:t>
              </a:r>
              <a:endParaRPr lang="en-US" dirty="0"/>
            </a:p>
          </p:txBody>
        </p:sp>
        <p:cxnSp>
          <p:nvCxnSpPr>
            <p:cNvPr id="42" name="Straight Arrow Connector 41"/>
            <p:cNvCxnSpPr>
              <a:stCxn id="7" idx="3"/>
              <a:endCxn id="10" idx="1"/>
            </p:cNvCxnSpPr>
            <p:nvPr/>
          </p:nvCxnSpPr>
          <p:spPr>
            <a:xfrm>
              <a:off x="2929468" y="4478871"/>
              <a:ext cx="66604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2223913" y="2459098"/>
              <a:ext cx="1702740" cy="15964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4"/>
            <p:cNvCxnSpPr>
              <a:stCxn id="8" idx="2"/>
              <a:endCxn id="7" idx="2"/>
            </p:cNvCxnSpPr>
            <p:nvPr/>
          </p:nvCxnSpPr>
          <p:spPr>
            <a:xfrm rot="5400000">
              <a:off x="4714995" y="1997197"/>
              <a:ext cx="12700" cy="5810015"/>
            </a:xfrm>
            <a:prstGeom prst="curvedConnector3">
              <a:avLst>
                <a:gd name="adj1" fmla="val 412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404518" y="1998204"/>
            <a:ext cx="2238963" cy="846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Data</a:t>
            </a:r>
            <a:r>
              <a:rPr lang="en-US" dirty="0" smtClean="0">
                <a:solidFill>
                  <a:srgbClr val="CC3333"/>
                </a:solidFill>
              </a:rPr>
              <a:t> </a:t>
            </a:r>
            <a:r>
              <a:rPr lang="en-US" dirty="0" smtClean="0"/>
              <a:t>annotation difficulty</a:t>
            </a:r>
            <a:endParaRPr lang="en-US" dirty="0"/>
          </a:p>
        </p:txBody>
      </p:sp>
      <p:cxnSp>
        <p:nvCxnSpPr>
          <p:cNvPr id="33" name="Elbow Connector 32"/>
          <p:cNvCxnSpPr>
            <a:stCxn id="9" idx="1"/>
            <a:endCxn id="11" idx="1"/>
          </p:cNvCxnSpPr>
          <p:nvPr/>
        </p:nvCxnSpPr>
        <p:spPr>
          <a:xfrm rot="10800000" flipH="1" flipV="1">
            <a:off x="404517" y="2421537"/>
            <a:ext cx="285987" cy="3569103"/>
          </a:xfrm>
          <a:prstGeom prst="bentConnector3">
            <a:avLst>
              <a:gd name="adj1" fmla="val -79934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0505" y="5567307"/>
            <a:ext cx="2238963" cy="846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Semi-supervised/indirectly supervised?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595513" y="5567306"/>
            <a:ext cx="2238963" cy="846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 NLP problem/task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0"/>
            <a:endCxn id="10" idx="2"/>
          </p:cNvCxnSpPr>
          <p:nvPr/>
        </p:nvCxnSpPr>
        <p:spPr>
          <a:xfrm flipV="1">
            <a:off x="4714995" y="4902204"/>
            <a:ext cx="0" cy="66510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1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Looking back: Where are we?</a:t>
            </a:r>
          </a:p>
          <a:p>
            <a:endParaRPr lang="en-US" dirty="0"/>
          </a:p>
          <a:p>
            <a:r>
              <a:rPr lang="en-US" dirty="0" smtClean="0"/>
              <a:t>Looking ahead: The bleeding edge and open questions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5600" y="1803401"/>
            <a:ext cx="7366000" cy="57149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did we get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9532" y="1433154"/>
            <a:ext cx="28081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CC"/>
                </a:solidFill>
              </a:rPr>
              <a:t>Binary classification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Learning algorithms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Prediction is easy: Threshold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Features (???) 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709509" y="1125378"/>
            <a:ext cx="42768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CC"/>
                </a:solidFill>
              </a:rPr>
              <a:t>Multiclass classification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Different strategies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One-</a:t>
            </a:r>
            <a:r>
              <a:rPr lang="en-US" sz="2000" dirty="0" err="1" smtClean="0"/>
              <a:t>vs</a:t>
            </a:r>
            <a:r>
              <a:rPr lang="en-US" sz="2000" dirty="0" smtClean="0"/>
              <a:t>-all, all-</a:t>
            </a:r>
            <a:r>
              <a:rPr lang="en-US" sz="2000" dirty="0" err="1" smtClean="0"/>
              <a:t>vs</a:t>
            </a:r>
            <a:r>
              <a:rPr lang="en-US" sz="2000" dirty="0" smtClean="0"/>
              <a:t>-all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Global learning algorithms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One feature vector per outcome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Each outcome scored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Prediction = highest scoring outcome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3583" y="4169200"/>
            <a:ext cx="4276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CC"/>
                </a:solidFill>
              </a:rPr>
              <a:t>Structured classification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Global models or local models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Each outcome scored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Prediction = highest scoring outcome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Inference is no longer easy!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Makes all the difference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837634" y="2402650"/>
            <a:ext cx="87187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63331" y="3679923"/>
            <a:ext cx="620544" cy="591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07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ILP inference in the age of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Neural networks provide representational advantage</a:t>
            </a:r>
          </a:p>
          <a:p>
            <a:pPr lvl="1"/>
            <a:r>
              <a:rPr lang="en-US" dirty="0" smtClean="0"/>
              <a:t>That is, better input features via distributed representations</a:t>
            </a:r>
            <a:endParaRPr lang="en-US" dirty="0"/>
          </a:p>
          <a:p>
            <a:r>
              <a:rPr lang="en-US" dirty="0" smtClean="0"/>
              <a:t>Structures account for interactions between </a:t>
            </a:r>
            <a:r>
              <a:rPr lang="en-US" b="1" i="1" dirty="0" smtClean="0"/>
              <a:t>output</a:t>
            </a:r>
            <a:r>
              <a:rPr lang="en-US" dirty="0" smtClean="0"/>
              <a:t> decisions</a:t>
            </a:r>
          </a:p>
          <a:p>
            <a:endParaRPr lang="en-US" dirty="0"/>
          </a:p>
          <a:p>
            <a:r>
              <a:rPr lang="en-US" dirty="0" smtClean="0"/>
              <a:t>How to integrate the seemingly complementary benefits?</a:t>
            </a:r>
          </a:p>
          <a:p>
            <a:endParaRPr lang="en-US" dirty="0" smtClean="0"/>
          </a:p>
          <a:p>
            <a:r>
              <a:rPr lang="en-US" dirty="0" smtClean="0"/>
              <a:t>One answer: L+I</a:t>
            </a:r>
          </a:p>
          <a:p>
            <a:pPr lvl="1"/>
            <a:r>
              <a:rPr lang="en-US" dirty="0" smtClean="0"/>
              <a:t>ILP inference formulation does not care where the scoring functions come from</a:t>
            </a:r>
          </a:p>
          <a:p>
            <a:pPr lvl="1"/>
            <a:r>
              <a:rPr lang="en-US" dirty="0" smtClean="0"/>
              <a:t>Could be a neural network</a:t>
            </a:r>
          </a:p>
          <a:p>
            <a:endParaRPr lang="en-US" dirty="0"/>
          </a:p>
          <a:p>
            <a:r>
              <a:rPr lang="en-US" dirty="0" smtClean="0"/>
              <a:t>Another approach: Train neural networks to sequentially predict structure components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sequence-to-sequence models for constructing outputs incrementally</a:t>
            </a:r>
            <a:r>
              <a:rPr lang="en-US" smtClean="0"/>
              <a:t>, such as [</a:t>
            </a:r>
            <a:r>
              <a:rPr lang="en-US" dirty="0" err="1" smtClean="0"/>
              <a:t>Sutskever</a:t>
            </a:r>
            <a:r>
              <a:rPr lang="en-US" dirty="0" smtClean="0"/>
              <a:t> et al 2014]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7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Looking ahead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Representations?</a:t>
            </a:r>
          </a:p>
          <a:p>
            <a:pPr lvl="1"/>
            <a:r>
              <a:rPr lang="en-US" dirty="0" smtClean="0"/>
              <a:t>How to trade off expressive input representations against output interactions?</a:t>
            </a:r>
          </a:p>
          <a:p>
            <a:r>
              <a:rPr lang="en-US" dirty="0" smtClean="0"/>
              <a:t>Supervision?</a:t>
            </a:r>
          </a:p>
          <a:p>
            <a:pPr lvl="1"/>
            <a:r>
              <a:rPr lang="en-US" dirty="0" smtClean="0"/>
              <a:t>Clever tricks to get data</a:t>
            </a:r>
          </a:p>
          <a:p>
            <a:pPr lvl="1"/>
            <a:r>
              <a:rPr lang="en-US" dirty="0" smtClean="0"/>
              <a:t>Using latent variable learning</a:t>
            </a:r>
          </a:p>
          <a:p>
            <a:r>
              <a:rPr lang="en-US" dirty="0" smtClean="0"/>
              <a:t>Declarative programming languages for structured outputs</a:t>
            </a:r>
          </a:p>
          <a:p>
            <a:pPr lvl="1"/>
            <a:r>
              <a:rPr lang="en-US" dirty="0" smtClean="0"/>
              <a:t>Making it easy </a:t>
            </a:r>
            <a:r>
              <a:rPr lang="en-US" smtClean="0"/>
              <a:t>to apply the </a:t>
            </a:r>
            <a:r>
              <a:rPr lang="en-US" dirty="0" smtClean="0"/>
              <a:t>ILP formulation</a:t>
            </a:r>
          </a:p>
          <a:p>
            <a:r>
              <a:rPr lang="en-US" dirty="0" smtClean="0"/>
              <a:t>Applications?</a:t>
            </a:r>
          </a:p>
          <a:p>
            <a:pPr lvl="1"/>
            <a:r>
              <a:rPr lang="en-US" dirty="0" smtClean="0"/>
              <a:t>How does structured prediction help you?</a:t>
            </a:r>
          </a:p>
          <a:p>
            <a:pPr lvl="1"/>
            <a:r>
              <a:rPr lang="en-US" dirty="0" smtClean="0"/>
              <a:t>Gathering importance as computer programs have to deal with uncertain, noisy inputs and make complex, interconnected decisions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Looking back: Where are we?</a:t>
            </a:r>
          </a:p>
          <a:p>
            <a:endParaRPr lang="en-US" dirty="0"/>
          </a:p>
          <a:p>
            <a:r>
              <a:rPr lang="en-US" dirty="0" smtClean="0"/>
              <a:t>Looking ahead: The bleeding edge and open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Looking back: Where are we?</a:t>
            </a:r>
          </a:p>
          <a:p>
            <a:endParaRPr lang="en-US" dirty="0"/>
          </a:p>
          <a:p>
            <a:r>
              <a:rPr lang="en-US" dirty="0" smtClean="0"/>
              <a:t>Looking ahead: The bleeding edge and open questions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5599" y="990601"/>
            <a:ext cx="4428435" cy="57149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ILP Formulations in 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Part 1: Introduction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/>
              <a:t>NE + Relations </a:t>
            </a:r>
          </a:p>
          <a:p>
            <a:pPr lvl="2"/>
            <a:r>
              <a:rPr lang="en-US" dirty="0"/>
              <a:t>Vision</a:t>
            </a:r>
          </a:p>
          <a:p>
            <a:pPr lvl="2"/>
            <a:r>
              <a:rPr lang="en-US" dirty="0"/>
              <a:t>Additional NLP Examples</a:t>
            </a:r>
          </a:p>
          <a:p>
            <a:pPr lvl="1"/>
            <a:r>
              <a:rPr lang="en-US" dirty="0"/>
              <a:t>Problem Formulation </a:t>
            </a:r>
          </a:p>
          <a:p>
            <a:pPr lvl="2"/>
            <a:r>
              <a:rPr lang="en-US" dirty="0"/>
              <a:t>Constrained Conditional Models: Integer Linear Programming Formulations </a:t>
            </a:r>
          </a:p>
          <a:p>
            <a:pPr lvl="1"/>
            <a:r>
              <a:rPr lang="en-US" dirty="0"/>
              <a:t>Initial thoughts about learning </a:t>
            </a:r>
          </a:p>
          <a:p>
            <a:pPr lvl="2"/>
            <a:r>
              <a:rPr lang="en-US" dirty="0"/>
              <a:t>Learning independent models</a:t>
            </a:r>
          </a:p>
          <a:p>
            <a:pPr lvl="2"/>
            <a:r>
              <a:rPr lang="en-US" dirty="0"/>
              <a:t>Constraints Driven Learning</a:t>
            </a:r>
          </a:p>
          <a:p>
            <a:pPr lvl="1"/>
            <a:r>
              <a:rPr lang="en-US" dirty="0"/>
              <a:t>Initial thoughts about Inference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ILP Formulations in 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2: Applications of ILP Formulations in Natural </a:t>
            </a:r>
            <a:r>
              <a:rPr lang="en-US" dirty="0" smtClean="0"/>
              <a:t>Language Processing</a:t>
            </a:r>
          </a:p>
          <a:p>
            <a:endParaRPr lang="en-US" dirty="0"/>
          </a:p>
          <a:p>
            <a:r>
              <a:rPr lang="en-US" dirty="0"/>
              <a:t>Example: Co-reference resolution</a:t>
            </a:r>
          </a:p>
          <a:p>
            <a:r>
              <a:rPr lang="en-US" dirty="0"/>
              <a:t>Example: Information Extraction</a:t>
            </a:r>
          </a:p>
          <a:p>
            <a:r>
              <a:rPr lang="en-US" dirty="0"/>
              <a:t>What do constraints give us?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ILP Formulations in 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Part </a:t>
            </a:r>
            <a:r>
              <a:rPr lang="en-US" dirty="0" smtClean="0"/>
              <a:t>3</a:t>
            </a:r>
            <a:r>
              <a:rPr lang="en-US" dirty="0"/>
              <a:t>: Modeling: Inference methods and Constraints [30 min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Modeling </a:t>
            </a:r>
            <a:r>
              <a:rPr lang="en-US" dirty="0"/>
              <a:t>problems as structured prediction problems</a:t>
            </a:r>
          </a:p>
          <a:p>
            <a:endParaRPr lang="en-US" dirty="0"/>
          </a:p>
          <a:p>
            <a:r>
              <a:rPr lang="en-US" dirty="0"/>
              <a:t>Hard and soft constraints to represent prior knowledge</a:t>
            </a:r>
          </a:p>
          <a:p>
            <a:pPr lvl="1"/>
            <a:r>
              <a:rPr lang="en-US" dirty="0"/>
              <a:t>Augmenting Probabilistic Models with declarative constraints.</a:t>
            </a:r>
          </a:p>
          <a:p>
            <a:endParaRPr lang="en-US" dirty="0"/>
          </a:p>
          <a:p>
            <a:r>
              <a:rPr lang="en-US" dirty="0"/>
              <a:t>Inference Algorithms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ILP Formulations in 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</a:t>
            </a:r>
            <a:r>
              <a:rPr lang="en-US" dirty="0" smtClean="0"/>
              <a:t>4: Training Paradigms</a:t>
            </a:r>
          </a:p>
          <a:p>
            <a:pPr lvl="1"/>
            <a:r>
              <a:rPr lang="en-US" dirty="0"/>
              <a:t>Motivation</a:t>
            </a:r>
          </a:p>
          <a:p>
            <a:pPr lvl="2"/>
            <a:r>
              <a:rPr lang="en-US" dirty="0"/>
              <a:t>Multiclass Classification</a:t>
            </a:r>
          </a:p>
          <a:p>
            <a:pPr marL="739775" lvl="1" indent="-28257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solidFill>
                  <a:srgbClr val="0033CC"/>
                </a:solidFill>
              </a:rPr>
              <a:t>Learning Approaches</a:t>
            </a:r>
            <a:endParaRPr lang="en-US" dirty="0">
              <a:solidFill>
                <a:srgbClr val="FF0000"/>
              </a:solidFill>
            </a:endParaRPr>
          </a:p>
          <a:p>
            <a:pPr lvl="2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Independently of constraints (L+I); </a:t>
            </a:r>
          </a:p>
          <a:p>
            <a:pPr lvl="2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Jointly (Global) Learning (with constraints) (IBT)</a:t>
            </a:r>
          </a:p>
          <a:p>
            <a:pPr lvl="1"/>
            <a:r>
              <a:rPr lang="en-US" dirty="0"/>
              <a:t>Examples </a:t>
            </a:r>
          </a:p>
          <a:p>
            <a:pPr lvl="2"/>
            <a:r>
              <a:rPr lang="en-US" dirty="0"/>
              <a:t>Extended SRL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ILP Formulations in 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</a:t>
            </a:r>
            <a:r>
              <a:rPr lang="en-US" dirty="0" smtClean="0"/>
              <a:t>5: Constraints Driven </a:t>
            </a:r>
            <a:r>
              <a:rPr lang="en-US" dirty="0" smtClean="0"/>
              <a:t>Learning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Constraint Driven Learning  </a:t>
            </a:r>
          </a:p>
          <a:p>
            <a:pPr lvl="2"/>
            <a:r>
              <a:rPr lang="en-US" dirty="0"/>
              <a:t>Examples</a:t>
            </a:r>
          </a:p>
          <a:p>
            <a:pPr lvl="2"/>
            <a:r>
              <a:rPr lang="en-US" dirty="0"/>
              <a:t>Posterior Regularization</a:t>
            </a:r>
          </a:p>
          <a:p>
            <a:pPr lvl="1"/>
            <a:r>
              <a:rPr lang="en-US" dirty="0"/>
              <a:t>Learning with Constrained Latent Representations</a:t>
            </a:r>
          </a:p>
          <a:p>
            <a:pPr lvl="1"/>
            <a:r>
              <a:rPr lang="en-US" dirty="0"/>
              <a:t>Response Driven Learning </a:t>
            </a:r>
          </a:p>
          <a:p>
            <a:pPr lvl="1"/>
            <a:r>
              <a:rPr lang="en-US" dirty="0"/>
              <a:t>Amortized Inference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ILP Formulations in 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18D4-0D70-44DE-A8FF-A8D5002D1168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Part 6: Developing ILP based applications </a:t>
            </a:r>
          </a:p>
          <a:p>
            <a:r>
              <a:rPr lang="en-US" dirty="0" smtClean="0"/>
              <a:t>How to encode Boolean statements as linear inequalities</a:t>
            </a:r>
          </a:p>
          <a:p>
            <a:endParaRPr lang="en-US" dirty="0" smtClean="0"/>
          </a:p>
          <a:p>
            <a:r>
              <a:rPr lang="en-US" dirty="0" smtClean="0"/>
              <a:t>Illinois Structured Learning Library </a:t>
            </a:r>
          </a:p>
          <a:p>
            <a:pPr lvl="1"/>
            <a:r>
              <a:rPr lang="en-US" dirty="0" smtClean="0"/>
              <a:t>A general purpose learning library in JAVA </a:t>
            </a:r>
          </a:p>
          <a:p>
            <a:pPr lvl="1"/>
            <a:r>
              <a:rPr lang="en-US" altLang="zh-TW" dirty="0" smtClean="0"/>
              <a:t>Supports Structured Perceptron and Structured SVM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p-nlp-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424242"/>
      </a:lt2>
      <a:accent1>
        <a:srgbClr val="4472C4"/>
      </a:accent1>
      <a:accent2>
        <a:srgbClr val="ED7D31"/>
      </a:accent2>
      <a:accent3>
        <a:srgbClr val="0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p-nlp-theme" id="{732E4D86-15B1-3249-8F56-91C848B1C069}" vid="{B6FA17AB-A65F-F647-83E9-377ADD62D4C2}"/>
    </a:ext>
  </a:extLst>
</a:theme>
</file>

<file path=ppt/theme/theme2.xml><?xml version="1.0" encoding="utf-8"?>
<a:theme xmlns:a="http://schemas.openxmlformats.org/drawingml/2006/main" name="1_ilp-nlp-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424242"/>
      </a:lt2>
      <a:accent1>
        <a:srgbClr val="4472C4"/>
      </a:accent1>
      <a:accent2>
        <a:srgbClr val="ED7D31"/>
      </a:accent2>
      <a:accent3>
        <a:srgbClr val="0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p-nlp-theme" id="{FF16F2C1-D178-7A4D-A8EA-69E9A701740C}" vid="{0F48F239-6C3E-BD45-850F-BDBA328E9ADC}"/>
    </a:ext>
  </a:extLst>
</a:theme>
</file>

<file path=ppt/theme/theme3.xml><?xml version="1.0" encoding="utf-8"?>
<a:theme xmlns:a="http://schemas.openxmlformats.org/drawingml/2006/main" name="ilp-nlp-theme-fixed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424242"/>
      </a:lt2>
      <a:accent1>
        <a:srgbClr val="4472C4"/>
      </a:accent1>
      <a:accent2>
        <a:srgbClr val="ED7D31"/>
      </a:accent2>
      <a:accent3>
        <a:srgbClr val="0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p-nlp-theme-fixed" id="{5B1FB76C-2635-5F43-B117-5DF36D77FB68}" vid="{42F6E5CD-C058-1144-8CBE-B59059B03CC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ilp-nlp-theme</Template>
  <TotalTime>338</TotalTime>
  <Words>668</Words>
  <Application>Microsoft Macintosh PowerPoint</Application>
  <PresentationFormat>On-screen Show (4:3)</PresentationFormat>
  <Paragraphs>145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AppleSDGothicNeo-Regular</vt:lpstr>
      <vt:lpstr>Calibri</vt:lpstr>
      <vt:lpstr>Open Sans</vt:lpstr>
      <vt:lpstr>Wingdings</vt:lpstr>
      <vt:lpstr>新細明體</vt:lpstr>
      <vt:lpstr>Arial</vt:lpstr>
      <vt:lpstr>ilp-nlp-theme</vt:lpstr>
      <vt:lpstr>1_ilp-nlp-theme</vt:lpstr>
      <vt:lpstr>ilp-nlp-theme-fixed</vt:lpstr>
      <vt:lpstr>Part 7: Final Words</vt:lpstr>
      <vt:lpstr>Overview</vt:lpstr>
      <vt:lpstr>Overview</vt:lpstr>
      <vt:lpstr>ILP Formulations in NLP</vt:lpstr>
      <vt:lpstr>ILP Formulations in NLP</vt:lpstr>
      <vt:lpstr>ILP Formulations in NLP</vt:lpstr>
      <vt:lpstr>ILP Formulations in NLP</vt:lpstr>
      <vt:lpstr>ILP Formulations in NLP</vt:lpstr>
      <vt:lpstr>ILP Formulations in NLP</vt:lpstr>
      <vt:lpstr>Computational issues</vt:lpstr>
      <vt:lpstr>Overview</vt:lpstr>
      <vt:lpstr>How did we get here?</vt:lpstr>
      <vt:lpstr>ILP inference in the age of neural networks</vt:lpstr>
      <vt:lpstr>Looking ahead</vt:lpstr>
    </vt:vector>
  </TitlesOfParts>
  <Company>University of Utah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words</dc:title>
  <dc:creator>Vivek Srikumar</dc:creator>
  <cp:lastModifiedBy>Vivek Srikumar</cp:lastModifiedBy>
  <cp:revision>157</cp:revision>
  <dcterms:created xsi:type="dcterms:W3CDTF">2016-02-13T00:05:53Z</dcterms:created>
  <dcterms:modified xsi:type="dcterms:W3CDTF">2017-04-04T06:54:57Z</dcterms:modified>
</cp:coreProperties>
</file>