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87" r:id="rId1"/>
    <p:sldMasterId id="2147484302" r:id="rId2"/>
    <p:sldMasterId id="2147484317" r:id="rId3"/>
  </p:sldMasterIdLst>
  <p:notesMasterIdLst>
    <p:notesMasterId r:id="rId77"/>
  </p:notesMasterIdLst>
  <p:sldIdLst>
    <p:sldId id="256" r:id="rId4"/>
    <p:sldId id="257" r:id="rId5"/>
    <p:sldId id="373" r:id="rId6"/>
    <p:sldId id="274" r:id="rId7"/>
    <p:sldId id="276" r:id="rId8"/>
    <p:sldId id="275" r:id="rId9"/>
    <p:sldId id="277" r:id="rId10"/>
    <p:sldId id="32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42" r:id="rId24"/>
    <p:sldId id="344" r:id="rId25"/>
    <p:sldId id="345" r:id="rId26"/>
    <p:sldId id="346" r:id="rId27"/>
    <p:sldId id="347" r:id="rId28"/>
    <p:sldId id="348" r:id="rId29"/>
    <p:sldId id="349" r:id="rId30"/>
    <p:sldId id="359" r:id="rId31"/>
    <p:sldId id="360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2" r:id="rId42"/>
    <p:sldId id="371" r:id="rId43"/>
    <p:sldId id="258" r:id="rId44"/>
    <p:sldId id="259" r:id="rId45"/>
    <p:sldId id="260" r:id="rId46"/>
    <p:sldId id="261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7" r:id="rId55"/>
    <p:sldId id="308" r:id="rId56"/>
    <p:sldId id="309" r:id="rId57"/>
    <p:sldId id="310" r:id="rId58"/>
    <p:sldId id="311" r:id="rId59"/>
    <p:sldId id="312" r:id="rId60"/>
    <p:sldId id="374" r:id="rId61"/>
    <p:sldId id="292" r:id="rId62"/>
    <p:sldId id="266" r:id="rId63"/>
    <p:sldId id="267" r:id="rId64"/>
    <p:sldId id="268" r:id="rId65"/>
    <p:sldId id="336" r:id="rId66"/>
    <p:sldId id="337" r:id="rId67"/>
    <p:sldId id="338" r:id="rId68"/>
    <p:sldId id="376" r:id="rId69"/>
    <p:sldId id="339" r:id="rId70"/>
    <p:sldId id="340" r:id="rId71"/>
    <p:sldId id="341" r:id="rId72"/>
    <p:sldId id="375" r:id="rId73"/>
    <p:sldId id="320" r:id="rId74"/>
    <p:sldId id="321" r:id="rId75"/>
    <p:sldId id="322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81DD193-3E91-7246-8152-570E0EB2D9B8}">
          <p14:sldIdLst>
            <p14:sldId id="256"/>
          </p14:sldIdLst>
        </p14:section>
        <p14:section name="overview" id="{9AB7D9E2-1474-F84C-BBEC-26B6568F1C13}">
          <p14:sldIdLst>
            <p14:sldId id="257"/>
          </p14:sldIdLst>
        </p14:section>
        <p14:section name="modeling" id="{399688E0-E6E6-C44E-8BD5-DB2983468385}">
          <p14:sldIdLst>
            <p14:sldId id="373"/>
            <p14:sldId id="274"/>
            <p14:sldId id="276"/>
            <p14:sldId id="275"/>
            <p14:sldId id="277"/>
            <p14:sldId id="32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42"/>
          </p14:sldIdLst>
        </p14:section>
        <p14:section name="ilps-intro" id="{1E6CA072-30F5-E246-B1A4-3A9502C30C66}">
          <p14:sldIdLst>
            <p14:sldId id="344"/>
            <p14:sldId id="345"/>
            <p14:sldId id="346"/>
            <p14:sldId id="347"/>
            <p14:sldId id="348"/>
            <p14:sldId id="349"/>
            <p14:sldId id="359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2"/>
            <p14:sldId id="371"/>
          </p14:sldIdLst>
        </p14:section>
        <p14:section name="ilp-inference" id="{45A0E817-7BD8-FF43-9626-853104698BAE}">
          <p14:sldIdLst>
            <p14:sldId id="258"/>
            <p14:sldId id="259"/>
            <p14:sldId id="260"/>
            <p14:sldId id="261"/>
            <p14:sldId id="293"/>
            <p14:sldId id="294"/>
            <p14:sldId id="295"/>
            <p14:sldId id="296"/>
            <p14:sldId id="297"/>
            <p14:sldId id="298"/>
            <p14:sldId id="299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hard-soft-constraints" id="{9F2B2232-5105-FC44-8ECC-6CDC1DE47292}">
          <p14:sldIdLst>
            <p14:sldId id="374"/>
            <p14:sldId id="292"/>
            <p14:sldId id="266"/>
            <p14:sldId id="267"/>
            <p14:sldId id="268"/>
            <p14:sldId id="336"/>
            <p14:sldId id="337"/>
            <p14:sldId id="338"/>
            <p14:sldId id="376"/>
            <p14:sldId id="339"/>
            <p14:sldId id="340"/>
            <p14:sldId id="341"/>
          </p14:sldIdLst>
        </p14:section>
        <p14:section name="inference-algorithms" id="{E6D8AB24-1265-C64E-A437-AA109D5954FF}">
          <p14:sldIdLst>
            <p14:sldId id="375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EB62-E0F7-8749-A24C-E003A8601B47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6FDA7-F7DE-F74D-AFAA-C3B37D27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FDA7-F7DE-F74D-AFAA-C3B37D271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FDA7-F7DE-F74D-AFAA-C3B37D2719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FDA7-F7DE-F74D-AFAA-C3B37D27199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charset="2"/>
              <a:buChar char="q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8001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charset="2"/>
              <a:buChar char="q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2001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charset="2"/>
              <a:buChar char="q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573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1145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6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76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746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0.png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8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</a:t>
            </a:r>
            <a:br>
              <a:rPr lang="en-US" dirty="0" smtClean="0"/>
            </a:br>
            <a:r>
              <a:rPr lang="en-US" dirty="0" smtClean="0"/>
              <a:t>Modeling: Inference </a:t>
            </a:r>
            <a:r>
              <a:rPr lang="en-US" dirty="0"/>
              <a:t>methods and 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7191827" y="1576166"/>
            <a:ext cx="1895929" cy="10772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Still need to ensure that the colored edges form a valid output (i.e. a tree)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109357" y="5394263"/>
            <a:ext cx="3397458" cy="680821"/>
            <a:chOff x="4109357" y="5394263"/>
            <a:chExt cx="3397458" cy="680821"/>
          </a:xfrm>
        </p:grpSpPr>
        <p:sp>
          <p:nvSpPr>
            <p:cNvPr id="147" name="TextBox 146"/>
            <p:cNvSpPr txBox="1"/>
            <p:nvPr/>
          </p:nvSpPr>
          <p:spPr>
            <a:xfrm>
              <a:off x="4109357" y="5394263"/>
              <a:ext cx="120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Prediction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pic>
          <p:nvPicPr>
            <p:cNvPr id="152" name="Picture 151" descr="Screen Region 2014-09-11 at 10.25.50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648" y="5452105"/>
              <a:ext cx="2052167" cy="622979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100" name="Oval 99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" name="Picture 121" descr="Screen Region 2014-09-11 at 10.25.1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828606" y="3796021"/>
            <a:ext cx="228889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May be a linear functions</a:t>
            </a:r>
            <a:endParaRPr lang="en-US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6594507" y="4134575"/>
            <a:ext cx="1378547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73054" y="4134575"/>
            <a:ext cx="414324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9" name="Group 7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652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7232768" y="2724047"/>
            <a:ext cx="1895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This is invalid output!</a:t>
            </a:r>
          </a:p>
          <a:p>
            <a:r>
              <a:rPr lang="en-US" sz="1600" dirty="0" smtClean="0">
                <a:solidFill>
                  <a:srgbClr val="333333"/>
                </a:solidFill>
              </a:rPr>
              <a:t>Even this simple decomposition requires </a:t>
            </a:r>
            <a:r>
              <a:rPr lang="en-US" sz="1600" b="1" i="1" dirty="0" smtClean="0">
                <a:solidFill>
                  <a:schemeClr val="accent1"/>
                </a:solidFill>
              </a:rPr>
              <a:t>inference</a:t>
            </a:r>
            <a:r>
              <a:rPr lang="en-US" sz="1600" b="1" i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to ensure validity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4109358" y="1672584"/>
            <a:ext cx="2984500" cy="115502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95" name="Oval 94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191827" y="1576166"/>
            <a:ext cx="1895929" cy="10772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Still need to ensure that the colored edges form a valid output (i.e. a tree)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109357" y="5394263"/>
            <a:ext cx="3397458" cy="680821"/>
            <a:chOff x="4109357" y="5394263"/>
            <a:chExt cx="3397458" cy="680821"/>
          </a:xfrm>
        </p:grpSpPr>
        <p:sp>
          <p:nvSpPr>
            <p:cNvPr id="126" name="TextBox 125"/>
            <p:cNvSpPr txBox="1"/>
            <p:nvPr/>
          </p:nvSpPr>
          <p:spPr>
            <a:xfrm>
              <a:off x="4109357" y="5394263"/>
              <a:ext cx="120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Prediction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pic>
          <p:nvPicPr>
            <p:cNvPr id="127" name="Picture 126" descr="Screen Region 2014-09-11 at 10.25.50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648" y="5452105"/>
              <a:ext cx="2052167" cy="622979"/>
            </a:xfrm>
            <a:prstGeom prst="rect">
              <a:avLst/>
            </a:prstGeom>
          </p:spPr>
        </p:pic>
      </p:grpSp>
      <p:pic>
        <p:nvPicPr>
          <p:cNvPr id="128" name="Picture 127" descr="Screen Region 2014-09-11 at 10.25.1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5" name="Group 74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10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</a:t>
            </a:r>
            <a:r>
              <a:rPr lang="en-US" sz="1600" dirty="0"/>
              <a:t>many other </a:t>
            </a:r>
            <a:r>
              <a:rPr lang="en-US" sz="1600" dirty="0" smtClean="0"/>
              <a:t>edges…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Each patch represents piece that is scored independently</a:t>
            </a:r>
          </a:p>
        </p:txBody>
      </p:sp>
      <p:pic>
        <p:nvPicPr>
          <p:cNvPr id="25" name="Picture 24" descr="Screen Region 2014-09-11 at 10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7" y="5234062"/>
            <a:ext cx="3528786" cy="76116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740071" y="4396297"/>
            <a:ext cx="143941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Linear function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3" idx="2"/>
          </p:cNvCxnSpPr>
          <p:nvPr/>
        </p:nvCxnSpPr>
        <p:spPr>
          <a:xfrm flipH="1">
            <a:off x="6740071" y="4734851"/>
            <a:ext cx="719708" cy="671720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3938496" y="1368343"/>
            <a:ext cx="4971824" cy="462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103" name="Group 102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TextBox 137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70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</a:t>
            </a:r>
            <a:r>
              <a:rPr lang="en-US" sz="1600" dirty="0"/>
              <a:t>many other </a:t>
            </a:r>
            <a:r>
              <a:rPr lang="en-US" sz="1600" dirty="0" smtClean="0"/>
              <a:t>edges…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Each patch represents piece that is scored independently</a:t>
            </a:r>
          </a:p>
        </p:txBody>
      </p:sp>
      <p:pic>
        <p:nvPicPr>
          <p:cNvPr id="25" name="Picture 24" descr="Screen Region 2014-09-11 at 10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7" y="5234062"/>
            <a:ext cx="3528786" cy="76116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740071" y="4396297"/>
            <a:ext cx="143941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Linear function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3" idx="2"/>
          </p:cNvCxnSpPr>
          <p:nvPr/>
        </p:nvCxnSpPr>
        <p:spPr>
          <a:xfrm flipH="1">
            <a:off x="6740071" y="4734851"/>
            <a:ext cx="719708" cy="671720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3938496" y="1368343"/>
            <a:ext cx="4971824" cy="462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80" name="Group 79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3" name="TextBox 92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3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134" name="Group 133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TextBox 145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 descr="Screen Region 2014-09-11 at 10.30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7" y="5234062"/>
            <a:ext cx="3528786" cy="761162"/>
          </a:xfrm>
          <a:prstGeom prst="rect">
            <a:avLst/>
          </a:prstGeom>
        </p:spPr>
      </p:pic>
      <p:cxnSp>
        <p:nvCxnSpPr>
          <p:cNvPr id="134" name="Straight Arrow Connector 133"/>
          <p:cNvCxnSpPr/>
          <p:nvPr/>
        </p:nvCxnSpPr>
        <p:spPr>
          <a:xfrm flipH="1">
            <a:off x="6740071" y="4734851"/>
            <a:ext cx="719708" cy="671720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grpSp>
        <p:nvGrpSpPr>
          <p:cNvPr id="137" name="Group 136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38" name="Rounded Rectangle 13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43" name="Rounded Rectangle 142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49" name="Rounded Rectangle 148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55" name="Rounded Rectangle 154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62" name="Rounded Rectangle 161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6892101" y="4386662"/>
            <a:ext cx="220874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May be a linear function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81" name="Group 80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3" name="TextBox 92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4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45638" y="5177508"/>
            <a:ext cx="499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Inference should ensure that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The output is a tree, and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hared nodes have the same label in all the parts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35" name="Rounded Rectangle 134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40" name="Rounded Rectangle 13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46" name="Rounded Rectangle 145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52" name="Rounded Rectangle 151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58" name="Rounded Rectangle 157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7" name="Group 76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9" name="TextBox 88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16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Oval 2"/>
          <p:cNvSpPr/>
          <p:nvPr/>
        </p:nvSpPr>
        <p:spPr>
          <a:xfrm>
            <a:off x="4524556" y="1997577"/>
            <a:ext cx="691514" cy="83003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51459" y="2103512"/>
            <a:ext cx="143397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Invalid! Two parts disagree on the label for this node</a:t>
            </a:r>
            <a:endParaRPr lang="en-US" sz="1600" dirty="0"/>
          </a:p>
        </p:txBody>
      </p:sp>
      <p:pic>
        <p:nvPicPr>
          <p:cNvPr id="79" name="Picture 78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145638" y="5177508"/>
            <a:ext cx="499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Inference should ensure that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The output is a tree, and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hared nodes have the same label in all the parts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99" name="Group 9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TextBox 145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8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9" name="Picture 78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41" y="1584946"/>
            <a:ext cx="1356175" cy="13288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31089" y="3155016"/>
            <a:ext cx="395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We have seen two examples of decomposition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Many other decompositions possible…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49" name="Group 4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13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part is scored independently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Key observation</a:t>
            </a:r>
            <a:r>
              <a:rPr lang="en-US" dirty="0" smtClean="0"/>
              <a:t>: Number of possible inference outcomes for each part may not be large</a:t>
            </a:r>
          </a:p>
          <a:p>
            <a:pPr lvl="2"/>
            <a:r>
              <a:rPr lang="en-US" dirty="0" smtClean="0"/>
              <a:t>Even if the number of possible structures might be large</a:t>
            </a:r>
          </a:p>
          <a:p>
            <a:endParaRPr lang="en-US" dirty="0"/>
          </a:p>
          <a:p>
            <a:r>
              <a:rPr lang="en-US" dirty="0" smtClean="0"/>
              <a:t>Inference: How to glue together the pieces to build a valid output?</a:t>
            </a:r>
          </a:p>
          <a:p>
            <a:pPr lvl="1"/>
            <a:r>
              <a:rPr lang="en-US" dirty="0" smtClean="0"/>
              <a:t>Depends on the “shape” of the output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 complexity of inference is important</a:t>
            </a:r>
          </a:p>
          <a:p>
            <a:pPr lvl="1"/>
            <a:r>
              <a:rPr lang="en-US" dirty="0" smtClean="0"/>
              <a:t>Worst case: intractable</a:t>
            </a:r>
          </a:p>
          <a:p>
            <a:pPr lvl="1"/>
            <a:r>
              <a:rPr lang="en-US" dirty="0" smtClean="0"/>
              <a:t>With assumptions about the output, polynomial algorithms exist. </a:t>
            </a:r>
          </a:p>
          <a:p>
            <a:pPr lvl="2"/>
            <a:r>
              <a:rPr lang="en-US" dirty="0" smtClean="0"/>
              <a:t>Predicting sequence chains: Viterbi algorithm</a:t>
            </a:r>
            <a:endParaRPr lang="en-US" dirty="0"/>
          </a:p>
          <a:p>
            <a:pPr lvl="2"/>
            <a:r>
              <a:rPr lang="en-US" dirty="0" smtClean="0"/>
              <a:t>To parse a sentence into a tree: CKY algorithm</a:t>
            </a:r>
          </a:p>
          <a:p>
            <a:pPr lvl="2"/>
            <a:r>
              <a:rPr lang="en-US" dirty="0" smtClean="0"/>
              <a:t>In general, might have to either live with intractability or approximate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8899" y="593785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Questions?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/>
            <a:r>
              <a:rPr lang="en-US" dirty="0"/>
              <a:t>Augmenting Probabilistic Models with declarative constraints.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Stating inference problems vs solving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Inference problems: Problem formulation is different from solving them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Important distinction!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Problem formulation</a:t>
            </a:r>
            <a:r>
              <a:rPr lang="en-US" sz="2400" dirty="0" smtClean="0"/>
              <a:t>: </a:t>
            </a:r>
            <a:r>
              <a:rPr lang="en-US" sz="2400" u="sng" dirty="0" smtClean="0"/>
              <a:t>What</a:t>
            </a:r>
            <a:r>
              <a:rPr lang="en-US" sz="2400" dirty="0" smtClean="0"/>
              <a:t> combinatorial optimization problem are we solving?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Solution</a:t>
            </a:r>
            <a:r>
              <a:rPr lang="en-US" sz="2400" dirty="0" smtClean="0"/>
              <a:t>: </a:t>
            </a:r>
            <a:r>
              <a:rPr lang="en-US" sz="2400" u="sng" dirty="0" smtClean="0"/>
              <a:t>How</a:t>
            </a:r>
            <a:r>
              <a:rPr lang="en-US" sz="2400" dirty="0" smtClean="0"/>
              <a:t> will we solve the problem? An algorithmic concern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76033" y="3235217"/>
            <a:ext cx="520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general language for for stating inference problems: </a:t>
            </a:r>
            <a:r>
              <a:rPr lang="en-US" b="1" i="1" dirty="0" smtClean="0">
                <a:solidFill>
                  <a:schemeClr val="accent1"/>
                </a:solidFill>
              </a:rPr>
              <a:t>Integer linear programming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6032" y="4960201"/>
            <a:ext cx="520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algorithms exist. We will see some later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inference is combinatorial optimization</a:t>
            </a:r>
          </a:p>
          <a:p>
            <a:pPr lvl="1"/>
            <a:endParaRPr lang="en-US" dirty="0"/>
          </a:p>
          <a:p>
            <a:r>
              <a:rPr lang="en-US" dirty="0" smtClean="0"/>
              <a:t>Combinatorial optimization problems can be written as </a:t>
            </a:r>
            <a:r>
              <a:rPr lang="en-US" dirty="0" smtClean="0">
                <a:solidFill>
                  <a:schemeClr val="accent1"/>
                </a:solidFill>
              </a:rPr>
              <a:t>integer linear programs</a:t>
            </a:r>
            <a:r>
              <a:rPr lang="en-US" dirty="0" smtClean="0"/>
              <a:t> (ILP)</a:t>
            </a:r>
          </a:p>
          <a:p>
            <a:pPr lvl="1"/>
            <a:r>
              <a:rPr lang="en-US" dirty="0" smtClean="0"/>
              <a:t>The conversion is not always trivial</a:t>
            </a:r>
          </a:p>
          <a:p>
            <a:pPr lvl="1"/>
            <a:r>
              <a:rPr lang="en-US" dirty="0" smtClean="0"/>
              <a:t>Allows injection of “knowledge” into the inference in the form of constraints</a:t>
            </a:r>
          </a:p>
          <a:p>
            <a:endParaRPr lang="en-US" dirty="0" smtClean="0"/>
          </a:p>
          <a:p>
            <a:r>
              <a:rPr lang="en-US" dirty="0" smtClean="0"/>
              <a:t>Different ways of solving ILPs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Commercial solvers</a:t>
            </a:r>
            <a:r>
              <a:rPr lang="en-US" dirty="0" smtClean="0"/>
              <a:t>: CPLEX, </a:t>
            </a:r>
            <a:r>
              <a:rPr lang="en-US" dirty="0" err="1" smtClean="0"/>
              <a:t>Gurobi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Specialized solvers </a:t>
            </a:r>
            <a:r>
              <a:rPr lang="en-US" dirty="0" smtClean="0"/>
              <a:t>if you know something about your problem</a:t>
            </a:r>
          </a:p>
          <a:p>
            <a:pPr lvl="2"/>
            <a:r>
              <a:rPr lang="en-US" dirty="0" smtClean="0"/>
              <a:t>Incremental ILP, </a:t>
            </a:r>
            <a:r>
              <a:rPr lang="en-US" dirty="0" err="1" smtClean="0"/>
              <a:t>Lagrangian</a:t>
            </a:r>
            <a:r>
              <a:rPr lang="en-US" dirty="0" smtClean="0"/>
              <a:t> relaxation,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1"/>
                </a:solidFill>
              </a:rPr>
              <a:t>approximate</a:t>
            </a:r>
            <a:r>
              <a:rPr lang="en-US" dirty="0" smtClean="0"/>
              <a:t> to linear programs and hope for the best</a:t>
            </a:r>
          </a:p>
          <a:p>
            <a:endParaRPr lang="en-US" dirty="0"/>
          </a:p>
          <a:p>
            <a:r>
              <a:rPr lang="en-US" dirty="0" smtClean="0"/>
              <a:t>Integer linear programs are NP hard in general</a:t>
            </a:r>
          </a:p>
          <a:p>
            <a:pPr lvl="1"/>
            <a:r>
              <a:rPr lang="en-US" dirty="0" smtClean="0"/>
              <a:t>No free lunch</a:t>
            </a:r>
          </a:p>
        </p:txBody>
      </p:sp>
    </p:spTree>
    <p:extLst>
      <p:ext uri="{BB962C8B-B14F-4D97-AF65-F5344CB8AC3E}">
        <p14:creationId xmlns:p14="http://schemas.microsoft.com/office/powerpoint/2010/main" val="6106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70732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97288" y="81584"/>
            <a:ext cx="3780182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Minimizing a linear objective function subject to a finite number of linear constraints (equality or inequality)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32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0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c, s and d denote how much of each item is purchased</a:t>
            </a:r>
            <a:endParaRPr lang="en-US" dirty="0"/>
          </a:p>
        </p:txBody>
      </p:sp>
      <p:pic>
        <p:nvPicPr>
          <p:cNvPr id="7" name="Picture 6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5241" y="4720897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4414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4414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5921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4414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4414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871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0276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4414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871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0276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0276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5466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0276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0276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0277" y="6020175"/>
            <a:ext cx="274144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pic>
        <p:nvPicPr>
          <p:cNvPr id="13" name="Picture 12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4467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general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continuous optimization problem</a:t>
            </a:r>
          </a:p>
          <a:p>
            <a:pPr lvl="1"/>
            <a:r>
              <a:rPr lang="en-US" dirty="0" smtClean="0"/>
              <a:t>And yet, there are only a finite set of possible solutions</a:t>
            </a:r>
          </a:p>
          <a:p>
            <a:pPr lvl="1"/>
            <a:r>
              <a:rPr lang="en-US" dirty="0" smtClean="0"/>
              <a:t>The constraint matrix defines a convex </a:t>
            </a:r>
            <a:r>
              <a:rPr lang="en-US" dirty="0" smtClean="0">
                <a:solidFill>
                  <a:schemeClr val="accent1"/>
                </a:solidFill>
              </a:rPr>
              <a:t>polytope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Only the vertices or faces of the polytope can be solutions</a:t>
            </a:r>
          </a:p>
          <a:p>
            <a:pPr lvl="1"/>
            <a:endParaRPr lang="en-US" dirty="0">
              <a:solidFill>
                <a:srgbClr val="CC3333"/>
              </a:solidFill>
            </a:endParaRPr>
          </a:p>
        </p:txBody>
      </p:sp>
      <p:pic>
        <p:nvPicPr>
          <p:cNvPr id="6" name="Picture 5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91" y="1418773"/>
            <a:ext cx="2367257" cy="124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0857" y="1194832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linear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5400" y="1964090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linear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16071" y="1379498"/>
            <a:ext cx="734786" cy="1846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0" idx="3"/>
          </p:cNvCxnSpPr>
          <p:nvPr/>
        </p:nvCxnSpPr>
        <p:spPr>
          <a:xfrm flipH="1" flipV="1">
            <a:off x="5350348" y="2041949"/>
            <a:ext cx="1025052" cy="1068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57" name="Picture 56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 fontAlgn="base"/>
            <a:r>
              <a:rPr lang="en-US" dirty="0"/>
              <a:t>Augmenting Probabilistic Models with declarative </a:t>
            </a:r>
            <a:r>
              <a:rPr lang="en-US" dirty="0" smtClean="0"/>
              <a:t>constraints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1"/>
            <a:ext cx="7371567" cy="67536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-728972" y="-948258"/>
            <a:ext cx="10230781" cy="4167745"/>
          </a:xfrm>
          <a:custGeom>
            <a:avLst/>
            <a:gdLst>
              <a:gd name="connsiteX0" fmla="*/ 0 w 5128591"/>
              <a:gd name="connsiteY0" fmla="*/ 0 h 1066737"/>
              <a:gd name="connsiteX1" fmla="*/ 5128591 w 5128591"/>
              <a:gd name="connsiteY1" fmla="*/ 0 h 1066737"/>
              <a:gd name="connsiteX2" fmla="*/ 5128591 w 5128591"/>
              <a:gd name="connsiteY2" fmla="*/ 1066737 h 1066737"/>
              <a:gd name="connsiteX3" fmla="*/ 0 w 5128591"/>
              <a:gd name="connsiteY3" fmla="*/ 1066737 h 1066737"/>
              <a:gd name="connsiteX4" fmla="*/ 0 w 5128591"/>
              <a:gd name="connsiteY4" fmla="*/ 0 h 1066737"/>
              <a:gd name="connsiteX0" fmla="*/ 0 w 10217426"/>
              <a:gd name="connsiteY0" fmla="*/ 0 h 4154493"/>
              <a:gd name="connsiteX1" fmla="*/ 5128591 w 10217426"/>
              <a:gd name="connsiteY1" fmla="*/ 0 h 4154493"/>
              <a:gd name="connsiteX2" fmla="*/ 10217426 w 10217426"/>
              <a:gd name="connsiteY2" fmla="*/ 4154493 h 4154493"/>
              <a:gd name="connsiteX3" fmla="*/ 0 w 10217426"/>
              <a:gd name="connsiteY3" fmla="*/ 1066737 h 4154493"/>
              <a:gd name="connsiteX4" fmla="*/ 0 w 10217426"/>
              <a:gd name="connsiteY4" fmla="*/ 0 h 4154493"/>
              <a:gd name="connsiteX0" fmla="*/ 0 w 10217426"/>
              <a:gd name="connsiteY0" fmla="*/ 13252 h 4167745"/>
              <a:gd name="connsiteX1" fmla="*/ 10217426 w 10217426"/>
              <a:gd name="connsiteY1" fmla="*/ 0 h 4167745"/>
              <a:gd name="connsiteX2" fmla="*/ 10217426 w 10217426"/>
              <a:gd name="connsiteY2" fmla="*/ 4167745 h 4167745"/>
              <a:gd name="connsiteX3" fmla="*/ 0 w 10217426"/>
              <a:gd name="connsiteY3" fmla="*/ 1079989 h 4167745"/>
              <a:gd name="connsiteX4" fmla="*/ 0 w 10217426"/>
              <a:gd name="connsiteY4" fmla="*/ 13252 h 4167745"/>
              <a:gd name="connsiteX0" fmla="*/ 0 w 10217426"/>
              <a:gd name="connsiteY0" fmla="*/ 13252 h 4167745"/>
              <a:gd name="connsiteX1" fmla="*/ 10217426 w 10217426"/>
              <a:gd name="connsiteY1" fmla="*/ 0 h 4167745"/>
              <a:gd name="connsiteX2" fmla="*/ 10217426 w 10217426"/>
              <a:gd name="connsiteY2" fmla="*/ 4167745 h 4167745"/>
              <a:gd name="connsiteX3" fmla="*/ 79513 w 10217426"/>
              <a:gd name="connsiteY3" fmla="*/ 1093241 h 4167745"/>
              <a:gd name="connsiteX4" fmla="*/ 0 w 10217426"/>
              <a:gd name="connsiteY4" fmla="*/ 13252 h 4167745"/>
              <a:gd name="connsiteX0" fmla="*/ 13355 w 10230781"/>
              <a:gd name="connsiteY0" fmla="*/ 13252 h 4167745"/>
              <a:gd name="connsiteX1" fmla="*/ 10230781 w 10230781"/>
              <a:gd name="connsiteY1" fmla="*/ 0 h 4167745"/>
              <a:gd name="connsiteX2" fmla="*/ 10230781 w 10230781"/>
              <a:gd name="connsiteY2" fmla="*/ 4167745 h 4167745"/>
              <a:gd name="connsiteX3" fmla="*/ 0 w 10230781"/>
              <a:gd name="connsiteY3" fmla="*/ 1100385 h 4167745"/>
              <a:gd name="connsiteX4" fmla="*/ 13355 w 10230781"/>
              <a:gd name="connsiteY4" fmla="*/ 13252 h 416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781" h="4167745">
                <a:moveTo>
                  <a:pt x="13355" y="13252"/>
                </a:moveTo>
                <a:lnTo>
                  <a:pt x="10230781" y="0"/>
                </a:lnTo>
                <a:lnTo>
                  <a:pt x="10230781" y="4167745"/>
                </a:lnTo>
                <a:lnTo>
                  <a:pt x="0" y="1100385"/>
                </a:lnTo>
                <a:lnTo>
                  <a:pt x="13355" y="13252"/>
                </a:lnTo>
                <a:close/>
              </a:path>
            </a:pathLst>
          </a:cu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-753269" y="151318"/>
            <a:ext cx="9940726" cy="298917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13007" y="1229880"/>
                <a:ext cx="3374450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One of the constraints: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007" y="1229880"/>
                <a:ext cx="3374450" cy="384464"/>
              </a:xfrm>
              <a:prstGeom prst="rect">
                <a:avLst/>
              </a:prstGeom>
              <a:blipFill rotWithShape="0">
                <a:blip r:embed="rId2"/>
                <a:stretch>
                  <a:fillRect l="-1627" t="-476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7166610" y="1614344"/>
            <a:ext cx="333622" cy="907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90786" y="1901961"/>
            <a:ext cx="192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in the shaded region can are not allowed by this constraint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  <p:pic>
        <p:nvPicPr>
          <p:cNvPr id="11" name="Picture 10" descr="Screen Region 2014-11-06 at 10.16.0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28972" y="-2365211"/>
            <a:ext cx="12916442" cy="9919296"/>
            <a:chOff x="-728972" y="-2365211"/>
            <a:chExt cx="12916442" cy="9919296"/>
          </a:xfrm>
        </p:grpSpPr>
        <p:grpSp>
          <p:nvGrpSpPr>
            <p:cNvPr id="6" name="Group 5"/>
            <p:cNvGrpSpPr/>
            <p:nvPr/>
          </p:nvGrpSpPr>
          <p:grpSpPr>
            <a:xfrm>
              <a:off x="-728972" y="-2365211"/>
              <a:ext cx="12916442" cy="9919296"/>
              <a:chOff x="-728972" y="-2365211"/>
              <a:chExt cx="12916442" cy="9919296"/>
            </a:xfrm>
          </p:grpSpPr>
          <p:sp>
            <p:nvSpPr>
              <p:cNvPr id="22" name="Rectangle 54"/>
              <p:cNvSpPr/>
              <p:nvPr/>
            </p:nvSpPr>
            <p:spPr>
              <a:xfrm>
                <a:off x="-728972" y="-948258"/>
                <a:ext cx="10230781" cy="416774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0781" h="4167745">
                    <a:moveTo>
                      <a:pt x="13355" y="13252"/>
                    </a:moveTo>
                    <a:lnTo>
                      <a:pt x="10230781" y="0"/>
                    </a:lnTo>
                    <a:lnTo>
                      <a:pt x="10230781" y="4167745"/>
                    </a:lnTo>
                    <a:lnTo>
                      <a:pt x="0" y="1100385"/>
                    </a:lnTo>
                    <a:lnTo>
                      <a:pt x="13355" y="13252"/>
                    </a:ln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54"/>
              <p:cNvSpPr/>
              <p:nvPr/>
            </p:nvSpPr>
            <p:spPr>
              <a:xfrm>
                <a:off x="-367021" y="-780618"/>
                <a:ext cx="4458631" cy="821396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54"/>
              <p:cNvSpPr/>
              <p:nvPr/>
            </p:nvSpPr>
            <p:spPr>
              <a:xfrm rot="15816273">
                <a:off x="4315000" y="2234914"/>
                <a:ext cx="2326342" cy="821396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54"/>
              <p:cNvSpPr/>
              <p:nvPr/>
            </p:nvSpPr>
            <p:spPr>
              <a:xfrm rot="13609132">
                <a:off x="4943390" y="-45431"/>
                <a:ext cx="6274196" cy="821396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54"/>
              <p:cNvSpPr/>
              <p:nvPr/>
            </p:nvSpPr>
            <p:spPr>
              <a:xfrm rot="9798734">
                <a:off x="4606904" y="-2365211"/>
                <a:ext cx="5949998" cy="9919296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54"/>
            <p:cNvSpPr/>
            <p:nvPr/>
          </p:nvSpPr>
          <p:spPr>
            <a:xfrm>
              <a:off x="-416551" y="-955878"/>
              <a:ext cx="8767741" cy="5340915"/>
            </a:xfrm>
            <a:custGeom>
              <a:avLst/>
              <a:gdLst>
                <a:gd name="connsiteX0" fmla="*/ 0 w 5128591"/>
                <a:gd name="connsiteY0" fmla="*/ 0 h 1066737"/>
                <a:gd name="connsiteX1" fmla="*/ 5128591 w 5128591"/>
                <a:gd name="connsiteY1" fmla="*/ 0 h 1066737"/>
                <a:gd name="connsiteX2" fmla="*/ 5128591 w 5128591"/>
                <a:gd name="connsiteY2" fmla="*/ 1066737 h 1066737"/>
                <a:gd name="connsiteX3" fmla="*/ 0 w 5128591"/>
                <a:gd name="connsiteY3" fmla="*/ 1066737 h 1066737"/>
                <a:gd name="connsiteX4" fmla="*/ 0 w 5128591"/>
                <a:gd name="connsiteY4" fmla="*/ 0 h 1066737"/>
                <a:gd name="connsiteX0" fmla="*/ 0 w 10217426"/>
                <a:gd name="connsiteY0" fmla="*/ 0 h 4154493"/>
                <a:gd name="connsiteX1" fmla="*/ 5128591 w 10217426"/>
                <a:gd name="connsiteY1" fmla="*/ 0 h 4154493"/>
                <a:gd name="connsiteX2" fmla="*/ 10217426 w 10217426"/>
                <a:gd name="connsiteY2" fmla="*/ 4154493 h 4154493"/>
                <a:gd name="connsiteX3" fmla="*/ 0 w 10217426"/>
                <a:gd name="connsiteY3" fmla="*/ 1066737 h 4154493"/>
                <a:gd name="connsiteX4" fmla="*/ 0 w 10217426"/>
                <a:gd name="connsiteY4" fmla="*/ 0 h 4154493"/>
                <a:gd name="connsiteX0" fmla="*/ 0 w 10217426"/>
                <a:gd name="connsiteY0" fmla="*/ 13252 h 4167745"/>
                <a:gd name="connsiteX1" fmla="*/ 10217426 w 10217426"/>
                <a:gd name="connsiteY1" fmla="*/ 0 h 4167745"/>
                <a:gd name="connsiteX2" fmla="*/ 10217426 w 10217426"/>
                <a:gd name="connsiteY2" fmla="*/ 4167745 h 4167745"/>
                <a:gd name="connsiteX3" fmla="*/ 0 w 10217426"/>
                <a:gd name="connsiteY3" fmla="*/ 1079989 h 4167745"/>
                <a:gd name="connsiteX4" fmla="*/ 0 w 10217426"/>
                <a:gd name="connsiteY4" fmla="*/ 13252 h 4167745"/>
                <a:gd name="connsiteX0" fmla="*/ 0 w 10217426"/>
                <a:gd name="connsiteY0" fmla="*/ 13252 h 4167745"/>
                <a:gd name="connsiteX1" fmla="*/ 10217426 w 10217426"/>
                <a:gd name="connsiteY1" fmla="*/ 0 h 4167745"/>
                <a:gd name="connsiteX2" fmla="*/ 10217426 w 10217426"/>
                <a:gd name="connsiteY2" fmla="*/ 4167745 h 4167745"/>
                <a:gd name="connsiteX3" fmla="*/ 79513 w 10217426"/>
                <a:gd name="connsiteY3" fmla="*/ 1093241 h 4167745"/>
                <a:gd name="connsiteX4" fmla="*/ 0 w 10217426"/>
                <a:gd name="connsiteY4" fmla="*/ 13252 h 4167745"/>
                <a:gd name="connsiteX0" fmla="*/ 13355 w 10230781"/>
                <a:gd name="connsiteY0" fmla="*/ 13252 h 4167745"/>
                <a:gd name="connsiteX1" fmla="*/ 10230781 w 10230781"/>
                <a:gd name="connsiteY1" fmla="*/ 0 h 4167745"/>
                <a:gd name="connsiteX2" fmla="*/ 10230781 w 10230781"/>
                <a:gd name="connsiteY2" fmla="*/ 4167745 h 4167745"/>
                <a:gd name="connsiteX3" fmla="*/ 0 w 10230781"/>
                <a:gd name="connsiteY3" fmla="*/ 1100385 h 4167745"/>
                <a:gd name="connsiteX4" fmla="*/ 13355 w 10230781"/>
                <a:gd name="connsiteY4" fmla="*/ 13252 h 4167745"/>
                <a:gd name="connsiteX0" fmla="*/ 0 w 10217426"/>
                <a:gd name="connsiteY0" fmla="*/ 13252 h 5146605"/>
                <a:gd name="connsiteX1" fmla="*/ 10217426 w 10217426"/>
                <a:gd name="connsiteY1" fmla="*/ 0 h 5146605"/>
                <a:gd name="connsiteX2" fmla="*/ 10217426 w 10217426"/>
                <a:gd name="connsiteY2" fmla="*/ 4167745 h 5146605"/>
                <a:gd name="connsiteX3" fmla="*/ 135235 w 10217426"/>
                <a:gd name="connsiteY3" fmla="*/ 5146605 h 5146605"/>
                <a:gd name="connsiteX4" fmla="*/ 0 w 10217426"/>
                <a:gd name="connsiteY4" fmla="*/ 13252 h 5146605"/>
                <a:gd name="connsiteX0" fmla="*/ 0 w 10217426"/>
                <a:gd name="connsiteY0" fmla="*/ 13252 h 5146605"/>
                <a:gd name="connsiteX1" fmla="*/ 10217426 w 10217426"/>
                <a:gd name="connsiteY1" fmla="*/ 0 h 5146605"/>
                <a:gd name="connsiteX2" fmla="*/ 8914406 w 10217426"/>
                <a:gd name="connsiteY2" fmla="*/ 487285 h 5146605"/>
                <a:gd name="connsiteX3" fmla="*/ 135235 w 10217426"/>
                <a:gd name="connsiteY3" fmla="*/ 5146605 h 5146605"/>
                <a:gd name="connsiteX4" fmla="*/ 0 w 10217426"/>
                <a:gd name="connsiteY4" fmla="*/ 13252 h 5146605"/>
                <a:gd name="connsiteX0" fmla="*/ 0 w 8914406"/>
                <a:gd name="connsiteY0" fmla="*/ 173272 h 5306625"/>
                <a:gd name="connsiteX1" fmla="*/ 8902976 w 8914406"/>
                <a:gd name="connsiteY1" fmla="*/ 0 h 5306625"/>
                <a:gd name="connsiteX2" fmla="*/ 8914406 w 8914406"/>
                <a:gd name="connsiteY2" fmla="*/ 647305 h 5306625"/>
                <a:gd name="connsiteX3" fmla="*/ 135235 w 8914406"/>
                <a:gd name="connsiteY3" fmla="*/ 5306625 h 5306625"/>
                <a:gd name="connsiteX4" fmla="*/ 0 w 8914406"/>
                <a:gd name="connsiteY4" fmla="*/ 173272 h 5306625"/>
                <a:gd name="connsiteX0" fmla="*/ 24785 w 8779171"/>
                <a:gd name="connsiteY0" fmla="*/ 36112 h 5306625"/>
                <a:gd name="connsiteX1" fmla="*/ 8767741 w 8779171"/>
                <a:gd name="connsiteY1" fmla="*/ 0 h 5306625"/>
                <a:gd name="connsiteX2" fmla="*/ 8779171 w 8779171"/>
                <a:gd name="connsiteY2" fmla="*/ 647305 h 5306625"/>
                <a:gd name="connsiteX3" fmla="*/ 0 w 8779171"/>
                <a:gd name="connsiteY3" fmla="*/ 5306625 h 5306625"/>
                <a:gd name="connsiteX4" fmla="*/ 24785 w 8779171"/>
                <a:gd name="connsiteY4" fmla="*/ 36112 h 5306625"/>
                <a:gd name="connsiteX0" fmla="*/ 13355 w 8767741"/>
                <a:gd name="connsiteY0" fmla="*/ 36112 h 5340915"/>
                <a:gd name="connsiteX1" fmla="*/ 8756311 w 8767741"/>
                <a:gd name="connsiteY1" fmla="*/ 0 h 5340915"/>
                <a:gd name="connsiteX2" fmla="*/ 8767741 w 8767741"/>
                <a:gd name="connsiteY2" fmla="*/ 647305 h 5340915"/>
                <a:gd name="connsiteX3" fmla="*/ 0 w 8767741"/>
                <a:gd name="connsiteY3" fmla="*/ 5340915 h 5340915"/>
                <a:gd name="connsiteX4" fmla="*/ 13355 w 8767741"/>
                <a:gd name="connsiteY4" fmla="*/ 36112 h 534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7741" h="5340915">
                  <a:moveTo>
                    <a:pt x="13355" y="36112"/>
                  </a:moveTo>
                  <a:lnTo>
                    <a:pt x="8756311" y="0"/>
                  </a:lnTo>
                  <a:lnTo>
                    <a:pt x="8767741" y="647305"/>
                  </a:lnTo>
                  <a:lnTo>
                    <a:pt x="0" y="5340915"/>
                  </a:lnTo>
                  <a:cubicBezTo>
                    <a:pt x="4452" y="3572647"/>
                    <a:pt x="8903" y="1804380"/>
                    <a:pt x="13355" y="36112"/>
                  </a:cubicBezTo>
                  <a:close/>
                </a:path>
              </a:pathLst>
            </a:custGeom>
            <a:solidFill>
              <a:srgbClr val="FF0000">
                <a:alpha val="53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H="1" flipV="1">
            <a:off x="-753269" y="151318"/>
            <a:ext cx="9940726" cy="298917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-400871" y="-304656"/>
            <a:ext cx="8762993" cy="468839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3737" y="4636844"/>
            <a:ext cx="9485039" cy="271498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79313" y="-1934780"/>
            <a:ext cx="3019585" cy="938449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84321" y="-1629600"/>
            <a:ext cx="3975215" cy="965309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83503" y="-1921565"/>
            <a:ext cx="6276033" cy="864304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1828" y="3362594"/>
            <a:ext cx="3793307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constraint forbids a half-plane</a:t>
            </a:r>
          </a:p>
          <a:p>
            <a:r>
              <a:rPr lang="en-US" dirty="0" smtClean="0"/>
              <a:t>The points that are allowed form the feasible region</a:t>
            </a:r>
            <a:endParaRPr lang="en-US" dirty="0"/>
          </a:p>
        </p:txBody>
      </p:sp>
      <p:pic>
        <p:nvPicPr>
          <p:cNvPr id="30" name="Picture 29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6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  <p:pic>
        <p:nvPicPr>
          <p:cNvPr id="13" name="Picture 12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1476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a polytope that contains allowed solutions (possibly not closed)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 descr="Screen Region 2014-11-06 at 10.16.06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a polytope that contains allowed solutions (possibly not closed)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 descr="Screen Region 2014-11-06 at 10.16.06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a polytope that contains allowed solutions (possibly not closed)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6500" y="3147928"/>
            <a:ext cx="28067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Even though all points in the region are allowed, points on the faces maximize/minimize the cost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2494643" y="2685143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08714" y="1628321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5929" y="2018393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38043" y="3585936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97591" y="5547179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19500" y="6242958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Region 2014-11-06 at 10.16.06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a continuous optimization problem</a:t>
            </a:r>
          </a:p>
          <a:p>
            <a:pPr lvl="1"/>
            <a:r>
              <a:rPr lang="en-US" dirty="0" smtClean="0"/>
              <a:t>And yet, there are only a finite set of possible solutions</a:t>
            </a:r>
          </a:p>
          <a:p>
            <a:pPr lvl="1"/>
            <a:r>
              <a:rPr lang="en-US" dirty="0" smtClean="0"/>
              <a:t>The constraint matrix defines a </a:t>
            </a:r>
            <a:r>
              <a:rPr lang="en-US" dirty="0" err="1" smtClean="0">
                <a:solidFill>
                  <a:schemeClr val="accent1"/>
                </a:solidFill>
              </a:rPr>
              <a:t>polytope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Only the vertices or faces of the polytope can be solutions</a:t>
            </a:r>
          </a:p>
          <a:p>
            <a:pPr lvl="1"/>
            <a:endParaRPr lang="en-US" dirty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Linear programs can be solved in polynomial time</a:t>
            </a:r>
          </a:p>
        </p:txBody>
      </p:sp>
      <p:pic>
        <p:nvPicPr>
          <p:cNvPr id="5" name="Picture 4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91" y="1418773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general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 descr="Screen Region 2014-11-06 at 10.32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43" y="1600201"/>
            <a:ext cx="3737004" cy="15022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81926" y="2639787"/>
            <a:ext cx="2425700" cy="4263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</a:t>
            </a:r>
            <a:r>
              <a:rPr lang="en-US" dirty="0" err="1" smtClean="0"/>
              <a:t>polytope</a:t>
            </a:r>
            <a:r>
              <a:rPr lang="en-US" dirty="0" smtClean="0"/>
              <a:t> that contains allowed solutions (possibly not closed)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930071" y="1885042"/>
            <a:ext cx="3698422" cy="4173766"/>
            <a:chOff x="2930071" y="1885042"/>
            <a:chExt cx="3698422" cy="4173766"/>
          </a:xfrm>
        </p:grpSpPr>
        <p:sp>
          <p:nvSpPr>
            <p:cNvPr id="5" name="Oval 4"/>
            <p:cNvSpPr/>
            <p:nvPr/>
          </p:nvSpPr>
          <p:spPr>
            <a:xfrm>
              <a:off x="293007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3232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3458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3683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3909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4134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943600" y="2701471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3007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3232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3458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43683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3909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44134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43600" y="31441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5547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5772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5998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6223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6449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46674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69000" y="362040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4912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5137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95363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5588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814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6039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62650" y="40422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45137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95363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45588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95814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39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62650" y="44849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47677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97903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8128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8354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8579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8050" y="496116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582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99808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0033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0259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0484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07100" y="54356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3481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525736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17786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20041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41327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91553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41778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92004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2229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24550" y="23168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76093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501493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495143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495143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0" y="2775858"/>
            <a:ext cx="19866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integer points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</a:t>
            </a:r>
            <a:r>
              <a:rPr lang="en-US" dirty="0" err="1" smtClean="0"/>
              <a:t>polytope</a:t>
            </a:r>
            <a:r>
              <a:rPr lang="en-US" dirty="0" smtClean="0"/>
              <a:t> that contains allowed solutions (possibly not closed)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930071" y="1885042"/>
            <a:ext cx="3698422" cy="4173766"/>
            <a:chOff x="2930071" y="1885042"/>
            <a:chExt cx="3698422" cy="4173766"/>
          </a:xfrm>
        </p:grpSpPr>
        <p:sp>
          <p:nvSpPr>
            <p:cNvPr id="5" name="Oval 4"/>
            <p:cNvSpPr/>
            <p:nvPr/>
          </p:nvSpPr>
          <p:spPr>
            <a:xfrm>
              <a:off x="293007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3232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3458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3683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3909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4134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943600" y="2701471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3007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3232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3458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43683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3909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44134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43600" y="31441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5547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5772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5998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6223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6449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46674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69000" y="362040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4912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5137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95363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5588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814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6039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62650" y="40422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45137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95363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45588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95814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39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62650" y="44849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47677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97903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8128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8354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8579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8050" y="496116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582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99808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0033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0259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0484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07100" y="54356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3481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525736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17786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20041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41327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91553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41778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92004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2229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24550" y="23168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76093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501493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495143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495143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0" y="2775858"/>
            <a:ext cx="19866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integer points allowed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777374" y="2053770"/>
            <a:ext cx="127000" cy="13607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818389" y="2258785"/>
            <a:ext cx="20167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vertex is not an integer solution.</a:t>
            </a:r>
          </a:p>
          <a:p>
            <a:r>
              <a:rPr lang="en-US" dirty="0" smtClean="0"/>
              <a:t>Can not be the solution.</a:t>
            </a:r>
          </a:p>
        </p:txBody>
      </p:sp>
      <p:cxnSp>
        <p:nvCxnSpPr>
          <p:cNvPr id="7" name="Straight Arrow Connector 6"/>
          <p:cNvCxnSpPr>
            <a:stCxn id="77" idx="1"/>
          </p:cNvCxnSpPr>
          <p:nvPr/>
        </p:nvCxnSpPr>
        <p:spPr>
          <a:xfrm flipH="1" flipV="1">
            <a:off x="5943601" y="2131788"/>
            <a:ext cx="874788" cy="72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choices: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521948" y="3013672"/>
            <a:ext cx="36967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The output  </a:t>
            </a:r>
            <a:r>
              <a:rPr lang="en-US" sz="1400" b="1" dirty="0" smtClean="0"/>
              <a:t>y </a:t>
            </a:r>
            <a:r>
              <a:rPr lang="en-US" sz="1400" dirty="0" smtClean="0"/>
              <a:t>is a labeled assignment of the nodes and edges 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                     ,                            ,                            ,…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The input </a:t>
            </a:r>
            <a:r>
              <a:rPr lang="en-US" sz="1400" b="1" dirty="0" smtClean="0"/>
              <a:t>x </a:t>
            </a:r>
            <a:r>
              <a:rPr lang="en-US" sz="1400" dirty="0" smtClean="0"/>
              <a:t>not shown here</a:t>
            </a:r>
            <a:endParaRPr lang="en-US" sz="1400" b="1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4036787" y="1044222"/>
            <a:ext cx="5007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scoring function (via the weight vector) scores outputs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r>
              <a:rPr lang="en-US" sz="1400" dirty="0" smtClean="0"/>
              <a:t>For generalization and ease of inference, break the output into parts and score each part</a:t>
            </a:r>
          </a:p>
          <a:p>
            <a:r>
              <a:rPr lang="en-US" sz="1400" dirty="0" smtClean="0"/>
              <a:t>The score for the structure is the sum of the part scores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sz="1400" dirty="0" smtClean="0"/>
              <a:t>What is the best way to do this decomposition? Depends….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4382650" y="3690530"/>
            <a:ext cx="3368447" cy="964272"/>
            <a:chOff x="4382650" y="4321433"/>
            <a:chExt cx="3368447" cy="964272"/>
          </a:xfrm>
        </p:grpSpPr>
        <p:pic>
          <p:nvPicPr>
            <p:cNvPr id="231" name="Picture 230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232" name="Picture 231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  <p:pic>
          <p:nvPicPr>
            <p:cNvPr id="233" name="Picture 232" descr="p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562" y="4321433"/>
              <a:ext cx="1016535" cy="96427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3938496" y="1044222"/>
            <a:ext cx="4971824" cy="49510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49" name="Group 4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9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Solving integer linear programs in general can be NP-hard!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LP-relaxation</a:t>
            </a:r>
            <a:r>
              <a:rPr lang="en-US" dirty="0" smtClean="0"/>
              <a:t>: Drop the integer constraints and hope for the best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36133" y="2639787"/>
            <a:ext cx="2425700" cy="4263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11-06 at 10.32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43" y="1600201"/>
            <a:ext cx="3737004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for inference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chemeClr val="accent1"/>
                </a:solidFill>
                <a:ea typeface="cmsy10"/>
                <a:cs typeface="cmsy10"/>
              </a:rPr>
              <a:t>score(</a:t>
            </a:r>
            <a:r>
              <a:rPr lang="en-US" sz="2000" b="1" dirty="0" smtClean="0">
                <a:solidFill>
                  <a:schemeClr val="accent1"/>
                </a:solidFill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/>
              <a:t>Introduce </a:t>
            </a:r>
            <a:r>
              <a:rPr lang="en-US" sz="2400" dirty="0">
                <a:solidFill>
                  <a:schemeClr val="accent1"/>
                </a:solidFill>
              </a:rPr>
              <a:t>decision variables</a:t>
            </a:r>
            <a:r>
              <a:rPr lang="en-US" sz="2400" dirty="0"/>
              <a:t>: Indicators 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85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4" y="4404166"/>
            <a:ext cx="5746249" cy="1620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chemeClr val="accent1"/>
                </a:solidFill>
                <a:ea typeface="cmsy10"/>
                <a:cs typeface="cmsy10"/>
              </a:rPr>
              <a:t>score(</a:t>
            </a:r>
            <a:r>
              <a:rPr lang="en-US" sz="2000" b="1" dirty="0" smtClean="0">
                <a:solidFill>
                  <a:schemeClr val="accent1"/>
                </a:solidFill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/>
              <a:t>Introduce </a:t>
            </a:r>
            <a:r>
              <a:rPr lang="en-US" sz="2400" dirty="0">
                <a:solidFill>
                  <a:schemeClr val="accent1"/>
                </a:solidFill>
              </a:rPr>
              <a:t>decision variables</a:t>
            </a:r>
            <a:r>
              <a:rPr lang="en-US" sz="2400" dirty="0"/>
              <a:t>: Indicators 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48929" y="4505263"/>
            <a:ext cx="20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Maximize the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686" y="5026995"/>
            <a:ext cx="237671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Pick exactly one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chemeClr val="accent1"/>
                </a:solidFill>
                <a:ea typeface="cmsy10"/>
                <a:cs typeface="cmsy10"/>
              </a:rPr>
              <a:t>score(</a:t>
            </a:r>
            <a:r>
              <a:rPr lang="en-US" sz="2000" b="1" dirty="0" smtClean="0">
                <a:solidFill>
                  <a:schemeClr val="accent1"/>
                </a:solidFill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 smtClean="0"/>
              <a:t>Introduce </a:t>
            </a:r>
            <a:r>
              <a:rPr lang="en-US" sz="2400" dirty="0" smtClean="0">
                <a:solidFill>
                  <a:schemeClr val="accent1"/>
                </a:solidFill>
              </a:rPr>
              <a:t>decision variables</a:t>
            </a:r>
            <a:r>
              <a:rPr lang="en-US" sz="2400" dirty="0" smtClean="0"/>
              <a:t>: Indicators 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48929" y="4505263"/>
            <a:ext cx="20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Maximize the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8929" y="5010276"/>
            <a:ext cx="2184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Pick exactly one label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1786" y="602330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assignment to the </a:t>
            </a:r>
            <a:r>
              <a:rPr lang="en-US" b="1" dirty="0" smtClean="0"/>
              <a:t>z</a:t>
            </a:r>
            <a:r>
              <a:rPr lang="en-US" dirty="0" smtClean="0"/>
              <a:t> vector gives us a </a:t>
            </a:r>
            <a:r>
              <a:rPr lang="en-US" b="1" dirty="0" smtClean="0"/>
              <a:t>y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4" y="4404166"/>
            <a:ext cx="5746249" cy="16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rgbClr val="CC3333"/>
                </a:solidFill>
                <a:ea typeface="cmsy10"/>
                <a:cs typeface="cmsy10"/>
              </a:rPr>
              <a:t>score</a:t>
            </a:r>
            <a:r>
              <a:rPr lang="en-US" sz="2000" dirty="0" smtClean="0">
                <a:ea typeface="cmsy10"/>
                <a:cs typeface="cmsy10"/>
              </a:rPr>
              <a:t>(</a:t>
            </a:r>
            <a:r>
              <a:rPr lang="en-US" sz="2000" b="1" dirty="0" smtClean="0"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 smtClean="0"/>
              <a:t>Introduce </a:t>
            </a:r>
            <a:r>
              <a:rPr lang="en-US" sz="2400" dirty="0" smtClean="0">
                <a:solidFill>
                  <a:srgbClr val="CC3333"/>
                </a:solidFill>
              </a:rPr>
              <a:t>decision variables </a:t>
            </a:r>
            <a:r>
              <a:rPr lang="en-US" sz="2400" dirty="0" smtClean="0"/>
              <a:t>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48929" y="4505263"/>
            <a:ext cx="20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Maximize the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8929" y="5010276"/>
            <a:ext cx="2184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Pick exactly one label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1786" y="602330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assignment to the </a:t>
            </a:r>
            <a:r>
              <a:rPr lang="en-US" b="1" dirty="0" smtClean="0"/>
              <a:t>z</a:t>
            </a:r>
            <a:r>
              <a:rPr lang="en-US" dirty="0" smtClean="0"/>
              <a:t> vector gives us a </a:t>
            </a:r>
            <a:r>
              <a:rPr lang="en-US" b="1" dirty="0" smtClean="0"/>
              <a:t>y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4" y="4404166"/>
            <a:ext cx="5746249" cy="1620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302" y="2129425"/>
            <a:ext cx="7766138" cy="288085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have taken a trivial problem (finding a highest scoring element of a list) and converted it into a representation accommodates NP-hardness in the worst case!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Don’t </a:t>
            </a:r>
            <a:r>
              <a:rPr lang="en-US" sz="2000" u="sng" dirty="0" smtClean="0">
                <a:solidFill>
                  <a:schemeClr val="accent1"/>
                </a:solidFill>
              </a:rPr>
              <a:t>solve</a:t>
            </a:r>
            <a:r>
              <a:rPr lang="en-US" sz="2000" dirty="0" smtClean="0">
                <a:solidFill>
                  <a:schemeClr val="accent1"/>
                </a:solidFill>
              </a:rPr>
              <a:t> multiclass classification with an ILP solver. This is a building block for a larger inference problem</a:t>
            </a:r>
          </a:p>
          <a:p>
            <a:pPr algn="ctr"/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28" name="Picture 27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 Region 2014-10-07 at 10.55.1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53436" y="3093861"/>
            <a:ext cx="2392471" cy="556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Emission score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21897" y="3081335"/>
            <a:ext cx="3405486" cy="556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score</a:t>
            </a:r>
            <a:endParaRPr lang="en-US" dirty="0"/>
          </a:p>
        </p:txBody>
      </p:sp>
      <p:pic>
        <p:nvPicPr>
          <p:cNvPr id="33" name="Picture 32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9" name="Picture 38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40" name="TextBox 39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43" name="TextBox 42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95311" y="4559880"/>
                <a:ext cx="4044697" cy="126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3366CC"/>
                    </a:solidFill>
                  </a:rPr>
                  <a:t>Decision variables: Indicator functions</a:t>
                </a:r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𝒕𝒓𝒖𝒆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𝒇𝒂𝒍𝒔𝒆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11" y="4559880"/>
                <a:ext cx="4044697" cy="1264192"/>
              </a:xfrm>
              <a:prstGeom prst="rect">
                <a:avLst/>
              </a:prstGeom>
              <a:blipFill rotWithShape="0">
                <a:blip r:embed="rId2"/>
                <a:stretch>
                  <a:fillRect l="-1054" t="-2415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834821" y="3543739"/>
            <a:ext cx="3422221" cy="1016141"/>
            <a:chOff x="2834821" y="3871310"/>
            <a:chExt cx="3422221" cy="1016141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34821" y="3871310"/>
              <a:ext cx="1627112" cy="1016141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961467" y="3871310"/>
              <a:ext cx="1295575" cy="1016141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52" name="Picture 51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2451659" y="3106456"/>
            <a:ext cx="755004" cy="4509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71323" y="3130380"/>
            <a:ext cx="1249271" cy="4509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43" name="TextBox 42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55" name="TextBox 54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creen Region 2014-10-07 at 10.55.1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3116138" y="2410279"/>
            <a:ext cx="4848821" cy="1133460"/>
            <a:chOff x="3166242" y="2737850"/>
            <a:chExt cx="4848821" cy="1133460"/>
          </a:xfrm>
        </p:grpSpPr>
        <p:sp>
          <p:nvSpPr>
            <p:cNvPr id="54" name="TextBox 53"/>
            <p:cNvSpPr txBox="1"/>
            <p:nvPr/>
          </p:nvSpPr>
          <p:spPr>
            <a:xfrm>
              <a:off x="3552375" y="2737850"/>
              <a:ext cx="419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Score for decisions, from trained classifiers</a:t>
              </a:r>
            </a:p>
          </p:txBody>
        </p:sp>
        <p:cxnSp>
          <p:nvCxnSpPr>
            <p:cNvPr id="55" name="Straight Arrow Connector 54"/>
            <p:cNvCxnSpPr>
              <a:stCxn id="52" idx="0"/>
            </p:cNvCxnSpPr>
            <p:nvPr/>
          </p:nvCxnSpPr>
          <p:spPr>
            <a:xfrm flipV="1">
              <a:off x="3634828" y="3107182"/>
              <a:ext cx="1668517" cy="343715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0"/>
              <a:endCxn id="54" idx="2"/>
            </p:cNvCxnSpPr>
            <p:nvPr/>
          </p:nvCxnSpPr>
          <p:spPr>
            <a:xfrm flipH="1" flipV="1">
              <a:off x="5651668" y="3107182"/>
              <a:ext cx="1831579" cy="343715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166242" y="3450897"/>
              <a:ext cx="937172" cy="42041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951430" y="3450897"/>
              <a:ext cx="1063633" cy="42041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48" name="Picture 47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51" name="TextBox 50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59" name="TextBox 58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67" name="Group 66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TextBox 46"/>
          <p:cNvSpPr txBox="1"/>
          <p:nvPr/>
        </p:nvSpPr>
        <p:spPr>
          <a:xfrm>
            <a:off x="4109357" y="1167542"/>
            <a:ext cx="4716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The output is a labeled assignment of nodes and edges </a:t>
            </a: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                                  ,                            ,  </a:t>
            </a:r>
            <a:r>
              <a:rPr lang="mr-IN" sz="1600" dirty="0" smtClean="0">
                <a:latin typeface="+mn-lt"/>
              </a:rPr>
              <a:t>…</a:t>
            </a:r>
            <a:endParaRPr lang="en-US" sz="1600" dirty="0" smtClean="0">
              <a:latin typeface="+mn-lt"/>
            </a:endParaRPr>
          </a:p>
          <a:p>
            <a:pPr algn="ctr"/>
            <a:endParaRPr lang="en-US" sz="160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The input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not shown here</a:t>
            </a:r>
            <a:endParaRPr lang="en-US" sz="1600" b="1" dirty="0" smtClean="0">
              <a:latin typeface="+mn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56979" y="1949520"/>
            <a:ext cx="2221346" cy="964272"/>
            <a:chOff x="4382650" y="4321433"/>
            <a:chExt cx="2221346" cy="964272"/>
          </a:xfrm>
        </p:grpSpPr>
        <p:pic>
          <p:nvPicPr>
            <p:cNvPr id="50" name="Picture 49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52" name="Picture 51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33" name="TextBox 32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34" name="TextBox 33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290330" y="5030923"/>
            <a:ext cx="5305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One group of indicators per factor</a:t>
            </a:r>
          </a:p>
          <a:p>
            <a:pPr algn="ctr"/>
            <a:r>
              <a:rPr lang="en-US" sz="2000" dirty="0" smtClean="0"/>
              <a:t>One score per indicator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40" name="Picture 39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0330" y="5030923"/>
            <a:ext cx="5305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One group of indicators per factor</a:t>
            </a:r>
          </a:p>
          <a:p>
            <a:pPr algn="ctr"/>
            <a:r>
              <a:rPr lang="en-US" sz="2000" dirty="0" smtClean="0"/>
              <a:t>One score per indicator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678795" y="4855853"/>
            <a:ext cx="2465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expression explicitly enumerates </a:t>
            </a:r>
            <a:r>
              <a:rPr lang="en-US" b="1" i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decision that we need to make to build the final output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42" name="Picture 41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40" name="TextBox 39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45" name="TextBox 44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8448" y="4046435"/>
            <a:ext cx="48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should only consider valid label sequences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5" name="Picture 34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7805459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22643" y="4682066"/>
            <a:ext cx="7442602" cy="17751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5" name="Picture 34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6" name="Picture 35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7805459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3" name="Picture 2" descr="Screen Region 2014-10-07 at 10.49.4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22643" y="4682066"/>
            <a:ext cx="7442602" cy="17751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6" name="Picture 35" descr="Screen Region 2014-10-07 at 10.24.33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7933675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22643" y="5462622"/>
            <a:ext cx="7442602" cy="11824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37661" y="5242039"/>
            <a:ext cx="407227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We can write this using linear constraints over the indicator variables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7" name="Picture 36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8" name="Picture 37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pic>
        <p:nvPicPr>
          <p:cNvPr id="40" name="Picture 39" descr="Screen Region 2014-10-07 at 10.49.46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813891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37244" y="5807191"/>
            <a:ext cx="7442602" cy="6329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80553" y="5244281"/>
            <a:ext cx="1763447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We could add </a:t>
            </a:r>
            <a:r>
              <a:rPr lang="en-US" i="1" smtClean="0">
                <a:solidFill>
                  <a:schemeClr val="accent1"/>
                </a:solidFill>
              </a:rPr>
              <a:t>extra knowledge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8" name="Picture 37" descr="Screen Region 2014-10-07 at 10.24.33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9" name="Picture 38" descr="Screen Region 2014-10-07 at 10.55.11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pic>
        <p:nvPicPr>
          <p:cNvPr id="41" name="Picture 40" descr="Screen Region 2014-10-07 at 10.49.46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have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813891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90" y="5837606"/>
            <a:ext cx="3217309" cy="43997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989" y="64741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6" name="Picture 35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pic>
        <p:nvPicPr>
          <p:cNvPr id="38" name="Picture 37" descr="Screen Region 2014-10-07 at 10.49.46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 fontAlgn="base"/>
            <a:r>
              <a:rPr lang="en-US" dirty="0"/>
              <a:t>Augmenting Probabilistic Models with declarative </a:t>
            </a:r>
            <a:r>
              <a:rPr lang="en-US" dirty="0" smtClean="0"/>
              <a:t>constraints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829845"/>
            <a:ext cx="7878417" cy="101356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Constraints at prediction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Integer linear programming formulations allow us to naturally introduce constraints</a:t>
            </a:r>
          </a:p>
          <a:p>
            <a:pPr lvl="1"/>
            <a:r>
              <a:rPr lang="en-US" dirty="0" smtClean="0"/>
              <a:t>Crucial part of the formalism</a:t>
            </a:r>
          </a:p>
          <a:p>
            <a:endParaRPr lang="en-US" dirty="0" smtClean="0"/>
          </a:p>
          <a:p>
            <a:r>
              <a:rPr lang="en-US" dirty="0" smtClean="0"/>
              <a:t>Introduce additional information </a:t>
            </a:r>
          </a:p>
          <a:p>
            <a:pPr lvl="1"/>
            <a:r>
              <a:rPr lang="en-US" dirty="0" smtClean="0"/>
              <a:t>Might not have been available at training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domain knowledge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All part-of-speech tag sequences should contain a verb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Enforce coherence into the set of local decisions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The collection of decisions should form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4268342" y="3604409"/>
            <a:ext cx="472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ea typeface="Calibri" charset="0"/>
                <a:cs typeface="Calibri" charset="0"/>
              </a:rPr>
              <a:t>Modeling strategy</a:t>
            </a:r>
          </a:p>
          <a:p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For generalization and ease of inference, break the output into parts and score each part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The score for the structure is the sum of the part scores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+mn-lt"/>
              <a:ea typeface="Calibri" charset="0"/>
              <a:cs typeface="Calibri" charset="0"/>
            </a:endParaRPr>
          </a:p>
          <a:p>
            <a:r>
              <a:rPr lang="en-US" sz="1600" i="1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What is the best way to do this decomposition? 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Depends….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50" name="Group 49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4109357" y="1167542"/>
            <a:ext cx="4716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The output is a labeled assignment of nodes and edges </a:t>
            </a: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                                  ,                            ,  </a:t>
            </a:r>
            <a:r>
              <a:rPr lang="mr-IN" sz="1600" dirty="0" smtClean="0">
                <a:latin typeface="+mn-lt"/>
              </a:rPr>
              <a:t>…</a:t>
            </a:r>
            <a:endParaRPr lang="en-US" sz="1600" dirty="0" smtClean="0">
              <a:latin typeface="+mn-lt"/>
            </a:endParaRP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The input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not shown here</a:t>
            </a:r>
            <a:endParaRPr lang="en-US" sz="1600" b="1" dirty="0" smtClean="0">
              <a:latin typeface="+mn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56979" y="1949520"/>
            <a:ext cx="2221346" cy="964272"/>
            <a:chOff x="4382650" y="4321433"/>
            <a:chExt cx="2221346" cy="964272"/>
          </a:xfrm>
        </p:grpSpPr>
        <p:pic>
          <p:nvPicPr>
            <p:cNvPr id="73" name="Picture 72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74" name="Picture 73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5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 constraints prohibit or enforce certain output relationships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If an entity A is the </a:t>
            </a:r>
            <a:r>
              <a:rPr lang="en-US" dirty="0" smtClean="0">
                <a:solidFill>
                  <a:schemeClr val="accent1"/>
                </a:solidFill>
              </a:rPr>
              <a:t>RESULT </a:t>
            </a:r>
            <a:r>
              <a:rPr lang="en-US" dirty="0" smtClean="0"/>
              <a:t>of an event E1 occurring AND the same entity A is the </a:t>
            </a:r>
            <a:r>
              <a:rPr lang="en-US" dirty="0" smtClean="0">
                <a:solidFill>
                  <a:schemeClr val="accent1"/>
                </a:solidFill>
              </a:rPr>
              <a:t>AGENT </a:t>
            </a:r>
            <a:r>
              <a:rPr lang="en-US" dirty="0" smtClean="0"/>
              <a:t>of another event E2, then the event E1 must occur </a:t>
            </a:r>
            <a:r>
              <a:rPr lang="en-US" dirty="0" smtClean="0">
                <a:solidFill>
                  <a:schemeClr val="accent1"/>
                </a:solidFill>
              </a:rPr>
              <a:t>BEFORE</a:t>
            </a:r>
            <a:r>
              <a:rPr lang="en-US" dirty="0" smtClean="0"/>
              <a:t> the event E2</a:t>
            </a:r>
          </a:p>
        </p:txBody>
      </p:sp>
      <p:sp>
        <p:nvSpPr>
          <p:cNvPr id="6" name="Oval 5"/>
          <p:cNvSpPr/>
          <p:nvPr/>
        </p:nvSpPr>
        <p:spPr>
          <a:xfrm>
            <a:off x="2352807" y="4444537"/>
            <a:ext cx="613775" cy="6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9118" y="4444537"/>
            <a:ext cx="613775" cy="6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09103" y="5627482"/>
            <a:ext cx="613775" cy="613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>
          <a:xfrm flipH="1">
            <a:off x="4332993" y="4968427"/>
            <a:ext cx="1436010" cy="7489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5158231"/>
            <a:ext cx="932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AGENT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6697" y="4968427"/>
            <a:ext cx="1022291" cy="748940"/>
            <a:chOff x="2876697" y="4968427"/>
            <a:chExt cx="1022291" cy="748940"/>
          </a:xfrm>
        </p:grpSpPr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2876697" y="4968427"/>
              <a:ext cx="1022291" cy="7489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66582" y="5173406"/>
              <a:ext cx="9324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6" idx="6"/>
            <a:endCxn id="7" idx="2"/>
          </p:cNvCxnSpPr>
          <p:nvPr/>
        </p:nvCxnSpPr>
        <p:spPr>
          <a:xfrm>
            <a:off x="2966582" y="4751425"/>
            <a:ext cx="27125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21" y="4521816"/>
            <a:ext cx="2153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HAPPENS-BEFORE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 constraints prohibit or enforce certain output relationships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Transitivity of </a:t>
            </a:r>
            <a:r>
              <a:rPr lang="en-US" dirty="0" err="1" smtClean="0"/>
              <a:t>coreference</a:t>
            </a:r>
            <a:r>
              <a:rPr lang="en-US" dirty="0" smtClean="0"/>
              <a:t>: If mentions M1 and M2 are </a:t>
            </a:r>
            <a:r>
              <a:rPr lang="en-US" dirty="0" err="1" smtClean="0"/>
              <a:t>coreferent</a:t>
            </a:r>
            <a:r>
              <a:rPr lang="en-US" dirty="0" smtClean="0"/>
              <a:t> and mentions M2 and M3 are </a:t>
            </a:r>
            <a:r>
              <a:rPr lang="en-US" dirty="0" err="1" smtClean="0"/>
              <a:t>coreferent</a:t>
            </a:r>
            <a:r>
              <a:rPr lang="en-US" dirty="0" smtClean="0"/>
              <a:t>, then M1 and M3 should be </a:t>
            </a:r>
            <a:r>
              <a:rPr lang="en-US" dirty="0" err="1" smtClean="0"/>
              <a:t>coreferent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7138" y="417116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John said that he sold his car</a:t>
            </a:r>
            <a:endParaRPr lang="en-US" i="1"/>
          </a:p>
        </p:txBody>
      </p:sp>
      <p:sp>
        <p:nvSpPr>
          <p:cNvPr id="25" name="Rectangle 24"/>
          <p:cNvSpPr/>
          <p:nvPr/>
        </p:nvSpPr>
        <p:spPr>
          <a:xfrm>
            <a:off x="2947347" y="4171167"/>
            <a:ext cx="545404" cy="369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79590" y="4171167"/>
            <a:ext cx="398745" cy="369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89929" y="4171167"/>
            <a:ext cx="310618" cy="369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/>
          <p:cNvCxnSpPr>
            <a:stCxn id="25" idx="0"/>
            <a:endCxn id="27" idx="0"/>
          </p:cNvCxnSpPr>
          <p:nvPr/>
        </p:nvCxnSpPr>
        <p:spPr>
          <a:xfrm rot="5400000" flipH="1" flipV="1">
            <a:off x="3882643" y="3508573"/>
            <a:ext cx="12700" cy="1325189"/>
          </a:xfrm>
          <a:prstGeom prst="curvedConnector3">
            <a:avLst>
              <a:gd name="adj1" fmla="val 377259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7" idx="2"/>
            <a:endCxn id="26" idx="2"/>
          </p:cNvCxnSpPr>
          <p:nvPr/>
        </p:nvCxnSpPr>
        <p:spPr>
          <a:xfrm rot="16200000" flipH="1">
            <a:off x="4962100" y="4123637"/>
            <a:ext cx="12700" cy="833725"/>
          </a:xfrm>
          <a:prstGeom prst="curvedConnector3">
            <a:avLst>
              <a:gd name="adj1" fmla="val 377260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5" idx="0"/>
            <a:endCxn id="26" idx="0"/>
          </p:cNvCxnSpPr>
          <p:nvPr/>
        </p:nvCxnSpPr>
        <p:spPr>
          <a:xfrm rot="5400000" flipH="1" flipV="1">
            <a:off x="4299506" y="3091710"/>
            <a:ext cx="12700" cy="2158914"/>
          </a:xfrm>
          <a:prstGeom prst="curvedConnector3">
            <a:avLst>
              <a:gd name="adj1" fmla="val 880274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hard constraints?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we want to impose structural restrictions on the output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The output should form a tree, or the output should form a connected component</a:t>
            </a:r>
          </a:p>
          <a:p>
            <a:pPr lvl="1"/>
            <a:endParaRPr lang="en-US" dirty="0"/>
          </a:p>
          <a:p>
            <a:r>
              <a:rPr lang="en-US" dirty="0" smtClean="0"/>
              <a:t>When we want to introduce domain knowledge that is always true</a:t>
            </a:r>
          </a:p>
          <a:p>
            <a:pPr lvl="1"/>
            <a:r>
              <a:rPr lang="en-US" dirty="0" smtClean="0"/>
              <a:t>This could come from the problem definition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For semantic role labeling, the predicate’s frame definition may prohibit certain argument labels for it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may not always 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024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“Every car should have a wheel”</a:t>
            </a:r>
            <a:endParaRPr lang="en-US" dirty="0"/>
          </a:p>
        </p:txBody>
      </p:sp>
      <p:pic>
        <p:nvPicPr>
          <p:cNvPr id="5" name="Picture 4" descr="2003-07_Car_with_no_wheels_on_Edgewood_Dr_in_Durh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5" y="2224551"/>
            <a:ext cx="4843517" cy="32296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1173" y="2645103"/>
            <a:ext cx="505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2346" y="4315684"/>
            <a:ext cx="4553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6919310" y="2829769"/>
            <a:ext cx="621863" cy="375886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6323724" y="4195379"/>
            <a:ext cx="1138622" cy="30497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</p:spTree>
    <p:extLst>
      <p:ext uri="{BB962C8B-B14F-4D97-AF65-F5344CB8AC3E}">
        <p14:creationId xmlns:p14="http://schemas.microsoft.com/office/powerpoint/2010/main" val="1967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 descr="Screen Region 2014-10-09 at 10.58.2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28382" y="162959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</p:spTree>
    <p:extLst>
      <p:ext uri="{BB962C8B-B14F-4D97-AF65-F5344CB8AC3E}">
        <p14:creationId xmlns:p14="http://schemas.microsoft.com/office/powerpoint/2010/main" val="15189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28382" y="162959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have a collection of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soft constraints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r>
                      <a:rPr lang="en-US" b="0" i="1" dirty="0" smtClean="0">
                        <a:latin typeface="Cambria Math" charset="0"/>
                      </a:rPr>
                      <m:t>⋯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each associated with penalties for violation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,⋯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That is: 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Boolean expression over the output. An assignment that violates this constraint has to pay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depending on how much it violates this constraint.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28" t="-2013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4" name="Picture 13" descr="Screen Region 2014-10-09 at 10.58.25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45316" y="144064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28382" y="162959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have a collection of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soft constraints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r>
                      <a:rPr lang="en-US" b="0" i="1" dirty="0" smtClean="0">
                        <a:latin typeface="Cambria Math" charset="0"/>
                      </a:rPr>
                      <m:t>⋯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each associated with penalties for violation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,⋯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That is: 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Boolean expression over the output. An assignment that violates this constraint has to pay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depending on how much it violates this constraint.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28" t="-2013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4" name="Picture 13" descr="Screen Region 2014-10-09 at 10.58.25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872829" y="1673387"/>
            <a:ext cx="2641600" cy="3302008"/>
            <a:chOff x="2872829" y="1673387"/>
            <a:chExt cx="2641600" cy="3302008"/>
          </a:xfrm>
        </p:grpSpPr>
        <p:sp>
          <p:nvSpPr>
            <p:cNvPr id="10" name="Rectangle 9"/>
            <p:cNvSpPr/>
            <p:nvPr/>
          </p:nvSpPr>
          <p:spPr>
            <a:xfrm>
              <a:off x="4848771" y="1673387"/>
              <a:ext cx="280276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2829" y="3651956"/>
              <a:ext cx="2641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Penalty for violating the constraint</a:t>
              </a:r>
            </a:p>
            <a:p>
              <a:endParaRPr lang="en-US" sz="1600" dirty="0"/>
            </a:p>
            <a:p>
              <a:r>
                <a:rPr lang="en-US" sz="1600" dirty="0" smtClean="0"/>
                <a:t>If the constraint is hard, penalty = </a:t>
              </a:r>
              <a:r>
                <a:rPr lang="en-US" sz="1600" dirty="0" smtClean="0">
                  <a:latin typeface="cmsy10"/>
                  <a:ea typeface="cmsy10"/>
                  <a:cs typeface="cmsy10"/>
                </a:rPr>
                <a:t>1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  <p:cxnSp>
          <p:nvCxnSpPr>
            <p:cNvPr id="18" name="Straight Arrow Connector 17"/>
            <p:cNvCxnSpPr>
              <a:stCxn id="10" idx="2"/>
              <a:endCxn id="15" idx="0"/>
            </p:cNvCxnSpPr>
            <p:nvPr/>
          </p:nvCxnSpPr>
          <p:spPr>
            <a:xfrm rot="5400000">
              <a:off x="3868878" y="2531925"/>
              <a:ext cx="1444782" cy="795280"/>
            </a:xfrm>
            <a:prstGeom prst="bentConnector3">
              <a:avLst>
                <a:gd name="adj1" fmla="val 50000"/>
              </a:avLst>
            </a:prstGeom>
            <a:ln w="9525" cmpd="sng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6" name="Picture 15" descr="Screen Region 2014-10-09 at 10.58.2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872829" y="1673387"/>
            <a:ext cx="2641600" cy="3302008"/>
            <a:chOff x="2872829" y="1673387"/>
            <a:chExt cx="2641600" cy="3302008"/>
          </a:xfrm>
        </p:grpSpPr>
        <p:sp>
          <p:nvSpPr>
            <p:cNvPr id="10" name="Rectangle 9"/>
            <p:cNvSpPr/>
            <p:nvPr/>
          </p:nvSpPr>
          <p:spPr>
            <a:xfrm>
              <a:off x="4848771" y="1673387"/>
              <a:ext cx="280276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2829" y="3651956"/>
              <a:ext cx="2641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Penalty for violating the constraint</a:t>
              </a:r>
            </a:p>
            <a:p>
              <a:endParaRPr lang="en-US" sz="1600" dirty="0"/>
            </a:p>
            <a:p>
              <a:r>
                <a:rPr lang="en-US" sz="1600" dirty="0" smtClean="0"/>
                <a:t>If the constraint is hard, penalty = </a:t>
              </a:r>
              <a:r>
                <a:rPr lang="en-US" sz="1600" dirty="0" smtClean="0">
                  <a:latin typeface="cmsy10"/>
                  <a:ea typeface="cmsy10"/>
                  <a:cs typeface="cmsy10"/>
                </a:rPr>
                <a:t>1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  <p:cxnSp>
          <p:nvCxnSpPr>
            <p:cNvPr id="18" name="Straight Arrow Connector 17"/>
            <p:cNvCxnSpPr>
              <a:stCxn id="10" idx="2"/>
              <a:endCxn id="15" idx="0"/>
            </p:cNvCxnSpPr>
            <p:nvPr/>
          </p:nvCxnSpPr>
          <p:spPr>
            <a:xfrm rot="5400000">
              <a:off x="3868878" y="2531925"/>
              <a:ext cx="1444782" cy="795280"/>
            </a:xfrm>
            <a:prstGeom prst="bentConnector3">
              <a:avLst>
                <a:gd name="adj1" fmla="val 50000"/>
              </a:avLst>
            </a:prstGeom>
            <a:ln w="9525" cmpd="sng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64083" y="1673387"/>
            <a:ext cx="3901089" cy="2870420"/>
            <a:chOff x="5164083" y="1673387"/>
            <a:chExt cx="3901089" cy="2870420"/>
          </a:xfrm>
        </p:grpSpPr>
        <p:sp>
          <p:nvSpPr>
            <p:cNvPr id="12" name="Rectangle 11"/>
            <p:cNvSpPr/>
            <p:nvPr/>
          </p:nvSpPr>
          <p:spPr>
            <a:xfrm>
              <a:off x="5164083" y="1673387"/>
              <a:ext cx="1606332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8466" y="2974147"/>
              <a:ext cx="3176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How far is the structure </a:t>
              </a:r>
              <a:r>
                <a:rPr lang="en-US" sz="1600" b="1" dirty="0" smtClean="0"/>
                <a:t>y </a:t>
              </a:r>
              <a:r>
                <a:rPr lang="en-US" sz="1600" dirty="0" smtClean="0"/>
                <a:t>from satisfying the constraint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k</a:t>
              </a:r>
              <a:endParaRPr lang="en-US" sz="1600" baseline="-25000" dirty="0" smtClean="0"/>
            </a:p>
            <a:p>
              <a:endParaRPr lang="en-US" sz="1600" dirty="0"/>
            </a:p>
            <a:p>
              <a:r>
                <a:rPr lang="en-US" sz="1600" dirty="0" smtClean="0"/>
                <a:t>The most simple case: </a:t>
              </a:r>
            </a:p>
            <a:p>
              <a:r>
                <a:rPr lang="en-US" sz="1600" dirty="0" smtClean="0"/>
                <a:t>0: If satisfied</a:t>
              </a:r>
            </a:p>
            <a:p>
              <a:r>
                <a:rPr lang="en-US" sz="1600" dirty="0" smtClean="0"/>
                <a:t>1: If not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>
              <a:stCxn id="12" idx="2"/>
              <a:endCxn id="14" idx="0"/>
            </p:cNvCxnSpPr>
            <p:nvPr/>
          </p:nvCxnSpPr>
          <p:spPr>
            <a:xfrm rot="16200000" flipH="1">
              <a:off x="6338548" y="1835875"/>
              <a:ext cx="766973" cy="1509570"/>
            </a:xfrm>
            <a:prstGeom prst="bentConnector3">
              <a:avLst>
                <a:gd name="adj1" fmla="val 50000"/>
              </a:avLst>
            </a:prstGeom>
            <a:ln w="9525" cmpd="sng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9" name="Picture 18" descr="Screen Region 2014-10-09 at 10.58.2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models: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down conditions that the output need to satisfy</a:t>
            </a:r>
          </a:p>
          <a:p>
            <a:pPr lvl="1"/>
            <a:r>
              <a:rPr lang="en-US" dirty="0" smtClean="0"/>
              <a:t>Constraints are effectively factors in a factor graph whose potential functions are fixed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1"/>
                </a:solidFill>
              </a:rPr>
              <a:t>learning</a:t>
            </a:r>
            <a:r>
              <a:rPr lang="en-US" dirty="0" smtClean="0"/>
              <a:t> regimes</a:t>
            </a:r>
          </a:p>
          <a:p>
            <a:pPr lvl="1"/>
            <a:r>
              <a:rPr lang="en-US" dirty="0" smtClean="0"/>
              <a:t>Train with the constraints or without</a:t>
            </a:r>
          </a:p>
          <a:p>
            <a:pPr lvl="1"/>
            <a:r>
              <a:rPr lang="en-US" dirty="0" smtClean="0"/>
              <a:t>Remember: constraint penalties are fixed in either case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Prediction</a:t>
            </a:r>
          </a:p>
          <a:p>
            <a:pPr lvl="1"/>
            <a:r>
              <a:rPr lang="en-US" dirty="0" smtClean="0"/>
              <a:t>Can write the inference formulation as an integer linear program</a:t>
            </a:r>
          </a:p>
          <a:p>
            <a:pPr lvl="1"/>
            <a:r>
              <a:rPr lang="en-US" dirty="0" smtClean="0"/>
              <a:t>Can solve it with an off-the-shelf solver (or not!)</a:t>
            </a:r>
          </a:p>
          <a:p>
            <a:endParaRPr lang="en-US" dirty="0" smtClean="0"/>
          </a:p>
          <a:p>
            <a:r>
              <a:rPr lang="en-US" dirty="0" smtClean="0"/>
              <a:t>Extension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Soft constraints</a:t>
            </a:r>
            <a:r>
              <a:rPr lang="en-US" i="1" dirty="0" smtClean="0"/>
              <a:t>: </a:t>
            </a:r>
            <a:r>
              <a:rPr lang="en-US" dirty="0" smtClean="0"/>
              <a:t>Constraints that don’t always need to hold</a:t>
            </a:r>
          </a:p>
        </p:txBody>
      </p:sp>
    </p:spTree>
    <p:extLst>
      <p:ext uri="{BB962C8B-B14F-4D97-AF65-F5344CB8AC3E}">
        <p14:creationId xmlns:p14="http://schemas.microsoft.com/office/powerpoint/2010/main" val="13887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21" name="TextBox 20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61269" y="1843683"/>
            <a:ext cx="2387599" cy="2341335"/>
            <a:chOff x="738415" y="1167542"/>
            <a:chExt cx="2387599" cy="2341335"/>
          </a:xfrm>
        </p:grpSpPr>
        <p:sp>
          <p:nvSpPr>
            <p:cNvPr id="101" name="Oval 100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>
              <a:stCxn id="105" idx="2"/>
              <a:endCxn id="104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  <a:endCxn id="103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4"/>
              <a:endCxn id="108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5" idx="6"/>
              <a:endCxn id="106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4" idx="6"/>
              <a:endCxn id="106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4" idx="4"/>
              <a:endCxn id="103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4" idx="5"/>
              <a:endCxn id="108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4" idx="5"/>
              <a:endCxn id="107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7"/>
              <a:endCxn id="106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8" idx="7"/>
              <a:endCxn id="106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7" idx="0"/>
              <a:endCxn id="106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2"/>
              <a:endCxn id="103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8" idx="2"/>
              <a:endCxn id="103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8" idx="6"/>
              <a:endCxn id="107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67" name="Group 66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100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 fontAlgn="base"/>
            <a:r>
              <a:rPr lang="en-US" dirty="0"/>
              <a:t>Augmenting Probabilistic Models with declarative constraints.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051601"/>
            <a:ext cx="7371567" cy="50579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inference is discrete optimization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combinatorial problem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Computational complexity depends on</a:t>
            </a:r>
          </a:p>
          <a:p>
            <a:pPr lvl="1"/>
            <a:r>
              <a:rPr lang="en-US" dirty="0" smtClean="0"/>
              <a:t>The size of the input</a:t>
            </a:r>
          </a:p>
          <a:p>
            <a:pPr lvl="1"/>
            <a:r>
              <a:rPr lang="en-US" dirty="0" smtClean="0"/>
              <a:t>The factorization of the scores</a:t>
            </a:r>
          </a:p>
          <a:p>
            <a:pPr lvl="1"/>
            <a:r>
              <a:rPr lang="en-US" dirty="0" smtClean="0"/>
              <a:t>More complex factors generally lead to expensive inference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 generally bad strategy in most but the simplest cases: </a:t>
            </a:r>
            <a:r>
              <a:rPr lang="en-US" sz="2400" i="1" dirty="0" smtClean="0">
                <a:solidFill>
                  <a:schemeClr val="accent1"/>
                </a:solidFill>
              </a:rPr>
              <a:t>“Enumerate all possible structures and pick the highest scoring one”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163248" y="1629259"/>
            <a:ext cx="2221346" cy="964272"/>
            <a:chOff x="4382650" y="4321433"/>
            <a:chExt cx="2221346" cy="964272"/>
          </a:xfrm>
        </p:grpSpPr>
        <p:pic>
          <p:nvPicPr>
            <p:cNvPr id="5" name="Picture 4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6" name="Picture 5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352597" y="25935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-10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774997" y="26084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54.1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5270260" y="1370014"/>
            <a:ext cx="1239222" cy="127047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271" y="2074903"/>
            <a:ext cx="4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inference is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a collection </a:t>
            </a:r>
            <a:r>
              <a:rPr lang="en-US" smtClean="0"/>
              <a:t>of decisions that </a:t>
            </a:r>
            <a:r>
              <a:rPr lang="en-US" dirty="0" smtClean="0"/>
              <a:t>has </a:t>
            </a:r>
            <a:r>
              <a:rPr lang="en-US" smtClean="0"/>
              <a:t>highest score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			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="1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err="1" smtClean="0"/>
              <a:t>x</a:t>
            </a:r>
            <a:r>
              <a:rPr lang="en-US" dirty="0" err="1" smtClean="0"/>
              <a:t>,</a:t>
            </a:r>
            <a:r>
              <a:rPr lang="en-US" b="1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algorithm can find the max without considering every possible structure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/>
          </a:p>
          <a:p>
            <a:r>
              <a:rPr lang="en-US" dirty="0" smtClean="0"/>
              <a:t>How can we solve this computational problem?</a:t>
            </a:r>
          </a:p>
          <a:p>
            <a:pPr lvl="1"/>
            <a:r>
              <a:rPr lang="en-US" dirty="0" smtClean="0"/>
              <a:t>Exploit the structure of the search space and the cost function</a:t>
            </a:r>
          </a:p>
          <a:p>
            <a:pPr lvl="1"/>
            <a:r>
              <a:rPr lang="en-US" dirty="0" smtClean="0"/>
              <a:t>That is, exploit decomposition of the scoring function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for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the maximization be performed exactly? </a:t>
            </a:r>
          </a:p>
          <a:p>
            <a:pPr lvl="1"/>
            <a:r>
              <a:rPr lang="en-US" dirty="0" smtClean="0"/>
              <a:t>Or is a close-to-highest-scoring structure good enough?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Exact</a:t>
            </a:r>
            <a:r>
              <a:rPr lang="en-US" dirty="0" smtClean="0"/>
              <a:t>: Search, dynamic programming, integer linear programming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Heuristic </a:t>
            </a:r>
            <a:r>
              <a:rPr lang="en-US" dirty="0" smtClean="0"/>
              <a:t>(called approximate inference): Gibbs sampling, belief propagation, beam search 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Relaxations</a:t>
            </a:r>
            <a:r>
              <a:rPr lang="en-US" dirty="0" smtClean="0"/>
              <a:t>: linear programming relaxations,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err="1" smtClean="0"/>
              <a:t>delaxation</a:t>
            </a:r>
            <a:r>
              <a:rPr lang="en-US" dirty="0" smtClean="0"/>
              <a:t>, dual decomposition, AD3 </a:t>
            </a:r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48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43" name="Oval 42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Picture 149" descr="Screen Region 2014-09-11 at 10.25.1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6" name="Group 75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3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828606" y="3808547"/>
            <a:ext cx="228889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May be a linear functions</a:t>
            </a:r>
            <a:endParaRPr lang="en-US" sz="1600" dirty="0"/>
          </a:p>
        </p:txBody>
      </p:sp>
      <p:cxnSp>
        <p:nvCxnSpPr>
          <p:cNvPr id="156" name="Straight Arrow Connector 155"/>
          <p:cNvCxnSpPr>
            <a:stCxn id="154" idx="2"/>
          </p:cNvCxnSpPr>
          <p:nvPr/>
        </p:nvCxnSpPr>
        <p:spPr>
          <a:xfrm flipH="1">
            <a:off x="6594507" y="4147101"/>
            <a:ext cx="1378547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Straight Arrow Connector 156"/>
          <p:cNvCxnSpPr>
            <a:stCxn id="154" idx="2"/>
          </p:cNvCxnSpPr>
          <p:nvPr/>
        </p:nvCxnSpPr>
        <p:spPr>
          <a:xfrm>
            <a:off x="7973054" y="4147101"/>
            <a:ext cx="414324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99" name="Group 98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100" name="Oval 99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" name="Picture 121" descr="Screen Region 2014-09-11 at 10.25.1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3" name="Group 72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851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645F6011-2011-5544-A053-DA2688D6793F}" vid="{46AFF1B4-D5FD-8140-B026-2831CDC6EA51}"/>
    </a:ext>
  </a:extLst>
</a:theme>
</file>

<file path=ppt/theme/theme2.xml><?xml version="1.0" encoding="utf-8"?>
<a:theme xmlns:a="http://schemas.openxmlformats.org/drawingml/2006/main" name="1_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3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1565</TotalTime>
  <Words>5301</Words>
  <Application>Microsoft Macintosh PowerPoint</Application>
  <PresentationFormat>On-screen Show (4:3)</PresentationFormat>
  <Paragraphs>1042</Paragraphs>
  <Slides>73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AppleSDGothicNeo-Regular</vt:lpstr>
      <vt:lpstr>Calibri</vt:lpstr>
      <vt:lpstr>Cambria Math</vt:lpstr>
      <vt:lpstr>cmmi10</vt:lpstr>
      <vt:lpstr>cmsy10</vt:lpstr>
      <vt:lpstr>Open Sans</vt:lpstr>
      <vt:lpstr>Wingdings</vt:lpstr>
      <vt:lpstr>新細明體</vt:lpstr>
      <vt:lpstr>Arial</vt:lpstr>
      <vt:lpstr>ilp-nlp-theme</vt:lpstr>
      <vt:lpstr>1_ilp-nlp-theme</vt:lpstr>
      <vt:lpstr>ilp-nlp-theme-fixed</vt:lpstr>
      <vt:lpstr>Part 3 Modeling: Inference methods and Constraints</vt:lpstr>
      <vt:lpstr>Outline</vt:lpstr>
      <vt:lpstr>Outline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Inference</vt:lpstr>
      <vt:lpstr>Stating inference problems vs solving them</vt:lpstr>
      <vt:lpstr>The big picture</vt:lpstr>
      <vt:lpstr>Linear Programming</vt:lpstr>
      <vt:lpstr>Example: The diet problem</vt:lpstr>
      <vt:lpstr>Example: The diet problem</vt:lpstr>
      <vt:lpstr>Example: The diet problem</vt:lpstr>
      <vt:lpstr>Example: The diet problem</vt:lpstr>
      <vt:lpstr>Example: The diet problem</vt:lpstr>
      <vt:lpstr>Linear programming</vt:lpstr>
      <vt:lpstr>Geometry of linear programming</vt:lpstr>
      <vt:lpstr>Geometry of linear programming</vt:lpstr>
      <vt:lpstr>Geometry of linear programming</vt:lpstr>
      <vt:lpstr>Geometry of linear programming</vt:lpstr>
      <vt:lpstr>Geometry of linear programming</vt:lpstr>
      <vt:lpstr>Geometry of linear programming</vt:lpstr>
      <vt:lpstr>Geometry of linear programming</vt:lpstr>
      <vt:lpstr>Linear programming</vt:lpstr>
      <vt:lpstr>Integer linear programming</vt:lpstr>
      <vt:lpstr>Geometry of integer linear programming</vt:lpstr>
      <vt:lpstr>Geometry of integer linear programming</vt:lpstr>
      <vt:lpstr>Integer linear programming</vt:lpstr>
      <vt:lpstr>Thinking in ILPs for inference  </vt:lpstr>
      <vt:lpstr>Thinking in ILPs </vt:lpstr>
      <vt:lpstr>Thinking in ILPs </vt:lpstr>
      <vt:lpstr>Thinking in ILPs 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Outline</vt:lpstr>
      <vt:lpstr>Constraints at prediction time</vt:lpstr>
      <vt:lpstr>Hard constraints</vt:lpstr>
      <vt:lpstr>Hard constraints</vt:lpstr>
      <vt:lpstr>When to use hard constraints?</vt:lpstr>
      <vt:lpstr>Constraints may not always hold</vt:lpstr>
      <vt:lpstr>Constrained Conditional Model </vt:lpstr>
      <vt:lpstr>Constrained Conditional Model </vt:lpstr>
      <vt:lpstr>Constrained Conditional Model </vt:lpstr>
      <vt:lpstr>Constrained Conditional Model </vt:lpstr>
      <vt:lpstr>Constrained Conditional Model </vt:lpstr>
      <vt:lpstr>Constrained conditional models: review</vt:lpstr>
      <vt:lpstr>Outline</vt:lpstr>
      <vt:lpstr>MAP inference is discrete optimization</vt:lpstr>
      <vt:lpstr>MAP inference is search</vt:lpstr>
      <vt:lpstr>Approaches for inference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ILP Formulations in Natural Language Processing</dc:title>
  <dc:creator>Vivek Srikumar</dc:creator>
  <cp:lastModifiedBy>Vivek Srikumar</cp:lastModifiedBy>
  <cp:revision>208</cp:revision>
  <dcterms:created xsi:type="dcterms:W3CDTF">2017-03-17T16:59:20Z</dcterms:created>
  <dcterms:modified xsi:type="dcterms:W3CDTF">2017-04-04T06:11:44Z</dcterms:modified>
</cp:coreProperties>
</file>