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  <p:sldMasterId id="2147483699" r:id="rId2"/>
    <p:sldMasterId id="2147483714" r:id="rId3"/>
  </p:sldMasterIdLst>
  <p:notesMasterIdLst>
    <p:notesMasterId r:id="rId24"/>
  </p:notesMasterIdLst>
  <p:sldIdLst>
    <p:sldId id="285" r:id="rId4"/>
    <p:sldId id="293" r:id="rId5"/>
    <p:sldId id="294" r:id="rId6"/>
    <p:sldId id="296" r:id="rId7"/>
    <p:sldId id="299" r:id="rId8"/>
    <p:sldId id="300" r:id="rId9"/>
    <p:sldId id="301" r:id="rId10"/>
    <p:sldId id="297" r:id="rId11"/>
    <p:sldId id="302" r:id="rId12"/>
    <p:sldId id="295" r:id="rId13"/>
    <p:sldId id="282" r:id="rId14"/>
    <p:sldId id="292" r:id="rId15"/>
    <p:sldId id="283" r:id="rId16"/>
    <p:sldId id="303" r:id="rId17"/>
    <p:sldId id="309" r:id="rId18"/>
    <p:sldId id="304" r:id="rId19"/>
    <p:sldId id="305" r:id="rId20"/>
    <p:sldId id="306" r:id="rId21"/>
    <p:sldId id="307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467BCB-1218-0D43-B02D-865F35F5E003}">
          <p14:sldIdLst>
            <p14:sldId id="285"/>
            <p14:sldId id="293"/>
          </p14:sldIdLst>
        </p14:section>
        <p14:section name="inequalities" id="{11E7061E-76A3-2447-8924-81B2E944E6CD}">
          <p14:sldIdLst>
            <p14:sldId id="294"/>
            <p14:sldId id="296"/>
            <p14:sldId id="299"/>
            <p14:sldId id="300"/>
            <p14:sldId id="301"/>
            <p14:sldId id="297"/>
            <p14:sldId id="302"/>
          </p14:sldIdLst>
        </p14:section>
        <p14:section name="software" id="{7D8CAF01-4064-7340-9809-F2CFDE2C0FFE}">
          <p14:sldIdLst>
            <p14:sldId id="295"/>
            <p14:sldId id="282"/>
            <p14:sldId id="292"/>
            <p14:sldId id="283"/>
            <p14:sldId id="303"/>
            <p14:sldId id="309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7019" autoAdjust="0"/>
  </p:normalViewPr>
  <p:slideViewPr>
    <p:cSldViewPr snapToGrid="0">
      <p:cViewPr varScale="1">
        <p:scale>
          <a:sx n="88" d="100"/>
          <a:sy n="88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70516"/>
            <a:ext cx="6858000" cy="2164383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charset="2"/>
              <a:buChar char="q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8001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charset="2"/>
              <a:buChar char="q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2001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charset="2"/>
              <a:buChar char="q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573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1145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6858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7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95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Roth &amp; Srikumar: ILP formulations in Natural Language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3" y="1997979"/>
            <a:ext cx="8484326" cy="2164383"/>
          </a:xfrm>
        </p:spPr>
        <p:txBody>
          <a:bodyPr/>
          <a:lstStyle/>
          <a:p>
            <a:r>
              <a:rPr lang="en-US" dirty="0" smtClean="0"/>
              <a:t>Part 6: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Developing </a:t>
            </a:r>
            <a:r>
              <a:rPr lang="en-US" dirty="0"/>
              <a:t>ILP 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44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encode Boolean statements as linear inequalities</a:t>
            </a:r>
          </a:p>
          <a:p>
            <a:r>
              <a:rPr lang="en-US" dirty="0"/>
              <a:t>Illinois Structured Learning Library </a:t>
            </a:r>
          </a:p>
          <a:p>
            <a:pPr lvl="1"/>
            <a:r>
              <a:rPr lang="en-US" dirty="0"/>
              <a:t>A general purpose learning library in JAVA </a:t>
            </a:r>
          </a:p>
          <a:p>
            <a:pPr lvl="1"/>
            <a:r>
              <a:rPr lang="en-US" altLang="zh-TW" dirty="0"/>
              <a:t>Supports Structured Perceptron and Structured SVM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406238"/>
            <a:ext cx="7661564" cy="13369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Illinois Structured Learning Library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DC22-0103-4060-B7D8-ECD9AE0F749D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general purpose learning library in JAVA</a:t>
            </a:r>
          </a:p>
          <a:p>
            <a:r>
              <a:rPr lang="en-US" dirty="0"/>
              <a:t>Learning Algorithms:</a:t>
            </a:r>
          </a:p>
          <a:p>
            <a:pPr lvl="1"/>
            <a:r>
              <a:rPr lang="en-US" dirty="0"/>
              <a:t>Structured Perceptron</a:t>
            </a:r>
          </a:p>
          <a:p>
            <a:pPr lvl="1"/>
            <a:r>
              <a:rPr lang="en-US" dirty="0"/>
              <a:t>Structured SVM</a:t>
            </a:r>
          </a:p>
          <a:p>
            <a:r>
              <a:rPr lang="en-US" dirty="0"/>
              <a:t>Support multi-core learning</a:t>
            </a:r>
          </a:p>
          <a:p>
            <a:r>
              <a:rPr lang="en-US" dirty="0" smtClean="0"/>
              <a:t>Can be downloaded at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https</a:t>
            </a:r>
            <a:r>
              <a:rPr lang="en-US" sz="2600" dirty="0"/>
              <a:t>://</a:t>
            </a:r>
            <a:r>
              <a:rPr lang="en-US" sz="2600" dirty="0" err="1"/>
              <a:t>github.com</a:t>
            </a:r>
            <a:r>
              <a:rPr lang="en-US" sz="2600" dirty="0"/>
              <a:t>/</a:t>
            </a:r>
            <a:r>
              <a:rPr lang="en-US" sz="2600" dirty="0" err="1"/>
              <a:t>CogComp</a:t>
            </a:r>
            <a:r>
              <a:rPr lang="en-US" sz="2600" dirty="0"/>
              <a:t>/</a:t>
            </a:r>
            <a:r>
              <a:rPr lang="en-US" sz="2600" dirty="0" err="1"/>
              <a:t>illinois-sl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94234" y="6095999"/>
            <a:ext cx="800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libraries to consider: </a:t>
            </a:r>
            <a:r>
              <a:rPr lang="en-US" dirty="0" err="1" smtClean="0"/>
              <a:t>PyStruct</a:t>
            </a:r>
            <a:r>
              <a:rPr lang="en-US" dirty="0" smtClean="0"/>
              <a:t>, </a:t>
            </a:r>
            <a:r>
              <a:rPr lang="en-US" dirty="0" err="1" smtClean="0"/>
              <a:t>Vowpal</a:t>
            </a:r>
            <a:r>
              <a:rPr lang="en-US" dirty="0" smtClean="0"/>
              <a:t> Wabbit, </a:t>
            </a:r>
            <a:r>
              <a:rPr lang="en-US" dirty="0" err="1" smtClean="0"/>
              <a:t>SVMStruct</a:t>
            </a:r>
            <a:r>
              <a:rPr lang="en-US" dirty="0" smtClean="0"/>
              <a:t>, </a:t>
            </a:r>
            <a:r>
              <a:rPr lang="en-US" dirty="0" err="1" smtClean="0"/>
              <a:t>StructEd</a:t>
            </a:r>
            <a:r>
              <a:rPr lang="en-US" dirty="0" smtClean="0"/>
              <a:t>, </a:t>
            </a:r>
            <a:r>
              <a:rPr lang="en-US" dirty="0" err="1" smtClean="0"/>
              <a:t>Factorie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5726084" y="550582"/>
            <a:ext cx="18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[Chang et al 2015]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Built-in applications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2239334"/>
              </p:ext>
            </p:extLst>
          </p:nvPr>
        </p:nvGraphicFramePr>
        <p:xfrm>
          <a:off x="838200" y="1271588"/>
          <a:ext cx="8306174" cy="454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387"/>
                <a:gridCol w="1431963"/>
                <a:gridCol w="1680354"/>
                <a:gridCol w="1661235"/>
                <a:gridCol w="1661235"/>
              </a:tblGrid>
              <a:tr h="47795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Task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Input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Structure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Inference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Features</a:t>
                      </a:r>
                      <a:endParaRPr lang="en-US" sz="2200" dirty="0"/>
                    </a:p>
                  </a:txBody>
                  <a:tcPr/>
                </a:tc>
              </a:tr>
              <a:tr h="160454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POS Tagging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sentence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Tag sequence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Viterbi algorithm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Emission and transition features</a:t>
                      </a:r>
                      <a:endParaRPr lang="en-US" sz="2200" dirty="0"/>
                    </a:p>
                  </a:txBody>
                  <a:tcPr/>
                </a:tc>
              </a:tr>
              <a:tr h="122901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Dependency Parsing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sentence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Dependency</a:t>
                      </a:r>
                      <a:r>
                        <a:rPr lang="en-US" sz="2200" baseline="0" dirty="0" smtClean="0"/>
                        <a:t> tree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Chu-Liu-Edmonds</a:t>
                      </a:r>
                      <a:r>
                        <a:rPr lang="en-US" sz="2200" baseline="0" dirty="0" smtClean="0"/>
                        <a:t> algorithm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Tree edge features</a:t>
                      </a:r>
                      <a:endParaRPr lang="en-US" sz="2200" dirty="0"/>
                    </a:p>
                  </a:txBody>
                  <a:tcPr/>
                </a:tc>
              </a:tr>
              <a:tr h="122901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Cost-sensitive</a:t>
                      </a:r>
                      <a:r>
                        <a:rPr lang="en-US" sz="2200" baseline="0" dirty="0" smtClean="0"/>
                        <a:t> multiclass classification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document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Document category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Simple enumeration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Document</a:t>
                      </a:r>
                      <a:r>
                        <a:rPr lang="en-US" sz="2200" baseline="0" dirty="0" smtClean="0"/>
                        <a:t> features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 standard NLP tasks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1" y="1982276"/>
            <a:ext cx="8875593" cy="377844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6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Illinois SL details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04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your own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need to implement the following classes/functions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8160" y="2546528"/>
          <a:ext cx="8351520" cy="391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193"/>
                <a:gridCol w="2365487"/>
                <a:gridCol w="2783840"/>
              </a:tblGrid>
              <a:tr h="61932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Class/Functions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Explanation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Example</a:t>
                      </a:r>
                      <a:endParaRPr lang="en-US" sz="2600" dirty="0"/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IInstance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Input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Sentence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Istructure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POS tags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getFeatureVector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Feature generator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Emission/Transition Features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InferenceSolver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Inference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Viterbi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932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getLoss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Loss function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Hamming Loss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86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urier"/>
                <a:cs typeface="Courier"/>
              </a:rPr>
              <a:t>IInstance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for POS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17530"/>
          <a:stretch/>
        </p:blipFill>
        <p:spPr>
          <a:xfrm>
            <a:off x="165100" y="1377950"/>
            <a:ext cx="8978900" cy="1639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6823" y="1658469"/>
            <a:ext cx="1191310" cy="356597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39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urier"/>
                <a:cs typeface="Courier"/>
              </a:rPr>
              <a:t>IStructure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for POS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159"/>
          <a:stretch/>
        </p:blipFill>
        <p:spPr>
          <a:xfrm>
            <a:off x="537297" y="1270861"/>
            <a:ext cx="8606704" cy="2539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7020" y="1502085"/>
            <a:ext cx="1410446" cy="275914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72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Feature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1" y="1410797"/>
            <a:ext cx="7278832" cy="46262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3764" y="1538941"/>
            <a:ext cx="1359647" cy="224118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61033" y="2704353"/>
            <a:ext cx="6807201" cy="836705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9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9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9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Add emission features to </a:t>
            </a:r>
            <a:r>
              <a:rPr lang="en-US" sz="3200" dirty="0" err="1" smtClean="0">
                <a:latin typeface="Courier"/>
                <a:cs typeface="Courier"/>
              </a:rPr>
              <a:t>fv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1034" y="3600824"/>
            <a:ext cx="6792260" cy="1822823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9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9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9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 </a:t>
            </a:r>
            <a:r>
              <a:rPr lang="en-US" sz="3200" dirty="0" smtClean="0"/>
              <a:t>transition features </a:t>
            </a:r>
            <a:r>
              <a:rPr lang="en-US" sz="3200" dirty="0"/>
              <a:t>to </a:t>
            </a:r>
            <a:r>
              <a:rPr lang="en-US" sz="3200" dirty="0" err="1">
                <a:latin typeface="Courier"/>
                <a:cs typeface="Courier"/>
              </a:rPr>
              <a:t>fv</a:t>
            </a:r>
            <a:endParaRPr lang="en-US" sz="3200" dirty="0">
              <a:latin typeface="Courier"/>
              <a:cs typeface="Courier"/>
            </a:endParaRPr>
          </a:p>
          <a:p>
            <a:pPr algn="ctr"/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90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encode Boolean statements as linear inequalities</a:t>
            </a:r>
          </a:p>
          <a:p>
            <a:r>
              <a:rPr lang="en-US" dirty="0"/>
              <a:t>Illinois Structured Learning Library </a:t>
            </a:r>
          </a:p>
          <a:p>
            <a:pPr lvl="1"/>
            <a:r>
              <a:rPr lang="en-US" dirty="0"/>
              <a:t>A general purpose learning library in JAVA </a:t>
            </a:r>
          </a:p>
          <a:p>
            <a:pPr lvl="1"/>
            <a:r>
              <a:rPr lang="en-US" altLang="zh-TW" dirty="0"/>
              <a:t>Supports Structured Perceptron and Structured SVM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Feature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1" y="1410797"/>
            <a:ext cx="7278832" cy="46262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3764" y="1538941"/>
            <a:ext cx="1359647" cy="224118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72987" y="2704353"/>
            <a:ext cx="6735484" cy="836705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5975" y="3600824"/>
            <a:ext cx="6717553" cy="1822823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37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37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37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92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encode Boolean statements as linear inequalities</a:t>
            </a:r>
          </a:p>
          <a:p>
            <a:r>
              <a:rPr lang="en-US" dirty="0"/>
              <a:t>Illinois Structured Learning Library </a:t>
            </a:r>
          </a:p>
          <a:p>
            <a:pPr lvl="1"/>
            <a:r>
              <a:rPr lang="en-US" dirty="0"/>
              <a:t>A general purpose learning library in JAVA </a:t>
            </a:r>
          </a:p>
          <a:p>
            <a:pPr lvl="1"/>
            <a:r>
              <a:rPr lang="en-US" altLang="zh-TW" dirty="0"/>
              <a:t>Supports Structured Perceptron and Structured SVM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1"/>
            <a:ext cx="7661564" cy="49440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ILP constraints are Boolean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One-to-one mapping between the two formalisms</a:t>
            </a:r>
          </a:p>
          <a:p>
            <a:endParaRPr lang="en-US" dirty="0"/>
          </a:p>
          <a:p>
            <a:r>
              <a:rPr lang="en-US" dirty="0" smtClean="0"/>
              <a:t>Recipe for formulating ILP inference</a:t>
            </a:r>
          </a:p>
          <a:p>
            <a:pPr lvl="1"/>
            <a:r>
              <a:rPr lang="en-US" dirty="0" smtClean="0"/>
              <a:t>Identify the decision variables</a:t>
            </a:r>
          </a:p>
          <a:p>
            <a:pPr lvl="1"/>
            <a:r>
              <a:rPr lang="en-US" dirty="0" smtClean="0"/>
              <a:t>Write constraints in Boolean algebra</a:t>
            </a:r>
          </a:p>
          <a:p>
            <a:pPr lvl="1"/>
            <a:r>
              <a:rPr lang="en-US" dirty="0" smtClean="0"/>
              <a:t>Convert Boolean algebra statements to linear inequalities</a:t>
            </a:r>
          </a:p>
          <a:p>
            <a:endParaRPr lang="en-US" dirty="0"/>
          </a:p>
          <a:p>
            <a:r>
              <a:rPr lang="en-US" dirty="0" smtClean="0"/>
              <a:t>Allows constraints to be stated concisely as Boolean formulas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Writing constraints as linear inequalities: The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decision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convert any Boolean expression, we need to show how to: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Set variables to true and false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Convert disjunctions to linear inequalities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Convert conjunctions to linear inequalities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These basic building blocks will let us construct more complex constraints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444" t="-95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0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Basic building blocks 1: Variables &amp; Negations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Forcing decisions</a:t>
                </a:r>
              </a:p>
              <a:p>
                <a:pPr lvl="1"/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Linear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dirty="0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Used when we know certain elements of the output</a:t>
                </a:r>
              </a:p>
              <a:p>
                <a:pPr lvl="2"/>
                <a:r>
                  <a:rPr lang="en-US" dirty="0" err="1" smtClean="0"/>
                  <a:t>Eg</a:t>
                </a:r>
                <a:r>
                  <a:rPr lang="en-US" dirty="0" smtClean="0"/>
                  <a:t>: “Find the best part of speech tag sequence where the third word is a Noun”</a:t>
                </a:r>
              </a:p>
              <a:p>
                <a:pPr lvl="1"/>
                <a:r>
                  <a:rPr lang="en-US" dirty="0" smtClean="0"/>
                  <a:t>Also useful to debug inference </a:t>
                </a:r>
              </a:p>
              <a:p>
                <a:pPr lvl="2"/>
                <a:r>
                  <a:rPr lang="en-US" dirty="0" err="1" smtClean="0"/>
                  <a:t>Eg</a:t>
                </a:r>
                <a:r>
                  <a:rPr lang="en-US" dirty="0" smtClean="0"/>
                  <a:t>: Force all inference variables that correspond to gold labels. If the inference is not feasible, then the constraints may not reflect the data</a:t>
                </a:r>
              </a:p>
              <a:p>
                <a:r>
                  <a:rPr lang="en-US" dirty="0" smtClean="0"/>
                  <a:t>Forbidding decisions</a:t>
                </a:r>
              </a:p>
              <a:p>
                <a:pPr lvl="1"/>
                <a:r>
                  <a:rPr lang="en-US" dirty="0"/>
                  <a:t>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charset="0"/>
                          </a:rPr>
                          <m:t>¬</m:t>
                        </m:r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Linear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=</m:t>
                    </m:r>
                    <m:r>
                      <a:rPr lang="en-US" dirty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More generally, if we see negations of a variable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¬</m:t>
                        </m:r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) in a Boolean expression, use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charset="0"/>
                          </a:rPr>
                          <m:t>1−</m:t>
                        </m:r>
                        <m:r>
                          <a:rPr lang="en-US" dirty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) in the corresponding linear (in)equality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296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Building Blocks 2: Disjunctions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/>
                  <a:t>One of a collection of variables should hold: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⋯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Disjunctions are a member of a more general building block: 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Cardinality constraints</a:t>
                </a:r>
              </a:p>
              <a:p>
                <a:pPr lvl="1"/>
                <a:r>
                  <a:rPr lang="en-US" dirty="0"/>
                  <a:t>Exactly one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dirty="0"/>
                  <a:t> can be true</a:t>
                </a:r>
              </a:p>
              <a:p>
                <a:pPr marL="857250" lvl="2" indent="0">
                  <a:buNone/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baseline="-25000" dirty="0"/>
                  <a:t> </a:t>
                </a:r>
                <a:r>
                  <a:rPr lang="en-US" dirty="0"/>
                  <a:t>= 1 </a:t>
                </a:r>
              </a:p>
              <a:p>
                <a:pPr lvl="1"/>
                <a:r>
                  <a:rPr lang="en-US" dirty="0"/>
                  <a:t>At least m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dirty="0"/>
                  <a:t> should be true</a:t>
                </a:r>
              </a:p>
              <a:p>
                <a:pPr marL="857250" lvl="2" indent="0">
                  <a:buNone/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baseline="-25000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¸</a:t>
                </a:r>
                <a:r>
                  <a:rPr lang="en-US" dirty="0"/>
                  <a:t> m </a:t>
                </a:r>
              </a:p>
              <a:p>
                <a:pPr lvl="1"/>
                <a:r>
                  <a:rPr lang="en-US" dirty="0"/>
                  <a:t>At most m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dirty="0"/>
                  <a:t> should be true</a:t>
                </a:r>
              </a:p>
              <a:p>
                <a:pPr marL="857250" lvl="2" indent="0">
                  <a:buNone/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A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B</a:t>
                </a:r>
                <a:r>
                  <a:rPr lang="en-US" dirty="0"/>
                  <a:t> +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C</a:t>
                </a:r>
                <a:r>
                  <a:rPr lang="en-US" baseline="-25000" dirty="0"/>
                  <a:t> </a:t>
                </a:r>
                <a:r>
                  <a:rPr lang="en-US" dirty="0">
                    <a:latin typeface="cmsy10"/>
                    <a:ea typeface="cmsy10"/>
                    <a:cs typeface="cmsy10"/>
                  </a:rPr>
                  <a:t> ·</a:t>
                </a:r>
                <a:r>
                  <a:rPr lang="en-US" dirty="0"/>
                  <a:t> m </a:t>
                </a:r>
              </a:p>
              <a:p>
                <a:endParaRPr lang="en-US" b="1" i="1" dirty="0" smtClean="0">
                  <a:solidFill>
                    <a:schemeClr val="accent1"/>
                  </a:solidFill>
                </a:endParaRPr>
              </a:p>
              <a:p>
                <a:endParaRPr lang="en-US" b="1" i="1" dirty="0">
                  <a:solidFill>
                    <a:schemeClr val="accent1"/>
                  </a:solidFill>
                </a:endParaRPr>
              </a:p>
              <a:p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Building Blocks 2: </a:t>
            </a:r>
            <a:r>
              <a:rPr lang="en-US" dirty="0" smtClean="0"/>
              <a:t>Conjunctions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Each conjunction is a separate linear inequality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)∧(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dirty="0" smtClean="0"/>
                  <a:t>Both the disjunctions should hold</a:t>
                </a:r>
              </a:p>
              <a:p>
                <a:pPr lvl="1"/>
                <a:r>
                  <a:rPr lang="en-US" sz="2000" dirty="0" smtClean="0"/>
                  <a:t>Two linear inequalities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≥1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≥1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With disjunctions, conjunctions and negations, all Boolean formulas can be written as linear inequalities</a:t>
                </a:r>
              </a:p>
              <a:p>
                <a:pPr lvl="1"/>
                <a:r>
                  <a:rPr lang="en-US" dirty="0" smtClean="0"/>
                  <a:t>Convert the Boolean formula to Conjunctive Normal Form, mechanically convert </a:t>
                </a:r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80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More complex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18D4-0D70-44DE-A8FF-A8D5002D1168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Convert implications to disjunctions and use the disjunction recipe</a:t>
                </a:r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⇒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Convert </a:t>
                </a:r>
                <a:r>
                  <a:rPr lang="en-US" dirty="0"/>
                  <a:t>to disjunction: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∨¬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At least one of “not </a:t>
                </a:r>
                <a:r>
                  <a:rPr lang="en-US" dirty="0" err="1"/>
                  <a:t>zi</a:t>
                </a:r>
                <a:r>
                  <a:rPr lang="en-US" dirty="0"/>
                  <a:t>” or </a:t>
                </a:r>
                <a:r>
                  <a:rPr lang="en-US" dirty="0" err="1" smtClean="0"/>
                  <a:t>zj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charset="0"/>
                      </a:rPr>
                      <m:t>1 −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𝐴</m:t>
                        </m:r>
                        <m:r>
                          <a:rPr lang="en-US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+1 −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smtClean="0">
                        <a:latin typeface="Cambria Math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Implications are very useful</a:t>
                </a:r>
              </a:p>
              <a:p>
                <a:pPr lvl="2"/>
                <a:r>
                  <a:rPr lang="en-US" dirty="0" smtClean="0"/>
                  <a:t>Example: “If Mention 1 is co-referent with Mention 2 and Mention 2 is co-referent with Mention 3, then Mention 1 should be co-referent with Mention 3”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Other complex building blocks exist for frequently seen inference situations that optimize for speed:</a:t>
                </a:r>
              </a:p>
              <a:p>
                <a:pPr lvl="1"/>
                <a:r>
                  <a:rPr lang="en-US" dirty="0" smtClean="0"/>
                  <a:t>Example: Ensuring graph connectivity by formulating as a flow problem [e.g. Martins et al 2009]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296" t="-2019" r="-963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732E4D86-15B1-3249-8F56-91C848B1C069}" vid="{B6FA17AB-A65F-F647-83E9-377ADD62D4C2}"/>
    </a:ext>
  </a:extLst>
</a:theme>
</file>

<file path=ppt/theme/theme2.xml><?xml version="1.0" encoding="utf-8"?>
<a:theme xmlns:a="http://schemas.openxmlformats.org/drawingml/2006/main" name="1_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3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27441</TotalTime>
  <Words>932</Words>
  <Application>Microsoft Macintosh PowerPoint</Application>
  <PresentationFormat>On-screen Show (4:3)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AppleSDGothicNeo-Regular</vt:lpstr>
      <vt:lpstr>Calibri</vt:lpstr>
      <vt:lpstr>Cambria Math</vt:lpstr>
      <vt:lpstr>cmsy10</vt:lpstr>
      <vt:lpstr>Courier</vt:lpstr>
      <vt:lpstr>Open Sans</vt:lpstr>
      <vt:lpstr>Wingdings</vt:lpstr>
      <vt:lpstr>新細明體</vt:lpstr>
      <vt:lpstr>Arial</vt:lpstr>
      <vt:lpstr>ilp-nlp-theme</vt:lpstr>
      <vt:lpstr>1_ilp-nlp-theme</vt:lpstr>
      <vt:lpstr>ilp-nlp-theme-fixed</vt:lpstr>
      <vt:lpstr>Part 6: Developing ILP based applications</vt:lpstr>
      <vt:lpstr>Outline</vt:lpstr>
      <vt:lpstr>Outline</vt:lpstr>
      <vt:lpstr>ILP constraints are Boolean expressions</vt:lpstr>
      <vt:lpstr>Writing constraints as linear inequalities: The setup</vt:lpstr>
      <vt:lpstr>Basic building blocks 1: Variables &amp; Negations</vt:lpstr>
      <vt:lpstr>Basic Building Blocks 2: Disjunctions</vt:lpstr>
      <vt:lpstr>Basic Building Blocks 2: Conjunctions</vt:lpstr>
      <vt:lpstr>More complex building blocks</vt:lpstr>
      <vt:lpstr>Outline</vt:lpstr>
      <vt:lpstr>Illinois Structured Learning Library </vt:lpstr>
      <vt:lpstr>Built-in applications</vt:lpstr>
      <vt:lpstr>Performance</vt:lpstr>
      <vt:lpstr>PowerPoint Presentation</vt:lpstr>
      <vt:lpstr>Illinois SL details</vt:lpstr>
      <vt:lpstr>For your own application</vt:lpstr>
      <vt:lpstr>Example: IInstance for POS tagging</vt:lpstr>
      <vt:lpstr>Example: IStructure for POS tagging</vt:lpstr>
      <vt:lpstr>Example: Feature Generator</vt:lpstr>
      <vt:lpstr>Example: Feature Generator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Vivek Srikumar</cp:lastModifiedBy>
  <cp:revision>227</cp:revision>
  <dcterms:created xsi:type="dcterms:W3CDTF">2015-09-15T19:03:29Z</dcterms:created>
  <dcterms:modified xsi:type="dcterms:W3CDTF">2017-04-03T21:43:19Z</dcterms:modified>
</cp:coreProperties>
</file>