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87" r:id="rId1"/>
    <p:sldMasterId id="2147484302" r:id="rId2"/>
  </p:sldMasterIdLst>
  <p:notesMasterIdLst>
    <p:notesMasterId r:id="rId25"/>
  </p:notesMasterIdLst>
  <p:sldIdLst>
    <p:sldId id="256" r:id="rId3"/>
    <p:sldId id="258" r:id="rId4"/>
    <p:sldId id="276" r:id="rId5"/>
    <p:sldId id="257" r:id="rId6"/>
    <p:sldId id="259" r:id="rId7"/>
    <p:sldId id="260" r:id="rId8"/>
    <p:sldId id="261" r:id="rId9"/>
    <p:sldId id="262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81DD193-3E91-7246-8152-570E0EB2D9B8}">
          <p14:sldIdLst>
            <p14:sldId id="256"/>
          </p14:sldIdLst>
        </p14:section>
        <p14:section name="overview" id="{9AB7D9E2-1474-F84C-BBEC-26B6568F1C13}">
          <p14:sldIdLst>
            <p14:sldId id="258"/>
          </p14:sldIdLst>
        </p14:section>
        <p14:section name="coreference" id="{399688E0-E6E6-C44E-8BD5-DB2983468385}">
          <p14:sldIdLst>
            <p14:sldId id="276"/>
            <p14:sldId id="257"/>
            <p14:sldId id="259"/>
            <p14:sldId id="260"/>
            <p14:sldId id="261"/>
            <p14:sldId id="262"/>
          </p14:sldIdLst>
        </p14:section>
        <p14:section name="information-extraction" id="{E6D8AB24-1265-C64E-A437-AA109D5954FF}">
          <p14:sldIdLst>
            <p14:sldId id="27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why-constraints" id="{F782EC11-A53E-2247-AB47-3914E47B9BBE}">
          <p14:sldIdLst>
            <p14:sldId id="27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3124-5F25-224D-9BF8-4FF24661EFD3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4E944-F7FA-BC44-96FB-5A0E092D7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Say </a:t>
            </a:r>
            <a:r>
              <a:rPr lang="en-US" altLang="zh-TW" dirty="0" err="1" smtClean="0"/>
              <a:t>Bestlink</a:t>
            </a:r>
            <a:r>
              <a:rPr lang="en-US" altLang="zh-TW" baseline="0" dirty="0" smtClean="0"/>
              <a:t> is </a:t>
            </a:r>
            <a:r>
              <a:rPr lang="en-US" altLang="zh-TW" baseline="0" smtClean="0"/>
              <a:t>totally unimodular </a:t>
            </a:r>
            <a:r>
              <a:rPr lang="en-US" altLang="zh-TW" baseline="0" dirty="0" smtClean="0"/>
              <a:t>so </a:t>
            </a:r>
            <a:r>
              <a:rPr lang="en-US" altLang="zh-TW" baseline="0" smtClean="0"/>
              <a:t>the inference </a:t>
            </a:r>
            <a:r>
              <a:rPr lang="en-US" altLang="zh-TW" baseline="0" dirty="0" smtClean="0"/>
              <a:t>is easy but the all link </a:t>
            </a:r>
            <a:r>
              <a:rPr lang="en-US" altLang="zh-TW" baseline="0" smtClean="0"/>
              <a:t>has transitivity </a:t>
            </a:r>
            <a:r>
              <a:rPr lang="en-US" altLang="zh-TW" baseline="0" dirty="0" smtClean="0"/>
              <a:t>constraints, so it might be harder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92C8-4EB9-4A20-9BF1-A069982117B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57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Applications </a:t>
            </a:r>
            <a:r>
              <a:rPr lang="en-US" dirty="0"/>
              <a:t>of ILP Formulations in 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7200" y="6356351"/>
            <a:ext cx="7315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229601" cy="2262270"/>
            <a:chOff x="457199" y="1853013"/>
            <a:chExt cx="8229601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229599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dirty="0" smtClean="0"/>
                <a:t>Water is split, providing a source of electrons and protons (hydrogen ions, H</a:t>
              </a:r>
              <a:r>
                <a:rPr lang="en-US" sz="2800" baseline="30000" dirty="0" smtClean="0"/>
                <a:t>+</a:t>
              </a:r>
              <a:r>
                <a:rPr lang="en-US" sz="2800" dirty="0" smtClean="0"/>
                <a:t>) and giving off O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 as a by-product. Light absorbed by chlorophyll drives a transfer of the electrons and hydrogen ions from water to an acceptor called NADP</a:t>
              </a:r>
              <a:r>
                <a:rPr lang="en-US" sz="2800" baseline="30000" dirty="0" smtClean="0"/>
                <a:t>+</a:t>
              </a:r>
              <a:r>
                <a:rPr lang="en-US" sz="2800" dirty="0" smtClean="0"/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57200" y="58705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Berant</a:t>
            </a:r>
            <a:r>
              <a:rPr lang="en-US" dirty="0" smtClean="0"/>
              <a:t> et al, 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/>
                <a:t>,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>
                  <a:solidFill>
                    <a:schemeClr val="accent1"/>
                  </a:solidFill>
                </a:rPr>
                <a:t>transfer of the electrons and hydrogen ions </a:t>
              </a:r>
              <a:r>
                <a:rPr lang="en-US" sz="2800" dirty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>
                  <a:solidFill>
                    <a:srgbClr val="A6A6A6"/>
                  </a:solidFill>
                </a:rPr>
                <a:t>+</a:t>
              </a:r>
              <a:r>
                <a:rPr lang="en-US" sz="2800" dirty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8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 smtClean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 smtClean="0"/>
                <a:t>, 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 smtClean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transfer of the electrons and hydrogen ions </a:t>
              </a:r>
              <a:r>
                <a:rPr lang="en-US" sz="2800" dirty="0" smtClean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 smtClean="0">
                  <a:solidFill>
                    <a:srgbClr val="A6A6A6"/>
                  </a:solidFill>
                </a:rPr>
                <a:t>+</a:t>
              </a:r>
              <a:r>
                <a:rPr lang="en-US" sz="2800" dirty="0" smtClean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58575" y="1432068"/>
            <a:ext cx="6110206" cy="1319942"/>
            <a:chOff x="1558575" y="1432068"/>
            <a:chExt cx="6110206" cy="1319942"/>
          </a:xfrm>
        </p:grpSpPr>
        <p:cxnSp>
          <p:nvCxnSpPr>
            <p:cNvPr id="9" name="Curved Connector 8"/>
            <p:cNvCxnSpPr/>
            <p:nvPr/>
          </p:nvCxnSpPr>
          <p:spPr>
            <a:xfrm rot="16200000" flipH="1">
              <a:off x="4190072" y="-726698"/>
              <a:ext cx="847211" cy="6110206"/>
            </a:xfrm>
            <a:prstGeom prst="curvedConnector3">
              <a:avLst>
                <a:gd name="adj1" fmla="val -26983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54162" y="1432068"/>
              <a:ext cx="117036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 smtClean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 smtClean="0"/>
                <a:t>, 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 smtClean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transfer of the electrons and hydrogen ions</a:t>
              </a:r>
              <a:r>
                <a:rPr lang="en-US" sz="2800" b="1" i="1" dirty="0" smtClean="0">
                  <a:solidFill>
                    <a:srgbClr val="A6A6A6"/>
                  </a:solidFill>
                </a:rPr>
                <a:t> </a:t>
              </a:r>
              <a:r>
                <a:rPr lang="en-US" sz="2800" dirty="0" smtClean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 smtClean="0">
                  <a:solidFill>
                    <a:srgbClr val="A6A6A6"/>
                  </a:solidFill>
                </a:rPr>
                <a:t>+</a:t>
              </a:r>
              <a:r>
                <a:rPr lang="en-US" sz="2800" dirty="0" smtClean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58575" y="1432068"/>
            <a:ext cx="6110206" cy="1319942"/>
            <a:chOff x="1558575" y="1432068"/>
            <a:chExt cx="6110206" cy="1319942"/>
          </a:xfrm>
        </p:grpSpPr>
        <p:cxnSp>
          <p:nvCxnSpPr>
            <p:cNvPr id="9" name="Curved Connector 8"/>
            <p:cNvCxnSpPr/>
            <p:nvPr/>
          </p:nvCxnSpPr>
          <p:spPr>
            <a:xfrm rot="16200000" flipH="1">
              <a:off x="4190072" y="-726698"/>
              <a:ext cx="847211" cy="6110206"/>
            </a:xfrm>
            <a:prstGeom prst="curvedConnector3">
              <a:avLst>
                <a:gd name="adj1" fmla="val -26983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54162" y="1432068"/>
              <a:ext cx="117036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3387" y="3005406"/>
            <a:ext cx="4081743" cy="1093663"/>
            <a:chOff x="3593387" y="3005406"/>
            <a:chExt cx="4081743" cy="1093663"/>
          </a:xfrm>
        </p:grpSpPr>
        <p:cxnSp>
          <p:nvCxnSpPr>
            <p:cNvPr id="10" name="Curved Connector 9"/>
            <p:cNvCxnSpPr/>
            <p:nvPr/>
          </p:nvCxnSpPr>
          <p:spPr>
            <a:xfrm rot="16200000" flipH="1">
              <a:off x="5627909" y="970884"/>
              <a:ext cx="12700" cy="4081743"/>
            </a:xfrm>
            <a:prstGeom prst="curvedConnector3">
              <a:avLst>
                <a:gd name="adj1" fmla="val 6685866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24524" y="3575849"/>
              <a:ext cx="105587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Cause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4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8208" y="1664138"/>
            <a:ext cx="2496207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event-argument score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4469" y="1664138"/>
            <a:ext cx="3412358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event-event relation score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2969" y="4330595"/>
            <a:ext cx="7898063" cy="1998942"/>
            <a:chOff x="705714" y="4330595"/>
            <a:chExt cx="7898063" cy="1998942"/>
          </a:xfrm>
        </p:grpSpPr>
        <p:sp>
          <p:nvSpPr>
            <p:cNvPr id="10" name="Oval 9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0" idx="2"/>
              <a:endCxn id="13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6"/>
              <a:endCxn id="15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2236" y="4330595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3849" y="4330595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7062" y="5719573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cxnSp>
          <p:nvCxnSpPr>
            <p:cNvPr id="22" name="Straight Arrow Connector 21"/>
            <p:cNvCxnSpPr>
              <a:stCxn id="10" idx="4"/>
              <a:endCxn id="12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2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37186" y="5109609"/>
              <a:ext cx="83185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Enable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21013" y="5128325"/>
              <a:ext cx="7529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Cause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94469" y="1664138"/>
            <a:ext cx="3412358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event-event relation score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6" y="2995448"/>
            <a:ext cx="10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408" y="3406227"/>
            <a:ext cx="232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candidate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0228" y="3364780"/>
            <a:ext cx="18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label </a:t>
            </a:r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635858" y="1664139"/>
            <a:ext cx="1886976" cy="893378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</a:t>
            </a:r>
            <a:r>
              <a:rPr lang="en-US" sz="2000" dirty="0" err="1" smtClean="0"/>
              <a:t>arg</a:t>
            </a:r>
            <a:r>
              <a:rPr lang="en-US" sz="2000" dirty="0" smtClean="0"/>
              <a:t>-candidate has label L</a:t>
            </a:r>
            <a:endParaRPr lang="en-US" sz="2000" i="1" dirty="0"/>
          </a:p>
        </p:txBody>
      </p:sp>
      <p:sp>
        <p:nvSpPr>
          <p:cNvPr id="13" name="Rectangle 12"/>
          <p:cNvSpPr/>
          <p:nvPr/>
        </p:nvSpPr>
        <p:spPr>
          <a:xfrm>
            <a:off x="1953172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88779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2414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3" idx="2"/>
            <a:endCxn id="5" idx="0"/>
          </p:cNvCxnSpPr>
          <p:nvPr/>
        </p:nvCxnSpPr>
        <p:spPr>
          <a:xfrm rot="5400000">
            <a:off x="1169414" y="2128482"/>
            <a:ext cx="302173" cy="1431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</p:cNvCxnSpPr>
          <p:nvPr/>
        </p:nvCxnSpPr>
        <p:spPr>
          <a:xfrm>
            <a:off x="2271986" y="2693275"/>
            <a:ext cx="0" cy="67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411569" y="2798017"/>
            <a:ext cx="712956" cy="5034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2969" y="4459295"/>
            <a:ext cx="7898063" cy="1870242"/>
            <a:chOff x="705714" y="4459295"/>
            <a:chExt cx="7898063" cy="1870242"/>
          </a:xfrm>
        </p:grpSpPr>
        <p:sp>
          <p:nvSpPr>
            <p:cNvPr id="39" name="Oval 38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ions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9" idx="2"/>
              <a:endCxn id="42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3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6"/>
              <a:endCxn id="44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1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939061" y="4361407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18343" y="4381510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97849" y="5634428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1953172" y="1258576"/>
            <a:ext cx="2802306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Total event-argument score </a:t>
            </a:r>
          </a:p>
        </p:txBody>
      </p:sp>
    </p:spTree>
    <p:extLst>
      <p:ext uri="{BB962C8B-B14F-4D97-AF65-F5344CB8AC3E}">
        <p14:creationId xmlns:p14="http://schemas.microsoft.com/office/powerpoint/2010/main" val="182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6" y="2995448"/>
            <a:ext cx="10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408" y="3406227"/>
            <a:ext cx="232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candidate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0228" y="3364780"/>
            <a:ext cx="18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label </a:t>
            </a:r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953172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88779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2414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3" idx="2"/>
            <a:endCxn id="5" idx="0"/>
          </p:cNvCxnSpPr>
          <p:nvPr/>
        </p:nvCxnSpPr>
        <p:spPr>
          <a:xfrm rot="5400000">
            <a:off x="1169414" y="2128482"/>
            <a:ext cx="302173" cy="1431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</p:cNvCxnSpPr>
          <p:nvPr/>
        </p:nvCxnSpPr>
        <p:spPr>
          <a:xfrm>
            <a:off x="2271986" y="2693275"/>
            <a:ext cx="0" cy="67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411569" y="2798017"/>
            <a:ext cx="712956" cy="5034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2969" y="4459295"/>
            <a:ext cx="7898063" cy="1870242"/>
            <a:chOff x="705714" y="4459295"/>
            <a:chExt cx="7898063" cy="1870242"/>
          </a:xfrm>
        </p:grpSpPr>
        <p:sp>
          <p:nvSpPr>
            <p:cNvPr id="39" name="Oval 38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</a:rPr>
                <a:t>water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light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</a:rPr>
                <a:t>ions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9" idx="2"/>
              <a:endCxn id="42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3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6"/>
              <a:endCxn id="44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1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04864" y="5256294"/>
            <a:ext cx="26563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Enable, Prevent, Same…?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5012" y="5256294"/>
            <a:ext cx="26563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Enable, Prevent, Same…?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61579" y="3734112"/>
            <a:ext cx="207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air of events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8118" y="3364780"/>
            <a:ext cx="16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label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35" name="Rectangle 34"/>
          <p:cNvSpPr/>
          <p:nvPr/>
        </p:nvSpPr>
        <p:spPr>
          <a:xfrm>
            <a:off x="5784193" y="1756102"/>
            <a:ext cx="2641600" cy="656897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trigger pair connected by relation R</a:t>
            </a:r>
            <a:endParaRPr lang="en-US" sz="2000" i="1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5139559" y="2688920"/>
            <a:ext cx="2" cy="1045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575372" y="2775972"/>
            <a:ext cx="671506" cy="506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35858" y="1664139"/>
            <a:ext cx="1886976" cy="893378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</a:t>
            </a:r>
            <a:r>
              <a:rPr lang="en-US" sz="2000" dirty="0" err="1" smtClean="0"/>
              <a:t>arg</a:t>
            </a:r>
            <a:r>
              <a:rPr lang="en-US" sz="2000" dirty="0" smtClean="0"/>
              <a:t>-candidate has label L</a:t>
            </a:r>
            <a:endParaRPr lang="en-US" sz="2000" i="1" dirty="0"/>
          </a:p>
        </p:txBody>
      </p:sp>
      <p:sp>
        <p:nvSpPr>
          <p:cNvPr id="45" name="Rectangle 44"/>
          <p:cNvSpPr/>
          <p:nvPr/>
        </p:nvSpPr>
        <p:spPr>
          <a:xfrm>
            <a:off x="4981423" y="1301694"/>
            <a:ext cx="3143553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/>
              <a:t>Total event-event relation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 overlapping arguments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Maximum number of arguments per event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Maximum number of events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Events that share arguments must be related</a:t>
            </a: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0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No overlapping arguments</a:t>
            </a:r>
            <a:endParaRPr lang="en-US" sz="2000" dirty="0" smtClean="0">
              <a:solidFill>
                <a:srgbClr val="A6A6A6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arguments per trigger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triggers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4F81BD"/>
                </a:solidFill>
              </a:rPr>
              <a:t>Events that share arguments must be related</a:t>
            </a:r>
            <a:endParaRPr lang="en-US" sz="2400" b="1" i="1" dirty="0">
              <a:solidFill>
                <a:srgbClr val="4F81BD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990601"/>
            <a:ext cx="7366000" cy="2473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4976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1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758265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124200" y="2752534"/>
            <a:ext cx="1368777" cy="55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5" idx="5"/>
          </p:cNvCxnSpPr>
          <p:nvPr/>
        </p:nvCxnSpPr>
        <p:spPr>
          <a:xfrm>
            <a:off x="2601257" y="1702051"/>
            <a:ext cx="748720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4140200" y="1702051"/>
            <a:ext cx="816451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0925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286374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Agent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59146" y="1251701"/>
            <a:ext cx="187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Not allowed!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9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No overlapping arguments</a:t>
            </a:r>
            <a:endParaRPr lang="en-US" sz="2000" dirty="0" smtClean="0">
              <a:solidFill>
                <a:srgbClr val="A6A6A6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arguments per trigger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triggers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4F81BD"/>
                </a:solidFill>
              </a:rPr>
              <a:t>Events that share arguments must be related</a:t>
            </a:r>
            <a:endParaRPr lang="en-US" sz="2400" b="1" i="1" dirty="0">
              <a:solidFill>
                <a:srgbClr val="4F81BD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990601"/>
            <a:ext cx="7366000" cy="2473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444976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1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4758265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2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2752534"/>
            <a:ext cx="1368777" cy="55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21" idx="5"/>
          </p:cNvCxnSpPr>
          <p:nvPr/>
        </p:nvCxnSpPr>
        <p:spPr>
          <a:xfrm>
            <a:off x="2601257" y="1702051"/>
            <a:ext cx="748720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2" idx="3"/>
          </p:cNvCxnSpPr>
          <p:nvPr/>
        </p:nvCxnSpPr>
        <p:spPr>
          <a:xfrm flipH="1">
            <a:off x="4140200" y="1702051"/>
            <a:ext cx="816451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0925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286374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00739" y="1462162"/>
            <a:ext cx="1958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51465" y="1301941"/>
            <a:ext cx="8887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Enable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9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8043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constraints give us?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Makes it easy to add </a:t>
            </a:r>
            <a:r>
              <a:rPr lang="en-US" i="1" dirty="0" smtClean="0"/>
              <a:t>additional knowledge</a:t>
            </a:r>
          </a:p>
          <a:p>
            <a:pPr lvl="1"/>
            <a:r>
              <a:rPr lang="en-US" dirty="0" smtClean="0"/>
              <a:t>Specify them as Boolean formulas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“If y</a:t>
            </a:r>
            <a:r>
              <a:rPr lang="en-US" baseline="-25000" dirty="0" smtClean="0"/>
              <a:t>1</a:t>
            </a:r>
            <a:r>
              <a:rPr lang="en-US" dirty="0" smtClean="0"/>
              <a:t> is an A, then y</a:t>
            </a:r>
            <a:r>
              <a:rPr lang="en-US" baseline="-25000" dirty="0" smtClean="0"/>
              <a:t>2</a:t>
            </a:r>
            <a:r>
              <a:rPr lang="en-US" dirty="0" smtClean="0"/>
              <a:t> or y</a:t>
            </a:r>
            <a:r>
              <a:rPr lang="en-US" baseline="-25000" dirty="0" smtClean="0"/>
              <a:t>3</a:t>
            </a:r>
            <a:r>
              <a:rPr lang="en-US" dirty="0" smtClean="0"/>
              <a:t> should be a B or C”</a:t>
            </a:r>
          </a:p>
          <a:p>
            <a:pPr lvl="2"/>
            <a:r>
              <a:rPr lang="en-US" dirty="0" smtClean="0"/>
              <a:t>“No more than two A’s allowed in the output”</a:t>
            </a:r>
          </a:p>
          <a:p>
            <a:endParaRPr lang="en-US" dirty="0" smtClean="0"/>
          </a:p>
          <a:p>
            <a:r>
              <a:rPr lang="en-US" dirty="0" smtClean="0"/>
              <a:t>Many inference problems have “standard” mappings to ILPs</a:t>
            </a:r>
          </a:p>
          <a:p>
            <a:pPr lvl="1"/>
            <a:r>
              <a:rPr lang="en-US" dirty="0" smtClean="0"/>
              <a:t>Sequences, parsing, dependency parsing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training time: Constraints act as surrogates for (many) training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ILP for inference: Remarks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combinatorial optimization problem can be written as an integer program</a:t>
            </a:r>
          </a:p>
          <a:p>
            <a:pPr lvl="1"/>
            <a:r>
              <a:rPr lang="en-US" dirty="0" smtClean="0"/>
              <a:t>Even the “easy”/polynomial ones</a:t>
            </a:r>
          </a:p>
          <a:p>
            <a:pPr lvl="1"/>
            <a:r>
              <a:rPr lang="en-US" dirty="0" smtClean="0"/>
              <a:t>Given an ILP, checking whether it admits a polynomial-time algorithm is intractable in general</a:t>
            </a:r>
          </a:p>
          <a:p>
            <a:r>
              <a:rPr lang="en-US" dirty="0" smtClean="0"/>
              <a:t>ILPs are a general language for thinking about combinatorial optimization</a:t>
            </a:r>
          </a:p>
          <a:p>
            <a:pPr lvl="1"/>
            <a:r>
              <a:rPr lang="en-US" dirty="0" smtClean="0"/>
              <a:t>The representation allows us to make general statements about inference</a:t>
            </a:r>
          </a:p>
          <a:p>
            <a:pPr lvl="1"/>
            <a:r>
              <a:rPr lang="en-US" dirty="0" smtClean="0"/>
              <a:t>Important: Framing/writing down the inference problem is separate from solving it</a:t>
            </a:r>
          </a:p>
          <a:p>
            <a:r>
              <a:rPr lang="en-US" dirty="0" smtClean="0"/>
              <a:t>Off-the-shelf solvers for ILPs are quite good</a:t>
            </a:r>
          </a:p>
          <a:p>
            <a:pPr lvl="1"/>
            <a:r>
              <a:rPr lang="en-US" dirty="0" err="1" smtClean="0"/>
              <a:t>Gurobi</a:t>
            </a:r>
            <a:r>
              <a:rPr lang="en-US" dirty="0" smtClean="0"/>
              <a:t>, CPLEX</a:t>
            </a:r>
          </a:p>
          <a:p>
            <a:pPr lvl="1"/>
            <a:r>
              <a:rPr lang="en-US" dirty="0" smtClean="0"/>
              <a:t>Use an off the shelf solver only if you can’t solve your inference problem otherwise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828799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Co-reference Resolution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1265129" y="2108494"/>
            <a:ext cx="6613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Clinton told National Public Radio that his answers to questions about Lewinsky were constrained by Starr’s investigation. NPR reporter Mara </a:t>
            </a:r>
            <a:r>
              <a:rPr lang="en-US" sz="2400" dirty="0" err="1" smtClean="0"/>
              <a:t>Liasson</a:t>
            </a:r>
            <a:r>
              <a:rPr lang="en-US" sz="2400" dirty="0" smtClean="0"/>
              <a:t> asked Clinton “whether you had any conversations with her about her testimony, had any conversations at all.”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344462" y="3262656"/>
            <a:ext cx="3003116" cy="35536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922741" y="2196541"/>
            <a:ext cx="4079309" cy="1052157"/>
            <a:chOff x="2584538" y="2793669"/>
            <a:chExt cx="4079309" cy="1052157"/>
          </a:xfrm>
        </p:grpSpPr>
        <p:sp>
          <p:nvSpPr>
            <p:cNvPr id="18" name="Rectangle 17"/>
            <p:cNvSpPr/>
            <p:nvPr/>
          </p:nvSpPr>
          <p:spPr>
            <a:xfrm>
              <a:off x="2584538" y="2793669"/>
              <a:ext cx="3003116" cy="355360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3497" y="3490466"/>
              <a:ext cx="770350" cy="355360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44462" y="2196541"/>
            <a:ext cx="5657588" cy="1820876"/>
            <a:chOff x="1006259" y="2793669"/>
            <a:chExt cx="5657588" cy="1820876"/>
          </a:xfrm>
        </p:grpSpPr>
        <p:sp>
          <p:nvSpPr>
            <p:cNvPr id="20" name="Rectangle 19"/>
            <p:cNvSpPr/>
            <p:nvPr/>
          </p:nvSpPr>
          <p:spPr>
            <a:xfrm>
              <a:off x="1006259" y="2793669"/>
              <a:ext cx="997905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1895" y="3859784"/>
              <a:ext cx="997905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64894" y="2793669"/>
              <a:ext cx="498953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6259" y="4259185"/>
              <a:ext cx="498953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4358" y="2565859"/>
            <a:ext cx="2418563" cy="1440799"/>
            <a:chOff x="4766155" y="3162987"/>
            <a:chExt cx="2418563" cy="1440799"/>
          </a:xfrm>
        </p:grpSpPr>
        <p:sp>
          <p:nvSpPr>
            <p:cNvPr id="24" name="Rectangle 23"/>
            <p:cNvSpPr/>
            <p:nvPr/>
          </p:nvSpPr>
          <p:spPr>
            <a:xfrm>
              <a:off x="4766155" y="3162987"/>
              <a:ext cx="1398739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78680" y="4248426"/>
              <a:ext cx="520871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3847" y="4248426"/>
              <a:ext cx="520871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377854" y="2863255"/>
            <a:ext cx="718157" cy="355360"/>
          </a:xfrm>
          <a:prstGeom prst="rect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764" y="5798776"/>
            <a:ext cx="531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[K-W Chang et al 2011, Denis &amp; Baldridge,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ILP inference for </a:t>
            </a:r>
            <a:r>
              <a:rPr lang="en-US" dirty="0" err="1" smtClean="0"/>
              <a:t>Coreference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Input: Mentions (i.e. spans of text)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Output: Clusters of mentions that refer to the same entity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65129" y="1143990"/>
            <a:ext cx="6613742" cy="2308324"/>
            <a:chOff x="1265129" y="2935212"/>
            <a:chExt cx="6613742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265129" y="2935212"/>
              <a:ext cx="66137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Clinton told National Public Radio that his answers to questions about Lewinsky were constrained by Starr’s investigation. NPR reporter Mara </a:t>
              </a:r>
              <a:r>
                <a:rPr lang="en-US" sz="2400" dirty="0" err="1" smtClean="0"/>
                <a:t>Liasson</a:t>
              </a:r>
              <a:r>
                <a:rPr lang="en-US" sz="2400" dirty="0" smtClean="0"/>
                <a:t> asked Clinton “whether you had any conversations with her about her testimony, had any conversations at all.”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4462" y="4089374"/>
              <a:ext cx="3003116" cy="355360"/>
            </a:xfrm>
            <a:prstGeom prst="rect">
              <a:avLst/>
            </a:pr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22741" y="3023259"/>
              <a:ext cx="4079309" cy="1052157"/>
              <a:chOff x="2584538" y="2793669"/>
              <a:chExt cx="4079309" cy="10521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84538" y="2793669"/>
                <a:ext cx="3003116" cy="355360"/>
              </a:xfrm>
              <a:prstGeom prst="rect">
                <a:avLst/>
              </a:prstGeom>
              <a:solidFill>
                <a:schemeClr val="accent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93497" y="3490466"/>
                <a:ext cx="770350" cy="355360"/>
              </a:xfrm>
              <a:prstGeom prst="rect">
                <a:avLst/>
              </a:prstGeom>
              <a:solidFill>
                <a:schemeClr val="accent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44462" y="3023259"/>
              <a:ext cx="5657588" cy="1820876"/>
              <a:chOff x="1006259" y="2793669"/>
              <a:chExt cx="5657588" cy="18208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6259" y="2793669"/>
                <a:ext cx="997905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21895" y="3859784"/>
                <a:ext cx="997905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64894" y="2793669"/>
                <a:ext cx="498953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6259" y="4259185"/>
                <a:ext cx="498953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04358" y="3392577"/>
              <a:ext cx="2418563" cy="1440799"/>
              <a:chOff x="4766155" y="3162987"/>
              <a:chExt cx="2418563" cy="14407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766155" y="3162987"/>
                <a:ext cx="1398739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78680" y="4248426"/>
                <a:ext cx="520871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63847" y="4248426"/>
                <a:ext cx="520871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377854" y="3689973"/>
              <a:ext cx="718157" cy="355360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7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Best-Link Inference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For each mention, </a:t>
            </a:r>
            <a:r>
              <a:rPr lang="en-US" altLang="zh-TW" dirty="0"/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est-Link considers the best mention on its left to connect to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Then, it creates a link between them if the score is above some threshold (typically 0)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Best-Link inference is </a:t>
            </a:r>
            <a:r>
              <a:rPr lang="en-US" altLang="zh-TW" dirty="0" smtClean="0">
                <a:solidFill>
                  <a:schemeClr val="accent1"/>
                </a:solidFill>
              </a:rPr>
              <a:t>simple</a:t>
            </a:r>
            <a:r>
              <a:rPr lang="en-US" altLang="zh-TW" dirty="0" smtClean="0">
                <a:solidFill>
                  <a:schemeClr val="tx1"/>
                </a:solidFill>
              </a:rPr>
              <a:t> and </a:t>
            </a:r>
            <a:r>
              <a:rPr lang="en-US" altLang="zh-TW" dirty="0" smtClean="0">
                <a:solidFill>
                  <a:schemeClr val="accent1"/>
                </a:solidFill>
              </a:rPr>
              <a:t>effective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[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Bengtson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and Roth, </a:t>
            </a:r>
            <a:r>
              <a:rPr lang="en-US" altLang="zh-TW" sz="2000" dirty="0" smtClean="0">
                <a:solidFill>
                  <a:schemeClr val="tx1"/>
                </a:solidFill>
              </a:rPr>
              <a:t>2008]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37" name="矩形圖說文字 36"/>
          <p:cNvSpPr/>
          <p:nvPr/>
        </p:nvSpPr>
        <p:spPr>
          <a:xfrm>
            <a:off x="5940152" y="2996952"/>
            <a:ext cx="648072" cy="337538"/>
          </a:xfrm>
          <a:prstGeom prst="wedgeRectCallout">
            <a:avLst>
              <a:gd name="adj1" fmla="val -147844"/>
              <a:gd name="adj2" fmla="val 9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3.1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1979713" y="3897052"/>
            <a:ext cx="4619238" cy="0"/>
            <a:chOff x="1979713" y="3897052"/>
            <a:chExt cx="4619238" cy="0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1979713" y="3897052"/>
              <a:ext cx="51325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800910" y="3897052"/>
              <a:ext cx="51325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622108" y="3897052"/>
              <a:ext cx="51325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4443306" y="3897052"/>
              <a:ext cx="51325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264503" y="3897052"/>
              <a:ext cx="51325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085701" y="3897052"/>
              <a:ext cx="513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手繪多邊形 19"/>
          <p:cNvSpPr/>
          <p:nvPr/>
        </p:nvSpPr>
        <p:spPr>
          <a:xfrm flipV="1">
            <a:off x="5487102" y="4009565"/>
            <a:ext cx="803898" cy="225025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1" name="手繪多邊形 20"/>
          <p:cNvSpPr/>
          <p:nvPr/>
        </p:nvSpPr>
        <p:spPr>
          <a:xfrm flipV="1">
            <a:off x="4648605" y="3996762"/>
            <a:ext cx="1675220" cy="462852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2" name="手繪多邊形 21"/>
          <p:cNvSpPr/>
          <p:nvPr/>
        </p:nvSpPr>
        <p:spPr>
          <a:xfrm flipV="1">
            <a:off x="2903560" y="4009565"/>
            <a:ext cx="3420264" cy="787587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3" name="手繪多邊形 22"/>
          <p:cNvSpPr/>
          <p:nvPr/>
        </p:nvSpPr>
        <p:spPr>
          <a:xfrm>
            <a:off x="2287661" y="3221977"/>
            <a:ext cx="4036164" cy="562564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5" name="矩形圖說文字 24"/>
          <p:cNvSpPr/>
          <p:nvPr/>
        </p:nvSpPr>
        <p:spPr>
          <a:xfrm>
            <a:off x="2595611" y="2996952"/>
            <a:ext cx="615898" cy="337538"/>
          </a:xfrm>
          <a:prstGeom prst="wedgeRectCallout">
            <a:avLst>
              <a:gd name="adj1" fmla="val 192635"/>
              <a:gd name="adj2" fmla="val 1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1.5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2492961" y="4347104"/>
            <a:ext cx="615898" cy="337538"/>
          </a:xfrm>
          <a:prstGeom prst="wedgeRectCallout">
            <a:avLst>
              <a:gd name="adj1" fmla="val 139724"/>
              <a:gd name="adj2" fmla="val 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-1.5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矩形圖說文字 27"/>
          <p:cNvSpPr/>
          <p:nvPr/>
        </p:nvSpPr>
        <p:spPr>
          <a:xfrm>
            <a:off x="4135356" y="4234592"/>
            <a:ext cx="615898" cy="337538"/>
          </a:xfrm>
          <a:prstGeom prst="wedgeRectCallout">
            <a:avLst>
              <a:gd name="adj1" fmla="val 139724"/>
              <a:gd name="adj2" fmla="val 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1.2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6188346" y="4459622"/>
            <a:ext cx="615898" cy="337538"/>
          </a:xfrm>
          <a:prstGeom prst="wedgeRectCallout">
            <a:avLst>
              <a:gd name="adj1" fmla="val -121181"/>
              <a:gd name="adj2" fmla="val -112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0.2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72200" y="356372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u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63888" y="35730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 smtClean="0"/>
              <a:t>m</a:t>
            </a:r>
            <a:r>
              <a:rPr lang="en-US" altLang="zh-TW" sz="2000" b="1" i="1" baseline="30000" dirty="0" smtClean="0">
                <a:latin typeface="Tempus Sans ITC"/>
              </a:rPr>
              <a:t>*</a:t>
            </a:r>
            <a:endParaRPr lang="zh-TW" altLang="en-US" sz="4000" b="1" i="1" baseline="30000" dirty="0">
              <a:latin typeface="Tempus Sans ITC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4211960" y="3501008"/>
            <a:ext cx="2304256" cy="346540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4" name="手繪多邊形 23"/>
          <p:cNvSpPr/>
          <p:nvPr/>
        </p:nvSpPr>
        <p:spPr>
          <a:xfrm>
            <a:off x="4122448" y="3523510"/>
            <a:ext cx="2393768" cy="337538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 w="57150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335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/>
      <p:bldP spid="32" grpId="0"/>
      <p:bldP spid="3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All-Link Inference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It scores a clustering of mentions by including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all possible pairwise links</a:t>
            </a:r>
            <a:r>
              <a:rPr lang="en-US" altLang="zh-TW" dirty="0" smtClean="0">
                <a:solidFill>
                  <a:schemeClr val="accent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in the score:</a:t>
            </a: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[McCallum </a:t>
            </a:r>
            <a:r>
              <a:rPr lang="en-US" altLang="zh-TW" sz="2000" dirty="0" smtClean="0">
                <a:solidFill>
                  <a:schemeClr val="tx1"/>
                </a:solidFill>
              </a:rPr>
              <a:t>and Wellner, 2003; Finley and Joachims, </a:t>
            </a:r>
            <a:r>
              <a:rPr lang="en-US" altLang="zh-TW" sz="2000" dirty="0" smtClean="0">
                <a:solidFill>
                  <a:schemeClr val="tx1"/>
                </a:solidFill>
              </a:rPr>
              <a:t>2005]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1795862" y="1988840"/>
            <a:ext cx="5008386" cy="2016224"/>
            <a:chOff x="1835696" y="2060848"/>
            <a:chExt cx="5008386" cy="2016224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5" name="群組 32"/>
            <p:cNvGrpSpPr/>
            <p:nvPr/>
          </p:nvGrpSpPr>
          <p:grpSpPr>
            <a:xfrm>
              <a:off x="1835696" y="2060848"/>
              <a:ext cx="5008386" cy="2016224"/>
              <a:chOff x="1835696" y="2060848"/>
              <a:chExt cx="5008386" cy="2016224"/>
            </a:xfrm>
          </p:grpSpPr>
          <p:sp>
            <p:nvSpPr>
              <p:cNvPr id="46" name="手繪多邊形 45"/>
              <p:cNvSpPr/>
              <p:nvPr/>
            </p:nvSpPr>
            <p:spPr>
              <a:xfrm flipV="1">
                <a:off x="3059831" y="3212974"/>
                <a:ext cx="1800200" cy="360041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chemeClr val="accent5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2330255" y="2504903"/>
                <a:ext cx="4036163" cy="50005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>
                <a:off x="3972651" y="2704925"/>
                <a:ext cx="2393768" cy="300034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9" name="手繪多邊形 48"/>
              <p:cNvSpPr/>
              <p:nvPr/>
            </p:nvSpPr>
            <p:spPr>
              <a:xfrm>
                <a:off x="2339753" y="2708920"/>
                <a:ext cx="1728191" cy="288031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50" name="矩形圖說文字 49"/>
              <p:cNvSpPr/>
              <p:nvPr/>
            </p:nvSpPr>
            <p:spPr>
              <a:xfrm>
                <a:off x="1835696" y="2276872"/>
                <a:ext cx="615898" cy="337538"/>
              </a:xfrm>
              <a:prstGeom prst="wedgeRectCallout">
                <a:avLst>
                  <a:gd name="adj1" fmla="val 120523"/>
                  <a:gd name="adj2" fmla="val 731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矩形圖說文字 50"/>
              <p:cNvSpPr/>
              <p:nvPr/>
            </p:nvSpPr>
            <p:spPr>
              <a:xfrm>
                <a:off x="6228184" y="2348880"/>
                <a:ext cx="615898" cy="337538"/>
              </a:xfrm>
              <a:prstGeom prst="wedgeRectCallout">
                <a:avLst>
                  <a:gd name="adj1" fmla="val -212199"/>
                  <a:gd name="adj2" fmla="val 561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3.1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矩形圖說文字 51"/>
              <p:cNvSpPr/>
              <p:nvPr/>
            </p:nvSpPr>
            <p:spPr>
              <a:xfrm>
                <a:off x="5436096" y="2060848"/>
                <a:ext cx="615898" cy="337538"/>
              </a:xfrm>
              <a:prstGeom prst="wedgeRectCallout">
                <a:avLst>
                  <a:gd name="adj1" fmla="val -166003"/>
                  <a:gd name="adj2" fmla="val 8424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-0.5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矩形圖說文字 52"/>
              <p:cNvSpPr/>
              <p:nvPr/>
            </p:nvSpPr>
            <p:spPr>
              <a:xfrm>
                <a:off x="6156176" y="3284984"/>
                <a:ext cx="615898" cy="337538"/>
              </a:xfrm>
              <a:prstGeom prst="wedgeRectCallout">
                <a:avLst>
                  <a:gd name="adj1" fmla="val -284577"/>
                  <a:gd name="adj2" fmla="val 3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835696" y="3615407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Score: 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1.5 + 3.1 - 0.5</a:t>
                </a:r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+ 1.5 </a:t>
                </a:r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= 5.6</a:t>
                </a:r>
                <a:r>
                  <a:rPr lang="en-US" altLang="zh-TW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endParaRPr lang="zh-TW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79" name="群組 78"/>
          <p:cNvGrpSpPr/>
          <p:nvPr/>
        </p:nvGrpSpPr>
        <p:grpSpPr>
          <a:xfrm>
            <a:off x="1979712" y="2348880"/>
            <a:ext cx="4619237" cy="1368152"/>
            <a:chOff x="2022306" y="2420888"/>
            <a:chExt cx="4619237" cy="1368152"/>
          </a:xfrm>
        </p:grpSpPr>
        <p:cxnSp>
          <p:nvCxnSpPr>
            <p:cNvPr id="8" name="直線接點 7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手繪多邊形 54"/>
            <p:cNvSpPr/>
            <p:nvPr/>
          </p:nvSpPr>
          <p:spPr>
            <a:xfrm>
              <a:off x="2287661" y="2434388"/>
              <a:ext cx="4036164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3131840" y="2420888"/>
              <a:ext cx="3172068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3851920" y="2492896"/>
              <a:ext cx="2604388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4716016" y="2564904"/>
              <a:ext cx="1656184" cy="490556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5580112" y="2780928"/>
              <a:ext cx="800472" cy="274532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61" name="手繪多邊形 60"/>
            <p:cNvSpPr/>
            <p:nvPr/>
          </p:nvSpPr>
          <p:spPr>
            <a:xfrm flipV="1">
              <a:off x="2408044" y="3278345"/>
              <a:ext cx="3172068" cy="510695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2975724" y="3212976"/>
              <a:ext cx="2604388" cy="510695"/>
              <a:chOff x="2975724" y="3212976"/>
              <a:chExt cx="2604388" cy="510695"/>
            </a:xfrm>
          </p:grpSpPr>
          <p:sp>
            <p:nvSpPr>
              <p:cNvPr id="62" name="手繪多邊形 61"/>
              <p:cNvSpPr/>
              <p:nvPr/>
            </p:nvSpPr>
            <p:spPr>
              <a:xfrm flipV="1">
                <a:off x="2975724" y="3212976"/>
                <a:ext cx="2604388" cy="510695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3" name="手繪多邊形 62"/>
              <p:cNvSpPr/>
              <p:nvPr/>
            </p:nvSpPr>
            <p:spPr>
              <a:xfrm flipV="1">
                <a:off x="3839820" y="3212976"/>
                <a:ext cx="1656184" cy="44532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4" name="手繪多邊形 63"/>
              <p:cNvSpPr/>
              <p:nvPr/>
            </p:nvSpPr>
            <p:spPr>
              <a:xfrm flipV="1">
                <a:off x="4703916" y="3212976"/>
                <a:ext cx="800472" cy="249220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 flipV="1">
              <a:off x="2195736" y="2636913"/>
              <a:ext cx="2604388" cy="360040"/>
              <a:chOff x="2975724" y="3212976"/>
              <a:chExt cx="2604388" cy="510695"/>
            </a:xfrm>
          </p:grpSpPr>
          <p:sp>
            <p:nvSpPr>
              <p:cNvPr id="68" name="手繪多邊形 67"/>
              <p:cNvSpPr/>
              <p:nvPr/>
            </p:nvSpPr>
            <p:spPr>
              <a:xfrm flipV="1">
                <a:off x="2975724" y="3212976"/>
                <a:ext cx="2604388" cy="510695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9" name="手繪多邊形 68"/>
              <p:cNvSpPr/>
              <p:nvPr/>
            </p:nvSpPr>
            <p:spPr>
              <a:xfrm flipV="1">
                <a:off x="3839820" y="3212976"/>
                <a:ext cx="1656184" cy="44532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70" name="手繪多邊形 69"/>
              <p:cNvSpPr/>
              <p:nvPr/>
            </p:nvSpPr>
            <p:spPr>
              <a:xfrm flipV="1">
                <a:off x="4703916" y="3212976"/>
                <a:ext cx="800472" cy="249220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</p:grpSp>
        <p:sp>
          <p:nvSpPr>
            <p:cNvPr id="75" name="手繪多邊形 74"/>
            <p:cNvSpPr/>
            <p:nvPr/>
          </p:nvSpPr>
          <p:spPr>
            <a:xfrm flipV="1">
              <a:off x="2267744" y="3140968"/>
              <a:ext cx="1656184" cy="445326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76" name="手繪多邊形 75"/>
            <p:cNvSpPr/>
            <p:nvPr/>
          </p:nvSpPr>
          <p:spPr>
            <a:xfrm flipV="1">
              <a:off x="3131840" y="3140968"/>
              <a:ext cx="800472" cy="249220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2267744" y="2780928"/>
              <a:ext cx="800472" cy="21602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1979712" y="3032962"/>
            <a:ext cx="4619237" cy="0"/>
            <a:chOff x="1979712" y="3032962"/>
            <a:chExt cx="4619237" cy="0"/>
          </a:xfrm>
        </p:grpSpPr>
        <p:cxnSp>
          <p:nvCxnSpPr>
            <p:cNvPr id="139" name="直線接點 138"/>
            <p:cNvCxnSpPr/>
            <p:nvPr/>
          </p:nvCxnSpPr>
          <p:spPr>
            <a:xfrm>
              <a:off x="1979712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800910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3622107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4443305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5264503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6085700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群組 162"/>
          <p:cNvGrpSpPr/>
          <p:nvPr/>
        </p:nvGrpSpPr>
        <p:grpSpPr>
          <a:xfrm>
            <a:off x="1979712" y="3036141"/>
            <a:ext cx="4619237" cy="0"/>
            <a:chOff x="2022306" y="3104970"/>
            <a:chExt cx="4619237" cy="0"/>
          </a:xfrm>
        </p:grpSpPr>
        <p:cxnSp>
          <p:nvCxnSpPr>
            <p:cNvPr id="164" name="直線接點 163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37112"/>
            <a:ext cx="5362894" cy="1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Integer Linear Programming (ILP) Formulation for Co-Reference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Best-Link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All-Link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294874"/>
            <a:ext cx="3765633" cy="163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圖說文字 9"/>
          <p:cNvSpPr/>
          <p:nvPr/>
        </p:nvSpPr>
        <p:spPr>
          <a:xfrm>
            <a:off x="5580112" y="2760231"/>
            <a:ext cx="2461598" cy="1049769"/>
          </a:xfrm>
          <a:prstGeom prst="wedgeRectCallout">
            <a:avLst>
              <a:gd name="adj1" fmla="val -89329"/>
              <a:gd name="adj2" fmla="val -5779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Binary variable: </a:t>
            </a:r>
          </a:p>
          <a:p>
            <a:pPr algn="ctr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(for every edge between u and v)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5112568" y="3933056"/>
            <a:ext cx="3851920" cy="576064"/>
          </a:xfrm>
          <a:prstGeom prst="wedgeRectCallout">
            <a:avLst>
              <a:gd name="adj1" fmla="val -49009"/>
              <a:gd name="adj2" fmla="val 125474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Enforce the transitive closure of the clustering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07904" y="1916832"/>
            <a:ext cx="5112568" cy="936104"/>
            <a:chOff x="3707904" y="1916832"/>
            <a:chExt cx="5112568" cy="936104"/>
          </a:xfrm>
          <a:effectLst/>
        </p:grpSpPr>
        <p:sp>
          <p:nvSpPr>
            <p:cNvPr id="8" name="矩形圖說文字 7"/>
            <p:cNvSpPr/>
            <p:nvPr/>
          </p:nvSpPr>
          <p:spPr>
            <a:xfrm>
              <a:off x="5508104" y="1916832"/>
              <a:ext cx="3312368" cy="504056"/>
            </a:xfrm>
            <a:prstGeom prst="wedgeRectCallout">
              <a:avLst>
                <a:gd name="adj1" fmla="val -89354"/>
                <a:gd name="adj2" fmla="val 56306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Calibri" pitchFamily="34" charset="0"/>
                  <a:cs typeface="Calibri" pitchFamily="34" charset="0"/>
                </a:rPr>
                <a:t>Pairwise  mention score</a:t>
              </a:r>
              <a:endParaRPr lang="zh-TW" alt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07904" y="2420888"/>
              <a:ext cx="504056" cy="4320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3851920" y="4552552"/>
            <a:ext cx="504056" cy="4320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ular Callout 17"/>
          <p:cNvSpPr/>
          <p:nvPr/>
        </p:nvSpPr>
        <p:spPr>
          <a:xfrm>
            <a:off x="152400" y="2924944"/>
            <a:ext cx="1752600" cy="885056"/>
          </a:xfrm>
          <a:prstGeom prst="wedgeRectCallout">
            <a:avLst>
              <a:gd name="adj1" fmla="val 75497"/>
              <a:gd name="adj2" fmla="val 12003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This is a totally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-modular formulation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52400" y="5029200"/>
            <a:ext cx="1752600" cy="1066800"/>
          </a:xfrm>
          <a:prstGeom prst="wedgeRectCallout">
            <a:avLst>
              <a:gd name="adj1" fmla="val 75497"/>
              <a:gd name="adj2" fmla="val 12003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Transitivity constraints make the problem harder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959068"/>
            <a:ext cx="62484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See Chang et. al, CoNLL’12 and EMNLP’13 for </a:t>
            </a:r>
            <a:r>
              <a:rPr lang="en-US" dirty="0" smtClean="0">
                <a:latin typeface="Calibri" panose="020F0502020204030204" pitchFamily="34" charset="0"/>
              </a:rPr>
              <a:t>more a </a:t>
            </a:r>
            <a:r>
              <a:rPr lang="en-US" dirty="0" smtClean="0">
                <a:latin typeface="Calibri" panose="020F0502020204030204" pitchFamily="34" charset="0"/>
              </a:rPr>
              <a:t>general formulation that </a:t>
            </a:r>
            <a:r>
              <a:rPr lang="en-US" dirty="0" smtClean="0">
                <a:latin typeface="Calibri" panose="020F0502020204030204" pitchFamily="34" charset="0"/>
              </a:rPr>
              <a:t>incorporates </a:t>
            </a:r>
            <a:r>
              <a:rPr lang="en-US" dirty="0" smtClean="0">
                <a:latin typeface="Calibri" panose="020F0502020204030204" pitchFamily="34" charset="0"/>
              </a:rPr>
              <a:t>background knowledge.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1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29632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2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232</TotalTime>
  <Words>1335</Words>
  <Application>Microsoft Macintosh PowerPoint</Application>
  <PresentationFormat>On-screen Show (4:3)</PresentationFormat>
  <Paragraphs>294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AppleSDGothicNeo-Regular</vt:lpstr>
      <vt:lpstr>Calibri</vt:lpstr>
      <vt:lpstr>Open Sans</vt:lpstr>
      <vt:lpstr>Tempus Sans ITC</vt:lpstr>
      <vt:lpstr>Wingdings</vt:lpstr>
      <vt:lpstr>新細明體</vt:lpstr>
      <vt:lpstr>Arial</vt:lpstr>
      <vt:lpstr>ilp-nlp-theme</vt:lpstr>
      <vt:lpstr>ilp-nlp-theme-fixed</vt:lpstr>
      <vt:lpstr>Part 2  Applications of ILP Formulations in Natural Language Processing</vt:lpstr>
      <vt:lpstr>Outline</vt:lpstr>
      <vt:lpstr>Outline</vt:lpstr>
      <vt:lpstr>Co-reference Resolution</vt:lpstr>
      <vt:lpstr>Applying ILP inference for Coreference</vt:lpstr>
      <vt:lpstr>Best-Link Inference</vt:lpstr>
      <vt:lpstr>All-Link Inference</vt:lpstr>
      <vt:lpstr>Integer Linear Programming (ILP) Formulation for Co-Reference</vt:lpstr>
      <vt:lpstr>Outline</vt:lpstr>
      <vt:lpstr> Reading comprehension is hard!</vt:lpstr>
      <vt:lpstr> Reading comprehension is hard!</vt:lpstr>
      <vt:lpstr> Reading comprehension is hard!</vt:lpstr>
      <vt:lpstr> Reading comprehension is hard!</vt:lpstr>
      <vt:lpstr>Event-arguments and event-event relations</vt:lpstr>
      <vt:lpstr>Event-arguments and event-event relations</vt:lpstr>
      <vt:lpstr>Event-arguments and event-event relations</vt:lpstr>
      <vt:lpstr>Joint inference with constraints</vt:lpstr>
      <vt:lpstr>Joint inference with constraints</vt:lpstr>
      <vt:lpstr>Joint inference with constraints</vt:lpstr>
      <vt:lpstr>Outline</vt:lpstr>
      <vt:lpstr>What do constraints give us?</vt:lpstr>
      <vt:lpstr>ILP for inference: Remarks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ILP Formulations in Natural Language Processing</dc:title>
  <dc:creator>Vivek Srikumar</dc:creator>
  <cp:lastModifiedBy>Vivek Srikumar</cp:lastModifiedBy>
  <cp:revision>65</cp:revision>
  <dcterms:created xsi:type="dcterms:W3CDTF">2017-03-17T16:59:20Z</dcterms:created>
  <dcterms:modified xsi:type="dcterms:W3CDTF">2017-04-04T07:39:20Z</dcterms:modified>
</cp:coreProperties>
</file>