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287" r:id="rId1"/>
    <p:sldMasterId id="2147484302" r:id="rId2"/>
    <p:sldMasterId id="2147484317" r:id="rId3"/>
  </p:sldMasterIdLst>
  <p:notesMasterIdLst>
    <p:notesMasterId r:id="rId78"/>
  </p:notesMasterIdLst>
  <p:sldIdLst>
    <p:sldId id="256" r:id="rId4"/>
    <p:sldId id="257" r:id="rId5"/>
    <p:sldId id="373" r:id="rId6"/>
    <p:sldId id="274" r:id="rId7"/>
    <p:sldId id="276" r:id="rId8"/>
    <p:sldId id="275" r:id="rId9"/>
    <p:sldId id="277" r:id="rId10"/>
    <p:sldId id="32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342" r:id="rId24"/>
    <p:sldId id="377" r:id="rId25"/>
    <p:sldId id="344" r:id="rId26"/>
    <p:sldId id="345" r:id="rId27"/>
    <p:sldId id="346" r:id="rId28"/>
    <p:sldId id="347" r:id="rId29"/>
    <p:sldId id="348" r:id="rId30"/>
    <p:sldId id="349" r:id="rId31"/>
    <p:sldId id="359" r:id="rId32"/>
    <p:sldId id="360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2" r:id="rId43"/>
    <p:sldId id="371" r:id="rId44"/>
    <p:sldId id="258" r:id="rId45"/>
    <p:sldId id="259" r:id="rId46"/>
    <p:sldId id="260" r:id="rId47"/>
    <p:sldId id="261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7" r:id="rId56"/>
    <p:sldId id="308" r:id="rId57"/>
    <p:sldId id="309" r:id="rId58"/>
    <p:sldId id="310" r:id="rId59"/>
    <p:sldId id="311" r:id="rId60"/>
    <p:sldId id="312" r:id="rId61"/>
    <p:sldId id="374" r:id="rId62"/>
    <p:sldId id="292" r:id="rId63"/>
    <p:sldId id="266" r:id="rId64"/>
    <p:sldId id="267" r:id="rId65"/>
    <p:sldId id="268" r:id="rId66"/>
    <p:sldId id="336" r:id="rId67"/>
    <p:sldId id="337" r:id="rId68"/>
    <p:sldId id="338" r:id="rId69"/>
    <p:sldId id="376" r:id="rId70"/>
    <p:sldId id="339" r:id="rId71"/>
    <p:sldId id="340" r:id="rId72"/>
    <p:sldId id="341" r:id="rId73"/>
    <p:sldId id="375" r:id="rId74"/>
    <p:sldId id="320" r:id="rId75"/>
    <p:sldId id="321" r:id="rId76"/>
    <p:sldId id="322" r:id="rId7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81DD193-3E91-7246-8152-570E0EB2D9B8}">
          <p14:sldIdLst>
            <p14:sldId id="256"/>
          </p14:sldIdLst>
        </p14:section>
        <p14:section name="overview" id="{9AB7D9E2-1474-F84C-BBEC-26B6568F1C13}">
          <p14:sldIdLst>
            <p14:sldId id="257"/>
          </p14:sldIdLst>
        </p14:section>
        <p14:section name="modeling" id="{399688E0-E6E6-C44E-8BD5-DB2983468385}">
          <p14:sldIdLst>
            <p14:sldId id="373"/>
            <p14:sldId id="274"/>
            <p14:sldId id="276"/>
            <p14:sldId id="275"/>
            <p14:sldId id="277"/>
            <p14:sldId id="32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342"/>
          </p14:sldIdLst>
        </p14:section>
        <p14:section name="ilps-intro" id="{1E6CA072-30F5-E246-B1A4-3A9502C30C66}">
          <p14:sldIdLst>
            <p14:sldId id="377"/>
            <p14:sldId id="344"/>
            <p14:sldId id="345"/>
            <p14:sldId id="346"/>
            <p14:sldId id="347"/>
            <p14:sldId id="348"/>
            <p14:sldId id="349"/>
            <p14:sldId id="359"/>
            <p14:sldId id="360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2"/>
            <p14:sldId id="371"/>
          </p14:sldIdLst>
        </p14:section>
        <p14:section name="ilp-inference" id="{45A0E817-7BD8-FF43-9626-853104698BAE}">
          <p14:sldIdLst>
            <p14:sldId id="258"/>
            <p14:sldId id="259"/>
            <p14:sldId id="260"/>
            <p14:sldId id="261"/>
            <p14:sldId id="293"/>
            <p14:sldId id="294"/>
            <p14:sldId id="295"/>
            <p14:sldId id="296"/>
            <p14:sldId id="297"/>
            <p14:sldId id="298"/>
            <p14:sldId id="299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hard-soft-constraints" id="{9F2B2232-5105-FC44-8ECC-6CDC1DE47292}">
          <p14:sldIdLst>
            <p14:sldId id="374"/>
            <p14:sldId id="292"/>
            <p14:sldId id="266"/>
            <p14:sldId id="267"/>
            <p14:sldId id="268"/>
            <p14:sldId id="336"/>
            <p14:sldId id="337"/>
            <p14:sldId id="338"/>
            <p14:sldId id="376"/>
            <p14:sldId id="339"/>
            <p14:sldId id="340"/>
            <p14:sldId id="341"/>
          </p14:sldIdLst>
        </p14:section>
        <p14:section name="inference-algorithms" id="{E6D8AB24-1265-C64E-A437-AA109D5954FF}">
          <p14:sldIdLst>
            <p14:sldId id="375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/>
    <p:restoredTop sz="94712"/>
  </p:normalViewPr>
  <p:slideViewPr>
    <p:cSldViewPr snapToGrid="0" snapToObjects="1">
      <p:cViewPr varScale="1">
        <p:scale>
          <a:sx n="97" d="100"/>
          <a:sy n="97" d="100"/>
        </p:scale>
        <p:origin x="139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notesMaster" Target="notesMasters/notesMaster1.xml"/><Relationship Id="rId79" Type="http://schemas.openxmlformats.org/officeDocument/2006/relationships/presProps" Target="presProps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EB62-E0F7-8749-A24C-E003A8601B47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6FDA7-F7DE-F74D-AFAA-C3B37D27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9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6FDA7-F7DE-F74D-AFAA-C3B37D2719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0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6FDA7-F7DE-F74D-AFAA-C3B37D27199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3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6FDA7-F7DE-F74D-AFAA-C3B37D27199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09FA-FBF6-004C-893E-BBEF59B3AC3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21CE0-63AF-4C02-95A8-871705C5378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B315-336F-4E70-AE53-D2121C3C0D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66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zh-TW" kern="0" smtClean="0"/>
              <a:t>Click to edit Master title style</a:t>
            </a:r>
            <a:endParaRPr lang="en-US" altLang="zh-TW" kern="0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09FA-FBF6-004C-893E-BBEF59B3AC3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1"/>
            <a:ext cx="8229600" cy="513556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D9E78-2E4E-4360-A24D-3ECC739393C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EEDB6-3FB3-436A-B1A9-6088B5E4AF0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1"/>
            <a:ext cx="8229600" cy="5135564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charset="2"/>
              <a:buChar char="q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8001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charset="2"/>
              <a:buChar char="q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2001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charset="2"/>
              <a:buChar char="q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573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charset="2"/>
              <a:buChar char="q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1145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charset="2"/>
              <a:buChar char="q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956E49-9B35-407E-B5F2-C84A7F7C3F9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62D02-0666-40DA-9CF6-C4933C18B9A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25FA4-98C3-401D-9345-FB40A3C16C3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21CE0-63AF-4C02-95A8-871705C5378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B315-336F-4E70-AE53-D2121C3C0D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66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zh-TW" kern="0" smtClean="0"/>
              <a:t>Click to edit Master title style</a:t>
            </a:r>
            <a:endParaRPr lang="en-US" altLang="zh-TW" kern="0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09FA-FBF6-004C-893E-BBEF59B3AC3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D9E78-2E4E-4360-A24D-3ECC739393C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91393"/>
            <a:ext cx="8229600" cy="5135564"/>
          </a:xfrm>
        </p:spPr>
        <p:txBody>
          <a:bodyPr/>
          <a:lstStyle>
            <a:lvl1pPr>
              <a:defRPr sz="2400"/>
            </a:lvl1pPr>
            <a:lvl2pPr>
              <a:buClr>
                <a:schemeClr val="tx1"/>
              </a:buClr>
              <a:defRPr sz="2200"/>
            </a:lvl2pPr>
            <a:lvl3pPr marL="1147763" indent="-330200">
              <a:buFont typeface="AppleSDGothicNeo-Regular" charset="-127"/>
              <a:buChar char="◼︎"/>
              <a:tabLst/>
              <a:defRPr sz="2000"/>
            </a:lvl3pPr>
            <a:lvl4pPr>
              <a:buClr>
                <a:schemeClr val="tx1"/>
              </a:buClr>
              <a:defRPr>
                <a:solidFill>
                  <a:schemeClr val="accent1"/>
                </a:solidFill>
              </a:defRPr>
            </a:lvl4pPr>
            <a:lvl5pPr>
              <a:defRPr sz="1600"/>
            </a:lvl5pPr>
            <a:lvl6pPr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D9E78-2E4E-4360-A24D-3ECC739393C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EEDB6-3FB3-436A-B1A9-6088B5E4AF0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956E49-9B35-407E-B5F2-C84A7F7C3F9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62D02-0666-40DA-9CF6-C4933C18B9A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25FA4-98C3-401D-9345-FB40A3C16C3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21CE0-63AF-4C02-95A8-871705C5378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B315-336F-4E70-AE53-D2121C3C0D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EEDB6-3FB3-436A-B1A9-6088B5E4AF0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66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zh-TW" kern="0" smtClean="0"/>
              <a:t>Click to edit Master title style</a:t>
            </a:r>
            <a:endParaRPr lang="en-US" altLang="zh-TW" kern="0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956E49-9B35-407E-B5F2-C84A7F7C3F9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62D02-0666-40DA-9CF6-C4933C18B9A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25FA4-98C3-401D-9345-FB40A3C16C3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2.xml"/><Relationship Id="rId15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62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  <a:cs typeface="Open Sans"/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661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  <p:sldLayoutId id="2147484299" r:id="rId12"/>
    <p:sldLayoutId id="2147484300" r:id="rId13"/>
    <p:sldLayoutId id="2147484301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marR="0" indent="-4572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Wingdings" charset="2"/>
        <a:buChar char="§"/>
        <a:tabLst/>
        <a:defRPr sz="2400" kern="1200">
          <a:solidFill>
            <a:schemeClr val="accent1"/>
          </a:solidFill>
          <a:latin typeface="+mn-lt"/>
          <a:ea typeface="+mn-ea"/>
          <a:cs typeface="Open Sans"/>
        </a:defRPr>
      </a:lvl2pPr>
      <a:lvl3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Wingdings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Wingdings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200000"/>
        <a:buFont typeface="Wingdings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62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  <a:cs typeface="Open Sans"/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6766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304" r:id="rId2"/>
    <p:sldLayoutId id="2147484305" r:id="rId3"/>
    <p:sldLayoutId id="2147484306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  <p:sldLayoutId id="2147484314" r:id="rId12"/>
    <p:sldLayoutId id="2147484315" r:id="rId13"/>
    <p:sldLayoutId id="2147484316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n"/>
        <a:tabLst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80000"/>
        <a:buFont typeface="Wingdings" pitchFamily="2" charset="2"/>
        <a:buChar char="¨"/>
        <a:tabLst/>
        <a:defRPr sz="2400" kern="1200">
          <a:solidFill>
            <a:schemeClr val="accent1"/>
          </a:solidFill>
          <a:latin typeface="+mn-lt"/>
          <a:ea typeface="+mn-ea"/>
          <a:cs typeface="Open San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n"/>
        <a:tabLst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70000"/>
        <a:buFont typeface="Wingdings" pitchFamily="2" charset="2"/>
        <a:buChar char="¨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62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  <a:cs typeface="Open Sans"/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746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  <p:sldLayoutId id="2147484325" r:id="rId8"/>
    <p:sldLayoutId id="2147484326" r:id="rId9"/>
    <p:sldLayoutId id="2147484327" r:id="rId10"/>
    <p:sldLayoutId id="2147484328" r:id="rId11"/>
    <p:sldLayoutId id="2147484329" r:id="rId12"/>
    <p:sldLayoutId id="2147484330" r:id="rId13"/>
    <p:sldLayoutId id="2147484331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n"/>
        <a:tabLst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80000"/>
        <a:buFont typeface="Wingdings" pitchFamily="2" charset="2"/>
        <a:buChar char="¨"/>
        <a:tabLst/>
        <a:defRPr sz="2000" kern="1200">
          <a:solidFill>
            <a:schemeClr val="accent1"/>
          </a:solidFill>
          <a:latin typeface="+mn-lt"/>
          <a:ea typeface="+mn-ea"/>
          <a:cs typeface="Open Sans"/>
        </a:defRPr>
      </a:lvl2pPr>
      <a:lvl3pPr marL="40005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Pct val="65000"/>
        <a:buFontTx/>
        <a:buNone/>
        <a:tabLst/>
        <a:defRPr sz="22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70000"/>
        <a:buFont typeface="Wingdings" pitchFamily="2" charset="2"/>
        <a:buChar char="¨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00"/>
        </a:buClr>
        <a:buSzTx/>
        <a:buFont typeface="Wingdings" pitchFamily="2" charset="2"/>
        <a:buChar char="§"/>
        <a:tabLst/>
        <a:defRPr sz="10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" Target="slide4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40.png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0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8.jp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3</a:t>
            </a:r>
            <a:br>
              <a:rPr lang="en-US" dirty="0" smtClean="0"/>
            </a:br>
            <a:r>
              <a:rPr lang="en-US" dirty="0" smtClean="0"/>
              <a:t>Modeling: Inference </a:t>
            </a:r>
            <a:r>
              <a:rPr lang="en-US" dirty="0"/>
              <a:t>methods and Constraints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>
          <a:xfrm>
            <a:off x="457200" y="6356351"/>
            <a:ext cx="7315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864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" name="TextBox 142"/>
          <p:cNvSpPr txBox="1"/>
          <p:nvPr/>
        </p:nvSpPr>
        <p:spPr>
          <a:xfrm>
            <a:off x="7191827" y="1576166"/>
            <a:ext cx="1895929" cy="107721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Still need to ensure that the colored edges form a valid output (i.e. a tree)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4109357" y="5394263"/>
            <a:ext cx="3397458" cy="680821"/>
            <a:chOff x="4109357" y="5394263"/>
            <a:chExt cx="3397458" cy="680821"/>
          </a:xfrm>
        </p:grpSpPr>
        <p:sp>
          <p:nvSpPr>
            <p:cNvPr id="147" name="TextBox 146"/>
            <p:cNvSpPr txBox="1"/>
            <p:nvPr/>
          </p:nvSpPr>
          <p:spPr>
            <a:xfrm>
              <a:off x="4109357" y="5394263"/>
              <a:ext cx="120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Prediction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pic>
          <p:nvPicPr>
            <p:cNvPr id="152" name="Picture 151" descr="Screen Region 2014-09-11 at 10.25.50.pn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4648" y="5452105"/>
              <a:ext cx="2052167" cy="622979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4339344" y="1682960"/>
            <a:ext cx="2616624" cy="2623972"/>
            <a:chOff x="603731" y="1023116"/>
            <a:chExt cx="2616624" cy="2623972"/>
          </a:xfrm>
        </p:grpSpPr>
        <p:sp>
          <p:nvSpPr>
            <p:cNvPr id="100" name="Oval 99"/>
            <p:cNvSpPr/>
            <p:nvPr/>
          </p:nvSpPr>
          <p:spPr>
            <a:xfrm>
              <a:off x="629878" y="2827614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3731" y="1775328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846943" y="1023116"/>
              <a:ext cx="172357" cy="172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039835" y="1714390"/>
              <a:ext cx="172357" cy="1723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3047998" y="2882785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1846943" y="3474731"/>
              <a:ext cx="172357" cy="1723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H="1">
              <a:off x="908958" y="1195473"/>
              <a:ext cx="825501" cy="518917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802236" y="1299989"/>
              <a:ext cx="1044707" cy="14517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933122" y="1363809"/>
              <a:ext cx="0" cy="195942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019300" y="1299989"/>
              <a:ext cx="939801" cy="14517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142672" y="1170232"/>
              <a:ext cx="897163" cy="5441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908958" y="1790165"/>
              <a:ext cx="1986643" cy="713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89910" y="2089523"/>
              <a:ext cx="0" cy="66221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02235" y="2016951"/>
              <a:ext cx="932224" cy="138792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908958" y="1947685"/>
              <a:ext cx="1986643" cy="87992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908958" y="1922445"/>
              <a:ext cx="1986643" cy="9051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2019300" y="1947686"/>
              <a:ext cx="1020535" cy="145719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3134177" y="2016951"/>
              <a:ext cx="0" cy="7347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908958" y="2913794"/>
              <a:ext cx="1986643" cy="5517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 flipV="1">
              <a:off x="908959" y="3029902"/>
              <a:ext cx="825500" cy="47007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2142672" y="3113604"/>
              <a:ext cx="816429" cy="3863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2" name="Picture 121" descr="Screen Region 2014-09-11 at 10.25.14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57" y="4461259"/>
            <a:ext cx="4880429" cy="669061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6828606" y="3796021"/>
            <a:ext cx="2288896" cy="338554"/>
          </a:xfrm>
          <a:prstGeom prst="rect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May be a linear functions</a:t>
            </a:r>
            <a:endParaRPr lang="en-US" sz="1600" dirty="0"/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6594507" y="4134575"/>
            <a:ext cx="1378547" cy="468238"/>
          </a:xfrm>
          <a:prstGeom prst="straightConnector1">
            <a:avLst/>
          </a:prstGeom>
          <a:ln w="12700" cmpd="sng"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973054" y="4134575"/>
            <a:ext cx="414324" cy="468238"/>
          </a:xfrm>
          <a:prstGeom prst="straightConnector1">
            <a:avLst/>
          </a:prstGeom>
          <a:ln w="12700" cmpd="sng"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TextBox 72"/>
          <p:cNvSpPr txBox="1"/>
          <p:nvPr/>
        </p:nvSpPr>
        <p:spPr>
          <a:xfrm>
            <a:off x="4036787" y="1044222"/>
            <a:ext cx="5007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One option: Decompose fully</a:t>
            </a:r>
            <a:r>
              <a:rPr lang="en-US" sz="1600" i="1" dirty="0" smtClean="0">
                <a:latin typeface="+mn-lt"/>
              </a:rPr>
              <a:t>. All nodes and edges are independently scored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Output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: Nodes and edges are labeled and the blue and orange edges form a tree</a:t>
            </a:r>
          </a:p>
          <a:p>
            <a:endParaRPr lang="en-US" sz="1600" dirty="0" smtClean="0">
              <a:latin typeface="+mn-lt"/>
              <a:ea typeface="Calibri" charset="0"/>
              <a:cs typeface="Calibri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Goal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: Find the highest scoring labeling such that the edges that are colored form a tree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79" name="Group 78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</a:rPr>
                  <a:t>3 possible node labels</a:t>
                </a:r>
                <a:endParaRPr lang="en-US" sz="1600" dirty="0">
                  <a:latin typeface="+mn-lt"/>
                  <a:ea typeface="Calibri" charset="0"/>
                  <a:cs typeface="Calibri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</a:rPr>
                  <a:t>3 possible edge labels</a:t>
                </a:r>
                <a:endParaRPr lang="en-US" sz="1600" dirty="0">
                  <a:latin typeface="+mn-lt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86526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" name="TextBox 142"/>
          <p:cNvSpPr txBox="1"/>
          <p:nvPr/>
        </p:nvSpPr>
        <p:spPr>
          <a:xfrm>
            <a:off x="7232768" y="2724047"/>
            <a:ext cx="1895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C3333"/>
                </a:solidFill>
              </a:rPr>
              <a:t>This is invalid output!</a:t>
            </a:r>
          </a:p>
          <a:p>
            <a:r>
              <a:rPr lang="en-US" sz="1600" dirty="0" smtClean="0">
                <a:solidFill>
                  <a:srgbClr val="333333"/>
                </a:solidFill>
              </a:rPr>
              <a:t>Even this simple decomposition requires </a:t>
            </a:r>
            <a:r>
              <a:rPr lang="en-US" sz="1600" b="1" i="1" dirty="0" smtClean="0">
                <a:solidFill>
                  <a:schemeClr val="accent1"/>
                </a:solidFill>
              </a:rPr>
              <a:t>inference</a:t>
            </a:r>
            <a:r>
              <a:rPr lang="en-US" sz="1600" b="1" i="1" dirty="0" smtClean="0">
                <a:solidFill>
                  <a:schemeClr val="accent2"/>
                </a:solidFill>
              </a:rPr>
              <a:t> </a:t>
            </a:r>
            <a:r>
              <a:rPr lang="en-US" sz="1600" dirty="0" smtClean="0"/>
              <a:t>to ensure validity</a:t>
            </a:r>
            <a:endParaRPr lang="en-US" sz="1600" dirty="0"/>
          </a:p>
        </p:txBody>
      </p:sp>
      <p:sp>
        <p:nvSpPr>
          <p:cNvPr id="3" name="Oval 2"/>
          <p:cNvSpPr/>
          <p:nvPr/>
        </p:nvSpPr>
        <p:spPr>
          <a:xfrm>
            <a:off x="4109358" y="1672584"/>
            <a:ext cx="2984500" cy="1155029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4339344" y="1682960"/>
            <a:ext cx="2616624" cy="2623972"/>
            <a:chOff x="603731" y="1023116"/>
            <a:chExt cx="2616624" cy="2623972"/>
          </a:xfrm>
        </p:grpSpPr>
        <p:sp>
          <p:nvSpPr>
            <p:cNvPr id="95" name="Oval 94"/>
            <p:cNvSpPr/>
            <p:nvPr/>
          </p:nvSpPr>
          <p:spPr>
            <a:xfrm>
              <a:off x="629878" y="2827614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03731" y="1775328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1846943" y="1023116"/>
              <a:ext cx="172357" cy="172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039835" y="1714390"/>
              <a:ext cx="172357" cy="1723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047998" y="2882785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846943" y="3474731"/>
              <a:ext cx="172357" cy="1723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H="1">
              <a:off x="908958" y="1195473"/>
              <a:ext cx="825501" cy="518917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802236" y="1299989"/>
              <a:ext cx="1044707" cy="14517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933122" y="1363809"/>
              <a:ext cx="0" cy="195942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019300" y="1299989"/>
              <a:ext cx="939801" cy="14517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142672" y="1170232"/>
              <a:ext cx="897163" cy="5441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908958" y="1790165"/>
              <a:ext cx="1986643" cy="713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89910" y="2089523"/>
              <a:ext cx="0" cy="66221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02235" y="2016951"/>
              <a:ext cx="932224" cy="138792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908958" y="1947685"/>
              <a:ext cx="1986643" cy="87992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908958" y="1922445"/>
              <a:ext cx="1986643" cy="9051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2019300" y="1947686"/>
              <a:ext cx="1020535" cy="145719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3134177" y="2016951"/>
              <a:ext cx="0" cy="7347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908958" y="2913794"/>
              <a:ext cx="1986643" cy="5517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 flipV="1">
              <a:off x="908959" y="3029902"/>
              <a:ext cx="825500" cy="47007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2142672" y="3113604"/>
              <a:ext cx="816429" cy="3863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7191827" y="1576166"/>
            <a:ext cx="1895929" cy="107721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Still need to ensure that the colored edges form a valid output (i.e. a tree)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4109357" y="5394263"/>
            <a:ext cx="3397458" cy="680821"/>
            <a:chOff x="4109357" y="5394263"/>
            <a:chExt cx="3397458" cy="680821"/>
          </a:xfrm>
        </p:grpSpPr>
        <p:sp>
          <p:nvSpPr>
            <p:cNvPr id="126" name="TextBox 125"/>
            <p:cNvSpPr txBox="1"/>
            <p:nvPr/>
          </p:nvSpPr>
          <p:spPr>
            <a:xfrm>
              <a:off x="4109357" y="5394263"/>
              <a:ext cx="120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Prediction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pic>
          <p:nvPicPr>
            <p:cNvPr id="127" name="Picture 126" descr="Screen Region 2014-09-11 at 10.25.50.pn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4648" y="5452105"/>
              <a:ext cx="2052167" cy="622979"/>
            </a:xfrm>
            <a:prstGeom prst="rect">
              <a:avLst/>
            </a:prstGeom>
          </p:spPr>
        </p:pic>
      </p:grpSp>
      <p:pic>
        <p:nvPicPr>
          <p:cNvPr id="128" name="Picture 127" descr="Screen Region 2014-09-11 at 10.25.14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57" y="4461259"/>
            <a:ext cx="4880429" cy="669061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4036787" y="1044222"/>
            <a:ext cx="5007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One option: Decompose fully</a:t>
            </a:r>
            <a:r>
              <a:rPr lang="en-US" sz="1600" i="1" dirty="0" smtClean="0">
                <a:latin typeface="+mn-lt"/>
              </a:rPr>
              <a:t>. All nodes and edges are independently scored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Output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: Nodes and edges are labeled and the blue and orange edges form a tree</a:t>
            </a:r>
          </a:p>
          <a:p>
            <a:endParaRPr lang="en-US" sz="1600" dirty="0" smtClean="0">
              <a:latin typeface="+mn-lt"/>
              <a:ea typeface="Calibri" charset="0"/>
              <a:cs typeface="Calibri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Goal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: Find the highest scoring labeling such that the edges that are colored form a tree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75" name="Group 74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</a:rPr>
                  <a:t>3 possible node labels</a:t>
                </a:r>
                <a:endParaRPr lang="en-US" sz="1600" dirty="0">
                  <a:latin typeface="+mn-lt"/>
                  <a:ea typeface="Calibri" charset="0"/>
                  <a:cs typeface="Calibri" charset="0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</a:rPr>
                  <a:t>3 possible edge labels</a:t>
                </a:r>
                <a:endParaRPr lang="en-US" sz="1600" dirty="0">
                  <a:latin typeface="+mn-lt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110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519114" y="1566516"/>
            <a:ext cx="1582285" cy="830036"/>
            <a:chOff x="4009675" y="3124327"/>
            <a:chExt cx="1582285" cy="830036"/>
          </a:xfrm>
        </p:grpSpPr>
        <p:sp>
          <p:nvSpPr>
            <p:cNvPr id="108" name="Rounded Rectangle 107"/>
            <p:cNvSpPr/>
            <p:nvPr/>
          </p:nvSpPr>
          <p:spPr>
            <a:xfrm rot="19782021">
              <a:off x="4009675" y="3352859"/>
              <a:ext cx="1582285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4136570" y="3782006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245098" y="3124327"/>
              <a:ext cx="172357" cy="172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>
              <a:stCxn id="112" idx="2"/>
              <a:endCxn id="111" idx="7"/>
            </p:cNvCxnSpPr>
            <p:nvPr/>
          </p:nvCxnSpPr>
          <p:spPr>
            <a:xfrm flipH="1">
              <a:off x="4283686" y="3210506"/>
              <a:ext cx="961412" cy="5967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031011" y="3209421"/>
            <a:ext cx="320935" cy="1192868"/>
            <a:chOff x="4058122" y="4443987"/>
            <a:chExt cx="320935" cy="1192868"/>
          </a:xfrm>
        </p:grpSpPr>
        <p:sp>
          <p:nvSpPr>
            <p:cNvPr id="130" name="Rounded Rectangle 129"/>
            <p:cNvSpPr/>
            <p:nvPr/>
          </p:nvSpPr>
          <p:spPr>
            <a:xfrm rot="5400000">
              <a:off x="3622156" y="4879953"/>
              <a:ext cx="1192868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121309" y="4512065"/>
              <a:ext cx="172357" cy="1088571"/>
              <a:chOff x="4121309" y="4149077"/>
              <a:chExt cx="172357" cy="1088571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4121309" y="5065291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4121309" y="4149077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>
                <a:stCxn id="117" idx="4"/>
                <a:endCxn id="115" idx="0"/>
              </p:cNvCxnSpPr>
              <p:nvPr/>
            </p:nvCxnSpPr>
            <p:spPr>
              <a:xfrm>
                <a:off x="4207488" y="4321434"/>
                <a:ext cx="0" cy="74385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729728" y="2472844"/>
            <a:ext cx="2601530" cy="320935"/>
            <a:chOff x="6705756" y="3262231"/>
            <a:chExt cx="2601530" cy="320935"/>
          </a:xfrm>
        </p:grpSpPr>
        <p:sp>
          <p:nvSpPr>
            <p:cNvPr id="128" name="Rounded Rectangle 127"/>
            <p:cNvSpPr/>
            <p:nvPr/>
          </p:nvSpPr>
          <p:spPr>
            <a:xfrm>
              <a:off x="6705756" y="3262231"/>
              <a:ext cx="2601530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28973" y="3364213"/>
              <a:ext cx="2387599" cy="172357"/>
              <a:chOff x="6828973" y="3364213"/>
              <a:chExt cx="2387599" cy="172357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6828973" y="336421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9044215" y="336421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/>
              <p:cNvCxnSpPr>
                <a:stCxn id="119" idx="6"/>
                <a:endCxn id="120" idx="2"/>
              </p:cNvCxnSpPr>
              <p:nvPr/>
            </p:nvCxnSpPr>
            <p:spPr>
              <a:xfrm>
                <a:off x="7001330" y="3450392"/>
                <a:ext cx="204288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4574675" y="2875418"/>
            <a:ext cx="2712200" cy="1088571"/>
            <a:chOff x="6604972" y="3716529"/>
            <a:chExt cx="2712200" cy="1088571"/>
          </a:xfrm>
        </p:grpSpPr>
        <p:sp>
          <p:nvSpPr>
            <p:cNvPr id="131" name="Rounded Rectangle 130"/>
            <p:cNvSpPr/>
            <p:nvPr/>
          </p:nvSpPr>
          <p:spPr>
            <a:xfrm rot="1196862">
              <a:off x="6604972" y="4074250"/>
              <a:ext cx="2712200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767444" y="3716529"/>
              <a:ext cx="2387599" cy="1088571"/>
              <a:chOff x="6767444" y="3716529"/>
              <a:chExt cx="2387599" cy="1088571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6767444" y="3716529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8982686" y="463274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/>
              <p:cNvCxnSpPr>
                <a:stCxn id="122" idx="5"/>
                <a:endCxn id="123" idx="1"/>
              </p:cNvCxnSpPr>
              <p:nvPr/>
            </p:nvCxnSpPr>
            <p:spPr>
              <a:xfrm>
                <a:off x="6914560" y="3863645"/>
                <a:ext cx="2093367" cy="794339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4501344" y="2937558"/>
            <a:ext cx="1280885" cy="2141446"/>
            <a:chOff x="6854214" y="3730353"/>
            <a:chExt cx="1280885" cy="2141446"/>
          </a:xfrm>
        </p:grpSpPr>
        <p:sp>
          <p:nvSpPr>
            <p:cNvPr id="129" name="Rounded Rectangle 128"/>
            <p:cNvSpPr/>
            <p:nvPr/>
          </p:nvSpPr>
          <p:spPr>
            <a:xfrm rot="3209772">
              <a:off x="6400966" y="4640608"/>
              <a:ext cx="2141446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854214" y="3958503"/>
              <a:ext cx="1280885" cy="1683656"/>
              <a:chOff x="6854214" y="3958503"/>
              <a:chExt cx="1280885" cy="1683656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6854214" y="395850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7962742" y="5469802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>
                <a:stCxn id="125" idx="5"/>
                <a:endCxn id="126" idx="1"/>
              </p:cNvCxnSpPr>
              <p:nvPr/>
            </p:nvCxnSpPr>
            <p:spPr>
              <a:xfrm>
                <a:off x="7001330" y="4105619"/>
                <a:ext cx="986653" cy="13894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>
            <a:off x="7420532" y="1368343"/>
            <a:ext cx="1596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And </a:t>
            </a:r>
            <a:r>
              <a:rPr lang="en-US" sz="1600" dirty="0"/>
              <a:t>many other </a:t>
            </a:r>
            <a:r>
              <a:rPr lang="en-US" sz="1600" dirty="0" smtClean="0"/>
              <a:t>edges…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Each patch represents piece that is scored independently</a:t>
            </a:r>
          </a:p>
        </p:txBody>
      </p:sp>
      <p:pic>
        <p:nvPicPr>
          <p:cNvPr id="25" name="Picture 24" descr="Screen Region 2014-09-11 at 10.30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577" y="5234062"/>
            <a:ext cx="3528786" cy="761162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6740071" y="4396297"/>
            <a:ext cx="1439416" cy="338554"/>
          </a:xfrm>
          <a:prstGeom prst="rect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Linear function</a:t>
            </a:r>
            <a:endParaRPr lang="en-US" sz="1600" dirty="0"/>
          </a:p>
        </p:txBody>
      </p:sp>
      <p:cxnSp>
        <p:nvCxnSpPr>
          <p:cNvPr id="134" name="Straight Arrow Connector 133"/>
          <p:cNvCxnSpPr>
            <a:stCxn id="133" idx="2"/>
          </p:cNvCxnSpPr>
          <p:nvPr/>
        </p:nvCxnSpPr>
        <p:spPr>
          <a:xfrm flipH="1">
            <a:off x="6740071" y="4734851"/>
            <a:ext cx="719708" cy="671720"/>
          </a:xfrm>
          <a:prstGeom prst="straightConnector1">
            <a:avLst/>
          </a:prstGeom>
          <a:ln w="12700" cmpd="sng"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3938496" y="1368343"/>
            <a:ext cx="4971824" cy="4626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Output</a:t>
            </a:r>
            <a:r>
              <a:rPr lang="en-US" sz="1600" dirty="0" smtClean="0">
                <a:latin typeface="+mn-lt"/>
              </a:rPr>
              <a:t>: Nodes and edges are labeled and the blue and orange edges form a tree</a:t>
            </a:r>
          </a:p>
          <a:p>
            <a:endParaRPr lang="en-US" sz="1600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Goal</a:t>
            </a:r>
            <a:r>
              <a:rPr lang="en-US" sz="1600" dirty="0" smtClean="0">
                <a:latin typeface="+mn-lt"/>
              </a:rPr>
              <a:t>: Find the highest scoring labeling such that the edges that are colored form a tree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103" name="Group 102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node labels</a:t>
                </a:r>
                <a:endParaRPr lang="en-US" sz="1600" dirty="0">
                  <a:latin typeface="+mn-lt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edge labels</a:t>
                </a:r>
                <a:endParaRPr lang="en-US" sz="1600" dirty="0">
                  <a:latin typeface="+mn-lt"/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8" name="TextBox 137"/>
          <p:cNvSpPr txBox="1"/>
          <p:nvPr/>
        </p:nvSpPr>
        <p:spPr>
          <a:xfrm>
            <a:off x="3819439" y="1056421"/>
            <a:ext cx="5443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Another possibility:  Score each edge and its nodes together</a:t>
            </a:r>
          </a:p>
          <a:p>
            <a:endParaRPr lang="en-US" sz="1600" b="1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70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519114" y="1566516"/>
            <a:ext cx="1582285" cy="830036"/>
            <a:chOff x="4009675" y="3124327"/>
            <a:chExt cx="1582285" cy="830036"/>
          </a:xfrm>
        </p:grpSpPr>
        <p:sp>
          <p:nvSpPr>
            <p:cNvPr id="108" name="Rounded Rectangle 107"/>
            <p:cNvSpPr/>
            <p:nvPr/>
          </p:nvSpPr>
          <p:spPr>
            <a:xfrm rot="19782021">
              <a:off x="4009675" y="3352859"/>
              <a:ext cx="1582285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4136570" y="3782006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245098" y="3124327"/>
              <a:ext cx="172357" cy="172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>
              <a:stCxn id="112" idx="2"/>
              <a:endCxn id="111" idx="7"/>
            </p:cNvCxnSpPr>
            <p:nvPr/>
          </p:nvCxnSpPr>
          <p:spPr>
            <a:xfrm flipH="1">
              <a:off x="4283686" y="3210506"/>
              <a:ext cx="961412" cy="5967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031011" y="3209421"/>
            <a:ext cx="320935" cy="1192868"/>
            <a:chOff x="4058122" y="4443987"/>
            <a:chExt cx="320935" cy="1192868"/>
          </a:xfrm>
        </p:grpSpPr>
        <p:sp>
          <p:nvSpPr>
            <p:cNvPr id="130" name="Rounded Rectangle 129"/>
            <p:cNvSpPr/>
            <p:nvPr/>
          </p:nvSpPr>
          <p:spPr>
            <a:xfrm rot="5400000">
              <a:off x="3622156" y="4879953"/>
              <a:ext cx="1192868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121309" y="4512065"/>
              <a:ext cx="172357" cy="1088571"/>
              <a:chOff x="4121309" y="4149077"/>
              <a:chExt cx="172357" cy="1088571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4121309" y="5065291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4121309" y="4149077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>
                <a:stCxn id="117" idx="4"/>
                <a:endCxn id="115" idx="0"/>
              </p:cNvCxnSpPr>
              <p:nvPr/>
            </p:nvCxnSpPr>
            <p:spPr>
              <a:xfrm>
                <a:off x="4207488" y="4321434"/>
                <a:ext cx="0" cy="74385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729728" y="2472844"/>
            <a:ext cx="2601530" cy="320935"/>
            <a:chOff x="6705756" y="3262231"/>
            <a:chExt cx="2601530" cy="320935"/>
          </a:xfrm>
        </p:grpSpPr>
        <p:sp>
          <p:nvSpPr>
            <p:cNvPr id="128" name="Rounded Rectangle 127"/>
            <p:cNvSpPr/>
            <p:nvPr/>
          </p:nvSpPr>
          <p:spPr>
            <a:xfrm>
              <a:off x="6705756" y="3262231"/>
              <a:ext cx="2601530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28973" y="3364213"/>
              <a:ext cx="2387599" cy="172357"/>
              <a:chOff x="6828973" y="3364213"/>
              <a:chExt cx="2387599" cy="172357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6828973" y="336421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9044215" y="336421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/>
              <p:cNvCxnSpPr>
                <a:stCxn id="119" idx="6"/>
                <a:endCxn id="120" idx="2"/>
              </p:cNvCxnSpPr>
              <p:nvPr/>
            </p:nvCxnSpPr>
            <p:spPr>
              <a:xfrm>
                <a:off x="7001330" y="3450392"/>
                <a:ext cx="204288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4574675" y="2875418"/>
            <a:ext cx="2712200" cy="1088571"/>
            <a:chOff x="6604972" y="3716529"/>
            <a:chExt cx="2712200" cy="1088571"/>
          </a:xfrm>
        </p:grpSpPr>
        <p:sp>
          <p:nvSpPr>
            <p:cNvPr id="131" name="Rounded Rectangle 130"/>
            <p:cNvSpPr/>
            <p:nvPr/>
          </p:nvSpPr>
          <p:spPr>
            <a:xfrm rot="1196862">
              <a:off x="6604972" y="4074250"/>
              <a:ext cx="2712200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767444" y="3716529"/>
              <a:ext cx="2387599" cy="1088571"/>
              <a:chOff x="6767444" y="3716529"/>
              <a:chExt cx="2387599" cy="1088571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6767444" y="3716529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8982686" y="463274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/>
              <p:cNvCxnSpPr>
                <a:stCxn id="122" idx="5"/>
                <a:endCxn id="123" idx="1"/>
              </p:cNvCxnSpPr>
              <p:nvPr/>
            </p:nvCxnSpPr>
            <p:spPr>
              <a:xfrm>
                <a:off x="6914560" y="3863645"/>
                <a:ext cx="2093367" cy="794339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4501344" y="2937558"/>
            <a:ext cx="1280885" cy="2141446"/>
            <a:chOff x="6854214" y="3730353"/>
            <a:chExt cx="1280885" cy="2141446"/>
          </a:xfrm>
        </p:grpSpPr>
        <p:sp>
          <p:nvSpPr>
            <p:cNvPr id="129" name="Rounded Rectangle 128"/>
            <p:cNvSpPr/>
            <p:nvPr/>
          </p:nvSpPr>
          <p:spPr>
            <a:xfrm rot="3209772">
              <a:off x="6400966" y="4640608"/>
              <a:ext cx="2141446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854214" y="3958503"/>
              <a:ext cx="1280885" cy="1683656"/>
              <a:chOff x="6854214" y="3958503"/>
              <a:chExt cx="1280885" cy="1683656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6854214" y="395850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7962742" y="5469802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>
                <a:stCxn id="125" idx="5"/>
                <a:endCxn id="126" idx="1"/>
              </p:cNvCxnSpPr>
              <p:nvPr/>
            </p:nvCxnSpPr>
            <p:spPr>
              <a:xfrm>
                <a:off x="7001330" y="4105619"/>
                <a:ext cx="986653" cy="13894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>
            <a:off x="7420532" y="1368343"/>
            <a:ext cx="1596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And </a:t>
            </a:r>
            <a:r>
              <a:rPr lang="en-US" sz="1600" dirty="0"/>
              <a:t>many other </a:t>
            </a:r>
            <a:r>
              <a:rPr lang="en-US" sz="1600" dirty="0" smtClean="0"/>
              <a:t>edges…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Each patch represents piece that is scored independently</a:t>
            </a:r>
          </a:p>
        </p:txBody>
      </p:sp>
      <p:pic>
        <p:nvPicPr>
          <p:cNvPr id="25" name="Picture 24" descr="Screen Region 2014-09-11 at 10.30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577" y="5234062"/>
            <a:ext cx="3528786" cy="761162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6740071" y="4396297"/>
            <a:ext cx="1439416" cy="338554"/>
          </a:xfrm>
          <a:prstGeom prst="rect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Linear function</a:t>
            </a:r>
            <a:endParaRPr lang="en-US" sz="1600" dirty="0"/>
          </a:p>
        </p:txBody>
      </p:sp>
      <p:cxnSp>
        <p:nvCxnSpPr>
          <p:cNvPr id="134" name="Straight Arrow Connector 133"/>
          <p:cNvCxnSpPr>
            <a:stCxn id="133" idx="2"/>
          </p:cNvCxnSpPr>
          <p:nvPr/>
        </p:nvCxnSpPr>
        <p:spPr>
          <a:xfrm flipH="1">
            <a:off x="6740071" y="4734851"/>
            <a:ext cx="719708" cy="671720"/>
          </a:xfrm>
          <a:prstGeom prst="straightConnector1">
            <a:avLst/>
          </a:prstGeom>
          <a:ln w="12700" cmpd="sng"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3938496" y="1368343"/>
            <a:ext cx="4971824" cy="46268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69" y="1642193"/>
            <a:ext cx="1356175" cy="1328846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Output</a:t>
            </a:r>
            <a:r>
              <a:rPr lang="en-US" sz="1600" dirty="0" smtClean="0">
                <a:latin typeface="+mn-lt"/>
              </a:rPr>
              <a:t>: Nodes and edges are labeled and the blue and orange edges form a tree</a:t>
            </a:r>
          </a:p>
          <a:p>
            <a:endParaRPr lang="en-US" sz="1600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Goal</a:t>
            </a:r>
            <a:r>
              <a:rPr lang="en-US" sz="1600" dirty="0" smtClean="0">
                <a:latin typeface="+mn-lt"/>
              </a:rPr>
              <a:t>: Find the highest scoring labeling such that the edges that are colored form a tree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80" name="Group 79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node labels</a:t>
                </a:r>
                <a:endParaRPr lang="en-US" sz="1600" dirty="0">
                  <a:latin typeface="+mn-lt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edge labels</a:t>
                </a:r>
                <a:endParaRPr lang="en-US" sz="1600" dirty="0">
                  <a:latin typeface="+mn-lt"/>
                </a:endParaRPr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3" name="TextBox 92"/>
          <p:cNvSpPr txBox="1"/>
          <p:nvPr/>
        </p:nvSpPr>
        <p:spPr>
          <a:xfrm>
            <a:off x="3819439" y="1056421"/>
            <a:ext cx="5443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Another possibility:  Score each edge and its nodes together</a:t>
            </a:r>
          </a:p>
          <a:p>
            <a:endParaRPr lang="en-US" sz="1600" b="1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93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519114" y="1566516"/>
            <a:ext cx="1582285" cy="830036"/>
            <a:chOff x="4009675" y="3124327"/>
            <a:chExt cx="1582285" cy="830036"/>
          </a:xfrm>
        </p:grpSpPr>
        <p:sp>
          <p:nvSpPr>
            <p:cNvPr id="108" name="Rounded Rectangle 107"/>
            <p:cNvSpPr/>
            <p:nvPr/>
          </p:nvSpPr>
          <p:spPr>
            <a:xfrm rot="19782021">
              <a:off x="4009675" y="3352859"/>
              <a:ext cx="1582285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4136570" y="3782006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245098" y="3124327"/>
              <a:ext cx="172357" cy="172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>
              <a:stCxn id="112" idx="2"/>
              <a:endCxn id="111" idx="7"/>
            </p:cNvCxnSpPr>
            <p:nvPr/>
          </p:nvCxnSpPr>
          <p:spPr>
            <a:xfrm flipH="1">
              <a:off x="4283686" y="3210506"/>
              <a:ext cx="961412" cy="5967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031011" y="3209421"/>
            <a:ext cx="320935" cy="1192868"/>
            <a:chOff x="4058122" y="4443987"/>
            <a:chExt cx="320935" cy="1192868"/>
          </a:xfrm>
        </p:grpSpPr>
        <p:sp>
          <p:nvSpPr>
            <p:cNvPr id="130" name="Rounded Rectangle 129"/>
            <p:cNvSpPr/>
            <p:nvPr/>
          </p:nvSpPr>
          <p:spPr>
            <a:xfrm rot="5400000">
              <a:off x="3622156" y="4879953"/>
              <a:ext cx="1192868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121309" y="4512065"/>
              <a:ext cx="172357" cy="1088571"/>
              <a:chOff x="4121309" y="4149077"/>
              <a:chExt cx="172357" cy="1088571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4121309" y="5065291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4121309" y="4149077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>
                <a:stCxn id="117" idx="4"/>
                <a:endCxn id="115" idx="0"/>
              </p:cNvCxnSpPr>
              <p:nvPr/>
            </p:nvCxnSpPr>
            <p:spPr>
              <a:xfrm>
                <a:off x="4207488" y="4321434"/>
                <a:ext cx="0" cy="74385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729728" y="2472844"/>
            <a:ext cx="2601530" cy="320935"/>
            <a:chOff x="6705756" y="3262231"/>
            <a:chExt cx="2601530" cy="320935"/>
          </a:xfrm>
        </p:grpSpPr>
        <p:sp>
          <p:nvSpPr>
            <p:cNvPr id="128" name="Rounded Rectangle 127"/>
            <p:cNvSpPr/>
            <p:nvPr/>
          </p:nvSpPr>
          <p:spPr>
            <a:xfrm>
              <a:off x="6705756" y="3262231"/>
              <a:ext cx="2601530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28973" y="3364213"/>
              <a:ext cx="2387599" cy="172357"/>
              <a:chOff x="6828973" y="3364213"/>
              <a:chExt cx="2387599" cy="172357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6828973" y="336421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9044215" y="3364213"/>
                <a:ext cx="172357" cy="17235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/>
              <p:cNvCxnSpPr>
                <a:stCxn id="119" idx="6"/>
                <a:endCxn id="120" idx="2"/>
              </p:cNvCxnSpPr>
              <p:nvPr/>
            </p:nvCxnSpPr>
            <p:spPr>
              <a:xfrm>
                <a:off x="7001330" y="3450392"/>
                <a:ext cx="204288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4574675" y="2875418"/>
            <a:ext cx="2712200" cy="1088571"/>
            <a:chOff x="6604972" y="3716529"/>
            <a:chExt cx="2712200" cy="1088571"/>
          </a:xfrm>
        </p:grpSpPr>
        <p:sp>
          <p:nvSpPr>
            <p:cNvPr id="131" name="Rounded Rectangle 130"/>
            <p:cNvSpPr/>
            <p:nvPr/>
          </p:nvSpPr>
          <p:spPr>
            <a:xfrm rot="1196862">
              <a:off x="6604972" y="4074250"/>
              <a:ext cx="2712200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767444" y="3716529"/>
              <a:ext cx="2387599" cy="1088571"/>
              <a:chOff x="6767444" y="3716529"/>
              <a:chExt cx="2387599" cy="1088571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6767444" y="3716529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8982686" y="463274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/>
              <p:cNvCxnSpPr>
                <a:stCxn id="122" idx="5"/>
                <a:endCxn id="123" idx="1"/>
              </p:cNvCxnSpPr>
              <p:nvPr/>
            </p:nvCxnSpPr>
            <p:spPr>
              <a:xfrm>
                <a:off x="6914560" y="3863645"/>
                <a:ext cx="2093367" cy="794339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4501344" y="2937558"/>
            <a:ext cx="1280885" cy="2141446"/>
            <a:chOff x="6854214" y="3730353"/>
            <a:chExt cx="1280885" cy="2141446"/>
          </a:xfrm>
        </p:grpSpPr>
        <p:sp>
          <p:nvSpPr>
            <p:cNvPr id="129" name="Rounded Rectangle 128"/>
            <p:cNvSpPr/>
            <p:nvPr/>
          </p:nvSpPr>
          <p:spPr>
            <a:xfrm rot="3209772">
              <a:off x="6400966" y="4640608"/>
              <a:ext cx="2141446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854214" y="3958503"/>
              <a:ext cx="1280885" cy="1683656"/>
              <a:chOff x="6854214" y="3958503"/>
              <a:chExt cx="1280885" cy="1683656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6854214" y="395850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7962742" y="5469802"/>
                <a:ext cx="172357" cy="17235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>
                <a:stCxn id="125" idx="5"/>
                <a:endCxn id="126" idx="1"/>
              </p:cNvCxnSpPr>
              <p:nvPr/>
            </p:nvCxnSpPr>
            <p:spPr>
              <a:xfrm>
                <a:off x="7001330" y="4105619"/>
                <a:ext cx="986653" cy="13894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>
            <a:off x="7420532" y="1368343"/>
            <a:ext cx="1596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And </a:t>
            </a:r>
            <a:r>
              <a:rPr lang="en-US" sz="1600" dirty="0">
                <a:latin typeface="+mn-lt"/>
              </a:rPr>
              <a:t>many other </a:t>
            </a:r>
            <a:r>
              <a:rPr lang="en-US" sz="1600" dirty="0" smtClean="0">
                <a:latin typeface="+mn-lt"/>
              </a:rPr>
              <a:t>edges…</a:t>
            </a:r>
            <a:endParaRPr lang="en-US" sz="1600" dirty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Each patch represents piece that is scored independently</a:t>
            </a:r>
          </a:p>
        </p:txBody>
      </p:sp>
      <p:pic>
        <p:nvPicPr>
          <p:cNvPr id="21" name="Picture 20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69" y="1642193"/>
            <a:ext cx="1356175" cy="1328846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Output</a:t>
            </a:r>
            <a:r>
              <a:rPr lang="en-US" sz="1600" dirty="0" smtClean="0">
                <a:latin typeface="+mn-lt"/>
              </a:rPr>
              <a:t>: Nodes and edges are labeled and the blue and orange edges form a tree</a:t>
            </a:r>
          </a:p>
          <a:p>
            <a:endParaRPr lang="en-US" sz="1600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Goal</a:t>
            </a:r>
            <a:r>
              <a:rPr lang="en-US" sz="1600" dirty="0" smtClean="0">
                <a:latin typeface="+mn-lt"/>
              </a:rPr>
              <a:t>: Find the highest scoring labeling such that the edges that are colored form a tree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134" name="Group 133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42" name="TextBox 141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node labels</a:t>
                </a:r>
                <a:endParaRPr lang="en-US" sz="1600" dirty="0">
                  <a:latin typeface="+mn-lt"/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136" name="TextBox 135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edge labels</a:t>
                </a:r>
                <a:endParaRPr lang="en-US" sz="1600" dirty="0">
                  <a:latin typeface="+mn-lt"/>
                </a:endParaRPr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TextBox 145"/>
          <p:cNvSpPr txBox="1"/>
          <p:nvPr/>
        </p:nvSpPr>
        <p:spPr>
          <a:xfrm>
            <a:off x="3819439" y="1056421"/>
            <a:ext cx="5443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Another possibility:  Score each edge and its nodes together</a:t>
            </a:r>
          </a:p>
          <a:p>
            <a:endParaRPr lang="en-US" sz="1600" b="1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81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5" name="Picture 24" descr="Screen Region 2014-09-11 at 10.30.0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577" y="5234062"/>
            <a:ext cx="3528786" cy="761162"/>
          </a:xfrm>
          <a:prstGeom prst="rect">
            <a:avLst/>
          </a:prstGeom>
        </p:spPr>
      </p:pic>
      <p:cxnSp>
        <p:nvCxnSpPr>
          <p:cNvPr id="134" name="Straight Arrow Connector 133"/>
          <p:cNvCxnSpPr/>
          <p:nvPr/>
        </p:nvCxnSpPr>
        <p:spPr>
          <a:xfrm flipH="1">
            <a:off x="6740071" y="4734851"/>
            <a:ext cx="719708" cy="671720"/>
          </a:xfrm>
          <a:prstGeom prst="straightConnector1">
            <a:avLst/>
          </a:prstGeom>
          <a:ln w="12700" cmpd="sng"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1" name="Picture 20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69" y="1642193"/>
            <a:ext cx="1356175" cy="1328846"/>
          </a:xfrm>
          <a:prstGeom prst="rect">
            <a:avLst/>
          </a:prstGeom>
        </p:spPr>
      </p:pic>
      <p:grpSp>
        <p:nvGrpSpPr>
          <p:cNvPr id="137" name="Group 136"/>
          <p:cNvGrpSpPr/>
          <p:nvPr/>
        </p:nvGrpSpPr>
        <p:grpSpPr>
          <a:xfrm>
            <a:off x="4519114" y="1566516"/>
            <a:ext cx="1582285" cy="830036"/>
            <a:chOff x="4009675" y="3124327"/>
            <a:chExt cx="1582285" cy="830036"/>
          </a:xfrm>
        </p:grpSpPr>
        <p:sp>
          <p:nvSpPr>
            <p:cNvPr id="138" name="Rounded Rectangle 137"/>
            <p:cNvSpPr/>
            <p:nvPr/>
          </p:nvSpPr>
          <p:spPr>
            <a:xfrm rot="19782021">
              <a:off x="4009675" y="3352859"/>
              <a:ext cx="1582285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4136570" y="3782006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245098" y="3124327"/>
              <a:ext cx="172357" cy="172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H="1">
              <a:off x="4283686" y="3210506"/>
              <a:ext cx="961412" cy="5967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4031011" y="3209421"/>
            <a:ext cx="320935" cy="1192868"/>
            <a:chOff x="4058122" y="4443987"/>
            <a:chExt cx="320935" cy="1192868"/>
          </a:xfrm>
        </p:grpSpPr>
        <p:sp>
          <p:nvSpPr>
            <p:cNvPr id="143" name="Rounded Rectangle 142"/>
            <p:cNvSpPr/>
            <p:nvPr/>
          </p:nvSpPr>
          <p:spPr>
            <a:xfrm rot="5400000">
              <a:off x="3622156" y="4879953"/>
              <a:ext cx="1192868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4121309" y="4512065"/>
              <a:ext cx="172357" cy="1088571"/>
              <a:chOff x="4121309" y="4149077"/>
              <a:chExt cx="172357" cy="1088571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4121309" y="5065291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121309" y="4149077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/>
              <p:nvPr/>
            </p:nvCxnSpPr>
            <p:spPr>
              <a:xfrm>
                <a:off x="4207488" y="4321434"/>
                <a:ext cx="0" cy="74385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4729728" y="2472844"/>
            <a:ext cx="2601530" cy="320935"/>
            <a:chOff x="6705756" y="3262231"/>
            <a:chExt cx="2601530" cy="320935"/>
          </a:xfrm>
        </p:grpSpPr>
        <p:sp>
          <p:nvSpPr>
            <p:cNvPr id="149" name="Rounded Rectangle 148"/>
            <p:cNvSpPr/>
            <p:nvPr/>
          </p:nvSpPr>
          <p:spPr>
            <a:xfrm>
              <a:off x="6705756" y="3262231"/>
              <a:ext cx="2601530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6828973" y="3364213"/>
              <a:ext cx="2387599" cy="172357"/>
              <a:chOff x="6828973" y="3364213"/>
              <a:chExt cx="2387599" cy="172357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28973" y="336421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9044215" y="3364213"/>
                <a:ext cx="172357" cy="17235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>
                <a:off x="7001330" y="3450392"/>
                <a:ext cx="204288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oup 153"/>
          <p:cNvGrpSpPr/>
          <p:nvPr/>
        </p:nvGrpSpPr>
        <p:grpSpPr>
          <a:xfrm>
            <a:off x="4574675" y="2875418"/>
            <a:ext cx="2712200" cy="1088571"/>
            <a:chOff x="6604972" y="3716529"/>
            <a:chExt cx="2712200" cy="1088571"/>
          </a:xfrm>
        </p:grpSpPr>
        <p:sp>
          <p:nvSpPr>
            <p:cNvPr id="155" name="Rounded Rectangle 154"/>
            <p:cNvSpPr/>
            <p:nvPr/>
          </p:nvSpPr>
          <p:spPr>
            <a:xfrm rot="1196862">
              <a:off x="6604972" y="4074250"/>
              <a:ext cx="2712200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6767444" y="3716529"/>
              <a:ext cx="2387599" cy="1088571"/>
              <a:chOff x="6767444" y="3716529"/>
              <a:chExt cx="2387599" cy="1088571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767444" y="3716529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8982686" y="463274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/>
              <p:cNvCxnSpPr/>
              <p:nvPr/>
            </p:nvCxnSpPr>
            <p:spPr>
              <a:xfrm>
                <a:off x="6914560" y="3863645"/>
                <a:ext cx="2093367" cy="794339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Group 159"/>
          <p:cNvGrpSpPr/>
          <p:nvPr/>
        </p:nvGrpSpPr>
        <p:grpSpPr>
          <a:xfrm>
            <a:off x="4501344" y="2937558"/>
            <a:ext cx="1280885" cy="2141446"/>
            <a:chOff x="6854214" y="3730353"/>
            <a:chExt cx="1280885" cy="2141446"/>
          </a:xfrm>
        </p:grpSpPr>
        <p:sp>
          <p:nvSpPr>
            <p:cNvPr id="162" name="Rounded Rectangle 161"/>
            <p:cNvSpPr/>
            <p:nvPr/>
          </p:nvSpPr>
          <p:spPr>
            <a:xfrm rot="3209772">
              <a:off x="6400966" y="4640608"/>
              <a:ext cx="2141446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854214" y="3958503"/>
              <a:ext cx="1280885" cy="1683656"/>
              <a:chOff x="6854214" y="3958503"/>
              <a:chExt cx="1280885" cy="1683656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6854214" y="395850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7962742" y="5469802"/>
                <a:ext cx="172357" cy="17235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/>
              <p:cNvCxnSpPr/>
              <p:nvPr/>
            </p:nvCxnSpPr>
            <p:spPr>
              <a:xfrm>
                <a:off x="7001330" y="4105619"/>
                <a:ext cx="986653" cy="13894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TextBox 75"/>
          <p:cNvSpPr txBox="1"/>
          <p:nvPr/>
        </p:nvSpPr>
        <p:spPr>
          <a:xfrm>
            <a:off x="6892101" y="4386662"/>
            <a:ext cx="2208746" cy="338554"/>
          </a:xfrm>
          <a:prstGeom prst="rect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May be a linear function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7420532" y="1368343"/>
            <a:ext cx="1596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And </a:t>
            </a:r>
            <a:r>
              <a:rPr lang="en-US" sz="1600" dirty="0">
                <a:latin typeface="+mn-lt"/>
              </a:rPr>
              <a:t>many other </a:t>
            </a:r>
            <a:r>
              <a:rPr lang="en-US" sz="1600" dirty="0" smtClean="0">
                <a:latin typeface="+mn-lt"/>
              </a:rPr>
              <a:t>edges…</a:t>
            </a:r>
            <a:endParaRPr lang="en-US" sz="1600" dirty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Each patch represents piece that is scored independently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Output</a:t>
            </a:r>
            <a:r>
              <a:rPr lang="en-US" sz="1600" dirty="0" smtClean="0">
                <a:latin typeface="+mn-lt"/>
              </a:rPr>
              <a:t>: Nodes and edges are labeled and the blue and orange edges form a tree</a:t>
            </a:r>
          </a:p>
          <a:p>
            <a:endParaRPr lang="en-US" sz="1600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Goal</a:t>
            </a:r>
            <a:r>
              <a:rPr lang="en-US" sz="1600" dirty="0" smtClean="0">
                <a:latin typeface="+mn-lt"/>
              </a:rPr>
              <a:t>: Find the highest scoring labeling such that the edges that are colored form a tree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81" name="Group 80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node labels</a:t>
                </a:r>
                <a:endParaRPr lang="en-US" sz="1600" dirty="0">
                  <a:latin typeface="+mn-lt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edge labels</a:t>
                </a:r>
                <a:endParaRPr lang="en-US" sz="1600" dirty="0">
                  <a:latin typeface="+mn-lt"/>
                </a:endParaRPr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3" name="TextBox 92"/>
          <p:cNvSpPr txBox="1"/>
          <p:nvPr/>
        </p:nvSpPr>
        <p:spPr>
          <a:xfrm>
            <a:off x="3819439" y="1056421"/>
            <a:ext cx="5443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Another possibility:  Score each edge and its nodes together</a:t>
            </a:r>
          </a:p>
          <a:p>
            <a:endParaRPr lang="en-US" sz="1600" b="1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24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1" name="Picture 20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69" y="1642193"/>
            <a:ext cx="1356175" cy="13288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145638" y="5177508"/>
            <a:ext cx="4998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Inference should ensure that 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+mn-lt"/>
              </a:rPr>
              <a:t>The output is a tree, and 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S</a:t>
            </a: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hared nodes have the same label in all the parts</a:t>
            </a:r>
            <a:endParaRPr lang="en-US" sz="1600" dirty="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4519114" y="1566516"/>
            <a:ext cx="1582285" cy="830036"/>
            <a:chOff x="4009675" y="3124327"/>
            <a:chExt cx="1582285" cy="830036"/>
          </a:xfrm>
        </p:grpSpPr>
        <p:sp>
          <p:nvSpPr>
            <p:cNvPr id="135" name="Rounded Rectangle 134"/>
            <p:cNvSpPr/>
            <p:nvPr/>
          </p:nvSpPr>
          <p:spPr>
            <a:xfrm rot="19782021">
              <a:off x="4009675" y="3352859"/>
              <a:ext cx="1582285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4136570" y="3782006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245098" y="3124327"/>
              <a:ext cx="172357" cy="172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/>
            <p:cNvCxnSpPr/>
            <p:nvPr/>
          </p:nvCxnSpPr>
          <p:spPr>
            <a:xfrm flipH="1">
              <a:off x="4283686" y="3210506"/>
              <a:ext cx="961412" cy="5967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4031011" y="3209421"/>
            <a:ext cx="320935" cy="1192868"/>
            <a:chOff x="4058122" y="4443987"/>
            <a:chExt cx="320935" cy="1192868"/>
          </a:xfrm>
        </p:grpSpPr>
        <p:sp>
          <p:nvSpPr>
            <p:cNvPr id="140" name="Rounded Rectangle 139"/>
            <p:cNvSpPr/>
            <p:nvPr/>
          </p:nvSpPr>
          <p:spPr>
            <a:xfrm rot="5400000">
              <a:off x="3622156" y="4879953"/>
              <a:ext cx="1192868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4121309" y="4512065"/>
              <a:ext cx="172357" cy="1088571"/>
              <a:chOff x="4121309" y="4149077"/>
              <a:chExt cx="172357" cy="1088571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4121309" y="5065291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4121309" y="4149077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Connector 143"/>
              <p:cNvCxnSpPr/>
              <p:nvPr/>
            </p:nvCxnSpPr>
            <p:spPr>
              <a:xfrm>
                <a:off x="4207488" y="4321434"/>
                <a:ext cx="0" cy="74385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144"/>
          <p:cNvGrpSpPr/>
          <p:nvPr/>
        </p:nvGrpSpPr>
        <p:grpSpPr>
          <a:xfrm>
            <a:off x="4729728" y="2472844"/>
            <a:ext cx="2601530" cy="320935"/>
            <a:chOff x="6705756" y="3262231"/>
            <a:chExt cx="2601530" cy="320935"/>
          </a:xfrm>
        </p:grpSpPr>
        <p:sp>
          <p:nvSpPr>
            <p:cNvPr id="146" name="Rounded Rectangle 145"/>
            <p:cNvSpPr/>
            <p:nvPr/>
          </p:nvSpPr>
          <p:spPr>
            <a:xfrm>
              <a:off x="6705756" y="3262231"/>
              <a:ext cx="2601530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6828973" y="3364213"/>
              <a:ext cx="2387599" cy="172357"/>
              <a:chOff x="6828973" y="3364213"/>
              <a:chExt cx="2387599" cy="172357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6828973" y="336421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9044215" y="3364213"/>
                <a:ext cx="172357" cy="17235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>
                <a:off x="7001330" y="3450392"/>
                <a:ext cx="204288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4574675" y="2875418"/>
            <a:ext cx="2712200" cy="1088571"/>
            <a:chOff x="6604972" y="3716529"/>
            <a:chExt cx="2712200" cy="1088571"/>
          </a:xfrm>
        </p:grpSpPr>
        <p:sp>
          <p:nvSpPr>
            <p:cNvPr id="152" name="Rounded Rectangle 151"/>
            <p:cNvSpPr/>
            <p:nvPr/>
          </p:nvSpPr>
          <p:spPr>
            <a:xfrm rot="1196862">
              <a:off x="6604972" y="4074250"/>
              <a:ext cx="2712200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6767444" y="3716529"/>
              <a:ext cx="2387599" cy="1088571"/>
              <a:chOff x="6767444" y="3716529"/>
              <a:chExt cx="2387599" cy="1088571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6767444" y="3716529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8982686" y="463274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/>
              <p:cNvCxnSpPr/>
              <p:nvPr/>
            </p:nvCxnSpPr>
            <p:spPr>
              <a:xfrm>
                <a:off x="6914560" y="3863645"/>
                <a:ext cx="2093367" cy="794339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Group 156"/>
          <p:cNvGrpSpPr/>
          <p:nvPr/>
        </p:nvGrpSpPr>
        <p:grpSpPr>
          <a:xfrm>
            <a:off x="4501344" y="2937558"/>
            <a:ext cx="1280885" cy="2141446"/>
            <a:chOff x="6854214" y="3730353"/>
            <a:chExt cx="1280885" cy="2141446"/>
          </a:xfrm>
        </p:grpSpPr>
        <p:sp>
          <p:nvSpPr>
            <p:cNvPr id="158" name="Rounded Rectangle 157"/>
            <p:cNvSpPr/>
            <p:nvPr/>
          </p:nvSpPr>
          <p:spPr>
            <a:xfrm rot="3209772">
              <a:off x="6400966" y="4640608"/>
              <a:ext cx="2141446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6854214" y="3958503"/>
              <a:ext cx="1280885" cy="1683656"/>
              <a:chOff x="6854214" y="3958503"/>
              <a:chExt cx="1280885" cy="1683656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6854214" y="395850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7962742" y="5469802"/>
                <a:ext cx="172357" cy="17235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>
                <a:off x="7001330" y="4105619"/>
                <a:ext cx="986653" cy="13894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TextBox 73"/>
          <p:cNvSpPr txBox="1"/>
          <p:nvPr/>
        </p:nvSpPr>
        <p:spPr>
          <a:xfrm>
            <a:off x="7420532" y="1368343"/>
            <a:ext cx="1596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And </a:t>
            </a:r>
            <a:r>
              <a:rPr lang="en-US" sz="1600" dirty="0">
                <a:latin typeface="+mn-lt"/>
              </a:rPr>
              <a:t>many other </a:t>
            </a:r>
            <a:r>
              <a:rPr lang="en-US" sz="1600" dirty="0" smtClean="0">
                <a:latin typeface="+mn-lt"/>
              </a:rPr>
              <a:t>edges…</a:t>
            </a:r>
            <a:endParaRPr lang="en-US" sz="1600" dirty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Each patch represents piece that is scored independently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Output</a:t>
            </a:r>
            <a:r>
              <a:rPr lang="en-US" sz="1600" dirty="0" smtClean="0">
                <a:latin typeface="+mn-lt"/>
              </a:rPr>
              <a:t>: Nodes and edges are labeled and the blue and orange edges form a tree</a:t>
            </a:r>
          </a:p>
          <a:p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Goal</a:t>
            </a:r>
            <a:r>
              <a:rPr lang="en-US" sz="1600" dirty="0" smtClean="0">
                <a:latin typeface="+mn-lt"/>
              </a:rPr>
              <a:t>: Find the highest scoring labeling such that the edges that are colored form a tree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77" name="Group 76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node labels</a:t>
                </a:r>
                <a:endParaRPr lang="en-US" sz="1600" dirty="0">
                  <a:latin typeface="+mn-lt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edge labels</a:t>
                </a:r>
                <a:endParaRPr lang="en-US" sz="1600" dirty="0">
                  <a:latin typeface="+mn-lt"/>
                </a:endParaRPr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9" name="TextBox 88"/>
          <p:cNvSpPr txBox="1"/>
          <p:nvPr/>
        </p:nvSpPr>
        <p:spPr>
          <a:xfrm>
            <a:off x="3819439" y="1056421"/>
            <a:ext cx="5443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Another possibility:  Score each edge and its nodes together</a:t>
            </a:r>
          </a:p>
          <a:p>
            <a:endParaRPr lang="en-US" sz="1600" b="1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29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16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519114" y="1566516"/>
            <a:ext cx="1582285" cy="830036"/>
            <a:chOff x="4009675" y="3124327"/>
            <a:chExt cx="1582285" cy="830036"/>
          </a:xfrm>
        </p:grpSpPr>
        <p:sp>
          <p:nvSpPr>
            <p:cNvPr id="108" name="Rounded Rectangle 107"/>
            <p:cNvSpPr/>
            <p:nvPr/>
          </p:nvSpPr>
          <p:spPr>
            <a:xfrm rot="19782021">
              <a:off x="4009675" y="3352859"/>
              <a:ext cx="1582285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4136570" y="3782006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245098" y="3124327"/>
              <a:ext cx="172357" cy="172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>
              <a:stCxn id="112" idx="2"/>
              <a:endCxn id="111" idx="7"/>
            </p:cNvCxnSpPr>
            <p:nvPr/>
          </p:nvCxnSpPr>
          <p:spPr>
            <a:xfrm flipH="1">
              <a:off x="4283686" y="3210506"/>
              <a:ext cx="961412" cy="5967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031011" y="3209421"/>
            <a:ext cx="320935" cy="1192868"/>
            <a:chOff x="4058122" y="4443987"/>
            <a:chExt cx="320935" cy="1192868"/>
          </a:xfrm>
        </p:grpSpPr>
        <p:sp>
          <p:nvSpPr>
            <p:cNvPr id="130" name="Rounded Rectangle 129"/>
            <p:cNvSpPr/>
            <p:nvPr/>
          </p:nvSpPr>
          <p:spPr>
            <a:xfrm rot="5400000">
              <a:off x="3622156" y="4879953"/>
              <a:ext cx="1192868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121309" y="4512065"/>
              <a:ext cx="172357" cy="1088571"/>
              <a:chOff x="4121309" y="4149077"/>
              <a:chExt cx="172357" cy="1088571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4121309" y="5065291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4121309" y="4149077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>
                <a:stCxn id="117" idx="4"/>
                <a:endCxn id="115" idx="0"/>
              </p:cNvCxnSpPr>
              <p:nvPr/>
            </p:nvCxnSpPr>
            <p:spPr>
              <a:xfrm>
                <a:off x="4207488" y="4321434"/>
                <a:ext cx="0" cy="74385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729728" y="2472844"/>
            <a:ext cx="2601530" cy="320935"/>
            <a:chOff x="6705756" y="3262231"/>
            <a:chExt cx="2601530" cy="320935"/>
          </a:xfrm>
        </p:grpSpPr>
        <p:sp>
          <p:nvSpPr>
            <p:cNvPr id="128" name="Rounded Rectangle 127"/>
            <p:cNvSpPr/>
            <p:nvPr/>
          </p:nvSpPr>
          <p:spPr>
            <a:xfrm>
              <a:off x="6705756" y="3262231"/>
              <a:ext cx="2601530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28973" y="3364213"/>
              <a:ext cx="2387599" cy="172357"/>
              <a:chOff x="6828973" y="3364213"/>
              <a:chExt cx="2387599" cy="172357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6828973" y="3364213"/>
                <a:ext cx="172357" cy="17235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9044215" y="3364213"/>
                <a:ext cx="172357" cy="17235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/>
              <p:cNvCxnSpPr>
                <a:stCxn id="119" idx="6"/>
                <a:endCxn id="120" idx="2"/>
              </p:cNvCxnSpPr>
              <p:nvPr/>
            </p:nvCxnSpPr>
            <p:spPr>
              <a:xfrm>
                <a:off x="7001330" y="3450392"/>
                <a:ext cx="204288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4574675" y="2875418"/>
            <a:ext cx="2712200" cy="1088571"/>
            <a:chOff x="6604972" y="3716529"/>
            <a:chExt cx="2712200" cy="1088571"/>
          </a:xfrm>
        </p:grpSpPr>
        <p:sp>
          <p:nvSpPr>
            <p:cNvPr id="131" name="Rounded Rectangle 130"/>
            <p:cNvSpPr/>
            <p:nvPr/>
          </p:nvSpPr>
          <p:spPr>
            <a:xfrm rot="1196862">
              <a:off x="6604972" y="4074250"/>
              <a:ext cx="2712200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767444" y="3716529"/>
              <a:ext cx="2387599" cy="1088571"/>
              <a:chOff x="6767444" y="3716529"/>
              <a:chExt cx="2387599" cy="1088571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6767444" y="3716529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8982686" y="463274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/>
              <p:cNvCxnSpPr>
                <a:stCxn id="122" idx="5"/>
                <a:endCxn id="123" idx="1"/>
              </p:cNvCxnSpPr>
              <p:nvPr/>
            </p:nvCxnSpPr>
            <p:spPr>
              <a:xfrm>
                <a:off x="6914560" y="3863645"/>
                <a:ext cx="2093367" cy="794339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4501344" y="2937558"/>
            <a:ext cx="1280885" cy="2141446"/>
            <a:chOff x="6854214" y="3730353"/>
            <a:chExt cx="1280885" cy="2141446"/>
          </a:xfrm>
        </p:grpSpPr>
        <p:sp>
          <p:nvSpPr>
            <p:cNvPr id="129" name="Rounded Rectangle 128"/>
            <p:cNvSpPr/>
            <p:nvPr/>
          </p:nvSpPr>
          <p:spPr>
            <a:xfrm rot="3209772">
              <a:off x="6400966" y="4640608"/>
              <a:ext cx="2141446" cy="320935"/>
            </a:xfrm>
            <a:prstGeom prst="roundRect">
              <a:avLst/>
            </a:prstGeom>
            <a:solidFill>
              <a:schemeClr val="bg2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854214" y="3958503"/>
              <a:ext cx="1280885" cy="1683656"/>
              <a:chOff x="6854214" y="3958503"/>
              <a:chExt cx="1280885" cy="1683656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6854214" y="3958503"/>
                <a:ext cx="172357" cy="1723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7962742" y="5469802"/>
                <a:ext cx="172357" cy="17235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>
                <a:stCxn id="125" idx="5"/>
                <a:endCxn id="126" idx="1"/>
              </p:cNvCxnSpPr>
              <p:nvPr/>
            </p:nvCxnSpPr>
            <p:spPr>
              <a:xfrm>
                <a:off x="7001330" y="4105619"/>
                <a:ext cx="986653" cy="13894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Oval 2"/>
          <p:cNvSpPr/>
          <p:nvPr/>
        </p:nvSpPr>
        <p:spPr>
          <a:xfrm>
            <a:off x="4524556" y="1997577"/>
            <a:ext cx="691514" cy="83003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351459" y="2103512"/>
            <a:ext cx="143397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Invalid! Two parts disagree on the label for this node</a:t>
            </a:r>
            <a:endParaRPr lang="en-US" sz="1600" dirty="0"/>
          </a:p>
        </p:txBody>
      </p:sp>
      <p:pic>
        <p:nvPicPr>
          <p:cNvPr id="79" name="Picture 78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69" y="1642193"/>
            <a:ext cx="1356175" cy="1328846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4145638" y="5177508"/>
            <a:ext cx="4998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Inference should ensure that 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+mn-lt"/>
              </a:rPr>
              <a:t>The output is a tree, and 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S</a:t>
            </a: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hared nodes have the same label in all the parts</a:t>
            </a:r>
            <a:endParaRPr lang="en-US" sz="1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420532" y="1368343"/>
            <a:ext cx="1596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And </a:t>
            </a:r>
            <a:r>
              <a:rPr lang="en-US" sz="1600" dirty="0">
                <a:latin typeface="+mn-lt"/>
              </a:rPr>
              <a:t>many other </a:t>
            </a:r>
            <a:r>
              <a:rPr lang="en-US" sz="1600" dirty="0" smtClean="0">
                <a:latin typeface="+mn-lt"/>
              </a:rPr>
              <a:t>edges…</a:t>
            </a:r>
            <a:endParaRPr lang="en-US" sz="1600" dirty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Each patch represents piece that is scored independently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Output</a:t>
            </a:r>
            <a:r>
              <a:rPr lang="en-US" sz="1600" dirty="0" smtClean="0">
                <a:latin typeface="+mn-lt"/>
              </a:rPr>
              <a:t>: Nodes and edges are labeled and the blue and orange edges form a tree</a:t>
            </a:r>
          </a:p>
          <a:p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Goal</a:t>
            </a:r>
            <a:r>
              <a:rPr lang="en-US" sz="1600" dirty="0" smtClean="0">
                <a:latin typeface="+mn-lt"/>
              </a:rPr>
              <a:t>: Find the highest scoring labeling such that the edges that are colored form a tree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99" name="Group 98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42" name="TextBox 141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node labels</a:t>
                </a:r>
                <a:endParaRPr lang="en-US" sz="1600" dirty="0">
                  <a:latin typeface="+mn-lt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edge labels</a:t>
                </a:r>
                <a:endParaRPr lang="en-US" sz="1600" dirty="0">
                  <a:latin typeface="+mn-lt"/>
                </a:endParaRPr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TextBox 145"/>
          <p:cNvSpPr txBox="1"/>
          <p:nvPr/>
        </p:nvSpPr>
        <p:spPr>
          <a:xfrm>
            <a:off x="3819439" y="1056421"/>
            <a:ext cx="5443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Another possibility:  Score each edge and its nodes together</a:t>
            </a:r>
          </a:p>
          <a:p>
            <a:endParaRPr lang="en-US" sz="1600" b="1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58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9" name="Picture 78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41" y="1584946"/>
            <a:ext cx="1356175" cy="132884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731089" y="3155016"/>
            <a:ext cx="3955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We have seen two examples of decomposition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Many other decompositions possible…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Output</a:t>
            </a:r>
            <a:r>
              <a:rPr lang="en-US" sz="1600" dirty="0" smtClean="0">
                <a:latin typeface="+mn-lt"/>
              </a:rPr>
              <a:t>: Nodes and edges are labeled and the blue and orange edges form a tree</a:t>
            </a:r>
          </a:p>
          <a:p>
            <a:endParaRPr lang="en-US" sz="1600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Goal</a:t>
            </a:r>
            <a:r>
              <a:rPr lang="en-US" sz="1600" dirty="0" smtClean="0">
                <a:latin typeface="+mn-lt"/>
              </a:rPr>
              <a:t>: Find the highest scoring labeling such that the edges that are colored form a tree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49" name="Group 48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node labels</a:t>
                </a:r>
                <a:endParaRPr lang="en-US" sz="1600" dirty="0">
                  <a:latin typeface="+mn-lt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edge labels</a:t>
                </a:r>
                <a:endParaRPr lang="en-US" sz="1600" dirty="0">
                  <a:latin typeface="+mn-lt"/>
                </a:endParaRP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135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part is scored independently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Key observation</a:t>
            </a:r>
            <a:r>
              <a:rPr lang="en-US" dirty="0" smtClean="0"/>
              <a:t>: Number of possible inference outcomes for each part may not be large</a:t>
            </a:r>
          </a:p>
          <a:p>
            <a:pPr lvl="2"/>
            <a:r>
              <a:rPr lang="en-US" dirty="0" smtClean="0"/>
              <a:t>Even if the number of possible structures might be large</a:t>
            </a:r>
          </a:p>
          <a:p>
            <a:endParaRPr lang="en-US" dirty="0"/>
          </a:p>
          <a:p>
            <a:r>
              <a:rPr lang="en-US" dirty="0" smtClean="0"/>
              <a:t>Inference: How to glue together the pieces to build a valid output?</a:t>
            </a:r>
          </a:p>
          <a:p>
            <a:pPr lvl="1"/>
            <a:r>
              <a:rPr lang="en-US" dirty="0" smtClean="0"/>
              <a:t>Depends on the “shape” of the output</a:t>
            </a:r>
          </a:p>
          <a:p>
            <a:pPr lvl="1"/>
            <a:endParaRPr lang="en-US" dirty="0"/>
          </a:p>
          <a:p>
            <a:r>
              <a:rPr lang="en-US" dirty="0" smtClean="0"/>
              <a:t>Computational complexity of inference is important</a:t>
            </a:r>
          </a:p>
          <a:p>
            <a:pPr lvl="1"/>
            <a:r>
              <a:rPr lang="en-US" dirty="0" smtClean="0"/>
              <a:t>Worst case: intractable</a:t>
            </a:r>
          </a:p>
          <a:p>
            <a:pPr lvl="1"/>
            <a:r>
              <a:rPr lang="en-US" dirty="0" smtClean="0"/>
              <a:t>With assumptions about the output, polynomial algorithms exist. </a:t>
            </a:r>
          </a:p>
          <a:p>
            <a:pPr lvl="2"/>
            <a:r>
              <a:rPr lang="en-US" dirty="0" smtClean="0"/>
              <a:t>Predicting sequence chains: Viterbi algorithm</a:t>
            </a:r>
            <a:endParaRPr lang="en-US" dirty="0"/>
          </a:p>
          <a:p>
            <a:pPr lvl="2"/>
            <a:r>
              <a:rPr lang="en-US" dirty="0" smtClean="0"/>
              <a:t>To parse a sentence into a tree: CKY algorithm</a:t>
            </a:r>
          </a:p>
          <a:p>
            <a:pPr lvl="2"/>
            <a:r>
              <a:rPr lang="en-US" dirty="0" smtClean="0"/>
              <a:t>In general, might have to either live with intractability or approximate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68899" y="593785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Questions?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en-US" dirty="0"/>
              <a:t>Modeling problems as structured prediction problems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Hard </a:t>
            </a:r>
            <a:r>
              <a:rPr lang="en-US" dirty="0"/>
              <a:t>and soft constraints to represent prior </a:t>
            </a:r>
            <a:r>
              <a:rPr lang="en-US" dirty="0" smtClean="0"/>
              <a:t>knowledge</a:t>
            </a:r>
            <a:endParaRPr lang="en-US" dirty="0"/>
          </a:p>
          <a:p>
            <a:pPr lvl="1"/>
            <a:r>
              <a:rPr lang="en-US" dirty="0"/>
              <a:t>Augmenting Probabilistic Models with declarative constraints.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Inference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2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Stating inference problems vs solving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Inference problems: Problem formulation is different from solving them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Important distinction!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Problem formulation</a:t>
            </a:r>
            <a:r>
              <a:rPr lang="en-US" sz="2400" dirty="0" smtClean="0"/>
              <a:t>: </a:t>
            </a:r>
            <a:r>
              <a:rPr lang="en-US" sz="2400" u="sng" dirty="0" smtClean="0"/>
              <a:t>What</a:t>
            </a:r>
            <a:r>
              <a:rPr lang="en-US" sz="2400" dirty="0" smtClean="0"/>
              <a:t> combinatorial optimization problem are we solving?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Solution</a:t>
            </a:r>
            <a:r>
              <a:rPr lang="en-US" sz="2400" dirty="0" smtClean="0"/>
              <a:t>: </a:t>
            </a:r>
            <a:r>
              <a:rPr lang="en-US" sz="2400" u="sng" dirty="0" smtClean="0"/>
              <a:t>How</a:t>
            </a:r>
            <a:r>
              <a:rPr lang="en-US" sz="2400" dirty="0" smtClean="0"/>
              <a:t> will we solve the problem? An algorithmic concern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76033" y="3235217"/>
            <a:ext cx="5203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a general language for for stating inference problems: </a:t>
            </a:r>
            <a:r>
              <a:rPr lang="en-US" b="1" i="1" dirty="0" smtClean="0">
                <a:solidFill>
                  <a:schemeClr val="accent1"/>
                </a:solidFill>
              </a:rPr>
              <a:t>Integer linear programming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6032" y="4960201"/>
            <a:ext cx="520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Various algorithms exist. We will see some later</a:t>
            </a: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38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inference is combinatorial optimization</a:t>
            </a:r>
          </a:p>
          <a:p>
            <a:pPr lvl="1"/>
            <a:endParaRPr lang="en-US" dirty="0"/>
          </a:p>
          <a:p>
            <a:r>
              <a:rPr lang="en-US" dirty="0" smtClean="0"/>
              <a:t>Combinatorial optimization problems can be written as </a:t>
            </a:r>
            <a:r>
              <a:rPr lang="en-US" dirty="0" smtClean="0">
                <a:solidFill>
                  <a:schemeClr val="accent1"/>
                </a:solidFill>
              </a:rPr>
              <a:t>integer linear programs</a:t>
            </a:r>
            <a:r>
              <a:rPr lang="en-US" dirty="0" smtClean="0"/>
              <a:t> (ILP)</a:t>
            </a:r>
          </a:p>
          <a:p>
            <a:pPr lvl="1"/>
            <a:r>
              <a:rPr lang="en-US" dirty="0" smtClean="0"/>
              <a:t>The conversion is not always trivial</a:t>
            </a:r>
          </a:p>
          <a:p>
            <a:pPr lvl="1"/>
            <a:r>
              <a:rPr lang="en-US" dirty="0" smtClean="0"/>
              <a:t>Allows injection of “knowledge” into the inference in the form of constraints</a:t>
            </a:r>
          </a:p>
          <a:p>
            <a:endParaRPr lang="en-US" dirty="0" smtClean="0"/>
          </a:p>
          <a:p>
            <a:r>
              <a:rPr lang="en-US" dirty="0" smtClean="0"/>
              <a:t>Different ways of solving ILPs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Commercial solvers</a:t>
            </a:r>
            <a:r>
              <a:rPr lang="en-US" dirty="0" smtClean="0"/>
              <a:t>: CPLEX, </a:t>
            </a:r>
            <a:r>
              <a:rPr lang="en-US" dirty="0" err="1" smtClean="0"/>
              <a:t>Gurobi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Specialized solvers </a:t>
            </a:r>
            <a:r>
              <a:rPr lang="en-US" dirty="0" smtClean="0"/>
              <a:t>if you know something about your problem</a:t>
            </a:r>
          </a:p>
          <a:p>
            <a:pPr lvl="2"/>
            <a:r>
              <a:rPr lang="en-US" dirty="0" smtClean="0"/>
              <a:t>Incremental ILP, </a:t>
            </a:r>
            <a:r>
              <a:rPr lang="en-US" dirty="0" err="1" smtClean="0"/>
              <a:t>Lagrangian</a:t>
            </a:r>
            <a:r>
              <a:rPr lang="en-US" dirty="0" smtClean="0"/>
              <a:t> relaxation, </a:t>
            </a:r>
            <a:r>
              <a:rPr lang="en-US" dirty="0" err="1" smtClean="0"/>
              <a:t>etc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1"/>
                </a:solidFill>
              </a:rPr>
              <a:t>approximate</a:t>
            </a:r>
            <a:r>
              <a:rPr lang="en-US" dirty="0" smtClean="0"/>
              <a:t> to linear programs and hope for the best</a:t>
            </a:r>
          </a:p>
          <a:p>
            <a:endParaRPr lang="en-US" dirty="0"/>
          </a:p>
          <a:p>
            <a:r>
              <a:rPr lang="en-US" dirty="0" smtClean="0"/>
              <a:t>Integer linear programs are NP hard in general</a:t>
            </a:r>
          </a:p>
          <a:p>
            <a:pPr lvl="1"/>
            <a:r>
              <a:rPr lang="en-US" dirty="0" smtClean="0"/>
              <a:t>No free lunch</a:t>
            </a:r>
          </a:p>
        </p:txBody>
      </p:sp>
    </p:spTree>
    <p:extLst>
      <p:ext uri="{BB962C8B-B14F-4D97-AF65-F5344CB8AC3E}">
        <p14:creationId xmlns:p14="http://schemas.microsoft.com/office/powerpoint/2010/main" val="6106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linear programs?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TextBox 7"/>
          <p:cNvSpPr txBox="1"/>
          <p:nvPr/>
        </p:nvSpPr>
        <p:spPr>
          <a:xfrm>
            <a:off x="6241775" y="635214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[Skip this section]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 student wants to spend as little money on food while getting sufficient amount of vitamin Z and nutrient X. Her options are: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How should she spend her money to get at least 5 units of vitamin Z and 3 units of nutrient X?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570732"/>
              </p:ext>
            </p:extLst>
          </p:nvPr>
        </p:nvGraphicFramePr>
        <p:xfrm>
          <a:off x="2018861" y="1845072"/>
          <a:ext cx="5106277" cy="12192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74346"/>
                <a:gridCol w="1076811"/>
                <a:gridCol w="1077810"/>
                <a:gridCol w="1077310"/>
              </a:tblGrid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Cost/100g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Vitamin 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Nutrient </a:t>
                      </a:r>
                      <a:r>
                        <a:rPr lang="en-US" sz="1400" baseline="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Carrots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Sunflower seeds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Double cheeseburger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97288" y="81584"/>
            <a:ext cx="3780182" cy="92333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Minimizing a linear objective function subject to a finite number of linear constraints (equality or inequality)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3282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6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Example: The diet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 student wants to spend as little money on food while getting sufficient amount of vitamin Z and nutrient X. Her options are: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How should she spend her money to get at least 5 units of vitamin Z and 3 units of nutrient X?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4414" y="4097565"/>
            <a:ext cx="560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c, s and d denote how much of each item is purchased</a:t>
            </a:r>
            <a:endParaRPr lang="en-US" dirty="0"/>
          </a:p>
        </p:txBody>
      </p:sp>
      <p:pic>
        <p:nvPicPr>
          <p:cNvPr id="7" name="Picture 6" descr="Screen Region 2014-11-06 at 10.10.55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62" y="4569386"/>
            <a:ext cx="3310759" cy="17869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15241" y="4720897"/>
            <a:ext cx="241738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Minimize total cost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44414" y="5265120"/>
            <a:ext cx="341586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 least 5 units of vitamin Z,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44414" y="5634452"/>
            <a:ext cx="341586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 least 3 units of nutrient X,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44413" y="6020175"/>
            <a:ext cx="454572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number of units purchased is not negative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5921"/>
              </p:ext>
            </p:extLst>
          </p:nvPr>
        </p:nvGraphicFramePr>
        <p:xfrm>
          <a:off x="2018861" y="1845072"/>
          <a:ext cx="5106277" cy="12192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74346"/>
                <a:gridCol w="1076811"/>
                <a:gridCol w="1077810"/>
                <a:gridCol w="1077310"/>
              </a:tblGrid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Cost/100g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Vitamin 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Nutrient </a:t>
                      </a:r>
                      <a:r>
                        <a:rPr lang="en-US" sz="1400" baseline="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Carrots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Sunflower seeds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Double cheeseburger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Region 2014-11-06 at 10.10.55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62" y="4569386"/>
            <a:ext cx="3310759" cy="17869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Example: The diet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 student wants to spend as little money on food while getting sufficient amount of vitamin Z and nutrient X. Her options are: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How should she spend her money to get at least 5 units of vitamin Z and 3 units of nutrient X?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4414" y="4097565"/>
            <a:ext cx="561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c, s and d denote how much of each item is purchased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0276" y="4713609"/>
            <a:ext cx="241738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Minimize total cost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44414" y="5265120"/>
            <a:ext cx="341586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 least 5 units of vitamin Z,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44414" y="5634452"/>
            <a:ext cx="341586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 least 3 units of nutrient X,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44413" y="6020175"/>
            <a:ext cx="454572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number of units purchased is not negative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758719"/>
              </p:ext>
            </p:extLst>
          </p:nvPr>
        </p:nvGraphicFramePr>
        <p:xfrm>
          <a:off x="2018861" y="1845072"/>
          <a:ext cx="5106277" cy="12192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74346"/>
                <a:gridCol w="1076811"/>
                <a:gridCol w="1077810"/>
                <a:gridCol w="1077310"/>
              </a:tblGrid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Cost/100g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Vitamin 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Nutrient </a:t>
                      </a:r>
                      <a:r>
                        <a:rPr lang="en-US" sz="1400" baseline="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Carrots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Sunflower seeds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Double cheeseburger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4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Region 2014-11-06 at 10.10.55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62" y="4569386"/>
            <a:ext cx="3310759" cy="17869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Example: The diet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 student wants to spend as little money on food while getting sufficient amount of vitamin Z and nutrient X. Her options are: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How should she spend her money to get at least 5 units of vitamin Z and 3 units of nutrient X?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4414" y="4097565"/>
            <a:ext cx="561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c, s and d denote how much of each item is purchased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0276" y="4713609"/>
            <a:ext cx="241738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Minimize total cost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0276" y="5265120"/>
            <a:ext cx="341586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 least 5 units of vitamin Z,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44414" y="5634452"/>
            <a:ext cx="341586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 least 3 units of nutrient X,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44413" y="6020175"/>
            <a:ext cx="454572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number of units purchased is not negative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758719"/>
              </p:ext>
            </p:extLst>
          </p:nvPr>
        </p:nvGraphicFramePr>
        <p:xfrm>
          <a:off x="2018861" y="1845072"/>
          <a:ext cx="5106277" cy="12192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74346"/>
                <a:gridCol w="1076811"/>
                <a:gridCol w="1077810"/>
                <a:gridCol w="1077310"/>
              </a:tblGrid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Cost/100g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Vitamin 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Nutrient </a:t>
                      </a:r>
                      <a:r>
                        <a:rPr lang="en-US" sz="1400" baseline="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Carrots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Sunflower seeds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Double cheeseburger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8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Region 2014-11-06 at 10.10.55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62" y="4569386"/>
            <a:ext cx="3310759" cy="17869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Example: The diet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 student wants to spend as little money on food while getting sufficient amount of vitamin Z and nutrient X. Her options are: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How should she spend her money to get at least 5 units of vitamin Z and 3 units of nutrient X?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4414" y="4097565"/>
            <a:ext cx="561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c, s and d denote how much of each item is purchased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0276" y="4713609"/>
            <a:ext cx="241738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Minimize total cost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0276" y="5265120"/>
            <a:ext cx="341586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 least 5 units of vitamin Z,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60276" y="5634452"/>
            <a:ext cx="341586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 least 3 units of nutrient X,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44413" y="6020175"/>
            <a:ext cx="454572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number of units purchased is not negative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54669"/>
              </p:ext>
            </p:extLst>
          </p:nvPr>
        </p:nvGraphicFramePr>
        <p:xfrm>
          <a:off x="2018861" y="1845072"/>
          <a:ext cx="5106277" cy="12192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74346"/>
                <a:gridCol w="1076811"/>
                <a:gridCol w="1077810"/>
                <a:gridCol w="1077310"/>
              </a:tblGrid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Cost/100g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Vitamin 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Nutrient </a:t>
                      </a:r>
                      <a:r>
                        <a:rPr lang="en-US" sz="1400" baseline="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Carrots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Sunflower seeds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Double cheeseburger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27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Example: The diet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 student wants to spend as little money on food while getting sufficient amount of vitamin Z and nutrient X. Her options are: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How should she spend her money to get at least 5 units of vitamin Z and 3 units of nutrient X?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4414" y="4097565"/>
            <a:ext cx="561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c, s and d denote how much of each item is purchased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0276" y="4713609"/>
            <a:ext cx="241738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Minimize total cost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0276" y="5265120"/>
            <a:ext cx="341586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 least 5 units of vitamin Z,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60276" y="5634452"/>
            <a:ext cx="341586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 least 3 units of nutrient X,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0277" y="6020175"/>
            <a:ext cx="274144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number of units purchased is not negative</a:t>
            </a:r>
            <a:endParaRPr lang="en-US" dirty="0"/>
          </a:p>
        </p:txBody>
      </p:sp>
      <p:pic>
        <p:nvPicPr>
          <p:cNvPr id="13" name="Picture 12" descr="Screen Region 2014-11-06 at 10.10.55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62" y="4569386"/>
            <a:ext cx="3310759" cy="178696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44679"/>
              </p:ext>
            </p:extLst>
          </p:nvPr>
        </p:nvGraphicFramePr>
        <p:xfrm>
          <a:off x="2018861" y="1845072"/>
          <a:ext cx="5106277" cy="12192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74346"/>
                <a:gridCol w="1076811"/>
                <a:gridCol w="1077810"/>
                <a:gridCol w="1077310"/>
              </a:tblGrid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Cost/100g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Vitamin 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Nutrient </a:t>
                      </a:r>
                      <a:r>
                        <a:rPr lang="en-US" sz="1400" baseline="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Carrots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Sunflower seeds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2510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Double cheeseburger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5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general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a continuous optimization problem</a:t>
            </a:r>
          </a:p>
          <a:p>
            <a:pPr lvl="1"/>
            <a:r>
              <a:rPr lang="en-US" dirty="0" smtClean="0"/>
              <a:t>And yet, there are only a finite set of possible solutions</a:t>
            </a:r>
          </a:p>
          <a:p>
            <a:pPr lvl="1"/>
            <a:r>
              <a:rPr lang="en-US" dirty="0" smtClean="0"/>
              <a:t>The constraint matrix defines a convex </a:t>
            </a:r>
            <a:r>
              <a:rPr lang="en-US" dirty="0" smtClean="0">
                <a:solidFill>
                  <a:schemeClr val="accent1"/>
                </a:solidFill>
              </a:rPr>
              <a:t>polytope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Only the vertices or faces of the polytope can be solutions</a:t>
            </a:r>
          </a:p>
          <a:p>
            <a:pPr lvl="1"/>
            <a:endParaRPr lang="en-US" dirty="0">
              <a:solidFill>
                <a:srgbClr val="CC3333"/>
              </a:solidFill>
            </a:endParaRPr>
          </a:p>
        </p:txBody>
      </p:sp>
      <p:pic>
        <p:nvPicPr>
          <p:cNvPr id="6" name="Picture 5" descr="Screen Region 2014-11-06 at 10.16.0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91" y="1418773"/>
            <a:ext cx="2367257" cy="1246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0857" y="1194832"/>
            <a:ext cx="71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linear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5400" y="1964090"/>
            <a:ext cx="71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linear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216071" y="1379498"/>
            <a:ext cx="734786" cy="18466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0" idx="3"/>
          </p:cNvCxnSpPr>
          <p:nvPr/>
        </p:nvCxnSpPr>
        <p:spPr>
          <a:xfrm flipH="1" flipV="1">
            <a:off x="5350348" y="2041949"/>
            <a:ext cx="1025052" cy="1068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2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en-US" dirty="0"/>
              <a:t>Modeling problems as structured prediction problems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Hard </a:t>
            </a:r>
            <a:r>
              <a:rPr lang="en-US" dirty="0"/>
              <a:t>and soft constraints to represent prior </a:t>
            </a:r>
            <a:r>
              <a:rPr lang="en-US" dirty="0" smtClean="0"/>
              <a:t>knowledge</a:t>
            </a:r>
            <a:endParaRPr lang="en-US" dirty="0"/>
          </a:p>
          <a:p>
            <a:pPr lvl="1" fontAlgn="base"/>
            <a:r>
              <a:rPr lang="en-US" dirty="0"/>
              <a:t>Augmenting Probabilistic Models with declarative </a:t>
            </a:r>
            <a:r>
              <a:rPr lang="en-US" dirty="0" smtClean="0"/>
              <a:t>constraints</a:t>
            </a:r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Inference Algorithms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990601"/>
            <a:ext cx="7371567" cy="675361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of 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pic>
        <p:nvPicPr>
          <p:cNvPr id="57" name="Picture 56" descr="Screen Region 2014-11-06 at 10.16.0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" y="2939070"/>
            <a:ext cx="2367257" cy="1246351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99786" y="1092486"/>
            <a:ext cx="30221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constraint matrix defines   a polytope that contains allowed solutions (possibly not closed)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5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-728972" y="-948258"/>
            <a:ext cx="10230781" cy="4167745"/>
          </a:xfrm>
          <a:custGeom>
            <a:avLst/>
            <a:gdLst>
              <a:gd name="connsiteX0" fmla="*/ 0 w 5128591"/>
              <a:gd name="connsiteY0" fmla="*/ 0 h 1066737"/>
              <a:gd name="connsiteX1" fmla="*/ 5128591 w 5128591"/>
              <a:gd name="connsiteY1" fmla="*/ 0 h 1066737"/>
              <a:gd name="connsiteX2" fmla="*/ 5128591 w 5128591"/>
              <a:gd name="connsiteY2" fmla="*/ 1066737 h 1066737"/>
              <a:gd name="connsiteX3" fmla="*/ 0 w 5128591"/>
              <a:gd name="connsiteY3" fmla="*/ 1066737 h 1066737"/>
              <a:gd name="connsiteX4" fmla="*/ 0 w 5128591"/>
              <a:gd name="connsiteY4" fmla="*/ 0 h 1066737"/>
              <a:gd name="connsiteX0" fmla="*/ 0 w 10217426"/>
              <a:gd name="connsiteY0" fmla="*/ 0 h 4154493"/>
              <a:gd name="connsiteX1" fmla="*/ 5128591 w 10217426"/>
              <a:gd name="connsiteY1" fmla="*/ 0 h 4154493"/>
              <a:gd name="connsiteX2" fmla="*/ 10217426 w 10217426"/>
              <a:gd name="connsiteY2" fmla="*/ 4154493 h 4154493"/>
              <a:gd name="connsiteX3" fmla="*/ 0 w 10217426"/>
              <a:gd name="connsiteY3" fmla="*/ 1066737 h 4154493"/>
              <a:gd name="connsiteX4" fmla="*/ 0 w 10217426"/>
              <a:gd name="connsiteY4" fmla="*/ 0 h 4154493"/>
              <a:gd name="connsiteX0" fmla="*/ 0 w 10217426"/>
              <a:gd name="connsiteY0" fmla="*/ 13252 h 4167745"/>
              <a:gd name="connsiteX1" fmla="*/ 10217426 w 10217426"/>
              <a:gd name="connsiteY1" fmla="*/ 0 h 4167745"/>
              <a:gd name="connsiteX2" fmla="*/ 10217426 w 10217426"/>
              <a:gd name="connsiteY2" fmla="*/ 4167745 h 4167745"/>
              <a:gd name="connsiteX3" fmla="*/ 0 w 10217426"/>
              <a:gd name="connsiteY3" fmla="*/ 1079989 h 4167745"/>
              <a:gd name="connsiteX4" fmla="*/ 0 w 10217426"/>
              <a:gd name="connsiteY4" fmla="*/ 13252 h 4167745"/>
              <a:gd name="connsiteX0" fmla="*/ 0 w 10217426"/>
              <a:gd name="connsiteY0" fmla="*/ 13252 h 4167745"/>
              <a:gd name="connsiteX1" fmla="*/ 10217426 w 10217426"/>
              <a:gd name="connsiteY1" fmla="*/ 0 h 4167745"/>
              <a:gd name="connsiteX2" fmla="*/ 10217426 w 10217426"/>
              <a:gd name="connsiteY2" fmla="*/ 4167745 h 4167745"/>
              <a:gd name="connsiteX3" fmla="*/ 79513 w 10217426"/>
              <a:gd name="connsiteY3" fmla="*/ 1093241 h 4167745"/>
              <a:gd name="connsiteX4" fmla="*/ 0 w 10217426"/>
              <a:gd name="connsiteY4" fmla="*/ 13252 h 4167745"/>
              <a:gd name="connsiteX0" fmla="*/ 13355 w 10230781"/>
              <a:gd name="connsiteY0" fmla="*/ 13252 h 4167745"/>
              <a:gd name="connsiteX1" fmla="*/ 10230781 w 10230781"/>
              <a:gd name="connsiteY1" fmla="*/ 0 h 4167745"/>
              <a:gd name="connsiteX2" fmla="*/ 10230781 w 10230781"/>
              <a:gd name="connsiteY2" fmla="*/ 4167745 h 4167745"/>
              <a:gd name="connsiteX3" fmla="*/ 0 w 10230781"/>
              <a:gd name="connsiteY3" fmla="*/ 1100385 h 4167745"/>
              <a:gd name="connsiteX4" fmla="*/ 13355 w 10230781"/>
              <a:gd name="connsiteY4" fmla="*/ 13252 h 416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781" h="4167745">
                <a:moveTo>
                  <a:pt x="13355" y="13252"/>
                </a:moveTo>
                <a:lnTo>
                  <a:pt x="10230781" y="0"/>
                </a:lnTo>
                <a:lnTo>
                  <a:pt x="10230781" y="4167745"/>
                </a:lnTo>
                <a:lnTo>
                  <a:pt x="0" y="1100385"/>
                </a:lnTo>
                <a:lnTo>
                  <a:pt x="13355" y="13252"/>
                </a:lnTo>
                <a:close/>
              </a:path>
            </a:pathLst>
          </a:cu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of 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-753269" y="151318"/>
            <a:ext cx="9940726" cy="2989173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813007" y="1229880"/>
                <a:ext cx="3374450" cy="38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One of the constraints: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007" y="1229880"/>
                <a:ext cx="3374450" cy="384464"/>
              </a:xfrm>
              <a:prstGeom prst="rect">
                <a:avLst/>
              </a:prstGeom>
              <a:blipFill rotWithShape="0">
                <a:blip r:embed="rId2"/>
                <a:stretch>
                  <a:fillRect l="-1627" t="-4762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>
            <a:off x="7166610" y="1614344"/>
            <a:ext cx="333622" cy="907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90786" y="1901961"/>
            <a:ext cx="1925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Points in the shaded region can are not allowed by this constraint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786" y="1092486"/>
            <a:ext cx="30221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constraint matrix defines   a polytope that contains allowed solutions (possibly not closed)</a:t>
            </a:r>
            <a:endParaRPr lang="en-US" dirty="0"/>
          </a:p>
        </p:txBody>
      </p:sp>
      <p:pic>
        <p:nvPicPr>
          <p:cNvPr id="11" name="Picture 10" descr="Screen Region 2014-11-06 at 10.16.06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" y="2939070"/>
            <a:ext cx="2367257" cy="12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4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728972" y="-2365211"/>
            <a:ext cx="12916442" cy="9919296"/>
            <a:chOff x="-728972" y="-2365211"/>
            <a:chExt cx="12916442" cy="9919296"/>
          </a:xfrm>
        </p:grpSpPr>
        <p:grpSp>
          <p:nvGrpSpPr>
            <p:cNvPr id="6" name="Group 5"/>
            <p:cNvGrpSpPr/>
            <p:nvPr/>
          </p:nvGrpSpPr>
          <p:grpSpPr>
            <a:xfrm>
              <a:off x="-728972" y="-2365211"/>
              <a:ext cx="12916442" cy="9919296"/>
              <a:chOff x="-728972" y="-2365211"/>
              <a:chExt cx="12916442" cy="9919296"/>
            </a:xfrm>
          </p:grpSpPr>
          <p:sp>
            <p:nvSpPr>
              <p:cNvPr id="22" name="Rectangle 54"/>
              <p:cNvSpPr/>
              <p:nvPr/>
            </p:nvSpPr>
            <p:spPr>
              <a:xfrm>
                <a:off x="-728972" y="-948258"/>
                <a:ext cx="10230781" cy="4167745"/>
              </a:xfrm>
              <a:custGeom>
                <a:avLst/>
                <a:gdLst>
                  <a:gd name="connsiteX0" fmla="*/ 0 w 5128591"/>
                  <a:gd name="connsiteY0" fmla="*/ 0 h 1066737"/>
                  <a:gd name="connsiteX1" fmla="*/ 5128591 w 5128591"/>
                  <a:gd name="connsiteY1" fmla="*/ 0 h 1066737"/>
                  <a:gd name="connsiteX2" fmla="*/ 5128591 w 5128591"/>
                  <a:gd name="connsiteY2" fmla="*/ 1066737 h 1066737"/>
                  <a:gd name="connsiteX3" fmla="*/ 0 w 5128591"/>
                  <a:gd name="connsiteY3" fmla="*/ 1066737 h 1066737"/>
                  <a:gd name="connsiteX4" fmla="*/ 0 w 5128591"/>
                  <a:gd name="connsiteY4" fmla="*/ 0 h 1066737"/>
                  <a:gd name="connsiteX0" fmla="*/ 0 w 10217426"/>
                  <a:gd name="connsiteY0" fmla="*/ 0 h 4154493"/>
                  <a:gd name="connsiteX1" fmla="*/ 5128591 w 10217426"/>
                  <a:gd name="connsiteY1" fmla="*/ 0 h 4154493"/>
                  <a:gd name="connsiteX2" fmla="*/ 10217426 w 10217426"/>
                  <a:gd name="connsiteY2" fmla="*/ 4154493 h 4154493"/>
                  <a:gd name="connsiteX3" fmla="*/ 0 w 10217426"/>
                  <a:gd name="connsiteY3" fmla="*/ 1066737 h 4154493"/>
                  <a:gd name="connsiteX4" fmla="*/ 0 w 10217426"/>
                  <a:gd name="connsiteY4" fmla="*/ 0 h 4154493"/>
                  <a:gd name="connsiteX0" fmla="*/ 0 w 10217426"/>
                  <a:gd name="connsiteY0" fmla="*/ 13252 h 4167745"/>
                  <a:gd name="connsiteX1" fmla="*/ 10217426 w 10217426"/>
                  <a:gd name="connsiteY1" fmla="*/ 0 h 4167745"/>
                  <a:gd name="connsiteX2" fmla="*/ 10217426 w 10217426"/>
                  <a:gd name="connsiteY2" fmla="*/ 4167745 h 4167745"/>
                  <a:gd name="connsiteX3" fmla="*/ 0 w 10217426"/>
                  <a:gd name="connsiteY3" fmla="*/ 1079989 h 4167745"/>
                  <a:gd name="connsiteX4" fmla="*/ 0 w 10217426"/>
                  <a:gd name="connsiteY4" fmla="*/ 13252 h 4167745"/>
                  <a:gd name="connsiteX0" fmla="*/ 0 w 10217426"/>
                  <a:gd name="connsiteY0" fmla="*/ 13252 h 4167745"/>
                  <a:gd name="connsiteX1" fmla="*/ 10217426 w 10217426"/>
                  <a:gd name="connsiteY1" fmla="*/ 0 h 4167745"/>
                  <a:gd name="connsiteX2" fmla="*/ 10217426 w 10217426"/>
                  <a:gd name="connsiteY2" fmla="*/ 4167745 h 4167745"/>
                  <a:gd name="connsiteX3" fmla="*/ 79513 w 10217426"/>
                  <a:gd name="connsiteY3" fmla="*/ 1093241 h 4167745"/>
                  <a:gd name="connsiteX4" fmla="*/ 0 w 10217426"/>
                  <a:gd name="connsiteY4" fmla="*/ 13252 h 4167745"/>
                  <a:gd name="connsiteX0" fmla="*/ 13355 w 10230781"/>
                  <a:gd name="connsiteY0" fmla="*/ 13252 h 4167745"/>
                  <a:gd name="connsiteX1" fmla="*/ 10230781 w 10230781"/>
                  <a:gd name="connsiteY1" fmla="*/ 0 h 4167745"/>
                  <a:gd name="connsiteX2" fmla="*/ 10230781 w 10230781"/>
                  <a:gd name="connsiteY2" fmla="*/ 4167745 h 4167745"/>
                  <a:gd name="connsiteX3" fmla="*/ 0 w 10230781"/>
                  <a:gd name="connsiteY3" fmla="*/ 1100385 h 4167745"/>
                  <a:gd name="connsiteX4" fmla="*/ 13355 w 10230781"/>
                  <a:gd name="connsiteY4" fmla="*/ 13252 h 416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0781" h="4167745">
                    <a:moveTo>
                      <a:pt x="13355" y="13252"/>
                    </a:moveTo>
                    <a:lnTo>
                      <a:pt x="10230781" y="0"/>
                    </a:lnTo>
                    <a:lnTo>
                      <a:pt x="10230781" y="4167745"/>
                    </a:lnTo>
                    <a:lnTo>
                      <a:pt x="0" y="1100385"/>
                    </a:lnTo>
                    <a:lnTo>
                      <a:pt x="13355" y="13252"/>
                    </a:lnTo>
                    <a:close/>
                  </a:path>
                </a:pathLst>
              </a:custGeom>
              <a:solidFill>
                <a:srgbClr val="FF0000">
                  <a:alpha val="53000"/>
                </a:srgb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54"/>
              <p:cNvSpPr/>
              <p:nvPr/>
            </p:nvSpPr>
            <p:spPr>
              <a:xfrm>
                <a:off x="-367021" y="-780618"/>
                <a:ext cx="4458631" cy="8213965"/>
              </a:xfrm>
              <a:custGeom>
                <a:avLst/>
                <a:gdLst>
                  <a:gd name="connsiteX0" fmla="*/ 0 w 5128591"/>
                  <a:gd name="connsiteY0" fmla="*/ 0 h 1066737"/>
                  <a:gd name="connsiteX1" fmla="*/ 5128591 w 5128591"/>
                  <a:gd name="connsiteY1" fmla="*/ 0 h 1066737"/>
                  <a:gd name="connsiteX2" fmla="*/ 5128591 w 5128591"/>
                  <a:gd name="connsiteY2" fmla="*/ 1066737 h 1066737"/>
                  <a:gd name="connsiteX3" fmla="*/ 0 w 5128591"/>
                  <a:gd name="connsiteY3" fmla="*/ 1066737 h 1066737"/>
                  <a:gd name="connsiteX4" fmla="*/ 0 w 5128591"/>
                  <a:gd name="connsiteY4" fmla="*/ 0 h 1066737"/>
                  <a:gd name="connsiteX0" fmla="*/ 0 w 10217426"/>
                  <a:gd name="connsiteY0" fmla="*/ 0 h 4154493"/>
                  <a:gd name="connsiteX1" fmla="*/ 5128591 w 10217426"/>
                  <a:gd name="connsiteY1" fmla="*/ 0 h 4154493"/>
                  <a:gd name="connsiteX2" fmla="*/ 10217426 w 10217426"/>
                  <a:gd name="connsiteY2" fmla="*/ 4154493 h 4154493"/>
                  <a:gd name="connsiteX3" fmla="*/ 0 w 10217426"/>
                  <a:gd name="connsiteY3" fmla="*/ 1066737 h 4154493"/>
                  <a:gd name="connsiteX4" fmla="*/ 0 w 10217426"/>
                  <a:gd name="connsiteY4" fmla="*/ 0 h 4154493"/>
                  <a:gd name="connsiteX0" fmla="*/ 0 w 10217426"/>
                  <a:gd name="connsiteY0" fmla="*/ 13252 h 4167745"/>
                  <a:gd name="connsiteX1" fmla="*/ 10217426 w 10217426"/>
                  <a:gd name="connsiteY1" fmla="*/ 0 h 4167745"/>
                  <a:gd name="connsiteX2" fmla="*/ 10217426 w 10217426"/>
                  <a:gd name="connsiteY2" fmla="*/ 4167745 h 4167745"/>
                  <a:gd name="connsiteX3" fmla="*/ 0 w 10217426"/>
                  <a:gd name="connsiteY3" fmla="*/ 1079989 h 4167745"/>
                  <a:gd name="connsiteX4" fmla="*/ 0 w 10217426"/>
                  <a:gd name="connsiteY4" fmla="*/ 13252 h 4167745"/>
                  <a:gd name="connsiteX0" fmla="*/ 0 w 10217426"/>
                  <a:gd name="connsiteY0" fmla="*/ 13252 h 4167745"/>
                  <a:gd name="connsiteX1" fmla="*/ 10217426 w 10217426"/>
                  <a:gd name="connsiteY1" fmla="*/ 0 h 4167745"/>
                  <a:gd name="connsiteX2" fmla="*/ 10217426 w 10217426"/>
                  <a:gd name="connsiteY2" fmla="*/ 4167745 h 4167745"/>
                  <a:gd name="connsiteX3" fmla="*/ 79513 w 10217426"/>
                  <a:gd name="connsiteY3" fmla="*/ 1093241 h 4167745"/>
                  <a:gd name="connsiteX4" fmla="*/ 0 w 10217426"/>
                  <a:gd name="connsiteY4" fmla="*/ 13252 h 4167745"/>
                  <a:gd name="connsiteX0" fmla="*/ 13355 w 10230781"/>
                  <a:gd name="connsiteY0" fmla="*/ 13252 h 4167745"/>
                  <a:gd name="connsiteX1" fmla="*/ 10230781 w 10230781"/>
                  <a:gd name="connsiteY1" fmla="*/ 0 h 4167745"/>
                  <a:gd name="connsiteX2" fmla="*/ 10230781 w 10230781"/>
                  <a:gd name="connsiteY2" fmla="*/ 4167745 h 4167745"/>
                  <a:gd name="connsiteX3" fmla="*/ 0 w 10230781"/>
                  <a:gd name="connsiteY3" fmla="*/ 1100385 h 4167745"/>
                  <a:gd name="connsiteX4" fmla="*/ 13355 w 10230781"/>
                  <a:gd name="connsiteY4" fmla="*/ 13252 h 4167745"/>
                  <a:gd name="connsiteX0" fmla="*/ 0 w 10217426"/>
                  <a:gd name="connsiteY0" fmla="*/ 13252 h 5146605"/>
                  <a:gd name="connsiteX1" fmla="*/ 10217426 w 10217426"/>
                  <a:gd name="connsiteY1" fmla="*/ 0 h 5146605"/>
                  <a:gd name="connsiteX2" fmla="*/ 10217426 w 10217426"/>
                  <a:gd name="connsiteY2" fmla="*/ 4167745 h 5146605"/>
                  <a:gd name="connsiteX3" fmla="*/ 135235 w 10217426"/>
                  <a:gd name="connsiteY3" fmla="*/ 5146605 h 5146605"/>
                  <a:gd name="connsiteX4" fmla="*/ 0 w 10217426"/>
                  <a:gd name="connsiteY4" fmla="*/ 13252 h 5146605"/>
                  <a:gd name="connsiteX0" fmla="*/ 0 w 10217426"/>
                  <a:gd name="connsiteY0" fmla="*/ 13252 h 5146605"/>
                  <a:gd name="connsiteX1" fmla="*/ 10217426 w 10217426"/>
                  <a:gd name="connsiteY1" fmla="*/ 0 h 5146605"/>
                  <a:gd name="connsiteX2" fmla="*/ 8914406 w 10217426"/>
                  <a:gd name="connsiteY2" fmla="*/ 487285 h 5146605"/>
                  <a:gd name="connsiteX3" fmla="*/ 135235 w 10217426"/>
                  <a:gd name="connsiteY3" fmla="*/ 5146605 h 5146605"/>
                  <a:gd name="connsiteX4" fmla="*/ 0 w 10217426"/>
                  <a:gd name="connsiteY4" fmla="*/ 13252 h 5146605"/>
                  <a:gd name="connsiteX0" fmla="*/ 0 w 8914406"/>
                  <a:gd name="connsiteY0" fmla="*/ 173272 h 5306625"/>
                  <a:gd name="connsiteX1" fmla="*/ 8902976 w 8914406"/>
                  <a:gd name="connsiteY1" fmla="*/ 0 h 5306625"/>
                  <a:gd name="connsiteX2" fmla="*/ 8914406 w 8914406"/>
                  <a:gd name="connsiteY2" fmla="*/ 647305 h 5306625"/>
                  <a:gd name="connsiteX3" fmla="*/ 135235 w 8914406"/>
                  <a:gd name="connsiteY3" fmla="*/ 5306625 h 5306625"/>
                  <a:gd name="connsiteX4" fmla="*/ 0 w 8914406"/>
                  <a:gd name="connsiteY4" fmla="*/ 173272 h 5306625"/>
                  <a:gd name="connsiteX0" fmla="*/ 24785 w 8779171"/>
                  <a:gd name="connsiteY0" fmla="*/ 36112 h 5306625"/>
                  <a:gd name="connsiteX1" fmla="*/ 8767741 w 8779171"/>
                  <a:gd name="connsiteY1" fmla="*/ 0 h 5306625"/>
                  <a:gd name="connsiteX2" fmla="*/ 8779171 w 8779171"/>
                  <a:gd name="connsiteY2" fmla="*/ 647305 h 5306625"/>
                  <a:gd name="connsiteX3" fmla="*/ 0 w 8779171"/>
                  <a:gd name="connsiteY3" fmla="*/ 5306625 h 5306625"/>
                  <a:gd name="connsiteX4" fmla="*/ 24785 w 8779171"/>
                  <a:gd name="connsiteY4" fmla="*/ 36112 h 5306625"/>
                  <a:gd name="connsiteX0" fmla="*/ 13355 w 8767741"/>
                  <a:gd name="connsiteY0" fmla="*/ 36112 h 5340915"/>
                  <a:gd name="connsiteX1" fmla="*/ 8756311 w 8767741"/>
                  <a:gd name="connsiteY1" fmla="*/ 0 h 5340915"/>
                  <a:gd name="connsiteX2" fmla="*/ 8767741 w 8767741"/>
                  <a:gd name="connsiteY2" fmla="*/ 647305 h 5340915"/>
                  <a:gd name="connsiteX3" fmla="*/ 0 w 8767741"/>
                  <a:gd name="connsiteY3" fmla="*/ 5340915 h 5340915"/>
                  <a:gd name="connsiteX4" fmla="*/ 13355 w 8767741"/>
                  <a:gd name="connsiteY4" fmla="*/ 36112 h 5340915"/>
                  <a:gd name="connsiteX0" fmla="*/ 13355 w 8756311"/>
                  <a:gd name="connsiteY0" fmla="*/ 36112 h 8236825"/>
                  <a:gd name="connsiteX1" fmla="*/ 8756311 w 8756311"/>
                  <a:gd name="connsiteY1" fmla="*/ 0 h 8236825"/>
                  <a:gd name="connsiteX2" fmla="*/ 4355761 w 8756311"/>
                  <a:gd name="connsiteY2" fmla="*/ 8236825 h 8236825"/>
                  <a:gd name="connsiteX3" fmla="*/ 0 w 8756311"/>
                  <a:gd name="connsiteY3" fmla="*/ 5340915 h 8236825"/>
                  <a:gd name="connsiteX4" fmla="*/ 13355 w 8756311"/>
                  <a:gd name="connsiteY4" fmla="*/ 36112 h 8236825"/>
                  <a:gd name="connsiteX0" fmla="*/ 13355 w 4355761"/>
                  <a:gd name="connsiteY0" fmla="*/ 13252 h 8213965"/>
                  <a:gd name="connsiteX1" fmla="*/ 1704001 w 4355761"/>
                  <a:gd name="connsiteY1" fmla="*/ 0 h 8213965"/>
                  <a:gd name="connsiteX2" fmla="*/ 4355761 w 4355761"/>
                  <a:gd name="connsiteY2" fmla="*/ 8213965 h 8213965"/>
                  <a:gd name="connsiteX3" fmla="*/ 0 w 4355761"/>
                  <a:gd name="connsiteY3" fmla="*/ 5318055 h 8213965"/>
                  <a:gd name="connsiteX4" fmla="*/ 13355 w 4355761"/>
                  <a:gd name="connsiteY4" fmla="*/ 13252 h 8213965"/>
                  <a:gd name="connsiteX0" fmla="*/ 116225 w 4458631"/>
                  <a:gd name="connsiteY0" fmla="*/ 13252 h 8213965"/>
                  <a:gd name="connsiteX1" fmla="*/ 1806871 w 4458631"/>
                  <a:gd name="connsiteY1" fmla="*/ 0 h 8213965"/>
                  <a:gd name="connsiteX2" fmla="*/ 4458631 w 4458631"/>
                  <a:gd name="connsiteY2" fmla="*/ 8213965 h 8213965"/>
                  <a:gd name="connsiteX3" fmla="*/ 0 w 4458631"/>
                  <a:gd name="connsiteY3" fmla="*/ 7764075 h 8213965"/>
                  <a:gd name="connsiteX4" fmla="*/ 116225 w 4458631"/>
                  <a:gd name="connsiteY4" fmla="*/ 13252 h 8213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8631" h="8213965">
                    <a:moveTo>
                      <a:pt x="116225" y="13252"/>
                    </a:moveTo>
                    <a:lnTo>
                      <a:pt x="1806871" y="0"/>
                    </a:lnTo>
                    <a:lnTo>
                      <a:pt x="4458631" y="8213965"/>
                    </a:lnTo>
                    <a:lnTo>
                      <a:pt x="0" y="7764075"/>
                    </a:lnTo>
                    <a:cubicBezTo>
                      <a:pt x="4452" y="5995807"/>
                      <a:pt x="111773" y="1781520"/>
                      <a:pt x="116225" y="13252"/>
                    </a:cubicBezTo>
                    <a:close/>
                  </a:path>
                </a:pathLst>
              </a:custGeom>
              <a:solidFill>
                <a:srgbClr val="FF0000">
                  <a:alpha val="53000"/>
                </a:srgb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54"/>
              <p:cNvSpPr/>
              <p:nvPr/>
            </p:nvSpPr>
            <p:spPr>
              <a:xfrm rot="15816273">
                <a:off x="4315000" y="2234914"/>
                <a:ext cx="2326342" cy="8213965"/>
              </a:xfrm>
              <a:custGeom>
                <a:avLst/>
                <a:gdLst>
                  <a:gd name="connsiteX0" fmla="*/ 0 w 5128591"/>
                  <a:gd name="connsiteY0" fmla="*/ 0 h 1066737"/>
                  <a:gd name="connsiteX1" fmla="*/ 5128591 w 5128591"/>
                  <a:gd name="connsiteY1" fmla="*/ 0 h 1066737"/>
                  <a:gd name="connsiteX2" fmla="*/ 5128591 w 5128591"/>
                  <a:gd name="connsiteY2" fmla="*/ 1066737 h 1066737"/>
                  <a:gd name="connsiteX3" fmla="*/ 0 w 5128591"/>
                  <a:gd name="connsiteY3" fmla="*/ 1066737 h 1066737"/>
                  <a:gd name="connsiteX4" fmla="*/ 0 w 5128591"/>
                  <a:gd name="connsiteY4" fmla="*/ 0 h 1066737"/>
                  <a:gd name="connsiteX0" fmla="*/ 0 w 10217426"/>
                  <a:gd name="connsiteY0" fmla="*/ 0 h 4154493"/>
                  <a:gd name="connsiteX1" fmla="*/ 5128591 w 10217426"/>
                  <a:gd name="connsiteY1" fmla="*/ 0 h 4154493"/>
                  <a:gd name="connsiteX2" fmla="*/ 10217426 w 10217426"/>
                  <a:gd name="connsiteY2" fmla="*/ 4154493 h 4154493"/>
                  <a:gd name="connsiteX3" fmla="*/ 0 w 10217426"/>
                  <a:gd name="connsiteY3" fmla="*/ 1066737 h 4154493"/>
                  <a:gd name="connsiteX4" fmla="*/ 0 w 10217426"/>
                  <a:gd name="connsiteY4" fmla="*/ 0 h 4154493"/>
                  <a:gd name="connsiteX0" fmla="*/ 0 w 10217426"/>
                  <a:gd name="connsiteY0" fmla="*/ 13252 h 4167745"/>
                  <a:gd name="connsiteX1" fmla="*/ 10217426 w 10217426"/>
                  <a:gd name="connsiteY1" fmla="*/ 0 h 4167745"/>
                  <a:gd name="connsiteX2" fmla="*/ 10217426 w 10217426"/>
                  <a:gd name="connsiteY2" fmla="*/ 4167745 h 4167745"/>
                  <a:gd name="connsiteX3" fmla="*/ 0 w 10217426"/>
                  <a:gd name="connsiteY3" fmla="*/ 1079989 h 4167745"/>
                  <a:gd name="connsiteX4" fmla="*/ 0 w 10217426"/>
                  <a:gd name="connsiteY4" fmla="*/ 13252 h 4167745"/>
                  <a:gd name="connsiteX0" fmla="*/ 0 w 10217426"/>
                  <a:gd name="connsiteY0" fmla="*/ 13252 h 4167745"/>
                  <a:gd name="connsiteX1" fmla="*/ 10217426 w 10217426"/>
                  <a:gd name="connsiteY1" fmla="*/ 0 h 4167745"/>
                  <a:gd name="connsiteX2" fmla="*/ 10217426 w 10217426"/>
                  <a:gd name="connsiteY2" fmla="*/ 4167745 h 4167745"/>
                  <a:gd name="connsiteX3" fmla="*/ 79513 w 10217426"/>
                  <a:gd name="connsiteY3" fmla="*/ 1093241 h 4167745"/>
                  <a:gd name="connsiteX4" fmla="*/ 0 w 10217426"/>
                  <a:gd name="connsiteY4" fmla="*/ 13252 h 4167745"/>
                  <a:gd name="connsiteX0" fmla="*/ 13355 w 10230781"/>
                  <a:gd name="connsiteY0" fmla="*/ 13252 h 4167745"/>
                  <a:gd name="connsiteX1" fmla="*/ 10230781 w 10230781"/>
                  <a:gd name="connsiteY1" fmla="*/ 0 h 4167745"/>
                  <a:gd name="connsiteX2" fmla="*/ 10230781 w 10230781"/>
                  <a:gd name="connsiteY2" fmla="*/ 4167745 h 4167745"/>
                  <a:gd name="connsiteX3" fmla="*/ 0 w 10230781"/>
                  <a:gd name="connsiteY3" fmla="*/ 1100385 h 4167745"/>
                  <a:gd name="connsiteX4" fmla="*/ 13355 w 10230781"/>
                  <a:gd name="connsiteY4" fmla="*/ 13252 h 4167745"/>
                  <a:gd name="connsiteX0" fmla="*/ 0 w 10217426"/>
                  <a:gd name="connsiteY0" fmla="*/ 13252 h 5146605"/>
                  <a:gd name="connsiteX1" fmla="*/ 10217426 w 10217426"/>
                  <a:gd name="connsiteY1" fmla="*/ 0 h 5146605"/>
                  <a:gd name="connsiteX2" fmla="*/ 10217426 w 10217426"/>
                  <a:gd name="connsiteY2" fmla="*/ 4167745 h 5146605"/>
                  <a:gd name="connsiteX3" fmla="*/ 135235 w 10217426"/>
                  <a:gd name="connsiteY3" fmla="*/ 5146605 h 5146605"/>
                  <a:gd name="connsiteX4" fmla="*/ 0 w 10217426"/>
                  <a:gd name="connsiteY4" fmla="*/ 13252 h 5146605"/>
                  <a:gd name="connsiteX0" fmla="*/ 0 w 10217426"/>
                  <a:gd name="connsiteY0" fmla="*/ 13252 h 5146605"/>
                  <a:gd name="connsiteX1" fmla="*/ 10217426 w 10217426"/>
                  <a:gd name="connsiteY1" fmla="*/ 0 h 5146605"/>
                  <a:gd name="connsiteX2" fmla="*/ 8914406 w 10217426"/>
                  <a:gd name="connsiteY2" fmla="*/ 487285 h 5146605"/>
                  <a:gd name="connsiteX3" fmla="*/ 135235 w 10217426"/>
                  <a:gd name="connsiteY3" fmla="*/ 5146605 h 5146605"/>
                  <a:gd name="connsiteX4" fmla="*/ 0 w 10217426"/>
                  <a:gd name="connsiteY4" fmla="*/ 13252 h 5146605"/>
                  <a:gd name="connsiteX0" fmla="*/ 0 w 8914406"/>
                  <a:gd name="connsiteY0" fmla="*/ 173272 h 5306625"/>
                  <a:gd name="connsiteX1" fmla="*/ 8902976 w 8914406"/>
                  <a:gd name="connsiteY1" fmla="*/ 0 h 5306625"/>
                  <a:gd name="connsiteX2" fmla="*/ 8914406 w 8914406"/>
                  <a:gd name="connsiteY2" fmla="*/ 647305 h 5306625"/>
                  <a:gd name="connsiteX3" fmla="*/ 135235 w 8914406"/>
                  <a:gd name="connsiteY3" fmla="*/ 5306625 h 5306625"/>
                  <a:gd name="connsiteX4" fmla="*/ 0 w 8914406"/>
                  <a:gd name="connsiteY4" fmla="*/ 173272 h 5306625"/>
                  <a:gd name="connsiteX0" fmla="*/ 24785 w 8779171"/>
                  <a:gd name="connsiteY0" fmla="*/ 36112 h 5306625"/>
                  <a:gd name="connsiteX1" fmla="*/ 8767741 w 8779171"/>
                  <a:gd name="connsiteY1" fmla="*/ 0 h 5306625"/>
                  <a:gd name="connsiteX2" fmla="*/ 8779171 w 8779171"/>
                  <a:gd name="connsiteY2" fmla="*/ 647305 h 5306625"/>
                  <a:gd name="connsiteX3" fmla="*/ 0 w 8779171"/>
                  <a:gd name="connsiteY3" fmla="*/ 5306625 h 5306625"/>
                  <a:gd name="connsiteX4" fmla="*/ 24785 w 8779171"/>
                  <a:gd name="connsiteY4" fmla="*/ 36112 h 5306625"/>
                  <a:gd name="connsiteX0" fmla="*/ 13355 w 8767741"/>
                  <a:gd name="connsiteY0" fmla="*/ 36112 h 5340915"/>
                  <a:gd name="connsiteX1" fmla="*/ 8756311 w 8767741"/>
                  <a:gd name="connsiteY1" fmla="*/ 0 h 5340915"/>
                  <a:gd name="connsiteX2" fmla="*/ 8767741 w 8767741"/>
                  <a:gd name="connsiteY2" fmla="*/ 647305 h 5340915"/>
                  <a:gd name="connsiteX3" fmla="*/ 0 w 8767741"/>
                  <a:gd name="connsiteY3" fmla="*/ 5340915 h 5340915"/>
                  <a:gd name="connsiteX4" fmla="*/ 13355 w 8767741"/>
                  <a:gd name="connsiteY4" fmla="*/ 36112 h 5340915"/>
                  <a:gd name="connsiteX0" fmla="*/ 13355 w 8756311"/>
                  <a:gd name="connsiteY0" fmla="*/ 36112 h 8236825"/>
                  <a:gd name="connsiteX1" fmla="*/ 8756311 w 8756311"/>
                  <a:gd name="connsiteY1" fmla="*/ 0 h 8236825"/>
                  <a:gd name="connsiteX2" fmla="*/ 4355761 w 8756311"/>
                  <a:gd name="connsiteY2" fmla="*/ 8236825 h 8236825"/>
                  <a:gd name="connsiteX3" fmla="*/ 0 w 8756311"/>
                  <a:gd name="connsiteY3" fmla="*/ 5340915 h 8236825"/>
                  <a:gd name="connsiteX4" fmla="*/ 13355 w 8756311"/>
                  <a:gd name="connsiteY4" fmla="*/ 36112 h 8236825"/>
                  <a:gd name="connsiteX0" fmla="*/ 13355 w 4355761"/>
                  <a:gd name="connsiteY0" fmla="*/ 13252 h 8213965"/>
                  <a:gd name="connsiteX1" fmla="*/ 1704001 w 4355761"/>
                  <a:gd name="connsiteY1" fmla="*/ 0 h 8213965"/>
                  <a:gd name="connsiteX2" fmla="*/ 4355761 w 4355761"/>
                  <a:gd name="connsiteY2" fmla="*/ 8213965 h 8213965"/>
                  <a:gd name="connsiteX3" fmla="*/ 0 w 4355761"/>
                  <a:gd name="connsiteY3" fmla="*/ 5318055 h 8213965"/>
                  <a:gd name="connsiteX4" fmla="*/ 13355 w 4355761"/>
                  <a:gd name="connsiteY4" fmla="*/ 13252 h 8213965"/>
                  <a:gd name="connsiteX0" fmla="*/ 116225 w 4458631"/>
                  <a:gd name="connsiteY0" fmla="*/ 13252 h 8213965"/>
                  <a:gd name="connsiteX1" fmla="*/ 1806871 w 4458631"/>
                  <a:gd name="connsiteY1" fmla="*/ 0 h 8213965"/>
                  <a:gd name="connsiteX2" fmla="*/ 4458631 w 4458631"/>
                  <a:gd name="connsiteY2" fmla="*/ 8213965 h 8213965"/>
                  <a:gd name="connsiteX3" fmla="*/ 0 w 4458631"/>
                  <a:gd name="connsiteY3" fmla="*/ 7764075 h 8213965"/>
                  <a:gd name="connsiteX4" fmla="*/ 116225 w 4458631"/>
                  <a:gd name="connsiteY4" fmla="*/ 13252 h 8213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8631" h="8213965">
                    <a:moveTo>
                      <a:pt x="116225" y="13252"/>
                    </a:moveTo>
                    <a:lnTo>
                      <a:pt x="1806871" y="0"/>
                    </a:lnTo>
                    <a:lnTo>
                      <a:pt x="4458631" y="8213965"/>
                    </a:lnTo>
                    <a:lnTo>
                      <a:pt x="0" y="7764075"/>
                    </a:lnTo>
                    <a:cubicBezTo>
                      <a:pt x="4452" y="5995807"/>
                      <a:pt x="111773" y="1781520"/>
                      <a:pt x="116225" y="13252"/>
                    </a:cubicBezTo>
                    <a:close/>
                  </a:path>
                </a:pathLst>
              </a:custGeom>
              <a:solidFill>
                <a:srgbClr val="FF0000">
                  <a:alpha val="53000"/>
                </a:srgb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54"/>
              <p:cNvSpPr/>
              <p:nvPr/>
            </p:nvSpPr>
            <p:spPr>
              <a:xfrm rot="13609132">
                <a:off x="4943390" y="-45431"/>
                <a:ext cx="6274196" cy="8213965"/>
              </a:xfrm>
              <a:custGeom>
                <a:avLst/>
                <a:gdLst>
                  <a:gd name="connsiteX0" fmla="*/ 0 w 5128591"/>
                  <a:gd name="connsiteY0" fmla="*/ 0 h 1066737"/>
                  <a:gd name="connsiteX1" fmla="*/ 5128591 w 5128591"/>
                  <a:gd name="connsiteY1" fmla="*/ 0 h 1066737"/>
                  <a:gd name="connsiteX2" fmla="*/ 5128591 w 5128591"/>
                  <a:gd name="connsiteY2" fmla="*/ 1066737 h 1066737"/>
                  <a:gd name="connsiteX3" fmla="*/ 0 w 5128591"/>
                  <a:gd name="connsiteY3" fmla="*/ 1066737 h 1066737"/>
                  <a:gd name="connsiteX4" fmla="*/ 0 w 5128591"/>
                  <a:gd name="connsiteY4" fmla="*/ 0 h 1066737"/>
                  <a:gd name="connsiteX0" fmla="*/ 0 w 10217426"/>
                  <a:gd name="connsiteY0" fmla="*/ 0 h 4154493"/>
                  <a:gd name="connsiteX1" fmla="*/ 5128591 w 10217426"/>
                  <a:gd name="connsiteY1" fmla="*/ 0 h 4154493"/>
                  <a:gd name="connsiteX2" fmla="*/ 10217426 w 10217426"/>
                  <a:gd name="connsiteY2" fmla="*/ 4154493 h 4154493"/>
                  <a:gd name="connsiteX3" fmla="*/ 0 w 10217426"/>
                  <a:gd name="connsiteY3" fmla="*/ 1066737 h 4154493"/>
                  <a:gd name="connsiteX4" fmla="*/ 0 w 10217426"/>
                  <a:gd name="connsiteY4" fmla="*/ 0 h 4154493"/>
                  <a:gd name="connsiteX0" fmla="*/ 0 w 10217426"/>
                  <a:gd name="connsiteY0" fmla="*/ 13252 h 4167745"/>
                  <a:gd name="connsiteX1" fmla="*/ 10217426 w 10217426"/>
                  <a:gd name="connsiteY1" fmla="*/ 0 h 4167745"/>
                  <a:gd name="connsiteX2" fmla="*/ 10217426 w 10217426"/>
                  <a:gd name="connsiteY2" fmla="*/ 4167745 h 4167745"/>
                  <a:gd name="connsiteX3" fmla="*/ 0 w 10217426"/>
                  <a:gd name="connsiteY3" fmla="*/ 1079989 h 4167745"/>
                  <a:gd name="connsiteX4" fmla="*/ 0 w 10217426"/>
                  <a:gd name="connsiteY4" fmla="*/ 13252 h 4167745"/>
                  <a:gd name="connsiteX0" fmla="*/ 0 w 10217426"/>
                  <a:gd name="connsiteY0" fmla="*/ 13252 h 4167745"/>
                  <a:gd name="connsiteX1" fmla="*/ 10217426 w 10217426"/>
                  <a:gd name="connsiteY1" fmla="*/ 0 h 4167745"/>
                  <a:gd name="connsiteX2" fmla="*/ 10217426 w 10217426"/>
                  <a:gd name="connsiteY2" fmla="*/ 4167745 h 4167745"/>
                  <a:gd name="connsiteX3" fmla="*/ 79513 w 10217426"/>
                  <a:gd name="connsiteY3" fmla="*/ 1093241 h 4167745"/>
                  <a:gd name="connsiteX4" fmla="*/ 0 w 10217426"/>
                  <a:gd name="connsiteY4" fmla="*/ 13252 h 4167745"/>
                  <a:gd name="connsiteX0" fmla="*/ 13355 w 10230781"/>
                  <a:gd name="connsiteY0" fmla="*/ 13252 h 4167745"/>
                  <a:gd name="connsiteX1" fmla="*/ 10230781 w 10230781"/>
                  <a:gd name="connsiteY1" fmla="*/ 0 h 4167745"/>
                  <a:gd name="connsiteX2" fmla="*/ 10230781 w 10230781"/>
                  <a:gd name="connsiteY2" fmla="*/ 4167745 h 4167745"/>
                  <a:gd name="connsiteX3" fmla="*/ 0 w 10230781"/>
                  <a:gd name="connsiteY3" fmla="*/ 1100385 h 4167745"/>
                  <a:gd name="connsiteX4" fmla="*/ 13355 w 10230781"/>
                  <a:gd name="connsiteY4" fmla="*/ 13252 h 4167745"/>
                  <a:gd name="connsiteX0" fmla="*/ 0 w 10217426"/>
                  <a:gd name="connsiteY0" fmla="*/ 13252 h 5146605"/>
                  <a:gd name="connsiteX1" fmla="*/ 10217426 w 10217426"/>
                  <a:gd name="connsiteY1" fmla="*/ 0 h 5146605"/>
                  <a:gd name="connsiteX2" fmla="*/ 10217426 w 10217426"/>
                  <a:gd name="connsiteY2" fmla="*/ 4167745 h 5146605"/>
                  <a:gd name="connsiteX3" fmla="*/ 135235 w 10217426"/>
                  <a:gd name="connsiteY3" fmla="*/ 5146605 h 5146605"/>
                  <a:gd name="connsiteX4" fmla="*/ 0 w 10217426"/>
                  <a:gd name="connsiteY4" fmla="*/ 13252 h 5146605"/>
                  <a:gd name="connsiteX0" fmla="*/ 0 w 10217426"/>
                  <a:gd name="connsiteY0" fmla="*/ 13252 h 5146605"/>
                  <a:gd name="connsiteX1" fmla="*/ 10217426 w 10217426"/>
                  <a:gd name="connsiteY1" fmla="*/ 0 h 5146605"/>
                  <a:gd name="connsiteX2" fmla="*/ 8914406 w 10217426"/>
                  <a:gd name="connsiteY2" fmla="*/ 487285 h 5146605"/>
                  <a:gd name="connsiteX3" fmla="*/ 135235 w 10217426"/>
                  <a:gd name="connsiteY3" fmla="*/ 5146605 h 5146605"/>
                  <a:gd name="connsiteX4" fmla="*/ 0 w 10217426"/>
                  <a:gd name="connsiteY4" fmla="*/ 13252 h 5146605"/>
                  <a:gd name="connsiteX0" fmla="*/ 0 w 8914406"/>
                  <a:gd name="connsiteY0" fmla="*/ 173272 h 5306625"/>
                  <a:gd name="connsiteX1" fmla="*/ 8902976 w 8914406"/>
                  <a:gd name="connsiteY1" fmla="*/ 0 h 5306625"/>
                  <a:gd name="connsiteX2" fmla="*/ 8914406 w 8914406"/>
                  <a:gd name="connsiteY2" fmla="*/ 647305 h 5306625"/>
                  <a:gd name="connsiteX3" fmla="*/ 135235 w 8914406"/>
                  <a:gd name="connsiteY3" fmla="*/ 5306625 h 5306625"/>
                  <a:gd name="connsiteX4" fmla="*/ 0 w 8914406"/>
                  <a:gd name="connsiteY4" fmla="*/ 173272 h 5306625"/>
                  <a:gd name="connsiteX0" fmla="*/ 24785 w 8779171"/>
                  <a:gd name="connsiteY0" fmla="*/ 36112 h 5306625"/>
                  <a:gd name="connsiteX1" fmla="*/ 8767741 w 8779171"/>
                  <a:gd name="connsiteY1" fmla="*/ 0 h 5306625"/>
                  <a:gd name="connsiteX2" fmla="*/ 8779171 w 8779171"/>
                  <a:gd name="connsiteY2" fmla="*/ 647305 h 5306625"/>
                  <a:gd name="connsiteX3" fmla="*/ 0 w 8779171"/>
                  <a:gd name="connsiteY3" fmla="*/ 5306625 h 5306625"/>
                  <a:gd name="connsiteX4" fmla="*/ 24785 w 8779171"/>
                  <a:gd name="connsiteY4" fmla="*/ 36112 h 5306625"/>
                  <a:gd name="connsiteX0" fmla="*/ 13355 w 8767741"/>
                  <a:gd name="connsiteY0" fmla="*/ 36112 h 5340915"/>
                  <a:gd name="connsiteX1" fmla="*/ 8756311 w 8767741"/>
                  <a:gd name="connsiteY1" fmla="*/ 0 h 5340915"/>
                  <a:gd name="connsiteX2" fmla="*/ 8767741 w 8767741"/>
                  <a:gd name="connsiteY2" fmla="*/ 647305 h 5340915"/>
                  <a:gd name="connsiteX3" fmla="*/ 0 w 8767741"/>
                  <a:gd name="connsiteY3" fmla="*/ 5340915 h 5340915"/>
                  <a:gd name="connsiteX4" fmla="*/ 13355 w 8767741"/>
                  <a:gd name="connsiteY4" fmla="*/ 36112 h 5340915"/>
                  <a:gd name="connsiteX0" fmla="*/ 13355 w 8756311"/>
                  <a:gd name="connsiteY0" fmla="*/ 36112 h 8236825"/>
                  <a:gd name="connsiteX1" fmla="*/ 8756311 w 8756311"/>
                  <a:gd name="connsiteY1" fmla="*/ 0 h 8236825"/>
                  <a:gd name="connsiteX2" fmla="*/ 4355761 w 8756311"/>
                  <a:gd name="connsiteY2" fmla="*/ 8236825 h 8236825"/>
                  <a:gd name="connsiteX3" fmla="*/ 0 w 8756311"/>
                  <a:gd name="connsiteY3" fmla="*/ 5340915 h 8236825"/>
                  <a:gd name="connsiteX4" fmla="*/ 13355 w 8756311"/>
                  <a:gd name="connsiteY4" fmla="*/ 36112 h 8236825"/>
                  <a:gd name="connsiteX0" fmla="*/ 13355 w 4355761"/>
                  <a:gd name="connsiteY0" fmla="*/ 13252 h 8213965"/>
                  <a:gd name="connsiteX1" fmla="*/ 1704001 w 4355761"/>
                  <a:gd name="connsiteY1" fmla="*/ 0 h 8213965"/>
                  <a:gd name="connsiteX2" fmla="*/ 4355761 w 4355761"/>
                  <a:gd name="connsiteY2" fmla="*/ 8213965 h 8213965"/>
                  <a:gd name="connsiteX3" fmla="*/ 0 w 4355761"/>
                  <a:gd name="connsiteY3" fmla="*/ 5318055 h 8213965"/>
                  <a:gd name="connsiteX4" fmla="*/ 13355 w 4355761"/>
                  <a:gd name="connsiteY4" fmla="*/ 13252 h 8213965"/>
                  <a:gd name="connsiteX0" fmla="*/ 116225 w 4458631"/>
                  <a:gd name="connsiteY0" fmla="*/ 13252 h 8213965"/>
                  <a:gd name="connsiteX1" fmla="*/ 1806871 w 4458631"/>
                  <a:gd name="connsiteY1" fmla="*/ 0 h 8213965"/>
                  <a:gd name="connsiteX2" fmla="*/ 4458631 w 4458631"/>
                  <a:gd name="connsiteY2" fmla="*/ 8213965 h 8213965"/>
                  <a:gd name="connsiteX3" fmla="*/ 0 w 4458631"/>
                  <a:gd name="connsiteY3" fmla="*/ 7764075 h 8213965"/>
                  <a:gd name="connsiteX4" fmla="*/ 116225 w 4458631"/>
                  <a:gd name="connsiteY4" fmla="*/ 13252 h 8213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8631" h="8213965">
                    <a:moveTo>
                      <a:pt x="116225" y="13252"/>
                    </a:moveTo>
                    <a:lnTo>
                      <a:pt x="1806871" y="0"/>
                    </a:lnTo>
                    <a:lnTo>
                      <a:pt x="4458631" y="8213965"/>
                    </a:lnTo>
                    <a:lnTo>
                      <a:pt x="0" y="7764075"/>
                    </a:lnTo>
                    <a:cubicBezTo>
                      <a:pt x="4452" y="5995807"/>
                      <a:pt x="111773" y="1781520"/>
                      <a:pt x="116225" y="13252"/>
                    </a:cubicBezTo>
                    <a:close/>
                  </a:path>
                </a:pathLst>
              </a:custGeom>
              <a:solidFill>
                <a:srgbClr val="FF0000">
                  <a:alpha val="53000"/>
                </a:srgb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54"/>
              <p:cNvSpPr/>
              <p:nvPr/>
            </p:nvSpPr>
            <p:spPr>
              <a:xfrm rot="9798734">
                <a:off x="4606904" y="-2365211"/>
                <a:ext cx="5949998" cy="9919296"/>
              </a:xfrm>
              <a:custGeom>
                <a:avLst/>
                <a:gdLst>
                  <a:gd name="connsiteX0" fmla="*/ 0 w 5128591"/>
                  <a:gd name="connsiteY0" fmla="*/ 0 h 1066737"/>
                  <a:gd name="connsiteX1" fmla="*/ 5128591 w 5128591"/>
                  <a:gd name="connsiteY1" fmla="*/ 0 h 1066737"/>
                  <a:gd name="connsiteX2" fmla="*/ 5128591 w 5128591"/>
                  <a:gd name="connsiteY2" fmla="*/ 1066737 h 1066737"/>
                  <a:gd name="connsiteX3" fmla="*/ 0 w 5128591"/>
                  <a:gd name="connsiteY3" fmla="*/ 1066737 h 1066737"/>
                  <a:gd name="connsiteX4" fmla="*/ 0 w 5128591"/>
                  <a:gd name="connsiteY4" fmla="*/ 0 h 1066737"/>
                  <a:gd name="connsiteX0" fmla="*/ 0 w 10217426"/>
                  <a:gd name="connsiteY0" fmla="*/ 0 h 4154493"/>
                  <a:gd name="connsiteX1" fmla="*/ 5128591 w 10217426"/>
                  <a:gd name="connsiteY1" fmla="*/ 0 h 4154493"/>
                  <a:gd name="connsiteX2" fmla="*/ 10217426 w 10217426"/>
                  <a:gd name="connsiteY2" fmla="*/ 4154493 h 4154493"/>
                  <a:gd name="connsiteX3" fmla="*/ 0 w 10217426"/>
                  <a:gd name="connsiteY3" fmla="*/ 1066737 h 4154493"/>
                  <a:gd name="connsiteX4" fmla="*/ 0 w 10217426"/>
                  <a:gd name="connsiteY4" fmla="*/ 0 h 4154493"/>
                  <a:gd name="connsiteX0" fmla="*/ 0 w 10217426"/>
                  <a:gd name="connsiteY0" fmla="*/ 13252 h 4167745"/>
                  <a:gd name="connsiteX1" fmla="*/ 10217426 w 10217426"/>
                  <a:gd name="connsiteY1" fmla="*/ 0 h 4167745"/>
                  <a:gd name="connsiteX2" fmla="*/ 10217426 w 10217426"/>
                  <a:gd name="connsiteY2" fmla="*/ 4167745 h 4167745"/>
                  <a:gd name="connsiteX3" fmla="*/ 0 w 10217426"/>
                  <a:gd name="connsiteY3" fmla="*/ 1079989 h 4167745"/>
                  <a:gd name="connsiteX4" fmla="*/ 0 w 10217426"/>
                  <a:gd name="connsiteY4" fmla="*/ 13252 h 4167745"/>
                  <a:gd name="connsiteX0" fmla="*/ 0 w 10217426"/>
                  <a:gd name="connsiteY0" fmla="*/ 13252 h 4167745"/>
                  <a:gd name="connsiteX1" fmla="*/ 10217426 w 10217426"/>
                  <a:gd name="connsiteY1" fmla="*/ 0 h 4167745"/>
                  <a:gd name="connsiteX2" fmla="*/ 10217426 w 10217426"/>
                  <a:gd name="connsiteY2" fmla="*/ 4167745 h 4167745"/>
                  <a:gd name="connsiteX3" fmla="*/ 79513 w 10217426"/>
                  <a:gd name="connsiteY3" fmla="*/ 1093241 h 4167745"/>
                  <a:gd name="connsiteX4" fmla="*/ 0 w 10217426"/>
                  <a:gd name="connsiteY4" fmla="*/ 13252 h 4167745"/>
                  <a:gd name="connsiteX0" fmla="*/ 13355 w 10230781"/>
                  <a:gd name="connsiteY0" fmla="*/ 13252 h 4167745"/>
                  <a:gd name="connsiteX1" fmla="*/ 10230781 w 10230781"/>
                  <a:gd name="connsiteY1" fmla="*/ 0 h 4167745"/>
                  <a:gd name="connsiteX2" fmla="*/ 10230781 w 10230781"/>
                  <a:gd name="connsiteY2" fmla="*/ 4167745 h 4167745"/>
                  <a:gd name="connsiteX3" fmla="*/ 0 w 10230781"/>
                  <a:gd name="connsiteY3" fmla="*/ 1100385 h 4167745"/>
                  <a:gd name="connsiteX4" fmla="*/ 13355 w 10230781"/>
                  <a:gd name="connsiteY4" fmla="*/ 13252 h 4167745"/>
                  <a:gd name="connsiteX0" fmla="*/ 0 w 10217426"/>
                  <a:gd name="connsiteY0" fmla="*/ 13252 h 5146605"/>
                  <a:gd name="connsiteX1" fmla="*/ 10217426 w 10217426"/>
                  <a:gd name="connsiteY1" fmla="*/ 0 h 5146605"/>
                  <a:gd name="connsiteX2" fmla="*/ 10217426 w 10217426"/>
                  <a:gd name="connsiteY2" fmla="*/ 4167745 h 5146605"/>
                  <a:gd name="connsiteX3" fmla="*/ 135235 w 10217426"/>
                  <a:gd name="connsiteY3" fmla="*/ 5146605 h 5146605"/>
                  <a:gd name="connsiteX4" fmla="*/ 0 w 10217426"/>
                  <a:gd name="connsiteY4" fmla="*/ 13252 h 5146605"/>
                  <a:gd name="connsiteX0" fmla="*/ 0 w 10217426"/>
                  <a:gd name="connsiteY0" fmla="*/ 13252 h 5146605"/>
                  <a:gd name="connsiteX1" fmla="*/ 10217426 w 10217426"/>
                  <a:gd name="connsiteY1" fmla="*/ 0 h 5146605"/>
                  <a:gd name="connsiteX2" fmla="*/ 8914406 w 10217426"/>
                  <a:gd name="connsiteY2" fmla="*/ 487285 h 5146605"/>
                  <a:gd name="connsiteX3" fmla="*/ 135235 w 10217426"/>
                  <a:gd name="connsiteY3" fmla="*/ 5146605 h 5146605"/>
                  <a:gd name="connsiteX4" fmla="*/ 0 w 10217426"/>
                  <a:gd name="connsiteY4" fmla="*/ 13252 h 5146605"/>
                  <a:gd name="connsiteX0" fmla="*/ 0 w 8914406"/>
                  <a:gd name="connsiteY0" fmla="*/ 173272 h 5306625"/>
                  <a:gd name="connsiteX1" fmla="*/ 8902976 w 8914406"/>
                  <a:gd name="connsiteY1" fmla="*/ 0 h 5306625"/>
                  <a:gd name="connsiteX2" fmla="*/ 8914406 w 8914406"/>
                  <a:gd name="connsiteY2" fmla="*/ 647305 h 5306625"/>
                  <a:gd name="connsiteX3" fmla="*/ 135235 w 8914406"/>
                  <a:gd name="connsiteY3" fmla="*/ 5306625 h 5306625"/>
                  <a:gd name="connsiteX4" fmla="*/ 0 w 8914406"/>
                  <a:gd name="connsiteY4" fmla="*/ 173272 h 5306625"/>
                  <a:gd name="connsiteX0" fmla="*/ 24785 w 8779171"/>
                  <a:gd name="connsiteY0" fmla="*/ 36112 h 5306625"/>
                  <a:gd name="connsiteX1" fmla="*/ 8767741 w 8779171"/>
                  <a:gd name="connsiteY1" fmla="*/ 0 h 5306625"/>
                  <a:gd name="connsiteX2" fmla="*/ 8779171 w 8779171"/>
                  <a:gd name="connsiteY2" fmla="*/ 647305 h 5306625"/>
                  <a:gd name="connsiteX3" fmla="*/ 0 w 8779171"/>
                  <a:gd name="connsiteY3" fmla="*/ 5306625 h 5306625"/>
                  <a:gd name="connsiteX4" fmla="*/ 24785 w 8779171"/>
                  <a:gd name="connsiteY4" fmla="*/ 36112 h 5306625"/>
                  <a:gd name="connsiteX0" fmla="*/ 13355 w 8767741"/>
                  <a:gd name="connsiteY0" fmla="*/ 36112 h 5340915"/>
                  <a:gd name="connsiteX1" fmla="*/ 8756311 w 8767741"/>
                  <a:gd name="connsiteY1" fmla="*/ 0 h 5340915"/>
                  <a:gd name="connsiteX2" fmla="*/ 8767741 w 8767741"/>
                  <a:gd name="connsiteY2" fmla="*/ 647305 h 5340915"/>
                  <a:gd name="connsiteX3" fmla="*/ 0 w 8767741"/>
                  <a:gd name="connsiteY3" fmla="*/ 5340915 h 5340915"/>
                  <a:gd name="connsiteX4" fmla="*/ 13355 w 8767741"/>
                  <a:gd name="connsiteY4" fmla="*/ 36112 h 5340915"/>
                  <a:gd name="connsiteX0" fmla="*/ 13355 w 8756311"/>
                  <a:gd name="connsiteY0" fmla="*/ 36112 h 8236825"/>
                  <a:gd name="connsiteX1" fmla="*/ 8756311 w 8756311"/>
                  <a:gd name="connsiteY1" fmla="*/ 0 h 8236825"/>
                  <a:gd name="connsiteX2" fmla="*/ 4355761 w 8756311"/>
                  <a:gd name="connsiteY2" fmla="*/ 8236825 h 8236825"/>
                  <a:gd name="connsiteX3" fmla="*/ 0 w 8756311"/>
                  <a:gd name="connsiteY3" fmla="*/ 5340915 h 8236825"/>
                  <a:gd name="connsiteX4" fmla="*/ 13355 w 8756311"/>
                  <a:gd name="connsiteY4" fmla="*/ 36112 h 8236825"/>
                  <a:gd name="connsiteX0" fmla="*/ 13355 w 4355761"/>
                  <a:gd name="connsiteY0" fmla="*/ 13252 h 8213965"/>
                  <a:gd name="connsiteX1" fmla="*/ 1704001 w 4355761"/>
                  <a:gd name="connsiteY1" fmla="*/ 0 h 8213965"/>
                  <a:gd name="connsiteX2" fmla="*/ 4355761 w 4355761"/>
                  <a:gd name="connsiteY2" fmla="*/ 8213965 h 8213965"/>
                  <a:gd name="connsiteX3" fmla="*/ 0 w 4355761"/>
                  <a:gd name="connsiteY3" fmla="*/ 5318055 h 8213965"/>
                  <a:gd name="connsiteX4" fmla="*/ 13355 w 4355761"/>
                  <a:gd name="connsiteY4" fmla="*/ 13252 h 8213965"/>
                  <a:gd name="connsiteX0" fmla="*/ 116225 w 4458631"/>
                  <a:gd name="connsiteY0" fmla="*/ 13252 h 8213965"/>
                  <a:gd name="connsiteX1" fmla="*/ 1806871 w 4458631"/>
                  <a:gd name="connsiteY1" fmla="*/ 0 h 8213965"/>
                  <a:gd name="connsiteX2" fmla="*/ 4458631 w 4458631"/>
                  <a:gd name="connsiteY2" fmla="*/ 8213965 h 8213965"/>
                  <a:gd name="connsiteX3" fmla="*/ 0 w 4458631"/>
                  <a:gd name="connsiteY3" fmla="*/ 7764075 h 8213965"/>
                  <a:gd name="connsiteX4" fmla="*/ 116225 w 4458631"/>
                  <a:gd name="connsiteY4" fmla="*/ 13252 h 8213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8631" h="8213965">
                    <a:moveTo>
                      <a:pt x="116225" y="13252"/>
                    </a:moveTo>
                    <a:lnTo>
                      <a:pt x="1806871" y="0"/>
                    </a:lnTo>
                    <a:lnTo>
                      <a:pt x="4458631" y="8213965"/>
                    </a:lnTo>
                    <a:lnTo>
                      <a:pt x="0" y="7764075"/>
                    </a:lnTo>
                    <a:cubicBezTo>
                      <a:pt x="4452" y="5995807"/>
                      <a:pt x="111773" y="1781520"/>
                      <a:pt x="116225" y="13252"/>
                    </a:cubicBezTo>
                    <a:close/>
                  </a:path>
                </a:pathLst>
              </a:custGeom>
              <a:solidFill>
                <a:srgbClr val="FF0000">
                  <a:alpha val="53000"/>
                </a:srgb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Rectangle 54"/>
            <p:cNvSpPr/>
            <p:nvPr/>
          </p:nvSpPr>
          <p:spPr>
            <a:xfrm>
              <a:off x="-416551" y="-955878"/>
              <a:ext cx="8767741" cy="5340915"/>
            </a:xfrm>
            <a:custGeom>
              <a:avLst/>
              <a:gdLst>
                <a:gd name="connsiteX0" fmla="*/ 0 w 5128591"/>
                <a:gd name="connsiteY0" fmla="*/ 0 h 1066737"/>
                <a:gd name="connsiteX1" fmla="*/ 5128591 w 5128591"/>
                <a:gd name="connsiteY1" fmla="*/ 0 h 1066737"/>
                <a:gd name="connsiteX2" fmla="*/ 5128591 w 5128591"/>
                <a:gd name="connsiteY2" fmla="*/ 1066737 h 1066737"/>
                <a:gd name="connsiteX3" fmla="*/ 0 w 5128591"/>
                <a:gd name="connsiteY3" fmla="*/ 1066737 h 1066737"/>
                <a:gd name="connsiteX4" fmla="*/ 0 w 5128591"/>
                <a:gd name="connsiteY4" fmla="*/ 0 h 1066737"/>
                <a:gd name="connsiteX0" fmla="*/ 0 w 10217426"/>
                <a:gd name="connsiteY0" fmla="*/ 0 h 4154493"/>
                <a:gd name="connsiteX1" fmla="*/ 5128591 w 10217426"/>
                <a:gd name="connsiteY1" fmla="*/ 0 h 4154493"/>
                <a:gd name="connsiteX2" fmla="*/ 10217426 w 10217426"/>
                <a:gd name="connsiteY2" fmla="*/ 4154493 h 4154493"/>
                <a:gd name="connsiteX3" fmla="*/ 0 w 10217426"/>
                <a:gd name="connsiteY3" fmla="*/ 1066737 h 4154493"/>
                <a:gd name="connsiteX4" fmla="*/ 0 w 10217426"/>
                <a:gd name="connsiteY4" fmla="*/ 0 h 4154493"/>
                <a:gd name="connsiteX0" fmla="*/ 0 w 10217426"/>
                <a:gd name="connsiteY0" fmla="*/ 13252 h 4167745"/>
                <a:gd name="connsiteX1" fmla="*/ 10217426 w 10217426"/>
                <a:gd name="connsiteY1" fmla="*/ 0 h 4167745"/>
                <a:gd name="connsiteX2" fmla="*/ 10217426 w 10217426"/>
                <a:gd name="connsiteY2" fmla="*/ 4167745 h 4167745"/>
                <a:gd name="connsiteX3" fmla="*/ 0 w 10217426"/>
                <a:gd name="connsiteY3" fmla="*/ 1079989 h 4167745"/>
                <a:gd name="connsiteX4" fmla="*/ 0 w 10217426"/>
                <a:gd name="connsiteY4" fmla="*/ 13252 h 4167745"/>
                <a:gd name="connsiteX0" fmla="*/ 0 w 10217426"/>
                <a:gd name="connsiteY0" fmla="*/ 13252 h 4167745"/>
                <a:gd name="connsiteX1" fmla="*/ 10217426 w 10217426"/>
                <a:gd name="connsiteY1" fmla="*/ 0 h 4167745"/>
                <a:gd name="connsiteX2" fmla="*/ 10217426 w 10217426"/>
                <a:gd name="connsiteY2" fmla="*/ 4167745 h 4167745"/>
                <a:gd name="connsiteX3" fmla="*/ 79513 w 10217426"/>
                <a:gd name="connsiteY3" fmla="*/ 1093241 h 4167745"/>
                <a:gd name="connsiteX4" fmla="*/ 0 w 10217426"/>
                <a:gd name="connsiteY4" fmla="*/ 13252 h 4167745"/>
                <a:gd name="connsiteX0" fmla="*/ 13355 w 10230781"/>
                <a:gd name="connsiteY0" fmla="*/ 13252 h 4167745"/>
                <a:gd name="connsiteX1" fmla="*/ 10230781 w 10230781"/>
                <a:gd name="connsiteY1" fmla="*/ 0 h 4167745"/>
                <a:gd name="connsiteX2" fmla="*/ 10230781 w 10230781"/>
                <a:gd name="connsiteY2" fmla="*/ 4167745 h 4167745"/>
                <a:gd name="connsiteX3" fmla="*/ 0 w 10230781"/>
                <a:gd name="connsiteY3" fmla="*/ 1100385 h 4167745"/>
                <a:gd name="connsiteX4" fmla="*/ 13355 w 10230781"/>
                <a:gd name="connsiteY4" fmla="*/ 13252 h 4167745"/>
                <a:gd name="connsiteX0" fmla="*/ 0 w 10217426"/>
                <a:gd name="connsiteY0" fmla="*/ 13252 h 5146605"/>
                <a:gd name="connsiteX1" fmla="*/ 10217426 w 10217426"/>
                <a:gd name="connsiteY1" fmla="*/ 0 h 5146605"/>
                <a:gd name="connsiteX2" fmla="*/ 10217426 w 10217426"/>
                <a:gd name="connsiteY2" fmla="*/ 4167745 h 5146605"/>
                <a:gd name="connsiteX3" fmla="*/ 135235 w 10217426"/>
                <a:gd name="connsiteY3" fmla="*/ 5146605 h 5146605"/>
                <a:gd name="connsiteX4" fmla="*/ 0 w 10217426"/>
                <a:gd name="connsiteY4" fmla="*/ 13252 h 5146605"/>
                <a:gd name="connsiteX0" fmla="*/ 0 w 10217426"/>
                <a:gd name="connsiteY0" fmla="*/ 13252 h 5146605"/>
                <a:gd name="connsiteX1" fmla="*/ 10217426 w 10217426"/>
                <a:gd name="connsiteY1" fmla="*/ 0 h 5146605"/>
                <a:gd name="connsiteX2" fmla="*/ 8914406 w 10217426"/>
                <a:gd name="connsiteY2" fmla="*/ 487285 h 5146605"/>
                <a:gd name="connsiteX3" fmla="*/ 135235 w 10217426"/>
                <a:gd name="connsiteY3" fmla="*/ 5146605 h 5146605"/>
                <a:gd name="connsiteX4" fmla="*/ 0 w 10217426"/>
                <a:gd name="connsiteY4" fmla="*/ 13252 h 5146605"/>
                <a:gd name="connsiteX0" fmla="*/ 0 w 8914406"/>
                <a:gd name="connsiteY0" fmla="*/ 173272 h 5306625"/>
                <a:gd name="connsiteX1" fmla="*/ 8902976 w 8914406"/>
                <a:gd name="connsiteY1" fmla="*/ 0 h 5306625"/>
                <a:gd name="connsiteX2" fmla="*/ 8914406 w 8914406"/>
                <a:gd name="connsiteY2" fmla="*/ 647305 h 5306625"/>
                <a:gd name="connsiteX3" fmla="*/ 135235 w 8914406"/>
                <a:gd name="connsiteY3" fmla="*/ 5306625 h 5306625"/>
                <a:gd name="connsiteX4" fmla="*/ 0 w 8914406"/>
                <a:gd name="connsiteY4" fmla="*/ 173272 h 5306625"/>
                <a:gd name="connsiteX0" fmla="*/ 24785 w 8779171"/>
                <a:gd name="connsiteY0" fmla="*/ 36112 h 5306625"/>
                <a:gd name="connsiteX1" fmla="*/ 8767741 w 8779171"/>
                <a:gd name="connsiteY1" fmla="*/ 0 h 5306625"/>
                <a:gd name="connsiteX2" fmla="*/ 8779171 w 8779171"/>
                <a:gd name="connsiteY2" fmla="*/ 647305 h 5306625"/>
                <a:gd name="connsiteX3" fmla="*/ 0 w 8779171"/>
                <a:gd name="connsiteY3" fmla="*/ 5306625 h 5306625"/>
                <a:gd name="connsiteX4" fmla="*/ 24785 w 8779171"/>
                <a:gd name="connsiteY4" fmla="*/ 36112 h 5306625"/>
                <a:gd name="connsiteX0" fmla="*/ 13355 w 8767741"/>
                <a:gd name="connsiteY0" fmla="*/ 36112 h 5340915"/>
                <a:gd name="connsiteX1" fmla="*/ 8756311 w 8767741"/>
                <a:gd name="connsiteY1" fmla="*/ 0 h 5340915"/>
                <a:gd name="connsiteX2" fmla="*/ 8767741 w 8767741"/>
                <a:gd name="connsiteY2" fmla="*/ 647305 h 5340915"/>
                <a:gd name="connsiteX3" fmla="*/ 0 w 8767741"/>
                <a:gd name="connsiteY3" fmla="*/ 5340915 h 5340915"/>
                <a:gd name="connsiteX4" fmla="*/ 13355 w 8767741"/>
                <a:gd name="connsiteY4" fmla="*/ 36112 h 534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7741" h="5340915">
                  <a:moveTo>
                    <a:pt x="13355" y="36112"/>
                  </a:moveTo>
                  <a:lnTo>
                    <a:pt x="8756311" y="0"/>
                  </a:lnTo>
                  <a:lnTo>
                    <a:pt x="8767741" y="647305"/>
                  </a:lnTo>
                  <a:lnTo>
                    <a:pt x="0" y="5340915"/>
                  </a:lnTo>
                  <a:cubicBezTo>
                    <a:pt x="4452" y="3572647"/>
                    <a:pt x="8903" y="1804380"/>
                    <a:pt x="13355" y="36112"/>
                  </a:cubicBezTo>
                  <a:close/>
                </a:path>
              </a:pathLst>
            </a:custGeom>
            <a:solidFill>
              <a:srgbClr val="FF0000">
                <a:alpha val="53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of 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25" name="Group 24"/>
          <p:cNvGrpSpPr/>
          <p:nvPr/>
        </p:nvGrpSpPr>
        <p:grpSpPr>
          <a:xfrm>
            <a:off x="2594429" y="1741714"/>
            <a:ext cx="4370614" cy="4614637"/>
            <a:chOff x="1959429" y="1741714"/>
            <a:chExt cx="4370614" cy="461463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1959429" y="1741714"/>
              <a:ext cx="1941285" cy="10341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3900714" y="1741714"/>
              <a:ext cx="1297215" cy="3900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5497286" y="3699329"/>
              <a:ext cx="832757" cy="19612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97929" y="2131786"/>
              <a:ext cx="1132114" cy="1567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111500" y="5660572"/>
              <a:ext cx="2385786" cy="695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1959429" y="2775858"/>
              <a:ext cx="1152071" cy="35804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H="1" flipV="1">
            <a:off x="-753269" y="151318"/>
            <a:ext cx="9940726" cy="2989173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-400871" y="-304656"/>
            <a:ext cx="8762993" cy="4688397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23737" y="4636844"/>
            <a:ext cx="9485039" cy="2714982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79313" y="-1934780"/>
            <a:ext cx="3019585" cy="9384493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184321" y="-1629600"/>
            <a:ext cx="3975215" cy="965309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883503" y="-1921565"/>
            <a:ext cx="6276033" cy="8643041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786" y="1092486"/>
            <a:ext cx="30221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constraint matrix defines   a polytope that contains allowed solutions (possibly not closed)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1828" y="3362594"/>
            <a:ext cx="3793307" cy="92333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Every constraint forbids a half-plane</a:t>
            </a:r>
          </a:p>
          <a:p>
            <a:r>
              <a:rPr lang="en-US" dirty="0" smtClean="0"/>
              <a:t>The points that are allowed form the feasible region</a:t>
            </a:r>
            <a:endParaRPr lang="en-US" dirty="0"/>
          </a:p>
        </p:txBody>
      </p:sp>
      <p:pic>
        <p:nvPicPr>
          <p:cNvPr id="30" name="Picture 29" descr="Screen Region 2014-11-06 at 10.16.0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" y="2939070"/>
            <a:ext cx="2367257" cy="12463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86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of 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25" name="Group 24"/>
          <p:cNvGrpSpPr/>
          <p:nvPr/>
        </p:nvGrpSpPr>
        <p:grpSpPr>
          <a:xfrm>
            <a:off x="2594429" y="1741714"/>
            <a:ext cx="4370614" cy="4614637"/>
            <a:chOff x="1959429" y="1741714"/>
            <a:chExt cx="4370614" cy="461463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1959429" y="1741714"/>
              <a:ext cx="1941285" cy="10341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3900714" y="1741714"/>
              <a:ext cx="1297215" cy="3900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5497286" y="3699329"/>
              <a:ext cx="832757" cy="19612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97929" y="2131786"/>
              <a:ext cx="1132114" cy="1567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111500" y="5660572"/>
              <a:ext cx="2385786" cy="695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1959429" y="2775858"/>
              <a:ext cx="1152071" cy="35804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99786" y="1092486"/>
            <a:ext cx="30221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constraint matrix defines   a polytope that contains allowed solutions (possibly not closed)</a:t>
            </a:r>
            <a:endParaRPr lang="en-US" dirty="0"/>
          </a:p>
        </p:txBody>
      </p:sp>
      <p:pic>
        <p:nvPicPr>
          <p:cNvPr id="13" name="Picture 12" descr="Screen Region 2014-11-06 at 10.16.0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" y="2939070"/>
            <a:ext cx="2367257" cy="12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433286" y="1197429"/>
            <a:ext cx="5914571" cy="5334000"/>
          </a:xfrm>
          <a:prstGeom prst="rect">
            <a:avLst/>
          </a:prstGeom>
          <a:gradFill>
            <a:gsLst>
              <a:gs pos="23000">
                <a:schemeClr val="tx2"/>
              </a:gs>
              <a:gs pos="100000">
                <a:schemeClr val="bg1"/>
              </a:gs>
            </a:gsLst>
            <a:lin ang="1476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of 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3" name="TextBox 12"/>
          <p:cNvSpPr txBox="1"/>
          <p:nvPr/>
        </p:nvSpPr>
        <p:spPr>
          <a:xfrm>
            <a:off x="6330043" y="1280049"/>
            <a:ext cx="25050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objective defines cost for every point in the space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786" y="1092486"/>
            <a:ext cx="30221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constraint matrix defines a polytope that contains allowed solutions (possibly not closed)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94429" y="1741714"/>
            <a:ext cx="4370614" cy="4614637"/>
            <a:chOff x="1959429" y="1741714"/>
            <a:chExt cx="4370614" cy="4614637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1959429" y="1741714"/>
              <a:ext cx="1941285" cy="10341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900714" y="1741714"/>
              <a:ext cx="1297215" cy="3900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497286" y="3699329"/>
              <a:ext cx="832757" cy="19612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97929" y="2131786"/>
              <a:ext cx="1132114" cy="1567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111500" y="5660572"/>
              <a:ext cx="2385786" cy="695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1959429" y="2775858"/>
              <a:ext cx="1152071" cy="35804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Picture 13" descr="Screen Region 2014-11-06 at 10.16.06.png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" y="2939070"/>
            <a:ext cx="2367257" cy="12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433286" y="1197429"/>
            <a:ext cx="5914571" cy="5334000"/>
          </a:xfrm>
          <a:prstGeom prst="rect">
            <a:avLst/>
          </a:prstGeom>
          <a:gradFill>
            <a:gsLst>
              <a:gs pos="23000">
                <a:schemeClr val="tx2"/>
              </a:gs>
              <a:gs pos="100000">
                <a:schemeClr val="bg1"/>
              </a:gs>
            </a:gsLst>
            <a:lin ang="822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of 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34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3" name="TextBox 12"/>
          <p:cNvSpPr txBox="1"/>
          <p:nvPr/>
        </p:nvSpPr>
        <p:spPr>
          <a:xfrm>
            <a:off x="6330043" y="1280049"/>
            <a:ext cx="25050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objective defines cost for every point in the space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786" y="1092486"/>
            <a:ext cx="30221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constraint matrix defines a polytope that contains allowed solutions (possibly not closed)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94429" y="1741714"/>
            <a:ext cx="4370614" cy="4614637"/>
            <a:chOff x="1959429" y="1741714"/>
            <a:chExt cx="4370614" cy="4614637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1959429" y="1741714"/>
              <a:ext cx="1941285" cy="10341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900714" y="1741714"/>
              <a:ext cx="1297215" cy="3900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497286" y="3699329"/>
              <a:ext cx="832757" cy="19612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97929" y="2131786"/>
              <a:ext cx="1132114" cy="1567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111500" y="5660572"/>
              <a:ext cx="2385786" cy="695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1959429" y="2775858"/>
              <a:ext cx="1152071" cy="35804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1" name="Picture 20" descr="Screen Region 2014-11-06 at 10.16.06.png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" y="2939070"/>
            <a:ext cx="2367257" cy="12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433286" y="1197429"/>
            <a:ext cx="5914571" cy="5334000"/>
          </a:xfrm>
          <a:prstGeom prst="rect">
            <a:avLst/>
          </a:prstGeom>
          <a:gradFill>
            <a:gsLst>
              <a:gs pos="23000">
                <a:schemeClr val="tx2"/>
              </a:gs>
              <a:gs pos="100000">
                <a:schemeClr val="bg1"/>
              </a:gs>
            </a:gsLst>
            <a:lin ang="822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of 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2" name="TextBox 11"/>
          <p:cNvSpPr txBox="1"/>
          <p:nvPr/>
        </p:nvSpPr>
        <p:spPr>
          <a:xfrm>
            <a:off x="99786" y="1092486"/>
            <a:ext cx="30221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constraint matrix defines a polytope that contains allowed solutions (possibly not closed)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30043" y="1280049"/>
            <a:ext cx="25050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objective defines cost for every point in the space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46500" y="3147928"/>
            <a:ext cx="28067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Even though all points in the region are allowed, points on the faces maximize/minimize the cost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94429" y="1741714"/>
            <a:ext cx="4370614" cy="4614637"/>
            <a:chOff x="1959429" y="1741714"/>
            <a:chExt cx="4370614" cy="4614637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1959429" y="1741714"/>
              <a:ext cx="1941285" cy="103414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900714" y="1741714"/>
              <a:ext cx="1297215" cy="39007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497286" y="3699329"/>
              <a:ext cx="832757" cy="196124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97929" y="2131786"/>
              <a:ext cx="1132114" cy="156754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111500" y="5660572"/>
              <a:ext cx="2385786" cy="69577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1959429" y="2775858"/>
              <a:ext cx="1152071" cy="358049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Oval 2"/>
          <p:cNvSpPr/>
          <p:nvPr/>
        </p:nvSpPr>
        <p:spPr>
          <a:xfrm>
            <a:off x="2494643" y="2685143"/>
            <a:ext cx="254000" cy="2267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08714" y="1628321"/>
            <a:ext cx="254000" cy="2267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05929" y="2018393"/>
            <a:ext cx="254000" cy="2267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838043" y="3585936"/>
            <a:ext cx="254000" cy="2267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97591" y="5547179"/>
            <a:ext cx="254000" cy="2267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619500" y="6242958"/>
            <a:ext cx="254000" cy="2267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creen Region 2014-11-06 at 10.16.06.png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" y="2939070"/>
            <a:ext cx="2367257" cy="12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7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 general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is a continuous optimization problem</a:t>
            </a:r>
          </a:p>
          <a:p>
            <a:pPr lvl="1"/>
            <a:r>
              <a:rPr lang="en-US" dirty="0" smtClean="0"/>
              <a:t>And yet, there are only a finite set of possible solutions</a:t>
            </a:r>
          </a:p>
          <a:p>
            <a:pPr lvl="1"/>
            <a:r>
              <a:rPr lang="en-US" dirty="0" smtClean="0"/>
              <a:t>The constraint matrix defines a </a:t>
            </a:r>
            <a:r>
              <a:rPr lang="en-US" dirty="0" err="1" smtClean="0">
                <a:solidFill>
                  <a:schemeClr val="accent1"/>
                </a:solidFill>
              </a:rPr>
              <a:t>polytope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Only the vertices or faces of the polytope can be solutions</a:t>
            </a:r>
          </a:p>
          <a:p>
            <a:pPr lvl="1"/>
            <a:endParaRPr lang="en-US" dirty="0">
              <a:solidFill>
                <a:srgbClr val="CC3333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Linear programs can be solved in polynomial time</a:t>
            </a:r>
          </a:p>
        </p:txBody>
      </p:sp>
      <p:pic>
        <p:nvPicPr>
          <p:cNvPr id="5" name="Picture 4" descr="Screen Region 2014-11-06 at 10.16.0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91" y="1418773"/>
            <a:ext cx="2367257" cy="12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Integer 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general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 descr="Screen Region 2014-11-06 at 10.32.0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143" y="1600201"/>
            <a:ext cx="3737004" cy="15022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81926" y="2639787"/>
            <a:ext cx="2425700" cy="42635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433286" y="1197429"/>
            <a:ext cx="5914571" cy="5334000"/>
          </a:xfrm>
          <a:prstGeom prst="rect">
            <a:avLst/>
          </a:prstGeom>
          <a:gradFill>
            <a:gsLst>
              <a:gs pos="23000">
                <a:schemeClr val="tx2"/>
              </a:gs>
              <a:gs pos="100000">
                <a:schemeClr val="bg1"/>
              </a:gs>
            </a:gsLst>
            <a:lin ang="822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of integer 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38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2" name="TextBox 11"/>
          <p:cNvSpPr txBox="1"/>
          <p:nvPr/>
        </p:nvSpPr>
        <p:spPr>
          <a:xfrm>
            <a:off x="99786" y="1092486"/>
            <a:ext cx="30221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constraint matrix defines </a:t>
            </a:r>
            <a:r>
              <a:rPr lang="en-US" dirty="0" err="1" smtClean="0"/>
              <a:t>polytope</a:t>
            </a:r>
            <a:r>
              <a:rPr lang="en-US" dirty="0" smtClean="0"/>
              <a:t> that contains allowed solutions (possibly not closed)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30043" y="1280049"/>
            <a:ext cx="25050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objective defines cost for every point in the space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94429" y="1741714"/>
            <a:ext cx="4370614" cy="4614637"/>
            <a:chOff x="1959429" y="1741714"/>
            <a:chExt cx="4370614" cy="4614637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1959429" y="1741714"/>
              <a:ext cx="1941285" cy="10341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900714" y="1741714"/>
              <a:ext cx="1297215" cy="3900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497286" y="3699329"/>
              <a:ext cx="832757" cy="19612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97929" y="2131786"/>
              <a:ext cx="1132114" cy="1567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111500" y="5660572"/>
              <a:ext cx="2385786" cy="695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1959429" y="2775858"/>
              <a:ext cx="1152071" cy="35804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930071" y="1885042"/>
            <a:ext cx="3698422" cy="4173766"/>
            <a:chOff x="2930071" y="1885042"/>
            <a:chExt cx="3698422" cy="4173766"/>
          </a:xfrm>
        </p:grpSpPr>
        <p:sp>
          <p:nvSpPr>
            <p:cNvPr id="5" name="Oval 4"/>
            <p:cNvSpPr/>
            <p:nvPr/>
          </p:nvSpPr>
          <p:spPr>
            <a:xfrm>
              <a:off x="2930071" y="27123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432326" y="27123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934581" y="27123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436836" y="27123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939091" y="27123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41346" y="27123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943600" y="2701471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930071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432326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934581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436836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939091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441346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943600" y="31441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955471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457726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59981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62236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964491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466746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969000" y="362040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949121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451376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953631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455886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58141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60396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962650" y="4042228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451376" y="44958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953631" y="44958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455886" y="44958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958141" y="44958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460396" y="44958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962650" y="44849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476776" y="497205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979031" y="497205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481286" y="497205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83541" y="497205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485796" y="497205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988050" y="496116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495826" y="544648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998081" y="544648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500336" y="544648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002591" y="544648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504846" y="544648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07100" y="54356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023481" y="592273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525736" y="592273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417786" y="1885042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920041" y="1885042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3413276" y="2327728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915531" y="2327728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417786" y="2327728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4920041" y="2327728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422296" y="2327728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924550" y="2316842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476093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6501493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495143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6495143" y="44958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0" y="2775858"/>
            <a:ext cx="19866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Only integer points 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5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choices: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Output</a:t>
            </a:r>
            <a:r>
              <a:rPr lang="en-US" sz="1600" dirty="0" smtClean="0">
                <a:latin typeface="+mn-lt"/>
              </a:rPr>
              <a:t>: Nodes and edges are labeled and the blue and orange edges form a tree</a:t>
            </a:r>
          </a:p>
          <a:p>
            <a:endParaRPr lang="en-US" sz="1600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Goal</a:t>
            </a:r>
            <a:r>
              <a:rPr lang="en-US" sz="1600" dirty="0" smtClean="0">
                <a:latin typeface="+mn-lt"/>
              </a:rPr>
              <a:t>: Find the highest scoring labeling such that the edges that are colored form a tree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521948" y="3013672"/>
            <a:ext cx="36967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Note</a:t>
            </a:r>
            <a:r>
              <a:rPr lang="en-US" sz="1400" dirty="0" smtClean="0"/>
              <a:t>: The output  </a:t>
            </a:r>
            <a:r>
              <a:rPr lang="en-US" sz="1400" b="1" dirty="0" smtClean="0"/>
              <a:t>y </a:t>
            </a:r>
            <a:r>
              <a:rPr lang="en-US" sz="1400" dirty="0" smtClean="0"/>
              <a:t>is a labeled assignment of the nodes and edges 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                     ,                            ,                            ,…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The input </a:t>
            </a:r>
            <a:r>
              <a:rPr lang="en-US" sz="1400" b="1" dirty="0" smtClean="0"/>
              <a:t>x </a:t>
            </a:r>
            <a:r>
              <a:rPr lang="en-US" sz="1400" dirty="0" smtClean="0"/>
              <a:t>not shown here</a:t>
            </a:r>
            <a:endParaRPr lang="en-US" sz="1400" b="1" dirty="0" smtClean="0"/>
          </a:p>
        </p:txBody>
      </p:sp>
      <p:sp>
        <p:nvSpPr>
          <p:cNvPr id="163" name="TextBox 162"/>
          <p:cNvSpPr txBox="1"/>
          <p:nvPr/>
        </p:nvSpPr>
        <p:spPr>
          <a:xfrm>
            <a:off x="4036787" y="1044222"/>
            <a:ext cx="50074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scoring function (via the weight vector) scores outputs</a:t>
            </a:r>
          </a:p>
          <a:p>
            <a:pPr marL="285750" indent="-285750">
              <a:buFont typeface="Arial"/>
              <a:buChar char="•"/>
            </a:pPr>
            <a:endParaRPr lang="en-US" sz="1400" dirty="0" smtClean="0"/>
          </a:p>
          <a:p>
            <a:r>
              <a:rPr lang="en-US" sz="1400" dirty="0" smtClean="0"/>
              <a:t>For generalization and ease of inference, break the output into parts and score each part</a:t>
            </a:r>
          </a:p>
          <a:p>
            <a:r>
              <a:rPr lang="en-US" sz="1400" dirty="0" smtClean="0"/>
              <a:t>The score for the structure is the sum of the part scores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r>
              <a:rPr lang="en-US" sz="1400" dirty="0" smtClean="0"/>
              <a:t>What is the best way to do this decomposition? Depends….</a:t>
            </a:r>
          </a:p>
        </p:txBody>
      </p:sp>
      <p:grpSp>
        <p:nvGrpSpPr>
          <p:cNvPr id="234" name="Group 233"/>
          <p:cNvGrpSpPr/>
          <p:nvPr/>
        </p:nvGrpSpPr>
        <p:grpSpPr>
          <a:xfrm>
            <a:off x="4382650" y="3690530"/>
            <a:ext cx="3368447" cy="964272"/>
            <a:chOff x="4382650" y="4321433"/>
            <a:chExt cx="3368447" cy="964272"/>
          </a:xfrm>
        </p:grpSpPr>
        <p:pic>
          <p:nvPicPr>
            <p:cNvPr id="231" name="Picture 230" descr="p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0" y="4321434"/>
              <a:ext cx="1016535" cy="964271"/>
            </a:xfrm>
            <a:prstGeom prst="rect">
              <a:avLst/>
            </a:prstGeom>
          </p:spPr>
        </p:pic>
        <p:pic>
          <p:nvPicPr>
            <p:cNvPr id="232" name="Picture 231" descr="p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461" y="4321433"/>
              <a:ext cx="1016535" cy="964271"/>
            </a:xfrm>
            <a:prstGeom prst="rect">
              <a:avLst/>
            </a:prstGeom>
          </p:spPr>
        </p:pic>
        <p:pic>
          <p:nvPicPr>
            <p:cNvPr id="233" name="Picture 232" descr="p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4562" y="4321433"/>
              <a:ext cx="1016535" cy="964271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3938496" y="1044222"/>
            <a:ext cx="4971824" cy="49510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49" name="Group 48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node labels</a:t>
                </a:r>
                <a:endParaRPr lang="en-US" sz="1600" dirty="0">
                  <a:latin typeface="+mn-lt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edge labels</a:t>
                </a:r>
                <a:endParaRPr lang="en-US" sz="1600" dirty="0">
                  <a:latin typeface="+mn-lt"/>
                </a:endParaRP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193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433286" y="1197429"/>
            <a:ext cx="5914571" cy="5334000"/>
          </a:xfrm>
          <a:prstGeom prst="rect">
            <a:avLst/>
          </a:prstGeom>
          <a:gradFill>
            <a:gsLst>
              <a:gs pos="23000">
                <a:schemeClr val="tx2"/>
              </a:gs>
              <a:gs pos="100000">
                <a:schemeClr val="bg1"/>
              </a:gs>
            </a:gsLst>
            <a:lin ang="822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Geometry of integer 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39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2" name="TextBox 11"/>
          <p:cNvSpPr txBox="1"/>
          <p:nvPr/>
        </p:nvSpPr>
        <p:spPr>
          <a:xfrm>
            <a:off x="99786" y="1092486"/>
            <a:ext cx="30221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constraint matrix defines </a:t>
            </a:r>
            <a:r>
              <a:rPr lang="en-US" dirty="0" err="1" smtClean="0"/>
              <a:t>polytope</a:t>
            </a:r>
            <a:r>
              <a:rPr lang="en-US" dirty="0" smtClean="0"/>
              <a:t> that contains allowed solutions (possibly not closed)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30043" y="1280049"/>
            <a:ext cx="25050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objective defines cost for every point in the space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94429" y="1741714"/>
            <a:ext cx="4370614" cy="4614637"/>
            <a:chOff x="1959429" y="1741714"/>
            <a:chExt cx="4370614" cy="4614637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1959429" y="1741714"/>
              <a:ext cx="1941285" cy="10341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900714" y="1741714"/>
              <a:ext cx="1297215" cy="3900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497286" y="3699329"/>
              <a:ext cx="832757" cy="19612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97929" y="2131786"/>
              <a:ext cx="1132114" cy="1567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111500" y="5660572"/>
              <a:ext cx="2385786" cy="695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1959429" y="2775858"/>
              <a:ext cx="1152071" cy="35804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930071" y="1885042"/>
            <a:ext cx="3698422" cy="4173766"/>
            <a:chOff x="2930071" y="1885042"/>
            <a:chExt cx="3698422" cy="4173766"/>
          </a:xfrm>
        </p:grpSpPr>
        <p:sp>
          <p:nvSpPr>
            <p:cNvPr id="5" name="Oval 4"/>
            <p:cNvSpPr/>
            <p:nvPr/>
          </p:nvSpPr>
          <p:spPr>
            <a:xfrm>
              <a:off x="2930071" y="27123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432326" y="27123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934581" y="27123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436836" y="27123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939091" y="27123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41346" y="27123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943600" y="2701471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930071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432326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934581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436836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939091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441346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943600" y="314415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955471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457726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59981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62236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964491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466746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969000" y="3620407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949121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451376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953631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455886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58141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60396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962650" y="4042228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451376" y="44958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953631" y="44958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455886" y="44958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958141" y="44958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460396" y="44958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962650" y="44849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476776" y="497205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979031" y="497205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481286" y="497205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83541" y="497205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485796" y="497205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988050" y="496116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495826" y="544648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998081" y="544648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500336" y="544648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002591" y="544648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504846" y="544648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07100" y="54356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023481" y="592273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525736" y="5922736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417786" y="1885042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920041" y="1885042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3413276" y="2327728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915531" y="2327728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417786" y="2327728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4920041" y="2327728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422296" y="2327728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924550" y="2316842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476093" y="315504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6501493" y="3631293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495143" y="4053114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6495143" y="4495800"/>
              <a:ext cx="127000" cy="1360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0" y="2775858"/>
            <a:ext cx="19866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Only integer points allowed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5777374" y="2053770"/>
            <a:ext cx="127000" cy="13607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818389" y="2258785"/>
            <a:ext cx="201674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vertex is not an integer solution.</a:t>
            </a:r>
          </a:p>
          <a:p>
            <a:r>
              <a:rPr lang="en-US" dirty="0" smtClean="0"/>
              <a:t>Can not be the solution.</a:t>
            </a:r>
          </a:p>
        </p:txBody>
      </p:sp>
      <p:cxnSp>
        <p:nvCxnSpPr>
          <p:cNvPr id="7" name="Straight Arrow Connector 6"/>
          <p:cNvCxnSpPr>
            <a:stCxn id="77" idx="1"/>
          </p:cNvCxnSpPr>
          <p:nvPr/>
        </p:nvCxnSpPr>
        <p:spPr>
          <a:xfrm flipH="1" flipV="1">
            <a:off x="5943601" y="2131788"/>
            <a:ext cx="874788" cy="727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0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Integer linear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 general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Solving integer linear programs in general can be NP-hard!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LP-relaxation</a:t>
            </a:r>
            <a:r>
              <a:rPr lang="en-US" dirty="0" smtClean="0"/>
              <a:t>: Drop the integer constraints and hope for the best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36133" y="2639787"/>
            <a:ext cx="2425700" cy="42635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Region 2014-11-06 at 10.32.0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143" y="1600201"/>
            <a:ext cx="3737004" cy="15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in ILPs for inference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Let’s start with multi-class classification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alibri"/>
              </a:rPr>
              <a:t>	</a:t>
            </a:r>
            <a:r>
              <a:rPr lang="en-US" sz="2000" dirty="0" err="1" smtClean="0">
                <a:latin typeface="Calibri"/>
              </a:rPr>
              <a:t>argmax</a:t>
            </a:r>
            <a:r>
              <a:rPr lang="en-US" sz="2000" b="1" baseline="-25000" dirty="0" err="1" smtClean="0">
                <a:latin typeface="Calibri"/>
              </a:rPr>
              <a:t>y</a:t>
            </a:r>
            <a:r>
              <a:rPr lang="en-US" sz="2000" baseline="-25000" dirty="0" smtClean="0"/>
              <a:t> </a:t>
            </a:r>
            <a:r>
              <a:rPr lang="en-US" sz="2000" baseline="-25000" dirty="0" smtClean="0">
                <a:latin typeface="cmsy10"/>
                <a:ea typeface="cmsy10"/>
                <a:cs typeface="cmsy10"/>
              </a:rPr>
              <a:t>2 </a:t>
            </a:r>
            <a:r>
              <a:rPr lang="en-US" sz="2000" baseline="-25000" dirty="0" smtClean="0">
                <a:ea typeface="cmsy10"/>
                <a:cs typeface="cmsy10"/>
              </a:rPr>
              <a:t>{A, B, C} </a:t>
            </a:r>
            <a:r>
              <a:rPr lang="en-US" sz="2000" b="1" dirty="0" err="1" smtClean="0">
                <a:latin typeface="Calibri"/>
              </a:rPr>
              <a:t>w</a:t>
            </a:r>
            <a:r>
              <a:rPr lang="en-US" sz="2000" baseline="30000" dirty="0" err="1" smtClean="0">
                <a:latin typeface="Calibri"/>
              </a:rPr>
              <a:t>T</a:t>
            </a:r>
            <a:r>
              <a:rPr lang="en-US" sz="2000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2000" dirty="0" smtClean="0"/>
              <a:t>(</a:t>
            </a:r>
            <a:r>
              <a:rPr lang="en-US" sz="2000" b="1" dirty="0" smtClean="0"/>
              <a:t>x</a:t>
            </a:r>
            <a:r>
              <a:rPr lang="en-US" sz="2000" dirty="0" smtClean="0"/>
              <a:t>, </a:t>
            </a:r>
            <a:r>
              <a:rPr lang="en-US" sz="2000" b="1" dirty="0" smtClean="0"/>
              <a:t>y</a:t>
            </a:r>
            <a:r>
              <a:rPr lang="en-US" sz="2000" dirty="0" smtClean="0"/>
              <a:t>) = </a:t>
            </a:r>
            <a:r>
              <a:rPr lang="en-US" sz="2000" dirty="0" err="1"/>
              <a:t>argmax</a:t>
            </a:r>
            <a:r>
              <a:rPr lang="en-US" sz="2000" b="1" baseline="-25000" dirty="0" err="1"/>
              <a:t>y</a:t>
            </a:r>
            <a:r>
              <a:rPr lang="en-US" sz="2000" baseline="-25000" dirty="0"/>
              <a:t> </a:t>
            </a:r>
            <a:r>
              <a:rPr lang="en-US" sz="2000" baseline="-25000" dirty="0">
                <a:latin typeface="cmsy10"/>
                <a:ea typeface="cmsy10"/>
                <a:cs typeface="cmsy10"/>
              </a:rPr>
              <a:t>2 </a:t>
            </a:r>
            <a:r>
              <a:rPr lang="en-US" sz="2000" baseline="-25000" dirty="0">
                <a:ea typeface="cmsy10"/>
                <a:cs typeface="cmsy10"/>
              </a:rPr>
              <a:t>{A, B, C} </a:t>
            </a:r>
            <a:r>
              <a:rPr lang="en-US" sz="2000" dirty="0" smtClean="0">
                <a:solidFill>
                  <a:schemeClr val="accent1"/>
                </a:solidFill>
                <a:ea typeface="cmsy10"/>
                <a:cs typeface="cmsy10"/>
              </a:rPr>
              <a:t>score(</a:t>
            </a:r>
            <a:r>
              <a:rPr lang="en-US" sz="2000" b="1" dirty="0" smtClean="0">
                <a:solidFill>
                  <a:schemeClr val="accent1"/>
                </a:solidFill>
                <a:ea typeface="cmsy10"/>
                <a:cs typeface="cmsy10"/>
              </a:rPr>
              <a:t>y</a:t>
            </a:r>
            <a:r>
              <a:rPr lang="en-US" sz="2000" dirty="0" smtClean="0">
                <a:ea typeface="cmsy10"/>
                <a:cs typeface="cmsy10"/>
              </a:rPr>
              <a:t>)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57150" indent="0">
              <a:buNone/>
            </a:pPr>
            <a:r>
              <a:rPr lang="en-US" sz="2400" dirty="0"/>
              <a:t>Introduce </a:t>
            </a:r>
            <a:r>
              <a:rPr lang="en-US" sz="2400" dirty="0">
                <a:solidFill>
                  <a:schemeClr val="accent1"/>
                </a:solidFill>
              </a:rPr>
              <a:t>decision variables</a:t>
            </a:r>
            <a:r>
              <a:rPr lang="en-US" sz="2400" dirty="0"/>
              <a:t>: Indicators for each label</a:t>
            </a:r>
          </a:p>
          <a:p>
            <a:pPr marL="400050"/>
            <a:r>
              <a:rPr lang="en-US" sz="2000" dirty="0" err="1" smtClean="0">
                <a:latin typeface="Calibri"/>
              </a:rPr>
              <a:t>z</a:t>
            </a:r>
            <a:r>
              <a:rPr lang="en-US" sz="2000" baseline="-25000" dirty="0" err="1" smtClean="0">
                <a:latin typeface="Calibri"/>
              </a:rPr>
              <a:t>A</a:t>
            </a:r>
            <a:r>
              <a:rPr lang="en-US" sz="2000" dirty="0" smtClean="0"/>
              <a:t> = 1 if output </a:t>
            </a:r>
            <a:r>
              <a:rPr lang="en-US" sz="2000" dirty="0"/>
              <a:t>=</a:t>
            </a:r>
            <a:r>
              <a:rPr lang="en-US" sz="2000" dirty="0" smtClean="0"/>
              <a:t> A, 0 otherwise</a:t>
            </a:r>
          </a:p>
          <a:p>
            <a:pPr marL="400050"/>
            <a:r>
              <a:rPr lang="en-US" sz="2000" dirty="0" err="1" smtClean="0">
                <a:latin typeface="Calibri"/>
              </a:rPr>
              <a:t>z</a:t>
            </a:r>
            <a:r>
              <a:rPr lang="en-US" sz="2000" baseline="-25000" dirty="0" err="1" smtClean="0">
                <a:latin typeface="Calibri"/>
              </a:rPr>
              <a:t>B</a:t>
            </a:r>
            <a:r>
              <a:rPr lang="en-US" sz="2000" dirty="0" smtClean="0"/>
              <a:t> = 1 if output = B, 0 otherwise</a:t>
            </a:r>
          </a:p>
          <a:p>
            <a:pPr marL="400050"/>
            <a:r>
              <a:rPr lang="en-US" sz="2000" dirty="0" err="1" smtClean="0">
                <a:latin typeface="Calibri"/>
              </a:rPr>
              <a:t>z</a:t>
            </a:r>
            <a:r>
              <a:rPr lang="en-US" sz="2000" baseline="-25000" dirty="0" err="1" smtClean="0">
                <a:latin typeface="Calibri"/>
              </a:rPr>
              <a:t>C</a:t>
            </a:r>
            <a:r>
              <a:rPr lang="en-US" sz="2000" dirty="0" smtClean="0"/>
              <a:t> = 1 if output = C, 0 otherwise</a:t>
            </a:r>
          </a:p>
          <a:p>
            <a:pPr marL="5715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385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64" y="4404166"/>
            <a:ext cx="5746249" cy="1620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in ILPs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Let’s start with multi-class classification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alibri"/>
              </a:rPr>
              <a:t>	</a:t>
            </a:r>
            <a:r>
              <a:rPr lang="en-US" sz="2000" dirty="0" err="1" smtClean="0">
                <a:latin typeface="Calibri"/>
              </a:rPr>
              <a:t>argmax</a:t>
            </a:r>
            <a:r>
              <a:rPr lang="en-US" sz="2000" b="1" baseline="-25000" dirty="0" err="1" smtClean="0">
                <a:latin typeface="Calibri"/>
              </a:rPr>
              <a:t>y</a:t>
            </a:r>
            <a:r>
              <a:rPr lang="en-US" sz="2000" baseline="-25000" dirty="0" smtClean="0"/>
              <a:t> </a:t>
            </a:r>
            <a:r>
              <a:rPr lang="en-US" sz="2000" baseline="-25000" dirty="0" smtClean="0">
                <a:latin typeface="cmsy10"/>
                <a:ea typeface="cmsy10"/>
                <a:cs typeface="cmsy10"/>
              </a:rPr>
              <a:t>2 </a:t>
            </a:r>
            <a:r>
              <a:rPr lang="en-US" sz="2000" baseline="-25000" dirty="0" smtClean="0">
                <a:ea typeface="cmsy10"/>
                <a:cs typeface="cmsy10"/>
              </a:rPr>
              <a:t>{A, B, C} </a:t>
            </a:r>
            <a:r>
              <a:rPr lang="en-US" sz="2000" b="1" dirty="0" err="1" smtClean="0">
                <a:latin typeface="Calibri"/>
              </a:rPr>
              <a:t>w</a:t>
            </a:r>
            <a:r>
              <a:rPr lang="en-US" sz="2000" baseline="30000" dirty="0" err="1" smtClean="0">
                <a:latin typeface="Calibri"/>
              </a:rPr>
              <a:t>T</a:t>
            </a:r>
            <a:r>
              <a:rPr lang="en-US" sz="2000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2000" dirty="0" smtClean="0"/>
              <a:t>(</a:t>
            </a:r>
            <a:r>
              <a:rPr lang="en-US" sz="2000" b="1" dirty="0" smtClean="0"/>
              <a:t>x</a:t>
            </a:r>
            <a:r>
              <a:rPr lang="en-US" sz="2000" dirty="0" smtClean="0"/>
              <a:t>, </a:t>
            </a:r>
            <a:r>
              <a:rPr lang="en-US" sz="2000" b="1" dirty="0" smtClean="0"/>
              <a:t>y</a:t>
            </a:r>
            <a:r>
              <a:rPr lang="en-US" sz="2000" dirty="0" smtClean="0"/>
              <a:t>) = </a:t>
            </a:r>
            <a:r>
              <a:rPr lang="en-US" sz="2000" dirty="0" err="1"/>
              <a:t>argmax</a:t>
            </a:r>
            <a:r>
              <a:rPr lang="en-US" sz="2000" b="1" baseline="-25000" dirty="0" err="1"/>
              <a:t>y</a:t>
            </a:r>
            <a:r>
              <a:rPr lang="en-US" sz="2000" baseline="-25000" dirty="0"/>
              <a:t> </a:t>
            </a:r>
            <a:r>
              <a:rPr lang="en-US" sz="2000" baseline="-25000" dirty="0">
                <a:latin typeface="cmsy10"/>
                <a:ea typeface="cmsy10"/>
                <a:cs typeface="cmsy10"/>
              </a:rPr>
              <a:t>2 </a:t>
            </a:r>
            <a:r>
              <a:rPr lang="en-US" sz="2000" baseline="-25000" dirty="0">
                <a:ea typeface="cmsy10"/>
                <a:cs typeface="cmsy10"/>
              </a:rPr>
              <a:t>{A, B, C} </a:t>
            </a:r>
            <a:r>
              <a:rPr lang="en-US" sz="2000" dirty="0" smtClean="0">
                <a:solidFill>
                  <a:schemeClr val="accent1"/>
                </a:solidFill>
                <a:ea typeface="cmsy10"/>
                <a:cs typeface="cmsy10"/>
              </a:rPr>
              <a:t>score(</a:t>
            </a:r>
            <a:r>
              <a:rPr lang="en-US" sz="2000" b="1" dirty="0" smtClean="0">
                <a:solidFill>
                  <a:schemeClr val="accent1"/>
                </a:solidFill>
                <a:ea typeface="cmsy10"/>
                <a:cs typeface="cmsy10"/>
              </a:rPr>
              <a:t>y</a:t>
            </a:r>
            <a:r>
              <a:rPr lang="en-US" sz="2000" dirty="0" smtClean="0">
                <a:ea typeface="cmsy10"/>
                <a:cs typeface="cmsy10"/>
              </a:rPr>
              <a:t>)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57150" indent="0">
              <a:buNone/>
            </a:pPr>
            <a:r>
              <a:rPr lang="en-US" sz="2400" dirty="0"/>
              <a:t>Introduce </a:t>
            </a:r>
            <a:r>
              <a:rPr lang="en-US" sz="2400" dirty="0">
                <a:solidFill>
                  <a:schemeClr val="accent1"/>
                </a:solidFill>
              </a:rPr>
              <a:t>decision variables</a:t>
            </a:r>
            <a:r>
              <a:rPr lang="en-US" sz="2400" dirty="0"/>
              <a:t>: Indicators for each label</a:t>
            </a:r>
          </a:p>
          <a:p>
            <a:pPr marL="400050"/>
            <a:r>
              <a:rPr lang="en-US" sz="2000" dirty="0" err="1" smtClean="0">
                <a:latin typeface="Calibri"/>
              </a:rPr>
              <a:t>z</a:t>
            </a:r>
            <a:r>
              <a:rPr lang="en-US" sz="2000" baseline="-25000" dirty="0" err="1" smtClean="0">
                <a:latin typeface="Calibri"/>
              </a:rPr>
              <a:t>A</a:t>
            </a:r>
            <a:r>
              <a:rPr lang="en-US" sz="2000" dirty="0" smtClean="0"/>
              <a:t> = 1 if output </a:t>
            </a:r>
            <a:r>
              <a:rPr lang="en-US" sz="2000" dirty="0"/>
              <a:t>=</a:t>
            </a:r>
            <a:r>
              <a:rPr lang="en-US" sz="2000" dirty="0" smtClean="0"/>
              <a:t> A, 0 otherwise</a:t>
            </a:r>
          </a:p>
          <a:p>
            <a:pPr marL="400050"/>
            <a:r>
              <a:rPr lang="en-US" sz="2000" dirty="0" err="1" smtClean="0">
                <a:latin typeface="Calibri"/>
              </a:rPr>
              <a:t>z</a:t>
            </a:r>
            <a:r>
              <a:rPr lang="en-US" sz="2000" baseline="-25000" dirty="0" err="1" smtClean="0">
                <a:latin typeface="Calibri"/>
              </a:rPr>
              <a:t>B</a:t>
            </a:r>
            <a:r>
              <a:rPr lang="en-US" sz="2000" dirty="0" smtClean="0"/>
              <a:t> = 1 if output = B, 0 otherwise</a:t>
            </a:r>
          </a:p>
          <a:p>
            <a:pPr marL="400050"/>
            <a:r>
              <a:rPr lang="en-US" sz="2000" dirty="0" err="1" smtClean="0">
                <a:latin typeface="Calibri"/>
              </a:rPr>
              <a:t>z</a:t>
            </a:r>
            <a:r>
              <a:rPr lang="en-US" sz="2000" baseline="-25000" dirty="0" err="1" smtClean="0">
                <a:latin typeface="Calibri"/>
              </a:rPr>
              <a:t>C</a:t>
            </a:r>
            <a:r>
              <a:rPr lang="en-US" sz="2000" dirty="0" smtClean="0"/>
              <a:t> = 1 if output = C, 0 otherwise</a:t>
            </a:r>
          </a:p>
          <a:p>
            <a:pPr marL="5715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48929" y="4505263"/>
            <a:ext cx="20117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Maximize the score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09686" y="5026995"/>
            <a:ext cx="237671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Pick exactly one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in ILPs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Let’s start with multi-class classification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alibri"/>
              </a:rPr>
              <a:t>	</a:t>
            </a:r>
            <a:r>
              <a:rPr lang="en-US" sz="2000" dirty="0" err="1" smtClean="0">
                <a:latin typeface="Calibri"/>
              </a:rPr>
              <a:t>argmax</a:t>
            </a:r>
            <a:r>
              <a:rPr lang="en-US" sz="2000" b="1" baseline="-25000" dirty="0" err="1" smtClean="0">
                <a:latin typeface="Calibri"/>
              </a:rPr>
              <a:t>y</a:t>
            </a:r>
            <a:r>
              <a:rPr lang="en-US" sz="2000" baseline="-25000" dirty="0" smtClean="0"/>
              <a:t> </a:t>
            </a:r>
            <a:r>
              <a:rPr lang="en-US" sz="2000" baseline="-25000" dirty="0" smtClean="0">
                <a:latin typeface="cmsy10"/>
                <a:ea typeface="cmsy10"/>
                <a:cs typeface="cmsy10"/>
              </a:rPr>
              <a:t>2 </a:t>
            </a:r>
            <a:r>
              <a:rPr lang="en-US" sz="2000" baseline="-25000" dirty="0" smtClean="0">
                <a:ea typeface="cmsy10"/>
                <a:cs typeface="cmsy10"/>
              </a:rPr>
              <a:t>{A, B, C} </a:t>
            </a:r>
            <a:r>
              <a:rPr lang="en-US" sz="2000" b="1" dirty="0" err="1" smtClean="0">
                <a:latin typeface="Calibri"/>
              </a:rPr>
              <a:t>w</a:t>
            </a:r>
            <a:r>
              <a:rPr lang="en-US" sz="2000" baseline="30000" dirty="0" err="1" smtClean="0">
                <a:latin typeface="Calibri"/>
              </a:rPr>
              <a:t>T</a:t>
            </a:r>
            <a:r>
              <a:rPr lang="en-US" sz="2000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2000" dirty="0" smtClean="0"/>
              <a:t>(</a:t>
            </a:r>
            <a:r>
              <a:rPr lang="en-US" sz="2000" b="1" dirty="0" smtClean="0"/>
              <a:t>x</a:t>
            </a:r>
            <a:r>
              <a:rPr lang="en-US" sz="2000" dirty="0" smtClean="0"/>
              <a:t>, </a:t>
            </a:r>
            <a:r>
              <a:rPr lang="en-US" sz="2000" b="1" dirty="0" smtClean="0"/>
              <a:t>y</a:t>
            </a:r>
            <a:r>
              <a:rPr lang="en-US" sz="2000" dirty="0" smtClean="0"/>
              <a:t>) = </a:t>
            </a:r>
            <a:r>
              <a:rPr lang="en-US" sz="2000" dirty="0" err="1"/>
              <a:t>argmax</a:t>
            </a:r>
            <a:r>
              <a:rPr lang="en-US" sz="2000" b="1" baseline="-25000" dirty="0" err="1"/>
              <a:t>y</a:t>
            </a:r>
            <a:r>
              <a:rPr lang="en-US" sz="2000" baseline="-25000" dirty="0"/>
              <a:t> </a:t>
            </a:r>
            <a:r>
              <a:rPr lang="en-US" sz="2000" baseline="-25000" dirty="0">
                <a:latin typeface="cmsy10"/>
                <a:ea typeface="cmsy10"/>
                <a:cs typeface="cmsy10"/>
              </a:rPr>
              <a:t>2 </a:t>
            </a:r>
            <a:r>
              <a:rPr lang="en-US" sz="2000" baseline="-25000" dirty="0">
                <a:ea typeface="cmsy10"/>
                <a:cs typeface="cmsy10"/>
              </a:rPr>
              <a:t>{A, B, C} </a:t>
            </a:r>
            <a:r>
              <a:rPr lang="en-US" sz="2000" dirty="0" smtClean="0">
                <a:solidFill>
                  <a:schemeClr val="accent1"/>
                </a:solidFill>
                <a:ea typeface="cmsy10"/>
                <a:cs typeface="cmsy10"/>
              </a:rPr>
              <a:t>score(</a:t>
            </a:r>
            <a:r>
              <a:rPr lang="en-US" sz="2000" b="1" dirty="0" smtClean="0">
                <a:solidFill>
                  <a:schemeClr val="accent1"/>
                </a:solidFill>
                <a:ea typeface="cmsy10"/>
                <a:cs typeface="cmsy10"/>
              </a:rPr>
              <a:t>y</a:t>
            </a:r>
            <a:r>
              <a:rPr lang="en-US" sz="2000" dirty="0" smtClean="0">
                <a:ea typeface="cmsy10"/>
                <a:cs typeface="cmsy10"/>
              </a:rPr>
              <a:t>)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57150" indent="0">
              <a:buNone/>
            </a:pPr>
            <a:r>
              <a:rPr lang="en-US" sz="2400" dirty="0" smtClean="0"/>
              <a:t>Introduce </a:t>
            </a:r>
            <a:r>
              <a:rPr lang="en-US" sz="2400" dirty="0" smtClean="0">
                <a:solidFill>
                  <a:schemeClr val="accent1"/>
                </a:solidFill>
              </a:rPr>
              <a:t>decision variables</a:t>
            </a:r>
            <a:r>
              <a:rPr lang="en-US" sz="2400" dirty="0" smtClean="0"/>
              <a:t>: Indicators for each label</a:t>
            </a:r>
          </a:p>
          <a:p>
            <a:pPr marL="400050"/>
            <a:r>
              <a:rPr lang="en-US" sz="2000" dirty="0" err="1" smtClean="0">
                <a:latin typeface="Calibri"/>
              </a:rPr>
              <a:t>z</a:t>
            </a:r>
            <a:r>
              <a:rPr lang="en-US" sz="2000" baseline="-25000" dirty="0" err="1" smtClean="0">
                <a:latin typeface="Calibri"/>
              </a:rPr>
              <a:t>A</a:t>
            </a:r>
            <a:r>
              <a:rPr lang="en-US" sz="2000" dirty="0" smtClean="0"/>
              <a:t> = 1 if output </a:t>
            </a:r>
            <a:r>
              <a:rPr lang="en-US" sz="2000" dirty="0"/>
              <a:t>=</a:t>
            </a:r>
            <a:r>
              <a:rPr lang="en-US" sz="2000" dirty="0" smtClean="0"/>
              <a:t> A, 0 otherwise</a:t>
            </a:r>
          </a:p>
          <a:p>
            <a:pPr marL="400050"/>
            <a:r>
              <a:rPr lang="en-US" sz="2000" dirty="0" err="1" smtClean="0">
                <a:latin typeface="Calibri"/>
              </a:rPr>
              <a:t>z</a:t>
            </a:r>
            <a:r>
              <a:rPr lang="en-US" sz="2000" baseline="-25000" dirty="0" err="1" smtClean="0">
                <a:latin typeface="Calibri"/>
              </a:rPr>
              <a:t>B</a:t>
            </a:r>
            <a:r>
              <a:rPr lang="en-US" sz="2000" dirty="0" smtClean="0"/>
              <a:t> = 1 if output = B, 0 otherwise</a:t>
            </a:r>
          </a:p>
          <a:p>
            <a:pPr marL="400050"/>
            <a:r>
              <a:rPr lang="en-US" sz="2000" dirty="0" err="1" smtClean="0">
                <a:latin typeface="Calibri"/>
              </a:rPr>
              <a:t>z</a:t>
            </a:r>
            <a:r>
              <a:rPr lang="en-US" sz="2000" baseline="-25000" dirty="0" err="1" smtClean="0">
                <a:latin typeface="Calibri"/>
              </a:rPr>
              <a:t>C</a:t>
            </a:r>
            <a:r>
              <a:rPr lang="en-US" sz="2000" dirty="0" smtClean="0"/>
              <a:t> = 1 if output = C, 0 otherwise</a:t>
            </a:r>
          </a:p>
          <a:p>
            <a:pPr marL="5715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48929" y="4505263"/>
            <a:ext cx="20117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Maximize the score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8929" y="5010276"/>
            <a:ext cx="21842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Pick exactly one label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1786" y="6023305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assignment to the </a:t>
            </a:r>
            <a:r>
              <a:rPr lang="en-US" b="1" dirty="0" smtClean="0"/>
              <a:t>z</a:t>
            </a:r>
            <a:r>
              <a:rPr lang="en-US" dirty="0" smtClean="0"/>
              <a:t> vector gives us a </a:t>
            </a:r>
            <a:r>
              <a:rPr lang="en-US" b="1" dirty="0" smtClean="0"/>
              <a:t>y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64" y="4404166"/>
            <a:ext cx="5746249" cy="162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in ILPs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Let’s start with multi-class classification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alibri"/>
              </a:rPr>
              <a:t>	</a:t>
            </a:r>
            <a:r>
              <a:rPr lang="en-US" sz="2000" dirty="0" err="1" smtClean="0">
                <a:latin typeface="Calibri"/>
              </a:rPr>
              <a:t>argmax</a:t>
            </a:r>
            <a:r>
              <a:rPr lang="en-US" sz="2000" b="1" baseline="-25000" dirty="0" err="1" smtClean="0">
                <a:latin typeface="Calibri"/>
              </a:rPr>
              <a:t>y</a:t>
            </a:r>
            <a:r>
              <a:rPr lang="en-US" sz="2000" baseline="-25000" dirty="0" smtClean="0"/>
              <a:t> </a:t>
            </a:r>
            <a:r>
              <a:rPr lang="en-US" sz="2000" baseline="-25000" dirty="0" smtClean="0">
                <a:latin typeface="cmsy10"/>
                <a:ea typeface="cmsy10"/>
                <a:cs typeface="cmsy10"/>
              </a:rPr>
              <a:t>2 </a:t>
            </a:r>
            <a:r>
              <a:rPr lang="en-US" sz="2000" baseline="-25000" dirty="0" smtClean="0">
                <a:ea typeface="cmsy10"/>
                <a:cs typeface="cmsy10"/>
              </a:rPr>
              <a:t>{A, B, C} </a:t>
            </a:r>
            <a:r>
              <a:rPr lang="en-US" sz="2000" b="1" dirty="0" err="1" smtClean="0">
                <a:latin typeface="Calibri"/>
              </a:rPr>
              <a:t>w</a:t>
            </a:r>
            <a:r>
              <a:rPr lang="en-US" sz="2000" baseline="30000" dirty="0" err="1" smtClean="0">
                <a:latin typeface="Calibri"/>
              </a:rPr>
              <a:t>T</a:t>
            </a:r>
            <a:r>
              <a:rPr lang="en-US" sz="2000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2000" dirty="0" smtClean="0"/>
              <a:t>(</a:t>
            </a:r>
            <a:r>
              <a:rPr lang="en-US" sz="2000" b="1" dirty="0" smtClean="0"/>
              <a:t>x</a:t>
            </a:r>
            <a:r>
              <a:rPr lang="en-US" sz="2000" dirty="0" smtClean="0"/>
              <a:t>, </a:t>
            </a:r>
            <a:r>
              <a:rPr lang="en-US" sz="2000" b="1" dirty="0" smtClean="0"/>
              <a:t>y</a:t>
            </a:r>
            <a:r>
              <a:rPr lang="en-US" sz="2000" dirty="0" smtClean="0"/>
              <a:t>) = </a:t>
            </a:r>
            <a:r>
              <a:rPr lang="en-US" sz="2000" dirty="0" err="1"/>
              <a:t>argmax</a:t>
            </a:r>
            <a:r>
              <a:rPr lang="en-US" sz="2000" b="1" baseline="-25000" dirty="0" err="1"/>
              <a:t>y</a:t>
            </a:r>
            <a:r>
              <a:rPr lang="en-US" sz="2000" baseline="-25000" dirty="0"/>
              <a:t> </a:t>
            </a:r>
            <a:r>
              <a:rPr lang="en-US" sz="2000" baseline="-25000" dirty="0">
                <a:latin typeface="cmsy10"/>
                <a:ea typeface="cmsy10"/>
                <a:cs typeface="cmsy10"/>
              </a:rPr>
              <a:t>2 </a:t>
            </a:r>
            <a:r>
              <a:rPr lang="en-US" sz="2000" baseline="-25000" dirty="0">
                <a:ea typeface="cmsy10"/>
                <a:cs typeface="cmsy10"/>
              </a:rPr>
              <a:t>{A, B, C} </a:t>
            </a:r>
            <a:r>
              <a:rPr lang="en-US" sz="2000" dirty="0" smtClean="0">
                <a:solidFill>
                  <a:srgbClr val="CC3333"/>
                </a:solidFill>
                <a:ea typeface="cmsy10"/>
                <a:cs typeface="cmsy10"/>
              </a:rPr>
              <a:t>score</a:t>
            </a:r>
            <a:r>
              <a:rPr lang="en-US" sz="2000" dirty="0" smtClean="0">
                <a:ea typeface="cmsy10"/>
                <a:cs typeface="cmsy10"/>
              </a:rPr>
              <a:t>(</a:t>
            </a:r>
            <a:r>
              <a:rPr lang="en-US" sz="2000" b="1" dirty="0" smtClean="0">
                <a:ea typeface="cmsy10"/>
                <a:cs typeface="cmsy10"/>
              </a:rPr>
              <a:t>y</a:t>
            </a:r>
            <a:r>
              <a:rPr lang="en-US" sz="2000" dirty="0" smtClean="0">
                <a:ea typeface="cmsy10"/>
                <a:cs typeface="cmsy10"/>
              </a:rPr>
              <a:t>)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57150" indent="0">
              <a:buNone/>
            </a:pPr>
            <a:r>
              <a:rPr lang="en-US" sz="2400" dirty="0" smtClean="0"/>
              <a:t>Introduce </a:t>
            </a:r>
            <a:r>
              <a:rPr lang="en-US" sz="2400" dirty="0" smtClean="0">
                <a:solidFill>
                  <a:srgbClr val="CC3333"/>
                </a:solidFill>
              </a:rPr>
              <a:t>decision variables </a:t>
            </a:r>
            <a:r>
              <a:rPr lang="en-US" sz="2400" dirty="0" smtClean="0"/>
              <a:t>for each label</a:t>
            </a:r>
          </a:p>
          <a:p>
            <a:pPr marL="400050"/>
            <a:r>
              <a:rPr lang="en-US" sz="2000" dirty="0" err="1" smtClean="0">
                <a:latin typeface="Calibri"/>
              </a:rPr>
              <a:t>z</a:t>
            </a:r>
            <a:r>
              <a:rPr lang="en-US" sz="2000" baseline="-25000" dirty="0" err="1" smtClean="0">
                <a:latin typeface="Calibri"/>
              </a:rPr>
              <a:t>A</a:t>
            </a:r>
            <a:r>
              <a:rPr lang="en-US" sz="2000" dirty="0" smtClean="0"/>
              <a:t> = 1 if output </a:t>
            </a:r>
            <a:r>
              <a:rPr lang="en-US" sz="2000" dirty="0"/>
              <a:t>=</a:t>
            </a:r>
            <a:r>
              <a:rPr lang="en-US" sz="2000" dirty="0" smtClean="0"/>
              <a:t> A, 0 otherwise</a:t>
            </a:r>
          </a:p>
          <a:p>
            <a:pPr marL="400050"/>
            <a:r>
              <a:rPr lang="en-US" sz="2000" dirty="0" err="1" smtClean="0">
                <a:latin typeface="Calibri"/>
              </a:rPr>
              <a:t>z</a:t>
            </a:r>
            <a:r>
              <a:rPr lang="en-US" sz="2000" baseline="-25000" dirty="0" err="1" smtClean="0">
                <a:latin typeface="Calibri"/>
              </a:rPr>
              <a:t>B</a:t>
            </a:r>
            <a:r>
              <a:rPr lang="en-US" sz="2000" dirty="0" smtClean="0"/>
              <a:t> = 1 if output = B, 0 otherwise</a:t>
            </a:r>
          </a:p>
          <a:p>
            <a:pPr marL="400050"/>
            <a:r>
              <a:rPr lang="en-US" sz="2000" dirty="0" err="1" smtClean="0">
                <a:latin typeface="Calibri"/>
              </a:rPr>
              <a:t>z</a:t>
            </a:r>
            <a:r>
              <a:rPr lang="en-US" sz="2000" baseline="-25000" dirty="0" err="1" smtClean="0">
                <a:latin typeface="Calibri"/>
              </a:rPr>
              <a:t>C</a:t>
            </a:r>
            <a:r>
              <a:rPr lang="en-US" sz="2000" dirty="0" smtClean="0"/>
              <a:t> = 1 if output = C, 0 otherwise</a:t>
            </a:r>
          </a:p>
          <a:p>
            <a:pPr marL="5715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57150" indent="0">
              <a:buNone/>
            </a:pP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48929" y="4505263"/>
            <a:ext cx="20117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Maximize the score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8929" y="5010276"/>
            <a:ext cx="21842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Pick exactly one label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31786" y="6023305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assignment to the </a:t>
            </a:r>
            <a:r>
              <a:rPr lang="en-US" b="1" dirty="0" smtClean="0"/>
              <a:t>z</a:t>
            </a:r>
            <a:r>
              <a:rPr lang="en-US" dirty="0" smtClean="0"/>
              <a:t> vector gives us a </a:t>
            </a:r>
            <a:r>
              <a:rPr lang="en-US" b="1" dirty="0" smtClean="0"/>
              <a:t>y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64" y="4404166"/>
            <a:ext cx="5746249" cy="16201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6302" y="2129425"/>
            <a:ext cx="7766138" cy="288085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We have taken a trivial problem (finding a highest scoring element of a list) and converted it into a representation accommodates NP-hardness in the worst case!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Don’t </a:t>
            </a:r>
            <a:r>
              <a:rPr lang="en-US" sz="2000" u="sng" dirty="0" smtClean="0">
                <a:solidFill>
                  <a:schemeClr val="accent1"/>
                </a:solidFill>
              </a:rPr>
              <a:t>solve</a:t>
            </a:r>
            <a:r>
              <a:rPr lang="en-US" sz="2000" dirty="0" smtClean="0">
                <a:solidFill>
                  <a:schemeClr val="accent1"/>
                </a:solidFill>
              </a:rPr>
              <a:t> multiclass classification with an ILP solver. This is a building block for a larger inference problem</a:t>
            </a:r>
          </a:p>
          <a:p>
            <a:pPr algn="ctr"/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41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45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202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</a:t>
            </a:r>
            <a:r>
              <a:rPr lang="en-US" dirty="0" smtClean="0"/>
              <a:t>want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28" name="Picture 27" descr="Screen Region 2014-10-07 at 10.24.3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035591" y="3610829"/>
            <a:ext cx="52478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first order sequence model</a:t>
            </a:r>
            <a:r>
              <a:rPr lang="en-US" smtClean="0"/>
              <a:t>, expressed as a factor graph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>
          <a:xfrm flipV="1">
            <a:off x="4659522" y="2623662"/>
            <a:ext cx="1254369" cy="9871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554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Screen Region 2014-10-07 at 10.55.1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7" y="2961035"/>
            <a:ext cx="7557187" cy="864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46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202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</a:t>
            </a:r>
            <a:r>
              <a:rPr lang="en-US" dirty="0" smtClean="0"/>
              <a:t>want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17068" y="2461977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equivalently,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653436" y="3093861"/>
            <a:ext cx="2392471" cy="556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Emission score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21897" y="3081335"/>
            <a:ext cx="3405486" cy="556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Transition score</a:t>
            </a:r>
            <a:endParaRPr lang="en-US" dirty="0"/>
          </a:p>
        </p:txBody>
      </p:sp>
      <p:pic>
        <p:nvPicPr>
          <p:cNvPr id="33" name="Picture 32" descr="Screen Region 2014-10-07 at 10.24.33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4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47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202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</a:t>
            </a:r>
            <a:r>
              <a:rPr lang="en-US" dirty="0" smtClean="0"/>
              <a:t>want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17068" y="2461977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equivalently,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pic>
        <p:nvPicPr>
          <p:cNvPr id="39" name="Picture 38" descr="Screen Region 2014-10-07 at 10.24.3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846461" y="3729248"/>
            <a:ext cx="2003879" cy="393431"/>
            <a:chOff x="1707931" y="4028966"/>
            <a:chExt cx="2003879" cy="393431"/>
          </a:xfrm>
        </p:grpSpPr>
        <p:sp>
          <p:nvSpPr>
            <p:cNvPr id="40" name="TextBox 39"/>
            <p:cNvSpPr txBox="1"/>
            <p:nvPr/>
          </p:nvSpPr>
          <p:spPr>
            <a:xfrm>
              <a:off x="2135755" y="4053065"/>
              <a:ext cx="1101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Emissions</a:t>
              </a:r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1707931" y="4028966"/>
              <a:ext cx="20038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540277" y="3729248"/>
            <a:ext cx="3297412" cy="381382"/>
            <a:chOff x="3894668" y="4044590"/>
            <a:chExt cx="3297412" cy="381382"/>
          </a:xfrm>
        </p:grpSpPr>
        <p:sp>
          <p:nvSpPr>
            <p:cNvPr id="43" name="TextBox 42"/>
            <p:cNvSpPr txBox="1"/>
            <p:nvPr/>
          </p:nvSpPr>
          <p:spPr>
            <a:xfrm>
              <a:off x="5176698" y="4056640"/>
              <a:ext cx="121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Transitions</a:t>
              </a:r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V="1">
              <a:off x="3894668" y="4044590"/>
              <a:ext cx="3297412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44" descr="Screen Region 2014-10-07 at 10.55.1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7" y="2961035"/>
            <a:ext cx="7557187" cy="8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48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202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</a:t>
            </a:r>
            <a:r>
              <a:rPr lang="en-US" dirty="0" smtClean="0"/>
              <a:t>want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17068" y="2461977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equivalently,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695311" y="4559880"/>
                <a:ext cx="4044697" cy="1264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3366CC"/>
                    </a:solidFill>
                  </a:rPr>
                  <a:t>Decision variables: Indicator functions</a:t>
                </a:r>
              </a:p>
              <a:p>
                <a:pPr algn="ctr"/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𝒕𝒓𝒖𝒆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𝒇𝒂𝒍𝒔𝒆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311" y="4559880"/>
                <a:ext cx="4044697" cy="1264192"/>
              </a:xfrm>
              <a:prstGeom prst="rect">
                <a:avLst/>
              </a:prstGeom>
              <a:blipFill rotWithShape="0">
                <a:blip r:embed="rId2"/>
                <a:stretch>
                  <a:fillRect l="-1054" t="-2415" r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2834821" y="3543739"/>
            <a:ext cx="3422221" cy="1016141"/>
            <a:chOff x="2834821" y="3871310"/>
            <a:chExt cx="3422221" cy="1016141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2834821" y="3871310"/>
              <a:ext cx="1627112" cy="1016141"/>
            </a:xfrm>
            <a:prstGeom prst="straightConnector1">
              <a:avLst/>
            </a:prstGeom>
            <a:ln w="9525" cmpd="sng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4961467" y="3871310"/>
              <a:ext cx="1295575" cy="1016141"/>
            </a:xfrm>
            <a:prstGeom prst="straightConnector1">
              <a:avLst/>
            </a:prstGeom>
            <a:ln w="9525" cmpd="sng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pic>
        <p:nvPicPr>
          <p:cNvPr id="52" name="Picture 51" descr="Screen Region 2014-10-07 at 10.24.33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2451659" y="3106456"/>
            <a:ext cx="755004" cy="4509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671323" y="3130380"/>
            <a:ext cx="1249271" cy="4509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846461" y="3729248"/>
            <a:ext cx="2003879" cy="393431"/>
            <a:chOff x="1707931" y="4028966"/>
            <a:chExt cx="2003879" cy="393431"/>
          </a:xfrm>
        </p:grpSpPr>
        <p:sp>
          <p:nvSpPr>
            <p:cNvPr id="43" name="TextBox 42"/>
            <p:cNvSpPr txBox="1"/>
            <p:nvPr/>
          </p:nvSpPr>
          <p:spPr>
            <a:xfrm>
              <a:off x="2135755" y="4053065"/>
              <a:ext cx="1101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Emissions</a:t>
              </a:r>
              <a:endParaRPr lang="en-US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707931" y="4028966"/>
              <a:ext cx="20038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540277" y="3729248"/>
            <a:ext cx="3297412" cy="381382"/>
            <a:chOff x="3894668" y="4044590"/>
            <a:chExt cx="3297412" cy="381382"/>
          </a:xfrm>
        </p:grpSpPr>
        <p:sp>
          <p:nvSpPr>
            <p:cNvPr id="55" name="TextBox 54"/>
            <p:cNvSpPr txBox="1"/>
            <p:nvPr/>
          </p:nvSpPr>
          <p:spPr>
            <a:xfrm>
              <a:off x="5176698" y="4056640"/>
              <a:ext cx="121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Transitions</a:t>
              </a:r>
              <a:endParaRPr lang="en-US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3894668" y="4044590"/>
              <a:ext cx="3297412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Picture 56" descr="Screen Region 2014-10-07 at 10.55.11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7" y="2961035"/>
            <a:ext cx="7557187" cy="8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Output</a:t>
            </a:r>
            <a:r>
              <a:rPr lang="en-US" sz="1600" dirty="0" smtClean="0">
                <a:latin typeface="+mn-lt"/>
              </a:rPr>
              <a:t>: Nodes and edges are labeled and the blue and orange edges form a tree</a:t>
            </a:r>
          </a:p>
          <a:p>
            <a:endParaRPr lang="en-US" sz="1600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Goal</a:t>
            </a:r>
            <a:r>
              <a:rPr lang="en-US" sz="1600" dirty="0" smtClean="0">
                <a:latin typeface="+mn-lt"/>
              </a:rPr>
              <a:t>: Find the highest scoring labeling such that the edges that are colored form a tree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67" name="Group 66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node labels</a:t>
                </a:r>
                <a:endParaRPr lang="en-US" sz="1600" dirty="0">
                  <a:latin typeface="+mn-lt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</a:rPr>
                  <a:t>3 possible edge labels</a:t>
                </a:r>
                <a:endParaRPr lang="en-US" sz="1600" dirty="0">
                  <a:latin typeface="+mn-lt"/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TextBox 46"/>
          <p:cNvSpPr txBox="1"/>
          <p:nvPr/>
        </p:nvSpPr>
        <p:spPr>
          <a:xfrm>
            <a:off x="4109357" y="1167542"/>
            <a:ext cx="47165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The output is a labeled assignment of nodes and edges </a:t>
            </a:r>
          </a:p>
          <a:p>
            <a:pPr algn="ctr"/>
            <a:endParaRPr lang="en-US" sz="1600" dirty="0" smtClean="0">
              <a:latin typeface="+mn-lt"/>
            </a:endParaRPr>
          </a:p>
          <a:p>
            <a:pPr algn="ctr"/>
            <a:endParaRPr lang="en-US" sz="1600" dirty="0">
              <a:latin typeface="+mn-lt"/>
            </a:endParaRPr>
          </a:p>
          <a:p>
            <a:pPr algn="ctr"/>
            <a:endParaRPr lang="en-US" sz="1600" dirty="0" smtClean="0">
              <a:latin typeface="+mn-lt"/>
            </a:endParaRPr>
          </a:p>
          <a:p>
            <a:pPr algn="ctr"/>
            <a:r>
              <a:rPr lang="en-US" sz="1600" dirty="0" smtClean="0">
                <a:latin typeface="+mn-lt"/>
              </a:rPr>
              <a:t>                                  ,                            ,  </a:t>
            </a:r>
            <a:r>
              <a:rPr lang="mr-IN" sz="1600" dirty="0" smtClean="0">
                <a:latin typeface="+mn-lt"/>
              </a:rPr>
              <a:t>…</a:t>
            </a:r>
            <a:endParaRPr lang="en-US" sz="1600" dirty="0" smtClean="0">
              <a:latin typeface="+mn-lt"/>
            </a:endParaRPr>
          </a:p>
          <a:p>
            <a:pPr algn="ctr"/>
            <a:endParaRPr lang="en-US" sz="1600" smtClean="0">
              <a:latin typeface="+mn-lt"/>
            </a:endParaRPr>
          </a:p>
          <a:p>
            <a:pPr algn="ctr"/>
            <a:endParaRPr lang="en-US" sz="1600" dirty="0">
              <a:latin typeface="+mn-lt"/>
            </a:endParaRPr>
          </a:p>
          <a:p>
            <a:pPr algn="ctr"/>
            <a:endParaRPr lang="en-US" sz="1600" dirty="0">
              <a:latin typeface="+mn-lt"/>
            </a:endParaRPr>
          </a:p>
          <a:p>
            <a:pPr algn="ctr"/>
            <a:r>
              <a:rPr lang="en-US" sz="1600" dirty="0" smtClean="0">
                <a:latin typeface="+mn-lt"/>
              </a:rPr>
              <a:t>The input</a:t>
            </a:r>
            <a:r>
              <a:rPr lang="en-US" sz="1600" b="1" dirty="0" smtClean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not shown here</a:t>
            </a:r>
            <a:endParaRPr lang="en-US" sz="1600" b="1" dirty="0" smtClean="0">
              <a:latin typeface="+mn-lt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356979" y="1949520"/>
            <a:ext cx="2221346" cy="964272"/>
            <a:chOff x="4382650" y="4321433"/>
            <a:chExt cx="2221346" cy="964272"/>
          </a:xfrm>
        </p:grpSpPr>
        <p:pic>
          <p:nvPicPr>
            <p:cNvPr id="50" name="Picture 49" descr="p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0" y="4321434"/>
              <a:ext cx="1016535" cy="964271"/>
            </a:xfrm>
            <a:prstGeom prst="rect">
              <a:avLst/>
            </a:prstGeom>
          </p:spPr>
        </p:pic>
        <p:pic>
          <p:nvPicPr>
            <p:cNvPr id="52" name="Picture 51" descr="p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461" y="4321433"/>
              <a:ext cx="1016535" cy="964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3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creen Region 2014-10-07 at 10.55.1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7" y="2961035"/>
            <a:ext cx="7557187" cy="864550"/>
          </a:xfrm>
          <a:prstGeom prst="rect">
            <a:avLst/>
          </a:prstGeom>
        </p:spPr>
      </p:pic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49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202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</a:t>
            </a:r>
            <a:r>
              <a:rPr lang="en-US" dirty="0" smtClean="0"/>
              <a:t>want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17068" y="2461977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equivalently,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3116138" y="2410279"/>
            <a:ext cx="4848821" cy="1133460"/>
            <a:chOff x="3166242" y="2737850"/>
            <a:chExt cx="4848821" cy="1133460"/>
          </a:xfrm>
        </p:grpSpPr>
        <p:sp>
          <p:nvSpPr>
            <p:cNvPr id="54" name="TextBox 53"/>
            <p:cNvSpPr txBox="1"/>
            <p:nvPr/>
          </p:nvSpPr>
          <p:spPr>
            <a:xfrm>
              <a:off x="3552375" y="2737850"/>
              <a:ext cx="419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Score for decisions, from trained classifiers</a:t>
              </a:r>
            </a:p>
          </p:txBody>
        </p:sp>
        <p:cxnSp>
          <p:nvCxnSpPr>
            <p:cNvPr id="55" name="Straight Arrow Connector 54"/>
            <p:cNvCxnSpPr>
              <a:stCxn id="52" idx="0"/>
            </p:cNvCxnSpPr>
            <p:nvPr/>
          </p:nvCxnSpPr>
          <p:spPr>
            <a:xfrm flipV="1">
              <a:off x="3634828" y="3107182"/>
              <a:ext cx="1668517" cy="343715"/>
            </a:xfrm>
            <a:prstGeom prst="straightConnector1">
              <a:avLst/>
            </a:prstGeom>
            <a:ln w="9525" cmpd="sng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3" idx="0"/>
              <a:endCxn id="54" idx="2"/>
            </p:cNvCxnSpPr>
            <p:nvPr/>
          </p:nvCxnSpPr>
          <p:spPr>
            <a:xfrm flipH="1" flipV="1">
              <a:off x="5651668" y="3107182"/>
              <a:ext cx="1831579" cy="343715"/>
            </a:xfrm>
            <a:prstGeom prst="straightConnector1">
              <a:avLst/>
            </a:prstGeom>
            <a:ln w="9525" cmpd="sng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166242" y="3450897"/>
              <a:ext cx="937172" cy="420413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951430" y="3450897"/>
              <a:ext cx="1063633" cy="420413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pic>
        <p:nvPicPr>
          <p:cNvPr id="48" name="Picture 47" descr="Screen Region 2014-10-07 at 10.24.33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1846461" y="3729248"/>
            <a:ext cx="2003879" cy="393431"/>
            <a:chOff x="1707931" y="4028966"/>
            <a:chExt cx="2003879" cy="393431"/>
          </a:xfrm>
        </p:grpSpPr>
        <p:sp>
          <p:nvSpPr>
            <p:cNvPr id="51" name="TextBox 50"/>
            <p:cNvSpPr txBox="1"/>
            <p:nvPr/>
          </p:nvSpPr>
          <p:spPr>
            <a:xfrm>
              <a:off x="2135755" y="4053065"/>
              <a:ext cx="1101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Emissions</a:t>
              </a:r>
              <a:endParaRPr lang="en-US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07931" y="4028966"/>
              <a:ext cx="20038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540277" y="3729248"/>
            <a:ext cx="3297412" cy="381382"/>
            <a:chOff x="3894668" y="4044590"/>
            <a:chExt cx="3297412" cy="381382"/>
          </a:xfrm>
        </p:grpSpPr>
        <p:sp>
          <p:nvSpPr>
            <p:cNvPr id="59" name="TextBox 58"/>
            <p:cNvSpPr txBox="1"/>
            <p:nvPr/>
          </p:nvSpPr>
          <p:spPr>
            <a:xfrm>
              <a:off x="5176698" y="4056640"/>
              <a:ext cx="121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Transitions</a:t>
              </a:r>
              <a:endParaRPr lang="en-US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3894668" y="4044590"/>
              <a:ext cx="3297412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439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50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202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</a:t>
            </a:r>
            <a:r>
              <a:rPr lang="en-US" dirty="0" smtClean="0"/>
              <a:t>want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17068" y="2461977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equivalently,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846461" y="3729248"/>
            <a:ext cx="2003879" cy="393431"/>
            <a:chOff x="1707931" y="4028966"/>
            <a:chExt cx="2003879" cy="393431"/>
          </a:xfrm>
        </p:grpSpPr>
        <p:sp>
          <p:nvSpPr>
            <p:cNvPr id="33" name="TextBox 32"/>
            <p:cNvSpPr txBox="1"/>
            <p:nvPr/>
          </p:nvSpPr>
          <p:spPr>
            <a:xfrm>
              <a:off x="2135755" y="4053065"/>
              <a:ext cx="1101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Emissions</a:t>
              </a:r>
              <a:endParaRPr lang="en-US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707931" y="4028966"/>
              <a:ext cx="20038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540277" y="3729248"/>
            <a:ext cx="3297412" cy="381382"/>
            <a:chOff x="3894668" y="4044590"/>
            <a:chExt cx="3297412" cy="381382"/>
          </a:xfrm>
        </p:grpSpPr>
        <p:sp>
          <p:nvSpPr>
            <p:cNvPr id="34" name="TextBox 33"/>
            <p:cNvSpPr txBox="1"/>
            <p:nvPr/>
          </p:nvSpPr>
          <p:spPr>
            <a:xfrm>
              <a:off x="5176698" y="4056640"/>
              <a:ext cx="121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Transitions</a:t>
              </a:r>
              <a:endParaRPr lang="en-US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3894668" y="4044590"/>
              <a:ext cx="3297412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290330" y="5030923"/>
            <a:ext cx="53059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 smtClean="0"/>
              <a:t>One group of indicators per factor</a:t>
            </a:r>
          </a:p>
          <a:p>
            <a:pPr algn="ctr"/>
            <a:r>
              <a:rPr lang="en-US" sz="2000" dirty="0" smtClean="0"/>
              <a:t>One score per indicator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pic>
        <p:nvPicPr>
          <p:cNvPr id="40" name="Picture 39" descr="Screen Region 2014-10-07 at 10.24.3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  <p:pic>
        <p:nvPicPr>
          <p:cNvPr id="37" name="Picture 36" descr="Screen Region 2014-10-07 at 10.55.1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7" y="2961035"/>
            <a:ext cx="7557187" cy="8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51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202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</a:t>
            </a:r>
            <a:r>
              <a:rPr lang="en-US" dirty="0" smtClean="0"/>
              <a:t>want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17068" y="2461977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equivalently,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90330" y="5030923"/>
            <a:ext cx="53059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 smtClean="0"/>
              <a:t>One group of indicators per factor</a:t>
            </a:r>
          </a:p>
          <a:p>
            <a:pPr algn="ctr"/>
            <a:r>
              <a:rPr lang="en-US" sz="2000" dirty="0" smtClean="0"/>
              <a:t>One score per indicator</a:t>
            </a:r>
            <a:endParaRPr 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6678795" y="4855853"/>
            <a:ext cx="2465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expression explicitly enumerates </a:t>
            </a:r>
            <a:r>
              <a:rPr lang="en-US" b="1" i="1" dirty="0" smtClean="0">
                <a:solidFill>
                  <a:schemeClr val="accent2"/>
                </a:solidFill>
              </a:rPr>
              <a:t>every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decision that we need to make to build the final output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pic>
        <p:nvPicPr>
          <p:cNvPr id="42" name="Picture 41" descr="Screen Region 2014-10-07 at 10.24.3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1846461" y="3729248"/>
            <a:ext cx="2003879" cy="393431"/>
            <a:chOff x="1707931" y="4028966"/>
            <a:chExt cx="2003879" cy="393431"/>
          </a:xfrm>
        </p:grpSpPr>
        <p:sp>
          <p:nvSpPr>
            <p:cNvPr id="40" name="TextBox 39"/>
            <p:cNvSpPr txBox="1"/>
            <p:nvPr/>
          </p:nvSpPr>
          <p:spPr>
            <a:xfrm>
              <a:off x="2135755" y="4053065"/>
              <a:ext cx="1101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Emissions</a:t>
              </a:r>
              <a:endParaRPr lang="en-US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707931" y="4028966"/>
              <a:ext cx="20038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540277" y="3729248"/>
            <a:ext cx="3297412" cy="381382"/>
            <a:chOff x="3894668" y="4044590"/>
            <a:chExt cx="3297412" cy="381382"/>
          </a:xfrm>
        </p:grpSpPr>
        <p:sp>
          <p:nvSpPr>
            <p:cNvPr id="45" name="TextBox 44"/>
            <p:cNvSpPr txBox="1"/>
            <p:nvPr/>
          </p:nvSpPr>
          <p:spPr>
            <a:xfrm>
              <a:off x="5176698" y="4056640"/>
              <a:ext cx="121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Transitions</a:t>
              </a:r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3894668" y="4044590"/>
              <a:ext cx="3297412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 descr="Screen Region 2014-10-07 at 10.55.1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7" y="2961035"/>
            <a:ext cx="7557187" cy="8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8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52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202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</a:t>
            </a:r>
            <a:r>
              <a:rPr lang="en-US" dirty="0" smtClean="0"/>
              <a:t>want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17068" y="2461977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equivalently,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38448" y="4046435"/>
            <a:ext cx="486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we should only consider valid label sequences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pic>
        <p:nvPicPr>
          <p:cNvPr id="35" name="Picture 34" descr="Screen Region 2014-10-07 at 10.24.3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  <p:pic>
        <p:nvPicPr>
          <p:cNvPr id="37" name="Picture 36" descr="Screen Region 2014-10-07 at 10.55.11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7" y="2961035"/>
            <a:ext cx="7557187" cy="8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53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202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</a:t>
            </a:r>
            <a:r>
              <a:rPr lang="en-US" dirty="0" smtClean="0"/>
              <a:t>want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1122643" y="3979494"/>
            <a:ext cx="7805459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Predict with constraints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Each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can either be a A or a B</a:t>
            </a:r>
          </a:p>
          <a:p>
            <a:endParaRPr lang="en-US" sz="2000" baseline="-25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 emission decisions and the transition decisions should agree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>
              <a:solidFill>
                <a:srgbClr val="CC333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CC3333"/>
                </a:solidFill>
              </a:rPr>
              <a:t>There should be no more than one B in the output</a:t>
            </a:r>
          </a:p>
          <a:p>
            <a:pPr algn="ctr"/>
            <a:endParaRPr lang="en-US" sz="2000" dirty="0"/>
          </a:p>
        </p:txBody>
      </p:sp>
      <p:pic>
        <p:nvPicPr>
          <p:cNvPr id="29" name="Picture 28" descr="Screen Region 2014-10-07 at 10.53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0" y="5863909"/>
            <a:ext cx="3217309" cy="43997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17068" y="2461977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equivalently,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22643" y="4682066"/>
            <a:ext cx="7442602" cy="17751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pic>
        <p:nvPicPr>
          <p:cNvPr id="35" name="Picture 34" descr="Screen Region 2014-10-07 at 10.24.33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  <p:pic>
        <p:nvPicPr>
          <p:cNvPr id="36" name="Picture 35" descr="Screen Region 2014-10-07 at 10.55.11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7" y="2961035"/>
            <a:ext cx="7557187" cy="8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54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202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</a:t>
            </a:r>
            <a:r>
              <a:rPr lang="en-US" dirty="0" smtClean="0"/>
              <a:t>want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1122643" y="3979494"/>
            <a:ext cx="7805459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Predict with constraints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Each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can either be a A or a B</a:t>
            </a:r>
          </a:p>
          <a:p>
            <a:endParaRPr lang="en-US" sz="2000" baseline="-25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 emission decisions and the transition decisions should agree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>
              <a:solidFill>
                <a:srgbClr val="CC333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CC3333"/>
                </a:solidFill>
              </a:rPr>
              <a:t>There should be no more than one B in the output</a:t>
            </a:r>
          </a:p>
          <a:p>
            <a:pPr algn="ctr"/>
            <a:endParaRPr lang="en-US" sz="2000" dirty="0"/>
          </a:p>
        </p:txBody>
      </p:sp>
      <p:pic>
        <p:nvPicPr>
          <p:cNvPr id="3" name="Picture 2" descr="Screen Region 2014-10-07 at 10.49.4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396" y="4253710"/>
            <a:ext cx="2420918" cy="496288"/>
          </a:xfrm>
          <a:prstGeom prst="rect">
            <a:avLst/>
          </a:prstGeom>
        </p:spPr>
      </p:pic>
      <p:pic>
        <p:nvPicPr>
          <p:cNvPr id="29" name="Picture 28" descr="Screen Region 2014-10-07 at 10.53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0" y="5863909"/>
            <a:ext cx="3217309" cy="43997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17068" y="2461977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equivalently,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22643" y="4682066"/>
            <a:ext cx="7442602" cy="17751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pic>
        <p:nvPicPr>
          <p:cNvPr id="36" name="Picture 35" descr="Screen Region 2014-10-07 at 10.24.33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  <p:pic>
        <p:nvPicPr>
          <p:cNvPr id="37" name="Picture 36" descr="Screen Region 2014-10-07 at 10.55.11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7" y="2961035"/>
            <a:ext cx="7557187" cy="8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6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55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202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</a:t>
            </a:r>
            <a:r>
              <a:rPr lang="en-US" dirty="0" smtClean="0"/>
              <a:t>want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1122643" y="3979494"/>
            <a:ext cx="7933675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Predict with constraints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Each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can either be a A or a B</a:t>
            </a:r>
          </a:p>
          <a:p>
            <a:endParaRPr lang="en-US" sz="2000" baseline="-25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 emission decisions and the transition decisions should agree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>
              <a:solidFill>
                <a:srgbClr val="CC333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CC3333"/>
                </a:solidFill>
              </a:rPr>
              <a:t>There should be no more than one B in the output</a:t>
            </a:r>
          </a:p>
          <a:p>
            <a:pPr algn="ctr"/>
            <a:endParaRPr lang="en-US" sz="2000" dirty="0"/>
          </a:p>
        </p:txBody>
      </p:sp>
      <p:pic>
        <p:nvPicPr>
          <p:cNvPr id="29" name="Picture 28" descr="Screen Region 2014-10-07 at 10.53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0" y="5863909"/>
            <a:ext cx="3217309" cy="43997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17068" y="2461977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equivalently,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122643" y="5462622"/>
            <a:ext cx="7442602" cy="11824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937661" y="5242039"/>
            <a:ext cx="4072278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We can write this using linear constraints over the indicator variables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pic>
        <p:nvPicPr>
          <p:cNvPr id="37" name="Picture 36" descr="Screen Region 2014-10-07 at 10.24.33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  <p:pic>
        <p:nvPicPr>
          <p:cNvPr id="38" name="Picture 37" descr="Screen Region 2014-10-07 at 10.55.11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7" y="2961035"/>
            <a:ext cx="7557187" cy="864550"/>
          </a:xfrm>
          <a:prstGeom prst="rect">
            <a:avLst/>
          </a:prstGeom>
        </p:spPr>
      </p:pic>
      <p:pic>
        <p:nvPicPr>
          <p:cNvPr id="40" name="Picture 39" descr="Screen Region 2014-10-07 at 10.49.46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396" y="4253710"/>
            <a:ext cx="2420918" cy="4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56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202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</a:t>
            </a:r>
            <a:r>
              <a:rPr lang="en-US" dirty="0" smtClean="0"/>
              <a:t>want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1122643" y="3979494"/>
            <a:ext cx="8138910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Predict with constraints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Each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can either be a A or a B</a:t>
            </a:r>
          </a:p>
          <a:p>
            <a:endParaRPr lang="en-US" sz="2000" baseline="-25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 emission decisions and the transition decisions should agree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>
              <a:solidFill>
                <a:srgbClr val="CC333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CC3333"/>
                </a:solidFill>
              </a:rPr>
              <a:t>There should be no more than one B in the output</a:t>
            </a:r>
          </a:p>
          <a:p>
            <a:pPr algn="ctr"/>
            <a:endParaRPr lang="en-US" sz="2000" dirty="0"/>
          </a:p>
        </p:txBody>
      </p:sp>
      <p:pic>
        <p:nvPicPr>
          <p:cNvPr id="29" name="Picture 28" descr="Screen Region 2014-10-07 at 10.53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0" y="5863909"/>
            <a:ext cx="3217309" cy="43997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17068" y="2461977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equivalently,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37244" y="5807191"/>
            <a:ext cx="7442602" cy="6329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380553" y="5244281"/>
            <a:ext cx="1763447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We could add </a:t>
            </a:r>
            <a:r>
              <a:rPr lang="en-US" i="1" smtClean="0">
                <a:solidFill>
                  <a:schemeClr val="accent1"/>
                </a:solidFill>
              </a:rPr>
              <a:t>extra knowledge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pic>
        <p:nvPicPr>
          <p:cNvPr id="38" name="Picture 37" descr="Screen Region 2014-10-07 at 10.24.33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  <p:pic>
        <p:nvPicPr>
          <p:cNvPr id="39" name="Picture 38" descr="Screen Region 2014-10-07 at 10.55.11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7" y="2961035"/>
            <a:ext cx="7557187" cy="864550"/>
          </a:xfrm>
          <a:prstGeom prst="rect">
            <a:avLst/>
          </a:prstGeom>
        </p:spPr>
      </p:pic>
      <p:pic>
        <p:nvPicPr>
          <p:cNvPr id="41" name="Picture 40" descr="Screen Region 2014-10-07 at 10.49.46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396" y="4253710"/>
            <a:ext cx="2420918" cy="4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57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5" name="Group 4"/>
          <p:cNvGrpSpPr/>
          <p:nvPr/>
        </p:nvGrpSpPr>
        <p:grpSpPr>
          <a:xfrm>
            <a:off x="5275943" y="1094735"/>
            <a:ext cx="3652159" cy="896256"/>
            <a:chOff x="1623784" y="3637644"/>
            <a:chExt cx="3652159" cy="896256"/>
          </a:xfrm>
        </p:grpSpPr>
        <p:sp>
          <p:nvSpPr>
            <p:cNvPr id="6" name="Rectangle 5"/>
            <p:cNvSpPr/>
            <p:nvPr/>
          </p:nvSpPr>
          <p:spPr>
            <a:xfrm>
              <a:off x="2536824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23784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6843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13086" y="3637644"/>
              <a:ext cx="362857" cy="3628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81476" y="3728358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09509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9150" y="4352471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03800" y="4332513"/>
              <a:ext cx="181429" cy="181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4"/>
              <a:endCxn id="11" idx="0"/>
            </p:cNvCxnSpPr>
            <p:nvPr/>
          </p:nvCxnSpPr>
          <p:spPr>
            <a:xfrm flipH="1">
              <a:off x="1800224" y="4000501"/>
              <a:ext cx="4989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1"/>
            </p:cNvCxnSpPr>
            <p:nvPr/>
          </p:nvCxnSpPr>
          <p:spPr>
            <a:xfrm>
              <a:off x="1986641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3"/>
              <a:endCxn id="8" idx="2"/>
            </p:cNvCxnSpPr>
            <p:nvPr/>
          </p:nvCxnSpPr>
          <p:spPr>
            <a:xfrm>
              <a:off x="271825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3631293" y="3819073"/>
              <a:ext cx="55018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0" idx="3"/>
            </p:cNvCxnSpPr>
            <p:nvPr/>
          </p:nvCxnSpPr>
          <p:spPr>
            <a:xfrm flipH="1">
              <a:off x="4362905" y="3819073"/>
              <a:ext cx="5501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9" idx="4"/>
            </p:cNvCxnSpPr>
            <p:nvPr/>
          </p:nvCxnSpPr>
          <p:spPr>
            <a:xfrm flipV="1">
              <a:off x="5094515" y="4000501"/>
              <a:ext cx="0" cy="3320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0"/>
              <a:endCxn id="8" idx="4"/>
            </p:cNvCxnSpPr>
            <p:nvPr/>
          </p:nvCxnSpPr>
          <p:spPr>
            <a:xfrm flipV="1">
              <a:off x="3449865" y="4000501"/>
              <a:ext cx="0" cy="351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7068" y="1738154"/>
            <a:ext cx="202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Typically, we </a:t>
            </a:r>
            <a:r>
              <a:rPr lang="en-US" dirty="0" smtClean="0"/>
              <a:t>want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13545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1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3452" y="725403"/>
            <a:ext cx="1196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T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2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733825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>
                <a:latin typeface="Calibri"/>
              </a:rPr>
              <a:t>1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26328" y="2050424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112047" y="2051207"/>
            <a:ext cx="1149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sz="1600" b="1" baseline="-25000" dirty="0" err="1" smtClean="0">
                <a:latin typeface="cmmi10"/>
                <a:ea typeface="cmmi10"/>
                <a:cs typeface="cmmi10"/>
              </a:rPr>
              <a:t>E</a:t>
            </a:r>
            <a:r>
              <a:rPr lang="en-US" sz="1600" baseline="-25000" dirty="0" smtClean="0">
                <a:latin typeface="Calibri"/>
                <a:ea typeface="cmmi10"/>
                <a:cs typeface="cmmi10"/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>
                <a:latin typeface="Calibri"/>
              </a:rPr>
              <a:t>x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alibri"/>
              </a:rPr>
              <a:t>y</a:t>
            </a:r>
            <a:r>
              <a:rPr lang="en-US" sz="1600" baseline="-25000" dirty="0" smtClean="0">
                <a:latin typeface="Calibri"/>
              </a:rPr>
              <a:t>3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1122643" y="3979494"/>
            <a:ext cx="8138910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Predict with constraints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Each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can either be a A or a B</a:t>
            </a:r>
          </a:p>
          <a:p>
            <a:endParaRPr lang="en-US" sz="2000" baseline="-25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 emission decisions and the transition decisions should agree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>
              <a:solidFill>
                <a:srgbClr val="CC333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CC3333"/>
                </a:solidFill>
              </a:rPr>
              <a:t>There should be no more than one B in the output</a:t>
            </a:r>
          </a:p>
          <a:p>
            <a:pPr algn="ctr"/>
            <a:endParaRPr lang="en-US" sz="2000" dirty="0"/>
          </a:p>
        </p:txBody>
      </p:sp>
      <p:pic>
        <p:nvPicPr>
          <p:cNvPr id="29" name="Picture 28" descr="Screen Region 2014-10-07 at 10.53.33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290" y="5837606"/>
            <a:ext cx="3217309" cy="43997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6989" y="647411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3333"/>
                </a:solidFill>
              </a:rPr>
              <a:t>Questions?</a:t>
            </a:r>
            <a:endParaRPr lang="en-US" dirty="0">
              <a:solidFill>
                <a:srgbClr val="CC333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7068" y="2461977"/>
            <a:ext cx="16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equivalently,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1627" y="1060742"/>
            <a:ext cx="483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the outputs can be one of A or B</a:t>
            </a:r>
            <a:endParaRPr lang="en-US" dirty="0"/>
          </a:p>
        </p:txBody>
      </p:sp>
      <p:pic>
        <p:nvPicPr>
          <p:cNvPr id="36" name="Picture 35" descr="Screen Region 2014-10-07 at 10.24.33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4" y="1789604"/>
            <a:ext cx="1924957" cy="482088"/>
          </a:xfrm>
          <a:prstGeom prst="rect">
            <a:avLst/>
          </a:prstGeom>
        </p:spPr>
      </p:pic>
      <p:pic>
        <p:nvPicPr>
          <p:cNvPr id="37" name="Picture 36" descr="Screen Region 2014-10-07 at 10.55.11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7" y="2961035"/>
            <a:ext cx="7557187" cy="864550"/>
          </a:xfrm>
          <a:prstGeom prst="rect">
            <a:avLst/>
          </a:prstGeom>
        </p:spPr>
      </p:pic>
      <p:pic>
        <p:nvPicPr>
          <p:cNvPr id="38" name="Picture 37" descr="Screen Region 2014-10-07 at 10.49.46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396" y="4253710"/>
            <a:ext cx="2420918" cy="4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58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en-US" dirty="0"/>
              <a:t>Modeling problems as structured prediction problems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Hard </a:t>
            </a:r>
            <a:r>
              <a:rPr lang="en-US" dirty="0"/>
              <a:t>and soft constraints to represent prior </a:t>
            </a:r>
            <a:r>
              <a:rPr lang="en-US" dirty="0" smtClean="0"/>
              <a:t>knowledge</a:t>
            </a:r>
            <a:endParaRPr lang="en-US" dirty="0"/>
          </a:p>
          <a:p>
            <a:pPr lvl="1" fontAlgn="base"/>
            <a:r>
              <a:rPr lang="en-US" dirty="0"/>
              <a:t>Augmenting Probabilistic Models with declarative </a:t>
            </a:r>
            <a:r>
              <a:rPr lang="en-US" dirty="0" smtClean="0"/>
              <a:t>constraints</a:t>
            </a:r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Inference Algorithms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829845"/>
            <a:ext cx="7878417" cy="1013563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4268342" y="3604409"/>
            <a:ext cx="4725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ea typeface="Calibri" charset="0"/>
                <a:cs typeface="Calibri" charset="0"/>
              </a:rPr>
              <a:t>Modeling strategy</a:t>
            </a:r>
          </a:p>
          <a:p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For generalization and ease of inference, break the output into parts and score each part</a:t>
            </a:r>
          </a:p>
          <a:p>
            <a:endParaRPr lang="en-US" sz="1600" dirty="0" smtClean="0">
              <a:latin typeface="+mn-lt"/>
              <a:ea typeface="Calibri" charset="0"/>
              <a:cs typeface="Calibri" charset="0"/>
            </a:endParaRPr>
          </a:p>
          <a:p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The score for the structure is the sum of the part scores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+mn-lt"/>
              <a:ea typeface="Calibri" charset="0"/>
              <a:cs typeface="Calibri" charset="0"/>
            </a:endParaRPr>
          </a:p>
          <a:p>
            <a:r>
              <a:rPr lang="en-US" sz="1600" i="1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What is the best way to do this decomposition? 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Depends….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Output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: Nodes and edges are labeled and the blue and orange edges form a tree</a:t>
            </a:r>
          </a:p>
          <a:p>
            <a:endParaRPr lang="en-US" sz="1600" dirty="0" smtClean="0">
              <a:latin typeface="+mn-lt"/>
              <a:ea typeface="Calibri" charset="0"/>
              <a:cs typeface="Calibri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Goal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: Find the highest scoring labeling such that the edges that are colored form a tree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50" name="Group 49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</a:rPr>
                  <a:t>3 possible node labels</a:t>
                </a:r>
                <a:endParaRPr lang="en-US" sz="1600" dirty="0">
                  <a:latin typeface="+mn-lt"/>
                  <a:ea typeface="Calibri" charset="0"/>
                  <a:cs typeface="Calibri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</a:rPr>
                  <a:t>3 possible edge labels</a:t>
                </a:r>
                <a:endParaRPr lang="en-US" sz="1600" dirty="0">
                  <a:latin typeface="+mn-lt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TextBox 45"/>
          <p:cNvSpPr txBox="1"/>
          <p:nvPr/>
        </p:nvSpPr>
        <p:spPr>
          <a:xfrm>
            <a:off x="4109357" y="1167542"/>
            <a:ext cx="47165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The output is a labeled assignment of nodes and edges </a:t>
            </a:r>
          </a:p>
          <a:p>
            <a:pPr algn="ctr"/>
            <a:endParaRPr lang="en-US" sz="1600" dirty="0" smtClean="0">
              <a:latin typeface="+mn-lt"/>
            </a:endParaRPr>
          </a:p>
          <a:p>
            <a:pPr algn="ctr"/>
            <a:endParaRPr lang="en-US" sz="1600" dirty="0">
              <a:latin typeface="+mn-lt"/>
            </a:endParaRPr>
          </a:p>
          <a:p>
            <a:pPr algn="ctr"/>
            <a:endParaRPr lang="en-US" sz="1600" dirty="0" smtClean="0">
              <a:latin typeface="+mn-lt"/>
            </a:endParaRPr>
          </a:p>
          <a:p>
            <a:pPr algn="ctr"/>
            <a:r>
              <a:rPr lang="en-US" sz="1600" dirty="0" smtClean="0">
                <a:latin typeface="+mn-lt"/>
              </a:rPr>
              <a:t>                                  ,                            ,  </a:t>
            </a:r>
            <a:r>
              <a:rPr lang="mr-IN" sz="1600" dirty="0" smtClean="0">
                <a:latin typeface="+mn-lt"/>
              </a:rPr>
              <a:t>…</a:t>
            </a:r>
            <a:endParaRPr lang="en-US" sz="1600" dirty="0" smtClean="0">
              <a:latin typeface="+mn-lt"/>
            </a:endParaRPr>
          </a:p>
          <a:p>
            <a:pPr algn="ctr"/>
            <a:endParaRPr lang="en-US" sz="1600" dirty="0" smtClean="0">
              <a:latin typeface="+mn-lt"/>
            </a:endParaRPr>
          </a:p>
          <a:p>
            <a:pPr algn="ctr"/>
            <a:endParaRPr lang="en-US" sz="1600" dirty="0">
              <a:latin typeface="+mn-lt"/>
            </a:endParaRPr>
          </a:p>
          <a:p>
            <a:pPr algn="ctr"/>
            <a:endParaRPr lang="en-US" sz="1600" dirty="0">
              <a:latin typeface="+mn-lt"/>
            </a:endParaRPr>
          </a:p>
          <a:p>
            <a:pPr algn="ctr"/>
            <a:r>
              <a:rPr lang="en-US" sz="1600" dirty="0" smtClean="0">
                <a:latin typeface="+mn-lt"/>
              </a:rPr>
              <a:t>The input</a:t>
            </a:r>
            <a:r>
              <a:rPr lang="en-US" sz="1600" b="1" dirty="0" smtClean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not shown here</a:t>
            </a:r>
            <a:endParaRPr lang="en-US" sz="1600" b="1" dirty="0" smtClean="0">
              <a:latin typeface="+mn-lt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356979" y="1949520"/>
            <a:ext cx="2221346" cy="964272"/>
            <a:chOff x="4382650" y="4321433"/>
            <a:chExt cx="2221346" cy="964272"/>
          </a:xfrm>
        </p:grpSpPr>
        <p:pic>
          <p:nvPicPr>
            <p:cNvPr id="73" name="Picture 72" descr="p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0" y="4321434"/>
              <a:ext cx="1016535" cy="964271"/>
            </a:xfrm>
            <a:prstGeom prst="rect">
              <a:avLst/>
            </a:prstGeom>
          </p:spPr>
        </p:pic>
        <p:pic>
          <p:nvPicPr>
            <p:cNvPr id="74" name="Picture 73" descr="p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461" y="4321433"/>
              <a:ext cx="1016535" cy="964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95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Constraints at prediction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Integer linear programming formulations allow us to naturally introduce constraints</a:t>
            </a:r>
          </a:p>
          <a:p>
            <a:pPr lvl="1"/>
            <a:r>
              <a:rPr lang="en-US" dirty="0" smtClean="0"/>
              <a:t>Crucial part of the formalism</a:t>
            </a:r>
          </a:p>
          <a:p>
            <a:endParaRPr lang="en-US" dirty="0" smtClean="0"/>
          </a:p>
          <a:p>
            <a:r>
              <a:rPr lang="en-US" dirty="0" smtClean="0"/>
              <a:t>Introduce additional information </a:t>
            </a:r>
          </a:p>
          <a:p>
            <a:pPr lvl="1"/>
            <a:r>
              <a:rPr lang="en-US" dirty="0" smtClean="0"/>
              <a:t>Might not have been available at training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 domain knowledge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All part-of-speech tag sequences should contain a verb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Enforce coherence into the set of local decisions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The collection of decisions should form a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60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Hard constraints prohibit or enforce certain output relationships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457200" lvl="1" indent="0">
              <a:buNone/>
            </a:pPr>
            <a:r>
              <a:rPr lang="en-US" dirty="0" smtClean="0"/>
              <a:t>If an entity A is the </a:t>
            </a:r>
            <a:r>
              <a:rPr lang="en-US" dirty="0" smtClean="0">
                <a:solidFill>
                  <a:schemeClr val="accent1"/>
                </a:solidFill>
              </a:rPr>
              <a:t>RESULT </a:t>
            </a:r>
            <a:r>
              <a:rPr lang="en-US" dirty="0" smtClean="0"/>
              <a:t>of an event E1 occurring AND the same entity A is the </a:t>
            </a:r>
            <a:r>
              <a:rPr lang="en-US" dirty="0" smtClean="0">
                <a:solidFill>
                  <a:schemeClr val="accent1"/>
                </a:solidFill>
              </a:rPr>
              <a:t>AGENT </a:t>
            </a:r>
            <a:r>
              <a:rPr lang="en-US" dirty="0" smtClean="0"/>
              <a:t>of another event E2, then the event E1 must occur </a:t>
            </a:r>
            <a:r>
              <a:rPr lang="en-US" dirty="0" smtClean="0">
                <a:solidFill>
                  <a:schemeClr val="accent1"/>
                </a:solidFill>
              </a:rPr>
              <a:t>BEFORE</a:t>
            </a:r>
            <a:r>
              <a:rPr lang="en-US" dirty="0" smtClean="0"/>
              <a:t> the event E2</a:t>
            </a:r>
          </a:p>
        </p:txBody>
      </p:sp>
      <p:sp>
        <p:nvSpPr>
          <p:cNvPr id="6" name="Oval 5"/>
          <p:cNvSpPr/>
          <p:nvPr/>
        </p:nvSpPr>
        <p:spPr>
          <a:xfrm>
            <a:off x="2352807" y="4444537"/>
            <a:ext cx="613775" cy="613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E1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79118" y="4444537"/>
            <a:ext cx="613775" cy="613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09103" y="5627482"/>
            <a:ext cx="613775" cy="6137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8" idx="7"/>
          </p:cNvCxnSpPr>
          <p:nvPr/>
        </p:nvCxnSpPr>
        <p:spPr>
          <a:xfrm flipH="1">
            <a:off x="4332993" y="4968427"/>
            <a:ext cx="1436010" cy="7489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0" y="5158231"/>
            <a:ext cx="9324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AGENT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6697" y="4968427"/>
            <a:ext cx="1022291" cy="748940"/>
            <a:chOff x="2876697" y="4968427"/>
            <a:chExt cx="1022291" cy="748940"/>
          </a:xfrm>
        </p:grpSpPr>
        <p:cxnSp>
          <p:nvCxnSpPr>
            <p:cNvPr id="10" name="Straight Arrow Connector 9"/>
            <p:cNvCxnSpPr>
              <a:stCxn id="6" idx="5"/>
              <a:endCxn id="8" idx="1"/>
            </p:cNvCxnSpPr>
            <p:nvPr/>
          </p:nvCxnSpPr>
          <p:spPr>
            <a:xfrm>
              <a:off x="2876697" y="4968427"/>
              <a:ext cx="1022291" cy="74894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966582" y="5173406"/>
              <a:ext cx="93240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RESULT</a:t>
              </a:r>
              <a:endParaRPr lang="en-US" dirty="0"/>
            </a:p>
          </p:txBody>
        </p:sp>
      </p:grpSp>
      <p:cxnSp>
        <p:nvCxnSpPr>
          <p:cNvPr id="20" name="Straight Arrow Connector 19"/>
          <p:cNvCxnSpPr>
            <a:stCxn id="6" idx="6"/>
            <a:endCxn id="7" idx="2"/>
          </p:cNvCxnSpPr>
          <p:nvPr/>
        </p:nvCxnSpPr>
        <p:spPr>
          <a:xfrm>
            <a:off x="2966582" y="4751425"/>
            <a:ext cx="271253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21" y="4521816"/>
            <a:ext cx="21530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HAPPENS-BEFORE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2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61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Hard constraints prohibit or enforce certain output relationships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457200" lvl="1" indent="0">
              <a:buNone/>
            </a:pPr>
            <a:r>
              <a:rPr lang="en-US" dirty="0" smtClean="0"/>
              <a:t>Transitivity of </a:t>
            </a:r>
            <a:r>
              <a:rPr lang="en-US" dirty="0" err="1" smtClean="0"/>
              <a:t>coreference</a:t>
            </a:r>
            <a:r>
              <a:rPr lang="en-US" dirty="0" smtClean="0"/>
              <a:t>: If mentions M1 and M2 are </a:t>
            </a:r>
            <a:r>
              <a:rPr lang="en-US" dirty="0" err="1" smtClean="0"/>
              <a:t>coreferent</a:t>
            </a:r>
            <a:r>
              <a:rPr lang="en-US" dirty="0" smtClean="0"/>
              <a:t> and mentions M2 and M3 are </a:t>
            </a:r>
            <a:r>
              <a:rPr lang="en-US" dirty="0" err="1" smtClean="0"/>
              <a:t>coreferent</a:t>
            </a:r>
            <a:r>
              <a:rPr lang="en-US" dirty="0" smtClean="0"/>
              <a:t>, then M1 and M3 should be </a:t>
            </a:r>
            <a:r>
              <a:rPr lang="en-US" dirty="0" err="1" smtClean="0"/>
              <a:t>coreferent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47138" y="4171168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John said that he sold his car</a:t>
            </a:r>
            <a:endParaRPr lang="en-US" i="1"/>
          </a:p>
        </p:txBody>
      </p:sp>
      <p:sp>
        <p:nvSpPr>
          <p:cNvPr id="25" name="Rectangle 24"/>
          <p:cNvSpPr/>
          <p:nvPr/>
        </p:nvSpPr>
        <p:spPr>
          <a:xfrm>
            <a:off x="2947347" y="4171167"/>
            <a:ext cx="545404" cy="3693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79590" y="4171167"/>
            <a:ext cx="398745" cy="3693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89929" y="4171167"/>
            <a:ext cx="310618" cy="3693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8"/>
          <p:cNvCxnSpPr>
            <a:stCxn id="25" idx="0"/>
            <a:endCxn id="27" idx="0"/>
          </p:cNvCxnSpPr>
          <p:nvPr/>
        </p:nvCxnSpPr>
        <p:spPr>
          <a:xfrm rot="5400000" flipH="1" flipV="1">
            <a:off x="3882643" y="3508573"/>
            <a:ext cx="12700" cy="1325189"/>
          </a:xfrm>
          <a:prstGeom prst="curvedConnector3">
            <a:avLst>
              <a:gd name="adj1" fmla="val 3772598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7" idx="2"/>
            <a:endCxn id="26" idx="2"/>
          </p:cNvCxnSpPr>
          <p:nvPr/>
        </p:nvCxnSpPr>
        <p:spPr>
          <a:xfrm rot="16200000" flipH="1">
            <a:off x="4962100" y="4123637"/>
            <a:ext cx="12700" cy="833725"/>
          </a:xfrm>
          <a:prstGeom prst="curvedConnector3">
            <a:avLst>
              <a:gd name="adj1" fmla="val 3772606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5" idx="0"/>
            <a:endCxn id="26" idx="0"/>
          </p:cNvCxnSpPr>
          <p:nvPr/>
        </p:nvCxnSpPr>
        <p:spPr>
          <a:xfrm rot="5400000" flipH="1" flipV="1">
            <a:off x="4299506" y="3091710"/>
            <a:ext cx="12700" cy="2158914"/>
          </a:xfrm>
          <a:prstGeom prst="curvedConnector3">
            <a:avLst>
              <a:gd name="adj1" fmla="val 880274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27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use hard constraints?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62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When we want to impose structural restrictions on the output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The output should form a tree, or the output should form a connected component</a:t>
            </a:r>
          </a:p>
          <a:p>
            <a:pPr lvl="1"/>
            <a:endParaRPr lang="en-US" dirty="0"/>
          </a:p>
          <a:p>
            <a:r>
              <a:rPr lang="en-US" dirty="0" smtClean="0"/>
              <a:t>When we want to introduce domain knowledge that is always true</a:t>
            </a:r>
          </a:p>
          <a:p>
            <a:pPr lvl="1"/>
            <a:r>
              <a:rPr lang="en-US" dirty="0" smtClean="0"/>
              <a:t>This could come from the problem definition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For semantic role labeling, the predicate’s frame definition may prohibit certain argument labels for it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Constraints may not always hold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63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90243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“Every car should have a wheel”</a:t>
            </a:r>
            <a:endParaRPr lang="en-US" dirty="0"/>
          </a:p>
        </p:txBody>
      </p:sp>
      <p:pic>
        <p:nvPicPr>
          <p:cNvPr id="5" name="Picture 4" descr="2003-07_Car_with_no_wheels_on_Edgewood_Dr_in_Durh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85" y="2224551"/>
            <a:ext cx="4843517" cy="32296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1173" y="2645103"/>
            <a:ext cx="5052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2346" y="4315684"/>
            <a:ext cx="4553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6919310" y="2829769"/>
            <a:ext cx="621863" cy="375886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 flipV="1">
            <a:off x="6323724" y="4195379"/>
            <a:ext cx="1138622" cy="304971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1682" y="5708515"/>
            <a:ext cx="7716345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Sometimes constraints don’t always hold</a:t>
            </a:r>
          </a:p>
          <a:p>
            <a:pPr algn="ctr"/>
            <a:r>
              <a:rPr lang="en-US" dirty="0" smtClean="0"/>
              <a:t>Allow the model to consider structures that violate constraints</a:t>
            </a:r>
          </a:p>
        </p:txBody>
      </p:sp>
    </p:spTree>
    <p:extLst>
      <p:ext uri="{BB962C8B-B14F-4D97-AF65-F5344CB8AC3E}">
        <p14:creationId xmlns:p14="http://schemas.microsoft.com/office/powerpoint/2010/main" val="19677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Conditional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64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TextBox 4"/>
          <p:cNvSpPr txBox="1"/>
          <p:nvPr/>
        </p:nvSpPr>
        <p:spPr>
          <a:xfrm>
            <a:off x="2011943" y="1029376"/>
            <a:ext cx="342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General case: with soft constraints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6" descr="Screen Region 2014-10-09 at 10.58.25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95" y="1559524"/>
            <a:ext cx="5237655" cy="892058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457200" y="1629593"/>
            <a:ext cx="3554248" cy="1660617"/>
            <a:chOff x="457200" y="1629593"/>
            <a:chExt cx="3554248" cy="1660617"/>
          </a:xfrm>
        </p:grpSpPr>
        <p:sp>
          <p:nvSpPr>
            <p:cNvPr id="8" name="Rectangle 7"/>
            <p:cNvSpPr/>
            <p:nvPr/>
          </p:nvSpPr>
          <p:spPr>
            <a:xfrm>
              <a:off x="2610068" y="1629593"/>
              <a:ext cx="1401380" cy="533787"/>
            </a:xfrm>
            <a:prstGeom prst="rect">
              <a:avLst/>
            </a:prstGeom>
            <a:noFill/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" y="2951656"/>
              <a:ext cx="29906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The model score for the structure</a:t>
              </a:r>
              <a:endParaRPr lang="en-US" sz="1600" dirty="0"/>
            </a:p>
          </p:txBody>
        </p:sp>
      </p:grpSp>
      <p:cxnSp>
        <p:nvCxnSpPr>
          <p:cNvPr id="17" name="Straight Arrow Connector 16"/>
          <p:cNvCxnSpPr>
            <a:stCxn id="8" idx="2"/>
            <a:endCxn id="11" idx="0"/>
          </p:cNvCxnSpPr>
          <p:nvPr/>
        </p:nvCxnSpPr>
        <p:spPr>
          <a:xfrm rot="5400000">
            <a:off x="2237497" y="1878395"/>
            <a:ext cx="788276" cy="1358247"/>
          </a:xfrm>
          <a:prstGeom prst="bentConnector3">
            <a:avLst>
              <a:gd name="adj1" fmla="val 50000"/>
            </a:avLst>
          </a:prstGeom>
          <a:ln w="9525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028382" y="1629593"/>
            <a:ext cx="3032819" cy="1181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1682" y="5708515"/>
            <a:ext cx="7716345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Sometimes constraints don’t always hold</a:t>
            </a:r>
          </a:p>
          <a:p>
            <a:pPr algn="ctr"/>
            <a:r>
              <a:rPr lang="en-US" dirty="0" smtClean="0"/>
              <a:t>Allow the model to consider structures that violate constraints</a:t>
            </a:r>
          </a:p>
        </p:txBody>
      </p:sp>
    </p:spTree>
    <p:extLst>
      <p:ext uri="{BB962C8B-B14F-4D97-AF65-F5344CB8AC3E}">
        <p14:creationId xmlns:p14="http://schemas.microsoft.com/office/powerpoint/2010/main" val="15189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Conditional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65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TextBox 4"/>
          <p:cNvSpPr txBox="1"/>
          <p:nvPr/>
        </p:nvSpPr>
        <p:spPr>
          <a:xfrm>
            <a:off x="2011943" y="1029376"/>
            <a:ext cx="342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General case: with soft constraints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57200" y="1629593"/>
            <a:ext cx="3554248" cy="1660617"/>
            <a:chOff x="457200" y="1629593"/>
            <a:chExt cx="3554248" cy="1660617"/>
          </a:xfrm>
        </p:grpSpPr>
        <p:sp>
          <p:nvSpPr>
            <p:cNvPr id="8" name="Rectangle 7"/>
            <p:cNvSpPr/>
            <p:nvPr/>
          </p:nvSpPr>
          <p:spPr>
            <a:xfrm>
              <a:off x="2610068" y="1629593"/>
              <a:ext cx="1401380" cy="533787"/>
            </a:xfrm>
            <a:prstGeom prst="rect">
              <a:avLst/>
            </a:prstGeom>
            <a:noFill/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" y="2951656"/>
              <a:ext cx="29906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The model score for the structure</a:t>
              </a:r>
              <a:endParaRPr lang="en-US" sz="1600" dirty="0"/>
            </a:p>
          </p:txBody>
        </p:sp>
      </p:grpSp>
      <p:cxnSp>
        <p:nvCxnSpPr>
          <p:cNvPr id="17" name="Straight Arrow Connector 16"/>
          <p:cNvCxnSpPr>
            <a:stCxn id="8" idx="2"/>
            <a:endCxn id="11" idx="0"/>
          </p:cNvCxnSpPr>
          <p:nvPr/>
        </p:nvCxnSpPr>
        <p:spPr>
          <a:xfrm rot="5400000">
            <a:off x="2237497" y="1878395"/>
            <a:ext cx="788276" cy="1358247"/>
          </a:xfrm>
          <a:prstGeom prst="bentConnector3">
            <a:avLst>
              <a:gd name="adj1" fmla="val 50000"/>
            </a:avLst>
          </a:prstGeom>
          <a:ln w="9525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028382" y="1629593"/>
            <a:ext cx="3032819" cy="1181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9973" y="3614372"/>
                <a:ext cx="776595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Suppose we have a collection of 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soft constraints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charset="0"/>
                      </a:rPr>
                      <m:t>, </m:t>
                    </m:r>
                    <m:r>
                      <a:rPr lang="en-US" b="0" i="1" dirty="0" smtClean="0">
                        <a:latin typeface="Cambria Math" charset="0"/>
                      </a:rPr>
                      <m:t>⋯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a:rPr lang="en-US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 each associated with penalties for violation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,⋯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That is: A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is a Boolean expression over the output. An assignment that violates this constraint has to pay a penalty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 depending on how much it violates this constraint.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73" y="3614372"/>
                <a:ext cx="7765957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628" t="-20139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71682" y="5708515"/>
            <a:ext cx="7716345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Sometimes constraints don’t always hold</a:t>
            </a:r>
          </a:p>
          <a:p>
            <a:pPr algn="ctr"/>
            <a:r>
              <a:rPr lang="en-US" dirty="0" smtClean="0"/>
              <a:t>Allow the model to consider structures that violate constraints</a:t>
            </a:r>
          </a:p>
        </p:txBody>
      </p:sp>
      <p:pic>
        <p:nvPicPr>
          <p:cNvPr id="14" name="Picture 13" descr="Screen Region 2014-10-09 at 10.58.25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95" y="1559524"/>
            <a:ext cx="5237655" cy="8920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045316" y="1440643"/>
            <a:ext cx="3032819" cy="1181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Conditional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66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TextBox 4"/>
          <p:cNvSpPr txBox="1"/>
          <p:nvPr/>
        </p:nvSpPr>
        <p:spPr>
          <a:xfrm>
            <a:off x="2011943" y="1029376"/>
            <a:ext cx="342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General case: with soft constraints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57200" y="1629593"/>
            <a:ext cx="3554248" cy="1660617"/>
            <a:chOff x="457200" y="1629593"/>
            <a:chExt cx="3554248" cy="1660617"/>
          </a:xfrm>
        </p:grpSpPr>
        <p:sp>
          <p:nvSpPr>
            <p:cNvPr id="8" name="Rectangle 7"/>
            <p:cNvSpPr/>
            <p:nvPr/>
          </p:nvSpPr>
          <p:spPr>
            <a:xfrm>
              <a:off x="2610068" y="1629593"/>
              <a:ext cx="1401380" cy="533787"/>
            </a:xfrm>
            <a:prstGeom prst="rect">
              <a:avLst/>
            </a:prstGeom>
            <a:noFill/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" y="2951656"/>
              <a:ext cx="29906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The model score for the structure</a:t>
              </a:r>
              <a:endParaRPr lang="en-US" sz="1600" dirty="0"/>
            </a:p>
          </p:txBody>
        </p:sp>
      </p:grpSp>
      <p:cxnSp>
        <p:nvCxnSpPr>
          <p:cNvPr id="17" name="Straight Arrow Connector 16"/>
          <p:cNvCxnSpPr>
            <a:stCxn id="8" idx="2"/>
            <a:endCxn id="11" idx="0"/>
          </p:cNvCxnSpPr>
          <p:nvPr/>
        </p:nvCxnSpPr>
        <p:spPr>
          <a:xfrm rot="5400000">
            <a:off x="2237497" y="1878395"/>
            <a:ext cx="788276" cy="1358247"/>
          </a:xfrm>
          <a:prstGeom prst="bentConnector3">
            <a:avLst>
              <a:gd name="adj1" fmla="val 50000"/>
            </a:avLst>
          </a:prstGeom>
          <a:ln w="9525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028382" y="1629593"/>
            <a:ext cx="3032819" cy="11813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9973" y="3614372"/>
                <a:ext cx="776595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Suppose we have a collection of 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soft constraints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charset="0"/>
                      </a:rPr>
                      <m:t>, </m:t>
                    </m:r>
                    <m:r>
                      <a:rPr lang="en-US" b="0" i="1" dirty="0" smtClean="0">
                        <a:latin typeface="Cambria Math" charset="0"/>
                      </a:rPr>
                      <m:t>⋯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  <m:r>
                      <a:rPr lang="en-US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 each associated with penalties for violation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,⋯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That is: A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is a Boolean expression over the output. An assignment that violates this constraint has to pay a penalty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 depending on how much it violates this constraint.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73" y="3614372"/>
                <a:ext cx="7765957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628" t="-20139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71682" y="5708515"/>
            <a:ext cx="7716345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Sometimes constraints don’t always hold</a:t>
            </a:r>
          </a:p>
          <a:p>
            <a:pPr algn="ctr"/>
            <a:r>
              <a:rPr lang="en-US" dirty="0" smtClean="0"/>
              <a:t>Allow the model to consider structures that violate constraints</a:t>
            </a:r>
          </a:p>
        </p:txBody>
      </p:sp>
      <p:pic>
        <p:nvPicPr>
          <p:cNvPr id="14" name="Picture 13" descr="Screen Region 2014-10-09 at 10.58.25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95" y="1559524"/>
            <a:ext cx="5237655" cy="8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Conditional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67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TextBox 4"/>
          <p:cNvSpPr txBox="1"/>
          <p:nvPr/>
        </p:nvSpPr>
        <p:spPr>
          <a:xfrm>
            <a:off x="2011943" y="1029376"/>
            <a:ext cx="342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General case: with soft constraints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57200" y="1629593"/>
            <a:ext cx="3554248" cy="1660617"/>
            <a:chOff x="457200" y="1629593"/>
            <a:chExt cx="3554248" cy="1660617"/>
          </a:xfrm>
        </p:grpSpPr>
        <p:sp>
          <p:nvSpPr>
            <p:cNvPr id="8" name="Rectangle 7"/>
            <p:cNvSpPr/>
            <p:nvPr/>
          </p:nvSpPr>
          <p:spPr>
            <a:xfrm>
              <a:off x="2610068" y="1629593"/>
              <a:ext cx="1401380" cy="533787"/>
            </a:xfrm>
            <a:prstGeom prst="rect">
              <a:avLst/>
            </a:prstGeom>
            <a:noFill/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" y="2951656"/>
              <a:ext cx="29906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The model score for the structure</a:t>
              </a:r>
              <a:endParaRPr lang="en-US" sz="1600" dirty="0"/>
            </a:p>
          </p:txBody>
        </p:sp>
      </p:grpSp>
      <p:cxnSp>
        <p:nvCxnSpPr>
          <p:cNvPr id="17" name="Straight Arrow Connector 16"/>
          <p:cNvCxnSpPr>
            <a:stCxn id="8" idx="2"/>
            <a:endCxn id="11" idx="0"/>
          </p:cNvCxnSpPr>
          <p:nvPr/>
        </p:nvCxnSpPr>
        <p:spPr>
          <a:xfrm rot="5400000">
            <a:off x="2237497" y="1878395"/>
            <a:ext cx="788276" cy="1358247"/>
          </a:xfrm>
          <a:prstGeom prst="bentConnector3">
            <a:avLst>
              <a:gd name="adj1" fmla="val 50000"/>
            </a:avLst>
          </a:prstGeom>
          <a:ln w="9525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872829" y="1673387"/>
            <a:ext cx="2641600" cy="3302008"/>
            <a:chOff x="2872829" y="1673387"/>
            <a:chExt cx="2641600" cy="3302008"/>
          </a:xfrm>
        </p:grpSpPr>
        <p:sp>
          <p:nvSpPr>
            <p:cNvPr id="10" name="Rectangle 9"/>
            <p:cNvSpPr/>
            <p:nvPr/>
          </p:nvSpPr>
          <p:spPr>
            <a:xfrm>
              <a:off x="4848771" y="1673387"/>
              <a:ext cx="280276" cy="533787"/>
            </a:xfrm>
            <a:prstGeom prst="rect">
              <a:avLst/>
            </a:prstGeom>
            <a:noFill/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72829" y="3651956"/>
              <a:ext cx="2641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Penalty for violating the constraint</a:t>
              </a:r>
            </a:p>
            <a:p>
              <a:endParaRPr lang="en-US" sz="1600" dirty="0"/>
            </a:p>
            <a:p>
              <a:r>
                <a:rPr lang="en-US" sz="1600" dirty="0" smtClean="0"/>
                <a:t>If the constraint is hard, penalty = </a:t>
              </a:r>
              <a:r>
                <a:rPr lang="en-US" sz="1600" dirty="0" smtClean="0">
                  <a:latin typeface="cmsy10"/>
                  <a:ea typeface="cmsy10"/>
                  <a:cs typeface="cmsy10"/>
                </a:rPr>
                <a:t>1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  <p:cxnSp>
          <p:nvCxnSpPr>
            <p:cNvPr id="18" name="Straight Arrow Connector 17"/>
            <p:cNvCxnSpPr>
              <a:stCxn id="10" idx="2"/>
              <a:endCxn id="15" idx="0"/>
            </p:cNvCxnSpPr>
            <p:nvPr/>
          </p:nvCxnSpPr>
          <p:spPr>
            <a:xfrm rot="5400000">
              <a:off x="3868878" y="2531925"/>
              <a:ext cx="1444782" cy="795280"/>
            </a:xfrm>
            <a:prstGeom prst="bentConnector3">
              <a:avLst>
                <a:gd name="adj1" fmla="val 50000"/>
              </a:avLst>
            </a:prstGeom>
            <a:ln w="9525" cmpd="sng"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71682" y="5708515"/>
            <a:ext cx="7716345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Sometimes constraints don’t always hold</a:t>
            </a:r>
          </a:p>
          <a:p>
            <a:pPr algn="ctr"/>
            <a:r>
              <a:rPr lang="en-US" dirty="0" smtClean="0"/>
              <a:t>Allow the model to consider structures that violate constraints</a:t>
            </a:r>
          </a:p>
        </p:txBody>
      </p:sp>
      <p:pic>
        <p:nvPicPr>
          <p:cNvPr id="16" name="Picture 15" descr="Screen Region 2014-10-09 at 10.58.25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95" y="1559524"/>
            <a:ext cx="5237655" cy="8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Conditional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68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TextBox 4"/>
          <p:cNvSpPr txBox="1"/>
          <p:nvPr/>
        </p:nvSpPr>
        <p:spPr>
          <a:xfrm>
            <a:off x="2011943" y="1029376"/>
            <a:ext cx="342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General case: with soft constraints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57200" y="1629593"/>
            <a:ext cx="3554248" cy="1660617"/>
            <a:chOff x="457200" y="1629593"/>
            <a:chExt cx="3554248" cy="1660617"/>
          </a:xfrm>
        </p:grpSpPr>
        <p:sp>
          <p:nvSpPr>
            <p:cNvPr id="8" name="Rectangle 7"/>
            <p:cNvSpPr/>
            <p:nvPr/>
          </p:nvSpPr>
          <p:spPr>
            <a:xfrm>
              <a:off x="2610068" y="1629593"/>
              <a:ext cx="1401380" cy="533787"/>
            </a:xfrm>
            <a:prstGeom prst="rect">
              <a:avLst/>
            </a:prstGeom>
            <a:noFill/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" y="2951656"/>
              <a:ext cx="29906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The model score for the structure</a:t>
              </a:r>
              <a:endParaRPr lang="en-US" sz="1600" dirty="0"/>
            </a:p>
          </p:txBody>
        </p:sp>
      </p:grpSp>
      <p:cxnSp>
        <p:nvCxnSpPr>
          <p:cNvPr id="17" name="Straight Arrow Connector 16"/>
          <p:cNvCxnSpPr>
            <a:stCxn id="8" idx="2"/>
            <a:endCxn id="11" idx="0"/>
          </p:cNvCxnSpPr>
          <p:nvPr/>
        </p:nvCxnSpPr>
        <p:spPr>
          <a:xfrm rot="5400000">
            <a:off x="2237497" y="1878395"/>
            <a:ext cx="788276" cy="1358247"/>
          </a:xfrm>
          <a:prstGeom prst="bentConnector3">
            <a:avLst>
              <a:gd name="adj1" fmla="val 50000"/>
            </a:avLst>
          </a:prstGeom>
          <a:ln w="9525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872829" y="1673387"/>
            <a:ext cx="2641600" cy="3302008"/>
            <a:chOff x="2872829" y="1673387"/>
            <a:chExt cx="2641600" cy="3302008"/>
          </a:xfrm>
        </p:grpSpPr>
        <p:sp>
          <p:nvSpPr>
            <p:cNvPr id="10" name="Rectangle 9"/>
            <p:cNvSpPr/>
            <p:nvPr/>
          </p:nvSpPr>
          <p:spPr>
            <a:xfrm>
              <a:off x="4848771" y="1673387"/>
              <a:ext cx="280276" cy="533787"/>
            </a:xfrm>
            <a:prstGeom prst="rect">
              <a:avLst/>
            </a:prstGeom>
            <a:noFill/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72829" y="3651956"/>
              <a:ext cx="2641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Penalty for violating the constraint</a:t>
              </a:r>
            </a:p>
            <a:p>
              <a:endParaRPr lang="en-US" sz="1600" dirty="0"/>
            </a:p>
            <a:p>
              <a:r>
                <a:rPr lang="en-US" sz="1600" dirty="0" smtClean="0"/>
                <a:t>If the constraint is hard, penalty = </a:t>
              </a:r>
              <a:r>
                <a:rPr lang="en-US" sz="1600" dirty="0" smtClean="0">
                  <a:latin typeface="cmsy10"/>
                  <a:ea typeface="cmsy10"/>
                  <a:cs typeface="cmsy10"/>
                </a:rPr>
                <a:t>1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  <p:cxnSp>
          <p:nvCxnSpPr>
            <p:cNvPr id="18" name="Straight Arrow Connector 17"/>
            <p:cNvCxnSpPr>
              <a:stCxn id="10" idx="2"/>
              <a:endCxn id="15" idx="0"/>
            </p:cNvCxnSpPr>
            <p:nvPr/>
          </p:nvCxnSpPr>
          <p:spPr>
            <a:xfrm rot="5400000">
              <a:off x="3868878" y="2531925"/>
              <a:ext cx="1444782" cy="795280"/>
            </a:xfrm>
            <a:prstGeom prst="bentConnector3">
              <a:avLst>
                <a:gd name="adj1" fmla="val 50000"/>
              </a:avLst>
            </a:prstGeom>
            <a:ln w="9525" cmpd="sng"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164083" y="1673387"/>
            <a:ext cx="3901089" cy="2870420"/>
            <a:chOff x="5164083" y="1673387"/>
            <a:chExt cx="3901089" cy="2870420"/>
          </a:xfrm>
        </p:grpSpPr>
        <p:sp>
          <p:nvSpPr>
            <p:cNvPr id="12" name="Rectangle 11"/>
            <p:cNvSpPr/>
            <p:nvPr/>
          </p:nvSpPr>
          <p:spPr>
            <a:xfrm>
              <a:off x="5164083" y="1673387"/>
              <a:ext cx="1606332" cy="533787"/>
            </a:xfrm>
            <a:prstGeom prst="rect">
              <a:avLst/>
            </a:prstGeom>
            <a:noFill/>
            <a:ln w="9525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8466" y="2974147"/>
              <a:ext cx="317670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How far is the structure </a:t>
              </a:r>
              <a:r>
                <a:rPr lang="en-US" sz="1600" b="1" dirty="0" smtClean="0"/>
                <a:t>y </a:t>
              </a:r>
              <a:r>
                <a:rPr lang="en-US" sz="1600" dirty="0" smtClean="0"/>
                <a:t>from satisfying the constraint </a:t>
              </a:r>
              <a:r>
                <a:rPr lang="en-US" sz="1600" dirty="0" err="1" smtClean="0"/>
                <a:t>C</a:t>
              </a:r>
              <a:r>
                <a:rPr lang="en-US" sz="1600" baseline="-25000" dirty="0" err="1" smtClean="0"/>
                <a:t>k</a:t>
              </a:r>
              <a:endParaRPr lang="en-US" sz="1600" baseline="-25000" dirty="0" smtClean="0"/>
            </a:p>
            <a:p>
              <a:endParaRPr lang="en-US" sz="1600" dirty="0"/>
            </a:p>
            <a:p>
              <a:r>
                <a:rPr lang="en-US" sz="1600" dirty="0" smtClean="0"/>
                <a:t>The most simple case: </a:t>
              </a:r>
            </a:p>
            <a:p>
              <a:r>
                <a:rPr lang="en-US" sz="1600" dirty="0" smtClean="0"/>
                <a:t>0: If satisfied</a:t>
              </a:r>
            </a:p>
            <a:p>
              <a:r>
                <a:rPr lang="en-US" sz="1600" dirty="0" smtClean="0"/>
                <a:t>1: If not</a:t>
              </a:r>
              <a:endParaRPr lang="en-US" sz="1600" dirty="0"/>
            </a:p>
          </p:txBody>
        </p:sp>
        <p:cxnSp>
          <p:nvCxnSpPr>
            <p:cNvPr id="22" name="Straight Arrow Connector 21"/>
            <p:cNvCxnSpPr>
              <a:stCxn id="12" idx="2"/>
              <a:endCxn id="14" idx="0"/>
            </p:cNvCxnSpPr>
            <p:nvPr/>
          </p:nvCxnSpPr>
          <p:spPr>
            <a:xfrm rot="16200000" flipH="1">
              <a:off x="6338548" y="1835875"/>
              <a:ext cx="766973" cy="1509570"/>
            </a:xfrm>
            <a:prstGeom prst="bentConnector3">
              <a:avLst>
                <a:gd name="adj1" fmla="val 50000"/>
              </a:avLst>
            </a:prstGeom>
            <a:ln w="9525" cmpd="sng"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71682" y="5708515"/>
            <a:ext cx="7716345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Sometimes constraints don’t always hold</a:t>
            </a:r>
          </a:p>
          <a:p>
            <a:pPr algn="ctr"/>
            <a:r>
              <a:rPr lang="en-US" dirty="0" smtClean="0"/>
              <a:t>Allow the model to consider structures that violate constraints</a:t>
            </a:r>
          </a:p>
        </p:txBody>
      </p:sp>
      <p:pic>
        <p:nvPicPr>
          <p:cNvPr id="19" name="Picture 18" descr="Screen Region 2014-10-09 at 10.58.25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95" y="1559524"/>
            <a:ext cx="5237655" cy="8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21" name="TextBox 20"/>
          <p:cNvSpPr txBox="1"/>
          <p:nvPr/>
        </p:nvSpPr>
        <p:spPr>
          <a:xfrm>
            <a:off x="4036787" y="1044222"/>
            <a:ext cx="5007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One option: Decompose fully</a:t>
            </a:r>
            <a:r>
              <a:rPr lang="en-US" sz="1600" i="1" dirty="0" smtClean="0">
                <a:latin typeface="+mn-lt"/>
              </a:rPr>
              <a:t>. All nodes and edges are independently scored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461269" y="1843683"/>
            <a:ext cx="2387599" cy="2341335"/>
            <a:chOff x="738415" y="1167542"/>
            <a:chExt cx="2387599" cy="2341335"/>
          </a:xfrm>
        </p:grpSpPr>
        <p:sp>
          <p:nvSpPr>
            <p:cNvPr id="101" name="Oval 100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/>
            <p:cNvCxnSpPr>
              <a:stCxn id="105" idx="2"/>
              <a:endCxn id="104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05" idx="3"/>
              <a:endCxn id="103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5" idx="4"/>
              <a:endCxn id="108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5" idx="5"/>
              <a:endCxn id="107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5" idx="6"/>
              <a:endCxn id="106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04" idx="6"/>
              <a:endCxn id="106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4" idx="4"/>
              <a:endCxn id="103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04" idx="5"/>
              <a:endCxn id="108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04" idx="5"/>
              <a:endCxn id="107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3" idx="7"/>
              <a:endCxn id="106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8" idx="7"/>
              <a:endCxn id="106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7" idx="0"/>
              <a:endCxn id="106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7" idx="2"/>
              <a:endCxn id="103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8" idx="2"/>
              <a:endCxn id="103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8" idx="6"/>
              <a:endCxn id="107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Output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: Nodes and edges are labeled and the blue and orange edges form a tree</a:t>
            </a:r>
          </a:p>
          <a:p>
            <a:endParaRPr lang="en-US" sz="1600" dirty="0" smtClean="0">
              <a:latin typeface="+mn-lt"/>
              <a:ea typeface="Calibri" charset="0"/>
              <a:cs typeface="Calibri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Goal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: Find the highest scoring labeling such that the edges that are colored form a tree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67" name="Group 66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77" name="TextBox 76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</a:rPr>
                  <a:t>3 possible node labels</a:t>
                </a:r>
                <a:endParaRPr lang="en-US" sz="1600" dirty="0">
                  <a:latin typeface="+mn-lt"/>
                  <a:ea typeface="Calibri" charset="0"/>
                  <a:cs typeface="Calibri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</a:rPr>
                  <a:t>3 possible edge labels</a:t>
                </a:r>
                <a:endParaRPr lang="en-US" sz="1600" dirty="0">
                  <a:latin typeface="+mn-lt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1100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conditional models: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B69-1958-CF4C-A79E-30B753675B6E}" type="slidenum">
              <a:rPr lang="en-US" smtClean="0"/>
              <a:t>69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down conditions that the output need to satisfy</a:t>
            </a:r>
          </a:p>
          <a:p>
            <a:pPr lvl="1"/>
            <a:r>
              <a:rPr lang="en-US" dirty="0" smtClean="0"/>
              <a:t>Constraints are effectively factors in a factor graph whose potential functions are fixed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 smtClean="0">
                <a:solidFill>
                  <a:schemeClr val="accent1"/>
                </a:solidFill>
              </a:rPr>
              <a:t>learning</a:t>
            </a:r>
            <a:r>
              <a:rPr lang="en-US" dirty="0" smtClean="0"/>
              <a:t> regimes</a:t>
            </a:r>
          </a:p>
          <a:p>
            <a:pPr lvl="1"/>
            <a:r>
              <a:rPr lang="en-US" dirty="0" smtClean="0"/>
              <a:t>Train with the constraints or without</a:t>
            </a:r>
          </a:p>
          <a:p>
            <a:pPr lvl="1"/>
            <a:r>
              <a:rPr lang="en-US" dirty="0" smtClean="0"/>
              <a:t>Remember: constraint penalties are fixed in either case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Prediction</a:t>
            </a:r>
          </a:p>
          <a:p>
            <a:pPr lvl="1"/>
            <a:r>
              <a:rPr lang="en-US" dirty="0" smtClean="0"/>
              <a:t>Can write the inference formulation as an integer linear program</a:t>
            </a:r>
          </a:p>
          <a:p>
            <a:pPr lvl="1"/>
            <a:r>
              <a:rPr lang="en-US" dirty="0" smtClean="0"/>
              <a:t>Can solve it with an off-the-shelf solver (or not!)</a:t>
            </a:r>
          </a:p>
          <a:p>
            <a:endParaRPr lang="en-US" dirty="0" smtClean="0"/>
          </a:p>
          <a:p>
            <a:r>
              <a:rPr lang="en-US" dirty="0" smtClean="0"/>
              <a:t>Extension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Soft constraints</a:t>
            </a:r>
            <a:r>
              <a:rPr lang="en-US" i="1" dirty="0" smtClean="0"/>
              <a:t>: </a:t>
            </a:r>
            <a:r>
              <a:rPr lang="en-US" dirty="0" smtClean="0"/>
              <a:t>Constraints that don’t always need to hold</a:t>
            </a:r>
          </a:p>
        </p:txBody>
      </p:sp>
    </p:spTree>
    <p:extLst>
      <p:ext uri="{BB962C8B-B14F-4D97-AF65-F5344CB8AC3E}">
        <p14:creationId xmlns:p14="http://schemas.microsoft.com/office/powerpoint/2010/main" val="138874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70</a:t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en-US" dirty="0"/>
              <a:t>Modeling problems as structured prediction problems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Hard </a:t>
            </a:r>
            <a:r>
              <a:rPr lang="en-US" dirty="0"/>
              <a:t>and soft constraints to represent prior </a:t>
            </a:r>
            <a:r>
              <a:rPr lang="en-US" dirty="0" smtClean="0"/>
              <a:t>knowledge</a:t>
            </a:r>
            <a:endParaRPr lang="en-US" dirty="0"/>
          </a:p>
          <a:p>
            <a:pPr lvl="1" fontAlgn="base"/>
            <a:r>
              <a:rPr lang="en-US" dirty="0"/>
              <a:t>Augmenting Probabilistic Models with declarative constraints.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Inference Algorithms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051601"/>
            <a:ext cx="7371567" cy="505791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inference is discrete optimization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71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combinatorial problem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Computational complexity depends on</a:t>
            </a:r>
          </a:p>
          <a:p>
            <a:pPr lvl="1"/>
            <a:r>
              <a:rPr lang="en-US" dirty="0" smtClean="0"/>
              <a:t>The size of the input</a:t>
            </a:r>
          </a:p>
          <a:p>
            <a:pPr lvl="1"/>
            <a:r>
              <a:rPr lang="en-US" dirty="0" smtClean="0"/>
              <a:t>The factorization of the scores</a:t>
            </a:r>
          </a:p>
          <a:p>
            <a:pPr lvl="1"/>
            <a:r>
              <a:rPr lang="en-US" dirty="0" smtClean="0"/>
              <a:t>More complex factors generally lead to expensive inference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 generally bad strategy in most but the simplest cases: </a:t>
            </a:r>
            <a:r>
              <a:rPr lang="en-US" sz="2400" i="1" dirty="0" smtClean="0">
                <a:solidFill>
                  <a:schemeClr val="accent1"/>
                </a:solidFill>
              </a:rPr>
              <a:t>“Enumerate all possible structures and pick the highest scoring one”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163248" y="1629259"/>
            <a:ext cx="2221346" cy="964272"/>
            <a:chOff x="4382650" y="4321433"/>
            <a:chExt cx="2221346" cy="964272"/>
          </a:xfrm>
        </p:grpSpPr>
        <p:pic>
          <p:nvPicPr>
            <p:cNvPr id="5" name="Picture 4" descr="p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0" y="4321434"/>
              <a:ext cx="1016535" cy="964271"/>
            </a:xfrm>
            <a:prstGeom prst="rect">
              <a:avLst/>
            </a:prstGeom>
          </p:spPr>
        </p:pic>
        <p:pic>
          <p:nvPicPr>
            <p:cNvPr id="6" name="Picture 5" descr="p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461" y="4321433"/>
              <a:ext cx="1016535" cy="964271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4352597" y="259353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-10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774997" y="260842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54.1</a:t>
            </a:r>
            <a:endParaRPr lang="en-US" i="1" dirty="0"/>
          </a:p>
        </p:txBody>
      </p:sp>
      <p:sp>
        <p:nvSpPr>
          <p:cNvPr id="11" name="Oval 10"/>
          <p:cNvSpPr/>
          <p:nvPr/>
        </p:nvSpPr>
        <p:spPr>
          <a:xfrm>
            <a:off x="5270260" y="1370014"/>
            <a:ext cx="1239222" cy="127047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50271" y="2074903"/>
            <a:ext cx="45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inference is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72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a collection </a:t>
            </a:r>
            <a:r>
              <a:rPr lang="en-US" smtClean="0"/>
              <a:t>of decisions that </a:t>
            </a:r>
            <a:r>
              <a:rPr lang="en-US" dirty="0" smtClean="0"/>
              <a:t>has </a:t>
            </a:r>
            <a:r>
              <a:rPr lang="en-US" smtClean="0"/>
              <a:t>highest score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alibri"/>
              </a:rPr>
              <a:t>			</a:t>
            </a:r>
            <a:r>
              <a:rPr lang="en-US" dirty="0" err="1" smtClean="0">
                <a:latin typeface="Calibri"/>
              </a:rPr>
              <a:t>argmax</a:t>
            </a:r>
            <a:r>
              <a:rPr lang="en-US" b="1" baseline="-25000" dirty="0" err="1" smtClean="0">
                <a:latin typeface="Calibri"/>
              </a:rPr>
              <a:t>y</a:t>
            </a:r>
            <a:r>
              <a:rPr lang="en-US" dirty="0" smtClean="0"/>
              <a:t> </a:t>
            </a:r>
            <a:r>
              <a:rPr lang="en-US" dirty="0" err="1" smtClean="0">
                <a:latin typeface="Calibri"/>
              </a:rPr>
              <a:t>w</a:t>
            </a:r>
            <a:r>
              <a:rPr lang="en-US" baseline="30000" dirty="0" err="1" smtClean="0">
                <a:latin typeface="Calibri"/>
              </a:rPr>
              <a:t>T</a:t>
            </a:r>
            <a:r>
              <a:rPr lang="en-US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dirty="0" smtClean="0"/>
              <a:t>(</a:t>
            </a:r>
            <a:r>
              <a:rPr lang="en-US" b="1" dirty="0" err="1" smtClean="0"/>
              <a:t>x</a:t>
            </a:r>
            <a:r>
              <a:rPr lang="en-US" dirty="0" err="1" smtClean="0"/>
              <a:t>,</a:t>
            </a:r>
            <a:r>
              <a:rPr lang="en-US" b="1" dirty="0" err="1" smtClean="0"/>
              <a:t>y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 algorithm can find the max without considering every possible structure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endParaRPr lang="en-US" dirty="0"/>
          </a:p>
          <a:p>
            <a:r>
              <a:rPr lang="en-US" dirty="0" smtClean="0"/>
              <a:t>How can we solve this computational problem?</a:t>
            </a:r>
          </a:p>
          <a:p>
            <a:pPr lvl="1"/>
            <a:r>
              <a:rPr lang="en-US" dirty="0" smtClean="0"/>
              <a:t>Exploit the structure of the search space and the cost function</a:t>
            </a:r>
          </a:p>
          <a:p>
            <a:pPr lvl="1"/>
            <a:r>
              <a:rPr lang="en-US" dirty="0" smtClean="0"/>
              <a:t>That is, exploit decomposition of the scoring function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Approaches for inference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B2F1-D97F-634C-98B2-452AD1A1DFD3}" type="slidenum">
              <a:rPr lang="en-US" smtClean="0"/>
              <a:t>73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Should the maximization be performed exactly? </a:t>
            </a:r>
          </a:p>
          <a:p>
            <a:pPr lvl="1"/>
            <a:r>
              <a:rPr lang="en-US" dirty="0" smtClean="0"/>
              <a:t>Or is a close-to-highest-scoring structure good enough?</a:t>
            </a:r>
          </a:p>
          <a:p>
            <a:pPr lvl="1"/>
            <a:endParaRPr lang="en-US" sz="2000" dirty="0" smtClean="0"/>
          </a:p>
          <a:p>
            <a:r>
              <a:rPr lang="en-US" b="1" dirty="0" smtClean="0"/>
              <a:t>Exact</a:t>
            </a:r>
            <a:r>
              <a:rPr lang="en-US" dirty="0" smtClean="0"/>
              <a:t>: Search, dynamic programming, integer linear programming</a:t>
            </a:r>
          </a:p>
          <a:p>
            <a:pPr lvl="1"/>
            <a:endParaRPr lang="en-US" sz="2000" dirty="0" smtClean="0"/>
          </a:p>
          <a:p>
            <a:r>
              <a:rPr lang="en-US" b="1" dirty="0" smtClean="0"/>
              <a:t>Heuristic </a:t>
            </a:r>
            <a:r>
              <a:rPr lang="en-US" dirty="0" smtClean="0"/>
              <a:t>(called approximate inference): Gibbs sampling, belief propagation, beam search </a:t>
            </a:r>
          </a:p>
          <a:p>
            <a:pPr lvl="1"/>
            <a:endParaRPr lang="en-US" sz="2000" dirty="0" smtClean="0"/>
          </a:p>
          <a:p>
            <a:r>
              <a:rPr lang="en-US" b="1" dirty="0" smtClean="0"/>
              <a:t>Relaxations</a:t>
            </a:r>
            <a:r>
              <a:rPr lang="en-US" dirty="0" smtClean="0"/>
              <a:t>: linear programming relaxations, </a:t>
            </a:r>
            <a:r>
              <a:rPr lang="en-US" dirty="0" err="1" smtClean="0"/>
              <a:t>Lagrangian</a:t>
            </a:r>
            <a:r>
              <a:rPr lang="en-US" dirty="0" smtClean="0"/>
              <a:t> </a:t>
            </a:r>
            <a:r>
              <a:rPr lang="en-US" dirty="0" err="1" smtClean="0"/>
              <a:t>delaxation</a:t>
            </a:r>
            <a:r>
              <a:rPr lang="en-US" dirty="0" smtClean="0"/>
              <a:t>, dual decomposition, AD3 </a:t>
            </a:r>
            <a:endParaRPr lang="en-US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948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339344" y="1682960"/>
            <a:ext cx="2616624" cy="2623972"/>
            <a:chOff x="603731" y="1023116"/>
            <a:chExt cx="2616624" cy="2623972"/>
          </a:xfrm>
        </p:grpSpPr>
        <p:sp>
          <p:nvSpPr>
            <p:cNvPr id="43" name="Oval 42"/>
            <p:cNvSpPr/>
            <p:nvPr/>
          </p:nvSpPr>
          <p:spPr>
            <a:xfrm>
              <a:off x="629878" y="2827614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03731" y="1775328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846943" y="1023116"/>
              <a:ext cx="172357" cy="172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39835" y="1714390"/>
              <a:ext cx="172357" cy="1723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047998" y="2882785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846943" y="3474731"/>
              <a:ext cx="172357" cy="1723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908958" y="1195473"/>
              <a:ext cx="825501" cy="518917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802236" y="1299989"/>
              <a:ext cx="1044707" cy="14517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933122" y="1363809"/>
              <a:ext cx="0" cy="195942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019300" y="1299989"/>
              <a:ext cx="939801" cy="14517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142672" y="1170232"/>
              <a:ext cx="897163" cy="5441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908958" y="1790165"/>
              <a:ext cx="1986643" cy="713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89910" y="2089523"/>
              <a:ext cx="0" cy="66221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02235" y="2016951"/>
              <a:ext cx="932224" cy="138792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08958" y="1947685"/>
              <a:ext cx="1986643" cy="87992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908958" y="1922445"/>
              <a:ext cx="1986643" cy="9051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2019300" y="1947686"/>
              <a:ext cx="1020535" cy="145719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3134177" y="2016951"/>
              <a:ext cx="0" cy="7347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908958" y="2913794"/>
              <a:ext cx="1986643" cy="5517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 flipV="1">
              <a:off x="908959" y="3029902"/>
              <a:ext cx="825500" cy="47007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2142672" y="3113604"/>
              <a:ext cx="816429" cy="3863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0" name="Picture 149" descr="Screen Region 2014-09-11 at 10.25.14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57" y="4461259"/>
            <a:ext cx="4880429" cy="669061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036787" y="1044222"/>
            <a:ext cx="5007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One option: Decompose fully</a:t>
            </a:r>
            <a:r>
              <a:rPr lang="en-US" sz="1600" i="1" dirty="0" smtClean="0">
                <a:latin typeface="+mn-lt"/>
              </a:rPr>
              <a:t>. All nodes and edges are independently scored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Output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: Nodes and edges are labeled and the blue and orange edges form a tree</a:t>
            </a:r>
          </a:p>
          <a:p>
            <a:endParaRPr lang="en-US" sz="1600" dirty="0" smtClean="0">
              <a:latin typeface="+mn-lt"/>
              <a:ea typeface="Calibri" charset="0"/>
              <a:cs typeface="Calibri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Goal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: Find the highest scoring labeling such that the edges that are colored form a tree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76" name="Group 75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</a:rPr>
                  <a:t>3 possible node labels</a:t>
                </a:r>
                <a:endParaRPr lang="en-US" sz="1600" dirty="0">
                  <a:latin typeface="+mn-lt"/>
                  <a:ea typeface="Calibri" charset="0"/>
                  <a:cs typeface="Calibri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</a:rPr>
                  <a:t>3 possible edge labels</a:t>
                </a:r>
                <a:endParaRPr lang="en-US" sz="1600" dirty="0">
                  <a:latin typeface="+mn-lt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438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choices: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8415" y="1167542"/>
            <a:ext cx="2387599" cy="2341335"/>
            <a:chOff x="738415" y="1167542"/>
            <a:chExt cx="2387599" cy="2341335"/>
          </a:xfrm>
        </p:grpSpPr>
        <p:sp>
          <p:nvSpPr>
            <p:cNvPr id="5" name="Oval 4"/>
            <p:cNvSpPr/>
            <p:nvPr/>
          </p:nvSpPr>
          <p:spPr>
            <a:xfrm>
              <a:off x="738415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8415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6943" y="1167542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3657" y="1825221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3657" y="2741435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6943" y="3336520"/>
              <a:ext cx="172357" cy="172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7" idx="2"/>
              <a:endCxn id="6" idx="7"/>
            </p:cNvCxnSpPr>
            <p:nvPr/>
          </p:nvCxnSpPr>
          <p:spPr>
            <a:xfrm flipH="1">
              <a:off x="885531" y="1253721"/>
              <a:ext cx="961412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5" idx="7"/>
            </p:cNvCxnSpPr>
            <p:nvPr/>
          </p:nvCxnSpPr>
          <p:spPr>
            <a:xfrm flipH="1">
              <a:off x="885531" y="1314658"/>
              <a:ext cx="986653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4"/>
              <a:endCxn id="10" idx="0"/>
            </p:cNvCxnSpPr>
            <p:nvPr/>
          </p:nvCxnSpPr>
          <p:spPr>
            <a:xfrm>
              <a:off x="1933122" y="1339899"/>
              <a:ext cx="0" cy="1996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9" idx="1"/>
            </p:cNvCxnSpPr>
            <p:nvPr/>
          </p:nvCxnSpPr>
          <p:spPr>
            <a:xfrm>
              <a:off x="1994059" y="1314658"/>
              <a:ext cx="984839" cy="1452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6"/>
              <a:endCxn id="8" idx="1"/>
            </p:cNvCxnSpPr>
            <p:nvPr/>
          </p:nvCxnSpPr>
          <p:spPr>
            <a:xfrm>
              <a:off x="2019300" y="1253721"/>
              <a:ext cx="959598" cy="596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6" idx="6"/>
              <a:endCxn id="8" idx="2"/>
            </p:cNvCxnSpPr>
            <p:nvPr/>
          </p:nvCxnSpPr>
          <p:spPr>
            <a:xfrm>
              <a:off x="910772" y="1911400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4"/>
              <a:endCxn id="5" idx="0"/>
            </p:cNvCxnSpPr>
            <p:nvPr/>
          </p:nvCxnSpPr>
          <p:spPr>
            <a:xfrm>
              <a:off x="824594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10" idx="1"/>
            </p:cNvCxnSpPr>
            <p:nvPr/>
          </p:nvCxnSpPr>
          <p:spPr>
            <a:xfrm>
              <a:off x="885531" y="1972337"/>
              <a:ext cx="986653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6" idx="5"/>
              <a:endCxn id="9" idx="1"/>
            </p:cNvCxnSpPr>
            <p:nvPr/>
          </p:nvCxnSpPr>
          <p:spPr>
            <a:xfrm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7"/>
              <a:endCxn id="8" idx="3"/>
            </p:cNvCxnSpPr>
            <p:nvPr/>
          </p:nvCxnSpPr>
          <p:spPr>
            <a:xfrm flipV="1">
              <a:off x="885531" y="1972337"/>
              <a:ext cx="2093367" cy="794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0" idx="7"/>
              <a:endCxn id="8" idx="3"/>
            </p:cNvCxnSpPr>
            <p:nvPr/>
          </p:nvCxnSpPr>
          <p:spPr>
            <a:xfrm flipV="1">
              <a:off x="1994059" y="1972337"/>
              <a:ext cx="984839" cy="1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9" idx="0"/>
              <a:endCxn id="8" idx="4"/>
            </p:cNvCxnSpPr>
            <p:nvPr/>
          </p:nvCxnSpPr>
          <p:spPr>
            <a:xfrm flipV="1">
              <a:off x="3039836" y="1997578"/>
              <a:ext cx="0" cy="74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2"/>
              <a:endCxn id="5" idx="6"/>
            </p:cNvCxnSpPr>
            <p:nvPr/>
          </p:nvCxnSpPr>
          <p:spPr>
            <a:xfrm flipH="1">
              <a:off x="910772" y="2827614"/>
              <a:ext cx="20428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0" idx="2"/>
              <a:endCxn id="5" idx="5"/>
            </p:cNvCxnSpPr>
            <p:nvPr/>
          </p:nvCxnSpPr>
          <p:spPr>
            <a:xfrm flipH="1" flipV="1">
              <a:off x="885531" y="2888551"/>
              <a:ext cx="961412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0" idx="6"/>
              <a:endCxn id="9" idx="3"/>
            </p:cNvCxnSpPr>
            <p:nvPr/>
          </p:nvCxnSpPr>
          <p:spPr>
            <a:xfrm flipV="1">
              <a:off x="2019300" y="2888551"/>
              <a:ext cx="959598" cy="534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4" name="TextBox 153"/>
          <p:cNvSpPr txBox="1"/>
          <p:nvPr/>
        </p:nvSpPr>
        <p:spPr>
          <a:xfrm>
            <a:off x="6828606" y="3808547"/>
            <a:ext cx="2288896" cy="338554"/>
          </a:xfrm>
          <a:prstGeom prst="rect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May be a linear functions</a:t>
            </a:r>
            <a:endParaRPr lang="en-US" sz="1600" dirty="0"/>
          </a:p>
        </p:txBody>
      </p:sp>
      <p:cxnSp>
        <p:nvCxnSpPr>
          <p:cNvPr id="156" name="Straight Arrow Connector 155"/>
          <p:cNvCxnSpPr>
            <a:stCxn id="154" idx="2"/>
          </p:cNvCxnSpPr>
          <p:nvPr/>
        </p:nvCxnSpPr>
        <p:spPr>
          <a:xfrm flipH="1">
            <a:off x="6594507" y="4147101"/>
            <a:ext cx="1378547" cy="468238"/>
          </a:xfrm>
          <a:prstGeom prst="straightConnector1">
            <a:avLst/>
          </a:prstGeom>
          <a:ln w="12700" cmpd="sng"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7" name="Straight Arrow Connector 156"/>
          <p:cNvCxnSpPr>
            <a:stCxn id="154" idx="2"/>
          </p:cNvCxnSpPr>
          <p:nvPr/>
        </p:nvCxnSpPr>
        <p:spPr>
          <a:xfrm>
            <a:off x="7973054" y="4147101"/>
            <a:ext cx="414324" cy="468238"/>
          </a:xfrm>
          <a:prstGeom prst="straightConnector1">
            <a:avLst/>
          </a:prstGeom>
          <a:ln w="12700" cmpd="sng">
            <a:prstDash val="sys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99" name="Group 98"/>
          <p:cNvGrpSpPr/>
          <p:nvPr/>
        </p:nvGrpSpPr>
        <p:grpSpPr>
          <a:xfrm>
            <a:off x="4339344" y="1682960"/>
            <a:ext cx="2616624" cy="2623972"/>
            <a:chOff x="603731" y="1023116"/>
            <a:chExt cx="2616624" cy="2623972"/>
          </a:xfrm>
        </p:grpSpPr>
        <p:sp>
          <p:nvSpPr>
            <p:cNvPr id="100" name="Oval 99"/>
            <p:cNvSpPr/>
            <p:nvPr/>
          </p:nvSpPr>
          <p:spPr>
            <a:xfrm>
              <a:off x="629878" y="2827614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3731" y="1775328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846943" y="1023116"/>
              <a:ext cx="172357" cy="172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039835" y="1714390"/>
              <a:ext cx="172357" cy="1723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3047998" y="2882785"/>
              <a:ext cx="172357" cy="172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1846943" y="3474731"/>
              <a:ext cx="172357" cy="17235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H="1">
              <a:off x="908958" y="1195473"/>
              <a:ext cx="825501" cy="518917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802236" y="1299989"/>
              <a:ext cx="1044707" cy="14517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933122" y="1363809"/>
              <a:ext cx="0" cy="195942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019300" y="1299989"/>
              <a:ext cx="939801" cy="14517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142672" y="1170232"/>
              <a:ext cx="897163" cy="5441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908958" y="1790165"/>
              <a:ext cx="1986643" cy="713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89910" y="2089523"/>
              <a:ext cx="0" cy="66221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02235" y="2016951"/>
              <a:ext cx="932224" cy="138792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908958" y="1947685"/>
              <a:ext cx="1986643" cy="87992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908958" y="1922445"/>
              <a:ext cx="1986643" cy="9051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2019300" y="1947686"/>
              <a:ext cx="1020535" cy="145719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3134177" y="2016951"/>
              <a:ext cx="0" cy="7347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908958" y="2913794"/>
              <a:ext cx="1986643" cy="5517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 flipV="1">
              <a:off x="908959" y="3029902"/>
              <a:ext cx="825500" cy="47007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2142672" y="3113604"/>
              <a:ext cx="816429" cy="3863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2" name="Picture 121" descr="Screen Region 2014-09-11 at 10.25.14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57" y="4461259"/>
            <a:ext cx="4880429" cy="669061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036787" y="1044222"/>
            <a:ext cx="5007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n-lt"/>
              </a:rPr>
              <a:t>One option: Decompose fully</a:t>
            </a:r>
            <a:r>
              <a:rPr lang="en-US" sz="1600" i="1" dirty="0" smtClean="0">
                <a:latin typeface="+mn-lt"/>
              </a:rPr>
              <a:t>. All nodes and edges are independently scored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1215" y="4671785"/>
            <a:ext cx="3828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Setting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Output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: Nodes and edges are labeled and the blue and orange edges form a tree</a:t>
            </a:r>
          </a:p>
          <a:p>
            <a:endParaRPr lang="en-US" sz="1600" dirty="0" smtClean="0">
              <a:latin typeface="+mn-lt"/>
              <a:ea typeface="Calibri" charset="0"/>
              <a:cs typeface="Calibri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+mn-lt"/>
                <a:ea typeface="Calibri" charset="0"/>
                <a:cs typeface="Calibri" charset="0"/>
              </a:rPr>
              <a:t>Goal</a:t>
            </a:r>
            <a:r>
              <a:rPr lang="en-US" sz="1600" dirty="0" smtClean="0">
                <a:latin typeface="+mn-lt"/>
                <a:ea typeface="Calibri" charset="0"/>
                <a:cs typeface="Calibri" charset="0"/>
              </a:rPr>
              <a:t>: Find the highest scoring labeling such that the edges that are colored form a tree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54414" y="3546609"/>
            <a:ext cx="3202769" cy="914650"/>
            <a:chOff x="-34963" y="4916714"/>
            <a:chExt cx="2699242" cy="914650"/>
          </a:xfrm>
        </p:grpSpPr>
        <p:grpSp>
          <p:nvGrpSpPr>
            <p:cNvPr id="73" name="Group 72"/>
            <p:cNvGrpSpPr/>
            <p:nvPr/>
          </p:nvGrpSpPr>
          <p:grpSpPr>
            <a:xfrm>
              <a:off x="-34963" y="4916714"/>
              <a:ext cx="2699242" cy="338554"/>
              <a:chOff x="-34963" y="4916714"/>
              <a:chExt cx="2699242" cy="338554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933122" y="5014680"/>
                <a:ext cx="731157" cy="172357"/>
                <a:chOff x="1933122" y="5014680"/>
                <a:chExt cx="731157" cy="172357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19331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212522" y="5014680"/>
                  <a:ext cx="172357" cy="172357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2491922" y="5014680"/>
                  <a:ext cx="172357" cy="172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81" name="TextBox 80"/>
              <p:cNvSpPr txBox="1"/>
              <p:nvPr/>
            </p:nvSpPr>
            <p:spPr>
              <a:xfrm>
                <a:off x="-34963" y="4916714"/>
                <a:ext cx="1698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</a:rPr>
                  <a:t>3 possible node labels</a:t>
                </a:r>
                <a:endParaRPr lang="en-US" sz="1600" dirty="0">
                  <a:latin typeface="+mn-lt"/>
                  <a:ea typeface="Calibri" charset="0"/>
                  <a:cs typeface="Calibri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-25892" y="5438446"/>
              <a:ext cx="2503736" cy="392918"/>
              <a:chOff x="78446" y="5438446"/>
              <a:chExt cx="2503736" cy="392918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78446" y="5438446"/>
                <a:ext cx="1682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</a:rPr>
                  <a:t>3 possible edge labels</a:t>
                </a:r>
                <a:endParaRPr lang="en-US" sz="1600" dirty="0">
                  <a:latin typeface="+mn-lt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2035629" y="5551714"/>
                <a:ext cx="546553" cy="279650"/>
                <a:chOff x="2035629" y="5551714"/>
                <a:chExt cx="546553" cy="279650"/>
              </a:xfrm>
            </p:grpSpPr>
            <p:cxnSp>
              <p:nvCxnSpPr>
                <p:cNvPr id="77" name="Straight Connector 76"/>
                <p:cNvCxnSpPr/>
                <p:nvPr/>
              </p:nvCxnSpPr>
              <p:spPr>
                <a:xfrm>
                  <a:off x="2035629" y="5551714"/>
                  <a:ext cx="534307" cy="0"/>
                </a:xfrm>
                <a:prstGeom prst="line">
                  <a:avLst/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2047875" y="5691539"/>
                  <a:ext cx="53430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047875" y="5831364"/>
                  <a:ext cx="53430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8513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p-nlp-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424242"/>
      </a:lt2>
      <a:accent1>
        <a:srgbClr val="4472C4"/>
      </a:accent1>
      <a:accent2>
        <a:srgbClr val="ED7D31"/>
      </a:accent2>
      <a:accent3>
        <a:srgbClr val="0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p-nlp-theme" id="{645F6011-2011-5544-A053-DA2688D6793F}" vid="{46AFF1B4-D5FD-8140-B026-2831CDC6EA51}"/>
    </a:ext>
  </a:extLst>
</a:theme>
</file>

<file path=ppt/theme/theme2.xml><?xml version="1.0" encoding="utf-8"?>
<a:theme xmlns:a="http://schemas.openxmlformats.org/drawingml/2006/main" name="1_ilp-nlp-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424242"/>
      </a:lt2>
      <a:accent1>
        <a:srgbClr val="4472C4"/>
      </a:accent1>
      <a:accent2>
        <a:srgbClr val="ED7D31"/>
      </a:accent2>
      <a:accent3>
        <a:srgbClr val="0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p-nlp-theme" id="{FF16F2C1-D178-7A4D-A8EA-69E9A701740C}" vid="{0F48F239-6C3E-BD45-850F-BDBA328E9ADC}"/>
    </a:ext>
  </a:extLst>
</a:theme>
</file>

<file path=ppt/theme/theme3.xml><?xml version="1.0" encoding="utf-8"?>
<a:theme xmlns:a="http://schemas.openxmlformats.org/drawingml/2006/main" name="ilp-nlp-theme-fixed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424242"/>
      </a:lt2>
      <a:accent1>
        <a:srgbClr val="4472C4"/>
      </a:accent1>
      <a:accent2>
        <a:srgbClr val="ED7D31"/>
      </a:accent2>
      <a:accent3>
        <a:srgbClr val="0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p-nlp-theme-fixed" id="{5B1FB76C-2635-5F43-B117-5DF36D77FB68}" vid="{42F6E5CD-C058-1144-8CBE-B59059B03CC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ilp-nlp-theme</Template>
  <TotalTime>1620</TotalTime>
  <Words>5343</Words>
  <Application>Microsoft Macintosh PowerPoint</Application>
  <PresentationFormat>On-screen Show (4:3)</PresentationFormat>
  <Paragraphs>1048</Paragraphs>
  <Slides>74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74</vt:i4>
      </vt:variant>
    </vt:vector>
  </HeadingPairs>
  <TitlesOfParts>
    <vt:vector size="86" baseType="lpstr">
      <vt:lpstr>AppleSDGothicNeo-Regular</vt:lpstr>
      <vt:lpstr>Calibri</vt:lpstr>
      <vt:lpstr>Cambria Math</vt:lpstr>
      <vt:lpstr>cmmi10</vt:lpstr>
      <vt:lpstr>cmsy10</vt:lpstr>
      <vt:lpstr>Open Sans</vt:lpstr>
      <vt:lpstr>Wingdings</vt:lpstr>
      <vt:lpstr>新細明體</vt:lpstr>
      <vt:lpstr>Arial</vt:lpstr>
      <vt:lpstr>ilp-nlp-theme</vt:lpstr>
      <vt:lpstr>1_ilp-nlp-theme</vt:lpstr>
      <vt:lpstr>ilp-nlp-theme-fixed</vt:lpstr>
      <vt:lpstr>Part 3 Modeling: Inference methods and Constraints</vt:lpstr>
      <vt:lpstr>Outline</vt:lpstr>
      <vt:lpstr>Outline</vt:lpstr>
      <vt:lpstr>Modeling choices: Example</vt:lpstr>
      <vt:lpstr>Modeling choices: Example</vt:lpstr>
      <vt:lpstr>Modeling choices: Example</vt:lpstr>
      <vt:lpstr>Modeling choices: Example</vt:lpstr>
      <vt:lpstr>Modeling choices: Example</vt:lpstr>
      <vt:lpstr>Modeling choices: Example</vt:lpstr>
      <vt:lpstr>Modeling choices: Example</vt:lpstr>
      <vt:lpstr>Modeling choices: Example</vt:lpstr>
      <vt:lpstr>Modeling choices: Example</vt:lpstr>
      <vt:lpstr>Modeling choices: Example</vt:lpstr>
      <vt:lpstr>Modeling choices: Example</vt:lpstr>
      <vt:lpstr>Modeling choices: Example</vt:lpstr>
      <vt:lpstr>Modeling choices: Example</vt:lpstr>
      <vt:lpstr>Modeling choices: Example</vt:lpstr>
      <vt:lpstr>Modeling choices: Example</vt:lpstr>
      <vt:lpstr>Inference</vt:lpstr>
      <vt:lpstr>Stating inference problems vs solving them</vt:lpstr>
      <vt:lpstr>The big picture</vt:lpstr>
      <vt:lpstr>What are linear programs?</vt:lpstr>
      <vt:lpstr>Linear Programming</vt:lpstr>
      <vt:lpstr>Example: The diet problem</vt:lpstr>
      <vt:lpstr>Example: The diet problem</vt:lpstr>
      <vt:lpstr>Example: The diet problem</vt:lpstr>
      <vt:lpstr>Example: The diet problem</vt:lpstr>
      <vt:lpstr>Example: The diet problem</vt:lpstr>
      <vt:lpstr>Linear programming</vt:lpstr>
      <vt:lpstr>Geometry of linear programming</vt:lpstr>
      <vt:lpstr>Geometry of linear programming</vt:lpstr>
      <vt:lpstr>Geometry of linear programming</vt:lpstr>
      <vt:lpstr>Geometry of linear programming</vt:lpstr>
      <vt:lpstr>Geometry of linear programming</vt:lpstr>
      <vt:lpstr>Geometry of linear programming</vt:lpstr>
      <vt:lpstr>Geometry of linear programming</vt:lpstr>
      <vt:lpstr>Linear programming</vt:lpstr>
      <vt:lpstr>Integer linear programming</vt:lpstr>
      <vt:lpstr>Geometry of integer linear programming</vt:lpstr>
      <vt:lpstr>Geometry of integer linear programming</vt:lpstr>
      <vt:lpstr>Integer linear programming</vt:lpstr>
      <vt:lpstr>Thinking in ILPs for inference  </vt:lpstr>
      <vt:lpstr>Thinking in ILPs </vt:lpstr>
      <vt:lpstr>Thinking in ILPs </vt:lpstr>
      <vt:lpstr>Thinking in ILPs </vt:lpstr>
      <vt:lpstr>Example 2: Sequences</vt:lpstr>
      <vt:lpstr>Example 2: Sequences</vt:lpstr>
      <vt:lpstr>Example 2: Sequences</vt:lpstr>
      <vt:lpstr>Example 2: Sequences</vt:lpstr>
      <vt:lpstr>Example 2: Sequences</vt:lpstr>
      <vt:lpstr>Example 2: Sequences</vt:lpstr>
      <vt:lpstr>Example 2: Sequences</vt:lpstr>
      <vt:lpstr>Example 2: Sequences</vt:lpstr>
      <vt:lpstr>Example 2: Sequences</vt:lpstr>
      <vt:lpstr>Example 2: Sequences</vt:lpstr>
      <vt:lpstr>Example 2: Sequences</vt:lpstr>
      <vt:lpstr>Example 2: Sequences</vt:lpstr>
      <vt:lpstr>Example 2: Sequences</vt:lpstr>
      <vt:lpstr>Outline</vt:lpstr>
      <vt:lpstr>Constraints at prediction time</vt:lpstr>
      <vt:lpstr>Hard constraints</vt:lpstr>
      <vt:lpstr>Hard constraints</vt:lpstr>
      <vt:lpstr>When to use hard constraints?</vt:lpstr>
      <vt:lpstr>Constraints may not always hold</vt:lpstr>
      <vt:lpstr>Constrained Conditional Model </vt:lpstr>
      <vt:lpstr>Constrained Conditional Model </vt:lpstr>
      <vt:lpstr>Constrained Conditional Model </vt:lpstr>
      <vt:lpstr>Constrained Conditional Model </vt:lpstr>
      <vt:lpstr>Constrained Conditional Model </vt:lpstr>
      <vt:lpstr>Constrained conditional models: review</vt:lpstr>
      <vt:lpstr>Outline</vt:lpstr>
      <vt:lpstr>MAP inference is discrete optimization</vt:lpstr>
      <vt:lpstr>MAP inference is search</vt:lpstr>
      <vt:lpstr>Approaches for inference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ILP Formulations in Natural Language Processing</dc:title>
  <dc:creator>Vivek Srikumar</dc:creator>
  <cp:lastModifiedBy>Vivek Srikumar</cp:lastModifiedBy>
  <cp:revision>214</cp:revision>
  <dcterms:created xsi:type="dcterms:W3CDTF">2017-03-17T16:59:20Z</dcterms:created>
  <dcterms:modified xsi:type="dcterms:W3CDTF">2017-04-04T08:06:59Z</dcterms:modified>
</cp:coreProperties>
</file>