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97D8-BC3E-4FC0-B194-62156DFF991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FBC0-492E-4EDC-BC4F-209E7318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1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97D8-BC3E-4FC0-B194-62156DFF991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FBC0-492E-4EDC-BC4F-209E7318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97D8-BC3E-4FC0-B194-62156DFF991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FBC0-492E-4EDC-BC4F-209E7318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6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97D8-BC3E-4FC0-B194-62156DFF991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FBC0-492E-4EDC-BC4F-209E7318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97D8-BC3E-4FC0-B194-62156DFF991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FBC0-492E-4EDC-BC4F-209E7318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97D8-BC3E-4FC0-B194-62156DFF991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FBC0-492E-4EDC-BC4F-209E7318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97D8-BC3E-4FC0-B194-62156DFF991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FBC0-492E-4EDC-BC4F-209E7318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97D8-BC3E-4FC0-B194-62156DFF991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FBC0-492E-4EDC-BC4F-209E7318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97D8-BC3E-4FC0-B194-62156DFF991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FBC0-492E-4EDC-BC4F-209E7318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97D8-BC3E-4FC0-B194-62156DFF991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FBC0-492E-4EDC-BC4F-209E7318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97D8-BC3E-4FC0-B194-62156DFF991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FBC0-492E-4EDC-BC4F-209E7318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9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797D8-BC3E-4FC0-B194-62156DFF991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FBC0-492E-4EDC-BC4F-209E7318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uk.helpdesk@tcs.com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Talent Engagement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to 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5" y="-2"/>
            <a:ext cx="422195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3" y="570603"/>
            <a:ext cx="3386138" cy="53657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4380" y="601381"/>
            <a:ext cx="3409951" cy="307777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 smtClean="0">
                <a:latin typeface="Calibri" pitchFamily="34" charset="0"/>
              </a:rPr>
              <a:t>Updating bank account details in Ultimatix </a:t>
            </a:r>
            <a:endParaRPr lang="en-US" sz="1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93" y="939935"/>
            <a:ext cx="3386138" cy="49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5" y="-2"/>
            <a:ext cx="422195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3" y="570603"/>
            <a:ext cx="3386138" cy="53657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4380" y="570603"/>
            <a:ext cx="3409951" cy="369332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latin typeface="Calibri" pitchFamily="34" charset="0"/>
              </a:rPr>
              <a:t>National Insurance Number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80" y="939935"/>
            <a:ext cx="3409951" cy="49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5" y="-2"/>
            <a:ext cx="422195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3" y="570603"/>
            <a:ext cx="3386138" cy="53657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4380" y="570603"/>
            <a:ext cx="3409951" cy="369332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latin typeface="Calibri" pitchFamily="34" charset="0"/>
              </a:rPr>
              <a:t>NHS &amp; Mayfair Insurance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93" y="939935"/>
            <a:ext cx="3386138" cy="49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5" y="-2"/>
            <a:ext cx="422195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3" y="570603"/>
            <a:ext cx="3386138" cy="53657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4380" y="592500"/>
            <a:ext cx="3409951" cy="325538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defRPr/>
            </a:pPr>
            <a:r>
              <a:rPr lang="en-GB" sz="1400" dirty="0">
                <a:latin typeface="Calibri" pitchFamily="34" charset="0"/>
              </a:rPr>
              <a:t>Mayfair Medical Insurance – GOLD Cover</a:t>
            </a:r>
            <a:endParaRPr lang="en-GB" sz="1400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80" y="973663"/>
            <a:ext cx="3409951" cy="49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5" y="-2"/>
            <a:ext cx="422195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3" y="570603"/>
            <a:ext cx="3386138" cy="53657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4380" y="549828"/>
            <a:ext cx="3409951" cy="410882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defRPr/>
            </a:pPr>
            <a:r>
              <a:rPr lang="en-US" dirty="0">
                <a:latin typeface="Calibri" pitchFamily="34" charset="0"/>
              </a:rPr>
              <a:t>Things to know</a:t>
            </a:r>
            <a:endParaRPr lang="en-GB" dirty="0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3" y="981485"/>
            <a:ext cx="3409951" cy="4996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8193" y="1115883"/>
            <a:ext cx="3259635" cy="307777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GB" sz="1400" dirty="0">
                <a:latin typeface="Calibri" pitchFamily="34" charset="0"/>
              </a:rPr>
              <a:t>HMRC Requirements – Ongoing formality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6286" y="1591231"/>
            <a:ext cx="3143521" cy="307777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GB" sz="1400" dirty="0">
                <a:latin typeface="Calibri" pitchFamily="34" charset="0"/>
              </a:rPr>
              <a:t>TCS India Expat Pay Model – UK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8192" y="2063138"/>
            <a:ext cx="2213026" cy="307777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GB" sz="1400" dirty="0">
                <a:latin typeface="Calibri" pitchFamily="34" charset="0"/>
              </a:rPr>
              <a:t>Leave policy - Expats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8195" y="2544142"/>
            <a:ext cx="3386136" cy="523220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400" dirty="0">
                <a:latin typeface="Calibri" pitchFamily="34" charset="0"/>
              </a:rPr>
              <a:t> Additional Housing (Rental &amp; Council Tax) Allowance </a:t>
            </a:r>
            <a:r>
              <a:rPr lang="en-GB" sz="1400" dirty="0">
                <a:latin typeface="Calibri" pitchFamily="34" charset="0"/>
              </a:rPr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4378" y="3229787"/>
            <a:ext cx="3409951" cy="523220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GB" sz="1400" dirty="0">
                <a:latin typeface="Calibri" pitchFamily="34" charset="0"/>
              </a:rPr>
              <a:t>Pro Tenant: Low Cost Home Search Programme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4378" y="3904456"/>
            <a:ext cx="3283450" cy="325538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defRPr/>
            </a:pPr>
            <a:r>
              <a:rPr lang="en-US" sz="1400" dirty="0">
                <a:latin typeface="Calibri" pitchFamily="34" charset="0"/>
              </a:rPr>
              <a:t>TCS UK Employee Discount Scheme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2473" y="4384626"/>
            <a:ext cx="3283450" cy="325538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defRPr/>
            </a:pPr>
            <a:r>
              <a:rPr lang="en-GB" sz="1400" dirty="0">
                <a:latin typeface="Calibri" pitchFamily="34" charset="0"/>
              </a:rPr>
              <a:t>Employee Assistance Program (EAP)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4378" y="4885943"/>
            <a:ext cx="3283450" cy="325538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defRPr/>
            </a:pPr>
            <a:r>
              <a:rPr lang="en-US" sz="1400" dirty="0">
                <a:latin typeface="Calibri" pitchFamily="34" charset="0"/>
              </a:rPr>
              <a:t>HR for you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4378" y="5366113"/>
            <a:ext cx="3283450" cy="325538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defRPr/>
            </a:pPr>
            <a:r>
              <a:rPr lang="en-GB" sz="1400" dirty="0">
                <a:latin typeface="Calibri" pitchFamily="34" charset="0"/>
              </a:rPr>
              <a:t>Communication</a:t>
            </a:r>
            <a:endParaRPr lang="en-GB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99" y="0"/>
            <a:ext cx="42219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728663"/>
            <a:ext cx="3386137" cy="2871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8" y="3600450"/>
            <a:ext cx="3386137" cy="23860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7283" y="5138738"/>
            <a:ext cx="2257425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26147" y="5261253"/>
            <a:ext cx="93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7173" y="3624727"/>
            <a:ext cx="2213026" cy="3781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Employee number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7173" y="4482943"/>
            <a:ext cx="2197208" cy="3781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Employee email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2991" y="4047175"/>
            <a:ext cx="2197208" cy="3781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Employee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99" y="0"/>
            <a:ext cx="4221956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01" y="809625"/>
            <a:ext cx="3409950" cy="523875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4" name="TextBox 13"/>
          <p:cNvSpPr txBox="1"/>
          <p:nvPr/>
        </p:nvSpPr>
        <p:spPr>
          <a:xfrm>
            <a:off x="1140802" y="1378271"/>
            <a:ext cx="2213026" cy="369332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GB" dirty="0">
                <a:latin typeface="Calibri" pitchFamily="34" charset="0"/>
              </a:rPr>
              <a:t>TCS in the UK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0801" y="2054008"/>
            <a:ext cx="2619029" cy="369332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GB" dirty="0">
                <a:latin typeface="Calibri" pitchFamily="34" charset="0"/>
              </a:rPr>
              <a:t>On boarding formalities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0802" y="2804853"/>
            <a:ext cx="2213026" cy="369332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GB" dirty="0">
                <a:latin typeface="Calibri" pitchFamily="34" charset="0"/>
              </a:rPr>
              <a:t>Things to know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7306" y="3496656"/>
            <a:ext cx="2213026" cy="369332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GB" dirty="0">
                <a:latin typeface="Calibri" pitchFamily="34" charset="0"/>
              </a:rPr>
              <a:t>Key contacts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0802" y="4112656"/>
            <a:ext cx="2619028" cy="369332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GB" dirty="0">
                <a:latin typeface="Calibri" pitchFamily="34" charset="0"/>
              </a:rPr>
              <a:t>Health &amp; Safety in the UK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0801" y="833289"/>
            <a:ext cx="3409951" cy="369332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/>
              <a:t>Category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82545" y="5702707"/>
            <a:ext cx="2213026" cy="3693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40802" y="4789292"/>
            <a:ext cx="2619028" cy="369332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GB" dirty="0">
                <a:latin typeface="Calibri" pitchFamily="34" charset="0"/>
              </a:rPr>
              <a:t>Workplace behaviours</a:t>
            </a:r>
            <a:endParaRPr lang="en-GB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5" y="-101600"/>
            <a:ext cx="422195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3" y="570603"/>
            <a:ext cx="3386138" cy="53657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8193" y="570603"/>
            <a:ext cx="3409951" cy="369332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latin typeface="Calibri" pitchFamily="34" charset="0"/>
              </a:rPr>
              <a:t>TCS in UK&amp;I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94" y="939935"/>
            <a:ext cx="3387734" cy="499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5" y="-101600"/>
            <a:ext cx="422195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3" y="570603"/>
            <a:ext cx="3386138" cy="53657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4380" y="570603"/>
            <a:ext cx="3409951" cy="369332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On boarding formalities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94" y="939935"/>
            <a:ext cx="3387734" cy="49964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94" y="939935"/>
            <a:ext cx="3386138" cy="4996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6596" y="2960380"/>
            <a:ext cx="2793191" cy="369332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GB" dirty="0">
                <a:latin typeface="Calibri" pitchFamily="34" charset="0"/>
              </a:rPr>
              <a:t>What’s where on Ultimatix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6596" y="3636117"/>
            <a:ext cx="2619029" cy="369332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GB" dirty="0">
                <a:latin typeface="Calibri" pitchFamily="34" charset="0"/>
              </a:rPr>
              <a:t>Onsite reporting – Steps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597" y="4366623"/>
            <a:ext cx="2619028" cy="369332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effectLst>
            <a:glow rad="127000">
              <a:srgbClr val="92D050"/>
            </a:glow>
            <a:softEdge rad="3175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Opening a Bank Account</a:t>
            </a:r>
            <a:endParaRPr lang="en-GB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5" y="-2"/>
            <a:ext cx="422195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3" y="570603"/>
            <a:ext cx="3386138" cy="53657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4380" y="570603"/>
            <a:ext cx="3409951" cy="369332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latin typeface="Calibri" pitchFamily="34" charset="0"/>
              </a:rPr>
              <a:t>What’s where on Ultimatix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94" y="939935"/>
            <a:ext cx="3386137" cy="499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5" y="-2"/>
            <a:ext cx="422195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3" y="570603"/>
            <a:ext cx="3386138" cy="53657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4380" y="570603"/>
            <a:ext cx="3409951" cy="369332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latin typeface="Calibri" pitchFamily="34" charset="0"/>
              </a:rPr>
              <a:t>Onsite reporting – Steps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80" y="939935"/>
            <a:ext cx="3409951" cy="49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5" y="-2"/>
            <a:ext cx="422195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3" y="570603"/>
            <a:ext cx="3386138" cy="53657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4380" y="570603"/>
            <a:ext cx="3409951" cy="369332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Opening a Bank Account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80" y="939935"/>
            <a:ext cx="3409951" cy="49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5" y="-2"/>
            <a:ext cx="422195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3" y="570603"/>
            <a:ext cx="3386138" cy="53657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4380" y="570603"/>
            <a:ext cx="3409951" cy="369332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latin typeface="Calibri" pitchFamily="34" charset="0"/>
              </a:rPr>
              <a:t>UK Helpdesk for you…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4378" y="939935"/>
            <a:ext cx="3420585" cy="4996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4378" y="1309267"/>
            <a:ext cx="328345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Clr>
                <a:srgbClr val="6D97D8"/>
              </a:buClr>
            </a:pPr>
            <a:r>
              <a:rPr lang="en-GB" sz="2000" dirty="0" smtClean="0">
                <a:solidFill>
                  <a:srgbClr val="FF0000"/>
                </a:solidFill>
                <a:latin typeface="Calibri" pitchFamily="34" charset="0"/>
              </a:rPr>
              <a:t>Please contact  </a:t>
            </a:r>
            <a:r>
              <a:rPr lang="en-GB" sz="2000" dirty="0" smtClean="0">
                <a:solidFill>
                  <a:srgbClr val="FF0000"/>
                </a:solidFill>
                <a:latin typeface="Calibri" pitchFamily="34" charset="0"/>
                <a:hlinkClick r:id="rId5"/>
              </a:rPr>
              <a:t>uk.helpdesk@tcs.com</a:t>
            </a:r>
            <a:r>
              <a:rPr lang="en-GB" sz="2000" dirty="0" smtClean="0">
                <a:solidFill>
                  <a:srgbClr val="FF0000"/>
                </a:solidFill>
                <a:latin typeface="Calibri" pitchFamily="34" charset="0"/>
              </a:rPr>
              <a:t> for any reference/</a:t>
            </a:r>
            <a:r>
              <a:rPr lang="en-GB" sz="2000" dirty="0" err="1" smtClean="0">
                <a:solidFill>
                  <a:srgbClr val="FF0000"/>
                </a:solidFill>
                <a:latin typeface="Calibri" pitchFamily="34" charset="0"/>
              </a:rPr>
              <a:t>bonafied</a:t>
            </a:r>
            <a:r>
              <a:rPr lang="en-GB" sz="2000" dirty="0" smtClean="0">
                <a:solidFill>
                  <a:srgbClr val="FF0000"/>
                </a:solidFill>
                <a:latin typeface="Calibri" pitchFamily="34" charset="0"/>
              </a:rPr>
              <a:t> letters for:</a:t>
            </a:r>
          </a:p>
          <a:p>
            <a:pPr lvl="1">
              <a:spcBef>
                <a:spcPct val="50000"/>
              </a:spcBef>
              <a:buClr>
                <a:srgbClr val="6D97D8"/>
              </a:buClr>
              <a:buFontTx/>
              <a:buChar char="-"/>
            </a:pPr>
            <a:r>
              <a:rPr lang="en-GB" sz="2000" dirty="0" smtClean="0"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latin typeface="Calibri" pitchFamily="34" charset="0"/>
              </a:rPr>
              <a:t>Visitor/business visa</a:t>
            </a:r>
          </a:p>
          <a:p>
            <a:pPr lvl="1">
              <a:spcBef>
                <a:spcPct val="50000"/>
              </a:spcBef>
              <a:buClr>
                <a:srgbClr val="6D97D8"/>
              </a:buClr>
              <a:buFontTx/>
              <a:buChar char="-"/>
            </a:pPr>
            <a:r>
              <a:rPr lang="en-GB" sz="2000" dirty="0" smtClean="0">
                <a:solidFill>
                  <a:srgbClr val="FF0000"/>
                </a:solidFill>
                <a:latin typeface="Calibri" pitchFamily="34" charset="0"/>
              </a:rPr>
              <a:t> Tenancy agreements</a:t>
            </a:r>
          </a:p>
          <a:p>
            <a:pPr lvl="1">
              <a:spcBef>
                <a:spcPct val="50000"/>
              </a:spcBef>
              <a:buClr>
                <a:srgbClr val="6D97D8"/>
              </a:buClr>
              <a:buFontTx/>
              <a:buChar char="-"/>
            </a:pPr>
            <a:r>
              <a:rPr lang="en-GB" sz="20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latin typeface="Calibri" pitchFamily="34" charset="0"/>
              </a:rPr>
              <a:t>Employment confirmation</a:t>
            </a:r>
          </a:p>
          <a:p>
            <a:pPr lvl="1">
              <a:spcBef>
                <a:spcPct val="50000"/>
              </a:spcBef>
              <a:buClr>
                <a:srgbClr val="6D97D8"/>
              </a:buClr>
              <a:buFontTx/>
              <a:buChar char="-"/>
            </a:pPr>
            <a:r>
              <a:rPr lang="en-GB" sz="2000" dirty="0" smtClean="0">
                <a:solidFill>
                  <a:srgbClr val="FF0000"/>
                </a:solidFill>
                <a:latin typeface="Calibri" pitchFamily="34" charset="0"/>
              </a:rPr>
              <a:t> NHS</a:t>
            </a:r>
          </a:p>
          <a:p>
            <a:pPr lvl="1">
              <a:spcBef>
                <a:spcPct val="50000"/>
              </a:spcBef>
              <a:buClr>
                <a:srgbClr val="6D97D8"/>
              </a:buClr>
              <a:buFontTx/>
              <a:buChar char="-"/>
            </a:pPr>
            <a:endParaRPr lang="en-GB" sz="2000" dirty="0" smtClean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160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Talent Engagement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Bijo  Thomas</dc:creator>
  <cp:lastModifiedBy>Bijo  Thomas</cp:lastModifiedBy>
  <cp:revision>13</cp:revision>
  <dcterms:created xsi:type="dcterms:W3CDTF">2016-01-26T14:34:52Z</dcterms:created>
  <dcterms:modified xsi:type="dcterms:W3CDTF">2016-01-26T17:25:21Z</dcterms:modified>
</cp:coreProperties>
</file>