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  <p:sldMasterId id="2147483710" r:id="rId5"/>
    <p:sldMasterId id="2147483729" r:id="rId6"/>
  </p:sldMasterIdLst>
  <p:sldIdLst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D0732-0F22-4DF9-A6D4-37B578B4A385}" v="5" dt="2025-04-02T12:57:00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0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46363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37691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7041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96666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34089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94651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59652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33657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28,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8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57410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90328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1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987510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093981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28,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87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28,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3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722346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28,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1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3935500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4388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50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835543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000329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6362197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1213200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974261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706142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28,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60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581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7185516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08060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29500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233364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28,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96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28,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89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3452356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28,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18631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024976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477344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8004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8249365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78367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094504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153393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2813159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28,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28,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28,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1347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28,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60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81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April 28,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82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C627CB9-AECD-41DE-84E9-2A4715D3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8696563-D54B-4D4B-A776-AF4D907DA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BD5E429B-08C2-5CE8-329E-02D98C150A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6492" b="8922"/>
          <a:stretch/>
        </p:blipFill>
        <p:spPr>
          <a:xfrm>
            <a:off x="20" y="-1"/>
            <a:ext cx="12191980" cy="6858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650CB7-77AF-4F12-B1CA-C32A3CF41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361B8-982F-E30C-9A91-91E23F828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628" y="886968"/>
            <a:ext cx="8689976" cy="1943491"/>
          </a:xfrm>
        </p:spPr>
        <p:txBody>
          <a:bodyPr>
            <a:normAutofit/>
          </a:bodyPr>
          <a:lstStyle/>
          <a:p>
            <a:r>
              <a:rPr lang="de-DE" sz="41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ptos Black" panose="020F0502020204030204" pitchFamily="34" charset="0"/>
              </a:rPr>
              <a:t>Erstellen von Kundenaufträgen mit der SAP-Cloud-Integration </a:t>
            </a:r>
            <a:endParaRPr lang="en-US" sz="4100" dirty="0">
              <a:latin typeface="Aptos Black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9696A-0019-89BB-BAB0-C7D9DE2CB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192" y="2980943"/>
            <a:ext cx="10643616" cy="26334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1600" b="1" err="1">
                <a:solidFill>
                  <a:schemeClr val="tx1">
                    <a:lumMod val="65000"/>
                    <a:lumOff val="3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Ziele</a:t>
            </a: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der </a:t>
            </a:r>
            <a:r>
              <a:rPr lang="en-US" sz="1600" b="1" err="1">
                <a:solidFill>
                  <a:schemeClr val="tx1">
                    <a:lumMod val="65000"/>
                    <a:lumOff val="3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Projekt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kern="0" cap="none">
                <a:solidFill>
                  <a:schemeClr val="tx1">
                    <a:lumMod val="65000"/>
                    <a:lumOff val="35000"/>
                  </a:schemeClr>
                </a:solidFill>
                <a:latin typeface="72-Regular"/>
                <a:ea typeface="Times New Roman" panose="02020603050405020304" pitchFamily="18" charset="0"/>
                <a:cs typeface="Times New Roman"/>
              </a:rPr>
              <a:t>Erstellung eines Nachrichtenzuordnungsartefakts zur korrekten Übermittlung der erforderlichen Nutzlast an SAP Sales and Service Core zur Erstellung des Kundenauftrags (unter Verwendung von SAP Cloud für Customer / SAP C4C Mandanten).</a:t>
            </a:r>
          </a:p>
          <a:p>
            <a:pPr marL="285750" indent="-285750" algn="l"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1600" kern="0" cap="none">
                <a:solidFill>
                  <a:schemeClr val="tx1">
                    <a:lumMod val="65000"/>
                    <a:lumOff val="35000"/>
                  </a:schemeClr>
                </a:solidFill>
                <a:latin typeface="72-Regular"/>
                <a:ea typeface="Times New Roman" panose="02020603050405020304" pitchFamily="18" charset="0"/>
                <a:cs typeface="Times New Roman"/>
              </a:rPr>
              <a:t>Überprüfung der Gültigkeit der Bestellung und Speicherung in der Datenbank.</a:t>
            </a:r>
            <a:endParaRPr lang="de-DE" cap="none">
              <a:solidFill>
                <a:srgbClr val="7F7F7F"/>
              </a:solidFill>
              <a:latin typeface="Tw Cen MT"/>
              <a:ea typeface="Times New Roman" panose="02020603050405020304" pitchFamily="18" charset="0"/>
              <a:cs typeface="Times New Roman"/>
            </a:endParaRPr>
          </a:p>
          <a:p>
            <a:pPr marL="285750" indent="-285750" algn="l"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1600" kern="0" cap="none">
                <a:solidFill>
                  <a:schemeClr val="tx1">
                    <a:lumMod val="65000"/>
                    <a:lumOff val="35000"/>
                  </a:schemeClr>
                </a:solidFill>
                <a:latin typeface="72-Regular"/>
                <a:ea typeface="Times New Roman" panose="02020603050405020304" pitchFamily="18" charset="0"/>
                <a:cs typeface="Times New Roman"/>
              </a:rPr>
              <a:t>Konfiguration und Test der XSD-Schemas für die Quell- und Zielnachrichten.</a:t>
            </a:r>
            <a:endParaRPr lang="de-DE" cap="none">
              <a:solidFill>
                <a:srgbClr val="7F7F7F"/>
              </a:solidFill>
              <a:latin typeface="Tw Cen MT"/>
              <a:ea typeface="Times New Roman" panose="02020603050405020304" pitchFamily="18" charset="0"/>
              <a:cs typeface="Times New Roman"/>
            </a:endParaRPr>
          </a:p>
          <a:p>
            <a:pPr marL="285750" indent="-285750" algn="l"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de-DE" sz="1600" kern="0" cap="none">
                <a:solidFill>
                  <a:schemeClr val="tx1">
                    <a:lumMod val="65000"/>
                    <a:lumOff val="35000"/>
                  </a:schemeClr>
                </a:solidFill>
                <a:latin typeface="72-Regular"/>
                <a:ea typeface="Times New Roman" panose="02020603050405020304" pitchFamily="18" charset="0"/>
                <a:cs typeface="Times New Roman"/>
              </a:rPr>
              <a:t>Benachrichtigung der Kommunikationsteilnehmer per E-Mail und SMS.</a:t>
            </a:r>
            <a:endParaRPr lang="de-DE" cap="none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285750" indent="-285750" algn="l"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de-DE" sz="1600" ker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72-Regula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92FB2686-23F7-83D5-F731-7BA75AA370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8" b="26629"/>
          <a:stretch/>
        </p:blipFill>
        <p:spPr>
          <a:xfrm>
            <a:off x="8382002" y="0"/>
            <a:ext cx="3810000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9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E7A6-4A20-7193-4744-F94553B8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28" y="389798"/>
            <a:ext cx="5023730" cy="47244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cap="none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Schritte des prozesse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C56B0E9-D482-175E-8147-04668D2A8BCC}"/>
              </a:ext>
            </a:extLst>
          </p:cNvPr>
          <p:cNvSpPr/>
          <p:nvPr/>
        </p:nvSpPr>
        <p:spPr>
          <a:xfrm>
            <a:off x="909828" y="1036324"/>
            <a:ext cx="1101852" cy="47244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686A322-3A76-9629-C63A-555D3288448A}"/>
              </a:ext>
            </a:extLst>
          </p:cNvPr>
          <p:cNvSpPr/>
          <p:nvPr/>
        </p:nvSpPr>
        <p:spPr>
          <a:xfrm>
            <a:off x="909828" y="1644817"/>
            <a:ext cx="1101852" cy="512064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64742CE-B66D-6E51-370D-084748F14193}"/>
              </a:ext>
            </a:extLst>
          </p:cNvPr>
          <p:cNvSpPr/>
          <p:nvPr/>
        </p:nvSpPr>
        <p:spPr>
          <a:xfrm>
            <a:off x="909828" y="2268820"/>
            <a:ext cx="1101852" cy="512064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7A4FDCD-40FA-0D89-132E-E5AD6DCBEE93}"/>
              </a:ext>
            </a:extLst>
          </p:cNvPr>
          <p:cNvSpPr/>
          <p:nvPr/>
        </p:nvSpPr>
        <p:spPr>
          <a:xfrm>
            <a:off x="909828" y="2892823"/>
            <a:ext cx="1101852" cy="512064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BDFC5FA-CDBB-8AC5-5AF7-8D9EA7913738}"/>
              </a:ext>
            </a:extLst>
          </p:cNvPr>
          <p:cNvSpPr/>
          <p:nvPr/>
        </p:nvSpPr>
        <p:spPr>
          <a:xfrm>
            <a:off x="909828" y="3753059"/>
            <a:ext cx="1101852" cy="512064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D557B-0B70-3791-9AF6-1F253800FD06}"/>
              </a:ext>
            </a:extLst>
          </p:cNvPr>
          <p:cNvSpPr txBox="1"/>
          <p:nvPr/>
        </p:nvSpPr>
        <p:spPr>
          <a:xfrm>
            <a:off x="2130552" y="1119783"/>
            <a:ext cx="8695944" cy="5016758"/>
          </a:xfrm>
          <a:prstGeom prst="rect">
            <a:avLst/>
          </a:prstGeom>
          <a:solidFill>
            <a:srgbClr val="BCE8DB">
              <a:alpha val="52941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API (Authentication) </a:t>
            </a:r>
            <a:b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0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Kundenauftrag</a:t>
            </a:r>
            <a: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-&gt; erklärungsbedarf für C4C – zeitnah klären </a:t>
            </a:r>
            <a:b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0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Filename und weitere Attribute </a:t>
            </a:r>
            <a:b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0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Komplexes Mapping kein 1:1, FixValue, Splitting, Konvertierung des Datum, Klein- &amp;   Großbuchstaben, etc. </a:t>
            </a:r>
            <a:b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0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Archivierung der Bestellung – Server -&gt; Illirjan's Aufgabe  </a:t>
            </a:r>
            <a:b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0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Verfolgung einer Bestellung über Email? </a:t>
            </a:r>
            <a:b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0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Email bzgl. der Verfügbarkeit des Produkts über API, Benachrichtung, etc. </a:t>
            </a:r>
            <a:b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0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SMS Send von I-flow (Twilio) als erfolgreich versendet 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02F760F7-79D6-C23A-583B-2FF4B5A45076}"/>
              </a:ext>
            </a:extLst>
          </p:cNvPr>
          <p:cNvSpPr/>
          <p:nvPr/>
        </p:nvSpPr>
        <p:spPr>
          <a:xfrm>
            <a:off x="909828" y="4357263"/>
            <a:ext cx="1101852" cy="512064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D4F56D44-D40B-FA7D-A9E6-29A66E7E76C6}"/>
              </a:ext>
            </a:extLst>
          </p:cNvPr>
          <p:cNvSpPr/>
          <p:nvPr/>
        </p:nvSpPr>
        <p:spPr>
          <a:xfrm>
            <a:off x="909828" y="4999848"/>
            <a:ext cx="1101852" cy="512064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EE2014A0-1758-184B-D76F-756F5A45840F}"/>
              </a:ext>
            </a:extLst>
          </p:cNvPr>
          <p:cNvSpPr/>
          <p:nvPr/>
        </p:nvSpPr>
        <p:spPr>
          <a:xfrm>
            <a:off x="909828" y="5640513"/>
            <a:ext cx="1101852" cy="512064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8</a:t>
            </a:r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0930A5E6-FB87-0DDC-8D3D-AA626799EA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8" b="26629"/>
          <a:stretch/>
        </p:blipFill>
        <p:spPr>
          <a:xfrm>
            <a:off x="8382002" y="0"/>
            <a:ext cx="3810000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5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A33D97-69F0-3BF2-9BF5-0079462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301753"/>
            <a:ext cx="5023730" cy="472440"/>
          </a:xfrm>
        </p:spPr>
        <p:txBody>
          <a:bodyPr>
            <a:normAutofit fontScale="90000"/>
          </a:bodyPr>
          <a:lstStyle/>
          <a:p>
            <a:r>
              <a:rPr lang="en-US" b="1" cap="none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Diagramme des prozesse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88F6AB-7106-0CF7-392B-7F49B3FD23EF}"/>
              </a:ext>
            </a:extLst>
          </p:cNvPr>
          <p:cNvGrpSpPr/>
          <p:nvPr/>
        </p:nvGrpSpPr>
        <p:grpSpPr>
          <a:xfrm>
            <a:off x="6788315" y="1289304"/>
            <a:ext cx="1998236" cy="694944"/>
            <a:chOff x="5844989" y="1255014"/>
            <a:chExt cx="1998236" cy="694944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4BD67D0A-49E1-D1BD-ED1B-DA67BF307534}"/>
                </a:ext>
              </a:extLst>
            </p:cNvPr>
            <p:cNvSpPr/>
            <p:nvPr/>
          </p:nvSpPr>
          <p:spPr>
            <a:xfrm>
              <a:off x="5844989" y="1255014"/>
              <a:ext cx="494946" cy="694944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C17B021D-94C1-63FB-1C9D-A5A71EBE89CB}"/>
                </a:ext>
              </a:extLst>
            </p:cNvPr>
            <p:cNvSpPr/>
            <p:nvPr/>
          </p:nvSpPr>
          <p:spPr>
            <a:xfrm>
              <a:off x="6219893" y="1255014"/>
              <a:ext cx="494946" cy="694944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8C0AF0C9-E389-259F-1390-84D31161E362}"/>
                </a:ext>
              </a:extLst>
            </p:cNvPr>
            <p:cNvSpPr/>
            <p:nvPr/>
          </p:nvSpPr>
          <p:spPr>
            <a:xfrm>
              <a:off x="6598471" y="1255014"/>
              <a:ext cx="494946" cy="694944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5AFBB0EE-E256-05AE-83E7-ED21562E4108}"/>
                </a:ext>
              </a:extLst>
            </p:cNvPr>
            <p:cNvSpPr/>
            <p:nvPr/>
          </p:nvSpPr>
          <p:spPr>
            <a:xfrm>
              <a:off x="6973375" y="1255014"/>
              <a:ext cx="494946" cy="694944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E05023D0-1D09-5DD9-3760-EFFACDFF1196}"/>
                </a:ext>
              </a:extLst>
            </p:cNvPr>
            <p:cNvSpPr/>
            <p:nvPr/>
          </p:nvSpPr>
          <p:spPr>
            <a:xfrm>
              <a:off x="7348279" y="1255014"/>
              <a:ext cx="494946" cy="694944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F8DF8B74-90F2-6D61-A96E-2B795C51B637}"/>
              </a:ext>
            </a:extLst>
          </p:cNvPr>
          <p:cNvSpPr/>
          <p:nvPr/>
        </p:nvSpPr>
        <p:spPr>
          <a:xfrm>
            <a:off x="9309762" y="1037844"/>
            <a:ext cx="1773936" cy="1229868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dk1"/>
                </a:solidFill>
              </a:rPr>
              <a:t>Attributes Control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E12773D-A488-2D08-38D8-ED825BABAE9D}"/>
              </a:ext>
            </a:extLst>
          </p:cNvPr>
          <p:cNvCxnSpPr>
            <a:cxnSpLocks/>
          </p:cNvCxnSpPr>
          <p:nvPr/>
        </p:nvCxnSpPr>
        <p:spPr>
          <a:xfrm flipH="1">
            <a:off x="5609522" y="2267712"/>
            <a:ext cx="4599700" cy="702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24DE9F9-CD6B-9775-89D2-139788C9F927}"/>
              </a:ext>
            </a:extLst>
          </p:cNvPr>
          <p:cNvCxnSpPr>
            <a:cxnSpLocks/>
            <a:stCxn id="17" idx="3"/>
            <a:endCxn id="69" idx="6"/>
          </p:cNvCxnSpPr>
          <p:nvPr/>
        </p:nvCxnSpPr>
        <p:spPr>
          <a:xfrm flipH="1">
            <a:off x="10860977" y="1652778"/>
            <a:ext cx="222721" cy="2580611"/>
          </a:xfrm>
          <a:prstGeom prst="bentConnector3">
            <a:avLst>
              <a:gd name="adj1" fmla="val -102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E17CFC1A-DD5D-A00E-A2AE-7FD636FA3BE0}"/>
              </a:ext>
            </a:extLst>
          </p:cNvPr>
          <p:cNvSpPr/>
          <p:nvPr/>
        </p:nvSpPr>
        <p:spPr>
          <a:xfrm>
            <a:off x="4698664" y="1244494"/>
            <a:ext cx="1110475" cy="7955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DTB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B42E6A0-3794-63A3-DE0E-C3F1AC961387}"/>
              </a:ext>
            </a:extLst>
          </p:cNvPr>
          <p:cNvGrpSpPr/>
          <p:nvPr/>
        </p:nvGrpSpPr>
        <p:grpSpPr>
          <a:xfrm>
            <a:off x="7741019" y="3875648"/>
            <a:ext cx="833831" cy="694944"/>
            <a:chOff x="7581332" y="3949952"/>
            <a:chExt cx="833831" cy="694944"/>
          </a:xfrm>
        </p:grpSpPr>
        <p:sp>
          <p:nvSpPr>
            <p:cNvPr id="45" name="Arrow: Chevron 44">
              <a:extLst>
                <a:ext uri="{FF2B5EF4-FFF2-40B4-BE49-F238E27FC236}">
                  <a16:creationId xmlns:a16="http://schemas.microsoft.com/office/drawing/2014/main" id="{1E350DD6-35EC-83F4-9778-FB936576CBBA}"/>
                </a:ext>
              </a:extLst>
            </p:cNvPr>
            <p:cNvSpPr/>
            <p:nvPr/>
          </p:nvSpPr>
          <p:spPr>
            <a:xfrm flipH="1">
              <a:off x="7940712" y="3949952"/>
              <a:ext cx="474451" cy="694944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Arrow: Chevron 45">
              <a:extLst>
                <a:ext uri="{FF2B5EF4-FFF2-40B4-BE49-F238E27FC236}">
                  <a16:creationId xmlns:a16="http://schemas.microsoft.com/office/drawing/2014/main" id="{ABAB164A-8FC1-6420-65FD-F664726B648B}"/>
                </a:ext>
              </a:extLst>
            </p:cNvPr>
            <p:cNvSpPr/>
            <p:nvPr/>
          </p:nvSpPr>
          <p:spPr>
            <a:xfrm flipH="1">
              <a:off x="7581332" y="3949952"/>
              <a:ext cx="474451" cy="694944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Flowchart: Punched Tape 48">
            <a:extLst>
              <a:ext uri="{FF2B5EF4-FFF2-40B4-BE49-F238E27FC236}">
                <a16:creationId xmlns:a16="http://schemas.microsoft.com/office/drawing/2014/main" id="{8FB70717-22A6-1DC7-271F-AF10A999855C}"/>
              </a:ext>
            </a:extLst>
          </p:cNvPr>
          <p:cNvSpPr/>
          <p:nvPr/>
        </p:nvSpPr>
        <p:spPr>
          <a:xfrm>
            <a:off x="4590790" y="2493427"/>
            <a:ext cx="1243584" cy="952790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Mail Notification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35F057D-649A-D34C-A9BD-E7734E59E507}"/>
              </a:ext>
            </a:extLst>
          </p:cNvPr>
          <p:cNvSpPr/>
          <p:nvPr/>
        </p:nvSpPr>
        <p:spPr>
          <a:xfrm>
            <a:off x="9621684" y="3629477"/>
            <a:ext cx="1239293" cy="12078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Mapping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BE3AAB4-C626-1ABB-F029-1BEE1050503A}"/>
              </a:ext>
            </a:extLst>
          </p:cNvPr>
          <p:cNvCxnSpPr>
            <a:cxnSpLocks/>
            <a:stCxn id="37" idx="4"/>
            <a:endCxn id="9" idx="1"/>
          </p:cNvCxnSpPr>
          <p:nvPr/>
        </p:nvCxnSpPr>
        <p:spPr>
          <a:xfrm flipV="1">
            <a:off x="5809139" y="1636776"/>
            <a:ext cx="1226649" cy="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FF9978-149F-769A-54E2-A4393BA90AC0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8786551" y="1636776"/>
            <a:ext cx="523211" cy="1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5E61D7-DC41-90BB-5057-6BA48521A6C8}"/>
              </a:ext>
            </a:extLst>
          </p:cNvPr>
          <p:cNvGrpSpPr/>
          <p:nvPr/>
        </p:nvGrpSpPr>
        <p:grpSpPr>
          <a:xfrm rot="21380605">
            <a:off x="4009040" y="5301841"/>
            <a:ext cx="775666" cy="790247"/>
            <a:chOff x="3004932" y="4117892"/>
            <a:chExt cx="775666" cy="790247"/>
          </a:xfrm>
        </p:grpSpPr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7A515FED-B522-2842-3163-F460EF312B37}"/>
                </a:ext>
              </a:extLst>
            </p:cNvPr>
            <p:cNvSpPr/>
            <p:nvPr/>
          </p:nvSpPr>
          <p:spPr>
            <a:xfrm rot="196641">
              <a:off x="3004932" y="4507854"/>
              <a:ext cx="365760" cy="342899"/>
            </a:xfrm>
            <a:prstGeom prst="teardrop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A2128AD9-D3FF-3B43-639E-D1BB3BC85B91}"/>
                </a:ext>
              </a:extLst>
            </p:cNvPr>
            <p:cNvSpPr/>
            <p:nvPr/>
          </p:nvSpPr>
          <p:spPr>
            <a:xfrm rot="5695126">
              <a:off x="3039966" y="4129322"/>
              <a:ext cx="365760" cy="342899"/>
            </a:xfrm>
            <a:prstGeom prst="teardrop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C6D79CC6-240A-0526-C112-B18DC4071C61}"/>
                </a:ext>
              </a:extLst>
            </p:cNvPr>
            <p:cNvSpPr/>
            <p:nvPr/>
          </p:nvSpPr>
          <p:spPr>
            <a:xfrm rot="16453005">
              <a:off x="3379888" y="4553809"/>
              <a:ext cx="365760" cy="342899"/>
            </a:xfrm>
            <a:prstGeom prst="teardrop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81524FCA-F9EC-142C-4537-E0D6A88D852B}"/>
                </a:ext>
              </a:extLst>
            </p:cNvPr>
            <p:cNvSpPr/>
            <p:nvPr/>
          </p:nvSpPr>
          <p:spPr>
            <a:xfrm rot="11039385">
              <a:off x="3414838" y="4175059"/>
              <a:ext cx="365760" cy="342899"/>
            </a:xfrm>
            <a:prstGeom prst="teardrop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lowchart: Punched Tape 22">
            <a:extLst>
              <a:ext uri="{FF2B5EF4-FFF2-40B4-BE49-F238E27FC236}">
                <a16:creationId xmlns:a16="http://schemas.microsoft.com/office/drawing/2014/main" id="{2B5396DF-948F-4486-E963-6C2F522E0A7B}"/>
              </a:ext>
            </a:extLst>
          </p:cNvPr>
          <p:cNvSpPr/>
          <p:nvPr/>
        </p:nvSpPr>
        <p:spPr>
          <a:xfrm>
            <a:off x="1772771" y="3767977"/>
            <a:ext cx="1239293" cy="910286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SMS Notification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47D7B-3FBD-8630-1F9D-1BCBF6DACE16}"/>
              </a:ext>
            </a:extLst>
          </p:cNvPr>
          <p:cNvSpPr txBox="1"/>
          <p:nvPr/>
        </p:nvSpPr>
        <p:spPr>
          <a:xfrm>
            <a:off x="9055197" y="844034"/>
            <a:ext cx="8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dk1"/>
                </a:solidFill>
              </a:rPr>
              <a:t>Routing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E40667-09B6-6493-777B-54A436AA3233}"/>
              </a:ext>
            </a:extLst>
          </p:cNvPr>
          <p:cNvSpPr txBox="1"/>
          <p:nvPr/>
        </p:nvSpPr>
        <p:spPr>
          <a:xfrm>
            <a:off x="4561373" y="4837301"/>
            <a:ext cx="8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dk1"/>
                </a:solidFill>
              </a:rPr>
              <a:t>Twilio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B643BA2-7349-45AC-3561-6AE37168FA96}"/>
              </a:ext>
            </a:extLst>
          </p:cNvPr>
          <p:cNvCxnSpPr>
            <a:cxnSpLocks/>
            <a:stCxn id="45" idx="2"/>
            <a:endCxn id="86" idx="2"/>
          </p:cNvCxnSpPr>
          <p:nvPr/>
        </p:nvCxnSpPr>
        <p:spPr>
          <a:xfrm rot="5400000">
            <a:off x="6136169" y="3026210"/>
            <a:ext cx="775687" cy="3864450"/>
          </a:xfrm>
          <a:prstGeom prst="bentConnector3">
            <a:avLst>
              <a:gd name="adj1" fmla="val 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76C8826-5C92-3CB8-EF0E-ABE9E79F4DFD}"/>
              </a:ext>
            </a:extLst>
          </p:cNvPr>
          <p:cNvCxnSpPr>
            <a:cxnSpLocks/>
            <a:stCxn id="84" idx="4"/>
            <a:endCxn id="23" idx="3"/>
          </p:cNvCxnSpPr>
          <p:nvPr/>
        </p:nvCxnSpPr>
        <p:spPr>
          <a:xfrm rot="16200000" flipV="1">
            <a:off x="3069911" y="4165273"/>
            <a:ext cx="1090034" cy="1205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4AC650D-C6E7-4C41-2AA7-193AFE55FA22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>
            <a:off x="1772771" y="2363134"/>
            <a:ext cx="113040" cy="1859986"/>
          </a:xfrm>
          <a:prstGeom prst="bentConnector4">
            <a:avLst>
              <a:gd name="adj1" fmla="val -364013"/>
              <a:gd name="adj2" fmla="val 99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8BB41A3-7D9F-564D-0881-B118D4A12B7E}"/>
              </a:ext>
            </a:extLst>
          </p:cNvPr>
          <p:cNvSpPr txBox="1"/>
          <p:nvPr/>
        </p:nvSpPr>
        <p:spPr>
          <a:xfrm>
            <a:off x="10921211" y="1230609"/>
            <a:ext cx="8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dk1"/>
                </a:solidFill>
              </a:rPr>
              <a:t>Right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554930-63BA-AFC2-E33C-58B9299BD4EE}"/>
              </a:ext>
            </a:extLst>
          </p:cNvPr>
          <p:cNvSpPr txBox="1"/>
          <p:nvPr/>
        </p:nvSpPr>
        <p:spPr>
          <a:xfrm>
            <a:off x="9767073" y="2257096"/>
            <a:ext cx="8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dk1"/>
                </a:solidFill>
              </a:rPr>
              <a:t>Wrong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FADAA-66D5-37B7-293B-6CB171973E7C}"/>
              </a:ext>
            </a:extLst>
          </p:cNvPr>
          <p:cNvSpPr txBox="1"/>
          <p:nvPr/>
        </p:nvSpPr>
        <p:spPr>
          <a:xfrm>
            <a:off x="4216761" y="844817"/>
            <a:ext cx="1844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</a:rPr>
              <a:t>S/4HANA / MySQL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062222F-BFEF-5DB1-D097-2F9F21E4C812}"/>
              </a:ext>
            </a:extLst>
          </p:cNvPr>
          <p:cNvCxnSpPr>
            <a:cxnSpLocks/>
            <a:stCxn id="69" idx="2"/>
          </p:cNvCxnSpPr>
          <p:nvPr/>
        </p:nvCxnSpPr>
        <p:spPr>
          <a:xfrm flipH="1" flipV="1">
            <a:off x="8158878" y="4223349"/>
            <a:ext cx="1462806" cy="1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BC1D577-52A9-54D5-5CAF-600E62F392AE}"/>
              </a:ext>
            </a:extLst>
          </p:cNvPr>
          <p:cNvCxnSpPr>
            <a:cxnSpLocks/>
          </p:cNvCxnSpPr>
          <p:nvPr/>
        </p:nvCxnSpPr>
        <p:spPr>
          <a:xfrm>
            <a:off x="3269360" y="1616137"/>
            <a:ext cx="1424367" cy="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91378FF-7C6D-B0F6-9A79-47CD3C5EC4D9}"/>
              </a:ext>
            </a:extLst>
          </p:cNvPr>
          <p:cNvSpPr/>
          <p:nvPr/>
        </p:nvSpPr>
        <p:spPr>
          <a:xfrm>
            <a:off x="9948723" y="5250180"/>
            <a:ext cx="585213" cy="5699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End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2084F8-8C13-92DF-5C4D-1C82ED25A63A}"/>
              </a:ext>
            </a:extLst>
          </p:cNvPr>
          <p:cNvSpPr/>
          <p:nvPr/>
        </p:nvSpPr>
        <p:spPr>
          <a:xfrm>
            <a:off x="3222329" y="2684834"/>
            <a:ext cx="585213" cy="5699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5B378C-5797-A601-751F-32FFFEDD4D6C}"/>
              </a:ext>
            </a:extLst>
          </p:cNvPr>
          <p:cNvCxnSpPr>
            <a:cxnSpLocks/>
            <a:stCxn id="49" idx="1"/>
            <a:endCxn id="8" idx="6"/>
          </p:cNvCxnSpPr>
          <p:nvPr/>
        </p:nvCxnSpPr>
        <p:spPr>
          <a:xfrm flipH="1">
            <a:off x="3807542" y="2969822"/>
            <a:ext cx="78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8E5EC1-C921-BB97-5798-F5E68E804492}"/>
              </a:ext>
            </a:extLst>
          </p:cNvPr>
          <p:cNvCxnSpPr>
            <a:cxnSpLocks/>
            <a:stCxn id="69" idx="4"/>
            <a:endCxn id="6" idx="0"/>
          </p:cNvCxnSpPr>
          <p:nvPr/>
        </p:nvCxnSpPr>
        <p:spPr>
          <a:xfrm flipH="1">
            <a:off x="10241330" y="4837301"/>
            <a:ext cx="1" cy="4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669E759-3F5E-114D-5D57-0C51055B978B}"/>
              </a:ext>
            </a:extLst>
          </p:cNvPr>
          <p:cNvSpPr/>
          <p:nvPr/>
        </p:nvSpPr>
        <p:spPr>
          <a:xfrm>
            <a:off x="7455010" y="4888179"/>
            <a:ext cx="1331541" cy="12261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S/4Hana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7C7949-DB5D-C0D5-2B08-63A43E6FA113}"/>
              </a:ext>
            </a:extLst>
          </p:cNvPr>
          <p:cNvCxnSpPr>
            <a:cxnSpLocks/>
            <a:stCxn id="46" idx="2"/>
            <a:endCxn id="32" idx="0"/>
          </p:cNvCxnSpPr>
          <p:nvPr/>
        </p:nvCxnSpPr>
        <p:spPr>
          <a:xfrm>
            <a:off x="8096857" y="4570592"/>
            <a:ext cx="23924" cy="31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922F959-18EC-5C7C-8AC4-D32D9C006ED7}"/>
              </a:ext>
            </a:extLst>
          </p:cNvPr>
          <p:cNvCxnSpPr>
            <a:cxnSpLocks/>
          </p:cNvCxnSpPr>
          <p:nvPr/>
        </p:nvCxnSpPr>
        <p:spPr>
          <a:xfrm rot="10800000">
            <a:off x="5420909" y="1797640"/>
            <a:ext cx="2411711" cy="22107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126D85-8FF2-AD2C-0E20-C38C568D146F}"/>
              </a:ext>
            </a:extLst>
          </p:cNvPr>
          <p:cNvSpPr txBox="1"/>
          <p:nvPr/>
        </p:nvSpPr>
        <p:spPr>
          <a:xfrm>
            <a:off x="6331627" y="2154873"/>
            <a:ext cx="1789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dk1"/>
                </a:solidFill>
              </a:rPr>
              <a:t>DTB Aktualisierung</a:t>
            </a:r>
          </a:p>
        </p:txBody>
      </p:sp>
      <p:sp>
        <p:nvSpPr>
          <p:cNvPr id="2" name="Isosceles Triangle 59">
            <a:extLst>
              <a:ext uri="{FF2B5EF4-FFF2-40B4-BE49-F238E27FC236}">
                <a16:creationId xmlns:a16="http://schemas.microsoft.com/office/drawing/2014/main" id="{4777A035-4BD8-D395-B0FE-D673E09D27C8}"/>
              </a:ext>
            </a:extLst>
          </p:cNvPr>
          <p:cNvSpPr/>
          <p:nvPr/>
        </p:nvSpPr>
        <p:spPr>
          <a:xfrm>
            <a:off x="1853078" y="833199"/>
            <a:ext cx="1504070" cy="1551431"/>
          </a:xfrm>
          <a:custGeom>
            <a:avLst/>
            <a:gdLst>
              <a:gd name="connsiteX0" fmla="*/ 0 w 1933232"/>
              <a:gd name="connsiteY0" fmla="*/ 1615439 h 1615439"/>
              <a:gd name="connsiteX1" fmla="*/ 966616 w 1933232"/>
              <a:gd name="connsiteY1" fmla="*/ 0 h 1615439"/>
              <a:gd name="connsiteX2" fmla="*/ 1933232 w 1933232"/>
              <a:gd name="connsiteY2" fmla="*/ 1615439 h 1615439"/>
              <a:gd name="connsiteX3" fmla="*/ 0 w 1933232"/>
              <a:gd name="connsiteY3" fmla="*/ 1615439 h 1615439"/>
              <a:gd name="connsiteX0" fmla="*/ 158096 w 2091328"/>
              <a:gd name="connsiteY0" fmla="*/ 1670303 h 1670303"/>
              <a:gd name="connsiteX1" fmla="*/ 0 w 2091328"/>
              <a:gd name="connsiteY1" fmla="*/ 0 h 1670303"/>
              <a:gd name="connsiteX2" fmla="*/ 2091328 w 2091328"/>
              <a:gd name="connsiteY2" fmla="*/ 1670303 h 1670303"/>
              <a:gd name="connsiteX3" fmla="*/ 158096 w 2091328"/>
              <a:gd name="connsiteY3" fmla="*/ 1670303 h 1670303"/>
              <a:gd name="connsiteX0" fmla="*/ 0 w 2189264"/>
              <a:gd name="connsiteY0" fmla="*/ 1514855 h 1670303"/>
              <a:gd name="connsiteX1" fmla="*/ 97936 w 2189264"/>
              <a:gd name="connsiteY1" fmla="*/ 0 h 1670303"/>
              <a:gd name="connsiteX2" fmla="*/ 2189264 w 2189264"/>
              <a:gd name="connsiteY2" fmla="*/ 1670303 h 1670303"/>
              <a:gd name="connsiteX3" fmla="*/ 0 w 2189264"/>
              <a:gd name="connsiteY3" fmla="*/ 1514855 h 1670303"/>
              <a:gd name="connsiteX0" fmla="*/ 0 w 2189264"/>
              <a:gd name="connsiteY0" fmla="*/ 1542287 h 1697735"/>
              <a:gd name="connsiteX1" fmla="*/ 70504 w 2189264"/>
              <a:gd name="connsiteY1" fmla="*/ 0 h 1697735"/>
              <a:gd name="connsiteX2" fmla="*/ 2189264 w 2189264"/>
              <a:gd name="connsiteY2" fmla="*/ 1697735 h 1697735"/>
              <a:gd name="connsiteX3" fmla="*/ 0 w 2189264"/>
              <a:gd name="connsiteY3" fmla="*/ 1542287 h 1697735"/>
              <a:gd name="connsiteX0" fmla="*/ 0 w 2161832"/>
              <a:gd name="connsiteY0" fmla="*/ 1542287 h 1697735"/>
              <a:gd name="connsiteX1" fmla="*/ 43072 w 2161832"/>
              <a:gd name="connsiteY1" fmla="*/ 0 h 1697735"/>
              <a:gd name="connsiteX2" fmla="*/ 2161832 w 2161832"/>
              <a:gd name="connsiteY2" fmla="*/ 1697735 h 1697735"/>
              <a:gd name="connsiteX3" fmla="*/ 0 w 2161832"/>
              <a:gd name="connsiteY3" fmla="*/ 1542287 h 1697735"/>
              <a:gd name="connsiteX0" fmla="*/ 0 w 1439456"/>
              <a:gd name="connsiteY0" fmla="*/ 1542287 h 1542287"/>
              <a:gd name="connsiteX1" fmla="*/ 43072 w 1439456"/>
              <a:gd name="connsiteY1" fmla="*/ 0 h 1542287"/>
              <a:gd name="connsiteX2" fmla="*/ 1439456 w 1439456"/>
              <a:gd name="connsiteY2" fmla="*/ 774191 h 1542287"/>
              <a:gd name="connsiteX3" fmla="*/ 0 w 1439456"/>
              <a:gd name="connsiteY3" fmla="*/ 1542287 h 1542287"/>
              <a:gd name="connsiteX0" fmla="*/ 0 w 1439456"/>
              <a:gd name="connsiteY0" fmla="*/ 1551431 h 1551431"/>
              <a:gd name="connsiteX1" fmla="*/ 15640 w 1439456"/>
              <a:gd name="connsiteY1" fmla="*/ 0 h 1551431"/>
              <a:gd name="connsiteX2" fmla="*/ 1439456 w 1439456"/>
              <a:gd name="connsiteY2" fmla="*/ 783335 h 1551431"/>
              <a:gd name="connsiteX3" fmla="*/ 0 w 1439456"/>
              <a:gd name="connsiteY3" fmla="*/ 1551431 h 155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9456" h="1551431">
                <a:moveTo>
                  <a:pt x="0" y="1551431"/>
                </a:moveTo>
                <a:lnTo>
                  <a:pt x="15640" y="0"/>
                </a:lnTo>
                <a:lnTo>
                  <a:pt x="1439456" y="783335"/>
                </a:lnTo>
                <a:lnTo>
                  <a:pt x="0" y="1551431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Order creation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585780E5-6A5E-4D81-D1D6-EDCD07DDC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8" b="26629"/>
          <a:stretch/>
        </p:blipFill>
        <p:spPr>
          <a:xfrm>
            <a:off x="8382002" y="0"/>
            <a:ext cx="3810000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4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25A4-744E-EFBD-C1E5-6C7B04C3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240452"/>
            <a:ext cx="3594644" cy="448283"/>
          </a:xfrm>
          <a:solidFill>
            <a:schemeClr val="accent4">
              <a:lumMod val="20000"/>
              <a:lumOff val="80000"/>
            </a:schemeClr>
          </a:solidFill>
          <a:ln w="3175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cap="none" dirty="0">
                <a:solidFill>
                  <a:schemeClr val="accent5">
                    <a:lumMod val="75000"/>
                  </a:schemeClr>
                </a:solidFill>
              </a:rPr>
              <a:t>Technische </a:t>
            </a:r>
            <a:r>
              <a:rPr lang="en-US" cap="none" dirty="0" err="1">
                <a:solidFill>
                  <a:schemeClr val="accent5">
                    <a:lumMod val="75000"/>
                  </a:schemeClr>
                </a:solidFill>
              </a:rPr>
              <a:t>Plannung</a:t>
            </a:r>
            <a:endParaRPr lang="en-US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D02B03-63C7-E9D7-0F4D-3581E940F7AE}"/>
              </a:ext>
            </a:extLst>
          </p:cNvPr>
          <p:cNvGrpSpPr/>
          <p:nvPr/>
        </p:nvGrpSpPr>
        <p:grpSpPr>
          <a:xfrm>
            <a:off x="530352" y="804672"/>
            <a:ext cx="11091672" cy="859536"/>
            <a:chOff x="530352" y="960120"/>
            <a:chExt cx="11091672" cy="8595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8230A-0ADB-4E6A-091E-B7EA870D1C50}"/>
                </a:ext>
              </a:extLst>
            </p:cNvPr>
            <p:cNvSpPr/>
            <p:nvPr/>
          </p:nvSpPr>
          <p:spPr>
            <a:xfrm>
              <a:off x="530352" y="960120"/>
              <a:ext cx="11091672" cy="85953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18D86C-8F1E-FD93-8B7E-AAFAB1CC685B}"/>
                </a:ext>
              </a:extLst>
            </p:cNvPr>
            <p:cNvSpPr/>
            <p:nvPr/>
          </p:nvSpPr>
          <p:spPr>
            <a:xfrm>
              <a:off x="530352" y="960120"/>
              <a:ext cx="487680" cy="8595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C628D9-89F3-116D-F1E0-49C2F9265CEB}"/>
              </a:ext>
            </a:extLst>
          </p:cNvPr>
          <p:cNvGrpSpPr/>
          <p:nvPr/>
        </p:nvGrpSpPr>
        <p:grpSpPr>
          <a:xfrm>
            <a:off x="530352" y="1758696"/>
            <a:ext cx="11091672" cy="859536"/>
            <a:chOff x="530352" y="960120"/>
            <a:chExt cx="11091672" cy="8595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651CE4-31CB-65F7-7037-9760A995BA0D}"/>
                </a:ext>
              </a:extLst>
            </p:cNvPr>
            <p:cNvSpPr/>
            <p:nvPr/>
          </p:nvSpPr>
          <p:spPr>
            <a:xfrm>
              <a:off x="530352" y="960120"/>
              <a:ext cx="11091672" cy="85953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97C50B-B7E7-B2B2-9884-3DA2AC0FA12F}"/>
                </a:ext>
              </a:extLst>
            </p:cNvPr>
            <p:cNvSpPr/>
            <p:nvPr/>
          </p:nvSpPr>
          <p:spPr>
            <a:xfrm>
              <a:off x="530352" y="960120"/>
              <a:ext cx="487680" cy="8595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8F3FEB-1AE5-E869-7BF8-97F84061BF10}"/>
              </a:ext>
            </a:extLst>
          </p:cNvPr>
          <p:cNvGrpSpPr/>
          <p:nvPr/>
        </p:nvGrpSpPr>
        <p:grpSpPr>
          <a:xfrm>
            <a:off x="530352" y="2712720"/>
            <a:ext cx="11091672" cy="859536"/>
            <a:chOff x="530352" y="960120"/>
            <a:chExt cx="11091672" cy="8595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86A6CB-853C-A8E0-542C-06F562D79588}"/>
                </a:ext>
              </a:extLst>
            </p:cNvPr>
            <p:cNvSpPr/>
            <p:nvPr/>
          </p:nvSpPr>
          <p:spPr>
            <a:xfrm>
              <a:off x="530352" y="960120"/>
              <a:ext cx="11091672" cy="85953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FE8E73-F372-FDDB-BC7C-1EF22A1C752A}"/>
                </a:ext>
              </a:extLst>
            </p:cNvPr>
            <p:cNvSpPr/>
            <p:nvPr/>
          </p:nvSpPr>
          <p:spPr>
            <a:xfrm>
              <a:off x="530352" y="960120"/>
              <a:ext cx="487680" cy="8595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F458A-C45D-7B50-C64F-C471AC8FAB62}"/>
              </a:ext>
            </a:extLst>
          </p:cNvPr>
          <p:cNvGrpSpPr/>
          <p:nvPr/>
        </p:nvGrpSpPr>
        <p:grpSpPr>
          <a:xfrm>
            <a:off x="530352" y="3666744"/>
            <a:ext cx="11091672" cy="859536"/>
            <a:chOff x="530352" y="960120"/>
            <a:chExt cx="11091672" cy="8595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F40628-BDC1-0FBB-6E30-78D03FD4B81E}"/>
                </a:ext>
              </a:extLst>
            </p:cNvPr>
            <p:cNvSpPr/>
            <p:nvPr/>
          </p:nvSpPr>
          <p:spPr>
            <a:xfrm>
              <a:off x="530352" y="960120"/>
              <a:ext cx="11091672" cy="85953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EF3066-2C91-22FB-0C34-23367A619B2B}"/>
                </a:ext>
              </a:extLst>
            </p:cNvPr>
            <p:cNvSpPr/>
            <p:nvPr/>
          </p:nvSpPr>
          <p:spPr>
            <a:xfrm>
              <a:off x="530352" y="960120"/>
              <a:ext cx="487680" cy="8595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1918F8-9C2C-0984-20EB-B16849250D3A}"/>
              </a:ext>
            </a:extLst>
          </p:cNvPr>
          <p:cNvGrpSpPr/>
          <p:nvPr/>
        </p:nvGrpSpPr>
        <p:grpSpPr>
          <a:xfrm>
            <a:off x="530352" y="4620768"/>
            <a:ext cx="11091672" cy="859536"/>
            <a:chOff x="530352" y="960120"/>
            <a:chExt cx="11091672" cy="8595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0282F7-EAAA-751A-BD32-AFCAFA2E5966}"/>
                </a:ext>
              </a:extLst>
            </p:cNvPr>
            <p:cNvSpPr/>
            <p:nvPr/>
          </p:nvSpPr>
          <p:spPr>
            <a:xfrm>
              <a:off x="530352" y="960120"/>
              <a:ext cx="11091672" cy="85953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D21B8C-2028-C98C-7D78-3DEF941BD6B7}"/>
                </a:ext>
              </a:extLst>
            </p:cNvPr>
            <p:cNvSpPr/>
            <p:nvPr/>
          </p:nvSpPr>
          <p:spPr>
            <a:xfrm>
              <a:off x="530352" y="960120"/>
              <a:ext cx="487680" cy="8595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852367-DDBC-DB3C-BF02-121405C2D83F}"/>
              </a:ext>
            </a:extLst>
          </p:cNvPr>
          <p:cNvGrpSpPr/>
          <p:nvPr/>
        </p:nvGrpSpPr>
        <p:grpSpPr>
          <a:xfrm>
            <a:off x="530352" y="5574792"/>
            <a:ext cx="11091672" cy="859536"/>
            <a:chOff x="530352" y="960120"/>
            <a:chExt cx="11091672" cy="8595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211966-0EFE-B8C9-F5B2-617B29CCFF54}"/>
                </a:ext>
              </a:extLst>
            </p:cNvPr>
            <p:cNvSpPr/>
            <p:nvPr/>
          </p:nvSpPr>
          <p:spPr>
            <a:xfrm>
              <a:off x="530352" y="960120"/>
              <a:ext cx="11091672" cy="85953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BCA5E5C-14EF-A874-03FF-9A6FB6D3B136}"/>
                </a:ext>
              </a:extLst>
            </p:cNvPr>
            <p:cNvSpPr/>
            <p:nvPr/>
          </p:nvSpPr>
          <p:spPr>
            <a:xfrm>
              <a:off x="530352" y="960120"/>
              <a:ext cx="487680" cy="8595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CFCCFB42-EFCC-24DC-4587-530D0B16D7DA}"/>
              </a:ext>
            </a:extLst>
          </p:cNvPr>
          <p:cNvSpPr/>
          <p:nvPr/>
        </p:nvSpPr>
        <p:spPr>
          <a:xfrm>
            <a:off x="1243584" y="996696"/>
            <a:ext cx="487680" cy="4754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St.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9734C3-BBC1-A34D-1C59-BB05C9768717}"/>
              </a:ext>
            </a:extLst>
          </p:cNvPr>
          <p:cNvSpPr/>
          <p:nvPr/>
        </p:nvSpPr>
        <p:spPr>
          <a:xfrm>
            <a:off x="1956816" y="996696"/>
            <a:ext cx="1322833" cy="4754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Bestellung erstellen</a:t>
            </a:r>
          </a:p>
        </p:txBody>
      </p: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3F804B89-7BD2-024D-BF10-EEBBE115F6FF}"/>
              </a:ext>
            </a:extLst>
          </p:cNvPr>
          <p:cNvSpPr/>
          <p:nvPr/>
        </p:nvSpPr>
        <p:spPr>
          <a:xfrm>
            <a:off x="4529133" y="1001268"/>
            <a:ext cx="676656" cy="47548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DTB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05660A4-83FE-6820-151E-4283C3311FF6}"/>
              </a:ext>
            </a:extLst>
          </p:cNvPr>
          <p:cNvSpPr/>
          <p:nvPr/>
        </p:nvSpPr>
        <p:spPr>
          <a:xfrm>
            <a:off x="4785360" y="1944624"/>
            <a:ext cx="1810512" cy="4754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Verfügbarkeit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3345513-49AB-E7D0-7D92-6069D66D46F5}"/>
              </a:ext>
            </a:extLst>
          </p:cNvPr>
          <p:cNvSpPr/>
          <p:nvPr/>
        </p:nvSpPr>
        <p:spPr>
          <a:xfrm>
            <a:off x="9672700" y="2904744"/>
            <a:ext cx="1482980" cy="4754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Mapping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E3E98FDA-0753-1EA9-8923-8CB783E845C9}"/>
              </a:ext>
            </a:extLst>
          </p:cNvPr>
          <p:cNvSpPr/>
          <p:nvPr/>
        </p:nvSpPr>
        <p:spPr>
          <a:xfrm>
            <a:off x="7767826" y="1808225"/>
            <a:ext cx="1527048" cy="752856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Router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67A0DA-2B0D-ACFA-AFFC-2FCCC7A79EB4}"/>
              </a:ext>
            </a:extLst>
          </p:cNvPr>
          <p:cNvSpPr/>
          <p:nvPr/>
        </p:nvSpPr>
        <p:spPr>
          <a:xfrm>
            <a:off x="9811512" y="3764280"/>
            <a:ext cx="1207006" cy="710184"/>
          </a:xfrm>
          <a:prstGeom prst="ellipse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S4/Hana</a:t>
            </a:r>
          </a:p>
        </p:txBody>
      </p:sp>
      <p:sp>
        <p:nvSpPr>
          <p:cNvPr id="29" name="Flowchart: Punched Tape 28">
            <a:extLst>
              <a:ext uri="{FF2B5EF4-FFF2-40B4-BE49-F238E27FC236}">
                <a16:creationId xmlns:a16="http://schemas.microsoft.com/office/drawing/2014/main" id="{EC26F110-1EDD-59DC-6563-F0088C6BC5AE}"/>
              </a:ext>
            </a:extLst>
          </p:cNvPr>
          <p:cNvSpPr/>
          <p:nvPr/>
        </p:nvSpPr>
        <p:spPr>
          <a:xfrm>
            <a:off x="4614537" y="3705675"/>
            <a:ext cx="978408" cy="758952"/>
          </a:xfrm>
          <a:prstGeom prst="flowChartPunchedTap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Email Notification</a:t>
            </a:r>
          </a:p>
        </p:txBody>
      </p:sp>
      <p:sp>
        <p:nvSpPr>
          <p:cNvPr id="30" name="Flowchart: Punched Tape 29">
            <a:extLst>
              <a:ext uri="{FF2B5EF4-FFF2-40B4-BE49-F238E27FC236}">
                <a16:creationId xmlns:a16="http://schemas.microsoft.com/office/drawing/2014/main" id="{152DCD14-39C8-CF65-84D3-DA6BC36976BF}"/>
              </a:ext>
            </a:extLst>
          </p:cNvPr>
          <p:cNvSpPr/>
          <p:nvPr/>
        </p:nvSpPr>
        <p:spPr>
          <a:xfrm>
            <a:off x="4613148" y="4671060"/>
            <a:ext cx="978408" cy="72472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SMS Notification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AA4196-0497-CE80-4658-DEB7BADBAEC5}"/>
              </a:ext>
            </a:extLst>
          </p:cNvPr>
          <p:cNvCxnSpPr>
            <a:cxnSpLocks/>
            <a:stCxn id="22" idx="6"/>
            <a:endCxn id="23" idx="1"/>
          </p:cNvCxnSpPr>
          <p:nvPr/>
        </p:nvCxnSpPr>
        <p:spPr>
          <a:xfrm>
            <a:off x="1731264" y="1234440"/>
            <a:ext cx="225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23F068-8E42-297C-723D-25F3E65A9EB9}"/>
              </a:ext>
            </a:extLst>
          </p:cNvPr>
          <p:cNvCxnSpPr>
            <a:cxnSpLocks/>
            <a:stCxn id="23" idx="3"/>
            <a:endCxn id="100" idx="3"/>
          </p:cNvCxnSpPr>
          <p:nvPr/>
        </p:nvCxnSpPr>
        <p:spPr>
          <a:xfrm flipV="1">
            <a:off x="3279649" y="1234438"/>
            <a:ext cx="3170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E9FF22F-6848-DEF7-7B41-556EE6D72929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205789" y="1239012"/>
            <a:ext cx="484827" cy="705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587105-B948-9AA3-7285-56642907F83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595872" y="2182368"/>
            <a:ext cx="280038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B472CE-76FC-5D98-B463-7EFD15E51FCE}"/>
              </a:ext>
            </a:extLst>
          </p:cNvPr>
          <p:cNvCxnSpPr>
            <a:cxnSpLocks/>
            <a:stCxn id="30" idx="1"/>
            <a:endCxn id="22" idx="4"/>
          </p:cNvCxnSpPr>
          <p:nvPr/>
        </p:nvCxnSpPr>
        <p:spPr>
          <a:xfrm rot="10800000">
            <a:off x="1487424" y="1472184"/>
            <a:ext cx="3125724" cy="3561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E01FAAF-D05A-351A-69E1-B7C6AE1D63F0}"/>
              </a:ext>
            </a:extLst>
          </p:cNvPr>
          <p:cNvSpPr/>
          <p:nvPr/>
        </p:nvSpPr>
        <p:spPr>
          <a:xfrm>
            <a:off x="10101073" y="5718048"/>
            <a:ext cx="585213" cy="5699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End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CBD9D68-BE68-C6B7-32F3-BB070733604A}"/>
              </a:ext>
            </a:extLst>
          </p:cNvPr>
          <p:cNvCxnSpPr>
            <a:cxnSpLocks/>
            <a:stCxn id="28" idx="4"/>
            <a:endCxn id="77" idx="0"/>
          </p:cNvCxnSpPr>
          <p:nvPr/>
        </p:nvCxnSpPr>
        <p:spPr>
          <a:xfrm flipH="1">
            <a:off x="10399776" y="4474464"/>
            <a:ext cx="15239" cy="28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C954412-4A6E-4940-CEB6-3C85B8B7E489}"/>
              </a:ext>
            </a:extLst>
          </p:cNvPr>
          <p:cNvSpPr txBox="1"/>
          <p:nvPr/>
        </p:nvSpPr>
        <p:spPr>
          <a:xfrm>
            <a:off x="9174351" y="1874591"/>
            <a:ext cx="49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Ja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A2E30B-F955-57E5-49C0-1330843F3C4B}"/>
              </a:ext>
            </a:extLst>
          </p:cNvPr>
          <p:cNvSpPr txBox="1"/>
          <p:nvPr/>
        </p:nvSpPr>
        <p:spPr>
          <a:xfrm>
            <a:off x="7918701" y="2401096"/>
            <a:ext cx="662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Nein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FEDD8DA-F1BA-1B10-7FF7-B37580CC1131}"/>
              </a:ext>
            </a:extLst>
          </p:cNvPr>
          <p:cNvSpPr txBox="1"/>
          <p:nvPr/>
        </p:nvSpPr>
        <p:spPr>
          <a:xfrm>
            <a:off x="7812660" y="5650525"/>
            <a:ext cx="1794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Archivierung der Bestellung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410C570-1C73-C3C9-20A6-ED4DF0B68864}"/>
              </a:ext>
            </a:extLst>
          </p:cNvPr>
          <p:cNvCxnSpPr>
            <a:stCxn id="27" idx="2"/>
            <a:endCxn id="29" idx="3"/>
          </p:cNvCxnSpPr>
          <p:nvPr/>
        </p:nvCxnSpPr>
        <p:spPr>
          <a:xfrm rot="5400000">
            <a:off x="6300113" y="1853914"/>
            <a:ext cx="1524070" cy="2938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BF202CB-CDBB-0EAB-0EA0-0BFA1A5F52EF}"/>
              </a:ext>
            </a:extLst>
          </p:cNvPr>
          <p:cNvCxnSpPr>
            <a:cxnSpLocks/>
            <a:stCxn id="27" idx="3"/>
            <a:endCxn id="26" idx="0"/>
          </p:cNvCxnSpPr>
          <p:nvPr/>
        </p:nvCxnSpPr>
        <p:spPr>
          <a:xfrm>
            <a:off x="9294874" y="2184653"/>
            <a:ext cx="1119316" cy="720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D74A2E-B3FB-03D4-3A66-E3C02A547579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0414190" y="3380232"/>
            <a:ext cx="825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3C50875-7AE6-FEAA-4B1A-B51F1B9E22A4}"/>
              </a:ext>
            </a:extLst>
          </p:cNvPr>
          <p:cNvCxnSpPr>
            <a:cxnSpLocks/>
            <a:stCxn id="77" idx="1"/>
            <a:endCxn id="36" idx="4"/>
          </p:cNvCxnSpPr>
          <p:nvPr/>
        </p:nvCxnSpPr>
        <p:spPr>
          <a:xfrm rot="10800000">
            <a:off x="7458186" y="4892980"/>
            <a:ext cx="2267983" cy="140792"/>
          </a:xfrm>
          <a:prstGeom prst="bentConnector3">
            <a:avLst>
              <a:gd name="adj1" fmla="val 52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FC2A60C-B7E8-E4EE-0E5A-4A639CE038B4}"/>
              </a:ext>
            </a:extLst>
          </p:cNvPr>
          <p:cNvSpPr/>
          <p:nvPr/>
        </p:nvSpPr>
        <p:spPr>
          <a:xfrm>
            <a:off x="9726168" y="4764023"/>
            <a:ext cx="1347215" cy="539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vorbereitung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9A137DE-6D8E-948D-3750-EEE62DA17599}"/>
              </a:ext>
            </a:extLst>
          </p:cNvPr>
          <p:cNvCxnSpPr>
            <a:cxnSpLocks/>
            <a:stCxn id="77" idx="2"/>
            <a:endCxn id="69" idx="0"/>
          </p:cNvCxnSpPr>
          <p:nvPr/>
        </p:nvCxnSpPr>
        <p:spPr>
          <a:xfrm flipH="1">
            <a:off x="10393680" y="5303520"/>
            <a:ext cx="6096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FB6030E-4F8F-D30F-5F48-961C1CDEA3AB}"/>
              </a:ext>
            </a:extLst>
          </p:cNvPr>
          <p:cNvCxnSpPr>
            <a:cxnSpLocks/>
            <a:stCxn id="77" idx="1"/>
            <a:endCxn id="85" idx="6"/>
          </p:cNvCxnSpPr>
          <p:nvPr/>
        </p:nvCxnSpPr>
        <p:spPr>
          <a:xfrm rot="10800000" flipV="1">
            <a:off x="7780144" y="5033772"/>
            <a:ext cx="1946025" cy="922020"/>
          </a:xfrm>
          <a:prstGeom prst="bentConnector3">
            <a:avLst>
              <a:gd name="adj1" fmla="val 54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24A35365-CF02-4E4B-E247-F789A7348C07}"/>
              </a:ext>
            </a:extLst>
          </p:cNvPr>
          <p:cNvSpPr/>
          <p:nvPr/>
        </p:nvSpPr>
        <p:spPr>
          <a:xfrm>
            <a:off x="7097850" y="5623560"/>
            <a:ext cx="682293" cy="6644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Azure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4B2D9B1-8443-21E0-9C5B-54B68D5D4D99}"/>
              </a:ext>
            </a:extLst>
          </p:cNvPr>
          <p:cNvCxnSpPr>
            <a:cxnSpLocks/>
            <a:stCxn id="77" idx="3"/>
            <a:endCxn id="24" idx="0"/>
          </p:cNvCxnSpPr>
          <p:nvPr/>
        </p:nvCxnSpPr>
        <p:spPr>
          <a:xfrm flipH="1" flipV="1">
            <a:off x="4914012" y="1001268"/>
            <a:ext cx="6159371" cy="4032504"/>
          </a:xfrm>
          <a:prstGeom prst="bentConnector4">
            <a:avLst>
              <a:gd name="adj1" fmla="val -3711"/>
              <a:gd name="adj2" fmla="val 102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CB6D075-BDD7-A2CA-30E0-D9FAEF30C443}"/>
              </a:ext>
            </a:extLst>
          </p:cNvPr>
          <p:cNvGrpSpPr/>
          <p:nvPr/>
        </p:nvGrpSpPr>
        <p:grpSpPr>
          <a:xfrm>
            <a:off x="3580513" y="996696"/>
            <a:ext cx="544483" cy="475484"/>
            <a:chOff x="3793860" y="996696"/>
            <a:chExt cx="577387" cy="475488"/>
          </a:xfrm>
        </p:grpSpPr>
        <p:sp>
          <p:nvSpPr>
            <p:cNvPr id="99" name="Flowchart: Stored Data 98">
              <a:extLst>
                <a:ext uri="{FF2B5EF4-FFF2-40B4-BE49-F238E27FC236}">
                  <a16:creationId xmlns:a16="http://schemas.microsoft.com/office/drawing/2014/main" id="{ABB7695B-45C1-F61A-1356-3CBE377B5BA2}"/>
                </a:ext>
              </a:extLst>
            </p:cNvPr>
            <p:cNvSpPr/>
            <p:nvPr/>
          </p:nvSpPr>
          <p:spPr>
            <a:xfrm flipH="1">
              <a:off x="3911000" y="996696"/>
              <a:ext cx="460247" cy="475488"/>
            </a:xfrm>
            <a:prstGeom prst="flowChartOnline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Stored Data 99">
              <a:extLst>
                <a:ext uri="{FF2B5EF4-FFF2-40B4-BE49-F238E27FC236}">
                  <a16:creationId xmlns:a16="http://schemas.microsoft.com/office/drawing/2014/main" id="{A36A01ED-ECC2-0AE6-8850-10994132CDAD}"/>
                </a:ext>
              </a:extLst>
            </p:cNvPr>
            <p:cNvSpPr/>
            <p:nvPr/>
          </p:nvSpPr>
          <p:spPr>
            <a:xfrm flipH="1">
              <a:off x="3793860" y="996696"/>
              <a:ext cx="103218" cy="475488"/>
            </a:xfrm>
            <a:prstGeom prst="flowChartOnline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C2D0285-31D3-45E0-8A44-84962C018B46}"/>
              </a:ext>
            </a:extLst>
          </p:cNvPr>
          <p:cNvCxnSpPr>
            <a:stCxn id="99" idx="1"/>
            <a:endCxn id="24" idx="1"/>
          </p:cNvCxnSpPr>
          <p:nvPr/>
        </p:nvCxnSpPr>
        <p:spPr>
          <a:xfrm>
            <a:off x="4124996" y="1234438"/>
            <a:ext cx="404137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50AC35-F856-EA73-3D73-675DA6A3E06D}"/>
              </a:ext>
            </a:extLst>
          </p:cNvPr>
          <p:cNvGrpSpPr/>
          <p:nvPr/>
        </p:nvGrpSpPr>
        <p:grpSpPr>
          <a:xfrm flipH="1">
            <a:off x="6875910" y="1952183"/>
            <a:ext cx="580379" cy="475484"/>
            <a:chOff x="3793860" y="996696"/>
            <a:chExt cx="577387" cy="475488"/>
          </a:xfrm>
        </p:grpSpPr>
        <p:sp>
          <p:nvSpPr>
            <p:cNvPr id="116" name="Flowchart: Stored Data 115">
              <a:extLst>
                <a:ext uri="{FF2B5EF4-FFF2-40B4-BE49-F238E27FC236}">
                  <a16:creationId xmlns:a16="http://schemas.microsoft.com/office/drawing/2014/main" id="{BC92E315-AD17-1D83-DECE-B13BB5DAC88E}"/>
                </a:ext>
              </a:extLst>
            </p:cNvPr>
            <p:cNvSpPr/>
            <p:nvPr/>
          </p:nvSpPr>
          <p:spPr>
            <a:xfrm flipH="1">
              <a:off x="3911000" y="996696"/>
              <a:ext cx="460247" cy="475488"/>
            </a:xfrm>
            <a:prstGeom prst="flowChartOnline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Stored Data 116">
              <a:extLst>
                <a:ext uri="{FF2B5EF4-FFF2-40B4-BE49-F238E27FC236}">
                  <a16:creationId xmlns:a16="http://schemas.microsoft.com/office/drawing/2014/main" id="{431C3597-FA2D-5C18-B3D1-9F807CE6D95F}"/>
                </a:ext>
              </a:extLst>
            </p:cNvPr>
            <p:cNvSpPr/>
            <p:nvPr/>
          </p:nvSpPr>
          <p:spPr>
            <a:xfrm flipH="1">
              <a:off x="3793860" y="996696"/>
              <a:ext cx="103218" cy="475488"/>
            </a:xfrm>
            <a:prstGeom prst="flowChartOnline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6DC05CA-81FB-9A5F-FFA4-BE8CD316089C}"/>
              </a:ext>
            </a:extLst>
          </p:cNvPr>
          <p:cNvCxnSpPr>
            <a:stCxn id="117" idx="3"/>
            <a:endCxn id="27" idx="1"/>
          </p:cNvCxnSpPr>
          <p:nvPr/>
        </p:nvCxnSpPr>
        <p:spPr>
          <a:xfrm flipV="1">
            <a:off x="7438997" y="2184653"/>
            <a:ext cx="328829" cy="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350E5EE-1080-5131-71C3-891D81C8F5BF}"/>
              </a:ext>
            </a:extLst>
          </p:cNvPr>
          <p:cNvCxnSpPr>
            <a:cxnSpLocks/>
            <a:stCxn id="29" idx="1"/>
            <a:endCxn id="138" idx="6"/>
          </p:cNvCxnSpPr>
          <p:nvPr/>
        </p:nvCxnSpPr>
        <p:spPr>
          <a:xfrm flipH="1">
            <a:off x="4058401" y="4085151"/>
            <a:ext cx="556136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BB9F1DCB-7A45-53A1-29EB-DD4627C37E59}"/>
              </a:ext>
            </a:extLst>
          </p:cNvPr>
          <p:cNvSpPr/>
          <p:nvPr/>
        </p:nvSpPr>
        <p:spPr>
          <a:xfrm>
            <a:off x="3473188" y="3805428"/>
            <a:ext cx="585213" cy="5699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End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FFF522-3074-BBB6-6EC4-5DD1AD4AA803}"/>
              </a:ext>
            </a:extLst>
          </p:cNvPr>
          <p:cNvGrpSpPr/>
          <p:nvPr/>
        </p:nvGrpSpPr>
        <p:grpSpPr>
          <a:xfrm rot="21380605">
            <a:off x="6693558" y="4676033"/>
            <a:ext cx="775666" cy="790247"/>
            <a:chOff x="3004932" y="4117892"/>
            <a:chExt cx="775666" cy="790247"/>
          </a:xfrm>
        </p:grpSpPr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312A4979-6727-30ED-8002-1213961B03BA}"/>
                </a:ext>
              </a:extLst>
            </p:cNvPr>
            <p:cNvSpPr/>
            <p:nvPr/>
          </p:nvSpPr>
          <p:spPr>
            <a:xfrm rot="196641">
              <a:off x="3004932" y="4507854"/>
              <a:ext cx="365760" cy="342899"/>
            </a:xfrm>
            <a:prstGeom prst="teardrop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12329DF8-F7A9-A6A8-2EA5-0DD5D1A16B8F}"/>
                </a:ext>
              </a:extLst>
            </p:cNvPr>
            <p:cNvSpPr/>
            <p:nvPr/>
          </p:nvSpPr>
          <p:spPr>
            <a:xfrm rot="5695126">
              <a:off x="3039966" y="4129322"/>
              <a:ext cx="365760" cy="342899"/>
            </a:xfrm>
            <a:prstGeom prst="teardrop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12C9C01E-8040-9E7F-960D-82261EAADA91}"/>
                </a:ext>
              </a:extLst>
            </p:cNvPr>
            <p:cNvSpPr/>
            <p:nvPr/>
          </p:nvSpPr>
          <p:spPr>
            <a:xfrm rot="16453005">
              <a:off x="3379888" y="4553809"/>
              <a:ext cx="365760" cy="342899"/>
            </a:xfrm>
            <a:prstGeom prst="teardrop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21C963FA-B8C9-96B8-90E0-86B78B7AD30D}"/>
                </a:ext>
              </a:extLst>
            </p:cNvPr>
            <p:cNvSpPr/>
            <p:nvPr/>
          </p:nvSpPr>
          <p:spPr>
            <a:xfrm rot="11039385">
              <a:off x="3414838" y="4175059"/>
              <a:ext cx="365760" cy="342899"/>
            </a:xfrm>
            <a:prstGeom prst="teardrop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E8B896-8966-1C21-B601-6A292047D5BC}"/>
              </a:ext>
            </a:extLst>
          </p:cNvPr>
          <p:cNvCxnSpPr>
            <a:cxnSpLocks/>
            <a:stCxn id="32" idx="0"/>
            <a:endCxn id="30" idx="3"/>
          </p:cNvCxnSpPr>
          <p:nvPr/>
        </p:nvCxnSpPr>
        <p:spPr>
          <a:xfrm flipH="1" flipV="1">
            <a:off x="5591556" y="5033422"/>
            <a:ext cx="1302697" cy="1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close-up of a logo&#10;&#10;Description automatically generated">
            <a:extLst>
              <a:ext uri="{FF2B5EF4-FFF2-40B4-BE49-F238E27FC236}">
                <a16:creationId xmlns:a16="http://schemas.microsoft.com/office/drawing/2014/main" id="{14D4266E-0DCE-C7DB-460D-423B4BFFA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8" b="26629"/>
          <a:stretch/>
        </p:blipFill>
        <p:spPr>
          <a:xfrm>
            <a:off x="8382002" y="0"/>
            <a:ext cx="3810000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326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1_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2_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2BFAC38ABBD5C4A8A25B3548D08DCD2" ma:contentTypeVersion="4" ma:contentTypeDescription="Ein neues Dokument erstellen." ma:contentTypeScope="" ma:versionID="b8a9f7b999736915fe22fd8fe4b237c8">
  <xsd:schema xmlns:xsd="http://www.w3.org/2001/XMLSchema" xmlns:xs="http://www.w3.org/2001/XMLSchema" xmlns:p="http://schemas.microsoft.com/office/2006/metadata/properties" xmlns:ns2="b7fffc11-d93f-4eb6-bca5-6df8b90def9a" targetNamespace="http://schemas.microsoft.com/office/2006/metadata/properties" ma:root="true" ma:fieldsID="33b1cca130f4c8a1232b1161848c6768" ns2:_="">
    <xsd:import namespace="b7fffc11-d93f-4eb6-bca5-6df8b90def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fffc11-d93f-4eb6-bca5-6df8b90def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3BF3C4-4833-45BD-9A66-E926188BB2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fffc11-d93f-4eb6-bca5-6df8b90def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FD5736-E8F9-4F11-ABB8-8EE458830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A1C831-1B96-4EB3-A1CC-E923D2467083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b7fffc11-d93f-4eb6-bca5-6df8b90def9a"/>
  </ds:schemaRefs>
</ds:datastoreItem>
</file>

<file path=docMetadata/LabelInfo.xml><?xml version="1.0" encoding="utf-8"?>
<clbl:labelList xmlns:clbl="http://schemas.microsoft.com/office/2020/mipLabelMetadata">
  <clbl:label id="{99c7da52-56fc-49ca-aa95-8f7fb09c995e}" enabled="0" method="" siteId="{99c7da52-56fc-49ca-aa95-8f7fb09c995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166</TotalTime>
  <Words>233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72-Regular</vt:lpstr>
      <vt:lpstr>ADLaM Display</vt:lpstr>
      <vt:lpstr>Aptos Black</vt:lpstr>
      <vt:lpstr>Arial</vt:lpstr>
      <vt:lpstr>Calibri</vt:lpstr>
      <vt:lpstr>Times New Roman</vt:lpstr>
      <vt:lpstr>Tw Cen MT</vt:lpstr>
      <vt:lpstr>Droplet</vt:lpstr>
      <vt:lpstr>1_Droplet</vt:lpstr>
      <vt:lpstr>2_Droplet</vt:lpstr>
      <vt:lpstr>Erstellen von Kundenaufträgen mit der SAP-Cloud-Integration </vt:lpstr>
      <vt:lpstr>Schritte des prozesse</vt:lpstr>
      <vt:lpstr>Diagramme des prozesse</vt:lpstr>
      <vt:lpstr>Technische Plannung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Erstellen von Kundenaufträgen mit der SAP-Cloud-Integration (C4C)</dc:title>
  <dc:creator>Rexho, Ilirjan</dc:creator>
  <cp:lastModifiedBy>Rexho, Ilirjan</cp:lastModifiedBy>
  <cp:revision>2</cp:revision>
  <dcterms:created xsi:type="dcterms:W3CDTF">2024-04-30T13:32:29Z</dcterms:created>
  <dcterms:modified xsi:type="dcterms:W3CDTF">2025-04-28T15:09:44Z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0x01010082BFAC38ABBD5C4A8A25B3548D08DCD2</vt:lpwstr>
  </property>
</Properties>
</file>