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8" r:id="rId2"/>
    <p:sldId id="297" r:id="rId3"/>
    <p:sldId id="260" r:id="rId4"/>
    <p:sldId id="261" r:id="rId5"/>
    <p:sldId id="262" r:id="rId6"/>
    <p:sldId id="264" r:id="rId7"/>
    <p:sldId id="265" r:id="rId8"/>
    <p:sldId id="266" r:id="rId9"/>
    <p:sldId id="268" r:id="rId10"/>
    <p:sldId id="267" r:id="rId11"/>
    <p:sldId id="269" r:id="rId12"/>
    <p:sldId id="270" r:id="rId13"/>
    <p:sldId id="271" r:id="rId14"/>
    <p:sldId id="272" r:id="rId15"/>
    <p:sldId id="301" r:id="rId16"/>
    <p:sldId id="275" r:id="rId17"/>
    <p:sldId id="282" r:id="rId18"/>
    <p:sldId id="298" r:id="rId19"/>
    <p:sldId id="276" r:id="rId20"/>
    <p:sldId id="295" r:id="rId21"/>
    <p:sldId id="294" r:id="rId22"/>
    <p:sldId id="283" r:id="rId23"/>
    <p:sldId id="278" r:id="rId24"/>
    <p:sldId id="296" r:id="rId25"/>
    <p:sldId id="284" r:id="rId26"/>
    <p:sldId id="279" r:id="rId27"/>
    <p:sldId id="293" r:id="rId28"/>
    <p:sldId id="286" r:id="rId29"/>
    <p:sldId id="287" r:id="rId30"/>
    <p:sldId id="288" r:id="rId31"/>
    <p:sldId id="299" r:id="rId32"/>
    <p:sldId id="302" r:id="rId33"/>
    <p:sldId id="291" r:id="rId34"/>
    <p:sldId id="290" r:id="rId35"/>
    <p:sldId id="281" r:id="rId36"/>
    <p:sldId id="292" r:id="rId37"/>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84" autoAdjust="0"/>
  </p:normalViewPr>
  <p:slideViewPr>
    <p:cSldViewPr snapToGrid="0">
      <p:cViewPr varScale="1">
        <p:scale>
          <a:sx n="95" d="100"/>
          <a:sy n="95"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1BC0C-5D96-4FC9-9F53-A8CF6976D851}" type="datetimeFigureOut">
              <a:rPr lang="uk-UA" smtClean="0"/>
              <a:t>01.08.2024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9747F-6F0E-43C5-B981-472F0B4B6DB6}" type="slidenum">
              <a:rPr lang="uk-UA" smtClean="0"/>
              <a:t>‹#›</a:t>
            </a:fld>
            <a:endParaRPr lang="uk-UA"/>
          </a:p>
        </p:txBody>
      </p:sp>
    </p:spTree>
    <p:extLst>
      <p:ext uri="{BB962C8B-B14F-4D97-AF65-F5344CB8AC3E}">
        <p14:creationId xmlns:p14="http://schemas.microsoft.com/office/powerpoint/2010/main" val="285434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1200" dirty="0" smtClean="0"/>
              <a:t>Тематика </a:t>
            </a:r>
            <a:r>
              <a:rPr lang="ru-RU" sz="1200" dirty="0" err="1" smtClean="0"/>
              <a:t>моєї</a:t>
            </a:r>
            <a:r>
              <a:rPr lang="ru-RU" sz="1200" dirty="0" smtClean="0"/>
              <a:t> </a:t>
            </a:r>
            <a:r>
              <a:rPr lang="ru-RU" sz="1200" dirty="0" err="1" smtClean="0"/>
              <a:t>роботи</a:t>
            </a:r>
            <a:r>
              <a:rPr lang="ru-RU" sz="1200" dirty="0" smtClean="0"/>
              <a:t> </a:t>
            </a:r>
            <a:r>
              <a:rPr lang="ru-RU" sz="1200" dirty="0" err="1" smtClean="0"/>
              <a:t>полягає</a:t>
            </a:r>
            <a:r>
              <a:rPr lang="ru-RU" sz="1200" dirty="0" smtClean="0"/>
              <a:t> у </a:t>
            </a:r>
            <a:r>
              <a:rPr lang="ru-RU" sz="1200" dirty="0" err="1" smtClean="0"/>
              <a:t>дослідженні</a:t>
            </a:r>
            <a:r>
              <a:rPr lang="ru-RU" sz="1200" dirty="0" smtClean="0"/>
              <a:t> та </a:t>
            </a:r>
            <a:r>
              <a:rPr lang="ru-RU" sz="1200" dirty="0" err="1" smtClean="0"/>
              <a:t>розробці</a:t>
            </a:r>
            <a:r>
              <a:rPr lang="ru-RU" sz="1200" dirty="0" smtClean="0"/>
              <a:t> </a:t>
            </a:r>
            <a:r>
              <a:rPr lang="ru-RU" sz="1200" dirty="0" err="1" smtClean="0"/>
              <a:t>системи</a:t>
            </a:r>
            <a:r>
              <a:rPr lang="ru-RU" sz="1200" dirty="0" smtClean="0"/>
              <a:t> </a:t>
            </a:r>
            <a:r>
              <a:rPr lang="ru-RU" sz="1200" dirty="0" err="1" smtClean="0"/>
              <a:t>прогнозування</a:t>
            </a:r>
            <a:r>
              <a:rPr lang="ru-RU" sz="1200" dirty="0" smtClean="0"/>
              <a:t> </a:t>
            </a:r>
            <a:r>
              <a:rPr lang="ru-RU" sz="1200" baseline="0" dirty="0" err="1" smtClean="0"/>
              <a:t>показників</a:t>
            </a:r>
            <a:r>
              <a:rPr lang="ru-RU" sz="1200" baseline="0" dirty="0" smtClean="0"/>
              <a:t> </a:t>
            </a:r>
            <a:r>
              <a:rPr lang="ru-RU" sz="1200" baseline="0" dirty="0" err="1" smtClean="0"/>
              <a:t>ефективності</a:t>
            </a:r>
            <a:r>
              <a:rPr lang="ru-RU" sz="1200" baseline="0" dirty="0" smtClean="0"/>
              <a:t> </a:t>
            </a:r>
            <a:r>
              <a:rPr lang="ru-RU" sz="1200" baseline="0" dirty="0" err="1" smtClean="0"/>
              <a:t>експорту</a:t>
            </a:r>
            <a:r>
              <a:rPr lang="ru-RU" sz="1200" baseline="0" dirty="0" smtClean="0"/>
              <a:t>/</a:t>
            </a:r>
            <a:r>
              <a:rPr lang="ru-RU" sz="1200" baseline="0" dirty="0" err="1" smtClean="0"/>
              <a:t>імпорту</a:t>
            </a:r>
            <a:r>
              <a:rPr lang="ru-RU" sz="1200" baseline="0" dirty="0" smtClean="0"/>
              <a:t> </a:t>
            </a:r>
            <a:r>
              <a:rPr lang="ru-RU" sz="1200" baseline="0" dirty="0" err="1" smtClean="0"/>
              <a:t>України</a:t>
            </a:r>
            <a:r>
              <a:rPr lang="ru-RU" sz="1200" baseline="0" dirty="0" smtClean="0"/>
              <a:t>.</a:t>
            </a:r>
            <a:endParaRPr lang="ru-RU" dirty="0"/>
          </a:p>
        </p:txBody>
      </p:sp>
      <p:sp>
        <p:nvSpPr>
          <p:cNvPr id="167" name="Google Shape;16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uk-UA"/>
              <a:t>1</a:t>
            </a:fld>
            <a:endParaRPr/>
          </a:p>
        </p:txBody>
      </p:sp>
    </p:spTree>
    <p:extLst>
      <p:ext uri="{BB962C8B-B14F-4D97-AF65-F5344CB8AC3E}">
        <p14:creationId xmlns:p14="http://schemas.microsoft.com/office/powerpoint/2010/main" val="214752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А також</a:t>
            </a:r>
            <a:r>
              <a:rPr lang="uk-UA" baseline="0" dirty="0" smtClean="0"/>
              <a:t> показниками ефективності є індекси умов торгівлі кількісний та ціновий, а умови торгівлі визначаються як співвідношення між індексом що стосується експорту та індексу, що стосується імпорту. </a:t>
            </a:r>
          </a:p>
          <a:p>
            <a:r>
              <a:rPr lang="uk-UA" sz="1200" b="0" i="0" kern="1200" dirty="0" smtClean="0">
                <a:solidFill>
                  <a:schemeClr val="tx1"/>
                </a:solidFill>
                <a:effectLst/>
                <a:latin typeface="+mn-lt"/>
                <a:ea typeface="+mn-ea"/>
                <a:cs typeface="+mn-cs"/>
              </a:rPr>
              <a:t>Якщо експортні ціни збільшуються більше, ніж ціни на імпорт, країна має позитивні умови торгівлі, оскільки за такого ж обсягу експорту вона може придбати більше імпорту.</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11</a:t>
            </a:fld>
            <a:endParaRPr lang="uk-UA"/>
          </a:p>
        </p:txBody>
      </p:sp>
    </p:spTree>
    <p:extLst>
      <p:ext uri="{BB962C8B-B14F-4D97-AF65-F5344CB8AC3E}">
        <p14:creationId xmlns:p14="http://schemas.microsoft.com/office/powerpoint/2010/main" val="322627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cap="none" dirty="0" smtClean="0">
                <a:solidFill>
                  <a:schemeClr val="dk1"/>
                </a:solidFill>
                <a:effectLst/>
                <a:latin typeface="+mn-lt"/>
                <a:ea typeface="Calibri"/>
                <a:cs typeface="Calibri"/>
                <a:sym typeface="Calibri"/>
              </a:rPr>
              <a:t>Для </a:t>
            </a:r>
            <a:r>
              <a:rPr lang="ru-RU" sz="1200" b="0" i="0" u="none" strike="noStrike" cap="none" dirty="0" err="1" smtClean="0">
                <a:solidFill>
                  <a:schemeClr val="dk1"/>
                </a:solidFill>
                <a:effectLst/>
                <a:latin typeface="+mn-lt"/>
                <a:ea typeface="Calibri"/>
                <a:cs typeface="Calibri"/>
                <a:sym typeface="Calibri"/>
              </a:rPr>
              <a:t>реалізації</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моделі</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системи</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прогнозування</a:t>
            </a:r>
            <a:r>
              <a:rPr lang="ru-RU" sz="1200" b="0" i="0" u="none" strike="noStrike" cap="none" dirty="0" smtClean="0">
                <a:solidFill>
                  <a:schemeClr val="dk1"/>
                </a:solidFill>
                <a:effectLst/>
                <a:latin typeface="+mn-lt"/>
                <a:ea typeface="Calibri"/>
                <a:cs typeface="Calibri"/>
                <a:sym typeface="Calibri"/>
              </a:rPr>
              <a:t> та </a:t>
            </a:r>
            <a:r>
              <a:rPr lang="ru-RU" sz="1200" b="0" i="0" u="none" strike="noStrike" cap="none" dirty="0" err="1" smtClean="0">
                <a:solidFill>
                  <a:schemeClr val="dk1"/>
                </a:solidFill>
                <a:effectLst/>
                <a:latin typeface="+mn-lt"/>
                <a:ea typeface="Calibri"/>
                <a:cs typeface="Calibri"/>
                <a:sym typeface="Calibri"/>
              </a:rPr>
              <a:t>аналізу</a:t>
            </a:r>
            <a:r>
              <a:rPr lang="ru-RU" sz="1200" b="0" i="0" u="none" strike="noStrike" cap="none" dirty="0" smtClean="0">
                <a:solidFill>
                  <a:schemeClr val="dk1"/>
                </a:solidFill>
                <a:effectLst/>
                <a:latin typeface="+mn-lt"/>
                <a:ea typeface="Calibri"/>
                <a:cs typeface="Calibri"/>
                <a:sym typeface="Calibri"/>
              </a:rPr>
              <a:t> в </a:t>
            </a:r>
            <a:r>
              <a:rPr lang="ru-RU" sz="1200" b="0" i="0" u="none" strike="noStrike" cap="none" dirty="0" err="1" smtClean="0">
                <a:solidFill>
                  <a:schemeClr val="dk1"/>
                </a:solidFill>
                <a:effectLst/>
                <a:latin typeface="+mn-lt"/>
                <a:ea typeface="Calibri"/>
                <a:cs typeface="Calibri"/>
                <a:sym typeface="Calibri"/>
              </a:rPr>
              <a:t>дисерстаційному</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дослідженні</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використовується</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методологія</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системної</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інженерії</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Однією</a:t>
            </a:r>
            <a:r>
              <a:rPr lang="ru-RU" sz="1200" b="0" i="0" u="none" strike="noStrike" cap="none" dirty="0" smtClean="0">
                <a:solidFill>
                  <a:schemeClr val="dk1"/>
                </a:solidFill>
                <a:effectLst/>
                <a:latin typeface="+mn-lt"/>
                <a:ea typeface="Calibri"/>
                <a:cs typeface="Calibri"/>
                <a:sym typeface="Calibri"/>
              </a:rPr>
              <a:t> з </a:t>
            </a:r>
            <a:r>
              <a:rPr lang="ru-RU" sz="1200" b="0" i="0" u="none" strike="noStrike" cap="none" dirty="0" err="1" smtClean="0">
                <a:solidFill>
                  <a:schemeClr val="dk1"/>
                </a:solidFill>
                <a:effectLst/>
                <a:latin typeface="+mn-lt"/>
                <a:ea typeface="Calibri"/>
                <a:cs typeface="Calibri"/>
                <a:sym typeface="Calibri"/>
              </a:rPr>
              <a:t>найпоширеніших</a:t>
            </a:r>
            <a:r>
              <a:rPr lang="ru-RU" sz="1200" b="0" i="0" u="none" strike="noStrike" cap="none" dirty="0" smtClean="0">
                <a:solidFill>
                  <a:schemeClr val="dk1"/>
                </a:solidFill>
                <a:effectLst/>
                <a:latin typeface="+mn-lt"/>
                <a:ea typeface="Calibri"/>
                <a:cs typeface="Calibri"/>
                <a:sym typeface="Calibri"/>
              </a:rPr>
              <a:t> моделей </a:t>
            </a:r>
            <a:r>
              <a:rPr lang="ru-RU" sz="1200" b="0" i="0" u="none" strike="noStrike" cap="none" dirty="0" err="1" smtClean="0">
                <a:solidFill>
                  <a:schemeClr val="dk1"/>
                </a:solidFill>
                <a:effectLst/>
                <a:latin typeface="+mn-lt"/>
                <a:ea typeface="Calibri"/>
                <a:cs typeface="Calibri"/>
                <a:sym typeface="Calibri"/>
              </a:rPr>
              <a:t>системної</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інженерії</a:t>
            </a:r>
            <a:r>
              <a:rPr lang="ru-RU" sz="1200" b="0" i="0" u="none" strike="noStrike" cap="none" dirty="0" smtClean="0">
                <a:solidFill>
                  <a:schemeClr val="dk1"/>
                </a:solidFill>
                <a:effectLst/>
                <a:latin typeface="+mn-lt"/>
                <a:ea typeface="Calibri"/>
                <a:cs typeface="Calibri"/>
                <a:sym typeface="Calibri"/>
              </a:rPr>
              <a:t> є </a:t>
            </a:r>
            <a:r>
              <a:rPr lang="ru-RU" sz="1200" b="0" i="0" u="none" strike="noStrike" cap="none" dirty="0" err="1" smtClean="0">
                <a:solidFill>
                  <a:schemeClr val="dk1"/>
                </a:solidFill>
                <a:effectLst/>
                <a:latin typeface="+mn-lt"/>
                <a:ea typeface="Calibri"/>
                <a:cs typeface="Calibri"/>
                <a:sym typeface="Calibri"/>
              </a:rPr>
              <a:t>бізнес-профіль</a:t>
            </a:r>
            <a:r>
              <a:rPr lang="ru-RU" sz="1200" b="0" i="0" u="none" strike="noStrike" cap="none" dirty="0" smtClean="0">
                <a:solidFill>
                  <a:schemeClr val="dk1"/>
                </a:solidFill>
                <a:effectLst/>
                <a:latin typeface="+mn-lt"/>
                <a:ea typeface="Calibri"/>
                <a:cs typeface="Calibri"/>
                <a:sym typeface="Calibri"/>
              </a:rPr>
              <a:t> </a:t>
            </a:r>
            <a:r>
              <a:rPr lang="ru-RU" sz="1200" b="0" i="0" u="none" strike="noStrike" cap="none" dirty="0" err="1" smtClean="0">
                <a:solidFill>
                  <a:schemeClr val="dk1"/>
                </a:solidFill>
                <a:effectLst/>
                <a:latin typeface="+mn-lt"/>
                <a:ea typeface="Calibri"/>
                <a:cs typeface="Calibri"/>
                <a:sym typeface="Calibri"/>
              </a:rPr>
              <a:t>Еріксона-Пенкера</a:t>
            </a:r>
            <a:r>
              <a:rPr lang="ru-RU" sz="1200" b="0" i="0" u="none" strike="noStrike" cap="none" dirty="0" smtClean="0">
                <a:solidFill>
                  <a:schemeClr val="dk1"/>
                </a:solidFill>
                <a:effectLst/>
                <a:latin typeface="+mn-lt"/>
                <a:ea typeface="Calibri"/>
                <a:cs typeface="Calibri"/>
                <a:sym typeface="Calibri"/>
              </a:rPr>
              <a:t>. Модель </a:t>
            </a:r>
            <a:r>
              <a:rPr lang="ru-RU" sz="1200" b="0" i="0" u="none" strike="noStrike" cap="none" dirty="0" err="1" smtClean="0">
                <a:solidFill>
                  <a:schemeClr val="dk1"/>
                </a:solidFill>
                <a:effectLst/>
                <a:latin typeface="+mn-lt"/>
                <a:ea typeface="Calibri"/>
                <a:cs typeface="Calibri"/>
                <a:sym typeface="Calibri"/>
              </a:rPr>
              <a:t>системи</a:t>
            </a:r>
            <a:r>
              <a:rPr lang="ru-RU" sz="1200" b="0" i="0" u="none" strike="noStrike" cap="none" dirty="0" smtClean="0">
                <a:solidFill>
                  <a:schemeClr val="dk1"/>
                </a:solidFill>
                <a:effectLst/>
                <a:latin typeface="+mn-lt"/>
                <a:ea typeface="Calibri"/>
                <a:cs typeface="Calibri"/>
                <a:sym typeface="Calibri"/>
              </a:rPr>
              <a:t> представлена</a:t>
            </a:r>
            <a:r>
              <a:rPr lang="ru-RU" sz="1200" b="0" i="0" u="none" strike="noStrike" cap="none" baseline="0" dirty="0" smtClean="0">
                <a:solidFill>
                  <a:schemeClr val="dk1"/>
                </a:solidFill>
                <a:effectLst/>
                <a:latin typeface="+mn-lt"/>
                <a:ea typeface="Calibri"/>
                <a:cs typeface="Calibri"/>
                <a:sym typeface="Calibri"/>
              </a:rPr>
              <a:t> у </a:t>
            </a:r>
            <a:r>
              <a:rPr lang="ru-RU" sz="1200" b="0" i="0" u="none" strike="noStrike" cap="none" baseline="0" dirty="0" err="1" smtClean="0">
                <a:solidFill>
                  <a:schemeClr val="dk1"/>
                </a:solidFill>
                <a:effectLst/>
                <a:latin typeface="+mn-lt"/>
                <a:ea typeface="Calibri"/>
                <a:cs typeface="Calibri"/>
                <a:sym typeface="Calibri"/>
              </a:rPr>
              <a:t>вигляді</a:t>
            </a:r>
            <a:r>
              <a:rPr lang="ru-RU" sz="1200" b="0" i="0" u="none" strike="noStrike" cap="none" baseline="0" dirty="0" smtClean="0">
                <a:solidFill>
                  <a:schemeClr val="dk1"/>
                </a:solidFill>
                <a:effectLst/>
                <a:latin typeface="+mn-lt"/>
                <a:ea typeface="Calibri"/>
                <a:cs typeface="Calibri"/>
                <a:sym typeface="Calibri"/>
              </a:rPr>
              <a:t> </a:t>
            </a:r>
            <a:r>
              <a:rPr lang="ru-RU" sz="1200" b="0" i="0" u="none" strike="noStrike" cap="none" baseline="0" dirty="0" err="1" smtClean="0">
                <a:solidFill>
                  <a:schemeClr val="dk1"/>
                </a:solidFill>
                <a:effectLst/>
                <a:latin typeface="+mn-lt"/>
                <a:ea typeface="Calibri"/>
                <a:cs typeface="Calibri"/>
                <a:sym typeface="Calibri"/>
              </a:rPr>
              <a:t>двох</a:t>
            </a:r>
            <a:r>
              <a:rPr lang="ru-RU" sz="1200" b="0" i="0" u="none" strike="noStrike" cap="none" baseline="0" dirty="0" smtClean="0">
                <a:solidFill>
                  <a:schemeClr val="dk1"/>
                </a:solidFill>
                <a:effectLst/>
                <a:latin typeface="+mn-lt"/>
                <a:ea typeface="Calibri"/>
                <a:cs typeface="Calibri"/>
                <a:sym typeface="Calibri"/>
              </a:rPr>
              <a:t> </a:t>
            </a:r>
            <a:r>
              <a:rPr lang="ru-RU" sz="1200" b="0" i="0" u="none" strike="noStrike" cap="none" baseline="0" dirty="0" err="1" smtClean="0">
                <a:solidFill>
                  <a:schemeClr val="dk1"/>
                </a:solidFill>
                <a:effectLst/>
                <a:latin typeface="+mn-lt"/>
                <a:ea typeface="Calibri"/>
                <a:cs typeface="Calibri"/>
                <a:sym typeface="Calibri"/>
              </a:rPr>
              <a:t>типів</a:t>
            </a:r>
            <a:r>
              <a:rPr lang="ru-RU" sz="1200" b="0" i="0" u="none" strike="noStrike" cap="none" baseline="0" dirty="0" smtClean="0">
                <a:solidFill>
                  <a:schemeClr val="dk1"/>
                </a:solidFill>
                <a:effectLst/>
                <a:latin typeface="+mn-lt"/>
                <a:ea typeface="Calibri"/>
                <a:cs typeface="Calibri"/>
                <a:sym typeface="Calibri"/>
              </a:rPr>
              <a:t> </a:t>
            </a:r>
            <a:r>
              <a:rPr lang="ru-RU" sz="1200" b="0" i="0" u="none" strike="noStrike" cap="none" baseline="0" dirty="0" err="1" smtClean="0">
                <a:solidFill>
                  <a:schemeClr val="dk1"/>
                </a:solidFill>
                <a:effectLst/>
                <a:latin typeface="+mn-lt"/>
                <a:ea typeface="Calibri"/>
                <a:cs typeface="Calibri"/>
                <a:sym typeface="Calibri"/>
              </a:rPr>
              <a:t>представлень</a:t>
            </a:r>
            <a:r>
              <a:rPr lang="ru-RU" sz="1200" b="0" i="0" u="none" strike="noStrike" cap="none" baseline="0" dirty="0" smtClean="0">
                <a:solidFill>
                  <a:schemeClr val="dk1"/>
                </a:solidFill>
                <a:effectLst/>
                <a:latin typeface="+mn-lt"/>
                <a:ea typeface="Calibri"/>
                <a:cs typeface="Calibri"/>
                <a:sym typeface="Calibri"/>
              </a:rPr>
              <a:t>: структурного </a:t>
            </a:r>
            <a:r>
              <a:rPr lang="ru-RU" sz="1200" b="0" i="0" u="none" strike="noStrike" cap="none" baseline="0" dirty="0" err="1" smtClean="0">
                <a:solidFill>
                  <a:schemeClr val="dk1"/>
                </a:solidFill>
                <a:effectLst/>
                <a:latin typeface="+mn-lt"/>
                <a:ea typeface="Calibri"/>
                <a:cs typeface="Calibri"/>
                <a:sym typeface="Calibri"/>
              </a:rPr>
              <a:t>представлення</a:t>
            </a:r>
            <a:r>
              <a:rPr lang="ru-RU" sz="1200" b="0" i="0" u="none" strike="noStrike" cap="none" baseline="0" dirty="0" smtClean="0">
                <a:solidFill>
                  <a:schemeClr val="dk1"/>
                </a:solidFill>
                <a:effectLst/>
                <a:latin typeface="+mn-lt"/>
                <a:ea typeface="Calibri"/>
                <a:cs typeface="Calibri"/>
                <a:sym typeface="Calibri"/>
              </a:rPr>
              <a:t> та </a:t>
            </a:r>
            <a:r>
              <a:rPr lang="ru-RU" sz="1200" b="0" i="0" u="none" strike="noStrike" cap="none" baseline="0" dirty="0" err="1" smtClean="0">
                <a:solidFill>
                  <a:schemeClr val="dk1"/>
                </a:solidFill>
                <a:effectLst/>
                <a:latin typeface="+mn-lt"/>
                <a:ea typeface="Calibri"/>
                <a:cs typeface="Calibri"/>
                <a:sym typeface="Calibri"/>
              </a:rPr>
              <a:t>динамічного</a:t>
            </a:r>
            <a:r>
              <a:rPr lang="ru-RU" sz="1200" b="0" i="0" u="none" strike="noStrike" cap="none" baseline="0" dirty="0" smtClean="0">
                <a:solidFill>
                  <a:schemeClr val="dk1"/>
                </a:solidFill>
                <a:effectLst/>
                <a:latin typeface="+mn-lt"/>
                <a:ea typeface="Calibri"/>
                <a:cs typeface="Calibri"/>
                <a:sym typeface="Calibri"/>
              </a:rPr>
              <a:t>.</a:t>
            </a:r>
            <a:endParaRPr lang="ru-RU" dirty="0" smtClean="0"/>
          </a:p>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0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smtClean="0">
                <a:solidFill>
                  <a:schemeClr val="tx1"/>
                </a:solidFill>
                <a:effectLst/>
                <a:latin typeface="+mn-lt"/>
                <a:ea typeface="+mn-ea"/>
                <a:cs typeface="+mn-cs"/>
              </a:rPr>
              <a:t>Для структурного представлення діаграми класів у дисертаційній роботі визначені цілі, проблема, мета, ресурси та процеси. Для системи прогнозування та аналізу визначені такі бізнес правила: </a:t>
            </a:r>
          </a:p>
          <a:p>
            <a:pPr indent="450215" algn="just">
              <a:lnSpc>
                <a:spcPct val="107000"/>
              </a:lnSpc>
              <a:spcAft>
                <a:spcPts val="800"/>
              </a:spcAft>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BR</a:t>
            </a:r>
            <a:r>
              <a:rPr lang="ru-RU" sz="1200" dirty="0" smtClean="0">
                <a:latin typeface="Times New Roman" panose="02020603050405020304" pitchFamily="18" charset="0"/>
                <a:ea typeface="Calibri" panose="020F0502020204030204" pitchFamily="34" charset="0"/>
                <a:cs typeface="Times New Roman" panose="02020603050405020304" pitchFamily="18" charset="0"/>
              </a:rPr>
              <a:t>1: </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Система обробляє тільки дані формату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xlsx</a:t>
            </a:r>
            <a:endParaRPr lang="uk-UA" sz="1050" dirty="0" smtClean="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BR</a:t>
            </a:r>
            <a:r>
              <a:rPr lang="ru-RU" sz="1200" dirty="0" smtClean="0">
                <a:latin typeface="Times New Roman" panose="02020603050405020304" pitchFamily="18" charset="0"/>
                <a:ea typeface="Calibri" panose="020F0502020204030204" pitchFamily="34" charset="0"/>
                <a:cs typeface="Times New Roman" panose="02020603050405020304" pitchFamily="18" charset="0"/>
              </a:rPr>
              <a:t>2: </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Розмір файлу який може бути зчитаний для обробки не повинен перевищувати 3 мегабайти</a:t>
            </a:r>
            <a:endParaRPr lang="uk-UA" sz="1050" dirty="0" smtClean="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BR</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3: Система може мати як гарні результати прогнозу, так і погані результати оскільки дуже сильно залежить від даних і від того наскільки модель вловлює загальний тренд і наскільки добре повторює поведінку прогнозованої змінної.</a:t>
            </a:r>
            <a:endParaRPr lang="uk-UA" sz="1050" dirty="0" smtClean="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BR</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4</a:t>
            </a:r>
            <a:r>
              <a:rPr lang="ru-RU"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Якщо хоча б по одному із показників ефективності по певній групі товарів у наборі даних за роки 2017-2022 </a:t>
            </a:r>
            <a:r>
              <a:rPr lang="uk-UA" sz="1200" dirty="0" err="1" smtClean="0">
                <a:latin typeface="Times New Roman" panose="02020603050405020304" pitchFamily="18" charset="0"/>
                <a:ea typeface="Calibri" panose="020F0502020204030204" pitchFamily="34" charset="0"/>
                <a:cs typeface="Times New Roman" panose="02020603050405020304" pitchFamily="18" charset="0"/>
              </a:rPr>
              <a:t>пропущено</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 більше ніж 5 значень, то прогнозування не може бути проведеним оскільки внаслідок цього точність такого прогнозування значно знизиться.</a:t>
            </a:r>
            <a:endParaRPr lang="uk-UA" sz="1050" dirty="0" smtClean="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BR</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5</a:t>
            </a:r>
            <a:r>
              <a:rPr lang="ru-RU"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Швидкість обробки даних результатів не повинно перевищувати 3 хвилини.</a:t>
            </a:r>
            <a:endParaRPr lang="uk-UA" sz="1050" dirty="0" smtClean="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BR</a:t>
            </a:r>
            <a:r>
              <a:rPr lang="uk-UA" sz="1200" dirty="0" smtClean="0">
                <a:latin typeface="Times New Roman" panose="02020603050405020304" pitchFamily="18" charset="0"/>
                <a:ea typeface="Calibri" panose="020F0502020204030204" pitchFamily="34" charset="0"/>
                <a:cs typeface="Times New Roman" panose="02020603050405020304" pitchFamily="18" charset="0"/>
              </a:rPr>
              <a:t>6: Місяць та рік для операції аналізу даних повинен бути введений у форматі </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Apr</a:t>
            </a:r>
            <a:r>
              <a:rPr lang="ru-RU" sz="1200" dirty="0" smtClean="0">
                <a:latin typeface="Times New Roman" panose="02020603050405020304" pitchFamily="18" charset="0"/>
                <a:ea typeface="Calibri" panose="020F0502020204030204" pitchFamily="34" charset="0"/>
                <a:cs typeface="Times New Roman" panose="02020603050405020304" pitchFamily="18" charset="0"/>
              </a:rPr>
              <a:t>-2017.</a:t>
            </a:r>
            <a:endParaRPr lang="uk-UA" sz="105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14</a:t>
            </a:fld>
            <a:endParaRPr lang="uk-UA"/>
          </a:p>
        </p:txBody>
      </p:sp>
    </p:spTree>
    <p:extLst>
      <p:ext uri="{BB962C8B-B14F-4D97-AF65-F5344CB8AC3E}">
        <p14:creationId xmlns:p14="http://schemas.microsoft.com/office/powerpoint/2010/main" val="1989521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ru-RU" dirty="0" err="1" smtClean="0"/>
              <a:t>Структурне</a:t>
            </a:r>
            <a:r>
              <a:rPr lang="ru-RU" dirty="0" smtClean="0"/>
              <a:t> </a:t>
            </a:r>
            <a:r>
              <a:rPr lang="ru-RU" dirty="0" err="1" smtClean="0"/>
              <a:t>представлення</a:t>
            </a:r>
            <a:r>
              <a:rPr lang="ru-RU" dirty="0" smtClean="0"/>
              <a:t> </a:t>
            </a:r>
            <a:r>
              <a:rPr lang="ru-RU" dirty="0" err="1" smtClean="0"/>
              <a:t>системи</a:t>
            </a:r>
            <a:r>
              <a:rPr lang="ru-RU" dirty="0" smtClean="0"/>
              <a:t> показано</a:t>
            </a:r>
            <a:r>
              <a:rPr lang="ru-RU" baseline="0" dirty="0" smtClean="0"/>
              <a:t> у </a:t>
            </a:r>
            <a:r>
              <a:rPr lang="ru-RU" baseline="0" dirty="0" err="1" smtClean="0"/>
              <a:t>вигляді</a:t>
            </a:r>
            <a:r>
              <a:rPr lang="ru-RU" baseline="0" dirty="0" smtClean="0"/>
              <a:t> </a:t>
            </a:r>
            <a:r>
              <a:rPr lang="ru-RU" baseline="0" dirty="0" err="1" smtClean="0"/>
              <a:t>діаграми</a:t>
            </a:r>
            <a:r>
              <a:rPr lang="ru-RU" baseline="0" dirty="0" smtClean="0"/>
              <a:t> </a:t>
            </a:r>
            <a:r>
              <a:rPr lang="ru-RU" baseline="0" dirty="0" err="1" smtClean="0"/>
              <a:t>компонентів</a:t>
            </a:r>
            <a:r>
              <a:rPr lang="ru-RU" baseline="0" dirty="0" smtClean="0"/>
              <a:t>, </a:t>
            </a:r>
            <a:r>
              <a:rPr lang="ru-RU" baseline="0" dirty="0" err="1" smtClean="0"/>
              <a:t>кожен</a:t>
            </a:r>
            <a:r>
              <a:rPr lang="ru-RU" baseline="0" dirty="0" smtClean="0"/>
              <a:t> компонент </a:t>
            </a:r>
            <a:r>
              <a:rPr lang="ru-RU" baseline="0" dirty="0" err="1" smtClean="0"/>
              <a:t>якої</a:t>
            </a:r>
            <a:r>
              <a:rPr lang="ru-RU" baseline="0" dirty="0" smtClean="0"/>
              <a:t> </a:t>
            </a:r>
            <a:r>
              <a:rPr lang="ru-RU" baseline="0" dirty="0" err="1" smtClean="0"/>
              <a:t>виконує</a:t>
            </a:r>
            <a:r>
              <a:rPr lang="ru-RU" baseline="0" dirty="0" smtClean="0"/>
              <a:t> </a:t>
            </a:r>
            <a:r>
              <a:rPr lang="ru-RU" baseline="0" dirty="0" err="1" smtClean="0"/>
              <a:t>певний</a:t>
            </a:r>
            <a:r>
              <a:rPr lang="ru-RU" baseline="0" dirty="0" smtClean="0"/>
              <a:t> </a:t>
            </a:r>
            <a:r>
              <a:rPr lang="ru-RU" baseline="0" dirty="0" err="1" smtClean="0"/>
              <a:t>клас</a:t>
            </a:r>
            <a:r>
              <a:rPr lang="ru-RU" baseline="0" dirty="0" smtClean="0"/>
              <a:t> </a:t>
            </a:r>
            <a:r>
              <a:rPr lang="ru-RU" baseline="0" dirty="0" err="1" smtClean="0"/>
              <a:t>функцій</a:t>
            </a:r>
            <a:r>
              <a:rPr lang="ru-RU" baseline="0" dirty="0" smtClean="0"/>
              <a:t>. </a:t>
            </a:r>
            <a:r>
              <a:rPr lang="ru-RU" baseline="0" dirty="0" err="1" smtClean="0"/>
              <a:t>Зокрема</a:t>
            </a:r>
            <a:r>
              <a:rPr lang="ru-RU" baseline="0" dirty="0" smtClean="0"/>
              <a:t> компонент </a:t>
            </a:r>
            <a:r>
              <a:rPr lang="ru-RU" baseline="0" dirty="0" err="1" smtClean="0"/>
              <a:t>Обробка</a:t>
            </a:r>
            <a:r>
              <a:rPr lang="ru-RU" baseline="0" dirty="0" smtClean="0"/>
              <a:t> </a:t>
            </a:r>
            <a:r>
              <a:rPr lang="ru-RU" baseline="0" dirty="0" err="1" smtClean="0"/>
              <a:t>даних</a:t>
            </a:r>
            <a:r>
              <a:rPr lang="ru-RU" baseline="0" dirty="0" smtClean="0"/>
              <a:t> </a:t>
            </a:r>
            <a:r>
              <a:rPr lang="ru-RU" baseline="0" dirty="0" err="1" smtClean="0"/>
              <a:t>показників</a:t>
            </a:r>
            <a:r>
              <a:rPr lang="ru-RU" baseline="0" dirty="0" smtClean="0"/>
              <a:t> </a:t>
            </a:r>
            <a:r>
              <a:rPr lang="ru-RU" baseline="0" dirty="0" err="1" smtClean="0"/>
              <a:t>ефективності</a:t>
            </a:r>
            <a:r>
              <a:rPr lang="ru-RU" baseline="0" dirty="0" smtClean="0"/>
              <a:t> </a:t>
            </a:r>
            <a:r>
              <a:rPr lang="ru-RU" baseline="0" dirty="0" err="1" smtClean="0"/>
              <a:t>імпорту</a:t>
            </a:r>
            <a:r>
              <a:rPr lang="ru-RU" baseline="0" dirty="0" smtClean="0"/>
              <a:t> та </a:t>
            </a:r>
            <a:r>
              <a:rPr lang="ru-RU" baseline="0" dirty="0" err="1" smtClean="0"/>
              <a:t>експорту</a:t>
            </a:r>
            <a:r>
              <a:rPr lang="ru-RU" baseline="0" dirty="0" smtClean="0"/>
              <a:t> </a:t>
            </a:r>
            <a:r>
              <a:rPr lang="ru-RU" baseline="0" dirty="0" err="1" smtClean="0"/>
              <a:t>реалізує</a:t>
            </a:r>
            <a:r>
              <a:rPr lang="ru-RU" baseline="0" dirty="0" smtClean="0"/>
              <a:t> алгоритм </a:t>
            </a:r>
            <a:r>
              <a:rPr lang="ru-RU" baseline="0" dirty="0" err="1" smtClean="0"/>
              <a:t>первинної</a:t>
            </a:r>
            <a:r>
              <a:rPr lang="ru-RU" baseline="0" dirty="0" smtClean="0"/>
              <a:t> </a:t>
            </a:r>
            <a:r>
              <a:rPr lang="ru-RU" baseline="0" dirty="0" err="1" smtClean="0"/>
              <a:t>обробки</a:t>
            </a:r>
            <a:r>
              <a:rPr lang="ru-RU" baseline="0" dirty="0" smtClean="0"/>
              <a:t> </a:t>
            </a:r>
            <a:r>
              <a:rPr lang="ru-RU" baseline="0" dirty="0" err="1" smtClean="0"/>
              <a:t>даних</a:t>
            </a:r>
            <a:r>
              <a:rPr lang="ru-RU" baseline="0" dirty="0" smtClean="0"/>
              <a:t> (</a:t>
            </a:r>
            <a:r>
              <a:rPr lang="ru-RU" baseline="0" dirty="0" err="1" smtClean="0"/>
              <a:t>саме</a:t>
            </a:r>
            <a:r>
              <a:rPr lang="ru-RU" baseline="0" dirty="0" smtClean="0"/>
              <a:t> </a:t>
            </a:r>
            <a:r>
              <a:rPr lang="ru-RU" baseline="0" dirty="0" err="1" smtClean="0"/>
              <a:t>заповнення</a:t>
            </a:r>
            <a:r>
              <a:rPr lang="ru-RU" baseline="0" dirty="0" smtClean="0"/>
              <a:t> </a:t>
            </a:r>
            <a:r>
              <a:rPr lang="ru-RU" baseline="0" dirty="0" err="1" smtClean="0"/>
              <a:t>пропущених</a:t>
            </a:r>
            <a:r>
              <a:rPr lang="ru-RU" baseline="0" dirty="0" smtClean="0"/>
              <a:t> </a:t>
            </a:r>
            <a:r>
              <a:rPr lang="ru-RU" baseline="0" dirty="0" err="1" smtClean="0"/>
              <a:t>значень</a:t>
            </a:r>
            <a:r>
              <a:rPr lang="ru-RU" baseline="0" dirty="0" smtClean="0"/>
              <a:t>)  </a:t>
            </a:r>
            <a:r>
              <a:rPr lang="ru-RU" baseline="0" dirty="0" err="1" smtClean="0"/>
              <a:t>розбиття</a:t>
            </a:r>
            <a:r>
              <a:rPr lang="ru-RU" baseline="0" dirty="0" smtClean="0"/>
              <a:t> набору </a:t>
            </a:r>
            <a:r>
              <a:rPr lang="ru-RU" baseline="0" dirty="0" err="1" smtClean="0"/>
              <a:t>даних</a:t>
            </a:r>
            <a:r>
              <a:rPr lang="ru-RU" baseline="0" dirty="0" smtClean="0"/>
              <a:t> на </a:t>
            </a:r>
            <a:r>
              <a:rPr lang="ru-RU" baseline="0" dirty="0" err="1" smtClean="0"/>
              <a:t>тренувальний</a:t>
            </a:r>
            <a:r>
              <a:rPr lang="ru-RU" baseline="0" dirty="0" smtClean="0"/>
              <a:t> та </a:t>
            </a:r>
            <a:r>
              <a:rPr lang="ru-RU" baseline="0" dirty="0" err="1" smtClean="0"/>
              <a:t>тестовий</a:t>
            </a:r>
            <a:r>
              <a:rPr lang="ru-RU" baseline="0" dirty="0" smtClean="0"/>
              <a:t>. Компонент </a:t>
            </a:r>
            <a:r>
              <a:rPr lang="ru-RU" baseline="0" dirty="0" err="1" smtClean="0"/>
              <a:t>Дослідження</a:t>
            </a:r>
            <a:r>
              <a:rPr lang="ru-RU" baseline="0" dirty="0" smtClean="0"/>
              <a:t> </a:t>
            </a:r>
            <a:r>
              <a:rPr lang="ru-RU" baseline="0" dirty="0" err="1" smtClean="0"/>
              <a:t>кореляції</a:t>
            </a:r>
            <a:r>
              <a:rPr lang="ru-RU" baseline="0" dirty="0" smtClean="0"/>
              <a:t> </a:t>
            </a:r>
            <a:r>
              <a:rPr lang="ru-RU" baseline="0" dirty="0" err="1" smtClean="0"/>
              <a:t>між</a:t>
            </a:r>
            <a:r>
              <a:rPr lang="ru-RU" baseline="0" dirty="0" smtClean="0"/>
              <a:t> </a:t>
            </a:r>
            <a:r>
              <a:rPr lang="ru-RU" baseline="0" dirty="0" err="1" smtClean="0"/>
              <a:t>показниками</a:t>
            </a:r>
            <a:r>
              <a:rPr lang="ru-RU" baseline="0" dirty="0" smtClean="0"/>
              <a:t> </a:t>
            </a:r>
            <a:r>
              <a:rPr lang="ru-RU" baseline="0" dirty="0" err="1" smtClean="0"/>
              <a:t>ефективності</a:t>
            </a:r>
            <a:r>
              <a:rPr lang="ru-RU" baseline="0" dirty="0" smtClean="0"/>
              <a:t> </a:t>
            </a:r>
            <a:r>
              <a:rPr lang="ru-RU" baseline="0" dirty="0" err="1" smtClean="0"/>
              <a:t>призначений</a:t>
            </a:r>
            <a:r>
              <a:rPr lang="ru-RU" baseline="0" dirty="0" smtClean="0"/>
              <a:t> для </a:t>
            </a:r>
            <a:r>
              <a:rPr lang="ru-RU" baseline="0" dirty="0" err="1" smtClean="0"/>
              <a:t>кореляційного</a:t>
            </a:r>
            <a:r>
              <a:rPr lang="ru-RU" baseline="0" dirty="0" smtClean="0"/>
              <a:t> </a:t>
            </a:r>
            <a:r>
              <a:rPr lang="ru-RU" baseline="0" dirty="0" err="1" smtClean="0"/>
              <a:t>аналізу</a:t>
            </a:r>
            <a:r>
              <a:rPr lang="ru-RU" baseline="0" dirty="0" smtClean="0"/>
              <a:t> – </a:t>
            </a:r>
            <a:r>
              <a:rPr lang="ru-RU" baseline="0" dirty="0" err="1" smtClean="0"/>
              <a:t>встановлення</a:t>
            </a:r>
            <a:r>
              <a:rPr lang="ru-RU" baseline="0" dirty="0" smtClean="0"/>
              <a:t> </a:t>
            </a:r>
            <a:r>
              <a:rPr lang="ru-RU" baseline="0" dirty="0" err="1" smtClean="0"/>
              <a:t>статистичної</a:t>
            </a:r>
            <a:r>
              <a:rPr lang="ru-RU" baseline="0" dirty="0" smtClean="0"/>
              <a:t> </a:t>
            </a:r>
            <a:r>
              <a:rPr lang="ru-RU" baseline="0" dirty="0" err="1" smtClean="0"/>
              <a:t>залежності</a:t>
            </a:r>
            <a:r>
              <a:rPr lang="ru-RU" baseline="0" dirty="0" smtClean="0"/>
              <a:t> </a:t>
            </a:r>
            <a:r>
              <a:rPr lang="ru-RU" baseline="0" dirty="0" err="1" smtClean="0"/>
              <a:t>між</a:t>
            </a:r>
            <a:r>
              <a:rPr lang="ru-RU" baseline="0" dirty="0" smtClean="0"/>
              <a:t> </a:t>
            </a:r>
            <a:r>
              <a:rPr lang="ru-RU" baseline="0" dirty="0" err="1" smtClean="0"/>
              <a:t>двома</a:t>
            </a:r>
            <a:r>
              <a:rPr lang="ru-RU" baseline="0" dirty="0" smtClean="0"/>
              <a:t> </a:t>
            </a:r>
            <a:r>
              <a:rPr lang="ru-RU" baseline="0" dirty="0" err="1" smtClean="0"/>
              <a:t>випадковими</a:t>
            </a:r>
            <a:r>
              <a:rPr lang="ru-RU" baseline="0" dirty="0" smtClean="0"/>
              <a:t> величинами, у </a:t>
            </a:r>
            <a:r>
              <a:rPr lang="ru-RU" baseline="0" dirty="0" err="1" smtClean="0"/>
              <a:t>нашому</a:t>
            </a:r>
            <a:r>
              <a:rPr lang="ru-RU" baseline="0" dirty="0" smtClean="0"/>
              <a:t> </a:t>
            </a:r>
            <a:r>
              <a:rPr lang="ru-RU" baseline="0" dirty="0" err="1" smtClean="0"/>
              <a:t>випадку</a:t>
            </a:r>
            <a:r>
              <a:rPr lang="ru-RU" baseline="0" dirty="0" smtClean="0"/>
              <a:t> </a:t>
            </a:r>
            <a:r>
              <a:rPr lang="ru-RU" baseline="0" dirty="0" err="1" smtClean="0"/>
              <a:t>показниками</a:t>
            </a:r>
            <a:r>
              <a:rPr lang="ru-RU" baseline="0" dirty="0" smtClean="0"/>
              <a:t> </a:t>
            </a:r>
            <a:r>
              <a:rPr lang="ru-RU" baseline="0" dirty="0" err="1" smtClean="0"/>
              <a:t>ефективності</a:t>
            </a:r>
            <a:r>
              <a:rPr lang="ru-RU" baseline="0" dirty="0" smtClean="0"/>
              <a:t> </a:t>
            </a:r>
            <a:r>
              <a:rPr lang="ru-RU" baseline="0" dirty="0" err="1" smtClean="0"/>
              <a:t>зовнішньої</a:t>
            </a:r>
            <a:r>
              <a:rPr lang="ru-RU" baseline="0" dirty="0" smtClean="0"/>
              <a:t> </a:t>
            </a:r>
            <a:r>
              <a:rPr lang="ru-RU" baseline="0" dirty="0" err="1" smtClean="0"/>
              <a:t>торгівлі</a:t>
            </a:r>
            <a:r>
              <a:rPr lang="ru-RU" baseline="0" dirty="0" smtClean="0"/>
              <a:t>.</a:t>
            </a:r>
            <a:endParaRPr lang="ru-RU" dirty="0"/>
          </a:p>
        </p:txBody>
      </p:sp>
      <p:sp>
        <p:nvSpPr>
          <p:cNvPr id="249" name="Google Shape;2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920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uk-UA" dirty="0" smtClean="0"/>
              <a:t>Динамічне представлення системи представлено у</a:t>
            </a:r>
            <a:r>
              <a:rPr lang="uk-UA" baseline="0" dirty="0" smtClean="0"/>
              <a:t> вигляді діаграми діяльності, де у верхній стрічці показано перелік всіх компонентів, а у нижній </a:t>
            </a:r>
            <a:r>
              <a:rPr lang="uk-UA" baseline="0" dirty="0" err="1" smtClean="0"/>
              <a:t>внутршня</a:t>
            </a:r>
            <a:r>
              <a:rPr lang="uk-UA" baseline="0" dirty="0" smtClean="0"/>
              <a:t> структура цих компонентів та взаємодія між ними.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uk-UA" baseline="0" dirty="0" smtClean="0"/>
              <a:t>Така модель дозволяє на цій стадії розробки </a:t>
            </a:r>
            <a:r>
              <a:rPr lang="uk-UA" baseline="0" dirty="0" err="1" smtClean="0"/>
              <a:t>проєкту</a:t>
            </a:r>
            <a:r>
              <a:rPr lang="uk-UA" baseline="0" dirty="0" smtClean="0"/>
              <a:t> провести верифікацію системи.</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uk-UA" baseline="0" dirty="0" smtClean="0"/>
              <a:t>Вони розмежовані водними доріжками, котрі не дозволяють </a:t>
            </a:r>
            <a:r>
              <a:rPr lang="uk-UA" baseline="0" dirty="0" err="1" smtClean="0"/>
              <a:t>підпроцесам</a:t>
            </a:r>
            <a:r>
              <a:rPr lang="uk-UA" baseline="0" dirty="0" smtClean="0"/>
              <a:t> вийти за межі батьківського компонента.</a:t>
            </a:r>
            <a:endParaRPr lang="uk-U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effectLst/>
                <a:latin typeface="+mn-lt"/>
                <a:ea typeface="+mn-ea"/>
                <a:cs typeface="+mn-cs"/>
              </a:rPr>
              <a:t>Компонент </a:t>
            </a:r>
            <a:r>
              <a:rPr lang="ru-RU" sz="1200" kern="1200" baseline="0" dirty="0" err="1" smtClean="0">
                <a:solidFill>
                  <a:schemeClr val="tx1"/>
                </a:solidFill>
                <a:effectLst/>
                <a:latin typeface="+mn-lt"/>
                <a:ea typeface="+mn-ea"/>
                <a:cs typeface="+mn-cs"/>
              </a:rPr>
              <a:t>прогнозування</a:t>
            </a:r>
            <a:r>
              <a:rPr lang="ru-RU" sz="1200" kern="1200" baseline="0" dirty="0" smtClean="0">
                <a:solidFill>
                  <a:schemeClr val="tx1"/>
                </a:solidFill>
                <a:effectLst/>
                <a:latin typeface="+mn-lt"/>
                <a:ea typeface="+mn-ea"/>
                <a:cs typeface="+mn-cs"/>
              </a:rPr>
              <a:t> реал</a:t>
            </a:r>
            <a:r>
              <a:rPr lang="uk-UA" sz="1200" kern="1200" baseline="0" dirty="0" smtClean="0">
                <a:solidFill>
                  <a:schemeClr val="tx1"/>
                </a:solidFill>
                <a:effectLst/>
                <a:latin typeface="+mn-lt"/>
                <a:ea typeface="+mn-ea"/>
                <a:cs typeface="+mn-cs"/>
              </a:rPr>
              <a:t>і</a:t>
            </a:r>
            <a:r>
              <a:rPr lang="ru-RU" sz="1200" kern="1200" baseline="0" dirty="0" err="1" smtClean="0">
                <a:solidFill>
                  <a:schemeClr val="tx1"/>
                </a:solidFill>
                <a:effectLst/>
                <a:latin typeface="+mn-lt"/>
                <a:ea typeface="+mn-ea"/>
                <a:cs typeface="+mn-cs"/>
              </a:rPr>
              <a:t>зується</a:t>
            </a:r>
            <a:r>
              <a:rPr lang="ru-RU" sz="1200" kern="1200" baseline="0" dirty="0" smtClean="0">
                <a:solidFill>
                  <a:schemeClr val="tx1"/>
                </a:solidFill>
                <a:effectLst/>
                <a:latin typeface="+mn-lt"/>
                <a:ea typeface="+mn-ea"/>
                <a:cs typeface="+mn-cs"/>
              </a:rPr>
              <a:t> на </a:t>
            </a:r>
            <a:r>
              <a:rPr lang="ru-RU" sz="1200" kern="1200" baseline="0" dirty="0" err="1" smtClean="0">
                <a:solidFill>
                  <a:schemeClr val="tx1"/>
                </a:solidFill>
                <a:effectLst/>
                <a:latin typeface="+mn-lt"/>
                <a:ea typeface="+mn-ea"/>
                <a:cs typeface="+mn-cs"/>
              </a:rPr>
              <a:t>основі</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моделі</a:t>
            </a:r>
            <a:r>
              <a:rPr lang="ru-RU" sz="1200" kern="1200" baseline="0" dirty="0" smtClean="0">
                <a:solidFill>
                  <a:schemeClr val="tx1"/>
                </a:solidFill>
                <a:effectLst/>
                <a:latin typeface="+mn-lt"/>
                <a:ea typeface="+mn-ea"/>
                <a:cs typeface="+mn-cs"/>
              </a:rPr>
              <a:t> ARIMA, яка є </a:t>
            </a:r>
            <a:r>
              <a:rPr lang="ru-RU" sz="1200" kern="1200" baseline="0" dirty="0" err="1" smtClean="0">
                <a:solidFill>
                  <a:schemeClr val="tx1"/>
                </a:solidFill>
                <a:effectLst/>
                <a:latin typeface="+mn-lt"/>
                <a:ea typeface="+mn-ea"/>
                <a:cs typeface="+mn-cs"/>
              </a:rPr>
              <a:t>доволі</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розповсюдженою</a:t>
            </a:r>
            <a:r>
              <a:rPr lang="ru-RU" sz="1200" kern="1200" baseline="0" dirty="0" smtClean="0">
                <a:solidFill>
                  <a:schemeClr val="tx1"/>
                </a:solidFill>
                <a:effectLst/>
                <a:latin typeface="+mn-lt"/>
                <a:ea typeface="+mn-ea"/>
                <a:cs typeface="+mn-cs"/>
              </a:rPr>
              <a:t> для таких задач, а компонент </a:t>
            </a:r>
            <a:r>
              <a:rPr lang="ru-RU" sz="1200" kern="1200" baseline="0" dirty="0" err="1" smtClean="0">
                <a:solidFill>
                  <a:schemeClr val="tx1"/>
                </a:solidFill>
                <a:effectLst/>
                <a:latin typeface="+mn-lt"/>
                <a:ea typeface="+mn-ea"/>
                <a:cs typeface="+mn-cs"/>
              </a:rPr>
              <a:t>кластеризації</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даних</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реалізується</a:t>
            </a:r>
            <a:r>
              <a:rPr lang="ru-RU" sz="1200" kern="1200" baseline="0" dirty="0" smtClean="0">
                <a:solidFill>
                  <a:schemeClr val="tx1"/>
                </a:solidFill>
                <a:effectLst/>
                <a:latin typeface="+mn-lt"/>
                <a:ea typeface="+mn-ea"/>
                <a:cs typeface="+mn-cs"/>
              </a:rPr>
              <a:t> на </a:t>
            </a:r>
            <a:r>
              <a:rPr lang="ru-RU" sz="1200" kern="1200" baseline="0" dirty="0" err="1" smtClean="0">
                <a:solidFill>
                  <a:schemeClr val="tx1"/>
                </a:solidFill>
                <a:effectLst/>
                <a:latin typeface="+mn-lt"/>
                <a:ea typeface="+mn-ea"/>
                <a:cs typeface="+mn-cs"/>
              </a:rPr>
              <a:t>основі</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ієрархічної</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агломеративної</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кластеризації</a:t>
            </a:r>
            <a:r>
              <a:rPr lang="ru-RU" sz="1200" kern="1200" baseline="0" dirty="0" smtClean="0">
                <a:solidFill>
                  <a:schemeClr val="tx1"/>
                </a:solidFill>
                <a:effectLst/>
                <a:latin typeface="+mn-lt"/>
                <a:ea typeface="+mn-ea"/>
                <a:cs typeface="+mn-cs"/>
              </a:rPr>
              <a:t>.</a:t>
            </a:r>
            <a:endParaRPr lang="ru-RU" dirty="0" smtClean="0"/>
          </a:p>
          <a:p>
            <a:pPr marL="0" lvl="0" indent="0" algn="l" rtl="0">
              <a:spcBef>
                <a:spcPts val="0"/>
              </a:spcBef>
              <a:spcAft>
                <a:spcPts val="0"/>
              </a:spcAft>
              <a:buNone/>
            </a:pPr>
            <a:endParaRPr dirty="0"/>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463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uk-UA" sz="1200" kern="1200" dirty="0" smtClean="0">
                <a:solidFill>
                  <a:schemeClr val="tx1"/>
                </a:solidFill>
                <a:effectLst/>
                <a:latin typeface="+mn-lt"/>
                <a:ea typeface="+mn-ea"/>
                <a:cs typeface="+mn-cs"/>
              </a:rPr>
              <a:t>Модель </a:t>
            </a:r>
            <a:r>
              <a:rPr lang="en-US" sz="1200" kern="1200" dirty="0" smtClean="0">
                <a:solidFill>
                  <a:schemeClr val="tx1"/>
                </a:solidFill>
                <a:effectLst/>
                <a:latin typeface="+mn-lt"/>
                <a:ea typeface="+mn-ea"/>
                <a:cs typeface="+mn-cs"/>
              </a:rPr>
              <a:t>ARIMA</a:t>
            </a:r>
            <a:r>
              <a:rPr lang="uk-UA" sz="1200" kern="1200" dirty="0" smtClean="0">
                <a:solidFill>
                  <a:schemeClr val="tx1"/>
                </a:solidFill>
                <a:effectLst/>
                <a:latin typeface="+mn-lt"/>
                <a:ea typeface="+mn-ea"/>
                <a:cs typeface="+mn-cs"/>
              </a:rPr>
              <a:t> інтегрована модель </a:t>
            </a:r>
            <a:r>
              <a:rPr lang="uk-UA" sz="1200" kern="1200" dirty="0" err="1" smtClean="0">
                <a:solidFill>
                  <a:schemeClr val="tx1"/>
                </a:solidFill>
                <a:effectLst/>
                <a:latin typeface="+mn-lt"/>
                <a:ea typeface="+mn-ea"/>
                <a:cs typeface="+mn-cs"/>
              </a:rPr>
              <a:t>авторегресії</a:t>
            </a:r>
            <a:r>
              <a:rPr lang="uk-UA" sz="1200" kern="1200" dirty="0" smtClean="0">
                <a:solidFill>
                  <a:schemeClr val="tx1"/>
                </a:solidFill>
                <a:effectLst/>
                <a:latin typeface="+mn-lt"/>
                <a:ea typeface="+mn-ea"/>
                <a:cs typeface="+mn-cs"/>
              </a:rPr>
              <a:t> ковзного середнього призначена для прогнозування на основі історичних даних часового ряду. Ця модель у свою чергу складається з трьох інших моделей – </a:t>
            </a:r>
            <a:r>
              <a:rPr lang="uk-UA" sz="1200" kern="1200" dirty="0" err="1" smtClean="0">
                <a:solidFill>
                  <a:schemeClr val="tx1"/>
                </a:solidFill>
                <a:effectLst/>
                <a:latin typeface="+mn-lt"/>
                <a:ea typeface="+mn-ea"/>
                <a:cs typeface="+mn-cs"/>
              </a:rPr>
              <a:t>Авторегресивної</a:t>
            </a:r>
            <a:r>
              <a:rPr lang="uk-UA" sz="1200" kern="1200" dirty="0" smtClean="0">
                <a:solidFill>
                  <a:schemeClr val="tx1"/>
                </a:solidFill>
                <a:effectLst/>
                <a:latin typeface="+mn-lt"/>
                <a:ea typeface="+mn-ea"/>
                <a:cs typeface="+mn-cs"/>
              </a:rPr>
              <a:t>, яка використовує </a:t>
            </a:r>
            <a:r>
              <a:rPr lang="uk-UA" sz="1200" kern="1200" dirty="0" err="1" smtClean="0">
                <a:solidFill>
                  <a:schemeClr val="tx1"/>
                </a:solidFill>
                <a:effectLst/>
                <a:latin typeface="+mn-lt"/>
                <a:ea typeface="+mn-ea"/>
                <a:cs typeface="+mn-cs"/>
              </a:rPr>
              <a:t>лаговані</a:t>
            </a:r>
            <a:r>
              <a:rPr lang="uk-UA" sz="1200" kern="1200" dirty="0" smtClean="0">
                <a:solidFill>
                  <a:schemeClr val="tx1"/>
                </a:solidFill>
                <a:effectLst/>
                <a:latin typeface="+mn-lt"/>
                <a:ea typeface="+mn-ea"/>
                <a:cs typeface="+mn-cs"/>
              </a:rPr>
              <a:t> значення – затримки часового ряду, як </a:t>
            </a:r>
            <a:r>
              <a:rPr lang="uk-UA" sz="1200" kern="1200" dirty="0" err="1" smtClean="0">
                <a:solidFill>
                  <a:schemeClr val="tx1"/>
                </a:solidFill>
                <a:effectLst/>
                <a:latin typeface="+mn-lt"/>
                <a:ea typeface="+mn-ea"/>
                <a:cs typeface="+mn-cs"/>
              </a:rPr>
              <a:t>предикторних</a:t>
            </a:r>
            <a:r>
              <a:rPr lang="uk-UA" sz="1200" kern="1200" dirty="0" smtClean="0">
                <a:solidFill>
                  <a:schemeClr val="tx1"/>
                </a:solidFill>
                <a:effectLst/>
                <a:latin typeface="+mn-lt"/>
                <a:ea typeface="+mn-ea"/>
                <a:cs typeface="+mn-cs"/>
              </a:rPr>
              <a:t> змінних; Моделі ковзного середнього, яка показує середнє значення точок за певну кількість періодів часу,</a:t>
            </a:r>
            <a:r>
              <a:rPr lang="uk-UA" sz="1200" kern="1200" baseline="0" dirty="0" smtClean="0">
                <a:solidFill>
                  <a:schemeClr val="tx1"/>
                </a:solidFill>
                <a:effectLst/>
                <a:latin typeface="+mn-lt"/>
                <a:ea typeface="+mn-ea"/>
                <a:cs typeface="+mn-cs"/>
              </a:rPr>
              <a:t> а також параметр </a:t>
            </a:r>
            <a:r>
              <a:rPr lang="en-US" sz="1200" kern="1200" baseline="0" dirty="0" smtClean="0">
                <a:solidFill>
                  <a:schemeClr val="tx1"/>
                </a:solidFill>
                <a:effectLst/>
                <a:latin typeface="+mn-lt"/>
                <a:ea typeface="+mn-ea"/>
                <a:cs typeface="+mn-cs"/>
              </a:rPr>
              <a:t>d</a:t>
            </a:r>
            <a:r>
              <a:rPr lang="ru-RU" sz="1200" kern="1200" baseline="0" dirty="0" smtClean="0">
                <a:solidFill>
                  <a:schemeClr val="tx1"/>
                </a:solidFill>
                <a:effectLst/>
                <a:latin typeface="+mn-lt"/>
                <a:ea typeface="+mn-ea"/>
                <a:cs typeface="+mn-cs"/>
              </a:rPr>
              <a:t>, за </a:t>
            </a:r>
            <a:r>
              <a:rPr lang="ru-RU" sz="1200" kern="1200" baseline="0" dirty="0" err="1" smtClean="0">
                <a:solidFill>
                  <a:schemeClr val="tx1"/>
                </a:solidFill>
                <a:effectLst/>
                <a:latin typeface="+mn-lt"/>
                <a:ea typeface="+mn-ea"/>
                <a:cs typeface="+mn-cs"/>
              </a:rPr>
              <a:t>допомогою</a:t>
            </a:r>
            <a:r>
              <a:rPr lang="ru-RU" sz="1200" kern="1200" baseline="0" dirty="0" smtClean="0">
                <a:solidFill>
                  <a:schemeClr val="tx1"/>
                </a:solidFill>
                <a:effectLst/>
                <a:latin typeface="+mn-lt"/>
                <a:ea typeface="+mn-ea"/>
                <a:cs typeface="+mn-cs"/>
              </a:rPr>
              <a:t> </a:t>
            </a:r>
            <a:r>
              <a:rPr lang="ru-RU" sz="1200" kern="1200" baseline="0" dirty="0" err="1" smtClean="0">
                <a:solidFill>
                  <a:schemeClr val="tx1"/>
                </a:solidFill>
                <a:effectLst/>
                <a:latin typeface="+mn-lt"/>
                <a:ea typeface="+mn-ea"/>
                <a:cs typeface="+mn-cs"/>
              </a:rPr>
              <a:t>якого</a:t>
            </a:r>
            <a:r>
              <a:rPr lang="ru-RU" sz="1200" kern="1200" baseline="0" dirty="0" smtClean="0">
                <a:solidFill>
                  <a:schemeClr val="tx1"/>
                </a:solidFill>
                <a:effectLst/>
                <a:latin typeface="+mn-lt"/>
                <a:ea typeface="+mn-ea"/>
                <a:cs typeface="+mn-cs"/>
              </a:rPr>
              <a:t> ми зада</a:t>
            </a:r>
            <a:r>
              <a:rPr lang="uk-UA" sz="1200" kern="1200" baseline="0" dirty="0" err="1" smtClean="0">
                <a:solidFill>
                  <a:schemeClr val="tx1"/>
                </a:solidFill>
                <a:effectLst/>
                <a:latin typeface="+mn-lt"/>
                <a:ea typeface="+mn-ea"/>
                <a:cs typeface="+mn-cs"/>
              </a:rPr>
              <a:t>ємо</a:t>
            </a:r>
            <a:r>
              <a:rPr lang="uk-UA" sz="1200" kern="1200" baseline="0" dirty="0" smtClean="0">
                <a:solidFill>
                  <a:schemeClr val="tx1"/>
                </a:solidFill>
                <a:effectLst/>
                <a:latin typeface="+mn-lt"/>
                <a:ea typeface="+mn-ea"/>
                <a:cs typeface="+mn-cs"/>
              </a:rPr>
              <a:t> порядок диференціювання часового ряду задля перетворення часового ряду із нестаціонарного у </a:t>
            </a:r>
            <a:r>
              <a:rPr lang="uk-UA" sz="1200" kern="1200" baseline="0" dirty="0" err="1" smtClean="0">
                <a:solidFill>
                  <a:schemeClr val="tx1"/>
                </a:solidFill>
                <a:effectLst/>
                <a:latin typeface="+mn-lt"/>
                <a:ea typeface="+mn-ea"/>
                <a:cs typeface="+mn-cs"/>
              </a:rPr>
              <a:t>слабкостаціонарний</a:t>
            </a:r>
            <a:r>
              <a:rPr lang="uk-UA"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endParaRPr lang="ru-RU" sz="1200" kern="1200" baseline="0" dirty="0" smtClean="0">
              <a:solidFill>
                <a:schemeClr val="tx1"/>
              </a:solidFill>
              <a:effectLst/>
              <a:latin typeface="+mn-lt"/>
              <a:ea typeface="+mn-ea"/>
              <a:cs typeface="+mn-cs"/>
            </a:endParaRPr>
          </a:p>
        </p:txBody>
      </p:sp>
      <p:sp>
        <p:nvSpPr>
          <p:cNvPr id="230" name="Google Shape;2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393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err="1" smtClean="0"/>
              <a:t>Обчислююються</a:t>
            </a:r>
            <a:r>
              <a:rPr lang="uk-UA" baseline="0" dirty="0" smtClean="0"/>
              <a:t> оцінки точності </a:t>
            </a:r>
            <a:r>
              <a:rPr lang="en-US" baseline="0" dirty="0" smtClean="0"/>
              <a:t>MAPE</a:t>
            </a:r>
            <a:r>
              <a:rPr lang="ru-RU" baseline="0" dirty="0" smtClean="0"/>
              <a:t> </a:t>
            </a:r>
            <a:r>
              <a:rPr lang="ru-RU" baseline="0" dirty="0" err="1" smtClean="0"/>
              <a:t>середня</a:t>
            </a:r>
            <a:r>
              <a:rPr lang="ru-RU" baseline="0" dirty="0" smtClean="0"/>
              <a:t> абсолютна в</a:t>
            </a:r>
            <a:r>
              <a:rPr lang="uk-UA" baseline="0" dirty="0" err="1" smtClean="0"/>
              <a:t>ідсоткова</a:t>
            </a:r>
            <a:r>
              <a:rPr lang="uk-UA" baseline="0" dirty="0" smtClean="0"/>
              <a:t> похибки</a:t>
            </a:r>
            <a:r>
              <a:rPr lang="en-US" baseline="0" dirty="0" smtClean="0"/>
              <a:t> </a:t>
            </a:r>
            <a:r>
              <a:rPr lang="ru-RU" baseline="0" dirty="0" smtClean="0"/>
              <a:t>та </a:t>
            </a:r>
            <a:r>
              <a:rPr lang="en-US" baseline="0" dirty="0" smtClean="0"/>
              <a:t>MSE</a:t>
            </a:r>
            <a:r>
              <a:rPr lang="uk-UA" baseline="0" dirty="0" smtClean="0"/>
              <a:t> середньоквадратична похибка</a:t>
            </a:r>
            <a:r>
              <a:rPr lang="en-US" baseline="0" dirty="0" smtClean="0"/>
              <a:t> </a:t>
            </a:r>
            <a:r>
              <a:rPr lang="ru-RU" baseline="0" dirty="0" smtClean="0"/>
              <a:t>за </a:t>
            </a:r>
            <a:r>
              <a:rPr lang="ru-RU" baseline="0" dirty="0" err="1" smtClean="0"/>
              <a:t>допомогою</a:t>
            </a:r>
            <a:r>
              <a:rPr lang="ru-RU" baseline="0" dirty="0" smtClean="0"/>
              <a:t> </a:t>
            </a:r>
            <a:r>
              <a:rPr lang="ru-RU" baseline="0" dirty="0" err="1" smtClean="0"/>
              <a:t>представлених</a:t>
            </a:r>
            <a:r>
              <a:rPr lang="ru-RU" baseline="0" dirty="0" smtClean="0"/>
              <a:t> формул, </a:t>
            </a:r>
            <a:r>
              <a:rPr lang="en-US" baseline="0" dirty="0" smtClean="0"/>
              <a:t>MAPE </a:t>
            </a:r>
            <a:r>
              <a:rPr lang="uk-UA" baseline="0" dirty="0" smtClean="0"/>
              <a:t>та </a:t>
            </a:r>
            <a:r>
              <a:rPr lang="en-US" baseline="0" dirty="0" smtClean="0"/>
              <a:t>MSE </a:t>
            </a:r>
            <a:r>
              <a:rPr lang="uk-UA" baseline="0" dirty="0" smtClean="0"/>
              <a:t>визначаються під час кожної ітерації підбору параметрів, та залишаються мінімальні. На основі </a:t>
            </a:r>
            <a:r>
              <a:rPr lang="en-US" baseline="0" dirty="0" smtClean="0"/>
              <a:t>MAPE </a:t>
            </a:r>
            <a:r>
              <a:rPr lang="ru-RU" baseline="0" dirty="0" err="1" smtClean="0"/>
              <a:t>можна</a:t>
            </a:r>
            <a:r>
              <a:rPr lang="ru-RU" baseline="0" dirty="0" smtClean="0"/>
              <a:t> </a:t>
            </a:r>
            <a:r>
              <a:rPr lang="ru-RU" baseline="0" dirty="0" err="1" smtClean="0"/>
              <a:t>дати</a:t>
            </a:r>
            <a:r>
              <a:rPr lang="ru-RU" baseline="0" dirty="0" smtClean="0"/>
              <a:t> </a:t>
            </a:r>
            <a:r>
              <a:rPr lang="ru-RU" baseline="0" dirty="0" err="1" smtClean="0"/>
              <a:t>якісну</a:t>
            </a:r>
            <a:r>
              <a:rPr lang="ru-RU" baseline="0" dirty="0" smtClean="0"/>
              <a:t> характеристику прогнозу.</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19</a:t>
            </a:fld>
            <a:endParaRPr lang="uk-UA"/>
          </a:p>
        </p:txBody>
      </p:sp>
    </p:spTree>
    <p:extLst>
      <p:ext uri="{BB962C8B-B14F-4D97-AF65-F5344CB8AC3E}">
        <p14:creationId xmlns:p14="http://schemas.microsoft.com/office/powerpoint/2010/main" val="3911609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Для виконання алгоритму</a:t>
            </a:r>
            <a:r>
              <a:rPr lang="uk-UA" baseline="0" dirty="0" smtClean="0"/>
              <a:t> </a:t>
            </a:r>
            <a:r>
              <a:rPr lang="uk-UA" baseline="0" dirty="0" err="1" smtClean="0"/>
              <a:t>кластеризації</a:t>
            </a:r>
            <a:r>
              <a:rPr lang="uk-UA" baseline="0" dirty="0" smtClean="0"/>
              <a:t> необхідно виконати встановлений порядок дій, для розбиття груп товарів на кластери.</a:t>
            </a:r>
            <a:r>
              <a:rPr lang="en-US" baseline="0" dirty="0" smtClean="0"/>
              <a:t> </a:t>
            </a:r>
            <a:r>
              <a:rPr lang="uk-UA" sz="1200" kern="1200" dirty="0" smtClean="0">
                <a:solidFill>
                  <a:schemeClr val="tx1"/>
                </a:solidFill>
                <a:effectLst/>
                <a:latin typeface="+mn-lt"/>
                <a:ea typeface="+mn-ea"/>
                <a:cs typeface="+mn-cs"/>
              </a:rPr>
              <a:t>Ідея цього алгоритму полягає у тому кожна</a:t>
            </a:r>
            <a:r>
              <a:rPr lang="uk-UA" sz="1200" kern="1200" baseline="0" dirty="0" smtClean="0">
                <a:solidFill>
                  <a:schemeClr val="tx1"/>
                </a:solidFill>
                <a:effectLst/>
                <a:latin typeface="+mn-lt"/>
                <a:ea typeface="+mn-ea"/>
                <a:cs typeface="+mn-cs"/>
              </a:rPr>
              <a:t> точка приймається, як кластер, а потім</a:t>
            </a:r>
            <a:r>
              <a:rPr lang="uk-UA" sz="1200" kern="1200" dirty="0" smtClean="0">
                <a:solidFill>
                  <a:schemeClr val="tx1"/>
                </a:solidFill>
                <a:effectLst/>
                <a:latin typeface="+mn-lt"/>
                <a:ea typeface="+mn-ea"/>
                <a:cs typeface="+mn-cs"/>
              </a:rPr>
              <a:t> точки розділяються на кластери за принципом знаходження двох найближчих точок. Якщо дві точки найближче один до одного знаходяться, вони об</a:t>
            </a:r>
            <a:r>
              <a:rPr lang="ru-RU" sz="1200" kern="1200" dirty="0" smtClean="0">
                <a:solidFill>
                  <a:schemeClr val="tx1"/>
                </a:solidFill>
                <a:effectLst/>
                <a:latin typeface="+mn-lt"/>
                <a:ea typeface="+mn-ea"/>
                <a:cs typeface="+mn-cs"/>
              </a:rPr>
              <a:t>’</a:t>
            </a:r>
            <a:r>
              <a:rPr lang="uk-UA" sz="1200" kern="1200" dirty="0" err="1" smtClean="0">
                <a:solidFill>
                  <a:schemeClr val="tx1"/>
                </a:solidFill>
                <a:effectLst/>
                <a:latin typeface="+mn-lt"/>
                <a:ea typeface="+mn-ea"/>
                <a:cs typeface="+mn-cs"/>
              </a:rPr>
              <a:t>єднуються</a:t>
            </a:r>
            <a:r>
              <a:rPr lang="uk-UA" sz="1200" kern="1200" dirty="0" smtClean="0">
                <a:solidFill>
                  <a:schemeClr val="tx1"/>
                </a:solidFill>
                <a:effectLst/>
                <a:latin typeface="+mn-lt"/>
                <a:ea typeface="+mn-ea"/>
                <a:cs typeface="+mn-cs"/>
              </a:rPr>
              <a:t> в один кластер. Якщо</a:t>
            </a:r>
            <a:r>
              <a:rPr lang="uk-UA" sz="1200" kern="1200" baseline="0" dirty="0" smtClean="0">
                <a:solidFill>
                  <a:schemeClr val="tx1"/>
                </a:solidFill>
                <a:effectLst/>
                <a:latin typeface="+mn-lt"/>
                <a:ea typeface="+mn-ea"/>
                <a:cs typeface="+mn-cs"/>
              </a:rPr>
              <a:t> два кластери, що розглядаються для об</a:t>
            </a:r>
            <a:r>
              <a:rPr lang="en-US" sz="1200" kern="1200" baseline="0" dirty="0" smtClean="0">
                <a:solidFill>
                  <a:schemeClr val="tx1"/>
                </a:solidFill>
                <a:effectLst/>
                <a:latin typeface="+mn-lt"/>
                <a:ea typeface="+mn-ea"/>
                <a:cs typeface="+mn-cs"/>
              </a:rPr>
              <a:t>’</a:t>
            </a:r>
            <a:r>
              <a:rPr lang="uk-UA" sz="1200" kern="1200" baseline="0" dirty="0" smtClean="0">
                <a:solidFill>
                  <a:schemeClr val="tx1"/>
                </a:solidFill>
                <a:effectLst/>
                <a:latin typeface="+mn-lt"/>
                <a:ea typeface="+mn-ea"/>
                <a:cs typeface="+mn-cs"/>
              </a:rPr>
              <a:t>єднання містять у собі менше ніж дві точки, застосовується Евклідова відстань, якщо хоча б у одного більше ніж одна – застосовується метод </a:t>
            </a:r>
            <a:r>
              <a:rPr lang="uk-UA" sz="1200" kern="1200" baseline="0" dirty="0" err="1" smtClean="0">
                <a:solidFill>
                  <a:schemeClr val="tx1"/>
                </a:solidFill>
                <a:effectLst/>
                <a:latin typeface="+mn-lt"/>
                <a:ea typeface="+mn-ea"/>
                <a:cs typeface="+mn-cs"/>
              </a:rPr>
              <a:t>Уорда</a:t>
            </a:r>
            <a:r>
              <a:rPr lang="uk-UA" sz="1200" kern="1200" baseline="0" dirty="0" smtClean="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20</a:t>
            </a:fld>
            <a:endParaRPr lang="uk-UA"/>
          </a:p>
        </p:txBody>
      </p:sp>
    </p:spTree>
    <p:extLst>
      <p:ext uri="{BB962C8B-B14F-4D97-AF65-F5344CB8AC3E}">
        <p14:creationId xmlns:p14="http://schemas.microsoft.com/office/powerpoint/2010/main" val="199868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smtClean="0"/>
              <a:t>Евклідова</a:t>
            </a:r>
            <a:r>
              <a:rPr lang="ru-RU" baseline="0" dirty="0" smtClean="0"/>
              <a:t> в</a:t>
            </a:r>
            <a:r>
              <a:rPr lang="uk-UA" baseline="0" dirty="0" err="1" smtClean="0"/>
              <a:t>ідстань</a:t>
            </a:r>
            <a:r>
              <a:rPr lang="uk-UA" baseline="0" dirty="0" smtClean="0"/>
              <a:t>, та відстань між кластерами за методом </a:t>
            </a:r>
            <a:r>
              <a:rPr lang="uk-UA" baseline="0" dirty="0" err="1" smtClean="0"/>
              <a:t>Уорда</a:t>
            </a:r>
            <a:r>
              <a:rPr lang="uk-UA" baseline="0" dirty="0" smtClean="0"/>
              <a:t> визначається за допомогою таких формул. Метод </a:t>
            </a:r>
            <a:r>
              <a:rPr lang="uk-UA" baseline="0" dirty="0" err="1" smtClean="0"/>
              <a:t>Уорда</a:t>
            </a:r>
            <a:r>
              <a:rPr lang="uk-UA" baseline="0" dirty="0" smtClean="0"/>
              <a:t> є гарним методом для обчислення відстані між кластерами оскільки </a:t>
            </a:r>
            <a:r>
              <a:rPr lang="uk-UA" sz="1200" kern="1200" dirty="0" smtClean="0">
                <a:solidFill>
                  <a:schemeClr val="tx1"/>
                </a:solidFill>
                <a:effectLst/>
                <a:latin typeface="+mn-lt"/>
                <a:ea typeface="+mn-ea"/>
                <a:cs typeface="+mn-cs"/>
              </a:rPr>
              <a:t>він є менш чутливим до шуму та викидів.</a:t>
            </a:r>
          </a:p>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21</a:t>
            </a:fld>
            <a:endParaRPr lang="uk-UA"/>
          </a:p>
        </p:txBody>
      </p:sp>
    </p:spTree>
    <p:extLst>
      <p:ext uri="{BB962C8B-B14F-4D97-AF65-F5344CB8AC3E}">
        <p14:creationId xmlns:p14="http://schemas.microsoft.com/office/powerpoint/2010/main" val="500116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spcAft>
                <a:spcPts val="0"/>
              </a:spcAft>
            </a:pPr>
            <a:r>
              <a:rPr lang="uk-UA" dirty="0" smtClean="0">
                <a:latin typeface="Times New Roman" panose="02020603050405020304" pitchFamily="18" charset="0"/>
                <a:ea typeface="Times New Roman" panose="02020603050405020304" pitchFamily="18" charset="0"/>
              </a:rPr>
              <a:t>Для того щоб, виконати усі завдання дисертаційного дослідження, потрібно розбити ці завдання на окремі етапи.</a:t>
            </a:r>
            <a:endParaRPr lang="uk-UA" dirty="0">
              <a:latin typeface="Times New Roman" panose="02020603050405020304" pitchFamily="18" charset="0"/>
              <a:ea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9A49747F-6F0E-43C5-B981-472F0B4B6DB6}" type="slidenum">
              <a:rPr lang="uk-UA" smtClean="0"/>
              <a:t>23</a:t>
            </a:fld>
            <a:endParaRPr lang="uk-UA"/>
          </a:p>
        </p:txBody>
      </p:sp>
    </p:spTree>
    <p:extLst>
      <p:ext uri="{BB962C8B-B14F-4D97-AF65-F5344CB8AC3E}">
        <p14:creationId xmlns:p14="http://schemas.microsoft.com/office/powerpoint/2010/main" val="166343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latin typeface="Times New Roman" panose="02020603050405020304" pitchFamily="18" charset="0"/>
                <a:cs typeface="Times New Roman" panose="02020603050405020304" pitchFamily="18" charset="0"/>
              </a:rPr>
              <a:t>Актуальність цієї роботи полягає у: </a:t>
            </a:r>
          </a:p>
          <a:p>
            <a:pPr marL="342900" indent="-342900">
              <a:buAutoNum type="arabicPeriod"/>
            </a:pPr>
            <a:r>
              <a:rPr lang="uk-UA" dirty="0" smtClean="0">
                <a:latin typeface="Times New Roman" panose="02020603050405020304" pitchFamily="18" charset="0"/>
                <a:cs typeface="Times New Roman" panose="02020603050405020304" pitchFamily="18" charset="0"/>
              </a:rPr>
              <a:t>Здійсненні оперативного контролю, моніторингу за показниками ефективності зовнішньої торгівлі.</a:t>
            </a:r>
          </a:p>
          <a:p>
            <a:pPr marL="342900" indent="-342900">
              <a:buAutoNum type="arabicPeriod"/>
            </a:pPr>
            <a:r>
              <a:rPr lang="uk-UA" dirty="0" smtClean="0">
                <a:latin typeface="Times New Roman" panose="02020603050405020304" pitchFamily="18" charset="0"/>
                <a:cs typeface="Times New Roman" panose="02020603050405020304" pitchFamily="18" charset="0"/>
              </a:rPr>
              <a:t>Дослідженні прихованих зв</a:t>
            </a:r>
            <a:r>
              <a:rPr lang="en-US" dirty="0" smtClean="0">
                <a:latin typeface="Times New Roman" panose="02020603050405020304" pitchFamily="18" charset="0"/>
                <a:cs typeface="Times New Roman" panose="02020603050405020304" pitchFamily="18" charset="0"/>
              </a:rPr>
              <a:t>’</a:t>
            </a:r>
            <a:r>
              <a:rPr lang="ru-RU" dirty="0" err="1" smtClean="0">
                <a:latin typeface="Times New Roman" panose="02020603050405020304" pitchFamily="18" charset="0"/>
                <a:cs typeface="Times New Roman" panose="02020603050405020304" pitchFamily="18" charset="0"/>
              </a:rPr>
              <a:t>язків</a:t>
            </a:r>
            <a:r>
              <a:rPr lang="ru-RU" dirty="0" smtClean="0">
                <a:latin typeface="Times New Roman" panose="02020603050405020304" pitchFamily="18" charset="0"/>
                <a:cs typeface="Times New Roman" panose="02020603050405020304" pitchFamily="18" charset="0"/>
              </a:rPr>
              <a:t> м</a:t>
            </a:r>
            <a:r>
              <a:rPr lang="uk-UA" dirty="0" err="1" smtClean="0">
                <a:latin typeface="Times New Roman" panose="02020603050405020304" pitchFamily="18" charset="0"/>
                <a:cs typeface="Times New Roman" panose="02020603050405020304" pitchFamily="18" charset="0"/>
              </a:rPr>
              <a:t>іж</a:t>
            </a:r>
            <a:r>
              <a:rPr lang="uk-UA" dirty="0" smtClean="0">
                <a:latin typeface="Times New Roman" panose="02020603050405020304" pitchFamily="18" charset="0"/>
                <a:cs typeface="Times New Roman" panose="02020603050405020304" pitchFamily="18" charset="0"/>
              </a:rPr>
              <a:t> показниками ефективності в окремі місяці, які можуть зацікавити представників різних міністерств задля того, щоб через один показник ефективності вплинути по можливості на інший.</a:t>
            </a:r>
          </a:p>
          <a:p>
            <a:pPr marL="342900" indent="-342900">
              <a:buAutoNum type="arabicPeriod"/>
            </a:pPr>
            <a:r>
              <a:rPr lang="uk-UA" dirty="0" smtClean="0">
                <a:latin typeface="Times New Roman" panose="02020603050405020304" pitchFamily="18" charset="0"/>
                <a:cs typeface="Times New Roman" panose="02020603050405020304" pitchFamily="18" charset="0"/>
              </a:rPr>
              <a:t>Вивчати та відслідковувати за показниками ефективності зовнішньої торгівлі вплив екстраординарних факторів, наприклад </a:t>
            </a:r>
            <a:r>
              <a:rPr lang="en-US" dirty="0" smtClean="0">
                <a:latin typeface="Times New Roman" panose="02020603050405020304" pitchFamily="18" charset="0"/>
                <a:cs typeface="Times New Roman" panose="02020603050405020304" pitchFamily="18" charset="0"/>
              </a:rPr>
              <a:t>COVID</a:t>
            </a:r>
            <a:r>
              <a:rPr lang="uk-UA" dirty="0" smtClean="0">
                <a:latin typeface="Times New Roman" panose="02020603050405020304" pitchFamily="18" charset="0"/>
                <a:cs typeface="Times New Roman" panose="02020603050405020304" pitchFamily="18" charset="0"/>
              </a:rPr>
              <a:t>-19, війна</a:t>
            </a:r>
            <a:r>
              <a:rPr lang="en-US" dirty="0" smtClean="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на окремі групи товарів.</a:t>
            </a:r>
          </a:p>
        </p:txBody>
      </p:sp>
      <p:sp>
        <p:nvSpPr>
          <p:cNvPr id="4" name="Номер слайда 3"/>
          <p:cNvSpPr>
            <a:spLocks noGrp="1"/>
          </p:cNvSpPr>
          <p:nvPr>
            <p:ph type="sldNum" sz="quarter" idx="10"/>
          </p:nvPr>
        </p:nvSpPr>
        <p:spPr/>
        <p:txBody>
          <a:bodyPr/>
          <a:lstStyle/>
          <a:p>
            <a:fld id="{B4C905E7-7BB2-4DFC-92C9-6D4F3B7FA776}" type="slidenum">
              <a:rPr lang="uk-UA" smtClean="0"/>
              <a:t>2</a:t>
            </a:fld>
            <a:endParaRPr lang="uk-UA"/>
          </a:p>
        </p:txBody>
      </p:sp>
    </p:spTree>
    <p:extLst>
      <p:ext uri="{BB962C8B-B14F-4D97-AF65-F5344CB8AC3E}">
        <p14:creationId xmlns:p14="http://schemas.microsoft.com/office/powerpoint/2010/main" val="2742335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Програмний</a:t>
            </a:r>
            <a:r>
              <a:rPr lang="ru-RU" baseline="0" dirty="0" smtClean="0"/>
              <a:t> продукт </a:t>
            </a:r>
            <a:r>
              <a:rPr lang="ru-RU" baseline="0" dirty="0" err="1" smtClean="0"/>
              <a:t>розгорнутий</a:t>
            </a:r>
            <a:r>
              <a:rPr lang="ru-RU" baseline="0" dirty="0" smtClean="0"/>
              <a:t> </a:t>
            </a:r>
            <a:r>
              <a:rPr lang="ru-RU" baseline="0" dirty="0" err="1" smtClean="0"/>
              <a:t>мовою</a:t>
            </a:r>
            <a:r>
              <a:rPr lang="ru-RU" baseline="0" dirty="0" smtClean="0"/>
              <a:t> </a:t>
            </a:r>
            <a:r>
              <a:rPr lang="ru-RU" baseline="0" dirty="0" err="1" smtClean="0"/>
              <a:t>програмування</a:t>
            </a:r>
            <a:r>
              <a:rPr lang="ru-RU" baseline="0" dirty="0" smtClean="0"/>
              <a:t> </a:t>
            </a:r>
            <a:r>
              <a:rPr lang="en-US" baseline="0" dirty="0" smtClean="0"/>
              <a:t>Python </a:t>
            </a:r>
            <a:r>
              <a:rPr lang="uk-UA" baseline="0" dirty="0" smtClean="0"/>
              <a:t>із пакетами: </a:t>
            </a:r>
            <a:r>
              <a:rPr lang="en-US" sz="1200" kern="1200" dirty="0" smtClean="0">
                <a:solidFill>
                  <a:schemeClr val="tx1"/>
                </a:solidFill>
                <a:effectLst/>
                <a:latin typeface="+mn-lt"/>
                <a:ea typeface="+mn-ea"/>
                <a:cs typeface="+mn-cs"/>
              </a:rPr>
              <a:t>pandas</a:t>
            </a:r>
            <a:r>
              <a:rPr lang="uk-UA" sz="1200" kern="1200" dirty="0" smtClean="0">
                <a:solidFill>
                  <a:schemeClr val="tx1"/>
                </a:solidFill>
                <a:effectLst/>
                <a:latin typeface="+mn-lt"/>
                <a:ea typeface="+mn-ea"/>
                <a:cs typeface="+mn-cs"/>
              </a:rPr>
              <a:t>,</a:t>
            </a:r>
            <a:r>
              <a:rPr lang="uk-UA" sz="1200" kern="1200" baseline="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scikit</a:t>
            </a:r>
            <a:r>
              <a:rPr lang="uk-UA"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learn</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matplotlib</a:t>
            </a:r>
            <a:r>
              <a:rPr lang="uk-UA"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statsmodels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seaborn</a:t>
            </a:r>
            <a:r>
              <a:rPr lang="en-US" sz="1200" kern="1200" dirty="0" smtClean="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24</a:t>
            </a:fld>
            <a:endParaRPr lang="uk-UA"/>
          </a:p>
        </p:txBody>
      </p:sp>
    </p:spTree>
    <p:extLst>
      <p:ext uri="{BB962C8B-B14F-4D97-AF65-F5344CB8AC3E}">
        <p14:creationId xmlns:p14="http://schemas.microsoft.com/office/powerpoint/2010/main" val="47909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25</a:t>
            </a:fld>
            <a:endParaRPr lang="uk-UA"/>
          </a:p>
        </p:txBody>
      </p:sp>
    </p:spTree>
    <p:extLst>
      <p:ext uri="{BB962C8B-B14F-4D97-AF65-F5344CB8AC3E}">
        <p14:creationId xmlns:p14="http://schemas.microsoft.com/office/powerpoint/2010/main" val="1792161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200" dirty="0" smtClean="0">
                <a:latin typeface="Times New Roman" panose="02020603050405020304" pitchFamily="18" charset="0"/>
                <a:cs typeface="Times New Roman" panose="02020603050405020304" pitchFamily="18" charset="0"/>
              </a:rPr>
              <a:t>Для реалізації завдань проекту використовується </a:t>
            </a:r>
            <a:r>
              <a:rPr lang="uk-UA" sz="1200" dirty="0" err="1" smtClean="0">
                <a:latin typeface="Times New Roman" panose="02020603050405020304" pitchFamily="18" charset="0"/>
                <a:cs typeface="Times New Roman" panose="02020603050405020304" pitchFamily="18" charset="0"/>
              </a:rPr>
              <a:t>датасет</a:t>
            </a:r>
            <a:r>
              <a:rPr lang="uk-UA" sz="1200" dirty="0" smtClean="0">
                <a:latin typeface="Times New Roman" panose="02020603050405020304" pitchFamily="18" charset="0"/>
                <a:cs typeface="Times New Roman" panose="02020603050405020304" pitchFamily="18" charset="0"/>
              </a:rPr>
              <a:t> сформований із сайту </a:t>
            </a:r>
            <a:r>
              <a:rPr lang="en-US" sz="1200" dirty="0" err="1" smtClean="0">
                <a:latin typeface="Times New Roman" panose="02020603050405020304" pitchFamily="18" charset="0"/>
                <a:cs typeface="Times New Roman" panose="02020603050405020304" pitchFamily="18" charset="0"/>
              </a:rPr>
              <a:t>ukrstat</a:t>
            </a:r>
            <a:r>
              <a:rPr lang="uk-UA"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gov</a:t>
            </a:r>
            <a:r>
              <a:rPr lang="uk-UA"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ua</a:t>
            </a:r>
            <a:r>
              <a:rPr lang="en-US" sz="1200" dirty="0" smtClean="0">
                <a:latin typeface="Times New Roman" panose="02020603050405020304" pitchFamily="18" charset="0"/>
                <a:cs typeface="Times New Roman" panose="02020603050405020304" pitchFamily="18" charset="0"/>
              </a:rPr>
              <a:t> </a:t>
            </a:r>
            <a:r>
              <a:rPr lang="uk-UA" sz="1200" dirty="0" smtClean="0">
                <a:latin typeface="Times New Roman" panose="02020603050405020304" pitchFamily="18" charset="0"/>
                <a:cs typeface="Times New Roman" panose="02020603050405020304" pitchFamily="18" charset="0"/>
              </a:rPr>
              <a:t> «Індекси фізичного обсягу, індекси цін та умови торгівлі». Цей </a:t>
            </a:r>
            <a:r>
              <a:rPr lang="uk-UA" sz="1200" dirty="0" err="1" smtClean="0">
                <a:latin typeface="Times New Roman" panose="02020603050405020304" pitchFamily="18" charset="0"/>
                <a:cs typeface="Times New Roman" panose="02020603050405020304" pitchFamily="18" charset="0"/>
              </a:rPr>
              <a:t>датасет</a:t>
            </a:r>
            <a:r>
              <a:rPr lang="uk-UA" sz="1200" dirty="0" smtClean="0">
                <a:latin typeface="Times New Roman" panose="02020603050405020304" pitchFamily="18" charset="0"/>
                <a:cs typeface="Times New Roman" panose="02020603050405020304" pitchFamily="18" charset="0"/>
              </a:rPr>
              <a:t> містить дані про показники ефективності діяльності зовнішньої торгівлі України з січня 2017 року по липень 2022. У ньому присутні 6336 рядків і 9 </a:t>
            </a:r>
            <a:r>
              <a:rPr lang="uk-UA" sz="1200" dirty="0" err="1" smtClean="0">
                <a:latin typeface="Times New Roman" panose="02020603050405020304" pitchFamily="18" charset="0"/>
                <a:cs typeface="Times New Roman" panose="02020603050405020304" pitchFamily="18" charset="0"/>
              </a:rPr>
              <a:t>стопчиків</a:t>
            </a:r>
            <a:r>
              <a:rPr lang="uk-UA" sz="1200" dirty="0" smtClean="0">
                <a:latin typeface="Times New Roman" panose="02020603050405020304" pitchFamily="18" charset="0"/>
                <a:cs typeface="Times New Roman" panose="02020603050405020304" pitchFamily="18" charset="0"/>
              </a:rPr>
              <a:t> і кожен рядок містить інформацію про код та назву групи товарів, індекси фізичного обсягу(імпорт/експорт), індекси цін(імпорт/експорт) та індекси умов торгівлі(кількісний/ціновий) за роки 2017-2022 помісячно. На рисунку</a:t>
            </a:r>
            <a:r>
              <a:rPr lang="uk-UA" sz="1200" baseline="0" dirty="0" smtClean="0">
                <a:latin typeface="Times New Roman" panose="02020603050405020304" pitchFamily="18" charset="0"/>
                <a:cs typeface="Times New Roman" panose="02020603050405020304" pitchFamily="18" charset="0"/>
              </a:rPr>
              <a:t> зліва</a:t>
            </a:r>
            <a:r>
              <a:rPr lang="uk-UA" sz="1200" dirty="0" smtClean="0">
                <a:latin typeface="Times New Roman" panose="02020603050405020304" pitchFamily="18" charset="0"/>
                <a:cs typeface="Times New Roman" panose="02020603050405020304" pitchFamily="18" charset="0"/>
              </a:rPr>
              <a:t> зображено,</a:t>
            </a:r>
            <a:r>
              <a:rPr lang="uk-UA" sz="1200" baseline="0" dirty="0" smtClean="0">
                <a:latin typeface="Times New Roman" panose="02020603050405020304" pitchFamily="18" charset="0"/>
                <a:cs typeface="Times New Roman" panose="02020603050405020304" pitchFamily="18" charset="0"/>
              </a:rPr>
              <a:t> як цей набір даних виглядає у </a:t>
            </a:r>
            <a:r>
              <a:rPr lang="uk-UA" sz="1200" baseline="0" dirty="0" err="1" smtClean="0">
                <a:latin typeface="Times New Roman" panose="02020603050405020304" pitchFamily="18" charset="0"/>
                <a:cs typeface="Times New Roman" panose="02020603050405020304" pitchFamily="18" charset="0"/>
              </a:rPr>
              <a:t>екселі</a:t>
            </a:r>
            <a:r>
              <a:rPr lang="uk-UA" sz="1200" baseline="0" dirty="0" smtClean="0">
                <a:latin typeface="Times New Roman" panose="02020603050405020304" pitchFamily="18" charset="0"/>
                <a:cs typeface="Times New Roman" panose="02020603050405020304" pitchFamily="18" charset="0"/>
              </a:rPr>
              <a:t>, а справа, те як він виглядає зчитаний у програмі</a:t>
            </a:r>
            <a:r>
              <a:rPr lang="uk-UA" sz="1200" dirty="0" smtClean="0">
                <a:latin typeface="Times New Roman" panose="02020603050405020304" pitchFamily="18" charset="0"/>
                <a:cs typeface="Times New Roman" panose="02020603050405020304" pitchFamily="18" charset="0"/>
              </a:rPr>
              <a:t> візуалізація таблиці набору даних про показники ефективності діяльності зовнішньої торгівлі України.</a:t>
            </a:r>
          </a:p>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26</a:t>
            </a:fld>
            <a:endParaRPr lang="uk-UA"/>
          </a:p>
        </p:txBody>
      </p:sp>
    </p:spTree>
    <p:extLst>
      <p:ext uri="{BB962C8B-B14F-4D97-AF65-F5344CB8AC3E}">
        <p14:creationId xmlns:p14="http://schemas.microsoft.com/office/powerpoint/2010/main" val="483375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kern="1200" dirty="0" smtClean="0">
                <a:solidFill>
                  <a:schemeClr val="tx1"/>
                </a:solidFill>
                <a:effectLst/>
                <a:latin typeface="+mn-lt"/>
                <a:ea typeface="+mn-ea"/>
                <a:cs typeface="+mn-cs"/>
              </a:rPr>
              <a:t>Для реалізації </a:t>
            </a:r>
            <a:r>
              <a:rPr lang="uk-UA" sz="1200" kern="1200" dirty="0" err="1" smtClean="0">
                <a:solidFill>
                  <a:schemeClr val="tx1"/>
                </a:solidFill>
                <a:effectLst/>
                <a:latin typeface="+mn-lt"/>
                <a:ea typeface="+mn-ea"/>
                <a:cs typeface="+mn-cs"/>
              </a:rPr>
              <a:t>кластеризації</a:t>
            </a:r>
            <a:r>
              <a:rPr lang="uk-UA" sz="1200" kern="1200" dirty="0" smtClean="0">
                <a:solidFill>
                  <a:schemeClr val="tx1"/>
                </a:solidFill>
                <a:effectLst/>
                <a:latin typeface="+mn-lt"/>
                <a:ea typeface="+mn-ea"/>
                <a:cs typeface="+mn-cs"/>
              </a:rPr>
              <a:t> впливу надзвичайних умов на групи товарів за показниками ефективності зовнішньої торгівлі України, було вибрано такі надзвичайні події та описано їх суть.</a:t>
            </a:r>
            <a:endParaRPr lang="uk-UA"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A49747F-6F0E-43C5-B981-472F0B4B6DB6}" type="slidenum">
              <a:rPr lang="uk-UA" smtClean="0"/>
              <a:t>27</a:t>
            </a:fld>
            <a:endParaRPr lang="uk-UA"/>
          </a:p>
        </p:txBody>
      </p:sp>
    </p:spTree>
    <p:extLst>
      <p:ext uri="{BB962C8B-B14F-4D97-AF65-F5344CB8AC3E}">
        <p14:creationId xmlns:p14="http://schemas.microsoft.com/office/powerpoint/2010/main" val="169125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200" kern="1200" dirty="0" smtClean="0">
                <a:solidFill>
                  <a:schemeClr val="tx1"/>
                </a:solidFill>
                <a:effectLst/>
                <a:latin typeface="+mn-lt"/>
                <a:ea typeface="+mn-ea"/>
                <a:cs typeface="+mn-cs"/>
              </a:rPr>
              <a:t>Користувач починає роботу із системою</a:t>
            </a:r>
            <a:r>
              <a:rPr lang="uk-UA" sz="1200" kern="1200" baseline="0" dirty="0" smtClean="0">
                <a:solidFill>
                  <a:schemeClr val="tx1"/>
                </a:solidFill>
                <a:effectLst/>
                <a:latin typeface="+mn-lt"/>
                <a:ea typeface="+mn-ea"/>
                <a:cs typeface="+mn-cs"/>
              </a:rPr>
              <a:t>. У директорію із програмою завантажується файл </a:t>
            </a:r>
            <a:r>
              <a:rPr lang="uk-UA" sz="1200" kern="1200" baseline="0" dirty="0" err="1" smtClean="0">
                <a:solidFill>
                  <a:schemeClr val="tx1"/>
                </a:solidFill>
                <a:effectLst/>
                <a:latin typeface="+mn-lt"/>
                <a:ea typeface="+mn-ea"/>
                <a:cs typeface="+mn-cs"/>
              </a:rPr>
              <a:t>датасету</a:t>
            </a:r>
            <a:r>
              <a:rPr lang="uk-UA" sz="1200" kern="1200" baseline="0" dirty="0" smtClean="0">
                <a:solidFill>
                  <a:schemeClr val="tx1"/>
                </a:solidFill>
                <a:effectLst/>
                <a:latin typeface="+mn-lt"/>
                <a:ea typeface="+mn-ea"/>
                <a:cs typeface="+mn-cs"/>
              </a:rPr>
              <a:t> для зчитування. Користувач вводить назву файлу – </a:t>
            </a:r>
            <a:r>
              <a:rPr lang="en-US" sz="1200" kern="1200" baseline="0" dirty="0" smtClean="0">
                <a:solidFill>
                  <a:schemeClr val="tx1"/>
                </a:solidFill>
                <a:effectLst/>
                <a:latin typeface="+mn-lt"/>
                <a:ea typeface="+mn-ea"/>
                <a:cs typeface="+mn-cs"/>
              </a:rPr>
              <a:t>dataset1, </a:t>
            </a:r>
            <a:r>
              <a:rPr lang="uk-UA" sz="1200" kern="1200" baseline="0" dirty="0" smtClean="0">
                <a:solidFill>
                  <a:schemeClr val="tx1"/>
                </a:solidFill>
                <a:effectLst/>
                <a:latin typeface="+mn-lt"/>
                <a:ea typeface="+mn-ea"/>
                <a:cs typeface="+mn-cs"/>
              </a:rPr>
              <a:t>і вводить номер групи товарів від 1 до 95. А потім номер показника ефективності із запропонованих по яким треба зробити прогноз. Якщо прогнозування не може бути зроблене виводить відповідне повідомлення, про те, що багато даних </a:t>
            </a:r>
            <a:r>
              <a:rPr lang="uk-UA" sz="1200" kern="1200" baseline="0" dirty="0" err="1" smtClean="0">
                <a:solidFill>
                  <a:schemeClr val="tx1"/>
                </a:solidFill>
                <a:effectLst/>
                <a:latin typeface="+mn-lt"/>
                <a:ea typeface="+mn-ea"/>
                <a:cs typeface="+mn-cs"/>
              </a:rPr>
              <a:t>пропущено</a:t>
            </a:r>
            <a:r>
              <a:rPr lang="uk-UA" sz="1200" kern="1200" baseline="0" dirty="0" smtClean="0">
                <a:solidFill>
                  <a:schemeClr val="tx1"/>
                </a:solidFill>
                <a:effectLst/>
                <a:latin typeface="+mn-lt"/>
                <a:ea typeface="+mn-ea"/>
                <a:cs typeface="+mn-cs"/>
              </a:rPr>
              <a:t>. По групі №95 прогнозування не може бути зроблене, тому вводимо 21. і робимо прогнозування по індексу 1 – індексу фізичного обсягу експорту </a:t>
            </a:r>
            <a:r>
              <a:rPr lang="uk-UA" sz="1200" kern="1200" baseline="0" dirty="0" err="1" smtClean="0">
                <a:solidFill>
                  <a:schemeClr val="tx1"/>
                </a:solidFill>
                <a:effectLst/>
                <a:latin typeface="+mn-lt"/>
                <a:ea typeface="+mn-ea"/>
                <a:cs typeface="+mn-cs"/>
              </a:rPr>
              <a:t>Ласпейреса</a:t>
            </a:r>
            <a:endParaRPr lang="uk-U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A49747F-6F0E-43C5-B981-472F0B4B6DB6}" type="slidenum">
              <a:rPr lang="uk-UA" smtClean="0"/>
              <a:t>28</a:t>
            </a:fld>
            <a:endParaRPr lang="uk-UA"/>
          </a:p>
        </p:txBody>
      </p:sp>
    </p:spTree>
    <p:extLst>
      <p:ext uri="{BB962C8B-B14F-4D97-AF65-F5344CB8AC3E}">
        <p14:creationId xmlns:p14="http://schemas.microsoft.com/office/powerpoint/2010/main" val="881413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dirty="0" smtClean="0"/>
              <a:t>Коли введено номер індексу,</a:t>
            </a:r>
            <a:r>
              <a:rPr lang="uk-UA" baseline="0" dirty="0" smtClean="0"/>
              <a:t> а саме фізичного обсягу експорту </a:t>
            </a:r>
            <a:r>
              <a:rPr lang="uk-UA" baseline="0" dirty="0" err="1" smtClean="0"/>
              <a:t>Ласпейреса</a:t>
            </a:r>
            <a:r>
              <a:rPr lang="uk-UA" baseline="0" dirty="0" smtClean="0"/>
              <a:t> </a:t>
            </a:r>
            <a:r>
              <a:rPr lang="uk-UA" dirty="0" smtClean="0"/>
              <a:t>та </a:t>
            </a:r>
            <a:r>
              <a:rPr lang="uk-UA" dirty="0" err="1" smtClean="0"/>
              <a:t>натиснуто</a:t>
            </a:r>
            <a:r>
              <a:rPr lang="uk-UA" dirty="0" smtClean="0"/>
              <a:t> </a:t>
            </a:r>
            <a:r>
              <a:rPr lang="uk-UA" dirty="0" err="1" smtClean="0"/>
              <a:t>ентер</a:t>
            </a:r>
            <a:r>
              <a:rPr lang="uk-UA" dirty="0" smtClean="0"/>
              <a:t> - програма</a:t>
            </a:r>
            <a:r>
              <a:rPr lang="uk-UA" baseline="0" dirty="0" smtClean="0"/>
              <a:t> оптимізує параметри моделі </a:t>
            </a:r>
            <a:r>
              <a:rPr lang="en-US" baseline="0" dirty="0" smtClean="0"/>
              <a:t>ARIMA </a:t>
            </a:r>
            <a:r>
              <a:rPr lang="uk-UA" baseline="0" dirty="0" smtClean="0"/>
              <a:t>таким чином, щоб похибки </a:t>
            </a:r>
            <a:r>
              <a:rPr lang="en-US" baseline="0" dirty="0" smtClean="0"/>
              <a:t>MSE </a:t>
            </a:r>
            <a:r>
              <a:rPr lang="uk-UA" baseline="0" dirty="0" smtClean="0"/>
              <a:t>та </a:t>
            </a:r>
            <a:r>
              <a:rPr lang="en-US" baseline="0" dirty="0" smtClean="0"/>
              <a:t>MAPE </a:t>
            </a:r>
            <a:r>
              <a:rPr lang="uk-UA" baseline="0" dirty="0" smtClean="0"/>
              <a:t>були мінімальними. </a:t>
            </a:r>
            <a:r>
              <a:rPr lang="en-US" baseline="0" dirty="0" smtClean="0"/>
              <a:t>MSE </a:t>
            </a:r>
            <a:r>
              <a:rPr lang="uk-UA" baseline="0" dirty="0" smtClean="0"/>
              <a:t>та </a:t>
            </a:r>
            <a:r>
              <a:rPr lang="en-US" baseline="0" dirty="0" smtClean="0"/>
              <a:t>MAPE </a:t>
            </a:r>
            <a:r>
              <a:rPr lang="uk-UA" baseline="0" dirty="0" smtClean="0"/>
              <a:t>– визначаються програмою при оптимізації параметрів моделі </a:t>
            </a:r>
            <a:r>
              <a:rPr lang="en-US" baseline="0" dirty="0" smtClean="0"/>
              <a:t>ARIMA </a:t>
            </a:r>
            <a:r>
              <a:rPr lang="uk-UA" baseline="0" dirty="0" smtClean="0"/>
              <a:t>на основі фактичного набору даних, який розділений для навчання моделі у співвідношенні 80% навчальних даних і 20% тестових даних, для цього набору даних знайдені оптимальні параметри моделі </a:t>
            </a:r>
            <a:r>
              <a:rPr lang="en-US" baseline="0" dirty="0" smtClean="0"/>
              <a:t>ARIMA, </a:t>
            </a:r>
            <a:r>
              <a:rPr lang="uk-UA" baseline="0" dirty="0" smtClean="0"/>
              <a:t>а потім зроблено прогнозування. С</a:t>
            </a:r>
            <a:r>
              <a:rPr lang="uk-UA" dirty="0" smtClean="0"/>
              <a:t>инім на графіку є тренувальні дані, а Оранжевим є значення отримані внаслідок прогнозування.</a:t>
            </a:r>
          </a:p>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29</a:t>
            </a:fld>
            <a:endParaRPr lang="uk-UA"/>
          </a:p>
        </p:txBody>
      </p:sp>
    </p:spTree>
    <p:extLst>
      <p:ext uri="{BB962C8B-B14F-4D97-AF65-F5344CB8AC3E}">
        <p14:creationId xmlns:p14="http://schemas.microsoft.com/office/powerpoint/2010/main" val="3930882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Ідентично</a:t>
            </a:r>
            <a:r>
              <a:rPr lang="uk-UA" baseline="0" dirty="0" smtClean="0"/>
              <a:t> виконується прогнозування</a:t>
            </a:r>
            <a:r>
              <a:rPr lang="uk-UA" dirty="0" smtClean="0"/>
              <a:t> для індексів цін експорту</a:t>
            </a:r>
            <a:r>
              <a:rPr lang="uk-UA" baseline="0" dirty="0" smtClean="0"/>
              <a:t> </a:t>
            </a:r>
            <a:r>
              <a:rPr lang="uk-UA" baseline="0" dirty="0" err="1" smtClean="0"/>
              <a:t>Пааше</a:t>
            </a:r>
            <a:r>
              <a:rPr lang="uk-UA" dirty="0" smtClean="0"/>
              <a:t> для групи</a:t>
            </a:r>
            <a:r>
              <a:rPr lang="uk-UA" baseline="0" dirty="0" smtClean="0"/>
              <a:t> товарів за номером 38 різноманітна хімічна продукція.  </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30</a:t>
            </a:fld>
            <a:endParaRPr lang="uk-UA"/>
          </a:p>
        </p:txBody>
      </p:sp>
    </p:spTree>
    <p:extLst>
      <p:ext uri="{BB962C8B-B14F-4D97-AF65-F5344CB8AC3E}">
        <p14:creationId xmlns:p14="http://schemas.microsoft.com/office/powerpoint/2010/main" val="2652276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baseline="0" dirty="0" smtClean="0"/>
              <a:t>Також прогнозування для </a:t>
            </a:r>
            <a:r>
              <a:rPr lang="uk-UA" sz="1200" kern="1200" dirty="0" smtClean="0">
                <a:solidFill>
                  <a:schemeClr val="tx1"/>
                </a:solidFill>
                <a:effectLst/>
                <a:latin typeface="+mn-lt"/>
                <a:ea typeface="+mn-ea"/>
                <a:cs typeface="+mn-cs"/>
              </a:rPr>
              <a:t>індексу фізичного обсягу імпорту </a:t>
            </a:r>
            <a:r>
              <a:rPr lang="uk-UA" sz="1200" kern="1200" dirty="0" err="1" smtClean="0">
                <a:solidFill>
                  <a:schemeClr val="tx1"/>
                </a:solidFill>
                <a:effectLst/>
                <a:latin typeface="+mn-lt"/>
                <a:ea typeface="+mn-ea"/>
                <a:cs typeface="+mn-cs"/>
              </a:rPr>
              <a:t>Ласпейреса</a:t>
            </a:r>
            <a:r>
              <a:rPr lang="uk-UA" sz="1200" kern="1200" dirty="0" smtClean="0">
                <a:solidFill>
                  <a:schemeClr val="tx1"/>
                </a:solidFill>
                <a:effectLst/>
                <a:latin typeface="+mn-lt"/>
                <a:ea typeface="+mn-ea"/>
                <a:cs typeface="+mn-cs"/>
              </a:rPr>
              <a:t> та індексу цін імпорту </a:t>
            </a:r>
            <a:r>
              <a:rPr lang="uk-UA" sz="1200" kern="1200" dirty="0" err="1" smtClean="0">
                <a:solidFill>
                  <a:schemeClr val="tx1"/>
                </a:solidFill>
                <a:effectLst/>
                <a:latin typeface="+mn-lt"/>
                <a:ea typeface="+mn-ea"/>
                <a:cs typeface="+mn-cs"/>
              </a:rPr>
              <a:t>Пааше</a:t>
            </a:r>
            <a:r>
              <a:rPr lang="uk-UA" sz="1200" kern="1200" dirty="0" smtClean="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31</a:t>
            </a:fld>
            <a:endParaRPr lang="uk-UA"/>
          </a:p>
        </p:txBody>
      </p:sp>
    </p:spTree>
    <p:extLst>
      <p:ext uri="{BB962C8B-B14F-4D97-AF65-F5344CB8AC3E}">
        <p14:creationId xmlns:p14="http://schemas.microsoft.com/office/powerpoint/2010/main" val="1335933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baseline="0" dirty="0" smtClean="0"/>
              <a:t>І для індексу кількісних умов торгівлі, індексу цінових умов торгівлі</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32</a:t>
            </a:fld>
            <a:endParaRPr lang="uk-UA"/>
          </a:p>
        </p:txBody>
      </p:sp>
    </p:spTree>
    <p:extLst>
      <p:ext uri="{BB962C8B-B14F-4D97-AF65-F5344CB8AC3E}">
        <p14:creationId xmlns:p14="http://schemas.microsoft.com/office/powerpoint/2010/main" val="1143568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Опісля того як користувач</a:t>
            </a:r>
            <a:r>
              <a:rPr lang="uk-UA" baseline="0" dirty="0" smtClean="0"/>
              <a:t> вводить 1, надається можливість зробити </a:t>
            </a:r>
            <a:r>
              <a:rPr lang="uk-UA" baseline="0" dirty="0" err="1" smtClean="0"/>
              <a:t>кластеризацію</a:t>
            </a:r>
            <a:r>
              <a:rPr lang="uk-UA" baseline="0" dirty="0" smtClean="0"/>
              <a:t> даних у окремі місяці надзвичайних подій за показниками ефективності індексів умов торгівлі кількісним та ціновим. </a:t>
            </a:r>
          </a:p>
          <a:p>
            <a:r>
              <a:rPr lang="uk-UA" baseline="0" dirty="0" smtClean="0"/>
              <a:t>Береться той самий індекс у минулий місяць коли надзвичайних умов ще не було, та обчислюється коефіцієнт відношення показника отриманого у місяці надзвичайних умов, та місяці звичайних умов.  </a:t>
            </a:r>
          </a:p>
          <a:p>
            <a:r>
              <a:rPr lang="uk-UA" baseline="0" dirty="0" smtClean="0"/>
              <a:t>Виводиться </a:t>
            </a:r>
            <a:r>
              <a:rPr lang="uk-UA" baseline="0" dirty="0" err="1" smtClean="0"/>
              <a:t>дендрограма</a:t>
            </a:r>
            <a:r>
              <a:rPr lang="uk-UA" baseline="0" dirty="0" smtClean="0"/>
              <a:t> та виконується </a:t>
            </a:r>
            <a:r>
              <a:rPr lang="uk-UA" baseline="0" dirty="0" err="1" smtClean="0"/>
              <a:t>кластеризація</a:t>
            </a:r>
            <a:r>
              <a:rPr lang="uk-UA" baseline="0" dirty="0" smtClean="0"/>
              <a:t>, групи товарів розділяються за принципом найбільшого впливу надзвичайних умов, найменшого впливу надзвичайних умов та середнього впливу надзвичайних умов.</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33</a:t>
            </a:fld>
            <a:endParaRPr lang="uk-UA"/>
          </a:p>
        </p:txBody>
      </p:sp>
    </p:spTree>
    <p:extLst>
      <p:ext uri="{BB962C8B-B14F-4D97-AF65-F5344CB8AC3E}">
        <p14:creationId xmlns:p14="http://schemas.microsoft.com/office/powerpoint/2010/main" val="365983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800"/>
              <a:buNone/>
            </a:pPr>
            <a:r>
              <a:rPr lang="uk-UA" sz="1200" b="0" i="0" u="none" strike="noStrike" kern="1200" cap="none" dirty="0" smtClean="0">
                <a:solidFill>
                  <a:schemeClr val="tx1"/>
                </a:solidFill>
                <a:effectLst/>
                <a:latin typeface="+mn-lt"/>
                <a:ea typeface="Calibri"/>
                <a:cs typeface="Calibri"/>
                <a:sym typeface="Calibri"/>
              </a:rPr>
              <a:t>У роботі формалізовано</a:t>
            </a:r>
            <a:r>
              <a:rPr lang="uk-UA" sz="1200" b="0" i="0" u="none" strike="noStrike" kern="1200" cap="none" baseline="0" dirty="0" smtClean="0">
                <a:solidFill>
                  <a:schemeClr val="tx1"/>
                </a:solidFill>
                <a:effectLst/>
                <a:latin typeface="+mn-lt"/>
                <a:ea typeface="Calibri"/>
                <a:cs typeface="Calibri"/>
                <a:sym typeface="Calibri"/>
              </a:rPr>
              <a:t> постановка задачі, де вказані теоретичні та інструментальні складові об</a:t>
            </a:r>
            <a:r>
              <a:rPr lang="en-US" sz="1200" b="0" i="0" u="none" strike="noStrike" kern="1200" cap="none" baseline="0" dirty="0" smtClean="0">
                <a:solidFill>
                  <a:schemeClr val="tx1"/>
                </a:solidFill>
                <a:effectLst/>
                <a:latin typeface="+mn-lt"/>
                <a:ea typeface="Calibri"/>
                <a:cs typeface="Calibri"/>
                <a:sym typeface="Calibri"/>
              </a:rPr>
              <a:t>’</a:t>
            </a:r>
            <a:r>
              <a:rPr lang="uk-UA" sz="1200" b="0" i="0" u="none" strike="noStrike" kern="1200" cap="none" baseline="0" dirty="0" err="1" smtClean="0">
                <a:solidFill>
                  <a:schemeClr val="tx1"/>
                </a:solidFill>
                <a:effectLst/>
                <a:latin typeface="+mn-lt"/>
                <a:ea typeface="Calibri"/>
                <a:cs typeface="Calibri"/>
                <a:sym typeface="Calibri"/>
              </a:rPr>
              <a:t>єкту</a:t>
            </a:r>
            <a:r>
              <a:rPr lang="uk-UA" sz="1200" b="0" i="0" u="none" strike="noStrike" kern="1200" cap="none" baseline="0" dirty="0" smtClean="0">
                <a:solidFill>
                  <a:schemeClr val="tx1"/>
                </a:solidFill>
                <a:effectLst/>
                <a:latin typeface="+mn-lt"/>
                <a:ea typeface="Calibri"/>
                <a:cs typeface="Calibri"/>
                <a:sym typeface="Calibri"/>
              </a:rPr>
              <a:t> </a:t>
            </a:r>
            <a:r>
              <a:rPr lang="uk-UA" sz="1200" b="0" i="0" u="none" strike="noStrike" kern="1200" cap="none" baseline="0" dirty="0" err="1" smtClean="0">
                <a:solidFill>
                  <a:schemeClr val="tx1"/>
                </a:solidFill>
                <a:effectLst/>
                <a:latin typeface="+mn-lt"/>
                <a:ea typeface="Calibri"/>
                <a:cs typeface="Calibri"/>
                <a:sym typeface="Calibri"/>
              </a:rPr>
              <a:t>дослідженння</a:t>
            </a:r>
            <a:r>
              <a:rPr lang="uk-UA" sz="1200" b="0" i="0" u="none" strike="noStrike" kern="1200" cap="none" baseline="0" dirty="0" smtClean="0">
                <a:solidFill>
                  <a:schemeClr val="tx1"/>
                </a:solidFill>
                <a:effectLst/>
                <a:latin typeface="+mn-lt"/>
                <a:ea typeface="Calibri"/>
                <a:cs typeface="Calibri"/>
                <a:sym typeface="Calibri"/>
              </a:rPr>
              <a:t> та предмету дослідження. </a:t>
            </a:r>
          </a:p>
          <a:p>
            <a:pPr marL="0" lvl="0" indent="0" algn="l" rtl="0">
              <a:lnSpc>
                <a:spcPct val="120000"/>
              </a:lnSpc>
              <a:spcBef>
                <a:spcPts val="0"/>
              </a:spcBef>
              <a:spcAft>
                <a:spcPts val="0"/>
              </a:spcAft>
              <a:buSzPts val="1800"/>
              <a:buNone/>
            </a:pPr>
            <a:r>
              <a:rPr lang="uk-UA" sz="1200" b="0" i="0" u="none" strike="noStrike" kern="1200" cap="none" baseline="0" dirty="0" smtClean="0">
                <a:solidFill>
                  <a:schemeClr val="tx1"/>
                </a:solidFill>
                <a:effectLst/>
                <a:latin typeface="+mn-lt"/>
                <a:ea typeface="Calibri"/>
                <a:cs typeface="Calibri"/>
                <a:sym typeface="Calibri"/>
              </a:rPr>
              <a:t>Мета цієї роботи </a:t>
            </a:r>
            <a:r>
              <a:rPr lang="uk-UA" dirty="0" smtClean="0">
                <a:solidFill>
                  <a:schemeClr val="tx1"/>
                </a:solidFill>
                <a:latin typeface="Times New Roman"/>
                <a:ea typeface="Times New Roman"/>
                <a:cs typeface="Times New Roman"/>
                <a:sym typeface="Times New Roman"/>
              </a:rPr>
              <a:t>є моделювання та розробка математичного та програмного забезпечення системи для прогнозування, </a:t>
            </a:r>
            <a:r>
              <a:rPr lang="uk-UA" dirty="0" err="1" smtClean="0">
                <a:solidFill>
                  <a:schemeClr val="tx1"/>
                </a:solidFill>
                <a:latin typeface="Times New Roman"/>
                <a:ea typeface="Times New Roman"/>
                <a:cs typeface="Times New Roman"/>
                <a:sym typeface="Times New Roman"/>
              </a:rPr>
              <a:t>кластеризації</a:t>
            </a:r>
            <a:r>
              <a:rPr lang="uk-UA" dirty="0" smtClean="0">
                <a:solidFill>
                  <a:schemeClr val="tx1"/>
                </a:solidFill>
                <a:latin typeface="Times New Roman"/>
                <a:ea typeface="Times New Roman"/>
                <a:cs typeface="Times New Roman"/>
                <a:sym typeface="Times New Roman"/>
              </a:rPr>
              <a:t> та аналізу показників ефективності імпорту та експорту зовнішньої торгівлі України на основі аналізу моделей </a:t>
            </a:r>
            <a:r>
              <a:rPr lang="uk-UA" dirty="0" err="1" smtClean="0">
                <a:solidFill>
                  <a:schemeClr val="tx1"/>
                </a:solidFill>
                <a:latin typeface="Times New Roman"/>
                <a:ea typeface="Times New Roman"/>
                <a:cs typeface="Times New Roman"/>
                <a:sym typeface="Times New Roman"/>
              </a:rPr>
              <a:t>Data</a:t>
            </a:r>
            <a:r>
              <a:rPr lang="uk-UA" dirty="0" smtClean="0">
                <a:solidFill>
                  <a:schemeClr val="tx1"/>
                </a:solidFill>
                <a:latin typeface="Times New Roman"/>
                <a:ea typeface="Times New Roman"/>
                <a:cs typeface="Times New Roman"/>
                <a:sym typeface="Times New Roman"/>
              </a:rPr>
              <a:t> </a:t>
            </a:r>
            <a:r>
              <a:rPr lang="uk-UA" dirty="0" err="1" smtClean="0">
                <a:solidFill>
                  <a:schemeClr val="tx1"/>
                </a:solidFill>
                <a:latin typeface="Times New Roman"/>
                <a:ea typeface="Times New Roman"/>
                <a:cs typeface="Times New Roman"/>
                <a:sym typeface="Times New Roman"/>
              </a:rPr>
              <a:t>Science</a:t>
            </a:r>
            <a:r>
              <a:rPr lang="uk-UA" dirty="0" smtClean="0">
                <a:solidFill>
                  <a:schemeClr val="tx1"/>
                </a:solidFill>
                <a:latin typeface="Times New Roman"/>
                <a:ea typeface="Times New Roman"/>
                <a:cs typeface="Times New Roman"/>
                <a:sym typeface="Times New Roman"/>
              </a:rPr>
              <a:t>. </a:t>
            </a:r>
          </a:p>
          <a:p>
            <a:pPr marL="0" lvl="0" indent="0" algn="l" rtl="0">
              <a:lnSpc>
                <a:spcPct val="120000"/>
              </a:lnSpc>
              <a:spcBef>
                <a:spcPts val="0"/>
              </a:spcBef>
              <a:spcAft>
                <a:spcPts val="0"/>
              </a:spcAft>
              <a:buSzPts val="1800"/>
              <a:buNone/>
            </a:pPr>
            <a:r>
              <a:rPr lang="ru-RU" b="1" dirty="0" err="1" smtClean="0">
                <a:solidFill>
                  <a:schemeClr val="tx1"/>
                </a:solidFill>
                <a:latin typeface="Times New Roman"/>
                <a:ea typeface="Times New Roman"/>
                <a:cs typeface="Times New Roman"/>
                <a:sym typeface="Times New Roman"/>
              </a:rPr>
              <a:t>Кінцевим</a:t>
            </a:r>
            <a:r>
              <a:rPr lang="ru-RU" b="1" dirty="0" smtClean="0">
                <a:solidFill>
                  <a:schemeClr val="tx1"/>
                </a:solidFill>
                <a:latin typeface="Times New Roman"/>
                <a:ea typeface="Times New Roman"/>
                <a:cs typeface="Times New Roman"/>
                <a:sym typeface="Times New Roman"/>
              </a:rPr>
              <a:t> результатом </a:t>
            </a:r>
            <a:r>
              <a:rPr lang="ru-RU" dirty="0" smtClean="0">
                <a:solidFill>
                  <a:schemeClr val="tx1"/>
                </a:solidFill>
                <a:latin typeface="Times New Roman"/>
                <a:ea typeface="Times New Roman"/>
                <a:cs typeface="Times New Roman"/>
                <a:sym typeface="Times New Roman"/>
              </a:rPr>
              <a:t>є </a:t>
            </a:r>
            <a:r>
              <a:rPr lang="ru-RU" dirty="0" err="1" smtClean="0">
                <a:solidFill>
                  <a:schemeClr val="tx1"/>
                </a:solidFill>
                <a:latin typeface="Times New Roman"/>
                <a:ea typeface="Times New Roman"/>
                <a:cs typeface="Times New Roman"/>
                <a:sym typeface="Times New Roman"/>
              </a:rPr>
              <a:t>математичне</a:t>
            </a:r>
            <a:r>
              <a:rPr lang="ru-RU" dirty="0" smtClean="0">
                <a:solidFill>
                  <a:schemeClr val="tx1"/>
                </a:solidFill>
                <a:latin typeface="Times New Roman"/>
                <a:ea typeface="Times New Roman"/>
                <a:cs typeface="Times New Roman"/>
                <a:sym typeface="Times New Roman"/>
              </a:rPr>
              <a:t> та </a:t>
            </a:r>
            <a:r>
              <a:rPr lang="ru-RU" dirty="0" err="1" smtClean="0">
                <a:solidFill>
                  <a:schemeClr val="tx1"/>
                </a:solidFill>
                <a:latin typeface="Times New Roman"/>
                <a:ea typeface="Times New Roman"/>
                <a:cs typeface="Times New Roman"/>
                <a:sym typeface="Times New Roman"/>
              </a:rPr>
              <a:t>програмне</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забезпечення</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системи</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прогнозування</a:t>
            </a:r>
            <a:r>
              <a:rPr lang="ru-RU" dirty="0" smtClean="0">
                <a:solidFill>
                  <a:schemeClr val="tx1"/>
                </a:solidFill>
                <a:latin typeface="Times New Roman"/>
                <a:ea typeface="Times New Roman"/>
                <a:cs typeface="Times New Roman"/>
                <a:sym typeface="Times New Roman"/>
              </a:rPr>
              <a:t> та </a:t>
            </a:r>
            <a:r>
              <a:rPr lang="ru-RU" dirty="0" err="1" smtClean="0">
                <a:solidFill>
                  <a:schemeClr val="tx1"/>
                </a:solidFill>
                <a:latin typeface="Times New Roman"/>
                <a:ea typeface="Times New Roman"/>
                <a:cs typeface="Times New Roman"/>
                <a:sym typeface="Times New Roman"/>
              </a:rPr>
              <a:t>аналізу</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показників</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ефективності</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імпорту</a:t>
            </a:r>
            <a:r>
              <a:rPr lang="ru-RU" dirty="0" smtClean="0">
                <a:solidFill>
                  <a:schemeClr val="tx1"/>
                </a:solidFill>
                <a:latin typeface="Times New Roman"/>
                <a:ea typeface="Times New Roman"/>
                <a:cs typeface="Times New Roman"/>
                <a:sym typeface="Times New Roman"/>
              </a:rPr>
              <a:t> та </a:t>
            </a:r>
            <a:r>
              <a:rPr lang="ru-RU" dirty="0" err="1" smtClean="0">
                <a:solidFill>
                  <a:schemeClr val="tx1"/>
                </a:solidFill>
                <a:latin typeface="Times New Roman"/>
                <a:ea typeface="Times New Roman"/>
                <a:cs typeface="Times New Roman"/>
                <a:sym typeface="Times New Roman"/>
              </a:rPr>
              <a:t>експорту</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зовнішньої</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торгівлі</a:t>
            </a:r>
            <a:r>
              <a:rPr lang="ru-RU" dirty="0" smtClean="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України</a:t>
            </a:r>
            <a:r>
              <a:rPr lang="ru-RU" dirty="0" smtClean="0">
                <a:solidFill>
                  <a:schemeClr val="tx1"/>
                </a:solidFill>
                <a:latin typeface="Times New Roman"/>
                <a:ea typeface="Times New Roman"/>
                <a:cs typeface="Times New Roman"/>
                <a:sym typeface="Times New Roman"/>
              </a:rPr>
              <a:t>.</a:t>
            </a:r>
            <a:endParaRPr lang="ru-RU" dirty="0" smtClean="0">
              <a:solidFill>
                <a:schemeClr val="tx1"/>
              </a:solidFill>
            </a:endParaRPr>
          </a:p>
        </p:txBody>
      </p:sp>
      <p:sp>
        <p:nvSpPr>
          <p:cNvPr id="181" name="Google Shape;1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287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Опісля того як користувач</a:t>
            </a:r>
            <a:r>
              <a:rPr lang="uk-UA" baseline="0" dirty="0" smtClean="0"/>
              <a:t> вводить 2, надається можливість дослідити тип зв</a:t>
            </a:r>
            <a:r>
              <a:rPr lang="en-US" baseline="0" dirty="0" smtClean="0"/>
              <a:t>’</a:t>
            </a:r>
            <a:r>
              <a:rPr lang="ru-RU" baseline="0" dirty="0" err="1" smtClean="0"/>
              <a:t>язку</a:t>
            </a:r>
            <a:r>
              <a:rPr lang="ru-RU" baseline="0" dirty="0" smtClean="0"/>
              <a:t> м</a:t>
            </a:r>
            <a:r>
              <a:rPr lang="uk-UA" baseline="0" dirty="0" err="1" smtClean="0"/>
              <a:t>іж</a:t>
            </a:r>
            <a:r>
              <a:rPr lang="uk-UA" baseline="0" dirty="0" smtClean="0"/>
              <a:t> показниками ефективності даних у окремі місяці коли відбувались надзвичайні події, або у будь-який інший місяць, що цікавить користувача. Зліва зображена кореляційна матриця, а справа таблиця якісних характеристики типів зв</a:t>
            </a:r>
            <a:r>
              <a:rPr lang="en-US" baseline="0" dirty="0" smtClean="0"/>
              <a:t>’</a:t>
            </a:r>
            <a:r>
              <a:rPr lang="uk-UA" baseline="0" dirty="0" err="1" smtClean="0"/>
              <a:t>язку</a:t>
            </a:r>
            <a:r>
              <a:rPr lang="uk-UA" baseline="0" dirty="0" smtClean="0"/>
              <a:t> між показниками ефективності.</a:t>
            </a:r>
          </a:p>
          <a:p>
            <a:r>
              <a:rPr lang="uk-UA" baseline="0" dirty="0" smtClean="0"/>
              <a:t>.</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34</a:t>
            </a:fld>
            <a:endParaRPr lang="uk-UA"/>
          </a:p>
        </p:txBody>
      </p:sp>
    </p:spTree>
    <p:extLst>
      <p:ext uri="{BB962C8B-B14F-4D97-AF65-F5344CB8AC3E}">
        <p14:creationId xmlns:p14="http://schemas.microsoft.com/office/powerpoint/2010/main" val="1300333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200" kern="1200" dirty="0" smtClean="0">
                <a:solidFill>
                  <a:schemeClr val="tx1"/>
                </a:solidFill>
                <a:effectLst/>
                <a:latin typeface="+mn-lt"/>
                <a:ea typeface="+mn-ea"/>
                <a:cs typeface="+mn-cs"/>
              </a:rPr>
              <a:t>Було реалізовано систему прогнозування </a:t>
            </a:r>
            <a:r>
              <a:rPr lang="ru-RU" sz="1200" kern="1200" dirty="0" smtClean="0">
                <a:solidFill>
                  <a:schemeClr val="tx1"/>
                </a:solidFill>
                <a:effectLst/>
                <a:latin typeface="+mn-lt"/>
                <a:ea typeface="+mn-ea"/>
                <a:cs typeface="+mn-cs"/>
              </a:rPr>
              <a:t>та </a:t>
            </a:r>
            <a:r>
              <a:rPr lang="ru-RU" sz="1200" kern="1200" dirty="0" err="1" smtClean="0">
                <a:solidFill>
                  <a:schemeClr val="tx1"/>
                </a:solidFill>
                <a:effectLst/>
                <a:latin typeface="+mn-lt"/>
                <a:ea typeface="+mn-ea"/>
                <a:cs typeface="+mn-cs"/>
              </a:rPr>
              <a:t>аналізу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показників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ефективності</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імпорту</a:t>
            </a:r>
            <a:r>
              <a:rPr lang="ru-RU" sz="1200" kern="1200" dirty="0" smtClean="0">
                <a:solidFill>
                  <a:schemeClr val="tx1"/>
                </a:solidFill>
                <a:effectLst/>
                <a:latin typeface="+mn-lt"/>
                <a:ea typeface="+mn-ea"/>
                <a:cs typeface="+mn-cs"/>
              </a:rPr>
              <a:t> та </a:t>
            </a:r>
            <a:r>
              <a:rPr lang="ru-RU" sz="1200" kern="1200" dirty="0" err="1" smtClean="0">
                <a:solidFill>
                  <a:schemeClr val="tx1"/>
                </a:solidFill>
                <a:effectLst/>
                <a:latin typeface="+mn-lt"/>
                <a:ea typeface="+mn-ea"/>
                <a:cs typeface="+mn-cs"/>
              </a:rPr>
              <a:t>експорту</a:t>
            </a:r>
            <a:r>
              <a:rPr lang="uk-UA" sz="1200" kern="1200" dirty="0" smtClean="0">
                <a:solidFill>
                  <a:schemeClr val="tx1"/>
                </a:solidFill>
                <a:effectLst/>
                <a:latin typeface="+mn-lt"/>
                <a:ea typeface="+mn-ea"/>
                <a:cs typeface="+mn-cs"/>
              </a:rPr>
              <a:t>. </a:t>
            </a:r>
            <a:r>
              <a:rPr lang="uk-UA" sz="1200" kern="1200" dirty="0" err="1" smtClean="0">
                <a:solidFill>
                  <a:schemeClr val="tx1"/>
                </a:solidFill>
                <a:effectLst/>
                <a:latin typeface="+mn-lt"/>
                <a:ea typeface="+mn-ea"/>
                <a:cs typeface="+mn-cs"/>
              </a:rPr>
              <a:t>Протестовано</a:t>
            </a:r>
            <a:r>
              <a:rPr lang="uk-UA" sz="1200" kern="1200" dirty="0" smtClean="0">
                <a:solidFill>
                  <a:schemeClr val="tx1"/>
                </a:solidFill>
                <a:effectLst/>
                <a:latin typeface="+mn-lt"/>
                <a:ea typeface="+mn-ea"/>
                <a:cs typeface="+mn-cs"/>
              </a:rPr>
              <a:t> реалізований </a:t>
            </a:r>
            <a:r>
              <a:rPr lang="uk-UA" sz="1200" kern="1200" dirty="0" err="1" smtClean="0">
                <a:solidFill>
                  <a:schemeClr val="tx1"/>
                </a:solidFill>
                <a:effectLst/>
                <a:latin typeface="+mn-lt"/>
                <a:ea typeface="+mn-ea"/>
                <a:cs typeface="+mn-cs"/>
              </a:rPr>
              <a:t>проєкт</a:t>
            </a:r>
            <a:r>
              <a:rPr lang="uk-UA" sz="1200" kern="1200" dirty="0" smtClean="0">
                <a:solidFill>
                  <a:schemeClr val="tx1"/>
                </a:solidFill>
                <a:effectLst/>
                <a:latin typeface="+mn-lt"/>
                <a:ea typeface="+mn-ea"/>
                <a:cs typeface="+mn-cs"/>
              </a:rPr>
              <a:t> на основі </a:t>
            </a:r>
            <a:r>
              <a:rPr lang="uk-UA" sz="1200" kern="1200" dirty="0" err="1" smtClean="0">
                <a:solidFill>
                  <a:schemeClr val="tx1"/>
                </a:solidFill>
                <a:effectLst/>
                <a:latin typeface="+mn-lt"/>
                <a:ea typeface="+mn-ea"/>
                <a:cs typeface="+mn-cs"/>
              </a:rPr>
              <a:t>датасету</a:t>
            </a:r>
            <a:r>
              <a:rPr lang="uk-UA" sz="1200" kern="1200" dirty="0" smtClean="0">
                <a:solidFill>
                  <a:schemeClr val="tx1"/>
                </a:solidFill>
                <a:effectLst/>
                <a:latin typeface="+mn-lt"/>
                <a:ea typeface="+mn-ea"/>
                <a:cs typeface="+mn-cs"/>
              </a:rPr>
              <a:t> та визначено, що система відповідає поставленим вимогам, а</a:t>
            </a:r>
            <a:r>
              <a:rPr lang="uk-UA" sz="1200" kern="1200" baseline="0" dirty="0" smtClean="0">
                <a:solidFill>
                  <a:schemeClr val="tx1"/>
                </a:solidFill>
                <a:effectLst/>
                <a:latin typeface="+mn-lt"/>
                <a:ea typeface="+mn-ea"/>
                <a:cs typeface="+mn-cs"/>
              </a:rPr>
              <a:t> також наведено інтервали, які відповідають якісним оцінкам прогнозу на основі </a:t>
            </a:r>
            <a:r>
              <a:rPr lang="uk-UA" dirty="0" smtClean="0">
                <a:latin typeface="Times New Roman" panose="02020603050405020304" pitchFamily="18" charset="0"/>
                <a:ea typeface="Times New Roman" panose="02020603050405020304" pitchFamily="18" charset="0"/>
              </a:rPr>
              <a:t>середньої абсолютної відсоткової похибки. Всі показники мають</a:t>
            </a:r>
            <a:r>
              <a:rPr lang="uk-UA" baseline="0" dirty="0" smtClean="0">
                <a:latin typeface="Times New Roman" panose="02020603050405020304" pitchFamily="18" charset="0"/>
                <a:ea typeface="Times New Roman" panose="02020603050405020304" pitchFamily="18" charset="0"/>
              </a:rPr>
              <a:t> задовільну точність прогнозу.</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35</a:t>
            </a:fld>
            <a:endParaRPr lang="uk-UA"/>
          </a:p>
        </p:txBody>
      </p:sp>
    </p:spTree>
    <p:extLst>
      <p:ext uri="{BB962C8B-B14F-4D97-AF65-F5344CB8AC3E}">
        <p14:creationId xmlns:p14="http://schemas.microsoft.com/office/powerpoint/2010/main" val="3230333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342900" indent="-342900" algn="just">
              <a:spcAft>
                <a:spcPts val="0"/>
              </a:spcAft>
              <a:buAutoNum type="arabicPeriod"/>
            </a:pPr>
            <a:r>
              <a:rPr lang="ru-RU" sz="1200" dirty="0" smtClean="0">
                <a:solidFill>
                  <a:srgbClr val="000000"/>
                </a:solidFill>
                <a:latin typeface="Times New Roman" panose="02020603050405020304" pitchFamily="18" charset="0"/>
                <a:ea typeface="Times New Roman" panose="02020603050405020304" pitchFamily="18" charset="0"/>
              </a:rPr>
              <a:t>У робот</a:t>
            </a:r>
            <a:r>
              <a:rPr lang="uk-UA" sz="1200" dirty="0" smtClean="0">
                <a:solidFill>
                  <a:srgbClr val="000000"/>
                </a:solidFill>
                <a:latin typeface="Times New Roman" panose="02020603050405020304" pitchFamily="18" charset="0"/>
                <a:ea typeface="Times New Roman" panose="02020603050405020304" pitchFamily="18" charset="0"/>
              </a:rPr>
              <a:t>і було досліджено існуючі </a:t>
            </a:r>
            <a:r>
              <a:rPr lang="uk-UA" sz="1200" dirty="0" err="1" smtClean="0">
                <a:solidFill>
                  <a:srgbClr val="000000"/>
                </a:solidFill>
                <a:latin typeface="Times New Roman" panose="02020603050405020304" pitchFamily="18" charset="0"/>
                <a:ea typeface="Times New Roman" panose="02020603050405020304" pitchFamily="18" charset="0"/>
              </a:rPr>
              <a:t>датасети</a:t>
            </a:r>
            <a:r>
              <a:rPr lang="uk-UA" sz="1200" dirty="0" smtClean="0">
                <a:solidFill>
                  <a:srgbClr val="000000"/>
                </a:solidFill>
                <a:latin typeface="Times New Roman" panose="02020603050405020304" pitchFamily="18" charset="0"/>
                <a:ea typeface="Times New Roman" panose="02020603050405020304" pitchFamily="18" charset="0"/>
              </a:rPr>
              <a:t> міністерства статистики, показники ефективності імпорту/експорту, методи та моделі прогнозування показників ефективності зовнішньої торгівлі України, а проаналізовані також вже існуючі системи прогнозування та аналізу часових рядів. Встановлено, що найкращим вибором методів та моделей для виконання задач прогнозування, аналізу та </a:t>
            </a:r>
            <a:r>
              <a:rPr lang="uk-UA" sz="1200" dirty="0" err="1" smtClean="0">
                <a:solidFill>
                  <a:srgbClr val="000000"/>
                </a:solidFill>
                <a:latin typeface="Times New Roman" panose="02020603050405020304" pitchFamily="18" charset="0"/>
                <a:ea typeface="Times New Roman" panose="02020603050405020304" pitchFamily="18" charset="0"/>
              </a:rPr>
              <a:t>кластеризації</a:t>
            </a:r>
            <a:r>
              <a:rPr lang="uk-UA" sz="1200" dirty="0" smtClean="0">
                <a:solidFill>
                  <a:srgbClr val="000000"/>
                </a:solidFill>
                <a:latin typeface="Times New Roman" panose="02020603050405020304" pitchFamily="18" charset="0"/>
                <a:ea typeface="Times New Roman" panose="02020603050405020304" pitchFamily="18" charset="0"/>
              </a:rPr>
              <a:t> буде - </a:t>
            </a:r>
            <a:r>
              <a:rPr lang="uk-UA" sz="1200" dirty="0" err="1" smtClean="0">
                <a:solidFill>
                  <a:srgbClr val="000000"/>
                </a:solidFill>
                <a:latin typeface="Times New Roman" panose="02020603050405020304" pitchFamily="18" charset="0"/>
                <a:ea typeface="Times New Roman" panose="02020603050405020304" pitchFamily="18" charset="0"/>
              </a:rPr>
              <a:t>модел</a:t>
            </a:r>
            <a:r>
              <a:rPr lang="ru-RU" sz="1200" dirty="0" smtClean="0">
                <a:solidFill>
                  <a:srgbClr val="000000"/>
                </a:solidFill>
                <a:latin typeface="Times New Roman" panose="02020603050405020304" pitchFamily="18" charset="0"/>
                <a:ea typeface="Times New Roman" panose="02020603050405020304" pitchFamily="18" charset="0"/>
              </a:rPr>
              <a:t>ь</a:t>
            </a:r>
            <a:r>
              <a:rPr lang="uk-UA" sz="1200" dirty="0" smtClean="0">
                <a:solidFill>
                  <a:srgbClr val="000000"/>
                </a:solidFill>
                <a:latin typeface="Times New Roman" panose="02020603050405020304" pitchFamily="18" charset="0"/>
                <a:ea typeface="Times New Roman" panose="02020603050405020304" pitchFamily="18" charset="0"/>
              </a:rPr>
              <a:t> </a:t>
            </a:r>
            <a:r>
              <a:rPr lang="en-US" sz="1200" dirty="0" smtClean="0">
                <a:solidFill>
                  <a:srgbClr val="000000"/>
                </a:solidFill>
                <a:latin typeface="Times New Roman" panose="02020603050405020304" pitchFamily="18" charset="0"/>
                <a:ea typeface="Times New Roman" panose="02020603050405020304" pitchFamily="18" charset="0"/>
              </a:rPr>
              <a:t>ARIMA</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кореляційний</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аналіз</a:t>
            </a:r>
            <a:r>
              <a:rPr lang="ru-RU" sz="1200" dirty="0" smtClean="0">
                <a:solidFill>
                  <a:srgbClr val="000000"/>
                </a:solidFill>
                <a:latin typeface="Times New Roman" panose="02020603050405020304" pitchFamily="18" charset="0"/>
                <a:ea typeface="Times New Roman" panose="02020603050405020304" pitchFamily="18" charset="0"/>
              </a:rPr>
              <a:t> та </a:t>
            </a:r>
            <a:r>
              <a:rPr lang="ru-RU" sz="1200" dirty="0" err="1" smtClean="0">
                <a:solidFill>
                  <a:srgbClr val="000000"/>
                </a:solidFill>
                <a:latin typeface="Times New Roman" panose="02020603050405020304" pitchFamily="18" charset="0"/>
                <a:ea typeface="Times New Roman" panose="02020603050405020304" pitchFamily="18" charset="0"/>
              </a:rPr>
              <a:t>агломеративна</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ієрархічна</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кластеризація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оскільки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мають</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найбільше</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недоліків</a:t>
            </a:r>
            <a:r>
              <a:rPr lang="ru-RU" sz="1200" dirty="0" smtClean="0">
                <a:solidFill>
                  <a:srgbClr val="000000"/>
                </a:solidFill>
                <a:latin typeface="Times New Roman" panose="02020603050405020304" pitchFamily="18" charset="0"/>
                <a:ea typeface="Times New Roman" panose="02020603050405020304" pitchFamily="18" charset="0"/>
              </a:rPr>
              <a:t>. </a:t>
            </a:r>
            <a:endParaRPr lang="uk-UA" sz="1200" dirty="0" smtClean="0">
              <a:solidFill>
                <a:srgbClr val="000000"/>
              </a:solidFill>
              <a:latin typeface="Times New Roman" panose="02020603050405020304" pitchFamily="18" charset="0"/>
              <a:ea typeface="Times New Roman" panose="02020603050405020304" pitchFamily="18" charset="0"/>
            </a:endParaRPr>
          </a:p>
          <a:p>
            <a:pPr marL="342900" indent="-342900" algn="just">
              <a:spcAft>
                <a:spcPts val="0"/>
              </a:spcAft>
              <a:buAutoNum type="arabicPeriod"/>
            </a:pPr>
            <a:r>
              <a:rPr lang="ru-RU" sz="1200" dirty="0" smtClean="0">
                <a:solidFill>
                  <a:srgbClr val="000000"/>
                </a:solidFill>
                <a:latin typeface="Times New Roman" panose="02020603050405020304" pitchFamily="18" charset="0"/>
                <a:ea typeface="Times New Roman" panose="02020603050405020304" pitchFamily="18" charset="0"/>
              </a:rPr>
              <a:t>Для </a:t>
            </a:r>
            <a:r>
              <a:rPr lang="ru-RU" sz="1200" dirty="0" err="1" smtClean="0">
                <a:solidFill>
                  <a:srgbClr val="000000"/>
                </a:solidFill>
                <a:latin typeface="Times New Roman" panose="02020603050405020304" pitchFamily="18" charset="0"/>
                <a:ea typeface="Times New Roman" panose="02020603050405020304" pitchFamily="18" charset="0"/>
              </a:rPr>
              <a:t>розробки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моделі</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системи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використовується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методологія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системої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інженерії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Реалізовано</a:t>
            </a:r>
            <a:r>
              <a:rPr lang="ru-RU" sz="1200" dirty="0" smtClean="0">
                <a:solidFill>
                  <a:srgbClr val="000000"/>
                </a:solidFill>
                <a:latin typeface="Times New Roman" panose="02020603050405020304" pitchFamily="18" charset="0"/>
                <a:ea typeface="Times New Roman" panose="02020603050405020304" pitchFamily="18" charset="0"/>
              </a:rPr>
              <a:t> модель </a:t>
            </a:r>
            <a:r>
              <a:rPr lang="ru-RU" sz="1200" dirty="0" err="1" smtClean="0">
                <a:solidFill>
                  <a:srgbClr val="000000"/>
                </a:solidFill>
                <a:latin typeface="Times New Roman" panose="02020603050405020304" pitchFamily="18" charset="0"/>
                <a:ea typeface="Times New Roman" panose="02020603050405020304" pitchFamily="18" charset="0"/>
              </a:rPr>
              <a:t>системи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прогнозування</a:t>
            </a:r>
            <a:r>
              <a:rPr lang="ru-RU" sz="1200" dirty="0" smtClean="0">
                <a:solidFill>
                  <a:srgbClr val="000000"/>
                </a:solidFill>
                <a:latin typeface="Times New Roman" panose="02020603050405020304" pitchFamily="18" charset="0"/>
                <a:ea typeface="Times New Roman" panose="02020603050405020304" pitchFamily="18" charset="0"/>
              </a:rPr>
              <a:t> та </a:t>
            </a:r>
            <a:r>
              <a:rPr lang="ru-RU" sz="1200" dirty="0" err="1" smtClean="0">
                <a:solidFill>
                  <a:srgbClr val="000000"/>
                </a:solidFill>
                <a:latin typeface="Times New Roman" panose="02020603050405020304" pitchFamily="18" charset="0"/>
                <a:ea typeface="Times New Roman" panose="02020603050405020304" pitchFamily="18" charset="0"/>
              </a:rPr>
              <a:t>аналізу</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показників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ефективності</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зовнішньої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торгівлі</a:t>
            </a:r>
            <a:r>
              <a:rPr lang="ru-RU" sz="1200" dirty="0" smtClean="0">
                <a:solidFill>
                  <a:srgbClr val="000000"/>
                </a:solidFill>
                <a:latin typeface="Times New Roman" panose="02020603050405020304" pitchFamily="18" charset="0"/>
                <a:ea typeface="Times New Roman" panose="02020603050405020304" pitchFamily="18" charset="0"/>
              </a:rPr>
              <a:t> у </a:t>
            </a:r>
            <a:r>
              <a:rPr lang="ru-RU" sz="1200" dirty="0" err="1" smtClean="0">
                <a:solidFill>
                  <a:srgbClr val="000000"/>
                </a:solidFill>
                <a:latin typeface="Times New Roman" panose="02020603050405020304" pitchFamily="18" charset="0"/>
                <a:ea typeface="Times New Roman" panose="02020603050405020304" pitchFamily="18" charset="0"/>
              </a:rPr>
              <a:t>вигляді</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двох</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типів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представлень</a:t>
            </a:r>
            <a:r>
              <a:rPr lang="ru-RU" sz="1200" dirty="0" smtClean="0">
                <a:solidFill>
                  <a:srgbClr val="000000"/>
                </a:solidFill>
                <a:latin typeface="Times New Roman" panose="02020603050405020304" pitchFamily="18" charset="0"/>
                <a:ea typeface="Times New Roman" panose="02020603050405020304" pitchFamily="18" charset="0"/>
              </a:rPr>
              <a:t> – структурного та </a:t>
            </a:r>
            <a:r>
              <a:rPr lang="ru-RU" sz="1200" dirty="0" err="1" smtClean="0">
                <a:solidFill>
                  <a:srgbClr val="000000"/>
                </a:solidFill>
                <a:latin typeface="Times New Roman" panose="02020603050405020304" pitchFamily="18" charset="0"/>
                <a:ea typeface="Times New Roman" panose="02020603050405020304" pitchFamily="18" charset="0"/>
              </a:rPr>
              <a:t>динамічного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це</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дає</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змогу</a:t>
            </a:r>
            <a:r>
              <a:rPr lang="ru-RU" sz="1200" dirty="0" smtClean="0">
                <a:solidFill>
                  <a:srgbClr val="000000"/>
                </a:solidFill>
                <a:latin typeface="Times New Roman" panose="02020603050405020304" pitchFamily="18" charset="0"/>
                <a:ea typeface="Times New Roman" panose="02020603050405020304" pitchFamily="18" charset="0"/>
              </a:rPr>
              <a:t> з </a:t>
            </a:r>
            <a:r>
              <a:rPr lang="ru-RU" sz="1200" dirty="0" err="1" smtClean="0">
                <a:solidFill>
                  <a:srgbClr val="000000"/>
                </a:solidFill>
                <a:latin typeface="Times New Roman" panose="02020603050405020304" pitchFamily="18" charset="0"/>
                <a:ea typeface="Times New Roman" panose="02020603050405020304" pitchFamily="18" charset="0"/>
              </a:rPr>
              <a:t>різних</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боків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поглянути</a:t>
            </a:r>
            <a:r>
              <a:rPr lang="ru-RU" sz="1200" dirty="0" smtClean="0">
                <a:solidFill>
                  <a:srgbClr val="000000"/>
                </a:solidFill>
                <a:latin typeface="Times New Roman" panose="02020603050405020304" pitchFamily="18" charset="0"/>
                <a:ea typeface="Times New Roman" panose="02020603050405020304" pitchFamily="18" charset="0"/>
              </a:rPr>
              <a:t> на </a:t>
            </a:r>
            <a:r>
              <a:rPr lang="ru-RU" sz="1200" dirty="0" err="1" smtClean="0">
                <a:solidFill>
                  <a:srgbClr val="000000"/>
                </a:solidFill>
                <a:latin typeface="Times New Roman" panose="02020603050405020304" pitchFamily="18" charset="0"/>
                <a:ea typeface="Times New Roman" panose="02020603050405020304" pitchFamily="18" charset="0"/>
              </a:rPr>
              <a:t>розроблювану</a:t>
            </a:r>
            <a:r>
              <a:rPr lang="ru-RU" sz="1200" dirty="0" smtClean="0">
                <a:solidFill>
                  <a:srgbClr val="000000"/>
                </a:solidFill>
                <a:latin typeface="Times New Roman" panose="02020603050405020304" pitchFamily="18" charset="0"/>
                <a:ea typeface="Times New Roman" panose="02020603050405020304" pitchFamily="18" charset="0"/>
              </a:rPr>
              <a:t> систему, у тому </a:t>
            </a:r>
            <a:r>
              <a:rPr lang="ru-RU" sz="1200" dirty="0" err="1" smtClean="0">
                <a:solidFill>
                  <a:srgbClr val="000000"/>
                </a:solidFill>
                <a:latin typeface="Times New Roman" panose="02020603050405020304" pitchFamily="18" charset="0"/>
                <a:ea typeface="Times New Roman" panose="02020603050405020304" pitchFamily="18" charset="0"/>
              </a:rPr>
              <a:t>числі</a:t>
            </a:r>
            <a:r>
              <a:rPr lang="ru-RU" sz="1200" dirty="0" smtClean="0">
                <a:solidFill>
                  <a:srgbClr val="000000"/>
                </a:solidFill>
                <a:latin typeface="Times New Roman" panose="02020603050405020304" pitchFamily="18" charset="0"/>
                <a:ea typeface="Times New Roman" panose="02020603050405020304" pitchFamily="18" charset="0"/>
              </a:rPr>
              <a:t> з точки </a:t>
            </a:r>
            <a:r>
              <a:rPr lang="ru-RU" sz="1200" dirty="0" err="1" smtClean="0">
                <a:solidFill>
                  <a:srgbClr val="000000"/>
                </a:solidFill>
                <a:latin typeface="Times New Roman" panose="02020603050405020304" pitchFamily="18" charset="0"/>
                <a:ea typeface="Times New Roman" panose="02020603050405020304" pitchFamily="18" charset="0"/>
              </a:rPr>
              <a:t>зору</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розробки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програмного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забезпечення</a:t>
            </a:r>
            <a:r>
              <a:rPr lang="ru-RU" sz="1200" dirty="0" smtClean="0">
                <a:solidFill>
                  <a:srgbClr val="000000"/>
                </a:solidFill>
                <a:latin typeface="Times New Roman" panose="02020603050405020304" pitchFamily="18" charset="0"/>
                <a:ea typeface="Times New Roman" panose="02020603050405020304" pitchFamily="18" charset="0"/>
              </a:rPr>
              <a:t>.</a:t>
            </a:r>
          </a:p>
          <a:p>
            <a:pPr marL="342900" indent="-342900" algn="just">
              <a:spcAft>
                <a:spcPts val="0"/>
              </a:spcAft>
              <a:buAutoNum type="arabicPeriod"/>
            </a:pPr>
            <a:r>
              <a:rPr lang="ru-RU" sz="1200" dirty="0" err="1" smtClean="0">
                <a:solidFill>
                  <a:srgbClr val="000000"/>
                </a:solidFill>
                <a:latin typeface="Times New Roman" panose="02020603050405020304" pitchFamily="18" charset="0"/>
                <a:ea typeface="Times New Roman" panose="02020603050405020304" pitchFamily="18" charset="0"/>
              </a:rPr>
              <a:t>Розробка</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математичного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забезпечення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системи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являє</a:t>
            </a:r>
            <a:r>
              <a:rPr lang="ru-RU" sz="1200" dirty="0" smtClean="0">
                <a:solidFill>
                  <a:srgbClr val="000000"/>
                </a:solidFill>
                <a:latin typeface="Times New Roman" panose="02020603050405020304" pitchFamily="18" charset="0"/>
                <a:ea typeface="Times New Roman" panose="02020603050405020304" pitchFamily="18" charset="0"/>
              </a:rPr>
              <a:t> собою </a:t>
            </a:r>
            <a:r>
              <a:rPr lang="ru-RU" sz="1200" dirty="0" err="1" smtClean="0">
                <a:solidFill>
                  <a:srgbClr val="000000"/>
                </a:solidFill>
                <a:latin typeface="Times New Roman" panose="02020603050405020304" pitchFamily="18" charset="0"/>
                <a:ea typeface="Times New Roman" panose="02020603050405020304" pitchFamily="18" charset="0"/>
              </a:rPr>
              <a:t>імплементацію</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компонентів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прогнозування</a:t>
            </a:r>
            <a:r>
              <a:rPr lang="ru-RU" sz="1200" dirty="0" smtClean="0">
                <a:solidFill>
                  <a:srgbClr val="000000"/>
                </a:solidFill>
                <a:latin typeface="Times New Roman" panose="02020603050405020304" pitchFamily="18" charset="0"/>
                <a:ea typeface="Times New Roman" panose="02020603050405020304" pitchFamily="18" charset="0"/>
              </a:rPr>
              <a:t> та </a:t>
            </a:r>
            <a:r>
              <a:rPr lang="ru-RU" sz="1200" dirty="0" err="1" smtClean="0">
                <a:solidFill>
                  <a:srgbClr val="000000"/>
                </a:solidFill>
                <a:latin typeface="Times New Roman" panose="02020603050405020304" pitchFamily="18" charset="0"/>
                <a:ea typeface="Times New Roman" panose="02020603050405020304" pitchFamily="18" charset="0"/>
              </a:rPr>
              <a:t>кластеризації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Визначено</a:t>
            </a:r>
            <a:r>
              <a:rPr lang="ru-RU" sz="1200" dirty="0" smtClean="0">
                <a:solidFill>
                  <a:srgbClr val="000000"/>
                </a:solidFill>
                <a:latin typeface="Times New Roman" panose="02020603050405020304" pitchFamily="18" charset="0"/>
                <a:ea typeface="Times New Roman" panose="02020603050405020304" pitchFamily="18" charset="0"/>
              </a:rPr>
              <a:t> </a:t>
            </a:r>
            <a:r>
              <a:rPr lang="uk-UA" sz="1200" dirty="0" smtClean="0">
                <a:solidFill>
                  <a:srgbClr val="000000"/>
                </a:solidFill>
                <a:latin typeface="Times New Roman" panose="02020603050405020304" pitchFamily="18" charset="0"/>
                <a:ea typeface="Times New Roman" panose="02020603050405020304" pitchFamily="18" charset="0"/>
              </a:rPr>
              <a:t>із яких моделей складається модель </a:t>
            </a:r>
            <a:r>
              <a:rPr lang="en-US" sz="1200" dirty="0" smtClean="0">
                <a:solidFill>
                  <a:srgbClr val="000000"/>
                </a:solidFill>
                <a:latin typeface="Times New Roman" panose="02020603050405020304" pitchFamily="18" charset="0"/>
                <a:ea typeface="Times New Roman" panose="02020603050405020304" pitchFamily="18" charset="0"/>
              </a:rPr>
              <a:t>ARIMA,</a:t>
            </a:r>
            <a:r>
              <a:rPr lang="uk-UA" sz="1200" dirty="0" smtClean="0">
                <a:solidFill>
                  <a:srgbClr val="000000"/>
                </a:solidFill>
                <a:latin typeface="Times New Roman" panose="02020603050405020304" pitchFamily="18" charset="0"/>
                <a:ea typeface="Times New Roman" panose="02020603050405020304" pitchFamily="18" charset="0"/>
              </a:rPr>
              <a:t> основний алгоритм </a:t>
            </a:r>
            <a:r>
              <a:rPr lang="uk-UA" sz="1200" dirty="0" err="1" smtClean="0">
                <a:solidFill>
                  <a:srgbClr val="000000"/>
                </a:solidFill>
                <a:latin typeface="Times New Roman" panose="02020603050405020304" pitchFamily="18" charset="0"/>
                <a:ea typeface="Times New Roman" panose="02020603050405020304" pitchFamily="18" charset="0"/>
              </a:rPr>
              <a:t>алгомеративної</a:t>
            </a:r>
            <a:r>
              <a:rPr lang="uk-UA" sz="1200" dirty="0" smtClean="0">
                <a:solidFill>
                  <a:srgbClr val="000000"/>
                </a:solidFill>
                <a:latin typeface="Times New Roman" panose="02020603050405020304" pitchFamily="18" charset="0"/>
                <a:ea typeface="Times New Roman" panose="02020603050405020304" pitchFamily="18" charset="0"/>
              </a:rPr>
              <a:t> ієрархічної </a:t>
            </a:r>
            <a:r>
              <a:rPr lang="uk-UA" sz="1200" dirty="0" err="1" smtClean="0">
                <a:solidFill>
                  <a:srgbClr val="000000"/>
                </a:solidFill>
                <a:latin typeface="Times New Roman" panose="02020603050405020304" pitchFamily="18" charset="0"/>
                <a:ea typeface="Times New Roman" panose="02020603050405020304" pitchFamily="18" charset="0"/>
              </a:rPr>
              <a:t>кластеризації</a:t>
            </a:r>
            <a:r>
              <a:rPr lang="uk-UA" sz="1200" dirty="0" smtClean="0">
                <a:solidFill>
                  <a:srgbClr val="000000"/>
                </a:solidFill>
                <a:latin typeface="Times New Roman" panose="02020603050405020304" pitchFamily="18" charset="0"/>
                <a:ea typeface="Times New Roman" panose="02020603050405020304" pitchFamily="18" charset="0"/>
              </a:rPr>
              <a:t>, а також методи визначення відстаней, які цей метод використовують.</a:t>
            </a:r>
            <a:endParaRPr lang="ru-RU" sz="1200" dirty="0" smtClean="0">
              <a:solidFill>
                <a:srgbClr val="000000"/>
              </a:solidFill>
              <a:latin typeface="Times New Roman" panose="02020603050405020304" pitchFamily="18" charset="0"/>
              <a:ea typeface="Times New Roman" panose="02020603050405020304" pitchFamily="18" charset="0"/>
            </a:endParaRPr>
          </a:p>
          <a:p>
            <a:pPr marL="342900" lvl="0" indent="-342900" algn="just">
              <a:buFontTx/>
              <a:buAutoNum type="arabicPeriod"/>
            </a:pPr>
            <a:r>
              <a:rPr lang="ru-RU" sz="1200" dirty="0" err="1" smtClean="0">
                <a:solidFill>
                  <a:srgbClr val="000000"/>
                </a:solidFill>
                <a:latin typeface="Times New Roman" panose="02020603050405020304" pitchFamily="18" charset="0"/>
                <a:ea typeface="Times New Roman" panose="02020603050405020304" pitchFamily="18" charset="0"/>
              </a:rPr>
              <a:t>Програмний</a:t>
            </a:r>
            <a:r>
              <a:rPr lang="ru-RU" sz="1200" dirty="0" smtClean="0">
                <a:solidFill>
                  <a:srgbClr val="000000"/>
                </a:solidFill>
                <a:latin typeface="Times New Roman" panose="02020603050405020304" pitchFamily="18" charset="0"/>
                <a:ea typeface="Times New Roman" panose="02020603050405020304" pitchFamily="18" charset="0"/>
              </a:rPr>
              <a:t> продукт </a:t>
            </a:r>
            <a:r>
              <a:rPr lang="ru-RU" sz="1200" dirty="0" err="1" smtClean="0">
                <a:solidFill>
                  <a:srgbClr val="000000"/>
                </a:solidFill>
                <a:latin typeface="Times New Roman" panose="02020603050405020304" pitchFamily="18" charset="0"/>
                <a:ea typeface="Times New Roman" panose="02020603050405020304" pitchFamily="18" charset="0"/>
              </a:rPr>
              <a:t>було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реалізовано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мовою</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програмування</a:t>
            </a:r>
            <a:r>
              <a:rPr lang="ru-RU" sz="1200" dirty="0" smtClean="0">
                <a:solidFill>
                  <a:srgbClr val="000000"/>
                </a:solidFill>
                <a:latin typeface="Times New Roman" panose="02020603050405020304" pitchFamily="18" charset="0"/>
                <a:ea typeface="Times New Roman" panose="02020603050405020304" pitchFamily="18" charset="0"/>
              </a:rPr>
              <a:t> </a:t>
            </a:r>
            <a:r>
              <a:rPr lang="en-US" sz="1200" dirty="0" smtClean="0">
                <a:solidFill>
                  <a:srgbClr val="000000"/>
                </a:solidFill>
                <a:latin typeface="Times New Roman" panose="02020603050405020304" pitchFamily="18" charset="0"/>
                <a:ea typeface="Times New Roman" panose="02020603050405020304" pitchFamily="18" charset="0"/>
              </a:rPr>
              <a:t>python </a:t>
            </a:r>
            <a:r>
              <a:rPr lang="uk-UA" sz="1200" dirty="0" smtClean="0">
                <a:solidFill>
                  <a:srgbClr val="000000"/>
                </a:solidFill>
                <a:latin typeface="Times New Roman" panose="02020603050405020304" pitchFamily="18" charset="0"/>
                <a:ea typeface="Times New Roman" panose="02020603050405020304" pitchFamily="18" charset="0"/>
              </a:rPr>
              <a:t>із застосуванням пакетів </a:t>
            </a:r>
            <a:r>
              <a:rPr lang="en-US" sz="1200" dirty="0" smtClean="0">
                <a:solidFill>
                  <a:srgbClr val="000000"/>
                </a:solidFill>
                <a:latin typeface="Times New Roman" panose="02020603050405020304" pitchFamily="18" charset="0"/>
                <a:ea typeface="Times New Roman" panose="02020603050405020304" pitchFamily="18" charset="0"/>
              </a:rPr>
              <a:t>pandas, </a:t>
            </a:r>
            <a:r>
              <a:rPr lang="en-US" sz="1200" dirty="0" err="1" smtClean="0">
                <a:solidFill>
                  <a:srgbClr val="000000"/>
                </a:solidFill>
                <a:latin typeface="Times New Roman" panose="02020603050405020304" pitchFamily="18" charset="0"/>
                <a:ea typeface="Times New Roman" panose="02020603050405020304" pitchFamily="18" charset="0"/>
              </a:rPr>
              <a:t>matplotlib</a:t>
            </a:r>
            <a:r>
              <a:rPr lang="en-US" sz="1200" dirty="0" smtClean="0">
                <a:solidFill>
                  <a:srgbClr val="000000"/>
                </a:solidFill>
                <a:latin typeface="Times New Roman" panose="02020603050405020304" pitchFamily="18" charset="0"/>
                <a:ea typeface="Times New Roman" panose="02020603050405020304" pitchFamily="18" charset="0"/>
              </a:rPr>
              <a:t>, </a:t>
            </a:r>
            <a:r>
              <a:rPr lang="en-US" sz="1200" dirty="0" err="1" smtClean="0">
                <a:solidFill>
                  <a:srgbClr val="000000"/>
                </a:solidFill>
                <a:latin typeface="Times New Roman" panose="02020603050405020304" pitchFamily="18" charset="0"/>
                <a:ea typeface="Times New Roman" panose="02020603050405020304" pitchFamily="18" charset="0"/>
              </a:rPr>
              <a:t>seaborn</a:t>
            </a:r>
            <a:r>
              <a:rPr lang="en-US" sz="1200" dirty="0" smtClean="0">
                <a:solidFill>
                  <a:srgbClr val="000000"/>
                </a:solidFill>
                <a:latin typeface="Times New Roman" panose="02020603050405020304" pitchFamily="18" charset="0"/>
                <a:ea typeface="Times New Roman" panose="02020603050405020304" pitchFamily="18" charset="0"/>
              </a:rPr>
              <a:t>, </a:t>
            </a:r>
            <a:r>
              <a:rPr lang="en-US" sz="1200" dirty="0" err="1" smtClean="0">
                <a:solidFill>
                  <a:srgbClr val="000000"/>
                </a:solidFill>
                <a:latin typeface="Times New Roman" panose="02020603050405020304" pitchFamily="18" charset="0"/>
                <a:ea typeface="Times New Roman" panose="02020603050405020304" pitchFamily="18" charset="0"/>
              </a:rPr>
              <a:t>skilit</a:t>
            </a:r>
            <a:r>
              <a:rPr lang="en-US" sz="1200" dirty="0" smtClean="0">
                <a:solidFill>
                  <a:srgbClr val="000000"/>
                </a:solidFill>
                <a:latin typeface="Times New Roman" panose="02020603050405020304" pitchFamily="18" charset="0"/>
                <a:ea typeface="Times New Roman" panose="02020603050405020304" pitchFamily="18" charset="0"/>
              </a:rPr>
              <a:t>-learn</a:t>
            </a:r>
            <a:r>
              <a:rPr lang="uk-UA" sz="1200" dirty="0" smtClean="0">
                <a:solidFill>
                  <a:srgbClr val="000000"/>
                </a:solidFill>
                <a:latin typeface="Times New Roman" panose="02020603050405020304" pitchFamily="18" charset="0"/>
                <a:ea typeface="Times New Roman" panose="02020603050405020304" pitchFamily="18" charset="0"/>
              </a:rPr>
              <a:t>, за допомогою яких було </a:t>
            </a:r>
            <a:r>
              <a:rPr lang="uk-UA" sz="1200" dirty="0" err="1" smtClean="0">
                <a:solidFill>
                  <a:srgbClr val="000000"/>
                </a:solidFill>
                <a:latin typeface="Times New Roman" panose="02020603050405020304" pitchFamily="18" charset="0"/>
                <a:ea typeface="Times New Roman" panose="02020603050405020304" pitchFamily="18" charset="0"/>
              </a:rPr>
              <a:t>запрограмовано</a:t>
            </a:r>
            <a:r>
              <a:rPr lang="uk-UA" sz="1200" dirty="0" smtClean="0">
                <a:solidFill>
                  <a:srgbClr val="000000"/>
                </a:solidFill>
                <a:latin typeface="Times New Roman" panose="02020603050405020304" pitchFamily="18" charset="0"/>
                <a:ea typeface="Times New Roman" panose="02020603050405020304" pitchFamily="18" charset="0"/>
              </a:rPr>
              <a:t> систему прогнозування та аналізу показників ефективності імпорту та експорту,  зовнішньої торгівлі України.</a:t>
            </a:r>
            <a:r>
              <a:rPr lang="uk-UA" sz="1400" dirty="0" smtClean="0"/>
              <a:t> </a:t>
            </a:r>
            <a:r>
              <a:rPr lang="uk-UA" sz="1200" dirty="0" smtClean="0">
                <a:latin typeface="Times New Roman" panose="02020603050405020304" pitchFamily="18" charset="0"/>
                <a:cs typeface="Times New Roman" panose="02020603050405020304" pitchFamily="18" charset="0"/>
              </a:rPr>
              <a:t>Розроблено методичне забезпечення, яке дає можливість користувачам налаштувати програмне забезпечення для подальшої роботи з ним, таким чином, щоб файл із набору даних нормально зчитувався та увесь представлений функціонал – прогнозування, </a:t>
            </a:r>
            <a:r>
              <a:rPr lang="uk-UA" sz="1200" dirty="0" err="1" smtClean="0">
                <a:latin typeface="Times New Roman" panose="02020603050405020304" pitchFamily="18" charset="0"/>
                <a:cs typeface="Times New Roman" panose="02020603050405020304" pitchFamily="18" charset="0"/>
              </a:rPr>
              <a:t>кластеризації</a:t>
            </a:r>
            <a:r>
              <a:rPr lang="uk-UA" sz="1200" dirty="0" smtClean="0">
                <a:latin typeface="Times New Roman" panose="02020603050405020304" pitchFamily="18" charset="0"/>
                <a:cs typeface="Times New Roman" panose="02020603050405020304" pitchFamily="18" charset="0"/>
              </a:rPr>
              <a:t> та аналізу даних працював.</a:t>
            </a:r>
          </a:p>
          <a:p>
            <a:pPr marL="342900" indent="-342900" algn="just">
              <a:buFontTx/>
              <a:buAutoNum type="arabicPeriod"/>
            </a:pPr>
            <a:r>
              <a:rPr lang="uk-UA" sz="1200" dirty="0" smtClean="0">
                <a:latin typeface="Times New Roman" panose="02020603050405020304" pitchFamily="18" charset="0"/>
                <a:cs typeface="Times New Roman" panose="02020603050405020304" pitchFamily="18" charset="0"/>
              </a:rPr>
              <a:t>Результати </a:t>
            </a:r>
            <a:r>
              <a:rPr lang="uk-UA" sz="1200" dirty="0" err="1" smtClean="0">
                <a:latin typeface="Times New Roman" panose="02020603050405020304" pitchFamily="18" charset="0"/>
                <a:cs typeface="Times New Roman" panose="02020603050405020304" pitchFamily="18" charset="0"/>
              </a:rPr>
              <a:t>кластеризації</a:t>
            </a:r>
            <a:r>
              <a:rPr lang="uk-UA" sz="1200" dirty="0" smtClean="0">
                <a:latin typeface="Times New Roman" panose="02020603050405020304" pitchFamily="18" charset="0"/>
                <a:cs typeface="Times New Roman" panose="02020603050405020304" pitchFamily="18" charset="0"/>
              </a:rPr>
              <a:t>, дослідження типів зв</a:t>
            </a:r>
            <a:r>
              <a:rPr lang="en-US" sz="1200" dirty="0" smtClean="0">
                <a:latin typeface="Times New Roman" panose="02020603050405020304" pitchFamily="18" charset="0"/>
                <a:cs typeface="Times New Roman" panose="02020603050405020304" pitchFamily="18" charset="0"/>
              </a:rPr>
              <a:t>’</a:t>
            </a:r>
            <a:r>
              <a:rPr lang="uk-UA" sz="1200" dirty="0" err="1" smtClean="0">
                <a:latin typeface="Times New Roman" panose="02020603050405020304" pitchFamily="18" charset="0"/>
                <a:cs typeface="Times New Roman" panose="02020603050405020304" pitchFamily="18" charset="0"/>
              </a:rPr>
              <a:t>язку</a:t>
            </a:r>
            <a:r>
              <a:rPr lang="uk-UA" sz="1200" dirty="0" smtClean="0">
                <a:latin typeface="Times New Roman" panose="02020603050405020304" pitchFamily="18" charset="0"/>
                <a:cs typeface="Times New Roman" panose="02020603050405020304" pitchFamily="18" charset="0"/>
              </a:rPr>
              <a:t> та прогнозування представлені відповідно у вигляді графіків розкиду, кореляційної матриці та графіків поведінки показників ефективності зовнішньої торгівлі України. </a:t>
            </a:r>
            <a:r>
              <a:rPr lang="ru-RU" sz="1200" dirty="0" err="1" smtClean="0">
                <a:latin typeface="Times New Roman" panose="02020603050405020304" pitchFamily="18" charset="0"/>
                <a:cs typeface="Times New Roman" panose="02020603050405020304" pitchFamily="18" charset="0"/>
              </a:rPr>
              <a:t>Щоб</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користувач</a:t>
            </a:r>
            <a:r>
              <a:rPr lang="ru-RU" sz="1200" dirty="0" smtClean="0">
                <a:latin typeface="Times New Roman" panose="02020603050405020304" pitchFamily="18" charset="0"/>
                <a:cs typeface="Times New Roman" panose="02020603050405020304" pitchFamily="18" charset="0"/>
              </a:rPr>
              <a:t> знав </a:t>
            </a:r>
            <a:r>
              <a:rPr lang="ru-RU" sz="1200" dirty="0" err="1" smtClean="0">
                <a:latin typeface="Times New Roman" panose="02020603050405020304" pitchFamily="18" charset="0"/>
                <a:cs typeface="Times New Roman" panose="02020603050405020304" pitchFamily="18" charset="0"/>
              </a:rPr>
              <a:t>наскільки</a:t>
            </a:r>
            <a:r>
              <a:rPr lang="ru-RU" sz="1200" dirty="0" smtClean="0">
                <a:latin typeface="Times New Roman" panose="02020603050405020304" pitchFamily="18" charset="0"/>
                <a:cs typeface="Times New Roman" panose="02020603050405020304" pitchFamily="18" charset="0"/>
              </a:rPr>
              <a:t> прогнозам </a:t>
            </a:r>
            <a:r>
              <a:rPr lang="ru-RU" sz="1200" dirty="0" err="1" smtClean="0">
                <a:latin typeface="Times New Roman" panose="02020603050405020304" pitchFamily="18" charset="0"/>
                <a:cs typeface="Times New Roman" panose="02020603050405020304" pitchFamily="18" charset="0"/>
              </a:rPr>
              <a:t>поведінки</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показників</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ефективності</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можна</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довіряти</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розраховуються</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точності</a:t>
            </a:r>
            <a:r>
              <a:rPr lang="ru-RU"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MAPE </a:t>
            </a:r>
            <a:r>
              <a:rPr lang="uk-UA" sz="1200" dirty="0" smtClean="0">
                <a:latin typeface="Times New Roman" panose="02020603050405020304" pitchFamily="18" charset="0"/>
                <a:cs typeface="Times New Roman" panose="02020603050405020304" pitchFamily="18" charset="0"/>
              </a:rPr>
              <a:t>та </a:t>
            </a:r>
            <a:r>
              <a:rPr lang="en-US" sz="1200" dirty="0" smtClean="0">
                <a:latin typeface="Times New Roman" panose="02020603050405020304" pitchFamily="18" charset="0"/>
                <a:cs typeface="Times New Roman" panose="02020603050405020304" pitchFamily="18" charset="0"/>
              </a:rPr>
              <a:t>MSE</a:t>
            </a:r>
            <a:r>
              <a:rPr lang="uk-UA" sz="1200" dirty="0" smtClean="0">
                <a:latin typeface="Times New Roman" panose="02020603050405020304" pitchFamily="18" charset="0"/>
                <a:cs typeface="Times New Roman" panose="02020603050405020304" pitchFamily="18" charset="0"/>
              </a:rPr>
              <a:t>. На основі цих результатів користувачі із підприємств, установ, організацій зможуть мати розуміння того, на які групи товарів надзвичайні умови вплинули найбільше, найменше, або середнє, за необхідності вплинути на один показник ефективності через інший та візуально оцінити </a:t>
            </a:r>
            <a:r>
              <a:rPr lang="uk-UA" sz="1200" dirty="0" err="1" smtClean="0">
                <a:latin typeface="Times New Roman" panose="02020603050405020304" pitchFamily="18" charset="0"/>
                <a:cs typeface="Times New Roman" panose="02020603050405020304" pitchFamily="18" charset="0"/>
              </a:rPr>
              <a:t>спрогнозовану</a:t>
            </a:r>
            <a:r>
              <a:rPr lang="uk-UA" sz="1200" dirty="0" smtClean="0">
                <a:latin typeface="Times New Roman" panose="02020603050405020304" pitchFamily="18" charset="0"/>
                <a:cs typeface="Times New Roman" panose="02020603050405020304" pitchFamily="18" charset="0"/>
              </a:rPr>
              <a:t> поведінку показників ефективності, що дасть можливість якісно зробити планування, налаштувати виробництво таким чином, щоб отримати побільше прибутку та бути готовим до надзвичайних умов таких як війна</a:t>
            </a:r>
            <a:r>
              <a:rPr lang="en-US" sz="1200" dirty="0" smtClean="0">
                <a:latin typeface="Times New Roman" panose="02020603050405020304" pitchFamily="18" charset="0"/>
                <a:cs typeface="Times New Roman" panose="02020603050405020304" pitchFamily="18" charset="0"/>
              </a:rPr>
              <a:t>,</a:t>
            </a:r>
            <a:r>
              <a:rPr lang="uk-UA"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COVID-1</a:t>
            </a:r>
            <a:r>
              <a:rPr lang="uk-UA" sz="1200" dirty="0" smtClean="0">
                <a:latin typeface="Times New Roman" panose="02020603050405020304" pitchFamily="18" charset="0"/>
                <a:cs typeface="Times New Roman" panose="02020603050405020304" pitchFamily="18" charset="0"/>
              </a:rPr>
              <a:t>9. Державній митній службі, котра регулює потоки імпорту та експорту, а також різноманітним міністерствам, наприклад Мінагрополітики, котрі виписують рекомендації з приводу реалізації тієї чи іншої групи товарів також буде корисною ця система оскільки вони будуть мати уявлення про поведінку показників ефективності зовнішньої торгівлі адже це ключ до планування стратегії і як наслідок вірного збільшення державного бюджету України.</a:t>
            </a:r>
          </a:p>
          <a:p>
            <a:pPr marL="342900" indent="-342900" algn="just">
              <a:buFontTx/>
              <a:buAutoNum type="arabicPeriod"/>
            </a:pPr>
            <a:endParaRPr lang="uk-UA" b="1" dirty="0">
              <a:solidFill>
                <a:srgbClr val="000000"/>
              </a:solidFill>
              <a:latin typeface="Times New Roman" panose="02020603050405020304" pitchFamily="18" charset="0"/>
              <a:ea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9A49747F-6F0E-43C5-B981-472F0B4B6DB6}" type="slidenum">
              <a:rPr lang="uk-UA" smtClean="0"/>
              <a:t>36</a:t>
            </a:fld>
            <a:endParaRPr lang="uk-UA"/>
          </a:p>
        </p:txBody>
      </p:sp>
    </p:spTree>
    <p:extLst>
      <p:ext uri="{BB962C8B-B14F-4D97-AF65-F5344CB8AC3E}">
        <p14:creationId xmlns:p14="http://schemas.microsoft.com/office/powerpoint/2010/main" val="288067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kern="1200" dirty="0" smtClean="0">
                <a:solidFill>
                  <a:schemeClr val="tx1"/>
                </a:solidFill>
                <a:effectLst/>
                <a:latin typeface="+mn-lt"/>
                <a:ea typeface="+mn-ea"/>
                <a:cs typeface="+mn-cs"/>
              </a:rPr>
              <a:t> Завдання на магістерську дисертації полягає у виконанні таких завдань</a:t>
            </a:r>
            <a:r>
              <a:rPr lang="ru-RU" sz="1200" b="1" kern="1200" dirty="0" smtClean="0">
                <a:solidFill>
                  <a:schemeClr val="tx1"/>
                </a:solidFill>
                <a:effectLst/>
                <a:latin typeface="+mn-lt"/>
                <a:ea typeface="+mn-ea"/>
                <a:cs typeface="+mn-cs"/>
              </a:rPr>
              <a:t>:</a:t>
            </a:r>
            <a:endParaRPr lang="uk-UA" sz="1200" kern="1200" dirty="0" smtClean="0">
              <a:solidFill>
                <a:schemeClr val="tx1"/>
              </a:solidFill>
              <a:effectLst/>
              <a:latin typeface="+mn-lt"/>
              <a:ea typeface="+mn-ea"/>
              <a:cs typeface="+mn-cs"/>
            </a:endParaRPr>
          </a:p>
          <a:p>
            <a:pPr lvl="0"/>
            <a:r>
              <a:rPr lang="uk-UA" sz="1200" kern="1200" dirty="0" smtClean="0">
                <a:solidFill>
                  <a:schemeClr val="tx1"/>
                </a:solidFill>
                <a:effectLst/>
                <a:latin typeface="+mn-lt"/>
                <a:ea typeface="+mn-ea"/>
                <a:cs typeface="+mn-cs"/>
              </a:rPr>
              <a:t>Огляд існуючих рішень.</a:t>
            </a:r>
          </a:p>
          <a:p>
            <a:pPr lvl="0"/>
            <a:r>
              <a:rPr lang="uk-UA" b="0" dirty="0" smtClean="0">
                <a:latin typeface="Times New Roman" panose="02020603050405020304" pitchFamily="18" charset="0"/>
                <a:cs typeface="Times New Roman" panose="02020603050405020304" pitchFamily="18" charset="0"/>
              </a:rPr>
              <a:t>Розробка моделі системи прогнозування, </a:t>
            </a:r>
            <a:r>
              <a:rPr lang="uk-UA" b="0" dirty="0" err="1" smtClean="0">
                <a:latin typeface="Times New Roman" panose="02020603050405020304" pitchFamily="18" charset="0"/>
                <a:cs typeface="Times New Roman" panose="02020603050405020304" pitchFamily="18" charset="0"/>
              </a:rPr>
              <a:t>кластеризації</a:t>
            </a:r>
            <a:r>
              <a:rPr lang="uk-UA" b="0" dirty="0" smtClean="0">
                <a:latin typeface="Times New Roman" panose="02020603050405020304" pitchFamily="18" charset="0"/>
                <a:cs typeface="Times New Roman" panose="02020603050405020304" pitchFamily="18" charset="0"/>
              </a:rPr>
              <a:t> та аналізу показників ефективності імпорту та експорту зовнішньої торгівлі</a:t>
            </a:r>
          </a:p>
          <a:p>
            <a:pPr lvl="0"/>
            <a:r>
              <a:rPr lang="uk-UA" sz="1200" kern="1200" dirty="0" smtClean="0">
                <a:solidFill>
                  <a:schemeClr val="tx1"/>
                </a:solidFill>
                <a:effectLst/>
                <a:latin typeface="+mn-lt"/>
                <a:ea typeface="+mn-ea"/>
                <a:cs typeface="+mn-cs"/>
              </a:rPr>
              <a:t>Розробка математичного забезпечення системи.</a:t>
            </a:r>
          </a:p>
          <a:p>
            <a:pPr lvl="0"/>
            <a:r>
              <a:rPr lang="uk-UA" sz="1200" kern="1200" dirty="0" smtClean="0">
                <a:solidFill>
                  <a:schemeClr val="tx1"/>
                </a:solidFill>
                <a:effectLst/>
                <a:latin typeface="+mn-lt"/>
                <a:ea typeface="+mn-ea"/>
                <a:cs typeface="+mn-cs"/>
              </a:rPr>
              <a:t>Розробка методичного та</a:t>
            </a:r>
            <a:r>
              <a:rPr lang="uk-UA" sz="1200" kern="1200" baseline="0" dirty="0" smtClean="0">
                <a:solidFill>
                  <a:schemeClr val="tx1"/>
                </a:solidFill>
                <a:effectLst/>
                <a:latin typeface="+mn-lt"/>
                <a:ea typeface="+mn-ea"/>
                <a:cs typeface="+mn-cs"/>
              </a:rPr>
              <a:t> </a:t>
            </a:r>
            <a:r>
              <a:rPr lang="uk-UA" sz="1200" kern="1200" dirty="0" smtClean="0">
                <a:solidFill>
                  <a:schemeClr val="tx1"/>
                </a:solidFill>
                <a:effectLst/>
                <a:latin typeface="+mn-lt"/>
                <a:ea typeface="+mn-ea"/>
                <a:cs typeface="+mn-cs"/>
              </a:rPr>
              <a:t>програмного </a:t>
            </a:r>
            <a:r>
              <a:rPr lang="uk-UA" sz="1200" kern="1200" dirty="0" err="1" smtClean="0">
                <a:solidFill>
                  <a:schemeClr val="tx1"/>
                </a:solidFill>
                <a:effectLst/>
                <a:latin typeface="+mn-lt"/>
                <a:ea typeface="+mn-ea"/>
                <a:cs typeface="+mn-cs"/>
              </a:rPr>
              <a:t>забезпеченння</a:t>
            </a:r>
            <a:endParaRPr lang="uk-UA" sz="1200" kern="1200" dirty="0" smtClean="0">
              <a:solidFill>
                <a:schemeClr val="tx1"/>
              </a:solidFill>
              <a:effectLst/>
              <a:latin typeface="+mn-lt"/>
              <a:ea typeface="+mn-ea"/>
              <a:cs typeface="+mn-cs"/>
            </a:endParaRPr>
          </a:p>
          <a:p>
            <a:pPr lvl="0"/>
            <a:r>
              <a:rPr lang="uk-UA" sz="1200" kern="1200" dirty="0" smtClean="0">
                <a:solidFill>
                  <a:schemeClr val="tx1"/>
                </a:solidFill>
                <a:effectLst/>
                <a:latin typeface="+mn-lt"/>
                <a:ea typeface="+mn-ea"/>
                <a:cs typeface="+mn-cs"/>
              </a:rPr>
              <a:t>Імплементація системи для прогнозування, аналізу та </a:t>
            </a:r>
            <a:r>
              <a:rPr lang="uk-UA" sz="1200" kern="1200" dirty="0" err="1" smtClean="0">
                <a:solidFill>
                  <a:schemeClr val="tx1"/>
                </a:solidFill>
                <a:effectLst/>
                <a:latin typeface="+mn-lt"/>
                <a:ea typeface="+mn-ea"/>
                <a:cs typeface="+mn-cs"/>
              </a:rPr>
              <a:t>кластеризації</a:t>
            </a:r>
            <a:r>
              <a:rPr lang="uk-UA" sz="1200" kern="1200" dirty="0" smtClean="0">
                <a:solidFill>
                  <a:schemeClr val="tx1"/>
                </a:solidFill>
                <a:effectLst/>
                <a:latin typeface="+mn-lt"/>
                <a:ea typeface="+mn-ea"/>
                <a:cs typeface="+mn-cs"/>
              </a:rPr>
              <a:t> показників ефективності імпорту та експорту зовнішньої торгівлі.</a:t>
            </a:r>
            <a:endParaRPr lang="uk-UA"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A49747F-6F0E-43C5-B981-472F0B4B6DB6}" type="slidenum">
              <a:rPr lang="uk-UA" smtClean="0"/>
              <a:t>4</a:t>
            </a:fld>
            <a:endParaRPr lang="uk-UA"/>
          </a:p>
        </p:txBody>
      </p:sp>
    </p:spTree>
    <p:extLst>
      <p:ext uri="{BB962C8B-B14F-4D97-AF65-F5344CB8AC3E}">
        <p14:creationId xmlns:p14="http://schemas.microsoft.com/office/powerpoint/2010/main" val="44265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Були </a:t>
            </a:r>
            <a:r>
              <a:rPr lang="ru-RU" dirty="0" err="1" smtClean="0"/>
              <a:t>досл</a:t>
            </a:r>
            <a:r>
              <a:rPr lang="uk-UA" dirty="0" err="1" smtClean="0"/>
              <a:t>іджені</a:t>
            </a:r>
            <a:r>
              <a:rPr lang="uk-UA" baseline="0" dirty="0" smtClean="0"/>
              <a:t> методи та моделі </a:t>
            </a:r>
            <a:r>
              <a:rPr lang="en-US" baseline="0" dirty="0" smtClean="0"/>
              <a:t>Data Science </a:t>
            </a:r>
            <a:r>
              <a:rPr lang="uk-UA" baseline="0" dirty="0" smtClean="0"/>
              <a:t>призначені для прогнозування, аналізу та </a:t>
            </a:r>
            <a:r>
              <a:rPr lang="uk-UA" baseline="0" dirty="0" err="1" smtClean="0"/>
              <a:t>кластеризації</a:t>
            </a:r>
            <a:r>
              <a:rPr lang="uk-UA" baseline="0" dirty="0" smtClean="0"/>
              <a:t> часових рядів, а потім в результаті проведення порівняльного аналізу через меншу кількість недоліків і через те, що моделі більше підходять для виконання завдання магістерської дисертації запропоновано застосувати модель </a:t>
            </a:r>
            <a:r>
              <a:rPr lang="en-US" baseline="0" dirty="0" smtClean="0"/>
              <a:t>ARIMA </a:t>
            </a:r>
            <a:r>
              <a:rPr lang="ru-RU" baseline="0" dirty="0" smtClean="0"/>
              <a:t>для </a:t>
            </a:r>
            <a:r>
              <a:rPr lang="ru-RU" baseline="0" dirty="0" err="1" smtClean="0"/>
              <a:t>прогнозування</a:t>
            </a:r>
            <a:r>
              <a:rPr lang="ru-RU" baseline="0" dirty="0" smtClean="0"/>
              <a:t>.</a:t>
            </a:r>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6</a:t>
            </a:fld>
            <a:endParaRPr lang="uk-UA"/>
          </a:p>
        </p:txBody>
      </p:sp>
    </p:spTree>
    <p:extLst>
      <p:ext uri="{BB962C8B-B14F-4D97-AF65-F5344CB8AC3E}">
        <p14:creationId xmlns:p14="http://schemas.microsoft.com/office/powerpoint/2010/main" val="308688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err="1" smtClean="0"/>
              <a:t>Кореляц</a:t>
            </a:r>
            <a:r>
              <a:rPr lang="uk-UA" baseline="0" dirty="0" err="1" smtClean="0"/>
              <a:t>ійний</a:t>
            </a:r>
            <a:r>
              <a:rPr lang="uk-UA" baseline="0" dirty="0" smtClean="0"/>
              <a:t> аналіз, а також </a:t>
            </a:r>
            <a:r>
              <a:rPr lang="uk-UA" baseline="0" dirty="0" err="1" smtClean="0"/>
              <a:t>агломеративну</a:t>
            </a:r>
            <a:r>
              <a:rPr lang="uk-UA" baseline="0" dirty="0" smtClean="0"/>
              <a:t> ієрархічну </a:t>
            </a:r>
            <a:r>
              <a:rPr lang="uk-UA" baseline="0" dirty="0" err="1" smtClean="0"/>
              <a:t>кластеризацію</a:t>
            </a:r>
            <a:r>
              <a:rPr lang="uk-UA" baseline="0" dirty="0" smtClean="0"/>
              <a:t>.</a:t>
            </a:r>
            <a:endParaRPr lang="uk-UA" dirty="0" smtClean="0"/>
          </a:p>
          <a:p>
            <a:endParaRPr lang="uk-UA" dirty="0"/>
          </a:p>
        </p:txBody>
      </p:sp>
      <p:sp>
        <p:nvSpPr>
          <p:cNvPr id="4" name="Номер слайда 3"/>
          <p:cNvSpPr>
            <a:spLocks noGrp="1"/>
          </p:cNvSpPr>
          <p:nvPr>
            <p:ph type="sldNum" sz="quarter" idx="10"/>
          </p:nvPr>
        </p:nvSpPr>
        <p:spPr/>
        <p:txBody>
          <a:bodyPr/>
          <a:lstStyle/>
          <a:p>
            <a:fld id="{9A49747F-6F0E-43C5-B981-472F0B4B6DB6}" type="slidenum">
              <a:rPr lang="uk-UA" smtClean="0"/>
              <a:t>7</a:t>
            </a:fld>
            <a:endParaRPr lang="uk-UA"/>
          </a:p>
        </p:txBody>
      </p:sp>
    </p:spTree>
    <p:extLst>
      <p:ext uri="{BB962C8B-B14F-4D97-AF65-F5344CB8AC3E}">
        <p14:creationId xmlns:p14="http://schemas.microsoft.com/office/powerpoint/2010/main" val="348678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uk-UA" sz="1200" kern="1200" dirty="0" smtClean="0">
                <a:solidFill>
                  <a:schemeClr val="tx1"/>
                </a:solidFill>
                <a:effectLst/>
                <a:latin typeface="+mn-lt"/>
                <a:ea typeface="+mn-ea"/>
                <a:cs typeface="+mn-cs"/>
              </a:rPr>
              <a:t>Було розглянуто існуючі системи призначені для прогнозування та аналізу, визначено основні недоліки цих систем, а саме в основному відсутність у деяких первинної обробки даних. Для цих двох</a:t>
            </a:r>
            <a:r>
              <a:rPr lang="uk-UA" sz="1200" kern="1200" baseline="0" dirty="0" smtClean="0">
                <a:solidFill>
                  <a:schemeClr val="tx1"/>
                </a:solidFill>
                <a:effectLst/>
                <a:latin typeface="+mn-lt"/>
                <a:ea typeface="+mn-ea"/>
                <a:cs typeface="+mn-cs"/>
              </a:rPr>
              <a:t> конкретно.</a:t>
            </a:r>
            <a:endParaRPr dirty="0"/>
          </a:p>
        </p:txBody>
      </p:sp>
      <p:sp>
        <p:nvSpPr>
          <p:cNvPr id="213" name="Google Shape;2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460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uk-UA" sz="1200" kern="1200" dirty="0" smtClean="0">
                <a:solidFill>
                  <a:schemeClr val="tx1"/>
                </a:solidFill>
                <a:effectLst/>
                <a:latin typeface="+mn-lt"/>
                <a:ea typeface="+mn-ea"/>
                <a:cs typeface="+mn-cs"/>
              </a:rPr>
              <a:t>та </a:t>
            </a:r>
            <a:r>
              <a:rPr lang="uk-UA" sz="1200" kern="1200" dirty="0" err="1" smtClean="0">
                <a:solidFill>
                  <a:schemeClr val="tx1"/>
                </a:solidFill>
                <a:effectLst/>
                <a:latin typeface="+mn-lt"/>
                <a:ea typeface="+mn-ea"/>
                <a:cs typeface="+mn-cs"/>
              </a:rPr>
              <a:t>дороговизна</a:t>
            </a:r>
            <a:r>
              <a:rPr lang="uk-UA" sz="1200" kern="1200" dirty="0" smtClean="0">
                <a:solidFill>
                  <a:schemeClr val="tx1"/>
                </a:solidFill>
                <a:effectLst/>
                <a:latin typeface="+mn-lt"/>
                <a:ea typeface="+mn-ea"/>
                <a:cs typeface="+mn-cs"/>
              </a:rPr>
              <a:t>. Це недолік стосується цих двох систем. Встановлено, що розроблювана система є кращою як з точки зору дешевизни її розробки та і її простоти застосування, оскільки існуючі системи мають відносну високу повну вартість володіння та складність у експлуатації.</a:t>
            </a:r>
          </a:p>
          <a:p>
            <a:pPr marL="0" lvl="0" indent="0" algn="l" rtl="0">
              <a:spcBef>
                <a:spcPts val="0"/>
              </a:spcBef>
              <a:spcAft>
                <a:spcPts val="0"/>
              </a:spcAft>
              <a:buNone/>
            </a:pPr>
            <a:endParaRPr dirty="0"/>
          </a:p>
        </p:txBody>
      </p:sp>
      <p:sp>
        <p:nvSpPr>
          <p:cNvPr id="213" name="Google Shape;2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93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Показники</a:t>
            </a:r>
            <a:r>
              <a:rPr lang="uk-UA" baseline="0" dirty="0" smtClean="0"/>
              <a:t> ефективності імпорту та експорту зовнішньої торгівлі України в основному визначаються за допомогою таких формул.</a:t>
            </a:r>
            <a:r>
              <a:rPr lang="uk-UA"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Індекс фізичного</a:t>
            </a:r>
            <a:r>
              <a:rPr lang="uk-UA" sz="1200" b="0" i="0" kern="1200" baseline="0" dirty="0" smtClean="0">
                <a:solidFill>
                  <a:schemeClr val="tx1"/>
                </a:solidFill>
                <a:effectLst/>
                <a:latin typeface="+mn-lt"/>
                <a:ea typeface="+mn-ea"/>
                <a:cs typeface="+mn-cs"/>
              </a:rPr>
              <a:t> обсягу</a:t>
            </a:r>
            <a:r>
              <a:rPr lang="uk-UA" sz="1200" b="0" i="0" kern="1200" dirty="0" smtClean="0">
                <a:solidFill>
                  <a:schemeClr val="tx1"/>
                </a:solidFill>
                <a:effectLst/>
                <a:latin typeface="+mn-lt"/>
                <a:ea typeface="+mn-ea"/>
                <a:cs typeface="+mn-cs"/>
              </a:rPr>
              <a:t> </a:t>
            </a:r>
            <a:r>
              <a:rPr lang="uk-UA" sz="1200" b="0" i="0" kern="1200" dirty="0" err="1" smtClean="0">
                <a:solidFill>
                  <a:schemeClr val="tx1"/>
                </a:solidFill>
                <a:effectLst/>
                <a:latin typeface="+mn-lt"/>
                <a:ea typeface="+mn-ea"/>
                <a:cs typeface="+mn-cs"/>
              </a:rPr>
              <a:t>Ласпейреса</a:t>
            </a:r>
            <a:r>
              <a:rPr lang="uk-UA" sz="1200" b="0" i="0" kern="1200" dirty="0" smtClean="0">
                <a:solidFill>
                  <a:schemeClr val="tx1"/>
                </a:solidFill>
                <a:effectLst/>
                <a:latin typeface="+mn-lt"/>
                <a:ea typeface="+mn-ea"/>
                <a:cs typeface="+mn-cs"/>
              </a:rPr>
              <a:t> показує у скільки товари базисного періоду подорожчали або подешевшали через зміну цін у звітному періоді.</a:t>
            </a:r>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Індекс </a:t>
            </a:r>
            <a:r>
              <a:rPr lang="uk-UA" sz="1200" b="0" i="0" kern="1200" dirty="0" err="1" smtClean="0">
                <a:solidFill>
                  <a:schemeClr val="tx1"/>
                </a:solidFill>
                <a:effectLst/>
                <a:latin typeface="+mn-lt"/>
                <a:ea typeface="+mn-ea"/>
                <a:cs typeface="+mn-cs"/>
              </a:rPr>
              <a:t>Ласпейреса</a:t>
            </a:r>
            <a:r>
              <a:rPr lang="uk-UA" sz="1200" b="0" i="0" kern="1200" dirty="0" smtClean="0">
                <a:solidFill>
                  <a:schemeClr val="tx1"/>
                </a:solidFill>
                <a:effectLst/>
                <a:latin typeface="+mn-lt"/>
                <a:ea typeface="+mn-ea"/>
                <a:cs typeface="+mn-cs"/>
              </a:rPr>
              <a:t> визначається шляхом зважування цін двох часових періодів за обсягами споживання базисного періоду і відображає зміну вартості споживчого кошика базисного періоду, що відбулося за поточний період.</a:t>
            </a:r>
          </a:p>
          <a:p>
            <a:r>
              <a:rPr lang="uk-UA" sz="1200" b="0" i="0" kern="1200" dirty="0" smtClean="0">
                <a:solidFill>
                  <a:schemeClr val="tx1"/>
                </a:solidFill>
                <a:effectLst/>
                <a:latin typeface="+mn-lt"/>
                <a:ea typeface="+mn-ea"/>
                <a:cs typeface="+mn-cs"/>
              </a:rPr>
              <a:t>Індекс цін </a:t>
            </a:r>
            <a:r>
              <a:rPr lang="uk-UA" sz="1200" b="0" i="0" kern="1200" dirty="0" err="1" smtClean="0">
                <a:solidFill>
                  <a:schemeClr val="tx1"/>
                </a:solidFill>
                <a:effectLst/>
                <a:latin typeface="+mn-lt"/>
                <a:ea typeface="+mn-ea"/>
                <a:cs typeface="+mn-cs"/>
              </a:rPr>
              <a:t>Пааше</a:t>
            </a:r>
            <a:r>
              <a:rPr lang="uk-UA" sz="1200" b="0" i="0" kern="1200" dirty="0" smtClean="0">
                <a:solidFill>
                  <a:schemeClr val="tx1"/>
                </a:solidFill>
                <a:effectLst/>
                <a:latin typeface="+mn-lt"/>
                <a:ea typeface="+mn-ea"/>
                <a:cs typeface="+mn-cs"/>
              </a:rPr>
              <a:t> . Обчислюється для характеристики зміни цін товарів. Визначається шляхом зважування цін двох часових періодів за обсягами споживання поточного періоду і відображає зміну вартості споживчого кошика поточного періоду</a:t>
            </a:r>
            <a:r>
              <a:rPr lang="en-US" sz="1200" b="0" i="0" kern="1200" dirty="0" smtClean="0">
                <a:solidFill>
                  <a:schemeClr val="tx1"/>
                </a:solidFill>
                <a:effectLst/>
                <a:latin typeface="+mn-lt"/>
                <a:ea typeface="+mn-ea"/>
                <a:cs typeface="+mn-cs"/>
              </a:rPr>
              <a:t>.</a:t>
            </a:r>
            <a:endParaRPr lang="uk-UA" sz="1200" b="0" i="0" kern="1200" dirty="0" smtClean="0">
              <a:solidFill>
                <a:schemeClr val="tx1"/>
              </a:solidFill>
              <a:effectLst/>
              <a:latin typeface="+mn-lt"/>
              <a:ea typeface="+mn-ea"/>
              <a:cs typeface="+mn-cs"/>
            </a:endParaRPr>
          </a:p>
          <a:p>
            <a:endParaRPr lang="uk-UA" sz="1200" b="0" i="0" kern="1200" baseline="0" dirty="0" smtClean="0">
              <a:solidFill>
                <a:schemeClr val="tx1"/>
              </a:solidFill>
              <a:effectLst/>
              <a:latin typeface="+mn-lt"/>
              <a:ea typeface="+mn-ea"/>
              <a:cs typeface="+mn-cs"/>
            </a:endParaRPr>
          </a:p>
          <a:p>
            <a:endParaRPr lang="uk-UA"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A49747F-6F0E-43C5-B981-472F0B4B6DB6}" type="slidenum">
              <a:rPr lang="uk-UA" smtClean="0"/>
              <a:t>10</a:t>
            </a:fld>
            <a:endParaRPr lang="uk-UA"/>
          </a:p>
        </p:txBody>
      </p:sp>
    </p:spTree>
    <p:extLst>
      <p:ext uri="{BB962C8B-B14F-4D97-AF65-F5344CB8AC3E}">
        <p14:creationId xmlns:p14="http://schemas.microsoft.com/office/powerpoint/2010/main" val="88629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D2F1D42-ED39-4152-85DA-F0AAE4AAC3A3}"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183338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875298E-6EF0-45C9-ACB1-553B32F8BDDD}"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28237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EB652CD-2EF5-4C91-9C75-024362C24948}"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A7EB2F-D621-4394-BE41-AA53AD3B5311}" type="slidenum">
              <a:rPr lang="uk-UA" smtClean="0"/>
              <a:t>‹#›</a:t>
            </a:fld>
            <a:endParaRPr lang="uk-U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8523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3109FB3-73CC-43BC-9B5B-455B2BEC52D7}" type="datetime1">
              <a:rPr lang="uk-UA" smtClean="0"/>
              <a:t>01.08.2024</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1453061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6EC63C2-09B9-41B4-A717-7A79F23142FD}" type="datetime1">
              <a:rPr lang="uk-UA" smtClean="0"/>
              <a:t>01.08.2024</a:t>
            </a:fld>
            <a:endParaRPr lang="uk-UA"/>
          </a:p>
        </p:txBody>
      </p:sp>
      <p:sp>
        <p:nvSpPr>
          <p:cNvPr id="6" name="Footer Placeholder 5"/>
          <p:cNvSpPr>
            <a:spLocks noGrp="1"/>
          </p:cNvSpPr>
          <p:nvPr>
            <p:ph type="ftr" sz="quarter" idx="11"/>
          </p:nvPr>
        </p:nvSpPr>
        <p:spPr/>
        <p:txBody>
          <a:bodyPr/>
          <a:lstStyle/>
          <a:p>
            <a:endParaRPr lang="uk-U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A7EB2F-D621-4394-BE41-AA53AD3B5311}" type="slidenum">
              <a:rPr lang="uk-UA" smtClean="0"/>
              <a:t>‹#›</a:t>
            </a:fld>
            <a:endParaRPr lang="uk-U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214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EB465186-8BE3-4DEF-9B14-30C68D4265EC}" type="datetime1">
              <a:rPr lang="uk-UA" smtClean="0"/>
              <a:t>01.08.2024</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3446352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223B2C5-D1F3-47A1-8B55-DC74761435FE}"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4084173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7D3A743-A028-474E-96C1-B8A8EBF2A805}"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188881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BCFB218-6129-406E-A1A9-4C2341D4D29F}"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396430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E1403D-D890-4D20-AD51-5B588AEAFF4B}" type="datetime1">
              <a:rPr lang="uk-UA" smtClean="0"/>
              <a:t>01.08.2024</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240294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55640A8-21C6-4DA1-97DD-532EA1D43C2A}" type="datetime1">
              <a:rPr lang="uk-UA" smtClean="0"/>
              <a:t>01.08.2024</a:t>
            </a:fld>
            <a:endParaRPr lang="uk-UA"/>
          </a:p>
        </p:txBody>
      </p:sp>
      <p:sp>
        <p:nvSpPr>
          <p:cNvPr id="6" name="Footer Placeholder 5"/>
          <p:cNvSpPr>
            <a:spLocks noGrp="1"/>
          </p:cNvSpPr>
          <p:nvPr>
            <p:ph type="ftr" sz="quarter" idx="11"/>
          </p:nvPr>
        </p:nvSpPr>
        <p:spPr/>
        <p:txBody>
          <a:bodyPr/>
          <a:lstStyle/>
          <a:p>
            <a:endParaRPr lang="uk-U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14939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495A472-0E66-40EB-BEB0-D0792776105D}" type="datetime1">
              <a:rPr lang="uk-UA" smtClean="0"/>
              <a:t>01.08.2024</a:t>
            </a:fld>
            <a:endParaRPr lang="uk-UA"/>
          </a:p>
        </p:txBody>
      </p:sp>
      <p:sp>
        <p:nvSpPr>
          <p:cNvPr id="8" name="Footer Placeholder 7"/>
          <p:cNvSpPr>
            <a:spLocks noGrp="1"/>
          </p:cNvSpPr>
          <p:nvPr>
            <p:ph type="ftr" sz="quarter" idx="11"/>
          </p:nvPr>
        </p:nvSpPr>
        <p:spPr/>
        <p:txBody>
          <a:bodyPr/>
          <a:lstStyle/>
          <a:p>
            <a:endParaRPr lang="uk-U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421336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78C8BA8-8594-4CED-9CC2-7AFF5E83333D}" type="datetime1">
              <a:rPr lang="uk-UA" smtClean="0"/>
              <a:t>01.08.2024</a:t>
            </a:fld>
            <a:endParaRPr lang="uk-UA"/>
          </a:p>
        </p:txBody>
      </p:sp>
      <p:sp>
        <p:nvSpPr>
          <p:cNvPr id="4" name="Footer Placeholder 3"/>
          <p:cNvSpPr>
            <a:spLocks noGrp="1"/>
          </p:cNvSpPr>
          <p:nvPr>
            <p:ph type="ftr" sz="quarter" idx="11"/>
          </p:nvPr>
        </p:nvSpPr>
        <p:spPr/>
        <p:txBody>
          <a:bodyPr/>
          <a:lstStyle/>
          <a:p>
            <a:endParaRPr lang="uk-U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363811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9C95E-DBA8-48BE-9301-F3EFFA21D7E5}" type="datetime1">
              <a:rPr lang="uk-UA" smtClean="0"/>
              <a:t>01.08.2024</a:t>
            </a:fld>
            <a:endParaRPr lang="uk-UA"/>
          </a:p>
        </p:txBody>
      </p:sp>
      <p:sp>
        <p:nvSpPr>
          <p:cNvPr id="3" name="Footer Placeholder 2"/>
          <p:cNvSpPr>
            <a:spLocks noGrp="1"/>
          </p:cNvSpPr>
          <p:nvPr>
            <p:ph type="ftr" sz="quarter" idx="11"/>
          </p:nvPr>
        </p:nvSpPr>
        <p:spPr/>
        <p:txBody>
          <a:bodyPr/>
          <a:lstStyle/>
          <a:p>
            <a:endParaRPr lang="uk-U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267342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3FDC151-EB5D-4CE3-BF63-70BCEC7E801B}" type="datetime1">
              <a:rPr lang="uk-UA" smtClean="0"/>
              <a:t>01.08.2024</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240902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9081E3-77B6-47CC-BA0E-C658E401C701}" type="datetime1">
              <a:rPr lang="uk-UA" smtClean="0"/>
              <a:t>01.08.2024</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A7EB2F-D621-4394-BE41-AA53AD3B5311}" type="slidenum">
              <a:rPr lang="uk-UA" smtClean="0"/>
              <a:t>‹#›</a:t>
            </a:fld>
            <a:endParaRPr lang="uk-UA"/>
          </a:p>
        </p:txBody>
      </p:sp>
    </p:spTree>
    <p:extLst>
      <p:ext uri="{BB962C8B-B14F-4D97-AF65-F5344CB8AC3E}">
        <p14:creationId xmlns:p14="http://schemas.microsoft.com/office/powerpoint/2010/main" val="67300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B7D165-8DA7-491F-9906-F71798D48BFA}" type="datetime1">
              <a:rPr lang="uk-UA" smtClean="0"/>
              <a:t>01.08.2024</a:t>
            </a:fld>
            <a:endParaRPr lang="uk-U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A7EB2F-D621-4394-BE41-AA53AD3B5311}" type="slidenum">
              <a:rPr lang="uk-UA" smtClean="0"/>
              <a:t>‹#›</a:t>
            </a:fld>
            <a:endParaRPr lang="uk-UA"/>
          </a:p>
        </p:txBody>
      </p:sp>
    </p:spTree>
    <p:extLst>
      <p:ext uri="{BB962C8B-B14F-4D97-AF65-F5344CB8AC3E}">
        <p14:creationId xmlns:p14="http://schemas.microsoft.com/office/powerpoint/2010/main" val="2070794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
          <p:cNvSpPr txBox="1">
            <a:spLocks noGrp="1"/>
          </p:cNvSpPr>
          <p:nvPr>
            <p:ph type="ctrTitle"/>
          </p:nvPr>
        </p:nvSpPr>
        <p:spPr>
          <a:xfrm>
            <a:off x="867308" y="88777"/>
            <a:ext cx="11231927" cy="4065972"/>
          </a:xfrm>
          <a:prstGeom prst="rect">
            <a:avLst/>
          </a:prstGeom>
          <a:noFill/>
          <a:ln>
            <a:noFill/>
          </a:ln>
        </p:spPr>
        <p:txBody>
          <a:bodyPr spcFirstLastPara="1" wrap="square" lIns="91425" tIns="45700" rIns="91425" bIns="45700" anchor="b" anchorCtr="0">
            <a:normAutofit/>
          </a:bodyPr>
          <a:lstStyle/>
          <a:p>
            <a:pPr algn="ctr">
              <a:spcBef>
                <a:spcPts val="0"/>
              </a:spcBef>
              <a:buClr>
                <a:srgbClr val="262626"/>
              </a:buClr>
              <a:buSzPct val="100000"/>
            </a:pPr>
            <a:r>
              <a:rPr lang="ru-RU" sz="4000" b="1" dirty="0" smtClean="0"/>
              <a:t>Магістерська дисертація на тему </a:t>
            </a:r>
            <a:r>
              <a:rPr lang="ru-RU" sz="4000" dirty="0" smtClean="0"/>
              <a:t/>
            </a:r>
            <a:br>
              <a:rPr lang="ru-RU" sz="4000" dirty="0" smtClean="0"/>
            </a:br>
            <a:r>
              <a:rPr lang="ru-RU" sz="4000" dirty="0"/>
              <a:t>«</a:t>
            </a:r>
            <a:r>
              <a:rPr lang="ru-RU" sz="4000" dirty="0" err="1"/>
              <a:t>Cистема</a:t>
            </a:r>
            <a:r>
              <a:rPr lang="ru-RU" sz="4000" dirty="0"/>
              <a:t> </a:t>
            </a:r>
            <a:r>
              <a:rPr lang="ru-RU" sz="4000" dirty="0" err="1"/>
              <a:t>прогнозування</a:t>
            </a:r>
            <a:r>
              <a:rPr lang="ru-RU" sz="4000" dirty="0"/>
              <a:t> </a:t>
            </a:r>
            <a:r>
              <a:rPr lang="ru-RU" sz="4000" dirty="0" err="1"/>
              <a:t>показників</a:t>
            </a:r>
            <a:r>
              <a:rPr lang="ru-RU" sz="4000" dirty="0"/>
              <a:t> </a:t>
            </a:r>
            <a:r>
              <a:rPr lang="ru-RU" sz="4000" dirty="0" err="1"/>
              <a:t>ефективності</a:t>
            </a:r>
            <a:r>
              <a:rPr lang="ru-RU" sz="4000" dirty="0"/>
              <a:t> </a:t>
            </a:r>
            <a:r>
              <a:rPr lang="ru-RU" sz="4000" dirty="0" err="1"/>
              <a:t>експорту</a:t>
            </a:r>
            <a:r>
              <a:rPr lang="ru-RU" sz="4000" dirty="0"/>
              <a:t>/</a:t>
            </a:r>
            <a:r>
              <a:rPr lang="ru-RU" sz="4000" dirty="0" err="1"/>
              <a:t>імпорту</a:t>
            </a:r>
            <a:r>
              <a:rPr lang="ru-RU" sz="4000" dirty="0"/>
              <a:t> </a:t>
            </a:r>
            <a:r>
              <a:rPr lang="ru-RU" sz="4000" dirty="0" err="1"/>
              <a:t>України</a:t>
            </a:r>
            <a:r>
              <a:rPr lang="uk-UA" sz="4000" dirty="0" smtClean="0"/>
              <a:t>»</a:t>
            </a:r>
            <a:r>
              <a:rPr lang="uk-UA" sz="4000" dirty="0"/>
              <a:t/>
            </a:r>
            <a:br>
              <a:rPr lang="uk-UA" sz="4000" dirty="0"/>
            </a:br>
            <a:endParaRPr sz="4000" dirty="0"/>
          </a:p>
        </p:txBody>
      </p:sp>
      <p:sp>
        <p:nvSpPr>
          <p:cNvPr id="170" name="Google Shape;170;p1"/>
          <p:cNvSpPr txBox="1">
            <a:spLocks noGrp="1"/>
          </p:cNvSpPr>
          <p:nvPr>
            <p:ph type="subTitle" idx="1"/>
          </p:nvPr>
        </p:nvSpPr>
        <p:spPr>
          <a:xfrm>
            <a:off x="1816192" y="4286115"/>
            <a:ext cx="3458816" cy="1736034"/>
          </a:xfrm>
          <a:prstGeom prst="rect">
            <a:avLst/>
          </a:prstGeom>
          <a:noFill/>
          <a:ln>
            <a:noFill/>
          </a:ln>
        </p:spPr>
        <p:txBody>
          <a:bodyPr spcFirstLastPara="1" wrap="square" lIns="91425" tIns="45700" rIns="91425" bIns="45700" anchor="t" anchorCtr="0">
            <a:noAutofit/>
          </a:bodyPr>
          <a:lstStyle/>
          <a:p>
            <a:pPr marL="0" lvl="0" indent="0" algn="l" rtl="0">
              <a:lnSpc>
                <a:spcPct val="160000"/>
              </a:lnSpc>
              <a:spcBef>
                <a:spcPts val="0"/>
              </a:spcBef>
              <a:spcAft>
                <a:spcPts val="0"/>
              </a:spcAft>
              <a:buSzPts val="1800"/>
              <a:buNone/>
            </a:pPr>
            <a:r>
              <a:rPr lang="uk-UA" b="1" dirty="0">
                <a:solidFill>
                  <a:schemeClr val="tx1"/>
                </a:solidFill>
                <a:latin typeface="Times New Roman"/>
                <a:ea typeface="Times New Roman"/>
                <a:cs typeface="Times New Roman"/>
                <a:sym typeface="Times New Roman"/>
              </a:rPr>
              <a:t>Виконав</a:t>
            </a:r>
            <a:r>
              <a:rPr lang="uk-UA" dirty="0">
                <a:solidFill>
                  <a:schemeClr val="tx1"/>
                </a:solidFill>
                <a:latin typeface="Times New Roman"/>
                <a:ea typeface="Times New Roman"/>
                <a:cs typeface="Times New Roman"/>
                <a:sym typeface="Times New Roman"/>
              </a:rPr>
              <a:t> </a:t>
            </a:r>
            <a:endParaRPr dirty="0">
              <a:solidFill>
                <a:schemeClr val="tx1"/>
              </a:solidFill>
            </a:endParaRPr>
          </a:p>
          <a:p>
            <a:pPr marL="0" lvl="0" indent="0" algn="l" rtl="0">
              <a:spcBef>
                <a:spcPts val="0"/>
              </a:spcBef>
              <a:spcAft>
                <a:spcPts val="0"/>
              </a:spcAft>
              <a:buSzPts val="1800"/>
              <a:buNone/>
            </a:pPr>
            <a:r>
              <a:rPr lang="uk-UA" dirty="0">
                <a:solidFill>
                  <a:schemeClr val="tx1"/>
                </a:solidFill>
                <a:latin typeface="Times New Roman"/>
                <a:ea typeface="Times New Roman"/>
                <a:cs typeface="Times New Roman"/>
                <a:sym typeface="Times New Roman"/>
              </a:rPr>
              <a:t>Студент групи КМ-11мп</a:t>
            </a:r>
            <a:endParaRPr dirty="0">
              <a:solidFill>
                <a:schemeClr val="tx1"/>
              </a:solidFill>
            </a:endParaRPr>
          </a:p>
          <a:p>
            <a:pPr marL="0" lvl="0" indent="0" algn="l" rtl="0">
              <a:spcBef>
                <a:spcPts val="0"/>
              </a:spcBef>
              <a:spcAft>
                <a:spcPts val="0"/>
              </a:spcAft>
              <a:buSzPts val="1800"/>
              <a:buNone/>
            </a:pPr>
            <a:r>
              <a:rPr lang="uk-UA" dirty="0">
                <a:solidFill>
                  <a:schemeClr val="tx1"/>
                </a:solidFill>
                <a:latin typeface="Times New Roman"/>
                <a:ea typeface="Times New Roman"/>
                <a:cs typeface="Times New Roman"/>
                <a:sym typeface="Times New Roman"/>
              </a:rPr>
              <a:t>Коломієць С.С.</a:t>
            </a:r>
            <a:endParaRPr dirty="0">
              <a:solidFill>
                <a:schemeClr val="tx1"/>
              </a:solidFill>
              <a:latin typeface="Times New Roman"/>
              <a:ea typeface="Times New Roman"/>
              <a:cs typeface="Times New Roman"/>
              <a:sym typeface="Times New Roman"/>
            </a:endParaRPr>
          </a:p>
        </p:txBody>
      </p:sp>
      <p:sp>
        <p:nvSpPr>
          <p:cNvPr id="171" name="Google Shape;171;p1"/>
          <p:cNvSpPr/>
          <p:nvPr/>
        </p:nvSpPr>
        <p:spPr>
          <a:xfrm>
            <a:off x="7765775" y="4896679"/>
            <a:ext cx="4333460" cy="13388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uk-UA" sz="1800" b="0" i="0" u="none" strike="noStrike" cap="none" dirty="0">
                <a:solidFill>
                  <a:schemeClr val="dk1"/>
                </a:solidFill>
                <a:latin typeface="Century Gothic"/>
                <a:ea typeface="Century Gothic"/>
                <a:cs typeface="Century Gothic"/>
                <a:sym typeface="Century Gothic"/>
              </a:rPr>
              <a:t>            </a:t>
            </a:r>
            <a:r>
              <a:rPr lang="uk-UA" sz="1800" b="1" i="0" u="none" strike="noStrike" cap="none" dirty="0">
                <a:solidFill>
                  <a:schemeClr val="dk1"/>
                </a:solidFill>
                <a:latin typeface="Times New Roman"/>
                <a:ea typeface="Times New Roman"/>
                <a:cs typeface="Times New Roman"/>
                <a:sym typeface="Times New Roman"/>
              </a:rPr>
              <a:t>Науковий керівник</a:t>
            </a:r>
            <a:endParaRPr b="1" dirty="0"/>
          </a:p>
          <a:p>
            <a:pPr marL="0" marR="0" lvl="0" indent="0" algn="l" rtl="0">
              <a:spcBef>
                <a:spcPts val="0"/>
              </a:spcBef>
              <a:spcAft>
                <a:spcPts val="0"/>
              </a:spcAft>
              <a:buNone/>
            </a:pPr>
            <a:r>
              <a:rPr lang="uk-UA" sz="1800" b="0" i="0" u="none" strike="noStrike" cap="none" dirty="0" err="1">
                <a:solidFill>
                  <a:schemeClr val="dk1"/>
                </a:solidFill>
                <a:latin typeface="Times New Roman"/>
                <a:ea typeface="Times New Roman"/>
                <a:cs typeface="Times New Roman"/>
                <a:sym typeface="Times New Roman"/>
              </a:rPr>
              <a:t>канд</a:t>
            </a:r>
            <a:r>
              <a:rPr lang="uk-UA" sz="1800" b="0" i="0" u="none" strike="noStrike" cap="none" dirty="0">
                <a:solidFill>
                  <a:schemeClr val="dk1"/>
                </a:solidFill>
                <a:latin typeface="Times New Roman"/>
                <a:ea typeface="Times New Roman"/>
                <a:cs typeface="Times New Roman"/>
                <a:sym typeface="Times New Roman"/>
              </a:rPr>
              <a:t>. </a:t>
            </a:r>
            <a:r>
              <a:rPr lang="uk-UA" sz="1800" b="0" i="0" u="none" strike="noStrike" cap="none" dirty="0" err="1">
                <a:solidFill>
                  <a:schemeClr val="dk1"/>
                </a:solidFill>
                <a:latin typeface="Times New Roman"/>
                <a:ea typeface="Times New Roman"/>
                <a:cs typeface="Times New Roman"/>
                <a:sym typeface="Times New Roman"/>
              </a:rPr>
              <a:t>техн</a:t>
            </a:r>
            <a:r>
              <a:rPr lang="uk-UA" sz="1800" b="0" i="0" u="none" strike="noStrike" cap="none" dirty="0">
                <a:solidFill>
                  <a:schemeClr val="dk1"/>
                </a:solidFill>
                <a:latin typeface="Times New Roman"/>
                <a:ea typeface="Times New Roman"/>
                <a:cs typeface="Times New Roman"/>
                <a:sym typeface="Times New Roman"/>
              </a:rPr>
              <a:t>. наук, </a:t>
            </a:r>
            <a:r>
              <a:rPr lang="uk-UA" sz="1800" b="0" i="0" u="none" strike="noStrike" cap="none" dirty="0" err="1">
                <a:solidFill>
                  <a:schemeClr val="dk1"/>
                </a:solidFill>
                <a:latin typeface="Times New Roman"/>
                <a:ea typeface="Times New Roman"/>
                <a:cs typeface="Times New Roman"/>
                <a:sym typeface="Times New Roman"/>
              </a:rPr>
              <a:t>ст.наук.співр</a:t>
            </a:r>
            <a:r>
              <a:rPr lang="uk-UA" sz="18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uk-UA" sz="1800" dirty="0">
                <a:solidFill>
                  <a:schemeClr val="dk1"/>
                </a:solidFill>
                <a:latin typeface="Times New Roman"/>
                <a:ea typeface="Times New Roman"/>
                <a:cs typeface="Times New Roman"/>
                <a:sym typeface="Times New Roman"/>
              </a:rPr>
              <a:t>Доцент кафедри ПМА</a:t>
            </a:r>
            <a:endParaRPr dirty="0"/>
          </a:p>
          <a:p>
            <a:pPr marL="0" marR="0" lvl="0" indent="0" algn="l" rtl="0">
              <a:spcBef>
                <a:spcPts val="0"/>
              </a:spcBef>
              <a:spcAft>
                <a:spcPts val="0"/>
              </a:spcAft>
              <a:buNone/>
            </a:pPr>
            <a:r>
              <a:rPr lang="uk-UA" sz="1800" dirty="0">
                <a:solidFill>
                  <a:schemeClr val="dk1"/>
                </a:solidFill>
                <a:latin typeface="Times New Roman"/>
                <a:ea typeface="Times New Roman"/>
                <a:cs typeface="Times New Roman"/>
                <a:sym typeface="Times New Roman"/>
              </a:rPr>
              <a:t>Маслянко П.П.</a:t>
            </a:r>
            <a:endParaRPr sz="1800" dirty="0">
              <a:solidFill>
                <a:schemeClr val="dk1"/>
              </a:solidFill>
              <a:latin typeface="Times New Roman"/>
              <a:ea typeface="Times New Roman"/>
              <a:cs typeface="Times New Roman"/>
              <a:sym typeface="Times New Roman"/>
            </a:endParaRPr>
          </a:p>
        </p:txBody>
      </p:sp>
      <p:sp>
        <p:nvSpPr>
          <p:cNvPr id="2" name="Номер слайда 1"/>
          <p:cNvSpPr>
            <a:spLocks noGrp="1"/>
          </p:cNvSpPr>
          <p:nvPr>
            <p:ph type="sldNum" sz="quarter" idx="12"/>
          </p:nvPr>
        </p:nvSpPr>
        <p:spPr/>
        <p:txBody>
          <a:bodyPr/>
          <a:lstStyle/>
          <a:p>
            <a:fld id="{EEA7EB2F-D621-4394-BE41-AA53AD3B5311}" type="slidenum">
              <a:rPr lang="uk-UA" smtClean="0"/>
              <a:t>1</a:t>
            </a:fld>
            <a:endParaRPr lang="uk-UA"/>
          </a:p>
        </p:txBody>
      </p:sp>
    </p:spTree>
    <p:extLst>
      <p:ext uri="{BB962C8B-B14F-4D97-AF65-F5344CB8AC3E}">
        <p14:creationId xmlns:p14="http://schemas.microsoft.com/office/powerpoint/2010/main" val="1349207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5223" y="335274"/>
            <a:ext cx="10468408" cy="1280890"/>
          </a:xfrm>
        </p:spPr>
        <p:txBody>
          <a:bodyPr>
            <a:normAutofit/>
          </a:bodyPr>
          <a:lstStyle/>
          <a:p>
            <a:r>
              <a:rPr lang="uk-UA" dirty="0" smtClean="0">
                <a:latin typeface="Times New Roman" panose="02020603050405020304" pitchFamily="18" charset="0"/>
                <a:cs typeface="Times New Roman" panose="02020603050405020304" pitchFamily="18" charset="0"/>
              </a:rPr>
              <a:t>Показники ефективності обсягів імпорту та експорту зовнішньої торгівлі</a:t>
            </a:r>
            <a:endParaRPr lang="uk-UA"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45001" y="1431498"/>
            <a:ext cx="5918447" cy="369332"/>
          </a:xfrm>
          <a:prstGeom prst="rect">
            <a:avLst/>
          </a:prstGeom>
        </p:spPr>
        <p:txBody>
          <a:bodyPr wrap="square">
            <a:spAutoFit/>
          </a:bodyPr>
          <a:lstStyle/>
          <a:p>
            <a:r>
              <a:rPr lang="uk-UA" b="1" dirty="0" smtClean="0">
                <a:latin typeface="Times New Roman"/>
                <a:ea typeface="Times New Roman"/>
                <a:cs typeface="Times New Roman"/>
                <a:sym typeface="Times New Roman"/>
              </a:rPr>
              <a:t> </a:t>
            </a:r>
            <a:endParaRPr lang="uk-UA"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601383" y="1616164"/>
            <a:ext cx="11392349" cy="1200329"/>
          </a:xfrm>
          <a:prstGeom prst="rect">
            <a:avLst/>
          </a:prstGeom>
        </p:spPr>
        <p:txBody>
          <a:bodyPr wrap="square">
            <a:spAutoFit/>
          </a:bodyPr>
          <a:lstStyle/>
          <a:p>
            <a:r>
              <a:rPr lang="uk-UA" b="1" dirty="0" smtClean="0">
                <a:latin typeface="Times New Roman" panose="02020603050405020304" pitchFamily="18" charset="0"/>
                <a:cs typeface="Times New Roman" panose="02020603050405020304" pitchFamily="18" charset="0"/>
              </a:rPr>
              <a:t>1. Індекс фізичного обсягу (</a:t>
            </a:r>
            <a:r>
              <a:rPr lang="uk-UA" b="1" dirty="0" err="1" smtClean="0">
                <a:latin typeface="Times New Roman" panose="02020603050405020304" pitchFamily="18" charset="0"/>
                <a:cs typeface="Times New Roman" panose="02020603050405020304" pitchFamily="18" charset="0"/>
              </a:rPr>
              <a:t>Ласпейреса</a:t>
            </a:r>
            <a:r>
              <a:rPr lang="uk-UA" b="1" dirty="0" smtClean="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 це індекс споживчих цін, який використовується для вимірювання зміни цін на кошик товарів і послуг відносно певного зважування базового періоду, </a:t>
            </a:r>
            <a:r>
              <a:rPr lang="ru-RU" dirty="0" err="1" smtClean="0">
                <a:latin typeface="Times New Roman" panose="02020603050405020304" pitchFamily="18" charset="0"/>
                <a:cs typeface="Times New Roman" panose="02020603050405020304" pitchFamily="18" charset="0"/>
              </a:rPr>
              <a:t>використовується</a:t>
            </a:r>
            <a:r>
              <a:rPr lang="ru-RU" dirty="0" smtClean="0">
                <a:latin typeface="Times New Roman" panose="02020603050405020304" pitchFamily="18" charset="0"/>
                <a:cs typeface="Times New Roman" panose="02020603050405020304" pitchFamily="18" charset="0"/>
              </a:rPr>
              <a:t> для </a:t>
            </a:r>
            <a:r>
              <a:rPr lang="ru-RU" dirty="0" err="1" smtClean="0">
                <a:latin typeface="Times New Roman" panose="02020603050405020304" pitchFamily="18" charset="0"/>
                <a:cs typeface="Times New Roman" panose="02020603050405020304" pitchFamily="18" charset="0"/>
              </a:rPr>
              <a:t>вимірювання</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загального</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рівня</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цін</a:t>
            </a:r>
            <a:r>
              <a:rPr lang="ru-RU" dirty="0" smtClean="0">
                <a:latin typeface="Times New Roman" panose="02020603050405020304" pitchFamily="18" charset="0"/>
                <a:cs typeface="Times New Roman" panose="02020603050405020304" pitchFamily="18" charset="0"/>
              </a:rPr>
              <a:t> і </a:t>
            </a:r>
            <a:r>
              <a:rPr lang="ru-RU" dirty="0" err="1" smtClean="0">
                <a:latin typeface="Times New Roman" panose="02020603050405020304" pitchFamily="18" charset="0"/>
                <a:cs typeface="Times New Roman" panose="02020603050405020304" pitchFamily="18" charset="0"/>
              </a:rPr>
              <a:t>вартості</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життя</a:t>
            </a:r>
            <a:r>
              <a:rPr lang="ru-RU" dirty="0" smtClean="0">
                <a:latin typeface="Times New Roman" panose="02020603050405020304" pitchFamily="18" charset="0"/>
                <a:cs typeface="Times New Roman" panose="02020603050405020304" pitchFamily="18" charset="0"/>
              </a:rPr>
              <a:t> в </a:t>
            </a:r>
            <a:r>
              <a:rPr lang="ru-RU" dirty="0" err="1" smtClean="0">
                <a:latin typeface="Times New Roman" panose="02020603050405020304" pitchFamily="18" charset="0"/>
                <a:cs typeface="Times New Roman" panose="02020603050405020304" pitchFamily="18" charset="0"/>
              </a:rPr>
              <a:t>економіці</a:t>
            </a:r>
            <a:r>
              <a:rPr lang="ru-RU" dirty="0" smtClean="0">
                <a:latin typeface="Times New Roman" panose="02020603050405020304" pitchFamily="18" charset="0"/>
                <a:cs typeface="Times New Roman" panose="02020603050405020304" pitchFamily="18" charset="0"/>
              </a:rPr>
              <a:t>, а </a:t>
            </a:r>
            <a:r>
              <a:rPr lang="ru-RU" dirty="0" err="1" smtClean="0">
                <a:latin typeface="Times New Roman" panose="02020603050405020304" pitchFamily="18" charset="0"/>
                <a:cs typeface="Times New Roman" panose="02020603050405020304" pitchFamily="18" charset="0"/>
              </a:rPr>
              <a:t>також</a:t>
            </a:r>
            <a:r>
              <a:rPr lang="ru-RU" dirty="0" smtClean="0">
                <a:latin typeface="Times New Roman" panose="02020603050405020304" pitchFamily="18" charset="0"/>
                <a:cs typeface="Times New Roman" panose="02020603050405020304" pitchFamily="18" charset="0"/>
              </a:rPr>
              <a:t> для </a:t>
            </a:r>
            <a:r>
              <a:rPr lang="ru-RU" dirty="0" err="1" smtClean="0">
                <a:latin typeface="Times New Roman" panose="02020603050405020304" pitchFamily="18" charset="0"/>
                <a:cs typeface="Times New Roman" panose="02020603050405020304" pitchFamily="18" charset="0"/>
              </a:rPr>
              <a:t>обчислення</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інфляції</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Розраховується</a:t>
            </a:r>
            <a:r>
              <a:rPr lang="ru-RU" dirty="0" smtClean="0">
                <a:latin typeface="Times New Roman" panose="02020603050405020304" pitchFamily="18" charset="0"/>
                <a:cs typeface="Times New Roman" panose="02020603050405020304" pitchFamily="18" charset="0"/>
              </a:rPr>
              <a:t> за формулою (1.1)</a:t>
            </a:r>
            <a:endParaRPr lang="uk-UA" dirty="0" smtClean="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601383" y="4312641"/>
            <a:ext cx="11294695" cy="646331"/>
          </a:xfrm>
          <a:prstGeom prst="rect">
            <a:avLst/>
          </a:prstGeom>
        </p:spPr>
        <p:txBody>
          <a:bodyPr wrap="square">
            <a:spAutoFit/>
          </a:bodyPr>
          <a:lstStyle/>
          <a:p>
            <a:r>
              <a:rPr lang="uk-UA" b="1" dirty="0" smtClean="0">
                <a:latin typeface="Times New Roman" panose="02020603050405020304" pitchFamily="18" charset="0"/>
                <a:cs typeface="Times New Roman" panose="02020603050405020304" pitchFamily="18" charset="0"/>
              </a:rPr>
              <a:t>2. Індекс </a:t>
            </a:r>
            <a:r>
              <a:rPr lang="uk-UA" b="1" dirty="0">
                <a:latin typeface="Times New Roman" panose="02020603050405020304" pitchFamily="18" charset="0"/>
                <a:cs typeface="Times New Roman" panose="02020603050405020304" pitchFamily="18" charset="0"/>
              </a:rPr>
              <a:t>цін </a:t>
            </a:r>
            <a:r>
              <a:rPr lang="uk-UA" b="1" dirty="0" err="1">
                <a:latin typeface="Times New Roman" panose="02020603050405020304" pitchFamily="18" charset="0"/>
                <a:cs typeface="Times New Roman" panose="02020603050405020304" pitchFamily="18" charset="0"/>
              </a:rPr>
              <a:t>Пааше</a:t>
            </a:r>
            <a:r>
              <a:rPr lang="uk-UA" b="1"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 це індекс цін, який використовується для вимірювання загального рівня цін і вартості життя в економіці, а також для розрахунку </a:t>
            </a:r>
            <a:r>
              <a:rPr lang="uk-UA" dirty="0" smtClean="0">
                <a:latin typeface="Times New Roman" panose="02020603050405020304" pitchFamily="18" charset="0"/>
                <a:cs typeface="Times New Roman" panose="02020603050405020304" pitchFamily="18" charset="0"/>
              </a:rPr>
              <a:t>інфляції. Розраховується за формулою (1.2): </a:t>
            </a:r>
          </a:p>
        </p:txBody>
      </p:sp>
      <p:pic>
        <p:nvPicPr>
          <p:cNvPr id="10" name="Рисунок 9"/>
          <p:cNvPicPr>
            <a:picLocks noChangeAspect="1"/>
          </p:cNvPicPr>
          <p:nvPr/>
        </p:nvPicPr>
        <p:blipFill>
          <a:blip r:embed="rId3"/>
          <a:stretch>
            <a:fillRect/>
          </a:stretch>
        </p:blipFill>
        <p:spPr>
          <a:xfrm>
            <a:off x="2521048" y="2777366"/>
            <a:ext cx="5106118" cy="591151"/>
          </a:xfrm>
          <a:prstGeom prst="rect">
            <a:avLst/>
          </a:prstGeom>
        </p:spPr>
      </p:pic>
      <p:pic>
        <p:nvPicPr>
          <p:cNvPr id="12" name="Рисунок 11"/>
          <p:cNvPicPr>
            <a:picLocks noChangeAspect="1"/>
          </p:cNvPicPr>
          <p:nvPr/>
        </p:nvPicPr>
        <p:blipFill>
          <a:blip r:embed="rId4"/>
          <a:stretch>
            <a:fillRect/>
          </a:stretch>
        </p:blipFill>
        <p:spPr>
          <a:xfrm>
            <a:off x="2424123" y="3368517"/>
            <a:ext cx="5299968" cy="944124"/>
          </a:xfrm>
          <a:prstGeom prst="rect">
            <a:avLst/>
          </a:prstGeom>
        </p:spPr>
      </p:pic>
      <p:pic>
        <p:nvPicPr>
          <p:cNvPr id="13" name="Рисунок 12"/>
          <p:cNvPicPr>
            <a:picLocks noChangeAspect="1"/>
          </p:cNvPicPr>
          <p:nvPr/>
        </p:nvPicPr>
        <p:blipFill>
          <a:blip r:embed="rId5"/>
          <a:stretch>
            <a:fillRect/>
          </a:stretch>
        </p:blipFill>
        <p:spPr>
          <a:xfrm>
            <a:off x="2521048" y="4980940"/>
            <a:ext cx="4358417" cy="551649"/>
          </a:xfrm>
          <a:prstGeom prst="rect">
            <a:avLst/>
          </a:prstGeom>
        </p:spPr>
      </p:pic>
      <p:pic>
        <p:nvPicPr>
          <p:cNvPr id="14" name="Рисунок 13"/>
          <p:cNvPicPr>
            <a:picLocks noChangeAspect="1"/>
          </p:cNvPicPr>
          <p:nvPr/>
        </p:nvPicPr>
        <p:blipFill>
          <a:blip r:embed="rId6"/>
          <a:stretch>
            <a:fillRect/>
          </a:stretch>
        </p:blipFill>
        <p:spPr>
          <a:xfrm>
            <a:off x="2521048" y="5470301"/>
            <a:ext cx="5299968" cy="865590"/>
          </a:xfrm>
          <a:prstGeom prst="rect">
            <a:avLst/>
          </a:prstGeom>
        </p:spPr>
      </p:pic>
      <p:pic>
        <p:nvPicPr>
          <p:cNvPr id="1028" name="Picture 4" descr="Зовнішня торгівля України в III кварталі знову стала дефіцитною, – Держстат  - Smi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8945" y="5049281"/>
            <a:ext cx="2916087" cy="1644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00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7087" y="2621358"/>
            <a:ext cx="2922747" cy="1752550"/>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p:cNvSpPr>
            <a:spLocks noGrp="1"/>
          </p:cNvSpPr>
          <p:nvPr>
            <p:ph type="sldNum" sz="quarter" idx="12"/>
          </p:nvPr>
        </p:nvSpPr>
        <p:spPr/>
        <p:txBody>
          <a:bodyPr/>
          <a:lstStyle/>
          <a:p>
            <a:fld id="{EEA7EB2F-D621-4394-BE41-AA53AD3B5311}" type="slidenum">
              <a:rPr lang="uk-UA" smtClean="0"/>
              <a:t>10</a:t>
            </a:fld>
            <a:endParaRPr lang="uk-UA"/>
          </a:p>
        </p:txBody>
      </p:sp>
    </p:spTree>
    <p:extLst>
      <p:ext uri="{BB962C8B-B14F-4D97-AF65-F5344CB8AC3E}">
        <p14:creationId xmlns:p14="http://schemas.microsoft.com/office/powerpoint/2010/main" val="4013748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51364" y="415881"/>
            <a:ext cx="10471226" cy="1280890"/>
          </a:xfrm>
        </p:spPr>
        <p:txBody>
          <a:bodyPr>
            <a:normAutofit/>
          </a:bodyPr>
          <a:lstStyle/>
          <a:p>
            <a:r>
              <a:rPr lang="uk-UA" dirty="0">
                <a:latin typeface="Times New Roman" panose="02020603050405020304" pitchFamily="18" charset="0"/>
                <a:cs typeface="Times New Roman" panose="02020603050405020304" pitchFamily="18" charset="0"/>
              </a:rPr>
              <a:t>Показники ефективності обсягів імпорту та експорту зовнішньої торгівлі</a:t>
            </a:r>
          </a:p>
        </p:txBody>
      </p:sp>
      <p:sp>
        <p:nvSpPr>
          <p:cNvPr id="3" name="Объект 2"/>
          <p:cNvSpPr>
            <a:spLocks noGrp="1"/>
          </p:cNvSpPr>
          <p:nvPr>
            <p:ph idx="1"/>
          </p:nvPr>
        </p:nvSpPr>
        <p:spPr>
          <a:xfrm>
            <a:off x="851640" y="1696771"/>
            <a:ext cx="11270949" cy="4919049"/>
          </a:xfrm>
        </p:spPr>
        <p:txBody>
          <a:bodyPr/>
          <a:lstStyle/>
          <a:p>
            <a:pPr marL="0" indent="0">
              <a:buNone/>
            </a:pPr>
            <a:r>
              <a:rPr lang="uk-UA" b="1" dirty="0">
                <a:latin typeface="Times New Roman" panose="02020603050405020304" pitchFamily="18" charset="0"/>
                <a:cs typeface="Times New Roman" panose="02020603050405020304" pitchFamily="18" charset="0"/>
              </a:rPr>
              <a:t>3</a:t>
            </a:r>
            <a:r>
              <a:rPr lang="uk-UA" b="1" dirty="0" smtClean="0">
                <a:latin typeface="Times New Roman" panose="02020603050405020304" pitchFamily="18" charset="0"/>
                <a:cs typeface="Times New Roman" panose="02020603050405020304" pitchFamily="18" charset="0"/>
              </a:rPr>
              <a:t>. </a:t>
            </a:r>
            <a:r>
              <a:rPr lang="uk-UA" b="1" dirty="0">
                <a:latin typeface="Times New Roman" panose="02020603050405020304" pitchFamily="18" charset="0"/>
                <a:cs typeface="Times New Roman" panose="02020603050405020304" pitchFamily="18" charset="0"/>
              </a:rPr>
              <a:t>Індекс </a:t>
            </a:r>
            <a:r>
              <a:rPr lang="uk-UA" b="1" dirty="0" smtClean="0">
                <a:latin typeface="Times New Roman" panose="02020603050405020304" pitchFamily="18" charset="0"/>
                <a:cs typeface="Times New Roman" panose="02020603050405020304" pitchFamily="18" charset="0"/>
              </a:rPr>
              <a:t>умов торгівлі </a:t>
            </a:r>
            <a:r>
              <a:rPr lang="uk-UA" b="1"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вимірює зміну купівельної спроможності експорту відносно імпорту для даної країни. З технічної точки зору індекс умов торгівлі визначається як відношення (помножене на сто) індексу цін на весь експорт для </a:t>
            </a:r>
            <a:r>
              <a:rPr lang="uk-UA" dirty="0" smtClean="0">
                <a:latin typeface="Times New Roman" panose="02020603050405020304" pitchFamily="18" charset="0"/>
                <a:cs typeface="Times New Roman" panose="02020603050405020304" pitchFamily="18" charset="0"/>
              </a:rPr>
              <a:t>країни</a:t>
            </a:r>
            <a:r>
              <a:rPr lang="uk-UA" dirty="0">
                <a:latin typeface="Times New Roman" panose="02020603050405020304" pitchFamily="18" charset="0"/>
                <a:cs typeface="Times New Roman" panose="02020603050405020304" pitchFamily="18" charset="0"/>
              </a:rPr>
              <a:t>, регіону чи групи, поділеного на відповідний індекс цін на весь </a:t>
            </a:r>
            <a:r>
              <a:rPr lang="uk-UA" dirty="0" smtClean="0">
                <a:latin typeface="Times New Roman" panose="02020603050405020304" pitchFamily="18" charset="0"/>
                <a:cs typeface="Times New Roman" panose="02020603050405020304" pitchFamily="18" charset="0"/>
              </a:rPr>
              <a:t>імпорт. Цей показник буває двох видів – кількісний, та ціновий. Розраховується за формулами (1.3),(1.4).</a:t>
            </a:r>
            <a:endParaRPr lang="uk-UA" dirty="0"/>
          </a:p>
        </p:txBody>
      </p:sp>
      <p:pic>
        <p:nvPicPr>
          <p:cNvPr id="4" name="Рисунок 3"/>
          <p:cNvPicPr>
            <a:picLocks noChangeAspect="1"/>
          </p:cNvPicPr>
          <p:nvPr/>
        </p:nvPicPr>
        <p:blipFill>
          <a:blip r:embed="rId3"/>
          <a:stretch>
            <a:fillRect/>
          </a:stretch>
        </p:blipFill>
        <p:spPr>
          <a:xfrm>
            <a:off x="1100216" y="2889205"/>
            <a:ext cx="5465278" cy="844727"/>
          </a:xfrm>
          <a:prstGeom prst="rect">
            <a:avLst/>
          </a:prstGeom>
        </p:spPr>
      </p:pic>
      <p:pic>
        <p:nvPicPr>
          <p:cNvPr id="5" name="Рисунок 4"/>
          <p:cNvPicPr>
            <a:picLocks noChangeAspect="1"/>
          </p:cNvPicPr>
          <p:nvPr/>
        </p:nvPicPr>
        <p:blipFill>
          <a:blip r:embed="rId4"/>
          <a:stretch>
            <a:fillRect/>
          </a:stretch>
        </p:blipFill>
        <p:spPr>
          <a:xfrm>
            <a:off x="1117191" y="3714745"/>
            <a:ext cx="5696879" cy="1025754"/>
          </a:xfrm>
          <a:prstGeom prst="rect">
            <a:avLst/>
          </a:prstGeom>
        </p:spPr>
      </p:pic>
      <p:pic>
        <p:nvPicPr>
          <p:cNvPr id="6" name="Рисунок 5"/>
          <p:cNvPicPr>
            <a:picLocks noChangeAspect="1"/>
          </p:cNvPicPr>
          <p:nvPr/>
        </p:nvPicPr>
        <p:blipFill>
          <a:blip r:embed="rId5"/>
          <a:stretch>
            <a:fillRect/>
          </a:stretch>
        </p:blipFill>
        <p:spPr>
          <a:xfrm>
            <a:off x="1100217" y="4649920"/>
            <a:ext cx="5465278" cy="926136"/>
          </a:xfrm>
          <a:prstGeom prst="rect">
            <a:avLst/>
          </a:prstGeom>
        </p:spPr>
      </p:pic>
      <p:pic>
        <p:nvPicPr>
          <p:cNvPr id="7" name="Рисунок 6"/>
          <p:cNvPicPr>
            <a:picLocks noChangeAspect="1"/>
          </p:cNvPicPr>
          <p:nvPr/>
        </p:nvPicPr>
        <p:blipFill>
          <a:blip r:embed="rId6"/>
          <a:stretch>
            <a:fillRect/>
          </a:stretch>
        </p:blipFill>
        <p:spPr>
          <a:xfrm>
            <a:off x="1100215" y="5565502"/>
            <a:ext cx="5797735" cy="1259707"/>
          </a:xfrm>
          <a:prstGeom prst="rect">
            <a:avLst/>
          </a:prstGeom>
        </p:spPr>
      </p:pic>
      <p:pic>
        <p:nvPicPr>
          <p:cNvPr id="2050" name="Picture 2" descr="Зовнішня торгівля України цьгоріч скоротилася на $7 млрд - Главком"/>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6525" y="3249424"/>
            <a:ext cx="4864370" cy="3240152"/>
          </a:xfrm>
          <a:prstGeom prst="rect">
            <a:avLst/>
          </a:prstGeom>
          <a:noFill/>
          <a:extLst>
            <a:ext uri="{909E8E84-426E-40DD-AFC4-6F175D3DCCD1}">
              <a14:hiddenFill xmlns:a14="http://schemas.microsoft.com/office/drawing/2010/main">
                <a:solidFill>
                  <a:srgbClr val="FFFFFF"/>
                </a:solidFill>
              </a14:hiddenFill>
            </a:ext>
          </a:extLst>
        </p:spPr>
      </p:pic>
      <p:sp>
        <p:nvSpPr>
          <p:cNvPr id="8" name="Номер слайда 7"/>
          <p:cNvSpPr>
            <a:spLocks noGrp="1"/>
          </p:cNvSpPr>
          <p:nvPr>
            <p:ph type="sldNum" sz="quarter" idx="12"/>
          </p:nvPr>
        </p:nvSpPr>
        <p:spPr/>
        <p:txBody>
          <a:bodyPr/>
          <a:lstStyle/>
          <a:p>
            <a:fld id="{EEA7EB2F-D621-4394-BE41-AA53AD3B5311}" type="slidenum">
              <a:rPr lang="uk-UA" smtClean="0"/>
              <a:t>11</a:t>
            </a:fld>
            <a:endParaRPr lang="uk-UA"/>
          </a:p>
        </p:txBody>
      </p:sp>
    </p:spTree>
    <p:extLst>
      <p:ext uri="{BB962C8B-B14F-4D97-AF65-F5344CB8AC3E}">
        <p14:creationId xmlns:p14="http://schemas.microsoft.com/office/powerpoint/2010/main" val="965816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905631" y="2210540"/>
            <a:ext cx="9937181" cy="2391208"/>
          </a:xfrm>
        </p:spPr>
        <p:txBody>
          <a:bodyPr>
            <a:noAutofit/>
          </a:bodyPr>
          <a:lstStyle/>
          <a:p>
            <a:r>
              <a:rPr lang="uk-UA" sz="4000" dirty="0">
                <a:latin typeface="Times New Roman" panose="02020603050405020304" pitchFamily="18" charset="0"/>
                <a:cs typeface="Times New Roman" panose="02020603050405020304" pitchFamily="18" charset="0"/>
              </a:rPr>
              <a:t>Розробка моделі системи прогнозування, кластеризації та аналізу обсягів імпорту та експорту зовнішньої </a:t>
            </a:r>
            <a:r>
              <a:rPr lang="uk-UA" sz="4000" dirty="0" smtClean="0">
                <a:latin typeface="Times New Roman" panose="02020603050405020304" pitchFamily="18" charset="0"/>
                <a:cs typeface="Times New Roman" panose="02020603050405020304" pitchFamily="18" charset="0"/>
              </a:rPr>
              <a:t>торгівлі України</a:t>
            </a:r>
            <a:endParaRPr lang="uk-UA" sz="4000" dirty="0"/>
          </a:p>
        </p:txBody>
      </p:sp>
      <p:sp>
        <p:nvSpPr>
          <p:cNvPr id="2" name="Номер слайда 1"/>
          <p:cNvSpPr>
            <a:spLocks noGrp="1"/>
          </p:cNvSpPr>
          <p:nvPr>
            <p:ph type="sldNum" sz="quarter" idx="12"/>
          </p:nvPr>
        </p:nvSpPr>
        <p:spPr/>
        <p:txBody>
          <a:bodyPr/>
          <a:lstStyle/>
          <a:p>
            <a:fld id="{EEA7EB2F-D621-4394-BE41-AA53AD3B5311}" type="slidenum">
              <a:rPr lang="uk-UA" smtClean="0"/>
              <a:t>12</a:t>
            </a:fld>
            <a:endParaRPr lang="uk-UA"/>
          </a:p>
        </p:txBody>
      </p:sp>
    </p:spTree>
    <p:extLst>
      <p:ext uri="{BB962C8B-B14F-4D97-AF65-F5344CB8AC3E}">
        <p14:creationId xmlns:p14="http://schemas.microsoft.com/office/powerpoint/2010/main" val="2733637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a:spLocks noGrp="1"/>
          </p:cNvSpPr>
          <p:nvPr>
            <p:ph type="title"/>
          </p:nvPr>
        </p:nvSpPr>
        <p:spPr>
          <a:xfrm>
            <a:off x="1935976" y="277880"/>
            <a:ext cx="9693771"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uk-UA" dirty="0" smtClean="0">
                <a:latin typeface="Times New Roman" panose="02020603050405020304" pitchFamily="18" charset="0"/>
                <a:cs typeface="Times New Roman" panose="02020603050405020304" pitchFamily="18" charset="0"/>
              </a:rPr>
              <a:t>Системна інженерія системи прогнозування </a:t>
            </a:r>
            <a:r>
              <a:rPr lang="uk-UA" dirty="0">
                <a:latin typeface="Times New Roman" panose="02020603050405020304" pitchFamily="18" charset="0"/>
                <a:cs typeface="Times New Roman" panose="02020603050405020304" pitchFamily="18" charset="0"/>
              </a:rPr>
              <a:t>та </a:t>
            </a:r>
            <a:r>
              <a:rPr lang="uk-UA" dirty="0" smtClean="0">
                <a:latin typeface="Times New Roman" panose="02020603050405020304" pitchFamily="18" charset="0"/>
                <a:cs typeface="Times New Roman" panose="02020603050405020304" pitchFamily="18" charset="0"/>
              </a:rPr>
              <a:t>аналізу показників ефективності </a:t>
            </a:r>
            <a:r>
              <a:rPr lang="uk-UA" dirty="0">
                <a:latin typeface="Times New Roman" panose="02020603050405020304" pitchFamily="18" charset="0"/>
                <a:cs typeface="Times New Roman" panose="02020603050405020304" pitchFamily="18" charset="0"/>
              </a:rPr>
              <a:t>зовнішньої торгівлі</a:t>
            </a:r>
            <a:endParaRPr dirty="0">
              <a:latin typeface="Times New Roman" panose="02020603050405020304" pitchFamily="18" charset="0"/>
              <a:cs typeface="Times New Roman" panose="02020603050405020304" pitchFamily="18" charset="0"/>
            </a:endParaRPr>
          </a:p>
        </p:txBody>
      </p:sp>
      <p:sp>
        <p:nvSpPr>
          <p:cNvPr id="227" name="Google Shape;227;p9"/>
          <p:cNvSpPr txBox="1">
            <a:spLocks noGrp="1"/>
          </p:cNvSpPr>
          <p:nvPr>
            <p:ph type="body" idx="1"/>
          </p:nvPr>
        </p:nvSpPr>
        <p:spPr>
          <a:xfrm>
            <a:off x="1408481" y="2863498"/>
            <a:ext cx="10371415" cy="2107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uk-UA" dirty="0">
                <a:latin typeface="Times New Roman"/>
                <a:ea typeface="Times New Roman"/>
                <a:cs typeface="Times New Roman"/>
                <a:sym typeface="Times New Roman"/>
              </a:rPr>
              <a:t> </a:t>
            </a:r>
            <a:r>
              <a:rPr lang="uk-UA" dirty="0" smtClean="0">
                <a:latin typeface="Times New Roman"/>
                <a:ea typeface="Times New Roman"/>
                <a:cs typeface="Times New Roman"/>
                <a:sym typeface="Times New Roman"/>
              </a:rPr>
              <a:t>     1</a:t>
            </a:r>
            <a:r>
              <a:rPr lang="uk-UA" dirty="0">
                <a:latin typeface="Times New Roman"/>
                <a:ea typeface="Times New Roman"/>
                <a:cs typeface="Times New Roman"/>
                <a:sym typeface="Times New Roman"/>
              </a:rPr>
              <a:t>. Формалізація структурного представлення системи прогнозування, аналізу та </a:t>
            </a:r>
            <a:r>
              <a:rPr lang="uk-UA" dirty="0" err="1">
                <a:latin typeface="Times New Roman"/>
                <a:ea typeface="Times New Roman"/>
                <a:cs typeface="Times New Roman"/>
                <a:sym typeface="Times New Roman"/>
              </a:rPr>
              <a:t>кластеризації</a:t>
            </a:r>
            <a:r>
              <a:rPr lang="uk-UA" dirty="0">
                <a:latin typeface="Times New Roman"/>
                <a:ea typeface="Times New Roman"/>
                <a:cs typeface="Times New Roman"/>
                <a:sym typeface="Times New Roman"/>
              </a:rPr>
              <a:t> на основі бізнес-профіля </a:t>
            </a:r>
            <a:r>
              <a:rPr lang="uk-UA" dirty="0" err="1">
                <a:latin typeface="Times New Roman"/>
                <a:ea typeface="Times New Roman"/>
                <a:cs typeface="Times New Roman"/>
                <a:sym typeface="Times New Roman"/>
              </a:rPr>
              <a:t>Еріксона-Пенкера</a:t>
            </a:r>
            <a:r>
              <a:rPr lang="uk-UA" dirty="0">
                <a:latin typeface="Times New Roman"/>
                <a:ea typeface="Times New Roman"/>
                <a:cs typeface="Times New Roman"/>
                <a:sym typeface="Times New Roman"/>
              </a:rPr>
              <a:t> у вигляді діаграми класів у нотації UML, та визначення для неї цілі, проблеми, мети, ресурсів, процесів.</a:t>
            </a:r>
            <a:endParaRPr dirty="0"/>
          </a:p>
          <a:p>
            <a:pPr marL="0" lvl="0" indent="0" algn="l" rtl="0">
              <a:spcBef>
                <a:spcPts val="0"/>
              </a:spcBef>
              <a:spcAft>
                <a:spcPts val="0"/>
              </a:spcAft>
              <a:buSzPts val="1800"/>
              <a:buNone/>
            </a:pPr>
            <a:r>
              <a:rPr lang="uk-UA" dirty="0" smtClean="0">
                <a:latin typeface="Times New Roman"/>
                <a:ea typeface="Times New Roman"/>
                <a:cs typeface="Times New Roman"/>
                <a:sym typeface="Times New Roman"/>
              </a:rPr>
              <a:t>      2</a:t>
            </a:r>
            <a:r>
              <a:rPr lang="uk-UA" dirty="0">
                <a:latin typeface="Times New Roman"/>
                <a:ea typeface="Times New Roman"/>
                <a:cs typeface="Times New Roman"/>
                <a:sym typeface="Times New Roman"/>
              </a:rPr>
              <a:t>. Формалізація структурного представлення системи прогнозування, аналізу та </a:t>
            </a:r>
            <a:r>
              <a:rPr lang="uk-UA" dirty="0" err="1">
                <a:latin typeface="Times New Roman"/>
                <a:ea typeface="Times New Roman"/>
                <a:cs typeface="Times New Roman"/>
                <a:sym typeface="Times New Roman"/>
              </a:rPr>
              <a:t>кластеризації</a:t>
            </a:r>
            <a:r>
              <a:rPr lang="uk-UA" dirty="0">
                <a:latin typeface="Times New Roman"/>
                <a:ea typeface="Times New Roman"/>
                <a:cs typeface="Times New Roman"/>
                <a:sym typeface="Times New Roman"/>
              </a:rPr>
              <a:t> на основі бізнес-профіля </a:t>
            </a:r>
            <a:r>
              <a:rPr lang="uk-UA" dirty="0" err="1">
                <a:latin typeface="Times New Roman"/>
                <a:ea typeface="Times New Roman"/>
                <a:cs typeface="Times New Roman"/>
                <a:sym typeface="Times New Roman"/>
              </a:rPr>
              <a:t>Еріксона-Пенкера</a:t>
            </a:r>
            <a:r>
              <a:rPr lang="uk-UA" dirty="0">
                <a:latin typeface="Times New Roman"/>
                <a:ea typeface="Times New Roman"/>
                <a:cs typeface="Times New Roman"/>
                <a:sym typeface="Times New Roman"/>
              </a:rPr>
              <a:t> у вигляді діаграми компонентів у нотації UML.</a:t>
            </a:r>
            <a:endParaRPr dirty="0"/>
          </a:p>
          <a:p>
            <a:pPr marL="0" lvl="0" indent="0" algn="l" rtl="0">
              <a:spcBef>
                <a:spcPts val="0"/>
              </a:spcBef>
              <a:spcAft>
                <a:spcPts val="0"/>
              </a:spcAft>
              <a:buSzPts val="1800"/>
              <a:buNone/>
            </a:pPr>
            <a:r>
              <a:rPr lang="uk-UA" dirty="0" smtClean="0">
                <a:latin typeface="Times New Roman"/>
                <a:ea typeface="Times New Roman"/>
                <a:cs typeface="Times New Roman"/>
                <a:sym typeface="Times New Roman"/>
              </a:rPr>
              <a:t>      3</a:t>
            </a:r>
            <a:r>
              <a:rPr lang="uk-UA" dirty="0">
                <a:latin typeface="Times New Roman"/>
                <a:ea typeface="Times New Roman"/>
                <a:cs typeface="Times New Roman"/>
                <a:sym typeface="Times New Roman"/>
              </a:rPr>
              <a:t>. Формалізація динамічного представлення системи прогнозування, аналізу та кластеризації на основі бізнес-профіля </a:t>
            </a:r>
            <a:r>
              <a:rPr lang="uk-UA" dirty="0" err="1">
                <a:latin typeface="Times New Roman"/>
                <a:ea typeface="Times New Roman"/>
                <a:cs typeface="Times New Roman"/>
                <a:sym typeface="Times New Roman"/>
              </a:rPr>
              <a:t>Еріксона-Пенкера</a:t>
            </a:r>
            <a:r>
              <a:rPr lang="uk-UA" dirty="0">
                <a:latin typeface="Times New Roman"/>
                <a:ea typeface="Times New Roman"/>
                <a:cs typeface="Times New Roman"/>
                <a:sym typeface="Times New Roman"/>
              </a:rPr>
              <a:t> у вигляді діаграм у нотації </a:t>
            </a:r>
            <a:r>
              <a:rPr lang="uk-UA" dirty="0" smtClean="0">
                <a:latin typeface="Times New Roman"/>
                <a:ea typeface="Times New Roman"/>
                <a:cs typeface="Times New Roman"/>
                <a:sym typeface="Times New Roman"/>
              </a:rPr>
              <a:t>UML</a:t>
            </a:r>
            <a:endParaRPr dirty="0">
              <a:latin typeface="Times New Roman"/>
              <a:ea typeface="Times New Roman"/>
              <a:cs typeface="Times New Roman"/>
              <a:sym typeface="Times New Roman"/>
            </a:endParaRPr>
          </a:p>
        </p:txBody>
      </p:sp>
      <p:sp>
        <p:nvSpPr>
          <p:cNvPr id="2" name="Номер слайда 1"/>
          <p:cNvSpPr>
            <a:spLocks noGrp="1"/>
          </p:cNvSpPr>
          <p:nvPr>
            <p:ph type="sldNum" sz="quarter" idx="12"/>
          </p:nvPr>
        </p:nvSpPr>
        <p:spPr/>
        <p:txBody>
          <a:bodyPr/>
          <a:lstStyle/>
          <a:p>
            <a:fld id="{EEA7EB2F-D621-4394-BE41-AA53AD3B5311}" type="slidenum">
              <a:rPr lang="uk-UA" smtClean="0"/>
              <a:t>13</a:t>
            </a:fld>
            <a:endParaRPr lang="uk-UA"/>
          </a:p>
        </p:txBody>
      </p:sp>
    </p:spTree>
    <p:extLst>
      <p:ext uri="{BB962C8B-B14F-4D97-AF65-F5344CB8AC3E}">
        <p14:creationId xmlns:p14="http://schemas.microsoft.com/office/powerpoint/2010/main" val="2474337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1288" y="288755"/>
            <a:ext cx="10520712" cy="1280890"/>
          </a:xfrm>
        </p:spPr>
        <p:txBody>
          <a:bodyPr>
            <a:normAutofit fontScale="90000"/>
          </a:bodyPr>
          <a:lstStyle/>
          <a:p>
            <a:r>
              <a:rPr lang="ru-RU" dirty="0">
                <a:latin typeface="Times New Roman" panose="02020603050405020304" pitchFamily="18" charset="0"/>
                <a:cs typeface="Times New Roman" panose="02020603050405020304" pitchFamily="18" charset="0"/>
              </a:rPr>
              <a:t>Модель </a:t>
            </a:r>
            <a:r>
              <a:rPr lang="ru-RU" dirty="0" err="1">
                <a:latin typeface="Times New Roman" panose="02020603050405020304" pitchFamily="18" charset="0"/>
                <a:cs typeface="Times New Roman" panose="02020603050405020304" pitchFamily="18" charset="0"/>
              </a:rPr>
              <a:t>системи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аналізу</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кластеризації</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показників ефективності.</a:t>
            </a:r>
            <a:r>
              <a:rPr lang="en-US"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Діаграма класів.</a:t>
            </a:r>
            <a:endParaRPr lang="uk-UA"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45" y="2190343"/>
            <a:ext cx="6904528" cy="4667657"/>
          </a:xfrm>
          <a:prstGeom prst="rect">
            <a:avLst/>
          </a:prstGeom>
        </p:spPr>
      </p:pic>
      <p:sp>
        <p:nvSpPr>
          <p:cNvPr id="4" name="Прямоугольник 3"/>
          <p:cNvSpPr/>
          <p:nvPr/>
        </p:nvSpPr>
        <p:spPr>
          <a:xfrm>
            <a:off x="7069873" y="2190343"/>
            <a:ext cx="5162666" cy="4293483"/>
          </a:xfrm>
          <a:prstGeom prst="rect">
            <a:avLst/>
          </a:prstGeom>
        </p:spPr>
        <p:txBody>
          <a:bodyPr wrap="square">
            <a:spAutoFit/>
          </a:bodyPr>
          <a:lstStyle/>
          <a:p>
            <a:pPr indent="450215"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BR</a:t>
            </a:r>
            <a:r>
              <a:rPr lang="ru-RU" sz="1400" dirty="0">
                <a:latin typeface="Times New Roman" panose="02020603050405020304" pitchFamily="18" charset="0"/>
                <a:ea typeface="Calibri" panose="020F0502020204030204" pitchFamily="34" charset="0"/>
                <a:cs typeface="Times New Roman" panose="02020603050405020304" pitchFamily="18" charset="0"/>
              </a:rPr>
              <a:t>1: </a:t>
            </a:r>
            <a:r>
              <a:rPr lang="uk-UA" sz="1400" dirty="0">
                <a:latin typeface="Times New Roman" panose="02020603050405020304" pitchFamily="18" charset="0"/>
                <a:ea typeface="Calibri" panose="020F0502020204030204" pitchFamily="34" charset="0"/>
                <a:cs typeface="Times New Roman" panose="02020603050405020304" pitchFamily="18" charset="0"/>
              </a:rPr>
              <a:t>Система обробляє тільки дані формату </a:t>
            </a:r>
            <a:r>
              <a:rPr lang="en-US" sz="1400" dirty="0" err="1">
                <a:latin typeface="Times New Roman" panose="02020603050405020304" pitchFamily="18" charset="0"/>
                <a:ea typeface="Calibri" panose="020F0502020204030204" pitchFamily="34" charset="0"/>
                <a:cs typeface="Times New Roman" panose="02020603050405020304" pitchFamily="18" charset="0"/>
              </a:rPr>
              <a:t>xlsx</a:t>
            </a:r>
            <a:endParaRPr lang="uk-UA" sz="14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BR</a:t>
            </a:r>
            <a:r>
              <a:rPr lang="ru-RU" sz="1400" dirty="0">
                <a:latin typeface="Times New Roman" panose="02020603050405020304" pitchFamily="18" charset="0"/>
                <a:ea typeface="Calibri" panose="020F0502020204030204" pitchFamily="34" charset="0"/>
                <a:cs typeface="Times New Roman" panose="02020603050405020304" pitchFamily="18" charset="0"/>
              </a:rPr>
              <a:t>2: </a:t>
            </a:r>
            <a:r>
              <a:rPr lang="uk-UA" sz="1400" dirty="0">
                <a:latin typeface="Times New Roman" panose="02020603050405020304" pitchFamily="18" charset="0"/>
                <a:ea typeface="Calibri" panose="020F0502020204030204" pitchFamily="34" charset="0"/>
                <a:cs typeface="Times New Roman" panose="02020603050405020304" pitchFamily="18" charset="0"/>
              </a:rPr>
              <a:t>Розмір файлу який може бути зчитаний для обробки не повинен перевищувати 3 мегабайти</a:t>
            </a:r>
            <a:endParaRPr lang="uk-UA" sz="14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BR</a:t>
            </a:r>
            <a:r>
              <a:rPr lang="uk-UA" sz="1400" dirty="0">
                <a:latin typeface="Times New Roman" panose="02020603050405020304" pitchFamily="18" charset="0"/>
                <a:ea typeface="Calibri" panose="020F0502020204030204" pitchFamily="34" charset="0"/>
                <a:cs typeface="Times New Roman" panose="02020603050405020304" pitchFamily="18" charset="0"/>
              </a:rPr>
              <a:t>3: Система може мати як гарні результати прогнозу, так і погані результати оскільки дуже сильно залежить від даних і від того наскільки модель вловлює загальний тренд і наскільки добре повторює поведінку прогнозованої змінної.</a:t>
            </a:r>
            <a:endParaRPr lang="uk-UA" sz="14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BR</a:t>
            </a:r>
            <a:r>
              <a:rPr lang="uk-UA" sz="1400" dirty="0">
                <a:latin typeface="Times New Roman" panose="02020603050405020304" pitchFamily="18" charset="0"/>
                <a:ea typeface="Calibri" panose="020F0502020204030204" pitchFamily="34" charset="0"/>
                <a:cs typeface="Times New Roman" panose="02020603050405020304" pitchFamily="18" charset="0"/>
              </a:rPr>
              <a:t>4</a:t>
            </a:r>
            <a:r>
              <a:rPr lang="ru-RU" sz="1400" dirty="0">
                <a:latin typeface="Times New Roman" panose="02020603050405020304" pitchFamily="18" charset="0"/>
                <a:ea typeface="Calibri" panose="020F0502020204030204" pitchFamily="34" charset="0"/>
                <a:cs typeface="Times New Roman" panose="02020603050405020304" pitchFamily="18" charset="0"/>
              </a:rPr>
              <a:t>: </a:t>
            </a:r>
            <a:r>
              <a:rPr lang="uk-UA" sz="1400" dirty="0">
                <a:latin typeface="Times New Roman" panose="02020603050405020304" pitchFamily="18" charset="0"/>
                <a:ea typeface="Calibri" panose="020F0502020204030204" pitchFamily="34" charset="0"/>
                <a:cs typeface="Times New Roman" panose="02020603050405020304" pitchFamily="18" charset="0"/>
              </a:rPr>
              <a:t>Якщо хоча б по одному із показників ефективності по певній групі товарів у наборі даних за роки 2017-2022 </a:t>
            </a:r>
            <a:r>
              <a:rPr lang="uk-UA" sz="1400" dirty="0" err="1">
                <a:latin typeface="Times New Roman" panose="02020603050405020304" pitchFamily="18" charset="0"/>
                <a:ea typeface="Calibri" panose="020F0502020204030204" pitchFamily="34" charset="0"/>
                <a:cs typeface="Times New Roman" panose="02020603050405020304" pitchFamily="18" charset="0"/>
              </a:rPr>
              <a:t>пропущено</a:t>
            </a:r>
            <a:r>
              <a:rPr lang="uk-UA" sz="1400" dirty="0">
                <a:latin typeface="Times New Roman" panose="02020603050405020304" pitchFamily="18" charset="0"/>
                <a:ea typeface="Calibri" panose="020F0502020204030204" pitchFamily="34" charset="0"/>
                <a:cs typeface="Times New Roman" panose="02020603050405020304" pitchFamily="18" charset="0"/>
              </a:rPr>
              <a:t> більше ніж 5 значень, то прогнозування не може бути проведеним оскільки внаслідок цього точність такого прогнозування значно знизиться.</a:t>
            </a:r>
            <a:endParaRPr lang="uk-UA" sz="14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BR</a:t>
            </a:r>
            <a:r>
              <a:rPr lang="uk-UA" sz="1400" dirty="0">
                <a:latin typeface="Times New Roman" panose="02020603050405020304" pitchFamily="18" charset="0"/>
                <a:ea typeface="Calibri" panose="020F0502020204030204" pitchFamily="34" charset="0"/>
                <a:cs typeface="Times New Roman" panose="02020603050405020304" pitchFamily="18" charset="0"/>
              </a:rPr>
              <a:t>5</a:t>
            </a:r>
            <a:r>
              <a:rPr lang="ru-RU" sz="1400" dirty="0">
                <a:latin typeface="Times New Roman" panose="02020603050405020304" pitchFamily="18" charset="0"/>
                <a:ea typeface="Calibri" panose="020F0502020204030204" pitchFamily="34" charset="0"/>
                <a:cs typeface="Times New Roman" panose="02020603050405020304" pitchFamily="18" charset="0"/>
              </a:rPr>
              <a:t>: </a:t>
            </a:r>
            <a:r>
              <a:rPr lang="uk-UA" sz="1400" dirty="0">
                <a:latin typeface="Times New Roman" panose="02020603050405020304" pitchFamily="18" charset="0"/>
                <a:ea typeface="Calibri" panose="020F0502020204030204" pitchFamily="34" charset="0"/>
                <a:cs typeface="Times New Roman" panose="02020603050405020304" pitchFamily="18" charset="0"/>
              </a:rPr>
              <a:t>Швидкість обробки даних результатів не повинно перевищувати 3 хвилини.</a:t>
            </a:r>
            <a:endParaRPr lang="uk-UA" sz="14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BR</a:t>
            </a:r>
            <a:r>
              <a:rPr lang="uk-UA" sz="1400" dirty="0">
                <a:latin typeface="Times New Roman" panose="02020603050405020304" pitchFamily="18" charset="0"/>
                <a:ea typeface="Calibri" panose="020F0502020204030204" pitchFamily="34" charset="0"/>
                <a:cs typeface="Times New Roman" panose="02020603050405020304" pitchFamily="18" charset="0"/>
              </a:rPr>
              <a:t>6: Місяць та рік для операції </a:t>
            </a:r>
            <a:r>
              <a:rPr lang="uk-UA" sz="1400" dirty="0" smtClean="0">
                <a:latin typeface="Times New Roman" panose="02020603050405020304" pitchFamily="18" charset="0"/>
                <a:ea typeface="Calibri" panose="020F0502020204030204" pitchFamily="34" charset="0"/>
                <a:cs typeface="Times New Roman" panose="02020603050405020304" pitchFamily="18" charset="0"/>
              </a:rPr>
              <a:t>аналізу даних повинен </a:t>
            </a:r>
            <a:r>
              <a:rPr lang="uk-UA" sz="1400" dirty="0">
                <a:latin typeface="Times New Roman" panose="02020603050405020304" pitchFamily="18" charset="0"/>
                <a:ea typeface="Calibri" panose="020F0502020204030204" pitchFamily="34" charset="0"/>
                <a:cs typeface="Times New Roman" panose="02020603050405020304" pitchFamily="18" charset="0"/>
              </a:rPr>
              <a:t>бути введений у форматі </a:t>
            </a:r>
            <a:r>
              <a:rPr lang="en-US" sz="1400" dirty="0">
                <a:latin typeface="Times New Roman" panose="02020603050405020304" pitchFamily="18" charset="0"/>
                <a:ea typeface="Calibri" panose="020F0502020204030204" pitchFamily="34" charset="0"/>
                <a:cs typeface="Times New Roman" panose="02020603050405020304" pitchFamily="18" charset="0"/>
              </a:rPr>
              <a:t>Apr</a:t>
            </a:r>
            <a:r>
              <a:rPr lang="ru-RU" sz="1400" dirty="0">
                <a:latin typeface="Times New Roman" panose="02020603050405020304" pitchFamily="18" charset="0"/>
                <a:ea typeface="Calibri" panose="020F0502020204030204" pitchFamily="34" charset="0"/>
                <a:cs typeface="Times New Roman" panose="02020603050405020304" pitchFamily="18" charset="0"/>
              </a:rPr>
              <a:t>-2017</a:t>
            </a:r>
            <a:r>
              <a:rPr lang="ru-RU" sz="1400" dirty="0" smtClean="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Прямоугольник 4"/>
          <p:cNvSpPr/>
          <p:nvPr/>
        </p:nvSpPr>
        <p:spPr>
          <a:xfrm>
            <a:off x="5961396" y="1548194"/>
            <a:ext cx="6096000" cy="646331"/>
          </a:xfrm>
          <a:prstGeom prst="rect">
            <a:avLst/>
          </a:prstGeom>
        </p:spPr>
        <p:txBody>
          <a:bodyPr>
            <a:spAutoFit/>
          </a:bodyPr>
          <a:lstStyle/>
          <a:p>
            <a:r>
              <a:rPr lang="uk-UA" b="1" dirty="0">
                <a:latin typeface="Times New Roman" panose="02020603050405020304" pitchFamily="18" charset="0"/>
                <a:ea typeface="Calibri" panose="020F0502020204030204" pitchFamily="34" charset="0"/>
              </a:rPr>
              <a:t>Для системи прогнозування та аналізу визначені такі бізнес правила</a:t>
            </a:r>
            <a:r>
              <a:rPr lang="uk-UA" dirty="0">
                <a:latin typeface="Times New Roman" panose="02020603050405020304" pitchFamily="18" charset="0"/>
                <a:ea typeface="Calibri" panose="020F0502020204030204" pitchFamily="34" charset="0"/>
              </a:rPr>
              <a:t>:</a:t>
            </a:r>
            <a:endParaRPr lang="uk-UA" dirty="0"/>
          </a:p>
        </p:txBody>
      </p:sp>
      <p:sp>
        <p:nvSpPr>
          <p:cNvPr id="6" name="Номер слайда 5"/>
          <p:cNvSpPr>
            <a:spLocks noGrp="1"/>
          </p:cNvSpPr>
          <p:nvPr>
            <p:ph type="sldNum" sz="quarter" idx="12"/>
          </p:nvPr>
        </p:nvSpPr>
        <p:spPr/>
        <p:txBody>
          <a:bodyPr/>
          <a:lstStyle/>
          <a:p>
            <a:fld id="{EEA7EB2F-D621-4394-BE41-AA53AD3B5311}" type="slidenum">
              <a:rPr lang="uk-UA" smtClean="0"/>
              <a:t>14</a:t>
            </a:fld>
            <a:endParaRPr lang="uk-UA"/>
          </a:p>
        </p:txBody>
      </p:sp>
    </p:spTree>
    <p:extLst>
      <p:ext uri="{BB962C8B-B14F-4D97-AF65-F5344CB8AC3E}">
        <p14:creationId xmlns:p14="http://schemas.microsoft.com/office/powerpoint/2010/main" val="3804467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3"/>
          <p:cNvSpPr txBox="1">
            <a:spLocks noGrp="1"/>
          </p:cNvSpPr>
          <p:nvPr>
            <p:ph type="title"/>
          </p:nvPr>
        </p:nvSpPr>
        <p:spPr>
          <a:xfrm>
            <a:off x="1854371" y="217474"/>
            <a:ext cx="9568595" cy="1505739"/>
          </a:xfrm>
          <a:prstGeom prst="rect">
            <a:avLst/>
          </a:prstGeom>
          <a:noFill/>
          <a:ln>
            <a:noFill/>
          </a:ln>
        </p:spPr>
        <p:txBody>
          <a:bodyPr spcFirstLastPara="1" wrap="square" lIns="91425" tIns="45700" rIns="91425" bIns="45700" anchor="t" anchorCtr="0">
            <a:normAutofit fontScale="90000"/>
          </a:bodyPr>
          <a:lstStyle/>
          <a:p>
            <a:pPr lvl="0">
              <a:spcBef>
                <a:spcPts val="0"/>
              </a:spcBef>
              <a:buClr>
                <a:srgbClr val="262626"/>
              </a:buClr>
              <a:buSzPts val="3600"/>
            </a:pPr>
            <a:r>
              <a:rPr lang="ru-RU" dirty="0">
                <a:latin typeface="Times New Roman" panose="02020603050405020304" pitchFamily="18" charset="0"/>
                <a:cs typeface="Times New Roman" panose="02020603050405020304" pitchFamily="18" charset="0"/>
              </a:rPr>
              <a:t>Модель </a:t>
            </a:r>
            <a:r>
              <a:rPr lang="ru-RU" dirty="0" err="1">
                <a:latin typeface="Times New Roman" panose="02020603050405020304" pitchFamily="18" charset="0"/>
                <a:cs typeface="Times New Roman" panose="02020603050405020304" pitchFamily="18" charset="0"/>
              </a:rPr>
              <a:t>системи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аналізу</a:t>
            </a:r>
            <a:r>
              <a:rPr lang="ru-RU" dirty="0">
                <a:latin typeface="Times New Roman" panose="02020603050405020304" pitchFamily="18" charset="0"/>
                <a:cs typeface="Times New Roman" panose="02020603050405020304" pitchFamily="18" charset="0"/>
              </a:rPr>
              <a:t> та </a:t>
            </a:r>
            <a:r>
              <a:rPr lang="ru-RU" dirty="0" err="1" smtClean="0">
                <a:latin typeface="Times New Roman" panose="02020603050405020304" pitchFamily="18" charset="0"/>
                <a:cs typeface="Times New Roman" panose="02020603050405020304" pitchFamily="18" charset="0"/>
              </a:rPr>
              <a:t>кластеризації</a:t>
            </a:r>
            <a:r>
              <a:rPr lang="en-US"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показників ефективності.</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uk-UA" dirty="0" smtClean="0">
                <a:latin typeface="Times New Roman" panose="02020603050405020304" pitchFamily="18" charset="0"/>
                <a:cs typeface="Times New Roman" panose="02020603050405020304" pitchFamily="18" charset="0"/>
              </a:rPr>
              <a:t>Діаграма компонентів</a:t>
            </a:r>
            <a:r>
              <a:rPr lang="en-US" dirty="0" smtClean="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у нотації </a:t>
            </a:r>
            <a:r>
              <a:rPr lang="en-US" dirty="0" smtClean="0">
                <a:latin typeface="Times New Roman" panose="02020603050405020304" pitchFamily="18" charset="0"/>
                <a:cs typeface="Times New Roman" panose="02020603050405020304" pitchFamily="18" charset="0"/>
              </a:rPr>
              <a:t>UML</a:t>
            </a:r>
            <a:r>
              <a:rPr lang="uk-UA"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2048477"/>
            <a:ext cx="11988800" cy="4809523"/>
          </a:xfrm>
          <a:prstGeom prst="rect">
            <a:avLst/>
          </a:prstGeom>
        </p:spPr>
      </p:pic>
      <p:sp>
        <p:nvSpPr>
          <p:cNvPr id="4" name="Номер слайда 3"/>
          <p:cNvSpPr>
            <a:spLocks noGrp="1"/>
          </p:cNvSpPr>
          <p:nvPr>
            <p:ph type="sldNum" sz="quarter" idx="12"/>
          </p:nvPr>
        </p:nvSpPr>
        <p:spPr/>
        <p:txBody>
          <a:bodyPr/>
          <a:lstStyle/>
          <a:p>
            <a:fld id="{EEA7EB2F-D621-4394-BE41-AA53AD3B5311}" type="slidenum">
              <a:rPr lang="uk-UA" smtClean="0"/>
              <a:t>15</a:t>
            </a:fld>
            <a:endParaRPr lang="uk-UA"/>
          </a:p>
        </p:txBody>
      </p:sp>
    </p:spTree>
    <p:extLst>
      <p:ext uri="{BB962C8B-B14F-4D97-AF65-F5344CB8AC3E}">
        <p14:creationId xmlns:p14="http://schemas.microsoft.com/office/powerpoint/2010/main" val="1347409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1737754" y="115614"/>
            <a:ext cx="9948723" cy="1512464"/>
          </a:xfrm>
          <a:prstGeom prst="rect">
            <a:avLst/>
          </a:prstGeom>
          <a:noFill/>
          <a:ln>
            <a:noFill/>
          </a:ln>
        </p:spPr>
        <p:txBody>
          <a:bodyPr spcFirstLastPara="1" wrap="square" lIns="91425" tIns="45700" rIns="91425" bIns="45700" anchor="t" anchorCtr="0">
            <a:normAutofit fontScale="90000"/>
          </a:bodyPr>
          <a:lstStyle/>
          <a:p>
            <a:pPr lvl="0">
              <a:spcBef>
                <a:spcPts val="0"/>
              </a:spcBef>
              <a:buClr>
                <a:srgbClr val="262626"/>
              </a:buClr>
              <a:buSzPts val="3600"/>
            </a:pPr>
            <a:r>
              <a:rPr lang="ru-RU" dirty="0">
                <a:latin typeface="Times New Roman" panose="02020603050405020304" pitchFamily="18" charset="0"/>
                <a:cs typeface="Times New Roman" panose="02020603050405020304" pitchFamily="18" charset="0"/>
              </a:rPr>
              <a:t>Модель </a:t>
            </a:r>
            <a:r>
              <a:rPr lang="ru-RU" dirty="0" err="1">
                <a:latin typeface="Times New Roman" panose="02020603050405020304" pitchFamily="18" charset="0"/>
                <a:cs typeface="Times New Roman" panose="02020603050405020304" pitchFamily="18" charset="0"/>
              </a:rPr>
              <a:t>системи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аналізу</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кластеризації</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показників ефективності.</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
            </a:r>
            <a:br>
              <a:rPr lang="uk-UA"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Д</a:t>
            </a:r>
            <a:r>
              <a:rPr lang="uk-UA" dirty="0" err="1">
                <a:latin typeface="Times New Roman" panose="02020603050405020304" pitchFamily="18" charset="0"/>
                <a:cs typeface="Times New Roman" panose="02020603050405020304" pitchFamily="18" charset="0"/>
              </a:rPr>
              <a:t>іаграма</a:t>
            </a:r>
            <a:r>
              <a:rPr lang="uk-UA" dirty="0">
                <a:latin typeface="Times New Roman" panose="02020603050405020304" pitchFamily="18" charset="0"/>
                <a:cs typeface="Times New Roman" panose="02020603050405020304" pitchFamily="18" charset="0"/>
              </a:rPr>
              <a:t> діяльності у нотації </a:t>
            </a:r>
            <a:r>
              <a:rPr lang="en-US" dirty="0">
                <a:latin typeface="Times New Roman" panose="02020603050405020304" pitchFamily="18" charset="0"/>
                <a:cs typeface="Times New Roman" panose="02020603050405020304" pitchFamily="18" charset="0"/>
              </a:rPr>
              <a:t>UML.</a:t>
            </a:r>
            <a:endParaRPr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00" y="2497873"/>
            <a:ext cx="11996799" cy="4360127"/>
          </a:xfrm>
          <a:prstGeom prst="rect">
            <a:avLst/>
          </a:prstGeom>
        </p:spPr>
      </p:pic>
      <p:sp>
        <p:nvSpPr>
          <p:cNvPr id="3" name="Номер слайда 2"/>
          <p:cNvSpPr>
            <a:spLocks noGrp="1"/>
          </p:cNvSpPr>
          <p:nvPr>
            <p:ph type="sldNum" sz="quarter" idx="12"/>
          </p:nvPr>
        </p:nvSpPr>
        <p:spPr/>
        <p:txBody>
          <a:bodyPr/>
          <a:lstStyle/>
          <a:p>
            <a:fld id="{EEA7EB2F-D621-4394-BE41-AA53AD3B5311}" type="slidenum">
              <a:rPr lang="uk-UA" smtClean="0"/>
              <a:t>16</a:t>
            </a:fld>
            <a:endParaRPr lang="uk-UA"/>
          </a:p>
        </p:txBody>
      </p:sp>
    </p:spTree>
    <p:extLst>
      <p:ext uri="{BB962C8B-B14F-4D97-AF65-F5344CB8AC3E}">
        <p14:creationId xmlns:p14="http://schemas.microsoft.com/office/powerpoint/2010/main" val="2684717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834610" y="2591410"/>
            <a:ext cx="9954936" cy="1468800"/>
          </a:xfrm>
        </p:spPr>
        <p:txBody>
          <a:bodyPr/>
          <a:lstStyle/>
          <a:p>
            <a:r>
              <a:rPr lang="uk-UA" b="1" dirty="0">
                <a:latin typeface="Times New Roman" panose="02020603050405020304" pitchFamily="18" charset="0"/>
                <a:cs typeface="Times New Roman" panose="02020603050405020304" pitchFamily="18" charset="0"/>
              </a:rPr>
              <a:t>Розробка математичного забезпечення системи</a:t>
            </a:r>
            <a:endParaRPr lang="uk-UA" dirty="0"/>
          </a:p>
        </p:txBody>
      </p:sp>
      <p:sp>
        <p:nvSpPr>
          <p:cNvPr id="2" name="Номер слайда 1"/>
          <p:cNvSpPr>
            <a:spLocks noGrp="1"/>
          </p:cNvSpPr>
          <p:nvPr>
            <p:ph type="sldNum" sz="quarter" idx="12"/>
          </p:nvPr>
        </p:nvSpPr>
        <p:spPr/>
        <p:txBody>
          <a:bodyPr/>
          <a:lstStyle/>
          <a:p>
            <a:fld id="{EEA7EB2F-D621-4394-BE41-AA53AD3B5311}" type="slidenum">
              <a:rPr lang="uk-UA" smtClean="0"/>
              <a:t>17</a:t>
            </a:fld>
            <a:endParaRPr lang="uk-UA"/>
          </a:p>
        </p:txBody>
      </p:sp>
    </p:spTree>
    <p:extLst>
      <p:ext uri="{BB962C8B-B14F-4D97-AF65-F5344CB8AC3E}">
        <p14:creationId xmlns:p14="http://schemas.microsoft.com/office/powerpoint/2010/main" val="2907450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0"/>
          <p:cNvSpPr txBox="1">
            <a:spLocks noGrp="1"/>
          </p:cNvSpPr>
          <p:nvPr>
            <p:ph type="title"/>
          </p:nvPr>
        </p:nvSpPr>
        <p:spPr>
          <a:xfrm>
            <a:off x="2150373" y="30239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uk-UA" dirty="0">
                <a:latin typeface="Times New Roman" panose="02020603050405020304" pitchFamily="18" charset="0"/>
                <a:cs typeface="Times New Roman" panose="02020603050405020304" pitchFamily="18" charset="0"/>
              </a:rPr>
              <a:t>Модель ARIMA для прогнозування</a:t>
            </a:r>
            <a:endParaRP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1311579" y="1152907"/>
                <a:ext cx="10921989" cy="5553759"/>
              </a:xfrm>
            </p:spPr>
            <p:txBody>
              <a:bodyPr>
                <a:normAutofit lnSpcReduction="10000"/>
              </a:bodyPr>
              <a:lstStyle/>
              <a:p>
                <a:pPr marL="114300" indent="0">
                  <a:buNone/>
                </a:pPr>
                <a:r>
                  <a:rPr lang="en-US"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ARIMA</a:t>
                </a:r>
                <a:r>
                  <a:rPr lang="uk-UA" sz="1400" b="1" dirty="0" smtClean="0">
                    <a:latin typeface="Times New Roman" panose="02020603050405020304" pitchFamily="18" charset="0"/>
                    <a:cs typeface="Times New Roman" panose="02020603050405020304" pitchFamily="18" charset="0"/>
                  </a:rPr>
                  <a:t> </a:t>
                </a:r>
                <a:r>
                  <a:rPr lang="uk-UA" sz="1400" b="1"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Autoregressive integrated moving average</a:t>
                </a:r>
                <a:r>
                  <a:rPr lang="uk-UA" sz="1400" b="1" dirty="0" smtClean="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 інтегрована модель </a:t>
                </a:r>
                <a:r>
                  <a:rPr lang="uk-UA" sz="1400" dirty="0" err="1">
                    <a:latin typeface="Times New Roman" panose="02020603050405020304" pitchFamily="18" charset="0"/>
                    <a:cs typeface="Times New Roman" panose="02020603050405020304" pitchFamily="18" charset="0"/>
                  </a:rPr>
                  <a:t>авторегресії</a:t>
                </a:r>
                <a:r>
                  <a:rPr lang="uk-UA" sz="1400" dirty="0">
                    <a:latin typeface="Times New Roman" panose="02020603050405020304" pitchFamily="18" charset="0"/>
                    <a:cs typeface="Times New Roman" panose="02020603050405020304" pitchFamily="18" charset="0"/>
                  </a:rPr>
                  <a:t> – ковзного середнього -  пояснює часовий ряд на основі минулих значень, тобто його власних затримок і помилок прогнозу з відставанням, тому </a:t>
                </a:r>
                <a:r>
                  <a:rPr lang="uk-UA" sz="1400" dirty="0" smtClean="0">
                    <a:latin typeface="Times New Roman" panose="02020603050405020304" pitchFamily="18" charset="0"/>
                    <a:cs typeface="Times New Roman" panose="02020603050405020304" pitchFamily="18" charset="0"/>
                  </a:rPr>
                  <a:t>ці рівняння, що приведені нижче </a:t>
                </a:r>
                <a:r>
                  <a:rPr lang="uk-UA" sz="1400" dirty="0">
                    <a:latin typeface="Times New Roman" panose="02020603050405020304" pitchFamily="18" charset="0"/>
                    <a:cs typeface="Times New Roman" panose="02020603050405020304" pitchFamily="18" charset="0"/>
                  </a:rPr>
                  <a:t>можна використовувати для прогнозування майбутніх значень. Будь-який «несезонний» часовий ряд, який демонструє закономірності і не є випадковим білим шумом, може бути змодельований за допомогою моделей ARIMA. Модель ARIMA характеризується трьома термінами</a:t>
                </a:r>
                <a:r>
                  <a:rPr lang="uk-UA" sz="1400" dirty="0" smtClean="0">
                    <a:latin typeface="Times New Roman" panose="02020603050405020304" pitchFamily="18" charset="0"/>
                    <a:cs typeface="Times New Roman" panose="02020603050405020304" pitchFamily="18" charset="0"/>
                  </a:rPr>
                  <a:t>:</a:t>
                </a:r>
              </a:p>
              <a:p>
                <a:pPr marL="11430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p-</a:t>
                </a:r>
                <a:r>
                  <a:rPr lang="uk-UA" sz="1400" b="1" dirty="0" smtClean="0">
                    <a:latin typeface="Times New Roman" panose="02020603050405020304" pitchFamily="18" charset="0"/>
                    <a:cs typeface="Times New Roman" panose="02020603050405020304" pitchFamily="18" charset="0"/>
                  </a:rPr>
                  <a:t>порядок члена </a:t>
                </a:r>
                <a:r>
                  <a:rPr lang="en-US" sz="1400" b="1" dirty="0" smtClean="0">
                    <a:latin typeface="Times New Roman" panose="02020603050405020304" pitchFamily="18" charset="0"/>
                    <a:cs typeface="Times New Roman" panose="02020603050405020304" pitchFamily="18" charset="0"/>
                  </a:rPr>
                  <a:t>AR</a:t>
                </a:r>
                <a:r>
                  <a:rPr lang="en-US" sz="1400" dirty="0" smtClean="0">
                    <a:latin typeface="Times New Roman" panose="02020603050405020304" pitchFamily="18" charset="0"/>
                    <a:cs typeface="Times New Roman" panose="02020603050405020304" pitchFamily="18" charset="0"/>
                  </a:rPr>
                  <a:t>.</a:t>
                </a:r>
                <a:r>
                  <a:rPr lang="uk-UA" sz="1400" dirty="0">
                    <a:latin typeface="Times New Roman" panose="02020603050405020304" pitchFamily="18" charset="0"/>
                    <a:cs typeface="Times New Roman" panose="02020603050405020304" pitchFamily="18" charset="0"/>
                  </a:rPr>
                  <a:t> </a:t>
                </a:r>
                <a:r>
                  <a:rPr lang="uk-UA" sz="1400" dirty="0" smtClean="0">
                    <a:latin typeface="Times New Roman" panose="02020603050405020304" pitchFamily="18" charset="0"/>
                    <a:cs typeface="Times New Roman" panose="02020603050405020304" pitchFamily="18" charset="0"/>
                  </a:rPr>
                  <a:t>Авторегресивною модель вважається, коли </a:t>
                </a:r>
                <a:r>
                  <a:rPr lang="uk-UA" sz="1400" dirty="0">
                    <a:latin typeface="Times New Roman" panose="02020603050405020304" pitchFamily="18" charset="0"/>
                    <a:cs typeface="Times New Roman" panose="02020603050405020304" pitchFamily="18" charset="0"/>
                  </a:rPr>
                  <a:t>значення часового ряду </a:t>
                </a:r>
                <a:r>
                  <a:rPr lang="uk-UA" sz="1400" dirty="0" err="1">
                    <a:latin typeface="Times New Roman" panose="02020603050405020304" pitchFamily="18" charset="0"/>
                    <a:cs typeface="Times New Roman" panose="02020603050405020304" pitchFamily="18" charset="0"/>
                  </a:rPr>
                  <a:t>регресується</a:t>
                </a:r>
                <a:r>
                  <a:rPr lang="uk-UA" sz="1400" dirty="0">
                    <a:latin typeface="Times New Roman" panose="02020603050405020304" pitchFamily="18" charset="0"/>
                    <a:cs typeface="Times New Roman" panose="02020603050405020304" pitchFamily="18" charset="0"/>
                  </a:rPr>
                  <a:t> на попередні значення з того самого часового ряду, залежить від власних затримок. </a:t>
                </a:r>
                <a:r>
                  <a:rPr lang="ru-RU" sz="1400" dirty="0" err="1">
                    <a:latin typeface="Times New Roman" panose="02020603050405020304" pitchFamily="18" charset="0"/>
                    <a:cs typeface="Times New Roman" panose="02020603050405020304" pitchFamily="18" charset="0"/>
                  </a:rPr>
                  <a:t>Тобто</a:t>
                </a:r>
                <a:r>
                  <a:rPr lang="ru-RU" sz="1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це</a:t>
                </a:r>
                <a:r>
                  <a:rPr lang="ru-RU" sz="1400" dirty="0">
                    <a:latin typeface="Times New Roman" panose="02020603050405020304" pitchFamily="18" charset="0"/>
                    <a:cs typeface="Times New Roman" panose="02020603050405020304" pitchFamily="18" charset="0"/>
                  </a:rPr>
                  <a:t> модель, у </a:t>
                </a:r>
                <a:r>
                  <a:rPr lang="ru-RU" sz="1400" dirty="0" err="1">
                    <a:latin typeface="Times New Roman" panose="02020603050405020304" pitchFamily="18" charset="0"/>
                    <a:cs typeface="Times New Roman" panose="02020603050405020304" pitchFamily="18" charset="0"/>
                  </a:rPr>
                  <a:t>якій</a:t>
                </a:r>
                <a:r>
                  <a:rPr lang="ru-RU" sz="1400" dirty="0">
                    <a:latin typeface="Times New Roman" panose="02020603050405020304" pitchFamily="18" charset="0"/>
                    <a:cs typeface="Times New Roman" panose="02020603050405020304" pitchFamily="18" charset="0"/>
                  </a:rPr>
                  <a:t> конкретні лаговані значення </a:t>
                </a:r>
                <a14:m>
                  <m:oMath xmlns:m="http://schemas.openxmlformats.org/officeDocument/2006/math">
                    <m:sSub>
                      <m:sSubPr>
                        <m:ctrlPr>
                          <a:rPr lang="uk-UA" sz="1400" i="1">
                            <a:latin typeface="Cambria Math" panose="02040503050406030204" pitchFamily="18" charset="0"/>
                          </a:rPr>
                        </m:ctrlPr>
                      </m:sSubPr>
                      <m:e>
                        <m:r>
                          <a:rPr lang="ru-RU" sz="1400" i="1">
                            <a:latin typeface="Cambria Math" panose="02040503050406030204" pitchFamily="18" charset="0"/>
                          </a:rPr>
                          <m:t>𝑦</m:t>
                        </m:r>
                      </m:e>
                      <m:sub>
                        <m:r>
                          <a:rPr lang="ru-RU" sz="1400" i="1">
                            <a:latin typeface="Cambria Math" panose="02040503050406030204" pitchFamily="18" charset="0"/>
                          </a:rPr>
                          <m:t>𝑡</m:t>
                        </m:r>
                      </m:sub>
                    </m:sSub>
                  </m:oMath>
                </a14:m>
                <a:r>
                  <a:rPr lang="ru-RU" sz="1400" dirty="0">
                    <a:latin typeface="Times New Roman" panose="02020603050405020304" pitchFamily="18" charset="0"/>
                    <a:cs typeface="Times New Roman" panose="02020603050405020304" pitchFamily="18" charset="0"/>
                  </a:rPr>
                  <a:t> використовуються як предикторні змінні. </a:t>
                </a:r>
                <a:r>
                  <a:rPr lang="ru-RU" sz="1400" dirty="0" smtClean="0">
                    <a:latin typeface="Times New Roman" panose="02020603050405020304" pitchFamily="18" charset="0"/>
                    <a:cs typeface="Times New Roman" panose="02020603050405020304" pitchFamily="18" charset="0"/>
                  </a:rPr>
                  <a:t>Визначається </a:t>
                </a:r>
                <a:r>
                  <a:rPr lang="ru-RU" sz="1400" dirty="0" err="1" smtClean="0">
                    <a:latin typeface="Times New Roman" panose="02020603050405020304" pitchFamily="18" charset="0"/>
                    <a:cs typeface="Times New Roman" panose="02020603050405020304" pitchFamily="18" charset="0"/>
                  </a:rPr>
                  <a:t>рівнянням</a:t>
                </a:r>
                <a:r>
                  <a:rPr lang="ru-RU"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114300" indent="0">
                  <a:spcBef>
                    <a:spcPts val="0"/>
                  </a:spcBef>
                  <a:buNone/>
                </a:pPr>
                <a:endParaRPr lang="ru-RU" sz="1400" dirty="0" smtClean="0">
                  <a:latin typeface="Times New Roman" panose="02020603050405020304" pitchFamily="18" charset="0"/>
                  <a:cs typeface="Times New Roman" panose="02020603050405020304" pitchFamily="18" charset="0"/>
                </a:endParaRPr>
              </a:p>
              <a:p>
                <a:pPr marL="114300" indent="0">
                  <a:spcBef>
                    <a:spcPts val="0"/>
                  </a:spcBef>
                  <a:buNone/>
                </a:pPr>
                <a:r>
                  <a:rPr lang="ru-RU"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AR(p</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uk-UA"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𝑡</m:t>
                        </m:r>
                      </m:sub>
                    </m:sSub>
                  </m:oMath>
                </a14:m>
                <a:r>
                  <a:rPr lang="en-US" sz="1600" dirty="0">
                    <a:latin typeface="Times New Roman" panose="02020603050405020304" pitchFamily="18" charset="0"/>
                    <a:cs typeface="Times New Roman" panose="02020603050405020304" pitchFamily="18" charset="0"/>
                  </a:rPr>
                  <a:t>=c+</a:t>
                </a:r>
                <a14:m>
                  <m:oMath xmlns:m="http://schemas.openxmlformats.org/officeDocument/2006/math">
                    <m:sSub>
                      <m:sSubPr>
                        <m:ctrlPr>
                          <a:rPr lang="uk-UA"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1</m:t>
                        </m:r>
                      </m:sub>
                    </m:sSub>
                    <m:sSub>
                      <m:sSubPr>
                        <m:ctrlPr>
                          <a:rPr lang="uk-UA"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uk-UA"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2</m:t>
                        </m:r>
                      </m:sub>
                    </m:sSub>
                    <m:sSub>
                      <m:sSubPr>
                        <m:ctrlPr>
                          <a:rPr lang="uk-UA"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uk-UA"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𝑝</m:t>
                        </m:r>
                      </m:sub>
                    </m:sSub>
                    <m:sSub>
                      <m:sSubPr>
                        <m:ctrlPr>
                          <a:rPr lang="uk-UA" sz="1600" i="1">
                            <a:latin typeface="Cambria Math" panose="02040503050406030204" pitchFamily="18" charset="0"/>
                          </a:rPr>
                        </m:ctrlPr>
                      </m:sSubPr>
                      <m:e>
                        <m:r>
                          <a:rPr lang="en-US" sz="1600" i="1">
                            <a:latin typeface="Cambria Math" panose="02040503050406030204" pitchFamily="18" charset="0"/>
                          </a:rPr>
                          <m:t>𝑦</m:t>
                        </m:r>
                      </m:e>
                      <m:sub>
                        <m:d>
                          <m:dPr>
                            <m:ctrlPr>
                              <a:rPr lang="uk-UA" sz="1600" i="1">
                                <a:latin typeface="Cambria Math" panose="02040503050406030204" pitchFamily="18" charset="0"/>
                              </a:rPr>
                            </m:ctrlPr>
                          </m:dPr>
                          <m:e>
                            <m:r>
                              <a:rPr lang="en-US" sz="1600" i="1">
                                <a:latin typeface="Cambria Math" panose="02040503050406030204" pitchFamily="18" charset="0"/>
                              </a:rPr>
                              <m:t>𝑦</m:t>
                            </m:r>
                            <m:r>
                              <a:rPr lang="en-US" sz="1600" i="1">
                                <a:latin typeface="Cambria Math" panose="02040503050406030204" pitchFamily="18" charset="0"/>
                              </a:rPr>
                              <m:t>−</m:t>
                            </m:r>
                            <m:r>
                              <a:rPr lang="en-US" sz="1600" i="1">
                                <a:latin typeface="Cambria Math" panose="02040503050406030204" pitchFamily="18" charset="0"/>
                              </a:rPr>
                              <m:t>𝑝</m:t>
                            </m:r>
                          </m:e>
                        </m:d>
                      </m:sub>
                    </m:sSub>
                    <m:r>
                      <a:rPr lang="en-US" sz="1600" i="1">
                        <a:latin typeface="Cambria Math" panose="02040503050406030204" pitchFamily="18" charset="0"/>
                      </a:rPr>
                      <m:t>+</m:t>
                    </m:r>
                    <m:sSub>
                      <m:sSubPr>
                        <m:ctrlPr>
                          <a:rPr lang="uk-UA" sz="1600" i="1">
                            <a:latin typeface="Cambria Math" panose="02040503050406030204" pitchFamily="18" charset="0"/>
                          </a:rPr>
                        </m:ctrlPr>
                      </m:sSubPr>
                      <m:e>
                        <m:r>
                          <a:rPr lang="en-US" sz="1600" i="1">
                            <a:latin typeface="Cambria Math" panose="02040503050406030204" pitchFamily="18" charset="0"/>
                          </a:rPr>
                          <m:t>𝜀</m:t>
                        </m:r>
                      </m:e>
                      <m:sub>
                        <m:r>
                          <a:rPr lang="en-US" sz="1600" i="1">
                            <a:latin typeface="Cambria Math" panose="02040503050406030204" pitchFamily="18" charset="0"/>
                          </a:rPr>
                          <m:t>𝑡</m:t>
                        </m:r>
                      </m:sub>
                    </m:sSub>
                  </m:oMath>
                </a14:m>
                <a:endParaRPr lang="uk-UA" sz="1600" dirty="0">
                  <a:latin typeface="Times New Roman" panose="02020603050405020304" pitchFamily="18" charset="0"/>
                  <a:cs typeface="Times New Roman" panose="02020603050405020304" pitchFamily="18" charset="0"/>
                </a:endParaRPr>
              </a:p>
              <a:p>
                <a:pPr marL="114300" indent="0">
                  <a:spcBef>
                    <a:spcPts val="0"/>
                  </a:spcBef>
                  <a:buNone/>
                </a:pPr>
                <a:r>
                  <a:rPr lang="uk-UA" sz="1600" dirty="0">
                    <a:latin typeface="Times New Roman" panose="02020603050405020304" pitchFamily="18" charset="0"/>
                    <a:cs typeface="Times New Roman" panose="02020603050405020304" pitchFamily="18" charset="0"/>
                  </a:rPr>
                  <a:t>п</a:t>
                </a:r>
                <a:r>
                  <a:rPr lang="uk-UA" sz="1600" dirty="0" smtClean="0">
                    <a:latin typeface="Times New Roman" panose="02020603050405020304" pitchFamily="18" charset="0"/>
                    <a:cs typeface="Times New Roman" panose="02020603050405020304" pitchFamily="18" charset="0"/>
                  </a:rPr>
                  <a:t>оказує </a:t>
                </a:r>
                <a:r>
                  <a:rPr lang="uk-UA" sz="1600" dirty="0">
                    <a:latin typeface="Times New Roman" panose="02020603050405020304" pitchFamily="18" charset="0"/>
                    <a:cs typeface="Times New Roman" panose="02020603050405020304" pitchFamily="18" charset="0"/>
                  </a:rPr>
                  <a:t>залежність значення нинішнього періоду від минулих значень </a:t>
                </a:r>
                <a:r>
                  <a:rPr lang="en-US" sz="1600" dirty="0">
                    <a:latin typeface="Times New Roman" panose="02020603050405020304" pitchFamily="18" charset="0"/>
                    <a:cs typeface="Times New Roman" panose="02020603050405020304" pitchFamily="18" charset="0"/>
                  </a:rPr>
                  <a:t>p</a:t>
                </a:r>
                <a:r>
                  <a:rPr lang="ru-RU" sz="1600" dirty="0">
                    <a:latin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періодів</a:t>
                </a:r>
                <a:r>
                  <a:rPr lang="uk-UA" sz="16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114300" indent="0">
                  <a:buNone/>
                </a:pP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q- </a:t>
                </a:r>
                <a:r>
                  <a:rPr lang="ru-RU" sz="1400" b="1" dirty="0" smtClean="0">
                    <a:latin typeface="Times New Roman" panose="02020603050405020304" pitchFamily="18" charset="0"/>
                    <a:cs typeface="Times New Roman" panose="02020603050405020304" pitchFamily="18" charset="0"/>
                  </a:rPr>
                  <a:t>порядок члена </a:t>
                </a:r>
                <a:r>
                  <a:rPr lang="en-US" sz="1400" b="1" dirty="0" smtClean="0">
                    <a:latin typeface="Times New Roman" panose="02020603050405020304" pitchFamily="18" charset="0"/>
                    <a:cs typeface="Times New Roman" panose="02020603050405020304" pitchFamily="18" charset="0"/>
                  </a:rPr>
                  <a:t>MA. </a:t>
                </a:r>
                <a:r>
                  <a:rPr lang="uk-UA" sz="1400" dirty="0" smtClean="0">
                    <a:latin typeface="Times New Roman" panose="02020603050405020304" pitchFamily="18" charset="0"/>
                    <a:cs typeface="Times New Roman" panose="02020603050405020304" pitchFamily="18" charset="0"/>
                  </a:rPr>
                  <a:t>Модель ковзного середнього</a:t>
                </a:r>
                <a:r>
                  <a:rPr lang="en-US" sz="1400" dirty="0" smtClean="0">
                    <a:latin typeface="Times New Roman" panose="02020603050405020304" pitchFamily="18" charset="0"/>
                    <a:cs typeface="Times New Roman" panose="02020603050405020304" pitchFamily="18" charset="0"/>
                  </a:rPr>
                  <a:t> </a:t>
                </a:r>
                <a:r>
                  <a:rPr lang="uk-UA" sz="1400" dirty="0" smtClean="0">
                    <a:latin typeface="Times New Roman" panose="02020603050405020304" pitchFamily="18" charset="0"/>
                    <a:cs typeface="Times New Roman" panose="02020603050405020304" pitchFamily="18" charset="0"/>
                  </a:rPr>
                  <a:t>порядку </a:t>
                </a:r>
                <a:r>
                  <a:rPr lang="en-US" sz="1400" dirty="0" smtClean="0">
                    <a:latin typeface="Times New Roman" panose="02020603050405020304" pitchFamily="18" charset="0"/>
                    <a:cs typeface="Times New Roman" panose="02020603050405020304" pitchFamily="18" charset="0"/>
                  </a:rPr>
                  <a:t>q:</a:t>
                </a:r>
              </a:p>
              <a:p>
                <a:pPr marL="114300" indent="0">
                  <a:buNone/>
                </a:pPr>
                <a:r>
                  <a:rPr lang="en-US" sz="1600" dirty="0" smtClean="0">
                    <a:latin typeface="Times New Roman" panose="02020603050405020304" pitchFamily="18" charset="0"/>
                    <a:cs typeface="Times New Roman" panose="02020603050405020304" pitchFamily="18" charset="0"/>
                  </a:rPr>
                  <a:t>                                    MA(q</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uk-UA"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𝑡</m:t>
                        </m:r>
                      </m:sub>
                    </m:sSub>
                  </m:oMath>
                </a14:m>
                <a:r>
                  <a:rPr lang="en-US" sz="1600" dirty="0">
                    <a:latin typeface="Times New Roman" panose="02020603050405020304" pitchFamily="18" charset="0"/>
                    <a:cs typeface="Times New Roman" panose="02020603050405020304" pitchFamily="18" charset="0"/>
                  </a:rPr>
                  <a:t>=c+</a:t>
                </a:r>
                <a14:m>
                  <m:oMath xmlns:m="http://schemas.openxmlformats.org/officeDocument/2006/math">
                    <m:sSub>
                      <m:sSubPr>
                        <m:ctrlPr>
                          <a:rPr lang="uk-UA" sz="1600" i="1">
                            <a:latin typeface="Cambria Math" panose="02040503050406030204" pitchFamily="18" charset="0"/>
                          </a:rPr>
                        </m:ctrlPr>
                      </m:sSubPr>
                      <m:e>
                        <m:r>
                          <a:rPr lang="en-US" sz="1600" i="1">
                            <a:latin typeface="Cambria Math" panose="02040503050406030204" pitchFamily="18" charset="0"/>
                          </a:rPr>
                          <m:t>𝜀</m:t>
                        </m:r>
                      </m:e>
                      <m:sub>
                        <m:r>
                          <a:rPr lang="en-US" sz="1600" i="1">
                            <a:latin typeface="Cambria Math" panose="02040503050406030204" pitchFamily="18" charset="0"/>
                          </a:rPr>
                          <m:t>𝑡</m:t>
                        </m:r>
                      </m:sub>
                    </m:sSub>
                    <m:r>
                      <a:rPr lang="en-US" sz="1600" i="1">
                        <a:latin typeface="Cambria Math" panose="02040503050406030204" pitchFamily="18" charset="0"/>
                      </a:rPr>
                      <m:t>+</m:t>
                    </m:r>
                    <m:sSub>
                      <m:sSubPr>
                        <m:ctrlPr>
                          <a:rPr lang="uk-UA"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1</m:t>
                        </m:r>
                      </m:sub>
                    </m:sSub>
                    <m:sSub>
                      <m:sSubPr>
                        <m:ctrlPr>
                          <a:rPr lang="uk-UA" sz="1600" i="1">
                            <a:latin typeface="Cambria Math" panose="02040503050406030204" pitchFamily="18" charset="0"/>
                          </a:rPr>
                        </m:ctrlPr>
                      </m:sSubPr>
                      <m:e>
                        <m:r>
                          <a:rPr lang="en-US" sz="1600" i="1">
                            <a:latin typeface="Cambria Math" panose="02040503050406030204" pitchFamily="18" charset="0"/>
                          </a:rPr>
                          <m:t>𝜀</m:t>
                        </m:r>
                      </m:e>
                      <m:sub>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uk-UA"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2</m:t>
                        </m:r>
                      </m:sub>
                    </m:sSub>
                    <m:sSub>
                      <m:sSubPr>
                        <m:ctrlPr>
                          <a:rPr lang="uk-UA" sz="1600" i="1">
                            <a:latin typeface="Cambria Math" panose="02040503050406030204" pitchFamily="18" charset="0"/>
                          </a:rPr>
                        </m:ctrlPr>
                      </m:sSubPr>
                      <m:e>
                        <m:r>
                          <a:rPr lang="en-US" sz="1600" i="1">
                            <a:latin typeface="Cambria Math" panose="02040503050406030204" pitchFamily="18" charset="0"/>
                          </a:rPr>
                          <m:t>𝜀</m:t>
                        </m:r>
                      </m:e>
                      <m:sub>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uk-UA" sz="1600" i="1">
                            <a:latin typeface="Cambria Math" panose="02040503050406030204" pitchFamily="18" charset="0"/>
                          </a:rPr>
                        </m:ctrlPr>
                      </m:sSubPr>
                      <m:e>
                        <m:sSub>
                          <m:sSubPr>
                            <m:ctrlPr>
                              <a:rPr lang="uk-UA"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𝑝</m:t>
                            </m:r>
                          </m:sub>
                        </m:sSub>
                        <m:r>
                          <a:rPr lang="en-US" sz="1600" i="1">
                            <a:latin typeface="Cambria Math" panose="02040503050406030204" pitchFamily="18" charset="0"/>
                          </a:rPr>
                          <m:t>𝜀</m:t>
                        </m:r>
                      </m:e>
                      <m:sub>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𝑝</m:t>
                        </m:r>
                        <m:r>
                          <a:rPr lang="en-US" sz="1600" i="1">
                            <a:latin typeface="Cambria Math" panose="02040503050406030204" pitchFamily="18" charset="0"/>
                          </a:rPr>
                          <m:t>)</m:t>
                        </m:r>
                      </m:sub>
                    </m:sSub>
                  </m:oMath>
                </a14:m>
                <a:endParaRPr lang="en-US" sz="1400" dirty="0" smtClean="0">
                  <a:latin typeface="Times New Roman" panose="02020603050405020304" pitchFamily="18" charset="0"/>
                  <a:cs typeface="Times New Roman" panose="02020603050405020304" pitchFamily="18" charset="0"/>
                </a:endParaRPr>
              </a:p>
              <a:p>
                <a:pPr marL="114300" indent="0">
                  <a:buNone/>
                </a:pPr>
                <a:r>
                  <a:rPr lang="ru-RU" sz="1600" dirty="0">
                    <a:latin typeface="Times New Roman" panose="02020603050405020304" pitchFamily="18" charset="0"/>
                    <a:cs typeface="Times New Roman" panose="02020603050405020304" pitchFamily="18" charset="0"/>
                  </a:rPr>
                  <a:t>п</a:t>
                </a:r>
                <a:r>
                  <a:rPr lang="uk-UA" sz="1600" dirty="0" smtClean="0">
                    <a:latin typeface="Times New Roman" panose="02020603050405020304" pitchFamily="18" charset="0"/>
                    <a:cs typeface="Times New Roman" panose="02020603050405020304" pitchFamily="18" charset="0"/>
                  </a:rPr>
                  <a:t>оказує </a:t>
                </a:r>
                <a:r>
                  <a:rPr lang="uk-UA" sz="1600" dirty="0">
                    <a:latin typeface="Times New Roman" panose="02020603050405020304" pitchFamily="18" charset="0"/>
                    <a:cs typeface="Times New Roman" panose="02020603050405020304" pitchFamily="18" charset="0"/>
                  </a:rPr>
                  <a:t>залежність значення теперішнього періоду від помилок передбачення попередніх періодів </a:t>
                </a:r>
                <a:r>
                  <a:rPr lang="en-US" sz="1600" dirty="0">
                    <a:latin typeface="Times New Roman" panose="02020603050405020304" pitchFamily="18" charset="0"/>
                    <a:cs typeface="Times New Roman" panose="02020603050405020304" pitchFamily="18" charset="0"/>
                  </a:rPr>
                  <a:t>q</a:t>
                </a:r>
                <a:r>
                  <a:rPr lang="ru-RU" sz="1600" dirty="0" smtClean="0">
                    <a:latin typeface="Times New Roman" panose="02020603050405020304" pitchFamily="18" charset="0"/>
                    <a:cs typeface="Times New Roman" panose="02020603050405020304" pitchFamily="18" charset="0"/>
                  </a:rPr>
                  <a:t>.</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spcBef>
                    <a:spcPts val="0"/>
                  </a:spcBef>
                  <a:buNone/>
                </a:pPr>
                <a:r>
                  <a:rPr lang="ru-RU"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d-</a:t>
                </a:r>
                <a:r>
                  <a:rPr lang="uk-UA" sz="1400" b="1" dirty="0" smtClean="0">
                    <a:latin typeface="Times New Roman" panose="02020603050405020304" pitchFamily="18" charset="0"/>
                    <a:cs typeface="Times New Roman" panose="02020603050405020304" pitchFamily="18" charset="0"/>
                  </a:rPr>
                  <a:t>кількість різниць</a:t>
                </a:r>
                <a:r>
                  <a:rPr lang="uk-UA" sz="1400" dirty="0" smtClean="0">
                    <a:latin typeface="Times New Roman" panose="02020603050405020304" pitchFamily="18" charset="0"/>
                    <a:cs typeface="Times New Roman" panose="02020603050405020304" pitchFamily="18" charset="0"/>
                  </a:rPr>
                  <a:t> необхідних для того,  щоб часовий ряд став стаціонарним.</a:t>
                </a:r>
                <a:endParaRPr lang="uk-UA" sz="14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uk-UA" sz="1400" dirty="0" smtClean="0">
                    <a:latin typeface="Times New Roman" panose="02020603050405020304" pitchFamily="18" charset="0"/>
                    <a:ea typeface="Times New Roman" panose="02020603050405020304" pitchFamily="18" charset="0"/>
                    <a:cs typeface="Times New Roman" panose="02020603050405020304" pitchFamily="18" charset="0"/>
                  </a:rPr>
                  <a:t>	Модель </a:t>
                </a:r>
                <a:r>
                  <a:rPr lang="uk-UA" sz="1400" dirty="0" err="1">
                    <a:latin typeface="Times New Roman" panose="02020603050405020304" pitchFamily="18" charset="0"/>
                    <a:ea typeface="Times New Roman" panose="02020603050405020304" pitchFamily="18" charset="0"/>
                    <a:cs typeface="Times New Roman" panose="02020603050405020304" pitchFamily="18" charset="0"/>
                  </a:rPr>
                  <a:t>авторегресії</a:t>
                </a:r>
                <a:r>
                  <a:rPr lang="uk-UA" sz="1400" dirty="0">
                    <a:latin typeface="Times New Roman" panose="02020603050405020304" pitchFamily="18" charset="0"/>
                    <a:ea typeface="Times New Roman" panose="02020603050405020304" pitchFamily="18" charset="0"/>
                    <a:cs typeface="Times New Roman" panose="02020603050405020304" pitchFamily="18" charset="0"/>
                  </a:rPr>
                  <a:t> з </a:t>
                </a:r>
                <a:r>
                  <a:rPr lang="uk-UA" sz="1400" dirty="0" smtClean="0">
                    <a:latin typeface="Times New Roman" panose="02020603050405020304" pitchFamily="18" charset="0"/>
                    <a:ea typeface="Times New Roman" panose="02020603050405020304" pitchFamily="18" charset="0"/>
                    <a:cs typeface="Times New Roman" panose="02020603050405020304" pitchFamily="18" charset="0"/>
                  </a:rPr>
                  <a:t>диференціюванням </a:t>
                </a:r>
                <a:r>
                  <a:rPr lang="uk-UA" sz="1400" dirty="0">
                    <a:latin typeface="Times New Roman" panose="02020603050405020304" pitchFamily="18" charset="0"/>
                    <a:ea typeface="Times New Roman" panose="02020603050405020304" pitchFamily="18" charset="0"/>
                    <a:cs typeface="Times New Roman" panose="02020603050405020304" pitchFamily="18" charset="0"/>
                  </a:rPr>
                  <a:t>та ковзним середнім порядків (</a:t>
                </a:r>
                <a:r>
                  <a:rPr lang="uk-UA" sz="1400" dirty="0" err="1">
                    <a:latin typeface="Times New Roman" panose="02020603050405020304" pitchFamily="18" charset="0"/>
                    <a:ea typeface="Times New Roman" panose="02020603050405020304" pitchFamily="18" charset="0"/>
                    <a:cs typeface="Times New Roman" panose="02020603050405020304" pitchFamily="18" charset="0"/>
                  </a:rPr>
                  <a:t>p,d,q</a:t>
                </a:r>
                <a:r>
                  <a:rPr lang="uk-UA" sz="1400" dirty="0">
                    <a:latin typeface="Times New Roman" panose="02020603050405020304" pitchFamily="18" charset="0"/>
                    <a:ea typeface="Times New Roman" panose="02020603050405020304" pitchFamily="18" charset="0"/>
                    <a:cs typeface="Times New Roman" panose="02020603050405020304" pitchFamily="18" charset="0"/>
                  </a:rPr>
                  <a:t>) є сумою AR(p) та MA(q) моделей і може бути представлена </a:t>
                </a:r>
                <a:r>
                  <a:rPr lang="uk-UA" sz="1400" dirty="0" smtClean="0">
                    <a:latin typeface="Times New Roman" panose="02020603050405020304" pitchFamily="18" charset="0"/>
                    <a:ea typeface="Times New Roman" panose="02020603050405020304" pitchFamily="18" charset="0"/>
                    <a:cs typeface="Times New Roman" panose="02020603050405020304" pitchFamily="18" charset="0"/>
                  </a:rPr>
                  <a:t>у вигляді </a:t>
                </a:r>
                <a:r>
                  <a:rPr lang="uk-UA" sz="1400" dirty="0">
                    <a:latin typeface="Times New Roman" panose="02020603050405020304" pitchFamily="18" charset="0"/>
                    <a:ea typeface="Times New Roman" panose="02020603050405020304" pitchFamily="18" charset="0"/>
                    <a:cs typeface="Times New Roman" panose="02020603050405020304" pitchFamily="18" charset="0"/>
                  </a:rPr>
                  <a:t>формули</a:t>
                </a:r>
                <a:endParaRPr lang="uk-UA"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ru-RU"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ARIMA(</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p,q,d</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uk-UA" sz="1600" i="1">
                            <a:latin typeface="Cambria Math" panose="02040503050406030204" pitchFamily="18" charset="0"/>
                            <a:ea typeface="Calibri" panose="020F0502020204030204" pitchFamily="34" charset="0"/>
                            <a:cs typeface="Times New Roman" panose="02020603050405020304" pitchFamily="18" charset="0"/>
                          </a:rPr>
                        </m:ctrlPr>
                      </m:sSubPr>
                      <m:e>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uk-UA" sz="1600" b="0" i="1" smtClean="0">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libri" panose="020F0502020204030204" pitchFamily="34" charset="0"/>
                            <a:cs typeface="Times New Roman" panose="02020603050405020304" pitchFamily="18" charset="0"/>
                          </a:rPr>
                          <m:t>𝑦</m:t>
                        </m:r>
                      </m:e>
                      <m:sub>
                        <m:r>
                          <a:rPr lang="en-US" sz="1600" i="1">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6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=(1−</m:t>
                    </m:r>
                    <m:sSub>
                      <m:sSub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𝜙</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600" i="1">
                        <a:latin typeface="Cambria Math" panose="02040503050406030204" pitchFamily="18" charset="0"/>
                        <a:ea typeface="Times New Roman" panose="02020603050405020304" pitchFamily="18" charset="0"/>
                        <a:cs typeface="Times New Roman" panose="02020603050405020304" pitchFamily="18" charset="0"/>
                      </a:rPr>
                      <m:t>𝐿</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𝜙</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𝐿</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6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600" i="1">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(1−</m:t>
                        </m:r>
                        <m:r>
                          <a:rPr lang="en-US" sz="1600" i="1">
                            <a:latin typeface="Cambria Math" panose="02040503050406030204" pitchFamily="18" charset="0"/>
                            <a:ea typeface="Times New Roman" panose="02020603050405020304" pitchFamily="18" charset="0"/>
                            <a:cs typeface="Times New Roman" panose="02020603050405020304" pitchFamily="18" charset="0"/>
                          </a:rPr>
                          <m:t>𝐿</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𝑑</m:t>
                        </m:r>
                      </m:sup>
                    </m:sSup>
                    <m:sSub>
                      <m:sSub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𝜇</m:t>
                    </m:r>
                    <m:r>
                      <a:rPr lang="en-US" sz="1600" i="1">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600" i="1">
                        <a:latin typeface="Cambria Math" panose="02040503050406030204" pitchFamily="18" charset="0"/>
                        <a:ea typeface="Times New Roman" panose="02020603050405020304" pitchFamily="18" charset="0"/>
                        <a:cs typeface="Times New Roman" panose="02020603050405020304" pitchFamily="18" charset="0"/>
                      </a:rPr>
                      <m:t>𝐿</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Sub>
                    <m:sSup>
                      <m:sSup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𝐿</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𝑞</m:t>
                        </m:r>
                      </m:sup>
                    </m:s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𝜀</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uk-UA"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uk-UA" sz="1400" dirty="0">
                    <a:latin typeface="Times New Roman" panose="02020603050405020304" pitchFamily="18" charset="0"/>
                    <a:ea typeface="Times New Roman" panose="02020603050405020304" pitchFamily="18" charset="0"/>
                    <a:cs typeface="Times New Roman" panose="02020603050405020304" pitchFamily="18" charset="0"/>
                  </a:rPr>
                  <a:t>де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d </a:t>
                </a:r>
                <a:r>
                  <a:rPr lang="ru-RU" sz="1400" dirty="0">
                    <a:latin typeface="Times New Roman" panose="02020603050405020304" pitchFamily="18" charset="0"/>
                    <a:ea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ea typeface="Times New Roman" panose="02020603050405020304" pitchFamily="18" charset="0"/>
                    <a:cs typeface="Times New Roman" panose="02020603050405020304" pitchFamily="18" charset="0"/>
                  </a:rPr>
                  <a:t>кількість </a:t>
                </a:r>
                <a:r>
                  <a:rPr lang="uk-UA" sz="1400" dirty="0" err="1">
                    <a:latin typeface="Times New Roman" panose="02020603050405020304" pitchFamily="18" charset="0"/>
                    <a:ea typeface="Times New Roman" panose="02020603050405020304" pitchFamily="18" charset="0"/>
                    <a:cs typeface="Times New Roman" panose="02020603050405020304" pitchFamily="18" charset="0"/>
                  </a:rPr>
                  <a:t>диференціювань</a:t>
                </a:r>
                <a:r>
                  <a:rPr lang="uk-UA" sz="1400" dirty="0">
                    <a:latin typeface="Times New Roman" panose="02020603050405020304" pitchFamily="18" charset="0"/>
                    <a:ea typeface="Times New Roman" panose="02020603050405020304" pitchFamily="18" charset="0"/>
                    <a:cs typeface="Times New Roman" panose="02020603050405020304" pitchFamily="18" charset="0"/>
                  </a:rPr>
                  <a:t> вихідного часового ряду до досягнення його стаціонарності, а L - величина </a:t>
                </a:r>
                <a:r>
                  <a:rPr lang="uk-UA" sz="1400" dirty="0" smtClean="0">
                    <a:latin typeface="Times New Roman" panose="02020603050405020304" pitchFamily="18" charset="0"/>
                    <a:ea typeface="Times New Roman" panose="02020603050405020304" pitchFamily="18" charset="0"/>
                    <a:cs typeface="Times New Roman" panose="02020603050405020304" pitchFamily="18" charset="0"/>
                  </a:rPr>
                  <a:t>лага.</a:t>
                </a:r>
                <a:endParaRPr lang="uk-UA" sz="1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uk-UA" sz="1400" dirty="0">
                  <a:latin typeface="Times New Roman" panose="02020603050405020304" pitchFamily="18" charset="0"/>
                  <a:cs typeface="Times New Roman" panose="02020603050405020304" pitchFamily="18" charset="0"/>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1311579" y="1152907"/>
                <a:ext cx="10921989" cy="5553759"/>
              </a:xfrm>
              <a:blipFill>
                <a:blip r:embed="rId3"/>
                <a:stretch>
                  <a:fillRect l="-167" r="-112"/>
                </a:stretch>
              </a:blipFill>
            </p:spPr>
            <p:txBody>
              <a:bodyPr/>
              <a:lstStyle/>
              <a:p>
                <a:r>
                  <a:rPr lang="uk-UA">
                    <a:noFill/>
                  </a:rPr>
                  <a:t> </a:t>
                </a:r>
              </a:p>
            </p:txBody>
          </p:sp>
        </mc:Fallback>
      </mc:AlternateContent>
      <p:sp>
        <p:nvSpPr>
          <p:cNvPr id="4" name="Прямоугольник 3"/>
          <p:cNvSpPr/>
          <p:nvPr/>
        </p:nvSpPr>
        <p:spPr>
          <a:xfrm>
            <a:off x="1413472" y="4698898"/>
            <a:ext cx="10385491" cy="322845"/>
          </a:xfrm>
          <a:prstGeom prst="rect">
            <a:avLst/>
          </a:prstGeom>
        </p:spPr>
        <p:txBody>
          <a:bodyPr wrap="square">
            <a:spAutoFit/>
          </a:bodyPr>
          <a:lstStyle/>
          <a:p>
            <a:pPr>
              <a:lnSpc>
                <a:spcPct val="107000"/>
              </a:lnSpc>
              <a:spcAft>
                <a:spcPts val="800"/>
              </a:spcAft>
            </a:pPr>
            <a:r>
              <a:rPr lang="ru-RU"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uk-U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EEA7EB2F-D621-4394-BE41-AA53AD3B5311}" type="slidenum">
              <a:rPr lang="uk-UA" smtClean="0"/>
              <a:t>18</a:t>
            </a:fld>
            <a:endParaRPr lang="uk-UA"/>
          </a:p>
        </p:txBody>
      </p:sp>
    </p:spTree>
    <p:extLst>
      <p:ext uri="{BB962C8B-B14F-4D97-AF65-F5344CB8AC3E}">
        <p14:creationId xmlns:p14="http://schemas.microsoft.com/office/powerpoint/2010/main" val="1397725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6392" y="414709"/>
            <a:ext cx="7018632" cy="627643"/>
          </a:xfrm>
        </p:spPr>
        <p:txBody>
          <a:bodyPr>
            <a:normAutofit fontScale="90000"/>
          </a:bodyPr>
          <a:lstStyle/>
          <a:p>
            <a:pPr lvl="0"/>
            <a:r>
              <a:rPr lang="uk-UA" dirty="0" smtClean="0">
                <a:latin typeface="Times New Roman" panose="02020603050405020304" pitchFamily="18" charset="0"/>
                <a:cs typeface="Times New Roman" panose="02020603050405020304" pitchFamily="18" charset="0"/>
              </a:rPr>
              <a:t>Оцінка точності моделі </a:t>
            </a:r>
            <a:r>
              <a:rPr lang="en-US" dirty="0" smtClean="0">
                <a:latin typeface="Times New Roman" panose="02020603050405020304" pitchFamily="18" charset="0"/>
                <a:cs typeface="Times New Roman" panose="02020603050405020304" pitchFamily="18" charset="0"/>
              </a:rPr>
              <a:t>ARIMA</a:t>
            </a:r>
            <a:r>
              <a:rPr lang="uk-UA" dirty="0"/>
              <a:t/>
            </a:r>
            <a:br>
              <a:rPr lang="uk-UA" dirty="0"/>
            </a:br>
            <a:endParaRPr lang="uk-UA" dirty="0"/>
          </a:p>
        </p:txBody>
      </p:sp>
      <p:sp>
        <p:nvSpPr>
          <p:cNvPr id="3" name="Прямоугольник 2"/>
          <p:cNvSpPr/>
          <p:nvPr/>
        </p:nvSpPr>
        <p:spPr>
          <a:xfrm>
            <a:off x="1041646" y="1440202"/>
            <a:ext cx="11005351" cy="3934410"/>
          </a:xfrm>
          <a:prstGeom prst="rect">
            <a:avLst/>
          </a:prstGeom>
        </p:spPr>
        <p:txBody>
          <a:bodyPr wrap="square">
            <a:spAutoFit/>
          </a:bodyPr>
          <a:lstStyle/>
          <a:p>
            <a:pPr lvl="0" algn="just">
              <a:spcAft>
                <a:spcPts val="800"/>
              </a:spcAft>
            </a:pPr>
            <a:r>
              <a:rPr lang="uk-UA" dirty="0">
                <a:latin typeface="Times New Roman" panose="02020603050405020304" pitchFamily="18" charset="0"/>
                <a:ea typeface="Times New Roman" panose="02020603050405020304" pitchFamily="18" charset="0"/>
              </a:rPr>
              <a:t>Для оцінки точності </a:t>
            </a:r>
            <a:r>
              <a:rPr lang="uk-UA" dirty="0" err="1">
                <a:latin typeface="Times New Roman" panose="02020603050405020304" pitchFamily="18" charset="0"/>
                <a:ea typeface="Times New Roman" panose="02020603050405020304" pitchFamily="18" charset="0"/>
              </a:rPr>
              <a:t>підзадачі</a:t>
            </a:r>
            <a:r>
              <a:rPr lang="uk-UA" dirty="0">
                <a:latin typeface="Times New Roman" panose="02020603050405020304" pitchFamily="18" charset="0"/>
                <a:ea typeface="Times New Roman" panose="02020603050405020304" pitchFamily="18" charset="0"/>
              </a:rPr>
              <a:t> прогнозування на основі моделі </a:t>
            </a:r>
            <a:r>
              <a:rPr lang="en-US" dirty="0">
                <a:latin typeface="Times New Roman" panose="02020603050405020304" pitchFamily="18" charset="0"/>
                <a:ea typeface="Times New Roman" panose="02020603050405020304" pitchFamily="18" charset="0"/>
              </a:rPr>
              <a:t>ARIMA </a:t>
            </a:r>
            <a:r>
              <a:rPr lang="ru-RU" dirty="0" err="1">
                <a:latin typeface="Times New Roman" panose="02020603050405020304" pitchFamily="18" charset="0"/>
                <a:ea typeface="Times New Roman" panose="02020603050405020304" pitchFamily="18" charset="0"/>
              </a:rPr>
              <a:t>використовуються</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наступн</a:t>
            </a:r>
            <a:r>
              <a:rPr lang="uk-UA" dirty="0">
                <a:latin typeface="Times New Roman" panose="02020603050405020304" pitchFamily="18" charset="0"/>
                <a:ea typeface="Times New Roman" panose="02020603050405020304" pitchFamily="18" charset="0"/>
              </a:rPr>
              <a:t>і міри:</a:t>
            </a:r>
          </a:p>
          <a:p>
            <a:pPr marL="457200" indent="457200" algn="just">
              <a:spcAft>
                <a:spcPts val="0"/>
              </a:spcAft>
            </a:pPr>
            <a:r>
              <a:rPr lang="en-US" dirty="0">
                <a:latin typeface="Times New Roman" panose="02020603050405020304" pitchFamily="18" charset="0"/>
                <a:ea typeface="Times New Roman" panose="02020603050405020304" pitchFamily="18" charset="0"/>
              </a:rPr>
              <a:t>MAPE</a:t>
            </a:r>
            <a:r>
              <a:rPr lang="uk-UA"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mean </a:t>
            </a:r>
            <a:r>
              <a:rPr lang="en-US" dirty="0" err="1">
                <a:latin typeface="Times New Roman" panose="02020603050405020304" pitchFamily="18" charset="0"/>
                <a:ea typeface="Times New Roman" panose="02020603050405020304" pitchFamily="18" charset="0"/>
              </a:rPr>
              <a:t>absolutage</a:t>
            </a:r>
            <a:r>
              <a:rPr lang="en-US" dirty="0">
                <a:latin typeface="Times New Roman" panose="02020603050405020304" pitchFamily="18" charset="0"/>
                <a:ea typeface="Times New Roman" panose="02020603050405020304" pitchFamily="18" charset="0"/>
              </a:rPr>
              <a:t> percentage error</a:t>
            </a:r>
            <a:r>
              <a:rPr lang="uk-UA" dirty="0">
                <a:latin typeface="Times New Roman" panose="02020603050405020304" pitchFamily="18" charset="0"/>
                <a:ea typeface="Times New Roman" panose="02020603050405020304" pitchFamily="18" charset="0"/>
              </a:rPr>
              <a:t>) – середня абсолютна відсоткова похибка розраховується за </a:t>
            </a:r>
            <a:r>
              <a:rPr lang="uk-UA" dirty="0" smtClean="0">
                <a:latin typeface="Times New Roman" panose="02020603050405020304" pitchFamily="18" charset="0"/>
                <a:ea typeface="Times New Roman" panose="02020603050405020304" pitchFamily="18" charset="0"/>
              </a:rPr>
              <a:t>формулою</a:t>
            </a:r>
            <a:r>
              <a:rPr lang="en-US" dirty="0">
                <a:latin typeface="Times New Roman" panose="02020603050405020304" pitchFamily="18" charset="0"/>
                <a:ea typeface="Times New Roman" panose="02020603050405020304" pitchFamily="18" charset="0"/>
              </a:rPr>
              <a:t>:</a:t>
            </a:r>
            <a:endParaRPr lang="en-US" dirty="0" smtClean="0">
              <a:latin typeface="Times New Roman" panose="02020603050405020304" pitchFamily="18" charset="0"/>
              <a:ea typeface="Times New Roman" panose="02020603050405020304" pitchFamily="18" charset="0"/>
            </a:endParaRPr>
          </a:p>
          <a:p>
            <a:pPr marL="457200" indent="457200" algn="just">
              <a:spcAft>
                <a:spcPts val="0"/>
              </a:spcAft>
            </a:pPr>
            <a:endParaRPr lang="en-US" dirty="0" smtClean="0">
              <a:latin typeface="Times New Roman" panose="02020603050405020304" pitchFamily="18" charset="0"/>
              <a:ea typeface="Times New Roman" panose="02020603050405020304" pitchFamily="18" charset="0"/>
            </a:endParaRPr>
          </a:p>
          <a:p>
            <a:pPr marL="457200" indent="457200" algn="just">
              <a:spcAft>
                <a:spcPts val="0"/>
              </a:spcAft>
            </a:pPr>
            <a:endParaRPr lang="en-US" dirty="0" smtClean="0">
              <a:latin typeface="Times New Roman" panose="02020603050405020304" pitchFamily="18" charset="0"/>
              <a:ea typeface="Times New Roman" panose="02020603050405020304" pitchFamily="18" charset="0"/>
            </a:endParaRPr>
          </a:p>
          <a:p>
            <a:pPr marL="457200" indent="457200" algn="just">
              <a:spcAft>
                <a:spcPts val="0"/>
              </a:spcAft>
            </a:pPr>
            <a:r>
              <a:rPr lang="en-US" dirty="0" smtClean="0">
                <a:latin typeface="Times New Roman" panose="02020603050405020304" pitchFamily="18" charset="0"/>
                <a:ea typeface="Times New Roman" panose="02020603050405020304" pitchFamily="18" charset="0"/>
              </a:rPr>
              <a:t>MSE</a:t>
            </a:r>
            <a:r>
              <a:rPr lang="uk-UA" dirty="0" smtClean="0">
                <a:latin typeface="Times New Roman" panose="02020603050405020304" pitchFamily="18" charset="0"/>
                <a:ea typeface="Times New Roman" panose="02020603050405020304" pitchFamily="18" charset="0"/>
              </a:rPr>
              <a:t> </a:t>
            </a:r>
            <a:r>
              <a:rPr lang="uk-UA"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mean squared error</a:t>
            </a:r>
            <a:r>
              <a:rPr lang="uk-UA" dirty="0">
                <a:latin typeface="Times New Roman" panose="02020603050405020304" pitchFamily="18" charset="0"/>
                <a:ea typeface="Times New Roman" panose="02020603050405020304" pitchFamily="18" charset="0"/>
              </a:rPr>
              <a:t>)– середньоквадратична похибка розраховується за </a:t>
            </a:r>
            <a:r>
              <a:rPr lang="uk-UA" dirty="0" smtClean="0">
                <a:latin typeface="Times New Roman" panose="02020603050405020304" pitchFamily="18" charset="0"/>
                <a:ea typeface="Times New Roman" panose="02020603050405020304" pitchFamily="18" charset="0"/>
              </a:rPr>
              <a:t>формулою</a:t>
            </a:r>
            <a:r>
              <a:rPr lang="en-US" dirty="0" smtClean="0">
                <a:latin typeface="Times New Roman" panose="02020603050405020304" pitchFamily="18" charset="0"/>
                <a:ea typeface="Times New Roman" panose="02020603050405020304" pitchFamily="18" charset="0"/>
              </a:rPr>
              <a:t>:</a:t>
            </a:r>
          </a:p>
          <a:p>
            <a:pPr marL="457200" indent="457200" algn="just">
              <a:lnSpc>
                <a:spcPct val="150000"/>
              </a:lnSpc>
              <a:spcAft>
                <a:spcPts val="0"/>
              </a:spcAft>
            </a:pPr>
            <a:endParaRPr lang="en-US" dirty="0" smtClean="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endParaRPr lang="en-US" dirty="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endParaRPr lang="en-US" dirty="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endParaRPr lang="en-US" dirty="0" smtClean="0">
              <a:latin typeface="Times New Roman" panose="02020603050405020304" pitchFamily="18" charset="0"/>
              <a:ea typeface="Times New Roman" panose="02020603050405020304" pitchFamily="18" charset="0"/>
            </a:endParaRPr>
          </a:p>
          <a:p>
            <a:pPr marL="457200" indent="457200" algn="just">
              <a:lnSpc>
                <a:spcPct val="150000"/>
              </a:lnSpc>
              <a:spcAft>
                <a:spcPts val="0"/>
              </a:spcAft>
            </a:pPr>
            <a:endParaRPr lang="uk-UA" dirty="0">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2077103" y="2461352"/>
            <a:ext cx="2207363" cy="459401"/>
          </a:xfrm>
          <a:prstGeom prst="rect">
            <a:avLst/>
          </a:prstGeom>
        </p:spPr>
      </p:pic>
      <p:pic>
        <p:nvPicPr>
          <p:cNvPr id="5" name="Рисунок 4"/>
          <p:cNvPicPr>
            <a:picLocks noChangeAspect="1"/>
          </p:cNvPicPr>
          <p:nvPr/>
        </p:nvPicPr>
        <p:blipFill>
          <a:blip r:embed="rId4"/>
          <a:stretch>
            <a:fillRect/>
          </a:stretch>
        </p:blipFill>
        <p:spPr>
          <a:xfrm>
            <a:off x="2042909" y="3318603"/>
            <a:ext cx="2241557" cy="496778"/>
          </a:xfrm>
          <a:prstGeom prst="rect">
            <a:avLst/>
          </a:prstGeom>
        </p:spPr>
      </p:pic>
      <mc:AlternateContent xmlns:mc="http://schemas.openxmlformats.org/markup-compatibility/2006" xmlns:a14="http://schemas.microsoft.com/office/drawing/2010/main">
        <mc:Choice Requires="a14">
          <p:sp>
            <p:nvSpPr>
              <p:cNvPr id="7" name="Прямоугольник 6"/>
              <p:cNvSpPr/>
              <p:nvPr/>
            </p:nvSpPr>
            <p:spPr>
              <a:xfrm>
                <a:off x="1627573" y="3890064"/>
                <a:ext cx="6175308" cy="2031325"/>
              </a:xfrm>
              <a:prstGeom prst="rect">
                <a:avLst/>
              </a:prstGeom>
            </p:spPr>
            <p:txBody>
              <a:bodyPr wrap="square">
                <a:spAutoFit/>
              </a:bodyPr>
              <a:lstStyle/>
              <a:p>
                <a:pPr lvl="0" indent="450000" algn="just" eaLnBrk="0" fontAlgn="base" hangingPunct="0">
                  <a:spcBef>
                    <a:spcPct val="0"/>
                  </a:spcBef>
                  <a:spcAft>
                    <a:spcPct val="0"/>
                  </a:spcAft>
                  <a:tabLst>
                    <a:tab pos="1570038" algn="l"/>
                  </a:tabLst>
                </a:pPr>
                <a:r>
                  <a:rPr lang="en-US" altLang="uk-UA" b="1" i="1" dirty="0">
                    <a:latin typeface="Times New Roman" panose="02020603050405020304" pitchFamily="18" charset="0"/>
                    <a:ea typeface="Times New Roman" panose="02020603050405020304" pitchFamily="18" charset="0"/>
                    <a:cs typeface="Times New Roman" panose="02020603050405020304" pitchFamily="18" charset="0"/>
                  </a:rPr>
                  <a:t>yi</a:t>
                </a:r>
                <a:r>
                  <a:rPr lang="uk-UA" altLang="uk-UA" i="1" dirty="0">
                    <a:latin typeface="Times New Roman" panose="02020603050405020304" pitchFamily="18" charset="0"/>
                    <a:ea typeface="Times New Roman" panose="02020603050405020304" pitchFamily="18" charset="0"/>
                    <a:cs typeface="Times New Roman" panose="02020603050405020304" pitchFamily="18" charset="0"/>
                  </a:rPr>
                  <a:t>- </a:t>
                </a:r>
                <a:r>
                  <a:rPr lang="uk-UA" altLang="uk-UA" dirty="0">
                    <a:latin typeface="Times New Roman" panose="02020603050405020304" pitchFamily="18" charset="0"/>
                    <a:ea typeface="Times New Roman" panose="02020603050405020304" pitchFamily="18" charset="0"/>
                    <a:cs typeface="Times New Roman" panose="02020603050405020304" pitchFamily="18" charset="0"/>
                  </a:rPr>
                  <a:t>фактичне відоме значення із </a:t>
                </a:r>
                <a:r>
                  <a:rPr lang="uk-UA" altLang="uk-UA" dirty="0" err="1">
                    <a:latin typeface="Times New Roman" panose="02020603050405020304" pitchFamily="18" charset="0"/>
                    <a:ea typeface="Times New Roman" panose="02020603050405020304" pitchFamily="18" charset="0"/>
                    <a:cs typeface="Times New Roman" panose="02020603050405020304" pitchFamily="18" charset="0"/>
                  </a:rPr>
                  <a:t>датасету</a:t>
                </a:r>
                <a:endParaRPr lang="uk-UA" altLang="uk-UA" dirty="0">
                  <a:latin typeface="Times New Roman" panose="02020603050405020304" pitchFamily="18" charset="0"/>
                  <a:cs typeface="Times New Roman" panose="02020603050405020304" pitchFamily="18" charset="0"/>
                </a:endParaRPr>
              </a:p>
              <a:p>
                <a:pPr lvl="0" indent="450000" algn="just"/>
                <a14:m>
                  <m:oMath xmlns:m="http://schemas.openxmlformats.org/officeDocument/2006/math">
                    <m:sSub>
                      <m:sSubPr>
                        <m:ctrlPr>
                          <a:rPr lang="uk-UA" b="1" i="1">
                            <a:latin typeface="Cambria Math" panose="02040503050406030204" pitchFamily="18" charset="0"/>
                          </a:rPr>
                        </m:ctrlPr>
                      </m:sSubPr>
                      <m:e>
                        <m:acc>
                          <m:accPr>
                            <m:chr m:val="̅"/>
                            <m:ctrlPr>
                              <a:rPr lang="uk-UA" b="1" i="1">
                                <a:latin typeface="Cambria Math" panose="02040503050406030204" pitchFamily="18" charset="0"/>
                              </a:rPr>
                            </m:ctrlPr>
                          </m:accPr>
                          <m:e>
                            <m:r>
                              <a:rPr lang="en-US" b="1" i="1">
                                <a:latin typeface="Cambria Math" panose="02040503050406030204" pitchFamily="18" charset="0"/>
                              </a:rPr>
                              <m:t>𝒚</m:t>
                            </m:r>
                          </m:e>
                        </m:acc>
                      </m:e>
                      <m:sub>
                        <m:r>
                          <a:rPr lang="ru-RU" b="1" i="1">
                            <a:latin typeface="Cambria Math" panose="02040503050406030204" pitchFamily="18" charset="0"/>
                          </a:rPr>
                          <m:t>𝒊</m:t>
                        </m:r>
                      </m:sub>
                    </m:sSub>
                    <m:r>
                      <a:rPr lang="ru-RU" i="1">
                        <a:latin typeface="Cambria Math" panose="02040503050406030204" pitchFamily="18" charset="0"/>
                      </a:rPr>
                      <m:t> </m:t>
                    </m:r>
                  </m:oMath>
                </a14:m>
                <a:r>
                  <a:rPr lang="ru-RU" altLang="uk-UA" i="1" dirty="0">
                    <a:latin typeface="Times New Roman" panose="02020603050405020304" pitchFamily="18" charset="0"/>
                    <a:ea typeface="Times New Roman" panose="02020603050405020304" pitchFamily="18" charset="0"/>
                    <a:cs typeface="Times New Roman" panose="02020603050405020304" pitchFamily="18" charset="0"/>
                  </a:rPr>
                  <a:t>- </a:t>
                </a:r>
                <a:r>
                  <a:rPr lang="ru-RU" altLang="uk-UA" dirty="0" err="1">
                    <a:latin typeface="Times New Roman" panose="02020603050405020304" pitchFamily="18" charset="0"/>
                    <a:ea typeface="Times New Roman" panose="02020603050405020304" pitchFamily="18" charset="0"/>
                    <a:cs typeface="Times New Roman" panose="02020603050405020304" pitchFamily="18" charset="0"/>
                  </a:rPr>
                  <a:t>спрогнозоване</a:t>
                </a:r>
                <a:r>
                  <a:rPr lang="ru-RU" altLang="uk-UA" dirty="0">
                    <a:latin typeface="Times New Roman" panose="02020603050405020304" pitchFamily="18" charset="0"/>
                    <a:ea typeface="Times New Roman" panose="02020603050405020304" pitchFamily="18" charset="0"/>
                    <a:cs typeface="Times New Roman" panose="02020603050405020304" pitchFamily="18" charset="0"/>
                  </a:rPr>
                  <a:t> </a:t>
                </a:r>
                <a:r>
                  <a:rPr lang="ru-RU" altLang="uk-UA" dirty="0" err="1">
                    <a:latin typeface="Times New Roman" panose="02020603050405020304" pitchFamily="18" charset="0"/>
                    <a:ea typeface="Times New Roman" panose="02020603050405020304" pitchFamily="18" charset="0"/>
                    <a:cs typeface="Times New Roman" panose="02020603050405020304" pitchFamily="18" charset="0"/>
                  </a:rPr>
                  <a:t>значення</a:t>
                </a:r>
                <a:r>
                  <a:rPr lang="ru-RU" altLang="uk-UA" dirty="0">
                    <a:latin typeface="Times New Roman" panose="02020603050405020304" pitchFamily="18" charset="0"/>
                    <a:ea typeface="Times New Roman" panose="02020603050405020304" pitchFamily="18" charset="0"/>
                    <a:cs typeface="Times New Roman" panose="02020603050405020304" pitchFamily="18" charset="0"/>
                  </a:rPr>
                  <a:t> на о</a:t>
                </a:r>
                <a:r>
                  <a:rPr lang="uk-UA" altLang="uk-UA" dirty="0" err="1">
                    <a:latin typeface="Times New Roman" panose="02020603050405020304" pitchFamily="18" charset="0"/>
                    <a:ea typeface="Times New Roman" panose="02020603050405020304" pitchFamily="18" charset="0"/>
                    <a:cs typeface="Times New Roman" panose="02020603050405020304" pitchFamily="18" charset="0"/>
                  </a:rPr>
                  <a:t>снові</a:t>
                </a:r>
                <a:r>
                  <a:rPr lang="ru-RU" altLang="uk-UA" dirty="0">
                    <a:latin typeface="Times New Roman" panose="02020603050405020304" pitchFamily="18" charset="0"/>
                    <a:ea typeface="Times New Roman" panose="02020603050405020304" pitchFamily="18" charset="0"/>
                    <a:cs typeface="Times New Roman" panose="02020603050405020304" pitchFamily="18" charset="0"/>
                  </a:rPr>
                  <a:t> </a:t>
                </a:r>
                <a:r>
                  <a:rPr lang="ru-RU" altLang="uk-UA" dirty="0" err="1">
                    <a:latin typeface="Times New Roman" panose="02020603050405020304" pitchFamily="18" charset="0"/>
                    <a:ea typeface="Times New Roman" panose="02020603050405020304" pitchFamily="18" charset="0"/>
                    <a:cs typeface="Times New Roman" panose="02020603050405020304" pitchFamily="18" charset="0"/>
                  </a:rPr>
                  <a:t>моделі</a:t>
                </a:r>
                <a:r>
                  <a:rPr lang="ru-RU" altLang="uk-UA"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uk-UA" b="1" dirty="0">
                    <a:latin typeface="Times New Roman" panose="02020603050405020304" pitchFamily="18" charset="0"/>
                    <a:ea typeface="Times New Roman" panose="02020603050405020304" pitchFamily="18" charset="0"/>
                    <a:cs typeface="Times New Roman" panose="02020603050405020304" pitchFamily="18" charset="0"/>
                  </a:rPr>
                  <a:t>ARIMA</a:t>
                </a:r>
                <a:r>
                  <a:rPr lang="en-US" altLang="uk-UA" dirty="0">
                    <a:latin typeface="Times New Roman" panose="02020603050405020304" pitchFamily="18" charset="0"/>
                    <a:ea typeface="Times New Roman" panose="02020603050405020304" pitchFamily="18" charset="0"/>
                    <a:cs typeface="Times New Roman" panose="02020603050405020304" pitchFamily="18" charset="0"/>
                  </a:rPr>
                  <a:t> </a:t>
                </a:r>
                <a:endParaRPr lang="uk-UA" altLang="uk-UA" dirty="0">
                  <a:latin typeface="Times New Roman" panose="02020603050405020304" pitchFamily="18" charset="0"/>
                  <a:cs typeface="Times New Roman" panose="02020603050405020304" pitchFamily="18" charset="0"/>
                </a:endParaRPr>
              </a:p>
              <a:p>
                <a:pPr lvl="0" indent="450000" algn="just" eaLnBrk="0" fontAlgn="base" hangingPunct="0">
                  <a:spcBef>
                    <a:spcPct val="0"/>
                  </a:spcBef>
                  <a:spcAft>
                    <a:spcPct val="0"/>
                  </a:spcAft>
                  <a:tabLst>
                    <a:tab pos="1570038" algn="l"/>
                  </a:tabLst>
                </a:pPr>
                <a:r>
                  <a:rPr lang="en-US" altLang="uk-UA" b="1" dirty="0">
                    <a:latin typeface="Times New Roman" panose="02020603050405020304" pitchFamily="18" charset="0"/>
                    <a:ea typeface="Times New Roman" panose="02020603050405020304" pitchFamily="18" charset="0"/>
                    <a:cs typeface="Times New Roman" panose="02020603050405020304" pitchFamily="18" charset="0"/>
                  </a:rPr>
                  <a:t>L</a:t>
                </a:r>
                <a:r>
                  <a:rPr lang="ru-RU" altLang="uk-UA" dirty="0">
                    <a:latin typeface="Times New Roman" panose="02020603050405020304" pitchFamily="18" charset="0"/>
                    <a:ea typeface="Times New Roman" panose="02020603050405020304" pitchFamily="18" charset="0"/>
                    <a:cs typeface="Times New Roman" panose="02020603050405020304" pitchFamily="18" charset="0"/>
                  </a:rPr>
                  <a:t> – </a:t>
                </a:r>
                <a:r>
                  <a:rPr lang="uk-UA" altLang="uk-UA" dirty="0">
                    <a:latin typeface="Times New Roman" panose="02020603050405020304" pitchFamily="18" charset="0"/>
                    <a:ea typeface="Times New Roman" panose="02020603050405020304" pitchFamily="18" charset="0"/>
                    <a:cs typeface="Times New Roman" panose="02020603050405020304" pitchFamily="18" charset="0"/>
                  </a:rPr>
                  <a:t>інтервал прогнозу</a:t>
                </a:r>
                <a:endParaRPr lang="uk-UA" altLang="uk-UA" dirty="0">
                  <a:latin typeface="Times New Roman" panose="02020603050405020304" pitchFamily="18" charset="0"/>
                  <a:cs typeface="Times New Roman" panose="02020603050405020304" pitchFamily="18" charset="0"/>
                </a:endParaRPr>
              </a:p>
              <a:p>
                <a:pPr lvl="0" indent="450000" algn="just" eaLnBrk="0" fontAlgn="base" hangingPunct="0">
                  <a:spcBef>
                    <a:spcPct val="0"/>
                  </a:spcBef>
                  <a:spcAft>
                    <a:spcPct val="0"/>
                  </a:spcAft>
                  <a:tabLst>
                    <a:tab pos="1570038" algn="l"/>
                  </a:tabLst>
                </a:pPr>
                <a:r>
                  <a:rPr lang="en-US" altLang="uk-UA" b="1" dirty="0">
                    <a:latin typeface="Times New Roman" panose="02020603050405020304" pitchFamily="18" charset="0"/>
                    <a:ea typeface="Calibri" panose="020F0502020204030204" pitchFamily="34" charset="0"/>
                    <a:cs typeface="Times New Roman" panose="02020603050405020304" pitchFamily="18" charset="0"/>
                  </a:rPr>
                  <a:t>MSE </a:t>
                </a:r>
                <a:r>
                  <a:rPr lang="uk-UA" altLang="uk-UA" dirty="0" smtClean="0">
                    <a:latin typeface="Times New Roman" panose="02020603050405020304" pitchFamily="18" charset="0"/>
                    <a:ea typeface="Calibri" panose="020F0502020204030204" pitchFamily="34" charset="0"/>
                    <a:cs typeface="Times New Roman" panose="02020603050405020304" pitchFamily="18" charset="0"/>
                  </a:rPr>
                  <a:t>– похибка, що </a:t>
                </a:r>
                <a:r>
                  <a:rPr lang="uk-UA" altLang="uk-UA" dirty="0">
                    <a:latin typeface="Times New Roman" panose="02020603050405020304" pitchFamily="18" charset="0"/>
                    <a:ea typeface="Calibri" panose="020F0502020204030204" pitchFamily="34" charset="0"/>
                    <a:cs typeface="Times New Roman" panose="02020603050405020304" pitchFamily="18" charset="0"/>
                  </a:rPr>
                  <a:t>мінімізується протягом кожної </a:t>
                </a:r>
                <a:r>
                  <a:rPr lang="uk-UA" altLang="uk-UA" dirty="0" smtClean="0">
                    <a:latin typeface="Times New Roman" panose="02020603050405020304" pitchFamily="18" charset="0"/>
                    <a:ea typeface="Calibri" panose="020F0502020204030204" pitchFamily="34" charset="0"/>
                    <a:cs typeface="Times New Roman" panose="02020603050405020304" pitchFamily="18" charset="0"/>
                  </a:rPr>
                  <a:t>ітерації</a:t>
                </a:r>
              </a:p>
              <a:p>
                <a:pPr lvl="0" indent="450000" algn="just" eaLnBrk="0" fontAlgn="base" hangingPunct="0">
                  <a:spcBef>
                    <a:spcPct val="0"/>
                  </a:spcBef>
                  <a:spcAft>
                    <a:spcPct val="0"/>
                  </a:spcAft>
                  <a:tabLst>
                    <a:tab pos="1570038" algn="l"/>
                  </a:tabLst>
                </a:pPr>
                <a:r>
                  <a:rPr lang="en-US" altLang="uk-UA" b="1" dirty="0" smtClean="0">
                    <a:latin typeface="Times New Roman" panose="02020603050405020304" pitchFamily="18" charset="0"/>
                    <a:ea typeface="Calibri" panose="020F0502020204030204" pitchFamily="34" charset="0"/>
                    <a:cs typeface="Times New Roman" panose="02020603050405020304" pitchFamily="18" charset="0"/>
                  </a:rPr>
                  <a:t>MAPE</a:t>
                </a:r>
                <a:r>
                  <a:rPr lang="en-US" altLang="uk-UA" dirty="0" smtClean="0">
                    <a:latin typeface="Times New Roman" panose="02020603050405020304" pitchFamily="18" charset="0"/>
                    <a:ea typeface="Calibri" panose="020F0502020204030204" pitchFamily="34" charset="0"/>
                    <a:cs typeface="Times New Roman" panose="02020603050405020304" pitchFamily="18" charset="0"/>
                  </a:rPr>
                  <a:t> </a:t>
                </a:r>
                <a:r>
                  <a:rPr lang="uk-UA" altLang="uk-UA" dirty="0">
                    <a:latin typeface="Times New Roman" panose="02020603050405020304" pitchFamily="18" charset="0"/>
                    <a:ea typeface="Calibri" panose="020F0502020204030204" pitchFamily="34" charset="0"/>
                    <a:cs typeface="Times New Roman" panose="02020603050405020304" pitchFamily="18" charset="0"/>
                  </a:rPr>
                  <a:t>– </a:t>
                </a:r>
                <a:r>
                  <a:rPr lang="uk-UA" altLang="uk-UA" dirty="0" smtClean="0">
                    <a:latin typeface="Times New Roman" panose="02020603050405020304" pitchFamily="18" charset="0"/>
                    <a:ea typeface="Calibri" panose="020F0502020204030204" pitchFamily="34" charset="0"/>
                    <a:cs typeface="Times New Roman" panose="02020603050405020304" pitchFamily="18" charset="0"/>
                  </a:rPr>
                  <a:t>похибка, на основі </a:t>
                </a:r>
                <a:r>
                  <a:rPr lang="uk-UA" altLang="uk-UA" dirty="0" err="1" smtClean="0">
                    <a:latin typeface="Times New Roman" panose="02020603050405020304" pitchFamily="18" charset="0"/>
                    <a:ea typeface="Calibri" panose="020F0502020204030204" pitchFamily="34" charset="0"/>
                    <a:cs typeface="Times New Roman" panose="02020603050405020304" pitchFamily="18" charset="0"/>
                  </a:rPr>
                  <a:t>значен</a:t>
                </a:r>
                <a:endParaRPr lang="uk-UA" altLang="uk-UA" dirty="0" smtClean="0">
                  <a:latin typeface="Times New Roman" panose="02020603050405020304" pitchFamily="18" charset="0"/>
                  <a:ea typeface="Calibri" panose="020F0502020204030204" pitchFamily="34" charset="0"/>
                  <a:cs typeface="Times New Roman" panose="02020603050405020304" pitchFamily="18" charset="0"/>
                </a:endParaRPr>
              </a:p>
              <a:p>
                <a:pPr lvl="0" indent="450000" algn="just" eaLnBrk="0" fontAlgn="base" hangingPunct="0">
                  <a:spcBef>
                    <a:spcPct val="0"/>
                  </a:spcBef>
                  <a:spcAft>
                    <a:spcPct val="0"/>
                  </a:spcAft>
                  <a:tabLst>
                    <a:tab pos="1570038" algn="l"/>
                  </a:tabLst>
                </a:pPr>
                <a:r>
                  <a:rPr lang="uk-UA" altLang="uk-UA" dirty="0" smtClean="0">
                    <a:latin typeface="Times New Roman" panose="02020603050405020304" pitchFamily="18" charset="0"/>
                    <a:ea typeface="Calibri" panose="020F0502020204030204" pitchFamily="34" charset="0"/>
                    <a:cs typeface="Times New Roman" panose="02020603050405020304" pitchFamily="18" charset="0"/>
                  </a:rPr>
                  <a:t>ня якої можна дати якісну оцінку прогнозу</a:t>
                </a:r>
                <a:endParaRPr lang="uk-UA" altLang="uk-UA" dirty="0">
                  <a:latin typeface="Times New Roman" panose="02020603050405020304" pitchFamily="18" charset="0"/>
                  <a:cs typeface="Times New Roman" panose="02020603050405020304" pitchFamily="18" charset="0"/>
                </a:endParaRPr>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1627573" y="3890064"/>
                <a:ext cx="6175308" cy="2031325"/>
              </a:xfrm>
              <a:prstGeom prst="rect">
                <a:avLst/>
              </a:prstGeom>
              <a:blipFill>
                <a:blip r:embed="rId5"/>
                <a:stretch>
                  <a:fillRect l="-888" t="-1502" r="-790" b="-3904"/>
                </a:stretch>
              </a:blipFill>
            </p:spPr>
            <p:txBody>
              <a:bodyPr/>
              <a:lstStyle/>
              <a:p>
                <a:r>
                  <a:rPr lang="uk-UA">
                    <a:noFill/>
                  </a:rPr>
                  <a:t> </a:t>
                </a:r>
              </a:p>
            </p:txBody>
          </p:sp>
        </mc:Fallback>
      </mc:AlternateContent>
      <p:sp>
        <p:nvSpPr>
          <p:cNvPr id="6" name="Номер слайда 5"/>
          <p:cNvSpPr>
            <a:spLocks noGrp="1"/>
          </p:cNvSpPr>
          <p:nvPr>
            <p:ph type="sldNum" sz="quarter" idx="12"/>
          </p:nvPr>
        </p:nvSpPr>
        <p:spPr/>
        <p:txBody>
          <a:bodyPr/>
          <a:lstStyle/>
          <a:p>
            <a:fld id="{EEA7EB2F-D621-4394-BE41-AA53AD3B5311}" type="slidenum">
              <a:rPr lang="uk-UA" smtClean="0"/>
              <a:t>19</a:t>
            </a:fld>
            <a:endParaRPr lang="uk-UA"/>
          </a:p>
        </p:txBody>
      </p:sp>
    </p:spTree>
    <p:extLst>
      <p:ext uri="{BB962C8B-B14F-4D97-AF65-F5344CB8AC3E}">
        <p14:creationId xmlns:p14="http://schemas.microsoft.com/office/powerpoint/2010/main" val="3575109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106" y="659620"/>
            <a:ext cx="8911687" cy="583254"/>
          </a:xfrm>
        </p:spPr>
        <p:txBody>
          <a:bodyPr>
            <a:normAutofit fontScale="90000"/>
          </a:bodyPr>
          <a:lstStyle/>
          <a:p>
            <a:r>
              <a:rPr lang="uk-UA" dirty="0" smtClean="0">
                <a:latin typeface="Times New Roman" panose="02020603050405020304" pitchFamily="18" charset="0"/>
                <a:cs typeface="Times New Roman" panose="02020603050405020304" pitchFamily="18" charset="0"/>
              </a:rPr>
              <a:t>Актуальність</a:t>
            </a:r>
            <a:endParaRPr lang="uk-UA"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1511604" y="1939408"/>
            <a:ext cx="9613230" cy="3693319"/>
          </a:xfrm>
          <a:prstGeom prst="rect">
            <a:avLst/>
          </a:prstGeom>
        </p:spPr>
        <p:txBody>
          <a:bodyPr wrap="square">
            <a:spAutoFit/>
          </a:bodyPr>
          <a:lstStyle/>
          <a:p>
            <a:r>
              <a:rPr lang="uk-UA" dirty="0">
                <a:latin typeface="Times New Roman" panose="02020603050405020304" pitchFamily="18" charset="0"/>
                <a:cs typeface="Times New Roman" panose="02020603050405020304" pitchFamily="18" charset="0"/>
              </a:rPr>
              <a:t>Актуальність цієї роботи полягає </a:t>
            </a:r>
            <a:r>
              <a:rPr lang="uk-UA" dirty="0" smtClean="0">
                <a:latin typeface="Times New Roman" panose="02020603050405020304" pitchFamily="18" charset="0"/>
                <a:cs typeface="Times New Roman" panose="02020603050405020304" pitchFamily="18" charset="0"/>
              </a:rPr>
              <a:t>у: </a:t>
            </a:r>
            <a:endParaRPr lang="uk-UA" dirty="0">
              <a:latin typeface="Times New Roman" panose="02020603050405020304" pitchFamily="18" charset="0"/>
              <a:cs typeface="Times New Roman" panose="02020603050405020304" pitchFamily="18" charset="0"/>
            </a:endParaRPr>
          </a:p>
          <a:p>
            <a:pPr marL="342900" indent="-342900">
              <a:buAutoNum type="arabicPeriod"/>
            </a:pPr>
            <a:r>
              <a:rPr lang="uk-UA" dirty="0" smtClean="0">
                <a:latin typeface="Times New Roman" panose="02020603050405020304" pitchFamily="18" charset="0"/>
                <a:cs typeface="Times New Roman" panose="02020603050405020304" pitchFamily="18" charset="0"/>
              </a:rPr>
              <a:t>Здійсненні оперативного контролю, моніторингу за показниками ефективності зовнішньої торгівлі.</a:t>
            </a:r>
          </a:p>
          <a:p>
            <a:pPr marL="342900" indent="-342900">
              <a:buAutoNum type="arabicPeriod"/>
            </a:pPr>
            <a:r>
              <a:rPr lang="uk-UA" dirty="0" smtClean="0">
                <a:latin typeface="Times New Roman" panose="02020603050405020304" pitchFamily="18" charset="0"/>
                <a:cs typeface="Times New Roman" panose="02020603050405020304" pitchFamily="18" charset="0"/>
              </a:rPr>
              <a:t>Дослідженні прихованих зв</a:t>
            </a:r>
            <a:r>
              <a:rPr lang="en-US" dirty="0" smtClean="0">
                <a:latin typeface="Times New Roman" panose="02020603050405020304" pitchFamily="18" charset="0"/>
                <a:cs typeface="Times New Roman" panose="02020603050405020304" pitchFamily="18" charset="0"/>
              </a:rPr>
              <a:t>’</a:t>
            </a:r>
            <a:r>
              <a:rPr lang="ru-RU" dirty="0" err="1" smtClean="0">
                <a:latin typeface="Times New Roman" panose="02020603050405020304" pitchFamily="18" charset="0"/>
                <a:cs typeface="Times New Roman" panose="02020603050405020304" pitchFamily="18" charset="0"/>
              </a:rPr>
              <a:t>язків</a:t>
            </a:r>
            <a:r>
              <a:rPr lang="ru-RU" dirty="0" smtClean="0">
                <a:latin typeface="Times New Roman" panose="02020603050405020304" pitchFamily="18" charset="0"/>
                <a:cs typeface="Times New Roman" panose="02020603050405020304" pitchFamily="18" charset="0"/>
              </a:rPr>
              <a:t> м</a:t>
            </a:r>
            <a:r>
              <a:rPr lang="uk-UA" dirty="0" err="1" smtClean="0">
                <a:latin typeface="Times New Roman" panose="02020603050405020304" pitchFamily="18" charset="0"/>
                <a:cs typeface="Times New Roman" panose="02020603050405020304" pitchFamily="18" charset="0"/>
              </a:rPr>
              <a:t>іж</a:t>
            </a:r>
            <a:r>
              <a:rPr lang="uk-UA" dirty="0" smtClean="0">
                <a:latin typeface="Times New Roman" panose="02020603050405020304" pitchFamily="18" charset="0"/>
                <a:cs typeface="Times New Roman" panose="02020603050405020304" pitchFamily="18" charset="0"/>
              </a:rPr>
              <a:t> показниками ефективності в окремі місяці, які можуть зацікавити представників різних міністерств задля того, щоб через один показник ефективності вплинути по можливості на інший.</a:t>
            </a:r>
          </a:p>
          <a:p>
            <a:pPr marL="342900" indent="-342900">
              <a:buAutoNum type="arabicPeriod"/>
            </a:pPr>
            <a:r>
              <a:rPr lang="uk-UA" dirty="0" smtClean="0">
                <a:latin typeface="Times New Roman" panose="02020603050405020304" pitchFamily="18" charset="0"/>
                <a:cs typeface="Times New Roman" panose="02020603050405020304" pitchFamily="18" charset="0"/>
              </a:rPr>
              <a:t>Вивчати та відслідковувати за показниками </a:t>
            </a:r>
            <a:r>
              <a:rPr lang="uk-UA" dirty="0">
                <a:latin typeface="Times New Roman" panose="02020603050405020304" pitchFamily="18" charset="0"/>
                <a:cs typeface="Times New Roman" panose="02020603050405020304" pitchFamily="18" charset="0"/>
              </a:rPr>
              <a:t>ефективності зовнішньої торгівлі</a:t>
            </a:r>
            <a:r>
              <a:rPr lang="uk-UA" dirty="0" smtClean="0">
                <a:latin typeface="Times New Roman" panose="02020603050405020304" pitchFamily="18" charset="0"/>
                <a:cs typeface="Times New Roman" panose="02020603050405020304" pitchFamily="18" charset="0"/>
              </a:rPr>
              <a:t> вплив екстраординарних факторів, наприклад </a:t>
            </a:r>
            <a:r>
              <a:rPr lang="en-US" dirty="0" smtClean="0">
                <a:latin typeface="Times New Roman" panose="02020603050405020304" pitchFamily="18" charset="0"/>
                <a:cs typeface="Times New Roman" panose="02020603050405020304" pitchFamily="18" charset="0"/>
              </a:rPr>
              <a:t>COVID</a:t>
            </a:r>
            <a:r>
              <a:rPr lang="uk-UA" dirty="0" smtClean="0">
                <a:latin typeface="Times New Roman" panose="02020603050405020304" pitchFamily="18" charset="0"/>
                <a:cs typeface="Times New Roman" panose="02020603050405020304" pitchFamily="18" charset="0"/>
              </a:rPr>
              <a:t>-19, війна</a:t>
            </a:r>
            <a:r>
              <a:rPr lang="en-US" dirty="0" smtClean="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на окремі групи товарів.</a:t>
            </a:r>
          </a:p>
          <a:p>
            <a:endParaRPr lang="uk-UA" dirty="0" smtClean="0">
              <a:latin typeface="Times New Roman" panose="02020603050405020304" pitchFamily="18" charset="0"/>
              <a:cs typeface="Times New Roman" panose="02020603050405020304" pitchFamily="18" charset="0"/>
            </a:endParaRPr>
          </a:p>
          <a:p>
            <a:endParaRPr lang="uk-UA" dirty="0" smtClean="0">
              <a:latin typeface="Times New Roman" panose="02020603050405020304" pitchFamily="18" charset="0"/>
              <a:cs typeface="Times New Roman" panose="02020603050405020304" pitchFamily="18" charset="0"/>
            </a:endParaRPr>
          </a:p>
          <a:p>
            <a:endParaRPr lang="uk-UA" dirty="0">
              <a:latin typeface="Times New Roman" panose="02020603050405020304" pitchFamily="18" charset="0"/>
              <a:cs typeface="Times New Roman" panose="02020603050405020304" pitchFamily="18" charset="0"/>
            </a:endParaRPr>
          </a:p>
          <a:p>
            <a:endParaRPr lang="uk-UA" dirty="0" smtClean="0">
              <a:latin typeface="Times New Roman" panose="02020603050405020304" pitchFamily="18" charset="0"/>
              <a:cs typeface="Times New Roman" panose="02020603050405020304" pitchFamily="18" charset="0"/>
            </a:endParaRPr>
          </a:p>
          <a:p>
            <a:endParaRPr lang="uk-UA"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EEA7EB2F-D621-4394-BE41-AA53AD3B5311}" type="slidenum">
              <a:rPr lang="uk-UA" smtClean="0"/>
              <a:t>2</a:t>
            </a:fld>
            <a:endParaRPr lang="uk-UA"/>
          </a:p>
        </p:txBody>
      </p:sp>
    </p:spTree>
    <p:extLst>
      <p:ext uri="{BB962C8B-B14F-4D97-AF65-F5344CB8AC3E}">
        <p14:creationId xmlns:p14="http://schemas.microsoft.com/office/powerpoint/2010/main" val="2973680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2253" y="557203"/>
            <a:ext cx="10013795" cy="914758"/>
          </a:xfrm>
        </p:spPr>
        <p:txBody>
          <a:bodyPr>
            <a:normAutofit fontScale="90000"/>
          </a:bodyPr>
          <a:lstStyle/>
          <a:p>
            <a:r>
              <a:rPr lang="uk-UA" dirty="0" smtClean="0">
                <a:latin typeface="Times New Roman" panose="02020603050405020304" pitchFamily="18" charset="0"/>
                <a:cs typeface="Times New Roman" panose="02020603050405020304" pitchFamily="18" charset="0"/>
              </a:rPr>
              <a:t>Алгоритм </a:t>
            </a:r>
            <a:r>
              <a:rPr lang="uk-UA" dirty="0" err="1" smtClean="0">
                <a:latin typeface="Times New Roman" panose="02020603050405020304" pitchFamily="18" charset="0"/>
                <a:cs typeface="Times New Roman" panose="02020603050405020304" pitchFamily="18" charset="0"/>
              </a:rPr>
              <a:t>ієрахічної</a:t>
            </a:r>
            <a:r>
              <a:rPr lang="uk-UA" dirty="0" smtClean="0">
                <a:latin typeface="Times New Roman" panose="02020603050405020304" pitchFamily="18" charset="0"/>
                <a:cs typeface="Times New Roman" panose="02020603050405020304" pitchFamily="18" charset="0"/>
              </a:rPr>
              <a:t> </a:t>
            </a:r>
            <a:r>
              <a:rPr lang="uk-UA" dirty="0" err="1" smtClean="0">
                <a:latin typeface="Times New Roman" panose="02020603050405020304" pitchFamily="18" charset="0"/>
                <a:cs typeface="Times New Roman" panose="02020603050405020304" pitchFamily="18" charset="0"/>
              </a:rPr>
              <a:t>агломеративної</a:t>
            </a:r>
            <a:r>
              <a:rPr lang="uk-UA" dirty="0" smtClean="0">
                <a:latin typeface="Times New Roman" panose="02020603050405020304" pitchFamily="18" charset="0"/>
                <a:cs typeface="Times New Roman" panose="02020603050405020304" pitchFamily="18" charset="0"/>
              </a:rPr>
              <a:t> </a:t>
            </a:r>
            <a:r>
              <a:rPr lang="uk-UA" dirty="0" err="1" smtClean="0">
                <a:latin typeface="Times New Roman" panose="02020603050405020304" pitchFamily="18" charset="0"/>
                <a:cs typeface="Times New Roman" panose="02020603050405020304" pitchFamily="18" charset="0"/>
              </a:rPr>
              <a:t>кластеризація</a:t>
            </a:r>
            <a:r>
              <a:rPr lang="uk-UA" dirty="0" smtClean="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092820" y="1988634"/>
            <a:ext cx="9913434" cy="3508918"/>
          </a:xfrm>
        </p:spPr>
        <p:txBody>
          <a:bodyPr>
            <a:normAutofit/>
          </a:bodyPr>
          <a:lstStyle/>
          <a:p>
            <a:pPr marL="0" lvl="0" indent="0">
              <a:buNone/>
            </a:pPr>
            <a:r>
              <a:rPr lang="uk-UA" dirty="0" smtClean="0">
                <a:latin typeface="Times New Roman" panose="02020603050405020304" pitchFamily="18" charset="0"/>
                <a:cs typeface="Times New Roman" panose="02020603050405020304" pitchFamily="18" charset="0"/>
              </a:rPr>
              <a:t>1. Створюється </a:t>
            </a:r>
            <a:r>
              <a:rPr lang="uk-UA" dirty="0">
                <a:latin typeface="Times New Roman" panose="02020603050405020304" pitchFamily="18" charset="0"/>
                <a:cs typeface="Times New Roman" panose="02020603050405020304" pitchFamily="18" charset="0"/>
              </a:rPr>
              <a:t>кожна точка даних як окремий кластер. Якщо у нас є </a:t>
            </a:r>
            <a:r>
              <a:rPr lang="en-US" dirty="0">
                <a:latin typeface="Times New Roman" panose="02020603050405020304" pitchFamily="18" charset="0"/>
                <a:cs typeface="Times New Roman" panose="02020603050405020304" pitchFamily="18" charset="0"/>
              </a:rPr>
              <a:t>N </a:t>
            </a:r>
            <a:r>
              <a:rPr lang="uk-UA" dirty="0">
                <a:latin typeface="Times New Roman" panose="02020603050405020304" pitchFamily="18" charset="0"/>
                <a:cs typeface="Times New Roman" panose="02020603050405020304" pitchFamily="18" charset="0"/>
              </a:rPr>
              <a:t>– точок, то буде і </a:t>
            </a:r>
            <a:r>
              <a:rPr lang="en-US" dirty="0">
                <a:latin typeface="Times New Roman" panose="02020603050405020304" pitchFamily="18" charset="0"/>
                <a:cs typeface="Times New Roman" panose="02020603050405020304" pitchFamily="18" charset="0"/>
              </a:rPr>
              <a:t>N </a:t>
            </a:r>
            <a:r>
              <a:rPr lang="uk-UA" dirty="0">
                <a:latin typeface="Times New Roman" panose="02020603050405020304" pitchFamily="18" charset="0"/>
                <a:cs typeface="Times New Roman" panose="02020603050405020304" pitchFamily="18" charset="0"/>
              </a:rPr>
              <a:t>кластерів.</a:t>
            </a:r>
          </a:p>
          <a:p>
            <a:pPr marL="0" lvl="0" indent="0">
              <a:buNone/>
            </a:pPr>
            <a:r>
              <a:rPr lang="uk-UA" dirty="0" smtClean="0">
                <a:latin typeface="Times New Roman" panose="02020603050405020304" pitchFamily="18" charset="0"/>
                <a:cs typeface="Times New Roman" panose="02020603050405020304" pitchFamily="18" charset="0"/>
              </a:rPr>
              <a:t>2. Потрібно </a:t>
            </a:r>
            <a:r>
              <a:rPr lang="uk-UA" dirty="0">
                <a:latin typeface="Times New Roman" panose="02020603050405020304" pitchFamily="18" charset="0"/>
                <a:cs typeface="Times New Roman" panose="02020603050405020304" pitchFamily="18" charset="0"/>
              </a:rPr>
              <a:t>взяти дві найближчі точки, або кластери і об</a:t>
            </a:r>
            <a:r>
              <a:rPr lang="ru-RU" dirty="0">
                <a:latin typeface="Times New Roman" panose="02020603050405020304" pitchFamily="18" charset="0"/>
                <a:cs typeface="Times New Roman" panose="02020603050405020304" pitchFamily="18" charset="0"/>
              </a:rPr>
              <a:t>’</a:t>
            </a:r>
            <a:r>
              <a:rPr lang="uk-UA" dirty="0">
                <a:latin typeface="Times New Roman" panose="02020603050405020304" pitchFamily="18" charset="0"/>
                <a:cs typeface="Times New Roman" panose="02020603050405020304" pitchFamily="18" charset="0"/>
              </a:rPr>
              <a:t>єднати їх у один кластер . Тепер кластерів буде </a:t>
            </a:r>
            <a:r>
              <a:rPr lang="en-US" dirty="0">
                <a:latin typeface="Times New Roman" panose="02020603050405020304" pitchFamily="18" charset="0"/>
                <a:cs typeface="Times New Roman" panose="02020603050405020304" pitchFamily="18" charset="0"/>
              </a:rPr>
              <a:t>N-1.</a:t>
            </a:r>
            <a:endParaRPr lang="uk-UA" dirty="0">
              <a:latin typeface="Times New Roman" panose="02020603050405020304" pitchFamily="18" charset="0"/>
              <a:cs typeface="Times New Roman" panose="02020603050405020304" pitchFamily="18" charset="0"/>
            </a:endParaRPr>
          </a:p>
          <a:p>
            <a:pPr marL="0" lvl="0" indent="0">
              <a:buNone/>
            </a:pPr>
            <a:r>
              <a:rPr lang="ru-RU" dirty="0" smtClean="0">
                <a:latin typeface="Times New Roman" panose="02020603050405020304" pitchFamily="18" charset="0"/>
                <a:cs typeface="Times New Roman" panose="02020603050405020304" pitchFamily="18" charset="0"/>
              </a:rPr>
              <a:t>3. </a:t>
            </a:r>
            <a:r>
              <a:rPr lang="ru-RU" dirty="0" err="1" smtClean="0">
                <a:latin typeface="Times New Roman" panose="02020603050405020304" pitchFamily="18" charset="0"/>
                <a:cs typeface="Times New Roman" panose="02020603050405020304" pitchFamily="18" charset="0"/>
              </a:rPr>
              <a:t>Взяти</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два </a:t>
            </a:r>
            <a:r>
              <a:rPr lang="ru-RU" dirty="0" err="1">
                <a:latin typeface="Times New Roman" panose="02020603050405020304" pitchFamily="18" charset="0"/>
                <a:cs typeface="Times New Roman" panose="02020603050405020304" pitchFamily="18" charset="0"/>
              </a:rPr>
              <a:t>наближч</a:t>
            </a:r>
            <a:r>
              <a:rPr lang="uk-UA" dirty="0">
                <a:latin typeface="Times New Roman" panose="02020603050405020304" pitchFamily="18" charset="0"/>
                <a:cs typeface="Times New Roman" panose="02020603050405020304" pitchFamily="18" charset="0"/>
              </a:rPr>
              <a:t>і кластери та об</a:t>
            </a:r>
            <a:r>
              <a:rPr lang="ru-RU" dirty="0">
                <a:latin typeface="Times New Roman" panose="02020603050405020304" pitchFamily="18" charset="0"/>
                <a:cs typeface="Times New Roman" panose="02020603050405020304" pitchFamily="18" charset="0"/>
              </a:rPr>
              <a:t>’</a:t>
            </a:r>
            <a:r>
              <a:rPr lang="uk-UA" dirty="0">
                <a:latin typeface="Times New Roman" panose="02020603050405020304" pitchFamily="18" charset="0"/>
                <a:cs typeface="Times New Roman" panose="02020603050405020304" pitchFamily="18" charset="0"/>
              </a:rPr>
              <a:t>єднати їх, щоб утворився один кластер, тепер кластерів </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-2.</a:t>
            </a:r>
            <a:endParaRPr lang="uk-UA" dirty="0">
              <a:latin typeface="Times New Roman" panose="02020603050405020304" pitchFamily="18" charset="0"/>
              <a:cs typeface="Times New Roman" panose="02020603050405020304" pitchFamily="18" charset="0"/>
            </a:endParaRPr>
          </a:p>
          <a:p>
            <a:pPr marL="0" lvl="0" indent="0">
              <a:buNone/>
            </a:pPr>
            <a:r>
              <a:rPr lang="ru-RU" dirty="0" smtClean="0">
                <a:latin typeface="Times New Roman" panose="02020603050405020304" pitchFamily="18" charset="0"/>
                <a:cs typeface="Times New Roman" panose="02020603050405020304" pitchFamily="18" charset="0"/>
              </a:rPr>
              <a:t>4. </a:t>
            </a:r>
            <a:r>
              <a:rPr lang="ru-RU" dirty="0" err="1" smtClean="0">
                <a:latin typeface="Times New Roman" panose="02020603050405020304" pitchFamily="18" charset="0"/>
                <a:cs typeface="Times New Roman" panose="02020603050405020304" pitchFamily="18" charset="0"/>
              </a:rPr>
              <a:t>Повторювати</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крок</a:t>
            </a:r>
            <a:r>
              <a:rPr lang="ru-RU" dirty="0">
                <a:latin typeface="Times New Roman" panose="02020603050405020304" pitchFamily="18" charset="0"/>
                <a:cs typeface="Times New Roman" panose="02020603050405020304" pitchFamily="18" charset="0"/>
              </a:rPr>
              <a:t> 3, </a:t>
            </a:r>
            <a:r>
              <a:rPr lang="ru-RU" dirty="0" err="1">
                <a:latin typeface="Times New Roman" panose="02020603050405020304" pitchFamily="18" charset="0"/>
                <a:cs typeface="Times New Roman" panose="02020603050405020304" pitchFamily="18" charset="0"/>
              </a:rPr>
              <a:t>поки</a:t>
            </a:r>
            <a:r>
              <a:rPr lang="ru-RU" dirty="0">
                <a:latin typeface="Times New Roman" panose="02020603050405020304" pitchFamily="18" charset="0"/>
                <a:cs typeface="Times New Roman" panose="02020603050405020304" pitchFamily="18" charset="0"/>
              </a:rPr>
              <a:t> не </a:t>
            </a:r>
            <a:r>
              <a:rPr lang="ru-RU" dirty="0" err="1">
                <a:latin typeface="Times New Roman" panose="02020603050405020304" pitchFamily="18" charset="0"/>
                <a:cs typeface="Times New Roman" panose="02020603050405020304" pitchFamily="18" charset="0"/>
              </a:rPr>
              <a:t>залишиться</a:t>
            </a:r>
            <a:r>
              <a:rPr lang="ru-RU" dirty="0">
                <a:latin typeface="Times New Roman" panose="02020603050405020304" pitchFamily="18" charset="0"/>
                <a:cs typeface="Times New Roman" panose="02020603050405020304" pitchFamily="18" charset="0"/>
              </a:rPr>
              <a:t> один </a:t>
            </a:r>
            <a:r>
              <a:rPr lang="ru-RU" dirty="0" err="1">
                <a:latin typeface="Times New Roman" panose="02020603050405020304" pitchFamily="18" charset="0"/>
                <a:cs typeface="Times New Roman" panose="02020603050405020304" pitchFamily="18" charset="0"/>
              </a:rPr>
              <a:t>суцільний</a:t>
            </a:r>
            <a:r>
              <a:rPr lang="ru-RU" dirty="0">
                <a:latin typeface="Times New Roman" panose="02020603050405020304" pitchFamily="18" charset="0"/>
                <a:cs typeface="Times New Roman" panose="02020603050405020304" pitchFamily="18" charset="0"/>
              </a:rPr>
              <a:t> кластер.</a:t>
            </a:r>
            <a:endParaRPr lang="uk-UA" dirty="0">
              <a:latin typeface="Times New Roman" panose="02020603050405020304" pitchFamily="18" charset="0"/>
              <a:cs typeface="Times New Roman" panose="02020603050405020304" pitchFamily="18" charset="0"/>
            </a:endParaRPr>
          </a:p>
          <a:p>
            <a:pPr marL="0" lvl="0" indent="0">
              <a:buNone/>
            </a:pPr>
            <a:r>
              <a:rPr lang="uk-UA" dirty="0" smtClean="0">
                <a:latin typeface="Times New Roman" panose="02020603050405020304" pitchFamily="18" charset="0"/>
                <a:cs typeface="Times New Roman" panose="02020603050405020304" pitchFamily="18" charset="0"/>
              </a:rPr>
              <a:t>5. Опісля </a:t>
            </a:r>
            <a:r>
              <a:rPr lang="uk-UA" dirty="0">
                <a:latin typeface="Times New Roman" panose="02020603050405020304" pitchFamily="18" charset="0"/>
                <a:cs typeface="Times New Roman" panose="02020603050405020304" pitchFamily="18" charset="0"/>
              </a:rPr>
              <a:t>того, як всі кластери об’єднано в один великий кластер, необхідно розробити </a:t>
            </a:r>
            <a:r>
              <a:rPr lang="uk-UA" dirty="0" err="1">
                <a:latin typeface="Times New Roman" panose="02020603050405020304" pitchFamily="18" charset="0"/>
                <a:cs typeface="Times New Roman" panose="02020603050405020304" pitchFamily="18" charset="0"/>
              </a:rPr>
              <a:t>дендрограмму</a:t>
            </a:r>
            <a:r>
              <a:rPr lang="uk-UA" dirty="0">
                <a:latin typeface="Times New Roman" panose="02020603050405020304" pitchFamily="18" charset="0"/>
                <a:cs typeface="Times New Roman" panose="02020603050405020304" pitchFamily="18" charset="0"/>
              </a:rPr>
              <a:t>, де кожному об’єкту відповідає точка на прямій, кожному кластеру відповідає вертикальна лінія, кожному об’єднанню кластерів відповідає горизонтальна лінія. Висота на якому відбувається об</a:t>
            </a:r>
            <a:r>
              <a:rPr lang="ru-RU" dirty="0">
                <a:latin typeface="Times New Roman" panose="02020603050405020304" pitchFamily="18" charset="0"/>
                <a:cs typeface="Times New Roman" panose="02020603050405020304" pitchFamily="18" charset="0"/>
              </a:rPr>
              <a:t>’</a:t>
            </a:r>
            <a:r>
              <a:rPr lang="uk-UA" dirty="0">
                <a:latin typeface="Times New Roman" panose="02020603050405020304" pitchFamily="18" charset="0"/>
                <a:cs typeface="Times New Roman" panose="02020603050405020304" pitchFamily="18" charset="0"/>
              </a:rPr>
              <a:t>єднання дорівнює відстані між кластерами в момент об</a:t>
            </a:r>
            <a:r>
              <a:rPr lang="ru-RU" dirty="0">
                <a:latin typeface="Times New Roman" panose="02020603050405020304" pitchFamily="18" charset="0"/>
                <a:cs typeface="Times New Roman" panose="02020603050405020304" pitchFamily="18" charset="0"/>
              </a:rPr>
              <a:t>’</a:t>
            </a:r>
            <a:r>
              <a:rPr lang="uk-UA" dirty="0">
                <a:latin typeface="Times New Roman" panose="02020603050405020304" pitchFamily="18" charset="0"/>
                <a:cs typeface="Times New Roman" panose="02020603050405020304" pitchFamily="18" charset="0"/>
              </a:rPr>
              <a:t>єднання.</a:t>
            </a:r>
          </a:p>
          <a:p>
            <a:pPr marL="0" indent="0">
              <a:buNone/>
            </a:pPr>
            <a:endParaRPr lang="uk-UA" dirty="0"/>
          </a:p>
        </p:txBody>
      </p:sp>
      <p:sp>
        <p:nvSpPr>
          <p:cNvPr id="4" name="Номер слайда 3"/>
          <p:cNvSpPr>
            <a:spLocks noGrp="1"/>
          </p:cNvSpPr>
          <p:nvPr>
            <p:ph type="sldNum" sz="quarter" idx="12"/>
          </p:nvPr>
        </p:nvSpPr>
        <p:spPr/>
        <p:txBody>
          <a:bodyPr/>
          <a:lstStyle/>
          <a:p>
            <a:fld id="{EEA7EB2F-D621-4394-BE41-AA53AD3B5311}" type="slidenum">
              <a:rPr lang="uk-UA" smtClean="0"/>
              <a:t>20</a:t>
            </a:fld>
            <a:endParaRPr lang="uk-UA"/>
          </a:p>
        </p:txBody>
      </p:sp>
    </p:spTree>
    <p:extLst>
      <p:ext uri="{BB962C8B-B14F-4D97-AF65-F5344CB8AC3E}">
        <p14:creationId xmlns:p14="http://schemas.microsoft.com/office/powerpoint/2010/main" val="2991094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1384" y="490295"/>
            <a:ext cx="10130616" cy="736339"/>
          </a:xfrm>
        </p:spPr>
        <p:txBody>
          <a:bodyPr/>
          <a:lstStyle/>
          <a:p>
            <a:r>
              <a:rPr lang="uk-UA" dirty="0" smtClean="0">
                <a:latin typeface="Times New Roman" panose="02020603050405020304" pitchFamily="18" charset="0"/>
                <a:cs typeface="Times New Roman" panose="02020603050405020304" pitchFamily="18" charset="0"/>
              </a:rPr>
              <a:t>Евклідова відстань та метод </a:t>
            </a:r>
            <a:r>
              <a:rPr lang="uk-UA" dirty="0" err="1" smtClean="0">
                <a:latin typeface="Times New Roman" panose="02020603050405020304" pitchFamily="18" charset="0"/>
                <a:cs typeface="Times New Roman" panose="02020603050405020304" pitchFamily="18" charset="0"/>
              </a:rPr>
              <a:t>Уорда</a:t>
            </a:r>
            <a:r>
              <a:rPr lang="uk-UA" dirty="0" smtClean="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589017" y="1920008"/>
                <a:ext cx="5875233" cy="3865198"/>
              </a:xfrm>
            </p:spPr>
            <p:txBody>
              <a:bodyPr>
                <a:normAutofit fontScale="92500" lnSpcReduction="10000"/>
              </a:bodyPr>
              <a:lstStyle/>
              <a:p>
                <a:pPr marL="0" indent="0">
                  <a:buNone/>
                </a:pPr>
                <a:endParaRPr lang="uk-UA" sz="1700" dirty="0">
                  <a:latin typeface="Times New Roman" panose="02020603050405020304" pitchFamily="18" charset="0"/>
                  <a:cs typeface="Times New Roman" panose="02020603050405020304" pitchFamily="18" charset="0"/>
                </a:endParaRPr>
              </a:p>
              <a:p>
                <a:pPr marL="0" indent="0">
                  <a:lnSpc>
                    <a:spcPct val="110000"/>
                  </a:lnSpc>
                  <a:buNone/>
                </a:pPr>
                <a:r>
                  <a:rPr lang="uk-UA" sz="1700" b="1" dirty="0" smtClean="0">
                    <a:latin typeface="Times New Roman" panose="02020603050405020304" pitchFamily="18" charset="0"/>
                    <a:cs typeface="Times New Roman" panose="02020603050405020304" pitchFamily="18" charset="0"/>
                  </a:rPr>
                  <a:t>Евклідова </a:t>
                </a:r>
                <a:r>
                  <a:rPr lang="uk-UA" sz="1700" b="1" dirty="0">
                    <a:latin typeface="Times New Roman" panose="02020603050405020304" pitchFamily="18" charset="0"/>
                    <a:cs typeface="Times New Roman" panose="02020603050405020304" pitchFamily="18" charset="0"/>
                  </a:rPr>
                  <a:t>відстань </a:t>
                </a:r>
                <a:r>
                  <a:rPr lang="uk-UA" sz="1700" dirty="0">
                    <a:latin typeface="Times New Roman" panose="02020603050405020304" pitchFamily="18" charset="0"/>
                    <a:cs typeface="Times New Roman" panose="02020603050405020304" pitchFamily="18" charset="0"/>
                  </a:rPr>
                  <a:t>являє собою найкоротшу відстань між двома точками.</a:t>
                </a:r>
              </a:p>
              <a:p>
                <a:pPr marL="0" indent="0">
                  <a:lnSpc>
                    <a:spcPct val="110000"/>
                  </a:lnSpc>
                  <a:buNone/>
                </a:pPr>
                <a:r>
                  <a:rPr lang="uk-UA" sz="1700" dirty="0">
                    <a:latin typeface="Times New Roman" panose="02020603050405020304" pitchFamily="18" charset="0"/>
                    <a:cs typeface="Times New Roman" panose="02020603050405020304" pitchFamily="18" charset="0"/>
                  </a:rPr>
                  <a:t>Більшість алгоритмів машинного навчання, включаючи K-</a:t>
                </a:r>
                <a:r>
                  <a:rPr lang="uk-UA" sz="1700" dirty="0" err="1">
                    <a:latin typeface="Times New Roman" panose="02020603050405020304" pitchFamily="18" charset="0"/>
                    <a:cs typeface="Times New Roman" panose="02020603050405020304" pitchFamily="18" charset="0"/>
                  </a:rPr>
                  <a:t>Means</a:t>
                </a:r>
                <a:r>
                  <a:rPr lang="uk-UA" sz="1700" dirty="0">
                    <a:latin typeface="Times New Roman" panose="02020603050405020304" pitchFamily="18" charset="0"/>
                    <a:cs typeface="Times New Roman" panose="02020603050405020304" pitchFamily="18" charset="0"/>
                  </a:rPr>
                  <a:t>, використовують цей показник відстані для вимірювання подібності між спостереженнями. </a:t>
                </a:r>
                <a:endParaRPr lang="uk-UA" sz="1700" dirty="0" smtClean="0">
                  <a:latin typeface="Times New Roman" panose="02020603050405020304" pitchFamily="18" charset="0"/>
                  <a:cs typeface="Times New Roman" panose="02020603050405020304" pitchFamily="18" charset="0"/>
                </a:endParaRPr>
              </a:p>
              <a:p>
                <a:pPr marL="0" indent="0">
                  <a:lnSpc>
                    <a:spcPct val="110000"/>
                  </a:lnSpc>
                  <a:buNone/>
                </a:pPr>
                <a:r>
                  <a:rPr lang="uk-UA" sz="1700" dirty="0" smtClean="0">
                    <a:latin typeface="Times New Roman" panose="02020603050405020304" pitchFamily="18" charset="0"/>
                    <a:cs typeface="Times New Roman" panose="02020603050405020304" pitchFamily="18" charset="0"/>
                  </a:rPr>
                  <a:t>Евклідова </a:t>
                </a:r>
                <a:r>
                  <a:rPr lang="uk-UA" sz="1700" dirty="0">
                    <a:latin typeface="Times New Roman" panose="02020603050405020304" pitchFamily="18" charset="0"/>
                    <a:cs typeface="Times New Roman" panose="02020603050405020304" pitchFamily="18" charset="0"/>
                  </a:rPr>
                  <a:t>відстань розраховується за формулою (3.6) </a:t>
                </a:r>
                <a:r>
                  <a:rPr lang="ru-RU" sz="1700" dirty="0" smtClean="0">
                    <a:latin typeface="Times New Roman" panose="02020603050405020304" pitchFamily="18" charset="0"/>
                    <a:cs typeface="Times New Roman" panose="02020603050405020304" pitchFamily="18" charset="0"/>
                  </a:rPr>
                  <a:t>:</a:t>
                </a:r>
                <a:endParaRPr lang="uk-UA" sz="1700" dirty="0">
                  <a:latin typeface="Times New Roman" panose="02020603050405020304" pitchFamily="18" charset="0"/>
                  <a:cs typeface="Times New Roman" panose="02020603050405020304" pitchFamily="18" charset="0"/>
                </a:endParaRPr>
              </a:p>
              <a:p>
                <a:pPr marL="0" indent="0">
                  <a:lnSpc>
                    <a:spcPct val="110000"/>
                  </a:lnSpc>
                  <a:buNone/>
                </a:pPr>
                <a:r>
                  <a:rPr lang="uk-UA"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a:t>
                </a:r>
                <a14:m>
                  <m:oMath xmlns:m="http://schemas.openxmlformats.org/officeDocument/2006/math">
                    <m:r>
                      <a:rPr lang="uk-UA" sz="1700" i="1">
                        <a:latin typeface="Cambria Math" panose="02040503050406030204" pitchFamily="18" charset="0"/>
                      </a:rPr>
                      <m:t>𝑑</m:t>
                    </m:r>
                    <m:r>
                      <a:rPr lang="uk-UA" sz="1700" i="1">
                        <a:latin typeface="Cambria Math" panose="02040503050406030204" pitchFamily="18" charset="0"/>
                      </a:rPr>
                      <m:t>=</m:t>
                    </m:r>
                    <m:rad>
                      <m:radPr>
                        <m:degHide m:val="on"/>
                        <m:ctrlPr>
                          <a:rPr lang="uk-UA" sz="1700" i="1">
                            <a:latin typeface="Cambria Math" panose="02040503050406030204" pitchFamily="18" charset="0"/>
                          </a:rPr>
                        </m:ctrlPr>
                      </m:radPr>
                      <m:deg/>
                      <m:e>
                        <m:sSup>
                          <m:sSupPr>
                            <m:ctrlPr>
                              <a:rPr lang="uk-UA" sz="1700" i="1">
                                <a:latin typeface="Cambria Math" panose="02040503050406030204" pitchFamily="18" charset="0"/>
                              </a:rPr>
                            </m:ctrlPr>
                          </m:sSupPr>
                          <m:e>
                            <m:r>
                              <a:rPr lang="uk-UA" sz="1700" i="1">
                                <a:latin typeface="Cambria Math" panose="02040503050406030204" pitchFamily="18" charset="0"/>
                              </a:rPr>
                              <m:t>(</m:t>
                            </m:r>
                            <m:d>
                              <m:dPr>
                                <m:ctrlPr>
                                  <a:rPr lang="uk-UA" sz="1700" i="1">
                                    <a:latin typeface="Cambria Math" panose="02040503050406030204" pitchFamily="18" charset="0"/>
                                  </a:rPr>
                                </m:ctrlPr>
                              </m:dPr>
                              <m:e>
                                <m:sSub>
                                  <m:sSubPr>
                                    <m:ctrlPr>
                                      <a:rPr lang="uk-UA" sz="1700" i="1">
                                        <a:latin typeface="Cambria Math" panose="02040503050406030204" pitchFamily="18" charset="0"/>
                                      </a:rPr>
                                    </m:ctrlPr>
                                  </m:sSubPr>
                                  <m:e>
                                    <m:r>
                                      <a:rPr lang="uk-UA" sz="1700" i="1">
                                        <a:latin typeface="Cambria Math" panose="02040503050406030204" pitchFamily="18" charset="0"/>
                                      </a:rPr>
                                      <m:t>𝑝</m:t>
                                    </m:r>
                                  </m:e>
                                  <m:sub>
                                    <m:r>
                                      <a:rPr lang="uk-UA" sz="1700" i="1">
                                        <a:latin typeface="Cambria Math" panose="02040503050406030204" pitchFamily="18" charset="0"/>
                                      </a:rPr>
                                      <m:t>1</m:t>
                                    </m:r>
                                  </m:sub>
                                </m:sSub>
                                <m:r>
                                  <a:rPr lang="uk-UA" sz="1700" i="1">
                                    <a:latin typeface="Cambria Math" panose="02040503050406030204" pitchFamily="18" charset="0"/>
                                  </a:rPr>
                                  <m:t>−</m:t>
                                </m:r>
                                <m:sSub>
                                  <m:sSubPr>
                                    <m:ctrlPr>
                                      <a:rPr lang="uk-UA" sz="1700" i="1">
                                        <a:latin typeface="Cambria Math" panose="02040503050406030204" pitchFamily="18" charset="0"/>
                                      </a:rPr>
                                    </m:ctrlPr>
                                  </m:sSubPr>
                                  <m:e>
                                    <m:r>
                                      <a:rPr lang="uk-UA" sz="1700" i="1">
                                        <a:latin typeface="Cambria Math" panose="02040503050406030204" pitchFamily="18" charset="0"/>
                                      </a:rPr>
                                      <m:t>𝑞</m:t>
                                    </m:r>
                                  </m:e>
                                  <m:sub>
                                    <m:r>
                                      <a:rPr lang="uk-UA" sz="1700" i="1">
                                        <a:latin typeface="Cambria Math" panose="02040503050406030204" pitchFamily="18" charset="0"/>
                                      </a:rPr>
                                      <m:t>1</m:t>
                                    </m:r>
                                  </m:sub>
                                </m:sSub>
                              </m:e>
                            </m:d>
                            <m:r>
                              <a:rPr lang="uk-UA" sz="1700" i="1">
                                <a:latin typeface="Cambria Math" panose="02040503050406030204" pitchFamily="18" charset="0"/>
                              </a:rPr>
                              <m:t>+</m:t>
                            </m:r>
                            <m:d>
                              <m:dPr>
                                <m:ctrlPr>
                                  <a:rPr lang="uk-UA" sz="1700" i="1">
                                    <a:latin typeface="Cambria Math" panose="02040503050406030204" pitchFamily="18" charset="0"/>
                                  </a:rPr>
                                </m:ctrlPr>
                              </m:dPr>
                              <m:e>
                                <m:sSub>
                                  <m:sSubPr>
                                    <m:ctrlPr>
                                      <a:rPr lang="uk-UA" sz="1700" i="1">
                                        <a:latin typeface="Cambria Math" panose="02040503050406030204" pitchFamily="18" charset="0"/>
                                      </a:rPr>
                                    </m:ctrlPr>
                                  </m:sSubPr>
                                  <m:e>
                                    <m:r>
                                      <a:rPr lang="uk-UA" sz="1700" i="1">
                                        <a:latin typeface="Cambria Math" panose="02040503050406030204" pitchFamily="18" charset="0"/>
                                      </a:rPr>
                                      <m:t>𝑝</m:t>
                                    </m:r>
                                  </m:e>
                                  <m:sub>
                                    <m:r>
                                      <a:rPr lang="uk-UA" sz="1700" i="1">
                                        <a:latin typeface="Cambria Math" panose="02040503050406030204" pitchFamily="18" charset="0"/>
                                      </a:rPr>
                                      <m:t>2</m:t>
                                    </m:r>
                                  </m:sub>
                                </m:sSub>
                                <m:r>
                                  <a:rPr lang="uk-UA" sz="1700" i="1">
                                    <a:latin typeface="Cambria Math" panose="02040503050406030204" pitchFamily="18" charset="0"/>
                                  </a:rPr>
                                  <m:t>−</m:t>
                                </m:r>
                                <m:sSub>
                                  <m:sSubPr>
                                    <m:ctrlPr>
                                      <a:rPr lang="uk-UA" sz="1700" i="1">
                                        <a:latin typeface="Cambria Math" panose="02040503050406030204" pitchFamily="18" charset="0"/>
                                      </a:rPr>
                                    </m:ctrlPr>
                                  </m:sSubPr>
                                  <m:e>
                                    <m:r>
                                      <a:rPr lang="uk-UA" sz="1700" i="1">
                                        <a:latin typeface="Cambria Math" panose="02040503050406030204" pitchFamily="18" charset="0"/>
                                      </a:rPr>
                                      <m:t>𝑞</m:t>
                                    </m:r>
                                  </m:e>
                                  <m:sub>
                                    <m:r>
                                      <a:rPr lang="uk-UA" sz="1700" i="1">
                                        <a:latin typeface="Cambria Math" panose="02040503050406030204" pitchFamily="18" charset="0"/>
                                      </a:rPr>
                                      <m:t>2</m:t>
                                    </m:r>
                                  </m:sub>
                                </m:sSub>
                              </m:e>
                            </m:d>
                            <m:r>
                              <a:rPr lang="uk-UA" sz="1700" i="1">
                                <a:latin typeface="Cambria Math" panose="02040503050406030204" pitchFamily="18" charset="0"/>
                              </a:rPr>
                              <m:t>)</m:t>
                            </m:r>
                          </m:e>
                          <m:sup>
                            <m:r>
                              <a:rPr lang="uk-UA" sz="1700" i="1">
                                <a:latin typeface="Cambria Math" panose="02040503050406030204" pitchFamily="18" charset="0"/>
                              </a:rPr>
                              <m:t>2</m:t>
                            </m:r>
                          </m:sup>
                        </m:sSup>
                      </m:e>
                    </m:rad>
                  </m:oMath>
                </a14:m>
                <a:r>
                  <a:rPr lang="ru-RU" sz="1700" dirty="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3.6</a:t>
                </a:r>
                <a:r>
                  <a:rPr lang="en-US" sz="1700" dirty="0" smtClean="0">
                    <a:latin typeface="Times New Roman" panose="02020603050405020304" pitchFamily="18" charset="0"/>
                    <a:cs typeface="Times New Roman" panose="02020603050405020304" pitchFamily="18" charset="0"/>
                  </a:rPr>
                  <a:t>)</a:t>
                </a:r>
                <a:endParaRPr lang="uk-UA" sz="1700" dirty="0" smtClean="0">
                  <a:latin typeface="Times New Roman" panose="02020603050405020304" pitchFamily="18" charset="0"/>
                  <a:cs typeface="Times New Roman" panose="02020603050405020304" pitchFamily="18" charset="0"/>
                </a:endParaRPr>
              </a:p>
              <a:p>
                <a:pPr marL="0" indent="0">
                  <a:lnSpc>
                    <a:spcPct val="110000"/>
                  </a:lnSpc>
                  <a:buNone/>
                </a:pPr>
                <a:endParaRPr lang="uk-UA" sz="1700" dirty="0">
                  <a:latin typeface="Times New Roman" panose="02020603050405020304" pitchFamily="18" charset="0"/>
                  <a:cs typeface="Times New Roman" panose="02020603050405020304" pitchFamily="18" charset="0"/>
                </a:endParaRPr>
              </a:p>
              <a:p>
                <a:pPr marL="0" indent="0">
                  <a:lnSpc>
                    <a:spcPct val="110000"/>
                  </a:lnSpc>
                  <a:buNone/>
                </a:pPr>
                <a14:m>
                  <m:oMath xmlns:m="http://schemas.openxmlformats.org/officeDocument/2006/math">
                    <m:sSub>
                      <m:sSubPr>
                        <m:ctrlPr>
                          <a:rPr lang="uk-UA" sz="1700" i="1">
                            <a:latin typeface="Cambria Math" panose="02040503050406030204" pitchFamily="18" charset="0"/>
                          </a:rPr>
                        </m:ctrlPr>
                      </m:sSubPr>
                      <m:e>
                        <m:r>
                          <a:rPr lang="uk-UA" sz="1700" i="1">
                            <a:latin typeface="Cambria Math" panose="02040503050406030204" pitchFamily="18" charset="0"/>
                          </a:rPr>
                          <m:t>𝑝</m:t>
                        </m:r>
                      </m:e>
                      <m:sub>
                        <m:r>
                          <a:rPr lang="uk-UA" sz="1700" i="1">
                            <a:latin typeface="Cambria Math" panose="02040503050406030204" pitchFamily="18" charset="0"/>
                          </a:rPr>
                          <m:t>1</m:t>
                        </m:r>
                      </m:sub>
                    </m:sSub>
                  </m:oMath>
                </a14:m>
                <a:r>
                  <a:rPr lang="uk-UA" sz="1700" i="1" dirty="0">
                    <a:latin typeface="Times New Roman" panose="02020603050405020304" pitchFamily="18" charset="0"/>
                    <a:cs typeface="Times New Roman" panose="02020603050405020304" pitchFamily="18" charset="0"/>
                  </a:rPr>
                  <a:t> та </a:t>
                </a:r>
                <a14:m>
                  <m:oMath xmlns:m="http://schemas.openxmlformats.org/officeDocument/2006/math">
                    <m:sSub>
                      <m:sSubPr>
                        <m:ctrlPr>
                          <a:rPr lang="uk-UA" sz="1700" i="1">
                            <a:latin typeface="Cambria Math" panose="02040503050406030204" pitchFamily="18" charset="0"/>
                          </a:rPr>
                        </m:ctrlPr>
                      </m:sSubPr>
                      <m:e>
                        <m:r>
                          <a:rPr lang="uk-UA" sz="1700" i="1">
                            <a:latin typeface="Cambria Math" panose="02040503050406030204" pitchFamily="18" charset="0"/>
                          </a:rPr>
                          <m:t>𝑞</m:t>
                        </m:r>
                      </m:e>
                      <m:sub>
                        <m:r>
                          <a:rPr lang="uk-UA" sz="1700" i="1">
                            <a:latin typeface="Cambria Math" panose="02040503050406030204" pitchFamily="18" charset="0"/>
                          </a:rPr>
                          <m:t>1</m:t>
                        </m:r>
                      </m:sub>
                    </m:sSub>
                  </m:oMath>
                </a14:m>
                <a:r>
                  <a:rPr lang="ru-RU" sz="1700" i="1" dirty="0">
                    <a:latin typeface="Times New Roman" panose="02020603050405020304" pitchFamily="18" charset="0"/>
                    <a:cs typeface="Times New Roman" panose="02020603050405020304" pitchFamily="18" charset="0"/>
                  </a:rPr>
                  <a:t> – </a:t>
                </a:r>
                <a:r>
                  <a:rPr lang="ru-RU" sz="1700" dirty="0" err="1">
                    <a:latin typeface="Times New Roman" panose="02020603050405020304" pitchFamily="18" charset="0"/>
                    <a:cs typeface="Times New Roman" panose="02020603050405020304" pitchFamily="18" charset="0"/>
                  </a:rPr>
                  <a:t>координати</a:t>
                </a:r>
                <a:r>
                  <a:rPr lang="ru-RU" sz="1700" dirty="0">
                    <a:latin typeface="Times New Roman" panose="02020603050405020304" pitchFamily="18" charset="0"/>
                    <a:cs typeface="Times New Roman" panose="02020603050405020304" pitchFamily="18" charset="0"/>
                  </a:rPr>
                  <a:t> </a:t>
                </a:r>
                <a:r>
                  <a:rPr lang="ru-RU" sz="1700" dirty="0" err="1">
                    <a:latin typeface="Times New Roman" panose="02020603050405020304" pitchFamily="18" charset="0"/>
                    <a:cs typeface="Times New Roman" panose="02020603050405020304" pitchFamily="18" charset="0"/>
                  </a:rPr>
                  <a:t>першо</a:t>
                </a:r>
                <a:r>
                  <a:rPr lang="uk-UA" sz="1700" dirty="0">
                    <a:latin typeface="Times New Roman" panose="02020603050405020304" pitchFamily="18" charset="0"/>
                    <a:cs typeface="Times New Roman" panose="02020603050405020304" pitchFamily="18" charset="0"/>
                  </a:rPr>
                  <a:t>ї </a:t>
                </a:r>
                <a:r>
                  <a:rPr lang="ru-RU" sz="1700" dirty="0">
                    <a:latin typeface="Times New Roman" panose="02020603050405020304" pitchFamily="18" charset="0"/>
                    <a:cs typeface="Times New Roman" panose="02020603050405020304" pitchFamily="18" charset="0"/>
                  </a:rPr>
                  <a:t>точки.</a:t>
                </a:r>
                <a:endParaRPr lang="uk-UA" sz="1700" dirty="0">
                  <a:latin typeface="Times New Roman" panose="02020603050405020304" pitchFamily="18" charset="0"/>
                  <a:cs typeface="Times New Roman" panose="02020603050405020304" pitchFamily="18" charset="0"/>
                </a:endParaRPr>
              </a:p>
              <a:p>
                <a:pPr marL="0" indent="0">
                  <a:lnSpc>
                    <a:spcPct val="110000"/>
                  </a:lnSpc>
                  <a:buNone/>
                </a:pPr>
                <a14:m>
                  <m:oMath xmlns:m="http://schemas.openxmlformats.org/officeDocument/2006/math">
                    <m:sSub>
                      <m:sSubPr>
                        <m:ctrlPr>
                          <a:rPr lang="uk-UA" sz="1700" i="1">
                            <a:latin typeface="Cambria Math" panose="02040503050406030204" pitchFamily="18" charset="0"/>
                          </a:rPr>
                        </m:ctrlPr>
                      </m:sSubPr>
                      <m:e>
                        <m:r>
                          <a:rPr lang="uk-UA" sz="1700" i="1">
                            <a:latin typeface="Cambria Math" panose="02040503050406030204" pitchFamily="18" charset="0"/>
                          </a:rPr>
                          <m:t>𝑝</m:t>
                        </m:r>
                      </m:e>
                      <m:sub>
                        <m:r>
                          <a:rPr lang="uk-UA" sz="1700" i="1">
                            <a:latin typeface="Cambria Math" panose="02040503050406030204" pitchFamily="18" charset="0"/>
                          </a:rPr>
                          <m:t>2</m:t>
                        </m:r>
                      </m:sub>
                    </m:sSub>
                  </m:oMath>
                </a14:m>
                <a:r>
                  <a:rPr lang="uk-UA" sz="1700" i="1" dirty="0">
                    <a:latin typeface="Times New Roman" panose="02020603050405020304" pitchFamily="18" charset="0"/>
                    <a:cs typeface="Times New Roman" panose="02020603050405020304" pitchFamily="18" charset="0"/>
                  </a:rPr>
                  <a:t> та </a:t>
                </a:r>
                <a14:m>
                  <m:oMath xmlns:m="http://schemas.openxmlformats.org/officeDocument/2006/math">
                    <m:sSub>
                      <m:sSubPr>
                        <m:ctrlPr>
                          <a:rPr lang="uk-UA" sz="1700" i="1">
                            <a:latin typeface="Cambria Math" panose="02040503050406030204" pitchFamily="18" charset="0"/>
                          </a:rPr>
                        </m:ctrlPr>
                      </m:sSubPr>
                      <m:e>
                        <m:r>
                          <a:rPr lang="uk-UA" sz="1700" i="1">
                            <a:latin typeface="Cambria Math" panose="02040503050406030204" pitchFamily="18" charset="0"/>
                          </a:rPr>
                          <m:t>𝑞</m:t>
                        </m:r>
                      </m:e>
                      <m:sub>
                        <m:r>
                          <a:rPr lang="uk-UA" sz="1700" i="1">
                            <a:latin typeface="Cambria Math" panose="02040503050406030204" pitchFamily="18" charset="0"/>
                          </a:rPr>
                          <m:t>2</m:t>
                        </m:r>
                      </m:sub>
                    </m:sSub>
                  </m:oMath>
                </a14:m>
                <a:r>
                  <a:rPr lang="ru-RU" sz="1700" i="1" dirty="0">
                    <a:latin typeface="Times New Roman" panose="02020603050405020304" pitchFamily="18" charset="0"/>
                    <a:cs typeface="Times New Roman" panose="02020603050405020304" pitchFamily="18" charset="0"/>
                  </a:rPr>
                  <a:t> –</a:t>
                </a:r>
                <a:r>
                  <a:rPr lang="ru-RU" sz="1700" dirty="0">
                    <a:latin typeface="Times New Roman" panose="02020603050405020304" pitchFamily="18" charset="0"/>
                    <a:cs typeface="Times New Roman" panose="02020603050405020304" pitchFamily="18" charset="0"/>
                  </a:rPr>
                  <a:t> </a:t>
                </a:r>
                <a:r>
                  <a:rPr lang="ru-RU" sz="1700" dirty="0" err="1">
                    <a:latin typeface="Times New Roman" panose="02020603050405020304" pitchFamily="18" charset="0"/>
                    <a:cs typeface="Times New Roman" panose="02020603050405020304" pitchFamily="18" charset="0"/>
                  </a:rPr>
                  <a:t>координати</a:t>
                </a:r>
                <a:r>
                  <a:rPr lang="ru-RU" sz="1700" dirty="0">
                    <a:latin typeface="Times New Roman" panose="02020603050405020304" pitchFamily="18" charset="0"/>
                    <a:cs typeface="Times New Roman" panose="02020603050405020304" pitchFamily="18" charset="0"/>
                  </a:rPr>
                  <a:t> </a:t>
                </a:r>
                <a:r>
                  <a:rPr lang="ru-RU" sz="1700" dirty="0" err="1">
                    <a:latin typeface="Times New Roman" panose="02020603050405020304" pitchFamily="18" charset="0"/>
                    <a:cs typeface="Times New Roman" panose="02020603050405020304" pitchFamily="18" charset="0"/>
                  </a:rPr>
                  <a:t>другої</a:t>
                </a:r>
                <a:r>
                  <a:rPr lang="ru-RU" sz="1700" dirty="0">
                    <a:latin typeface="Times New Roman" panose="02020603050405020304" pitchFamily="18" charset="0"/>
                    <a:cs typeface="Times New Roman" panose="02020603050405020304" pitchFamily="18" charset="0"/>
                  </a:rPr>
                  <a:t> точки.</a:t>
                </a:r>
                <a:endParaRPr lang="uk-UA" sz="1700" dirty="0">
                  <a:latin typeface="Times New Roman" panose="02020603050405020304" pitchFamily="18" charset="0"/>
                  <a:cs typeface="Times New Roman" panose="02020603050405020304" pitchFamily="18" charset="0"/>
                </a:endParaRPr>
              </a:p>
              <a:p>
                <a:pPr marL="0" indent="0">
                  <a:buNone/>
                </a:pPr>
                <a:endParaRPr lang="uk-UA"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589017" y="1920008"/>
                <a:ext cx="5875233" cy="3865198"/>
              </a:xfrm>
              <a:blipFill>
                <a:blip r:embed="rId3"/>
                <a:stretch>
                  <a:fillRect l="-623" r="-1350"/>
                </a:stretch>
              </a:blipFill>
            </p:spPr>
            <p:txBody>
              <a:bodyPr/>
              <a:lstStyle/>
              <a:p>
                <a:r>
                  <a:rPr lang="uk-UA">
                    <a:noFill/>
                  </a:rPr>
                  <a:t> </a:t>
                </a:r>
              </a:p>
            </p:txBody>
          </p:sp>
        </mc:Fallback>
      </mc:AlternateContent>
      <p:sp>
        <p:nvSpPr>
          <p:cNvPr id="4" name="Прямоугольник 3"/>
          <p:cNvSpPr/>
          <p:nvPr/>
        </p:nvSpPr>
        <p:spPr>
          <a:xfrm>
            <a:off x="367990" y="1158385"/>
            <a:ext cx="11580170" cy="923330"/>
          </a:xfrm>
          <a:prstGeom prst="rect">
            <a:avLst/>
          </a:prstGeom>
        </p:spPr>
        <p:txBody>
          <a:bodyPr wrap="square">
            <a:spAutoFit/>
          </a:bodyPr>
          <a:lstStyle/>
          <a:p>
            <a:r>
              <a:rPr lang="uk-UA" dirty="0" smtClean="0">
                <a:latin typeface="Times New Roman" panose="02020603050405020304" pitchFamily="18" charset="0"/>
                <a:cs typeface="Times New Roman" panose="02020603050405020304" pitchFamily="18" charset="0"/>
              </a:rPr>
              <a:t>	Кластер відповідно до алгоритму </a:t>
            </a:r>
            <a:r>
              <a:rPr lang="uk-UA" dirty="0" err="1" smtClean="0">
                <a:latin typeface="Times New Roman" panose="02020603050405020304" pitchFamily="18" charset="0"/>
                <a:cs typeface="Times New Roman" panose="02020603050405020304" pitchFamily="18" charset="0"/>
              </a:rPr>
              <a:t>агломеративної</a:t>
            </a:r>
            <a:r>
              <a:rPr lang="uk-UA" dirty="0" smtClean="0">
                <a:latin typeface="Times New Roman" panose="02020603050405020304" pitchFamily="18" charset="0"/>
                <a:cs typeface="Times New Roman" panose="02020603050405020304" pitchFamily="18" charset="0"/>
              </a:rPr>
              <a:t> ієрархічної </a:t>
            </a:r>
            <a:r>
              <a:rPr lang="uk-UA" dirty="0" err="1" smtClean="0">
                <a:latin typeface="Times New Roman" panose="02020603050405020304" pitchFamily="18" charset="0"/>
                <a:cs typeface="Times New Roman" panose="02020603050405020304" pitchFamily="18" charset="0"/>
              </a:rPr>
              <a:t>кластеризації</a:t>
            </a:r>
            <a:r>
              <a:rPr lang="uk-UA" dirty="0" smtClean="0">
                <a:latin typeface="Times New Roman" panose="02020603050405020304" pitchFamily="18" charset="0"/>
                <a:cs typeface="Times New Roman" panose="02020603050405020304" pitchFamily="18" charset="0"/>
              </a:rPr>
              <a:t>, може вміщувати як одну точку так і їх певну кількість. Якщо кожен кластер, із тих що об</a:t>
            </a:r>
            <a:r>
              <a:rPr lang="en-US" dirty="0" smtClean="0">
                <a:latin typeface="Times New Roman" panose="02020603050405020304" pitchFamily="18" charset="0"/>
                <a:cs typeface="Times New Roman" panose="02020603050405020304" pitchFamily="18" charset="0"/>
              </a:rPr>
              <a:t>’</a:t>
            </a:r>
            <a:r>
              <a:rPr lang="uk-UA" dirty="0" err="1" smtClean="0">
                <a:latin typeface="Times New Roman" panose="02020603050405020304" pitchFamily="18" charset="0"/>
                <a:cs typeface="Times New Roman" panose="02020603050405020304" pitchFamily="18" charset="0"/>
              </a:rPr>
              <a:t>єднується</a:t>
            </a:r>
            <a:r>
              <a:rPr lang="uk-UA" dirty="0" smtClean="0">
                <a:latin typeface="Times New Roman" panose="02020603050405020304" pitchFamily="18" charset="0"/>
                <a:cs typeface="Times New Roman" panose="02020603050405020304" pitchFamily="18" charset="0"/>
              </a:rPr>
              <a:t> містить менше ніж 2 точки для їх об</a:t>
            </a:r>
            <a:r>
              <a:rPr lang="en-US" dirty="0" smtClean="0">
                <a:latin typeface="Times New Roman" panose="02020603050405020304" pitchFamily="18" charset="0"/>
                <a:cs typeface="Times New Roman" panose="02020603050405020304" pitchFamily="18" charset="0"/>
              </a:rPr>
              <a:t>’</a:t>
            </a:r>
            <a:r>
              <a:rPr lang="uk-UA" dirty="0" smtClean="0">
                <a:latin typeface="Times New Roman" panose="02020603050405020304" pitchFamily="18" charset="0"/>
                <a:cs typeface="Times New Roman" panose="02020603050405020304" pitchFamily="18" charset="0"/>
              </a:rPr>
              <a:t>єднання використовується евклідова відстань, якщо більше або дорівнює двом точкам, то метод </a:t>
            </a:r>
            <a:r>
              <a:rPr lang="uk-UA" dirty="0" err="1" smtClean="0">
                <a:latin typeface="Times New Roman" panose="02020603050405020304" pitchFamily="18" charset="0"/>
                <a:cs typeface="Times New Roman" panose="02020603050405020304" pitchFamily="18" charset="0"/>
              </a:rPr>
              <a:t>Уорда</a:t>
            </a:r>
            <a:r>
              <a:rPr lang="uk-UA" dirty="0" smtClean="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6464250" y="2177392"/>
            <a:ext cx="5727749" cy="1815882"/>
          </a:xfrm>
          <a:prstGeom prst="rect">
            <a:avLst/>
          </a:prstGeom>
        </p:spPr>
        <p:txBody>
          <a:bodyPr wrap="square">
            <a:spAutoFit/>
          </a:bodyPr>
          <a:lstStyle/>
          <a:p>
            <a:pPr indent="450215" algn="just">
              <a:spcAft>
                <a:spcPts val="0"/>
              </a:spcAft>
            </a:pPr>
            <a:r>
              <a:rPr lang="uk-UA" sz="1600" b="1" dirty="0">
                <a:latin typeface="Times New Roman" panose="02020603050405020304" pitchFamily="18" charset="0"/>
                <a:ea typeface="Times New Roman" panose="02020603050405020304" pitchFamily="18" charset="0"/>
              </a:rPr>
              <a:t>Метод </a:t>
            </a:r>
            <a:r>
              <a:rPr lang="uk-UA" sz="1600" b="1" dirty="0" err="1">
                <a:latin typeface="Times New Roman" panose="02020603050405020304" pitchFamily="18" charset="0"/>
                <a:ea typeface="Times New Roman" panose="02020603050405020304" pitchFamily="18" charset="0"/>
              </a:rPr>
              <a:t>Уорда</a:t>
            </a:r>
            <a:r>
              <a:rPr lang="uk-UA" sz="1600" dirty="0">
                <a:latin typeface="Times New Roman" panose="02020603050405020304" pitchFamily="18" charset="0"/>
                <a:ea typeface="Times New Roman" panose="02020603050405020304" pitchFamily="18" charset="0"/>
              </a:rPr>
              <a:t> полягає у тому, щоб безпосередньо аналізувати дисперсію класів. За цим методом відстань між двома кластерами залежить від того, наскільки значення суми квадратів при об</a:t>
            </a:r>
            <a:r>
              <a:rPr lang="ru-RU" sz="1600" dirty="0">
                <a:latin typeface="Times New Roman" panose="02020603050405020304" pitchFamily="18" charset="0"/>
                <a:ea typeface="Times New Roman" panose="02020603050405020304" pitchFamily="18" charset="0"/>
              </a:rPr>
              <a:t>’</a:t>
            </a:r>
            <a:r>
              <a:rPr lang="uk-UA" sz="1600" dirty="0" smtClean="0">
                <a:latin typeface="Times New Roman" panose="02020603050405020304" pitchFamily="18" charset="0"/>
                <a:ea typeface="Times New Roman" panose="02020603050405020304" pitchFamily="18" charset="0"/>
              </a:rPr>
              <a:t>єднанні збільшиться. </a:t>
            </a:r>
            <a:r>
              <a:rPr lang="uk-UA" sz="1600" dirty="0">
                <a:latin typeface="Times New Roman" panose="02020603050405020304" pitchFamily="18" charset="0"/>
                <a:ea typeface="Times New Roman" panose="02020603050405020304" pitchFamily="18" charset="0"/>
              </a:rPr>
              <a:t>Цей метод намагається </a:t>
            </a:r>
            <a:r>
              <a:rPr lang="uk-UA" sz="1600" dirty="0" err="1">
                <a:latin typeface="Times New Roman" panose="02020603050405020304" pitchFamily="18" charset="0"/>
                <a:ea typeface="Times New Roman" panose="02020603050405020304" pitchFamily="18" charset="0"/>
              </a:rPr>
              <a:t>мінімізуванти</a:t>
            </a:r>
            <a:r>
              <a:rPr lang="uk-UA" sz="1600" dirty="0">
                <a:latin typeface="Times New Roman" panose="02020603050405020304" pitchFamily="18" charset="0"/>
                <a:ea typeface="Times New Roman" panose="02020603050405020304" pitchFamily="18" charset="0"/>
              </a:rPr>
              <a:t> суму квадратів відстаней точок від центрів кластерів. </a:t>
            </a:r>
            <a:r>
              <a:rPr lang="ru-RU" sz="1600" dirty="0" err="1">
                <a:latin typeface="Times New Roman" panose="02020603050405020304" pitchFamily="18" charset="0"/>
                <a:ea typeface="Times New Roman" panose="02020603050405020304" pitchFamily="18" charset="0"/>
              </a:rPr>
              <a:t>Відстань</a:t>
            </a:r>
            <a:r>
              <a:rPr lang="ru-RU" sz="1600" dirty="0">
                <a:latin typeface="Times New Roman" panose="02020603050405020304" pitchFamily="18" charset="0"/>
                <a:ea typeface="Times New Roman" panose="02020603050405020304" pitchFamily="18" charset="0"/>
              </a:rPr>
              <a:t> </a:t>
            </a:r>
            <a:r>
              <a:rPr lang="ru-RU" sz="1600" dirty="0" err="1">
                <a:latin typeface="Times New Roman" panose="02020603050405020304" pitchFamily="18" charset="0"/>
                <a:ea typeface="Times New Roman" panose="02020603050405020304" pitchFamily="18" charset="0"/>
              </a:rPr>
              <a:t>між</a:t>
            </a:r>
            <a:r>
              <a:rPr lang="ru-RU" sz="1600" dirty="0">
                <a:latin typeface="Times New Roman" panose="02020603050405020304" pitchFamily="18" charset="0"/>
                <a:ea typeface="Times New Roman" panose="02020603050405020304" pitchFamily="18" charset="0"/>
              </a:rPr>
              <a:t> </a:t>
            </a:r>
            <a:r>
              <a:rPr lang="ru-RU" sz="1600" dirty="0" err="1">
                <a:latin typeface="Times New Roman" panose="02020603050405020304" pitchFamily="18" charset="0"/>
                <a:ea typeface="Times New Roman" panose="02020603050405020304" pitchFamily="18" charset="0"/>
              </a:rPr>
              <a:t>двома</a:t>
            </a:r>
            <a:r>
              <a:rPr lang="ru-RU" sz="1600" dirty="0">
                <a:latin typeface="Times New Roman" panose="02020603050405020304" pitchFamily="18" charset="0"/>
                <a:ea typeface="Times New Roman" panose="02020603050405020304" pitchFamily="18" charset="0"/>
              </a:rPr>
              <a:t> кластерами за методом </a:t>
            </a:r>
            <a:r>
              <a:rPr lang="uk-UA" sz="1600" dirty="0" err="1">
                <a:latin typeface="Times New Roman" panose="02020603050405020304" pitchFamily="18" charset="0"/>
                <a:ea typeface="Times New Roman" panose="02020603050405020304" pitchFamily="18" charset="0"/>
              </a:rPr>
              <a:t>Уорда</a:t>
            </a:r>
            <a:r>
              <a:rPr lang="uk-UA" sz="1600" dirty="0">
                <a:latin typeface="Times New Roman" panose="02020603050405020304" pitchFamily="18" charset="0"/>
                <a:ea typeface="Times New Roman" panose="02020603050405020304" pitchFamily="18" charset="0"/>
              </a:rPr>
              <a:t> визначається за формул</a:t>
            </a:r>
            <a:r>
              <a:rPr lang="ru-RU" sz="1600" dirty="0" err="1">
                <a:latin typeface="Times New Roman" panose="02020603050405020304" pitchFamily="18" charset="0"/>
                <a:ea typeface="Times New Roman" panose="02020603050405020304" pitchFamily="18" charset="0"/>
              </a:rPr>
              <a:t>ою</a:t>
            </a:r>
            <a:r>
              <a:rPr lang="uk-UA" sz="1600" dirty="0">
                <a:latin typeface="Times New Roman" panose="02020603050405020304" pitchFamily="18" charset="0"/>
                <a:ea typeface="Times New Roman" panose="02020603050405020304" pitchFamily="18" charset="0"/>
              </a:rPr>
              <a:t> (3.7</a:t>
            </a:r>
            <a:r>
              <a:rPr lang="uk-UA" sz="1600" dirty="0" smtClean="0">
                <a:latin typeface="Times New Roman" panose="02020603050405020304" pitchFamily="18" charset="0"/>
                <a:ea typeface="Times New Roman" panose="02020603050405020304" pitchFamily="18" charset="0"/>
              </a:rPr>
              <a:t>)</a:t>
            </a:r>
            <a:r>
              <a:rPr lang="ru-RU" sz="1600" dirty="0" smtClean="0">
                <a:latin typeface="Times New Roman" panose="02020603050405020304" pitchFamily="18" charset="0"/>
                <a:ea typeface="Times New Roman" panose="02020603050405020304" pitchFamily="18" charset="0"/>
              </a:rPr>
              <a:t> </a:t>
            </a:r>
            <a:r>
              <a:rPr lang="uk-UA" sz="1600" dirty="0" smtClean="0">
                <a:latin typeface="Times New Roman" panose="02020603050405020304" pitchFamily="18" charset="0"/>
                <a:ea typeface="Times New Roman" panose="02020603050405020304" pitchFamily="18" charset="0"/>
              </a:rPr>
              <a:t>:</a:t>
            </a:r>
            <a:endParaRPr lang="uk-UA" sz="1600"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6827519" y="3969324"/>
                <a:ext cx="5364480" cy="495777"/>
              </a:xfrm>
              <a:prstGeom prst="rect">
                <a:avLst/>
              </a:prstGeom>
            </p:spPr>
            <p:txBody>
              <a:bodyPr wrap="square">
                <a:spAutoFit/>
              </a:bodyPr>
              <a:lstStyle/>
              <a:p>
                <a14:m>
                  <m:oMath xmlns:m="http://schemas.openxmlformats.org/officeDocument/2006/math">
                    <m:r>
                      <a:rPr lang="uk-UA" i="1">
                        <a:latin typeface="Cambria Math" panose="02040503050406030204" pitchFamily="18" charset="0"/>
                        <a:ea typeface="Times New Roman" panose="02020603050405020304" pitchFamily="18" charset="0"/>
                        <a:cs typeface="Times New Roman" panose="02020603050405020304" pitchFamily="18" charset="0"/>
                      </a:rPr>
                      <m:t>∆</m:t>
                    </m:r>
                    <m:d>
                      <m:dPr>
                        <m:ctrlPr>
                          <a:rPr lang="uk-UA" i="1">
                            <a:effectLst/>
                            <a:latin typeface="Cambria Math" panose="020405030504060302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𝐴</m:t>
                        </m:r>
                        <m:r>
                          <a:rPr lang="uk-UA"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𝐵</m:t>
                        </m:r>
                      </m:e>
                    </m:d>
                    <m:r>
                      <a:rPr lang="uk-UA" i="1">
                        <a:latin typeface="Cambria Math" panose="02040503050406030204" pitchFamily="18" charset="0"/>
                        <a:ea typeface="Times New Roman" panose="02020603050405020304" pitchFamily="18" charset="0"/>
                        <a:cs typeface="Times New Roman" panose="02020603050405020304" pitchFamily="18" charset="0"/>
                      </a:rPr>
                      <m:t>= </m:t>
                    </m:r>
                    <m:f>
                      <m:fPr>
                        <m:ctrlPr>
                          <a:rPr lang="uk-UA" i="1">
                            <a:effectLst/>
                            <a:latin typeface="Cambria Math" panose="02040503050406030204" pitchFamily="18" charset="0"/>
                          </a:rPr>
                        </m:ctrlPr>
                      </m:fPr>
                      <m:num>
                        <m:sSub>
                          <m:sSubPr>
                            <m:ctrlPr>
                              <a:rPr lang="uk-UA"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latin typeface="Cambria Math" panose="02040503050406030204" pitchFamily="18" charset="0"/>
                                <a:ea typeface="Times New Roman" panose="02020603050405020304" pitchFamily="18" charset="0"/>
                                <a:cs typeface="Times New Roman" panose="02020603050405020304" pitchFamily="18" charset="0"/>
                              </a:rPr>
                              <m:t>𝐴</m:t>
                            </m:r>
                          </m:sub>
                        </m:sSub>
                        <m:r>
                          <a:rPr lang="uk-UA"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latin typeface="Cambria Math" panose="02040503050406030204" pitchFamily="18" charset="0"/>
                                <a:ea typeface="Times New Roman" panose="02020603050405020304" pitchFamily="18" charset="0"/>
                                <a:cs typeface="Times New Roman" panose="02020603050405020304" pitchFamily="18" charset="0"/>
                              </a:rPr>
                              <m:t>𝐵</m:t>
                            </m:r>
                          </m:sub>
                        </m:sSub>
                      </m:num>
                      <m:den>
                        <m:sSub>
                          <m:sSubPr>
                            <m:ctrlPr>
                              <a:rPr lang="uk-UA"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latin typeface="Cambria Math" panose="02040503050406030204" pitchFamily="18" charset="0"/>
                                <a:ea typeface="Times New Roman" panose="02020603050405020304" pitchFamily="18" charset="0"/>
                                <a:cs typeface="Times New Roman" panose="02020603050405020304" pitchFamily="18" charset="0"/>
                              </a:rPr>
                              <m:t>𝐴</m:t>
                            </m:r>
                          </m:sub>
                        </m:sSub>
                        <m:r>
                          <a:rPr lang="uk-UA"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latin typeface="Cambria Math" panose="02040503050406030204" pitchFamily="18" charset="0"/>
                                <a:ea typeface="Times New Roman" panose="02020603050405020304" pitchFamily="18" charset="0"/>
                                <a:cs typeface="Times New Roman" panose="02020603050405020304" pitchFamily="18" charset="0"/>
                              </a:rPr>
                              <m:t>𝐵</m:t>
                            </m:r>
                          </m:sub>
                        </m:sSub>
                      </m:den>
                    </m:f>
                  </m:oMath>
                </a14:m>
                <a:r>
                  <a:rPr lang="uk-UA" dirty="0">
                    <a:latin typeface="Times New Roman" panose="02020603050405020304" pitchFamily="18" charset="0"/>
                    <a:ea typeface="Times New Roman" panose="02020603050405020304" pitchFamily="18" charset="0"/>
                  </a:rPr>
                  <a:t>|</a:t>
                </a:r>
                <a14:m>
                  <m:oMath xmlns:m="http://schemas.openxmlformats.org/officeDocument/2006/math">
                    <m:sSup>
                      <m:sSupPr>
                        <m:ctrlPr>
                          <a:rPr lang="uk-UA" i="1">
                            <a:effectLst/>
                            <a:latin typeface="Cambria Math" panose="02040503050406030204" pitchFamily="18" charset="0"/>
                          </a:rPr>
                        </m:ctrlPr>
                      </m:sSupPr>
                      <m:e>
                        <m:d>
                          <m:dPr>
                            <m:begChr m:val="|"/>
                            <m:endChr m:val="|"/>
                            <m:ctrlPr>
                              <a:rPr lang="uk-UA" i="1">
                                <a:effectLst/>
                                <a:latin typeface="Cambria Math" panose="02040503050406030204" pitchFamily="18" charset="0"/>
                              </a:rPr>
                            </m:ctrlPr>
                          </m:dPr>
                          <m:e>
                            <m:acc>
                              <m:accPr>
                                <m:chr m:val="⃗"/>
                                <m:ctrlPr>
                                  <a:rPr lang="uk-UA" i="1">
                                    <a:effectLst/>
                                    <a:latin typeface="Cambria Math" panose="02040503050406030204" pitchFamily="18" charset="0"/>
                                  </a:rPr>
                                </m:ctrlPr>
                              </m:accPr>
                              <m:e>
                                <m:sSub>
                                  <m:sSubPr>
                                    <m:ctrlPr>
                                      <a:rPr lang="uk-UA"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i="1">
                                        <a:latin typeface="Cambria Math" panose="02040503050406030204" pitchFamily="18" charset="0"/>
                                        <a:ea typeface="Times New Roman" panose="02020603050405020304" pitchFamily="18" charset="0"/>
                                        <a:cs typeface="Times New Roman" panose="02020603050405020304" pitchFamily="18" charset="0"/>
                                      </a:rPr>
                                      <m:t>𝐴</m:t>
                                    </m:r>
                                  </m:sub>
                                </m:sSub>
                              </m:e>
                            </m:acc>
                            <m:r>
                              <a:rPr lang="uk-UA"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uk-UA" i="1">
                                    <a:effectLst/>
                                    <a:latin typeface="Cambria Math" panose="02040503050406030204" pitchFamily="18" charset="0"/>
                                  </a:rPr>
                                </m:ctrlPr>
                              </m:accPr>
                              <m:e>
                                <m:sSub>
                                  <m:sSubPr>
                                    <m:ctrlPr>
                                      <a:rPr lang="uk-UA"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𝑚</m:t>
                                    </m:r>
                                  </m:e>
                                  <m:sub>
                                    <m:r>
                                      <a:rPr lang="en-US" i="1">
                                        <a:latin typeface="Cambria Math" panose="02040503050406030204" pitchFamily="18" charset="0"/>
                                        <a:ea typeface="Times New Roman" panose="02020603050405020304" pitchFamily="18" charset="0"/>
                                        <a:cs typeface="Times New Roman" panose="02020603050405020304" pitchFamily="18" charset="0"/>
                                      </a:rPr>
                                      <m:t>𝐵</m:t>
                                    </m:r>
                                  </m:sub>
                                </m:sSub>
                              </m:e>
                            </m:acc>
                          </m:e>
                        </m:d>
                        <m:r>
                          <a:rPr lang="uk-UA">
                            <a:latin typeface="Cambria Math" panose="02040503050406030204" pitchFamily="18" charset="0"/>
                            <a:ea typeface="Times New Roman" panose="02020603050405020304" pitchFamily="18" charset="0"/>
                            <a:cs typeface="Times New Roman" panose="02020603050405020304" pitchFamily="18" charset="0"/>
                          </a:rPr>
                          <m:t>|</m:t>
                        </m:r>
                      </m:e>
                      <m:sup>
                        <m:r>
                          <a:rPr lang="uk-UA" i="1">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uk-UA" dirty="0" smtClean="0"/>
                  <a:t>                      </a:t>
                </a:r>
                <a:r>
                  <a:rPr lang="uk-UA" dirty="0" smtClean="0">
                    <a:latin typeface="Times New Roman" panose="02020603050405020304" pitchFamily="18" charset="0"/>
                    <a:cs typeface="Times New Roman" panose="02020603050405020304" pitchFamily="18" charset="0"/>
                  </a:rPr>
                  <a:t>  (3.7)</a:t>
                </a:r>
                <a:endParaRPr lang="uk-UA" dirty="0">
                  <a:latin typeface="Times New Roman" panose="02020603050405020304" pitchFamily="18" charset="0"/>
                  <a:cs typeface="Times New Roman" panose="02020603050405020304" pitchFamily="18" charset="0"/>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6827519" y="3969324"/>
                <a:ext cx="5364480" cy="495777"/>
              </a:xfrm>
              <a:prstGeom prst="rect">
                <a:avLst/>
              </a:prstGeom>
              <a:blipFill>
                <a:blip r:embed="rId4"/>
                <a:stretch>
                  <a:fillRect b="-1235"/>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5960037" y="4461767"/>
                <a:ext cx="6271309" cy="1323439"/>
              </a:xfrm>
              <a:prstGeom prst="rect">
                <a:avLst/>
              </a:prstGeom>
            </p:spPr>
            <p:txBody>
              <a:bodyPr wrap="square">
                <a:spAutoFit/>
              </a:bodyPr>
              <a:lstStyle/>
              <a:p>
                <a:pPr indent="457200" algn="just">
                  <a:spcAft>
                    <a:spcPts val="0"/>
                  </a:spcAft>
                </a:pPr>
                <a14:m>
                  <m:oMath xmlns:m="http://schemas.openxmlformats.org/officeDocument/2006/math">
                    <m:r>
                      <a:rPr lang="uk-UA" sz="1600" i="1">
                        <a:latin typeface="Cambria Math" panose="02040503050406030204" pitchFamily="18" charset="0"/>
                        <a:ea typeface="Times New Roman" panose="02020603050405020304" pitchFamily="18" charset="0"/>
                      </a:rPr>
                      <m:t> </m:t>
                    </m:r>
                    <m:sSub>
                      <m:sSubPr>
                        <m:ctrlPr>
                          <a:rPr lang="uk-UA"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𝑚</m:t>
                        </m:r>
                      </m:e>
                      <m:sub>
                        <m:r>
                          <a:rPr lang="en-US" sz="1600" i="1">
                            <a:latin typeface="Cambria Math" panose="02040503050406030204" pitchFamily="18" charset="0"/>
                            <a:ea typeface="Times New Roman" panose="02020603050405020304" pitchFamily="18" charset="0"/>
                          </a:rPr>
                          <m:t>𝐴</m:t>
                        </m:r>
                      </m:sub>
                    </m:sSub>
                  </m:oMath>
                </a14:m>
                <a:r>
                  <a:rPr lang="ru-RU" sz="1600" dirty="0">
                    <a:latin typeface="Times New Roman" panose="02020603050405020304" pitchFamily="18" charset="0"/>
                    <a:ea typeface="Times New Roman" panose="02020603050405020304" pitchFamily="18" charset="0"/>
                  </a:rPr>
                  <a:t> – центр кластеру </a:t>
                </a:r>
                <a:r>
                  <a:rPr lang="en-US" sz="1600" dirty="0">
                    <a:latin typeface="Times New Roman" panose="02020603050405020304" pitchFamily="18" charset="0"/>
                    <a:ea typeface="Times New Roman" panose="02020603050405020304" pitchFamily="18" charset="0"/>
                  </a:rPr>
                  <a:t>A</a:t>
                </a:r>
                <a:endParaRPr lang="en-US" sz="1600" dirty="0" smtClean="0">
                  <a:latin typeface="Times New Roman" panose="02020603050405020304" pitchFamily="18" charset="0"/>
                  <a:ea typeface="Times New Roman" panose="02020603050405020304" pitchFamily="18" charset="0"/>
                </a:endParaRPr>
              </a:p>
              <a:p>
                <a:pPr indent="457200" algn="just">
                  <a:spcAft>
                    <a:spcPts val="0"/>
                  </a:spcAft>
                </a:pPr>
                <a14:m>
                  <m:oMath xmlns:m="http://schemas.openxmlformats.org/officeDocument/2006/math">
                    <m:r>
                      <a:rPr lang="ru-RU" sz="1600" i="1">
                        <a:latin typeface="Cambria Math" panose="02040503050406030204" pitchFamily="18" charset="0"/>
                        <a:ea typeface="Times New Roman" panose="02020603050405020304" pitchFamily="18" charset="0"/>
                      </a:rPr>
                      <m:t> </m:t>
                    </m:r>
                    <m:sSub>
                      <m:sSubPr>
                        <m:ctrlPr>
                          <a:rPr lang="uk-UA"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𝑚</m:t>
                        </m:r>
                      </m:e>
                      <m:sub>
                        <m:r>
                          <a:rPr lang="en-US" sz="1600" i="1">
                            <a:latin typeface="Cambria Math" panose="02040503050406030204" pitchFamily="18" charset="0"/>
                            <a:ea typeface="Times New Roman" panose="02020603050405020304" pitchFamily="18" charset="0"/>
                          </a:rPr>
                          <m:t>𝐵</m:t>
                        </m:r>
                      </m:sub>
                    </m:sSub>
                    <m:r>
                      <a:rPr lang="ru-RU" sz="1600" i="1">
                        <a:latin typeface="Cambria Math" panose="02040503050406030204" pitchFamily="18" charset="0"/>
                        <a:ea typeface="Times New Roman" panose="02020603050405020304" pitchFamily="18" charset="0"/>
                      </a:rPr>
                      <m:t>−</m:t>
                    </m:r>
                  </m:oMath>
                </a14:m>
                <a:r>
                  <a:rPr lang="ru-RU" sz="1600" dirty="0">
                    <a:latin typeface="Times New Roman" panose="02020603050405020304" pitchFamily="18" charset="0"/>
                    <a:ea typeface="Times New Roman" panose="02020603050405020304" pitchFamily="18" charset="0"/>
                  </a:rPr>
                  <a:t> </a:t>
                </a:r>
                <a:r>
                  <a:rPr lang="uk-UA" sz="1600" dirty="0">
                    <a:latin typeface="Times New Roman" panose="02020603050405020304" pitchFamily="18" charset="0"/>
                    <a:ea typeface="Times New Roman" panose="02020603050405020304" pitchFamily="18" charset="0"/>
                  </a:rPr>
                  <a:t>центр кластеру </a:t>
                </a:r>
                <a:r>
                  <a:rPr lang="en-US" sz="1600" dirty="0">
                    <a:latin typeface="Times New Roman" panose="02020603050405020304" pitchFamily="18" charset="0"/>
                    <a:ea typeface="Times New Roman" panose="02020603050405020304" pitchFamily="18" charset="0"/>
                  </a:rPr>
                  <a:t>B</a:t>
                </a:r>
                <a:endParaRPr lang="uk-UA" sz="1600" dirty="0">
                  <a:latin typeface="Times New Roman" panose="02020603050405020304" pitchFamily="18" charset="0"/>
                  <a:ea typeface="Times New Roman" panose="02020603050405020304" pitchFamily="18" charset="0"/>
                </a:endParaRPr>
              </a:p>
              <a:p>
                <a:pPr indent="450215" algn="just">
                  <a:spcAft>
                    <a:spcPts val="0"/>
                  </a:spcAft>
                </a:pPr>
                <a14:m>
                  <m:oMath xmlns:m="http://schemas.openxmlformats.org/officeDocument/2006/math">
                    <m:sSub>
                      <m:sSubPr>
                        <m:ctrlPr>
                          <a:rPr lang="uk-UA"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𝑛</m:t>
                        </m:r>
                      </m:e>
                      <m:sub>
                        <m:r>
                          <a:rPr lang="en-US" sz="1600" i="1">
                            <a:latin typeface="Cambria Math" panose="02040503050406030204" pitchFamily="18" charset="0"/>
                            <a:ea typeface="Times New Roman" panose="02020603050405020304" pitchFamily="18" charset="0"/>
                          </a:rPr>
                          <m:t>𝐴</m:t>
                        </m:r>
                      </m:sub>
                    </m:sSub>
                    <m:r>
                      <a:rPr lang="ru-RU" sz="1600" i="1">
                        <a:latin typeface="Cambria Math" panose="02040503050406030204" pitchFamily="18" charset="0"/>
                        <a:ea typeface="Times New Roman" panose="02020603050405020304" pitchFamily="18" charset="0"/>
                      </a:rPr>
                      <m:t>−</m:t>
                    </m:r>
                  </m:oMath>
                </a14:m>
                <a:r>
                  <a:rPr lang="ru-RU" sz="1600" dirty="0">
                    <a:latin typeface="Times New Roman" panose="02020603050405020304" pitchFamily="18" charset="0"/>
                    <a:ea typeface="Times New Roman" panose="02020603050405020304" pitchFamily="18" charset="0"/>
                  </a:rPr>
                  <a:t> </a:t>
                </a:r>
                <a:r>
                  <a:rPr lang="uk-UA" sz="1600" dirty="0">
                    <a:latin typeface="Times New Roman" panose="02020603050405020304" pitchFamily="18" charset="0"/>
                    <a:ea typeface="Times New Roman" panose="02020603050405020304" pitchFamily="18" charset="0"/>
                  </a:rPr>
                  <a:t>кількість точок у кластері </a:t>
                </a:r>
                <a:r>
                  <a:rPr lang="en-US" sz="1600" dirty="0">
                    <a:latin typeface="Times New Roman" panose="02020603050405020304" pitchFamily="18" charset="0"/>
                    <a:ea typeface="Times New Roman" panose="02020603050405020304" pitchFamily="18" charset="0"/>
                  </a:rPr>
                  <a:t>A</a:t>
                </a:r>
                <a:endParaRPr lang="uk-UA" sz="1600" dirty="0">
                  <a:latin typeface="Times New Roman" panose="02020603050405020304" pitchFamily="18" charset="0"/>
                  <a:ea typeface="Times New Roman" panose="02020603050405020304" pitchFamily="18" charset="0"/>
                </a:endParaRPr>
              </a:p>
              <a:p>
                <a:pPr indent="450215" algn="just">
                  <a:spcAft>
                    <a:spcPts val="0"/>
                  </a:spcAft>
                </a:pPr>
                <a14:m>
                  <m:oMath xmlns:m="http://schemas.openxmlformats.org/officeDocument/2006/math">
                    <m:sSub>
                      <m:sSubPr>
                        <m:ctrlPr>
                          <a:rPr lang="uk-UA"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𝑛</m:t>
                        </m:r>
                      </m:e>
                      <m:sub>
                        <m:r>
                          <a:rPr lang="en-US" sz="1600" i="1">
                            <a:latin typeface="Cambria Math" panose="02040503050406030204" pitchFamily="18" charset="0"/>
                            <a:ea typeface="Times New Roman" panose="02020603050405020304" pitchFamily="18" charset="0"/>
                          </a:rPr>
                          <m:t>𝐵</m:t>
                        </m:r>
                      </m:sub>
                    </m:sSub>
                    <m:r>
                      <a:rPr lang="ru-RU" sz="1600" i="1">
                        <a:latin typeface="Cambria Math" panose="02040503050406030204" pitchFamily="18" charset="0"/>
                        <a:ea typeface="Times New Roman" panose="02020603050405020304" pitchFamily="18" charset="0"/>
                      </a:rPr>
                      <m:t>−</m:t>
                    </m:r>
                  </m:oMath>
                </a14:m>
                <a:r>
                  <a:rPr lang="ru-RU" sz="1600" dirty="0">
                    <a:latin typeface="Times New Roman" panose="02020603050405020304" pitchFamily="18" charset="0"/>
                    <a:ea typeface="Times New Roman" panose="02020603050405020304" pitchFamily="18" charset="0"/>
                  </a:rPr>
                  <a:t> </a:t>
                </a:r>
                <a:r>
                  <a:rPr lang="uk-UA" sz="1600" dirty="0">
                    <a:latin typeface="Times New Roman" panose="02020603050405020304" pitchFamily="18" charset="0"/>
                    <a:ea typeface="Times New Roman" panose="02020603050405020304" pitchFamily="18" charset="0"/>
                  </a:rPr>
                  <a:t>кількість точок у кластері </a:t>
                </a:r>
                <a:r>
                  <a:rPr lang="en-US" sz="1600" dirty="0">
                    <a:latin typeface="Times New Roman" panose="02020603050405020304" pitchFamily="18" charset="0"/>
                    <a:ea typeface="Times New Roman" panose="02020603050405020304" pitchFamily="18" charset="0"/>
                  </a:rPr>
                  <a:t>B</a:t>
                </a:r>
                <a:endParaRPr lang="uk-UA" sz="1600" dirty="0">
                  <a:latin typeface="Times New Roman" panose="02020603050405020304" pitchFamily="18" charset="0"/>
                  <a:ea typeface="Times New Roman" panose="02020603050405020304" pitchFamily="18" charset="0"/>
                </a:endParaRPr>
              </a:p>
              <a:p>
                <a:pPr indent="450215" algn="just">
                  <a:spcAft>
                    <a:spcPts val="0"/>
                  </a:spcAft>
                </a:pPr>
                <a14:m>
                  <m:oMath xmlns:m="http://schemas.openxmlformats.org/officeDocument/2006/math">
                    <m:r>
                      <a:rPr lang="uk-UA" sz="1600" i="1">
                        <a:latin typeface="Cambria Math" panose="02040503050406030204" pitchFamily="18" charset="0"/>
                        <a:ea typeface="Times New Roman" panose="02020603050405020304" pitchFamily="18" charset="0"/>
                      </a:rPr>
                      <m:t>∆</m:t>
                    </m:r>
                    <m:r>
                      <a:rPr lang="ru-RU" sz="1600" i="1">
                        <a:latin typeface="Cambria Math" panose="02040503050406030204" pitchFamily="18" charset="0"/>
                        <a:ea typeface="Times New Roman" panose="02020603050405020304" pitchFamily="18" charset="0"/>
                      </a:rPr>
                      <m:t>−</m:t>
                    </m:r>
                  </m:oMath>
                </a14:m>
                <a:r>
                  <a:rPr lang="ru-RU" sz="1600" dirty="0">
                    <a:latin typeface="Times New Roman" panose="02020603050405020304" pitchFamily="18" charset="0"/>
                    <a:ea typeface="Times New Roman" panose="02020603050405020304" pitchFamily="18" charset="0"/>
                  </a:rPr>
                  <a:t> </a:t>
                </a:r>
                <a:r>
                  <a:rPr lang="ru-RU" sz="1600" dirty="0" err="1">
                    <a:latin typeface="Times New Roman" panose="02020603050405020304" pitchFamily="18" charset="0"/>
                    <a:ea typeface="Times New Roman" panose="02020603050405020304" pitchFamily="18" charset="0"/>
                  </a:rPr>
                  <a:t>назива</a:t>
                </a:r>
                <a:r>
                  <a:rPr lang="uk-UA" sz="1600" dirty="0" err="1">
                    <a:latin typeface="Times New Roman" panose="02020603050405020304" pitchFamily="18" charset="0"/>
                    <a:ea typeface="Times New Roman" panose="02020603050405020304" pitchFamily="18" charset="0"/>
                  </a:rPr>
                  <a:t>ється</a:t>
                </a:r>
                <a:r>
                  <a:rPr lang="uk-UA" sz="1600" dirty="0">
                    <a:latin typeface="Times New Roman" panose="02020603050405020304" pitchFamily="18" charset="0"/>
                    <a:ea typeface="Times New Roman" panose="02020603050405020304" pitchFamily="18" charset="0"/>
                  </a:rPr>
                  <a:t> вартістю об</a:t>
                </a:r>
                <a:r>
                  <a:rPr lang="ru-RU" sz="1600" dirty="0">
                    <a:latin typeface="Times New Roman" panose="02020603050405020304" pitchFamily="18" charset="0"/>
                    <a:ea typeface="Times New Roman" panose="02020603050405020304" pitchFamily="18" charset="0"/>
                  </a:rPr>
                  <a:t>’</a:t>
                </a:r>
                <a:r>
                  <a:rPr lang="uk-UA" sz="1600" dirty="0">
                    <a:latin typeface="Times New Roman" panose="02020603050405020304" pitchFamily="18" charset="0"/>
                    <a:ea typeface="Times New Roman" panose="02020603050405020304" pitchFamily="18" charset="0"/>
                  </a:rPr>
                  <a:t>єднання двох кластерів </a:t>
                </a:r>
                <a:r>
                  <a:rPr lang="en-US" sz="1600" dirty="0">
                    <a:latin typeface="Times New Roman" panose="02020603050405020304" pitchFamily="18" charset="0"/>
                    <a:ea typeface="Times New Roman" panose="02020603050405020304" pitchFamily="18" charset="0"/>
                  </a:rPr>
                  <a:t>A </a:t>
                </a:r>
                <a:r>
                  <a:rPr lang="uk-UA" sz="1600" dirty="0">
                    <a:latin typeface="Times New Roman" panose="02020603050405020304" pitchFamily="18" charset="0"/>
                    <a:ea typeface="Times New Roman" panose="02020603050405020304" pitchFamily="18" charset="0"/>
                  </a:rPr>
                  <a:t>та </a:t>
                </a:r>
                <a:r>
                  <a:rPr lang="en-US" sz="1600" dirty="0">
                    <a:latin typeface="Times New Roman" panose="02020603050405020304" pitchFamily="18" charset="0"/>
                    <a:ea typeface="Times New Roman" panose="02020603050405020304" pitchFamily="18" charset="0"/>
                  </a:rPr>
                  <a:t>B</a:t>
                </a:r>
                <a:endParaRPr lang="uk-UA" sz="1600"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5960037" y="4461767"/>
                <a:ext cx="6271309" cy="1323439"/>
              </a:xfrm>
              <a:prstGeom prst="rect">
                <a:avLst/>
              </a:prstGeom>
              <a:blipFill>
                <a:blip r:embed="rId5"/>
                <a:stretch>
                  <a:fillRect t="-1382" b="-5069"/>
                </a:stretch>
              </a:blipFill>
            </p:spPr>
            <p:txBody>
              <a:bodyPr/>
              <a:lstStyle/>
              <a:p>
                <a:r>
                  <a:rPr lang="uk-UA">
                    <a:noFill/>
                  </a:rPr>
                  <a:t> </a:t>
                </a:r>
              </a:p>
            </p:txBody>
          </p:sp>
        </mc:Fallback>
      </mc:AlternateContent>
      <p:sp>
        <p:nvSpPr>
          <p:cNvPr id="8" name="Номер слайда 7"/>
          <p:cNvSpPr>
            <a:spLocks noGrp="1"/>
          </p:cNvSpPr>
          <p:nvPr>
            <p:ph type="sldNum" sz="quarter" idx="12"/>
          </p:nvPr>
        </p:nvSpPr>
        <p:spPr/>
        <p:txBody>
          <a:bodyPr/>
          <a:lstStyle/>
          <a:p>
            <a:fld id="{EEA7EB2F-D621-4394-BE41-AA53AD3B5311}" type="slidenum">
              <a:rPr lang="uk-UA" smtClean="0"/>
              <a:t>21</a:t>
            </a:fld>
            <a:endParaRPr lang="uk-UA"/>
          </a:p>
        </p:txBody>
      </p:sp>
    </p:spTree>
    <p:extLst>
      <p:ext uri="{BB962C8B-B14F-4D97-AF65-F5344CB8AC3E}">
        <p14:creationId xmlns:p14="http://schemas.microsoft.com/office/powerpoint/2010/main" val="577192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118695" y="2236303"/>
            <a:ext cx="8915399" cy="1468800"/>
          </a:xfrm>
        </p:spPr>
        <p:txBody>
          <a:bodyPr/>
          <a:lstStyle/>
          <a:p>
            <a:r>
              <a:rPr lang="uk-UA" b="1" dirty="0">
                <a:latin typeface="Times New Roman" panose="02020603050405020304" pitchFamily="18" charset="0"/>
                <a:cs typeface="Times New Roman" panose="02020603050405020304" pitchFamily="18" charset="0"/>
              </a:rPr>
              <a:t>Розробка програмного </a:t>
            </a:r>
            <a:r>
              <a:rPr lang="uk-UA" b="1" dirty="0" err="1">
                <a:latin typeface="Times New Roman" panose="02020603050405020304" pitchFamily="18" charset="0"/>
                <a:cs typeface="Times New Roman" panose="02020603050405020304" pitchFamily="18" charset="0"/>
              </a:rPr>
              <a:t>забезпеченння</a:t>
            </a:r>
            <a:endParaRPr lang="uk-UA" dirty="0"/>
          </a:p>
        </p:txBody>
      </p:sp>
      <p:sp>
        <p:nvSpPr>
          <p:cNvPr id="2" name="Номер слайда 1"/>
          <p:cNvSpPr>
            <a:spLocks noGrp="1"/>
          </p:cNvSpPr>
          <p:nvPr>
            <p:ph type="sldNum" sz="quarter" idx="12"/>
          </p:nvPr>
        </p:nvSpPr>
        <p:spPr/>
        <p:txBody>
          <a:bodyPr/>
          <a:lstStyle/>
          <a:p>
            <a:fld id="{EEA7EB2F-D621-4394-BE41-AA53AD3B5311}" type="slidenum">
              <a:rPr lang="uk-UA" smtClean="0"/>
              <a:t>22</a:t>
            </a:fld>
            <a:endParaRPr lang="uk-UA"/>
          </a:p>
        </p:txBody>
      </p:sp>
    </p:spTree>
    <p:extLst>
      <p:ext uri="{BB962C8B-B14F-4D97-AF65-F5344CB8AC3E}">
        <p14:creationId xmlns:p14="http://schemas.microsoft.com/office/powerpoint/2010/main" val="602588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9384" y="0"/>
            <a:ext cx="10582616" cy="1360449"/>
          </a:xfrm>
        </p:spPr>
        <p:txBody>
          <a:bodyPr>
            <a:normAutofit fontScale="90000"/>
          </a:bodyPr>
          <a:lstStyle/>
          <a:p>
            <a:pPr lvl="0"/>
            <a:r>
              <a:rPr lang="uk-UA" sz="3200" dirty="0">
                <a:latin typeface="Times New Roman" panose="02020603050405020304" pitchFamily="18" charset="0"/>
                <a:cs typeface="Times New Roman" panose="02020603050405020304" pitchFamily="18" charset="0"/>
              </a:rPr>
              <a:t>ПРОГРАМНЕ ТА МЕТОДИЧНЕ ЗАБЕЗПЕЧЕННЯ СИСТЕМИ ДЛЯ ПРОГНОЗУВАННЯ АНАЛІЗУ ТА </a:t>
            </a:r>
            <a:r>
              <a:rPr lang="uk-UA" sz="3200" dirty="0" smtClean="0">
                <a:latin typeface="Times New Roman" panose="02020603050405020304" pitchFamily="18" charset="0"/>
                <a:cs typeface="Times New Roman" panose="02020603050405020304" pitchFamily="18" charset="0"/>
              </a:rPr>
              <a:t>КЛАСТЕРИЗАЦІЇ ПОКАЗНИКІВ </a:t>
            </a:r>
            <a:r>
              <a:rPr lang="uk-UA" sz="3200" dirty="0">
                <a:latin typeface="Times New Roman" panose="02020603050405020304" pitchFamily="18" charset="0"/>
                <a:cs typeface="Times New Roman" panose="02020603050405020304" pitchFamily="18" charset="0"/>
              </a:rPr>
              <a:t>ЕФЕКТИВНОСТІ </a:t>
            </a:r>
            <a:r>
              <a:rPr lang="uk-UA" sz="3200" dirty="0" smtClean="0">
                <a:latin typeface="Times New Roman" panose="02020603050405020304" pitchFamily="18" charset="0"/>
                <a:cs typeface="Times New Roman" panose="02020603050405020304" pitchFamily="18" charset="0"/>
              </a:rPr>
              <a:t>ЗОВНІШНЬОЇ </a:t>
            </a:r>
            <a:r>
              <a:rPr lang="uk-UA" sz="3200" dirty="0">
                <a:latin typeface="Times New Roman" panose="02020603050405020304" pitchFamily="18" charset="0"/>
                <a:cs typeface="Times New Roman" panose="02020603050405020304" pitchFamily="18" charset="0"/>
              </a:rPr>
              <a:t>ТОРГІВЛІ</a:t>
            </a:r>
            <a:r>
              <a:rPr lang="uk-UA" dirty="0">
                <a:latin typeface="Times New Roman" panose="02020603050405020304" pitchFamily="18" charset="0"/>
                <a:cs typeface="Times New Roman" panose="02020603050405020304" pitchFamily="18" charset="0"/>
              </a:rPr>
              <a:t/>
            </a:r>
            <a:br>
              <a:rPr lang="uk-UA"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501806" y="1481286"/>
            <a:ext cx="11485755" cy="5940088"/>
          </a:xfrm>
          <a:prstGeom prst="rect">
            <a:avLst/>
          </a:prstGeom>
        </p:spPr>
        <p:txBody>
          <a:bodyPr wrap="square">
            <a:spAutoFit/>
          </a:bodyPr>
          <a:lstStyle/>
          <a:p>
            <a:pPr indent="450215" algn="just">
              <a:spcAft>
                <a:spcPts val="0"/>
              </a:spcAft>
            </a:pPr>
            <a:r>
              <a:rPr lang="uk-UA" sz="1400" dirty="0">
                <a:latin typeface="Times New Roman" panose="02020603050405020304" pitchFamily="18" charset="0"/>
                <a:ea typeface="Times New Roman" panose="02020603050405020304" pitchFamily="18" charset="0"/>
              </a:rPr>
              <a:t> </a:t>
            </a:r>
          </a:p>
          <a:p>
            <a:pPr indent="450215" algn="just">
              <a:spcAft>
                <a:spcPts val="0"/>
              </a:spcAft>
            </a:pPr>
            <a:r>
              <a:rPr lang="uk-UA" dirty="0">
                <a:latin typeface="Times New Roman" panose="02020603050405020304" pitchFamily="18" charset="0"/>
                <a:ea typeface="Times New Roman" panose="02020603050405020304" pitchFamily="18" charset="0"/>
              </a:rPr>
              <a:t>Для того щоб, виконати усі завдання дисертаційного дослідження, потрібно розбити ці завдання на окремі етапи:</a:t>
            </a:r>
          </a:p>
          <a:p>
            <a:pPr indent="450215" algn="just">
              <a:spcAft>
                <a:spcPts val="0"/>
              </a:spcAft>
            </a:pPr>
            <a:r>
              <a:rPr lang="uk-UA" dirty="0">
                <a:latin typeface="Times New Roman" panose="02020603050405020304" pitchFamily="18" charset="0"/>
                <a:ea typeface="Times New Roman" panose="02020603050405020304" pitchFamily="18" charset="0"/>
              </a:rPr>
              <a:t>1.Зчитування </a:t>
            </a:r>
            <a:r>
              <a:rPr lang="uk-UA" dirty="0" err="1">
                <a:latin typeface="Times New Roman" panose="02020603050405020304" pitchFamily="18" charset="0"/>
                <a:ea typeface="Times New Roman" panose="02020603050405020304" pitchFamily="18" charset="0"/>
              </a:rPr>
              <a:t>датасету</a:t>
            </a:r>
            <a:r>
              <a:rPr lang="uk-UA" dirty="0">
                <a:latin typeface="Times New Roman" panose="02020603050405020304" pitchFamily="18" charset="0"/>
                <a:ea typeface="Times New Roman" panose="02020603050405020304" pitchFamily="18" charset="0"/>
              </a:rPr>
              <a:t>, котрий задається файлом формату </a:t>
            </a:r>
          </a:p>
          <a:p>
            <a:pPr indent="450215" algn="just">
              <a:spcAft>
                <a:spcPts val="0"/>
              </a:spcAft>
            </a:pPr>
            <a:r>
              <a:rPr lang="uk-UA" dirty="0">
                <a:latin typeface="Times New Roman" panose="02020603050405020304" pitchFamily="18" charset="0"/>
                <a:ea typeface="Times New Roman" panose="02020603050405020304" pitchFamily="18" charset="0"/>
              </a:rPr>
              <a:t>2</a:t>
            </a:r>
            <a:r>
              <a:rPr lang="uk-UA" dirty="0" smtClean="0">
                <a:latin typeface="Times New Roman" panose="02020603050405020304" pitchFamily="18" charset="0"/>
                <a:ea typeface="Times New Roman" panose="02020603050405020304" pitchFamily="18" charset="0"/>
              </a:rPr>
              <a:t>. Зробити </a:t>
            </a:r>
            <a:r>
              <a:rPr lang="uk-UA" dirty="0">
                <a:latin typeface="Times New Roman" panose="02020603050405020304" pitchFamily="18" charset="0"/>
                <a:ea typeface="Times New Roman" panose="02020603050405020304" pitchFamily="18" charset="0"/>
              </a:rPr>
              <a:t>первинну очистку даних </a:t>
            </a:r>
            <a:r>
              <a:rPr lang="uk-UA" dirty="0" err="1">
                <a:latin typeface="Times New Roman" panose="02020603050405020304" pitchFamily="18" charset="0"/>
                <a:ea typeface="Times New Roman" panose="02020603050405020304" pitchFamily="18" charset="0"/>
              </a:rPr>
              <a:t>датасету</a:t>
            </a:r>
            <a:endParaRPr lang="uk-UA" dirty="0">
              <a:latin typeface="Times New Roman" panose="02020603050405020304" pitchFamily="18" charset="0"/>
              <a:ea typeface="Times New Roman" panose="02020603050405020304" pitchFamily="18" charset="0"/>
            </a:endParaRPr>
          </a:p>
          <a:p>
            <a:pPr indent="450215" algn="just">
              <a:spcAft>
                <a:spcPts val="0"/>
              </a:spcAft>
            </a:pPr>
            <a:r>
              <a:rPr lang="uk-UA" dirty="0" smtClean="0">
                <a:latin typeface="Times New Roman" panose="02020603050405020304" pitchFamily="18" charset="0"/>
                <a:ea typeface="Times New Roman" panose="02020603050405020304" pitchFamily="18" charset="0"/>
              </a:rPr>
              <a:t>3. Побудувати </a:t>
            </a:r>
            <a:r>
              <a:rPr lang="ru-RU" dirty="0">
                <a:latin typeface="Times New Roman" panose="02020603050405020304" pitchFamily="18" charset="0"/>
                <a:cs typeface="Times New Roman" panose="02020603050405020304" pitchFamily="18" charset="0"/>
              </a:rPr>
              <a:t>модель </a:t>
            </a:r>
            <a:r>
              <a:rPr lang="en-US" dirty="0">
                <a:latin typeface="Times New Roman" panose="02020603050405020304" pitchFamily="18" charset="0"/>
                <a:cs typeface="Times New Roman" panose="02020603050405020304" pitchFamily="18" charset="0"/>
              </a:rPr>
              <a:t>ARIMA </a:t>
            </a:r>
            <a:r>
              <a:rPr lang="uk-UA" dirty="0">
                <a:latin typeface="Times New Roman" panose="02020603050405020304" pitchFamily="18" charset="0"/>
                <a:cs typeface="Times New Roman" panose="02020603050405020304" pitchFamily="18" charset="0"/>
              </a:rPr>
              <a:t>для кожного з показників ефективності.</a:t>
            </a:r>
          </a:p>
          <a:p>
            <a:pPr indent="450215" algn="just">
              <a:spcAft>
                <a:spcPts val="0"/>
              </a:spcAft>
            </a:pPr>
            <a:r>
              <a:rPr lang="uk-UA" dirty="0">
                <a:latin typeface="Times New Roman" panose="02020603050405020304" pitchFamily="18" charset="0"/>
                <a:cs typeface="Times New Roman" panose="02020603050405020304" pitchFamily="18" charset="0"/>
              </a:rPr>
              <a:t>4. Оцінити точність моделі </a:t>
            </a:r>
            <a:r>
              <a:rPr lang="en-US" dirty="0">
                <a:latin typeface="Times New Roman" panose="02020603050405020304" pitchFamily="18" charset="0"/>
                <a:cs typeface="Times New Roman" panose="02020603050405020304" pitchFamily="18" charset="0"/>
              </a:rPr>
              <a:t>ARIMA</a:t>
            </a:r>
            <a:r>
              <a:rPr lang="uk-UA" dirty="0">
                <a:latin typeface="Times New Roman" panose="02020603050405020304" pitchFamily="18" charset="0"/>
                <a:cs typeface="Times New Roman" panose="02020603050405020304" pitchFamily="18" charset="0"/>
              </a:rPr>
              <a:t>.</a:t>
            </a:r>
          </a:p>
          <a:p>
            <a:pPr indent="450215" algn="just">
              <a:spcAft>
                <a:spcPts val="0"/>
              </a:spcAft>
            </a:pPr>
            <a:r>
              <a:rPr lang="uk-UA" dirty="0">
                <a:latin typeface="Times New Roman" panose="02020603050405020304" pitchFamily="18" charset="0"/>
                <a:ea typeface="Times New Roman" panose="02020603050405020304" pitchFamily="18" charset="0"/>
              </a:rPr>
              <a:t>5.Спрогнозувати показники ефективності на основі змінних –часових точок, визначених дисертаційною роботою.</a:t>
            </a:r>
          </a:p>
          <a:p>
            <a:pPr indent="450215" algn="just">
              <a:spcAft>
                <a:spcPts val="0"/>
              </a:spcAft>
            </a:pPr>
            <a:r>
              <a:rPr lang="uk-UA" dirty="0">
                <a:latin typeface="Times New Roman" panose="02020603050405020304" pitchFamily="18" charset="0"/>
                <a:ea typeface="Times New Roman" panose="02020603050405020304" pitchFamily="18" charset="0"/>
              </a:rPr>
              <a:t>6. Дослідити наскільки сильно корелюють між собою показники ефективності зовнішньої торгівлі у окремі екстремальні періоди та дослідити характер цього зв’язку.</a:t>
            </a:r>
          </a:p>
          <a:p>
            <a:pPr indent="450215" algn="just">
              <a:spcAft>
                <a:spcPts val="0"/>
              </a:spcAft>
            </a:pPr>
            <a:r>
              <a:rPr lang="uk-UA" dirty="0">
                <a:latin typeface="Times New Roman" panose="02020603050405020304" pitchFamily="18" charset="0"/>
                <a:ea typeface="Times New Roman" panose="02020603050405020304" pitchFamily="18" charset="0"/>
              </a:rPr>
              <a:t>7. Для кожної групи товарів </a:t>
            </a:r>
            <a:r>
              <a:rPr lang="uk-UA" dirty="0" smtClean="0">
                <a:latin typeface="Times New Roman" panose="02020603050405020304" pitchFamily="18" charset="0"/>
                <a:ea typeface="Times New Roman" panose="02020603050405020304" pitchFamily="18" charset="0"/>
              </a:rPr>
              <a:t>знайти коефіцієнт </a:t>
            </a:r>
            <a:r>
              <a:rPr lang="uk-UA" dirty="0">
                <a:latin typeface="Times New Roman" panose="02020603050405020304" pitchFamily="18" charset="0"/>
                <a:ea typeface="Times New Roman" panose="02020603050405020304" pitchFamily="18" charset="0"/>
              </a:rPr>
              <a:t>просідання(чим </a:t>
            </a:r>
            <a:r>
              <a:rPr lang="uk-UA" dirty="0" smtClean="0">
                <a:latin typeface="Times New Roman" panose="02020603050405020304" pitchFamily="18" charset="0"/>
                <a:ea typeface="Times New Roman" panose="02020603050405020304" pitchFamily="18" charset="0"/>
              </a:rPr>
              <a:t>нижчий </a:t>
            </a:r>
            <a:r>
              <a:rPr lang="uk-UA" dirty="0">
                <a:latin typeface="Times New Roman" panose="02020603050405020304" pitchFamily="18" charset="0"/>
                <a:ea typeface="Times New Roman" panose="02020603050405020304" pitchFamily="18" charset="0"/>
              </a:rPr>
              <a:t>цей коефіцієнт, тим більше саме на цю групу товарів вплинули </a:t>
            </a:r>
            <a:r>
              <a:rPr lang="uk-UA" dirty="0" err="1">
                <a:latin typeface="Times New Roman" panose="02020603050405020304" pitchFamily="18" charset="0"/>
                <a:ea typeface="Times New Roman" panose="02020603050405020304" pitchFamily="18" charset="0"/>
              </a:rPr>
              <a:t>экстремальні</a:t>
            </a:r>
            <a:r>
              <a:rPr lang="uk-UA" dirty="0">
                <a:latin typeface="Times New Roman" panose="02020603050405020304" pitchFamily="18" charset="0"/>
                <a:ea typeface="Times New Roman" panose="02020603050405020304" pitchFamily="18" charset="0"/>
              </a:rPr>
              <a:t> умови)</a:t>
            </a:r>
          </a:p>
          <a:p>
            <a:pPr indent="450215" algn="just">
              <a:spcAft>
                <a:spcPts val="0"/>
              </a:spcAft>
            </a:pPr>
            <a:r>
              <a:rPr lang="ru-RU" dirty="0">
                <a:latin typeface="Times New Roman" panose="02020603050405020304" pitchFamily="18" charset="0"/>
                <a:ea typeface="Times New Roman" panose="02020603050405020304" pitchFamily="18" charset="0"/>
              </a:rPr>
              <a:t>8. </a:t>
            </a:r>
            <a:r>
              <a:rPr lang="ru-RU" dirty="0" err="1">
                <a:latin typeface="Times New Roman" panose="02020603050405020304" pitchFamily="18" charset="0"/>
                <a:ea typeface="Times New Roman" panose="02020603050405020304" pitchFamily="18" charset="0"/>
              </a:rPr>
              <a:t>Розбиття</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груп</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товарів</a:t>
            </a:r>
            <a:r>
              <a:rPr lang="ru-RU" dirty="0">
                <a:latin typeface="Times New Roman" panose="02020603050405020304" pitchFamily="18" charset="0"/>
                <a:ea typeface="Times New Roman" panose="02020603050405020304" pitchFamily="18" charset="0"/>
              </a:rPr>
              <a:t> за </a:t>
            </a:r>
            <a:r>
              <a:rPr lang="ru-RU" dirty="0" err="1">
                <a:latin typeface="Times New Roman" panose="02020603050405020304" pitchFamily="18" charset="0"/>
                <a:ea typeface="Times New Roman" panose="02020603050405020304" pitchFamily="18" charset="0"/>
              </a:rPr>
              <a:t>цими</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коефіцієнтами</a:t>
            </a:r>
            <a:r>
              <a:rPr lang="ru-RU" dirty="0">
                <a:latin typeface="Times New Roman" panose="02020603050405020304" pitchFamily="18" charset="0"/>
                <a:ea typeface="Times New Roman" panose="02020603050405020304" pitchFamily="18" charset="0"/>
              </a:rPr>
              <a:t> на </a:t>
            </a:r>
            <a:r>
              <a:rPr lang="ru-RU" dirty="0" err="1">
                <a:latin typeface="Times New Roman" panose="02020603050405020304" pitchFamily="18" charset="0"/>
                <a:ea typeface="Times New Roman" panose="02020603050405020304" pitchFamily="18" charset="0"/>
              </a:rPr>
              <a:t>різні</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кластери</a:t>
            </a:r>
            <a:r>
              <a:rPr lang="ru-RU" dirty="0">
                <a:latin typeface="Times New Roman" panose="02020603050405020304" pitchFamily="18" charset="0"/>
                <a:ea typeface="Times New Roman" panose="02020603050405020304" pitchFamily="18" charset="0"/>
              </a:rPr>
              <a:t>: кластер 1 - </a:t>
            </a:r>
            <a:r>
              <a:rPr lang="ru-RU" dirty="0" err="1">
                <a:latin typeface="Times New Roman" panose="02020603050405020304" pitchFamily="18" charset="0"/>
                <a:ea typeface="Times New Roman" panose="02020603050405020304" pitchFamily="18" charset="0"/>
              </a:rPr>
              <a:t>найбільшого</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впливу</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екстремальних</a:t>
            </a:r>
            <a:r>
              <a:rPr lang="ru-RU" dirty="0">
                <a:latin typeface="Times New Roman" panose="02020603050405020304" pitchFamily="18" charset="0"/>
                <a:ea typeface="Times New Roman" panose="02020603050405020304" pitchFamily="18" charset="0"/>
              </a:rPr>
              <a:t> умов та кластер 2 – </a:t>
            </a:r>
            <a:r>
              <a:rPr lang="ru-RU" dirty="0" err="1">
                <a:latin typeface="Times New Roman" panose="02020603050405020304" pitchFamily="18" charset="0"/>
                <a:ea typeface="Times New Roman" panose="02020603050405020304" pitchFamily="18" charset="0"/>
              </a:rPr>
              <a:t>найменшого</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впливу</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екстремальних</a:t>
            </a:r>
            <a:r>
              <a:rPr lang="ru-RU" dirty="0">
                <a:latin typeface="Times New Roman" panose="02020603050405020304" pitchFamily="18" charset="0"/>
                <a:ea typeface="Times New Roman" panose="02020603050405020304" pitchFamily="18" charset="0"/>
              </a:rPr>
              <a:t> умов.</a:t>
            </a:r>
            <a:endParaRPr lang="uk-UA" dirty="0">
              <a:latin typeface="Times New Roman" panose="02020603050405020304" pitchFamily="18" charset="0"/>
              <a:ea typeface="Times New Roman" panose="02020603050405020304" pitchFamily="18" charset="0"/>
            </a:endParaRPr>
          </a:p>
          <a:p>
            <a:pPr indent="450215" algn="just">
              <a:spcAft>
                <a:spcPts val="0"/>
              </a:spcAft>
            </a:pPr>
            <a:r>
              <a:rPr lang="uk-UA" dirty="0">
                <a:latin typeface="Times New Roman" panose="02020603050405020304" pitchFamily="18" charset="0"/>
                <a:ea typeface="Times New Roman" panose="02020603050405020304" pitchFamily="18" charset="0"/>
              </a:rPr>
              <a:t>9. </a:t>
            </a:r>
            <a:r>
              <a:rPr lang="en-US" dirty="0" smtClean="0">
                <a:latin typeface="Times New Roman" panose="02020603050405020304" pitchFamily="18" charset="0"/>
                <a:ea typeface="Times New Roman" panose="02020603050405020304" pitchFamily="18" charset="0"/>
              </a:rPr>
              <a:t> </a:t>
            </a:r>
            <a:r>
              <a:rPr lang="uk-UA" dirty="0" smtClean="0">
                <a:latin typeface="Times New Roman" panose="02020603050405020304" pitchFamily="18" charset="0"/>
                <a:ea typeface="Times New Roman" panose="02020603050405020304" pitchFamily="18" charset="0"/>
              </a:rPr>
              <a:t>Візуалізація </a:t>
            </a:r>
            <a:r>
              <a:rPr lang="uk-UA" dirty="0">
                <a:latin typeface="Times New Roman" panose="02020603050405020304" pitchFamily="18" charset="0"/>
                <a:ea typeface="Times New Roman" panose="02020603050405020304" pitchFamily="18" charset="0"/>
              </a:rPr>
              <a:t>отриманих результатів</a:t>
            </a:r>
            <a:r>
              <a:rPr lang="uk-UA" dirty="0" smtClean="0">
                <a:latin typeface="Times New Roman" panose="02020603050405020304" pitchFamily="18" charset="0"/>
                <a:ea typeface="Times New Roman" panose="02020603050405020304" pitchFamily="18" charset="0"/>
              </a:rPr>
              <a:t>.</a:t>
            </a:r>
          </a:p>
          <a:p>
            <a:pPr indent="450215" algn="just">
              <a:spcAft>
                <a:spcPts val="0"/>
              </a:spcAft>
            </a:pPr>
            <a:endParaRPr lang="uk-UA" sz="1600" dirty="0">
              <a:latin typeface="Times New Roman" panose="02020603050405020304" pitchFamily="18" charset="0"/>
              <a:ea typeface="Times New Roman" panose="02020603050405020304" pitchFamily="18" charset="0"/>
            </a:endParaRPr>
          </a:p>
          <a:p>
            <a:pPr indent="450215" algn="just">
              <a:spcAft>
                <a:spcPts val="0"/>
              </a:spcAft>
            </a:pPr>
            <a:endParaRPr lang="uk-UA" sz="1600" dirty="0">
              <a:latin typeface="Times New Roman" panose="02020603050405020304" pitchFamily="18" charset="0"/>
              <a:ea typeface="Times New Roman" panose="02020603050405020304" pitchFamily="18" charset="0"/>
            </a:endParaRPr>
          </a:p>
          <a:p>
            <a:pPr indent="450215" algn="just">
              <a:spcAft>
                <a:spcPts val="0"/>
              </a:spcAft>
            </a:pPr>
            <a:endParaRPr lang="uk-UA" sz="1600" dirty="0" smtClean="0">
              <a:latin typeface="Times New Roman" panose="02020603050405020304" pitchFamily="18" charset="0"/>
              <a:ea typeface="Times New Roman" panose="02020603050405020304" pitchFamily="18" charset="0"/>
            </a:endParaRPr>
          </a:p>
          <a:p>
            <a:pPr indent="450215" algn="just">
              <a:spcAft>
                <a:spcPts val="0"/>
              </a:spcAft>
            </a:pPr>
            <a:endParaRPr lang="uk-UA" sz="1600" dirty="0">
              <a:latin typeface="Times New Roman" panose="02020603050405020304" pitchFamily="18" charset="0"/>
              <a:ea typeface="Times New Roman" panose="02020603050405020304" pitchFamily="18" charset="0"/>
            </a:endParaRPr>
          </a:p>
          <a:p>
            <a:pPr indent="450215" algn="just">
              <a:spcAft>
                <a:spcPts val="0"/>
              </a:spcAft>
            </a:pPr>
            <a:endParaRPr lang="uk-UA" sz="1600" dirty="0" smtClean="0">
              <a:latin typeface="Times New Roman" panose="02020603050405020304" pitchFamily="18" charset="0"/>
              <a:ea typeface="Times New Roman" panose="02020603050405020304" pitchFamily="18" charset="0"/>
            </a:endParaRPr>
          </a:p>
          <a:p>
            <a:pPr indent="450215" algn="just">
              <a:spcAft>
                <a:spcPts val="0"/>
              </a:spcAft>
            </a:pPr>
            <a:endParaRPr lang="uk-UA" sz="1600" dirty="0">
              <a:latin typeface="Times New Roman" panose="02020603050405020304" pitchFamily="18" charset="0"/>
              <a:ea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EEA7EB2F-D621-4394-BE41-AA53AD3B5311}" type="slidenum">
              <a:rPr lang="uk-UA" smtClean="0"/>
              <a:t>23</a:t>
            </a:fld>
            <a:endParaRPr lang="uk-UA"/>
          </a:p>
        </p:txBody>
      </p:sp>
    </p:spTree>
    <p:extLst>
      <p:ext uri="{BB962C8B-B14F-4D97-AF65-F5344CB8AC3E}">
        <p14:creationId xmlns:p14="http://schemas.microsoft.com/office/powerpoint/2010/main" val="1042562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8954" y="-1"/>
            <a:ext cx="10621270" cy="2040673"/>
          </a:xfrm>
        </p:spPr>
        <p:txBody>
          <a:bodyPr>
            <a:normAutofit fontScale="90000"/>
          </a:bodyPr>
          <a:lstStyle/>
          <a:p>
            <a:r>
              <a:rPr lang="uk-UA" dirty="0">
                <a:latin typeface="Times New Roman" panose="02020603050405020304" pitchFamily="18" charset="0"/>
                <a:cs typeface="Times New Roman" panose="02020603050405020304" pitchFamily="18" charset="0"/>
              </a:rPr>
              <a:t>ПРОГРАМНЕ ТА МЕТОДИЧНЕ ЗАБЕЗПЕЧЕННЯ СИСТЕМИ ДЛЯ ПРОГНОЗУВАННЯ АНАЛІЗУ ТА КЛАСТЕРИЗАЦІЇ ПОКАЗНИКІВ ЕФЕКТИВНОСТІ ЗОВНІШНЬОЇ ТОРГІВЛІ</a:t>
            </a:r>
            <a:endParaRPr lang="uk-UA" dirty="0"/>
          </a:p>
        </p:txBody>
      </p:sp>
      <p:sp>
        <p:nvSpPr>
          <p:cNvPr id="4" name="Прямоугольник 3"/>
          <p:cNvSpPr/>
          <p:nvPr/>
        </p:nvSpPr>
        <p:spPr>
          <a:xfrm>
            <a:off x="1488954" y="2373922"/>
            <a:ext cx="6096000" cy="646331"/>
          </a:xfrm>
          <a:prstGeom prst="rect">
            <a:avLst/>
          </a:prstGeom>
        </p:spPr>
        <p:txBody>
          <a:bodyPr>
            <a:spAutoFit/>
          </a:bodyPr>
          <a:lstStyle/>
          <a:p>
            <a:pPr indent="450215" algn="just">
              <a:spcAft>
                <a:spcPts val="0"/>
              </a:spcAft>
            </a:pPr>
            <a:r>
              <a:rPr lang="uk-UA" dirty="0">
                <a:latin typeface="Times New Roman" panose="02020603050405020304" pitchFamily="18" charset="0"/>
                <a:ea typeface="Times New Roman" panose="02020603050405020304" pitchFamily="18" charset="0"/>
              </a:rPr>
              <a:t>Програмний продукт написаний мовою програмування </a:t>
            </a:r>
            <a:r>
              <a:rPr lang="en-US" dirty="0">
                <a:latin typeface="Times New Roman" panose="02020603050405020304" pitchFamily="18" charset="0"/>
                <a:ea typeface="Times New Roman" panose="02020603050405020304" pitchFamily="18" charset="0"/>
              </a:rPr>
              <a:t>Python, </a:t>
            </a:r>
            <a:r>
              <a:rPr lang="ru-RU" dirty="0" err="1">
                <a:latin typeface="Times New Roman" panose="02020603050405020304" pitchFamily="18" charset="0"/>
                <a:ea typeface="Times New Roman" panose="02020603050405020304" pitchFamily="18" charset="0"/>
              </a:rPr>
              <a:t>із</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застосуванням</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пакетів</a:t>
            </a:r>
            <a:r>
              <a:rPr lang="ru-RU" dirty="0">
                <a:latin typeface="Times New Roman" panose="02020603050405020304" pitchFamily="18" charset="0"/>
                <a:ea typeface="Times New Roman" panose="02020603050405020304" pitchFamily="18" charset="0"/>
              </a:rPr>
              <a:t>:</a:t>
            </a:r>
            <a:endParaRPr lang="uk-UA" dirty="0">
              <a:latin typeface="Times New Roman" panose="02020603050405020304" pitchFamily="18" charset="0"/>
              <a:ea typeface="Times New Roman" panose="02020603050405020304" pitchFamily="18" charset="0"/>
            </a:endParaRPr>
          </a:p>
        </p:txBody>
      </p:sp>
      <p:pic>
        <p:nvPicPr>
          <p:cNvPr id="5" name="Picture 2" descr="Полезные фрагменты или 30 секунд кода на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8158" y="1612172"/>
            <a:ext cx="2588174" cy="11226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andas - NumFOC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447" y="3061199"/>
            <a:ext cx="1660668" cy="1660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ikit-learn — Вікіпедія"/>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70196" y="2909288"/>
            <a:ext cx="2790110" cy="1502010"/>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p:cNvPicPr>
            <a:picLocks noChangeAspect="1"/>
          </p:cNvPicPr>
          <p:nvPr/>
        </p:nvPicPr>
        <p:blipFill>
          <a:blip r:embed="rId6"/>
          <a:stretch>
            <a:fillRect/>
          </a:stretch>
        </p:blipFill>
        <p:spPr>
          <a:xfrm>
            <a:off x="1219811" y="5084814"/>
            <a:ext cx="4024607" cy="656608"/>
          </a:xfrm>
          <a:prstGeom prst="rect">
            <a:avLst/>
          </a:prstGeom>
        </p:spPr>
      </p:pic>
      <p:pic>
        <p:nvPicPr>
          <p:cNvPr id="10" name="Рисунок 9"/>
          <p:cNvPicPr>
            <a:picLocks noChangeAspect="1"/>
          </p:cNvPicPr>
          <p:nvPr/>
        </p:nvPicPr>
        <p:blipFill>
          <a:blip r:embed="rId7"/>
          <a:stretch>
            <a:fillRect/>
          </a:stretch>
        </p:blipFill>
        <p:spPr>
          <a:xfrm>
            <a:off x="3717357" y="3470008"/>
            <a:ext cx="3867597" cy="926875"/>
          </a:xfrm>
          <a:prstGeom prst="rect">
            <a:avLst/>
          </a:prstGeom>
        </p:spPr>
      </p:pic>
      <p:pic>
        <p:nvPicPr>
          <p:cNvPr id="12" name="Рисунок 11"/>
          <p:cNvPicPr>
            <a:picLocks noChangeAspect="1"/>
          </p:cNvPicPr>
          <p:nvPr/>
        </p:nvPicPr>
        <p:blipFill>
          <a:blip r:embed="rId8"/>
          <a:stretch>
            <a:fillRect/>
          </a:stretch>
        </p:blipFill>
        <p:spPr>
          <a:xfrm>
            <a:off x="5584704" y="4841618"/>
            <a:ext cx="4000500" cy="1143000"/>
          </a:xfrm>
          <a:prstGeom prst="rect">
            <a:avLst/>
          </a:prstGeom>
        </p:spPr>
      </p:pic>
      <p:sp>
        <p:nvSpPr>
          <p:cNvPr id="3" name="Номер слайда 2"/>
          <p:cNvSpPr>
            <a:spLocks noGrp="1"/>
          </p:cNvSpPr>
          <p:nvPr>
            <p:ph type="sldNum" sz="quarter" idx="12"/>
          </p:nvPr>
        </p:nvSpPr>
        <p:spPr/>
        <p:txBody>
          <a:bodyPr/>
          <a:lstStyle/>
          <a:p>
            <a:fld id="{EEA7EB2F-D621-4394-BE41-AA53AD3B5311}" type="slidenum">
              <a:rPr lang="uk-UA" smtClean="0"/>
              <a:t>24</a:t>
            </a:fld>
            <a:endParaRPr lang="uk-UA"/>
          </a:p>
        </p:txBody>
      </p:sp>
    </p:spTree>
    <p:extLst>
      <p:ext uri="{BB962C8B-B14F-4D97-AF65-F5344CB8AC3E}">
        <p14:creationId xmlns:p14="http://schemas.microsoft.com/office/powerpoint/2010/main" val="751159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941144" y="1807285"/>
            <a:ext cx="10141365" cy="2323947"/>
          </a:xfrm>
        </p:spPr>
        <p:txBody>
          <a:bodyPr>
            <a:normAutofit fontScale="90000"/>
          </a:bodyPr>
          <a:lstStyle/>
          <a:p>
            <a:r>
              <a:rPr lang="uk-UA" dirty="0" smtClean="0">
                <a:latin typeface="Times New Roman" panose="02020603050405020304" pitchFamily="18" charset="0"/>
                <a:cs typeface="Times New Roman" panose="02020603050405020304" pitchFamily="18" charset="0"/>
              </a:rPr>
              <a:t> </a:t>
            </a:r>
            <a:r>
              <a:rPr lang="uk-UA" b="1" dirty="0">
                <a:latin typeface="Times New Roman" panose="02020603050405020304" pitchFamily="18" charset="0"/>
                <a:cs typeface="Times New Roman" panose="02020603050405020304" pitchFamily="18" charset="0"/>
              </a:rPr>
              <a:t>Імплементація системи для прогнозування</a:t>
            </a:r>
            <a:r>
              <a:rPr lang="uk-UA" dirty="0">
                <a:latin typeface="Times New Roman" panose="02020603050405020304" pitchFamily="18" charset="0"/>
                <a:cs typeface="Times New Roman" panose="02020603050405020304" pitchFamily="18" charset="0"/>
              </a:rPr>
              <a:t>, </a:t>
            </a:r>
            <a:r>
              <a:rPr lang="uk-UA" b="1" dirty="0">
                <a:latin typeface="Times New Roman" panose="02020603050405020304" pitchFamily="18" charset="0"/>
                <a:cs typeface="Times New Roman" panose="02020603050405020304" pitchFamily="18" charset="0"/>
              </a:rPr>
              <a:t>аналізу та </a:t>
            </a:r>
            <a:r>
              <a:rPr lang="uk-UA" b="1" dirty="0" err="1">
                <a:latin typeface="Times New Roman" panose="02020603050405020304" pitchFamily="18" charset="0"/>
                <a:cs typeface="Times New Roman" panose="02020603050405020304" pitchFamily="18" charset="0"/>
              </a:rPr>
              <a:t>кластеризації</a:t>
            </a:r>
            <a:r>
              <a:rPr lang="uk-UA" b="1" dirty="0">
                <a:latin typeface="Times New Roman" panose="02020603050405020304" pitchFamily="18" charset="0"/>
                <a:cs typeface="Times New Roman" panose="02020603050405020304" pitchFamily="18" charset="0"/>
              </a:rPr>
              <a:t> </a:t>
            </a:r>
            <a:r>
              <a:rPr lang="uk-UA" b="1" dirty="0" smtClean="0">
                <a:latin typeface="Times New Roman" panose="02020603050405020304" pitchFamily="18" charset="0"/>
                <a:cs typeface="Times New Roman" panose="02020603050405020304" pitchFamily="18" charset="0"/>
              </a:rPr>
              <a:t>показників ефективності </a:t>
            </a:r>
            <a:r>
              <a:rPr lang="uk-UA" b="1" dirty="0">
                <a:latin typeface="Times New Roman" panose="02020603050405020304" pitchFamily="18" charset="0"/>
                <a:cs typeface="Times New Roman" panose="02020603050405020304" pitchFamily="18" charset="0"/>
              </a:rPr>
              <a:t>імпорту та експорту зовнішньої торгівлі</a:t>
            </a:r>
            <a:endParaRPr lang="uk-UA" dirty="0"/>
          </a:p>
        </p:txBody>
      </p:sp>
      <p:sp>
        <p:nvSpPr>
          <p:cNvPr id="2" name="Номер слайда 1"/>
          <p:cNvSpPr>
            <a:spLocks noGrp="1"/>
          </p:cNvSpPr>
          <p:nvPr>
            <p:ph type="sldNum" sz="quarter" idx="12"/>
          </p:nvPr>
        </p:nvSpPr>
        <p:spPr/>
        <p:txBody>
          <a:bodyPr/>
          <a:lstStyle/>
          <a:p>
            <a:fld id="{EEA7EB2F-D621-4394-BE41-AA53AD3B5311}" type="slidenum">
              <a:rPr lang="uk-UA" smtClean="0"/>
              <a:t>25</a:t>
            </a:fld>
            <a:endParaRPr lang="uk-UA"/>
          </a:p>
        </p:txBody>
      </p:sp>
    </p:spTree>
    <p:extLst>
      <p:ext uri="{BB962C8B-B14F-4D97-AF65-F5344CB8AC3E}">
        <p14:creationId xmlns:p14="http://schemas.microsoft.com/office/powerpoint/2010/main" val="2670125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8934" y="597478"/>
            <a:ext cx="10472045" cy="814072"/>
          </a:xfrm>
        </p:spPr>
        <p:txBody>
          <a:bodyPr>
            <a:normAutofit/>
          </a:bodyPr>
          <a:lstStyle/>
          <a:p>
            <a:r>
              <a:rPr lang="uk-UA" dirty="0" smtClean="0">
                <a:latin typeface="Times New Roman" panose="02020603050405020304" pitchFamily="18" charset="0"/>
                <a:cs typeface="Times New Roman" panose="02020603050405020304" pitchFamily="18" charset="0"/>
              </a:rPr>
              <a:t>Опис </a:t>
            </a:r>
            <a:r>
              <a:rPr lang="uk-UA" dirty="0" err="1" smtClean="0">
                <a:latin typeface="Times New Roman" panose="02020603050405020304" pitchFamily="18" charset="0"/>
                <a:cs typeface="Times New Roman" panose="02020603050405020304" pitchFamily="18" charset="0"/>
              </a:rPr>
              <a:t>датасету</a:t>
            </a:r>
            <a:endParaRPr lang="uk-UA"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812998" y="1411550"/>
            <a:ext cx="4602602" cy="5136776"/>
          </a:xfrm>
          <a:prstGeom prst="rect">
            <a:avLst/>
          </a:prstGeom>
        </p:spPr>
      </p:pic>
      <p:pic>
        <p:nvPicPr>
          <p:cNvPr id="6" name="Рисунок 5"/>
          <p:cNvPicPr/>
          <p:nvPr/>
        </p:nvPicPr>
        <p:blipFill>
          <a:blip r:embed="rId4"/>
          <a:stretch>
            <a:fillRect/>
          </a:stretch>
        </p:blipFill>
        <p:spPr>
          <a:xfrm>
            <a:off x="6337233" y="4092836"/>
            <a:ext cx="5478739" cy="2455490"/>
          </a:xfrm>
          <a:prstGeom prst="rect">
            <a:avLst/>
          </a:prstGeom>
        </p:spPr>
      </p:pic>
      <p:sp>
        <p:nvSpPr>
          <p:cNvPr id="7" name="Прямоугольник 6"/>
          <p:cNvSpPr/>
          <p:nvPr/>
        </p:nvSpPr>
        <p:spPr>
          <a:xfrm>
            <a:off x="5532434" y="1230796"/>
            <a:ext cx="6659566" cy="3948004"/>
          </a:xfrm>
          <a:prstGeom prst="rect">
            <a:avLst/>
          </a:prstGeom>
        </p:spPr>
        <p:txBody>
          <a:bodyPr wrap="square">
            <a:spAutoFit/>
          </a:bodyPr>
          <a:lstStyle/>
          <a:p>
            <a:pPr indent="450215" algn="just">
              <a:lnSpc>
                <a:spcPct val="107000"/>
              </a:lnSpc>
              <a:spcAft>
                <a:spcPts val="0"/>
              </a:spcAft>
            </a:pPr>
            <a:r>
              <a:rPr lang="uk-UA" dirty="0" err="1" smtClean="0">
                <a:solidFill>
                  <a:srgbClr val="000000"/>
                </a:solidFill>
                <a:latin typeface="Times New Roman" panose="02020603050405020304" pitchFamily="18" charset="0"/>
                <a:ea typeface="Times New Roman" panose="02020603050405020304" pitchFamily="18" charset="0"/>
              </a:rPr>
              <a:t>Датасет</a:t>
            </a:r>
            <a:r>
              <a:rPr lang="uk-UA" dirty="0" smtClean="0">
                <a:solidFill>
                  <a:srgbClr val="000000"/>
                </a:solidFill>
                <a:latin typeface="Times New Roman" panose="02020603050405020304" pitchFamily="18" charset="0"/>
                <a:ea typeface="Times New Roman" panose="02020603050405020304" pitchFamily="18" charset="0"/>
              </a:rPr>
              <a:t>, що представлений має розмірність 9 стовпчиків на 6336 рядочків, таким чином має 57024 записів, де:</a:t>
            </a:r>
            <a:endParaRPr lang="uk-UA" b="1" dirty="0">
              <a:solidFill>
                <a:srgbClr val="000000"/>
              </a:solidFill>
              <a:latin typeface="Times New Roman" panose="02020603050405020304" pitchFamily="18" charset="0"/>
              <a:ea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time</a:t>
            </a:r>
            <a:r>
              <a:rPr lang="ru-RU" sz="1500" dirty="0">
                <a:latin typeface="Times New Roman" panose="02020603050405020304" pitchFamily="18" charset="0"/>
                <a:cs typeface="Times New Roman" panose="02020603050405020304" pitchFamily="18" charset="0"/>
              </a:rPr>
              <a:t>_1- </a:t>
            </a:r>
            <a:r>
              <a:rPr lang="uk-UA" sz="1500" dirty="0">
                <a:latin typeface="Times New Roman" panose="02020603050405020304" pitchFamily="18" charset="0"/>
                <a:cs typeface="Times New Roman" panose="02020603050405020304" pitchFamily="18" charset="0"/>
              </a:rPr>
              <a:t>місяць та рік, протягом якого вирахувані показники ефективності.</a:t>
            </a:r>
          </a:p>
          <a:p>
            <a:r>
              <a:rPr lang="en-US" sz="1500" dirty="0">
                <a:latin typeface="Times New Roman" panose="02020603050405020304" pitchFamily="18" charset="0"/>
                <a:cs typeface="Times New Roman" panose="02020603050405020304" pitchFamily="18" charset="0"/>
              </a:rPr>
              <a:t>time</a:t>
            </a:r>
            <a:r>
              <a:rPr lang="ru-RU" sz="1500" dirty="0">
                <a:latin typeface="Times New Roman" panose="02020603050405020304" pitchFamily="18" charset="0"/>
                <a:cs typeface="Times New Roman" panose="02020603050405020304" pitchFamily="18" charset="0"/>
              </a:rPr>
              <a:t>_2 – </a:t>
            </a:r>
            <a:r>
              <a:rPr lang="uk-UA" sz="1500" dirty="0">
                <a:latin typeface="Times New Roman" panose="02020603050405020304" pitchFamily="18" charset="0"/>
                <a:cs typeface="Times New Roman" panose="02020603050405020304" pitchFamily="18" charset="0"/>
              </a:rPr>
              <a:t>місяць та рік записані у іншому форматі.</a:t>
            </a:r>
          </a:p>
          <a:p>
            <a:r>
              <a:rPr lang="en-US" sz="1500" dirty="0" err="1">
                <a:latin typeface="Times New Roman" panose="02020603050405020304" pitchFamily="18" charset="0"/>
                <a:cs typeface="Times New Roman" panose="02020603050405020304" pitchFamily="18" charset="0"/>
              </a:rPr>
              <a:t>cnt</a:t>
            </a:r>
            <a:r>
              <a:rPr lang="ru-RU" sz="1500" dirty="0">
                <a:latin typeface="Times New Roman" panose="02020603050405020304" pitchFamily="18" charset="0"/>
                <a:cs typeface="Times New Roman" panose="02020603050405020304" pitchFamily="18" charset="0"/>
              </a:rPr>
              <a:t>_</a:t>
            </a:r>
            <a:r>
              <a:rPr lang="en-US" sz="1500" dirty="0">
                <a:latin typeface="Times New Roman" panose="02020603050405020304" pitchFamily="18" charset="0"/>
                <a:cs typeface="Times New Roman" panose="02020603050405020304" pitchFamily="18" charset="0"/>
              </a:rPr>
              <a:t>ex</a:t>
            </a:r>
            <a:r>
              <a:rPr lang="ru-RU" sz="1500" dirty="0">
                <a:latin typeface="Times New Roman" panose="02020603050405020304" pitchFamily="18" charset="0"/>
                <a:cs typeface="Times New Roman" panose="02020603050405020304" pitchFamily="18" charset="0"/>
              </a:rPr>
              <a:t> –</a:t>
            </a:r>
            <a:r>
              <a:rPr lang="uk-UA" sz="1500" dirty="0">
                <a:latin typeface="Times New Roman" panose="02020603050405020304" pitchFamily="18" charset="0"/>
                <a:cs typeface="Times New Roman" panose="02020603050405020304" pitchFamily="18" charset="0"/>
              </a:rPr>
              <a:t>показники індексів фізичного обсягу експорту.</a:t>
            </a:r>
          </a:p>
          <a:p>
            <a:r>
              <a:rPr lang="en-US" sz="1500" dirty="0" err="1">
                <a:latin typeface="Times New Roman" panose="02020603050405020304" pitchFamily="18" charset="0"/>
                <a:cs typeface="Times New Roman" panose="02020603050405020304" pitchFamily="18" charset="0"/>
              </a:rPr>
              <a:t>cnt</a:t>
            </a:r>
            <a:r>
              <a:rPr lang="ru-RU" sz="1500" dirty="0">
                <a:latin typeface="Times New Roman" panose="02020603050405020304" pitchFamily="18" charset="0"/>
                <a:cs typeface="Times New Roman" panose="02020603050405020304" pitchFamily="18" charset="0"/>
              </a:rPr>
              <a:t>_</a:t>
            </a:r>
            <a:r>
              <a:rPr lang="en-US" sz="1500" dirty="0" err="1">
                <a:latin typeface="Times New Roman" panose="02020603050405020304" pitchFamily="18" charset="0"/>
                <a:cs typeface="Times New Roman" panose="02020603050405020304" pitchFamily="18" charset="0"/>
              </a:rPr>
              <a:t>im</a:t>
            </a:r>
            <a:r>
              <a:rPr lang="ru-RU" sz="1500" dirty="0">
                <a:latin typeface="Times New Roman" panose="02020603050405020304" pitchFamily="18" charset="0"/>
                <a:cs typeface="Times New Roman" panose="02020603050405020304" pitchFamily="18" charset="0"/>
              </a:rPr>
              <a:t> –</a:t>
            </a:r>
            <a:r>
              <a:rPr lang="uk-UA" sz="1500" dirty="0">
                <a:latin typeface="Times New Roman" panose="02020603050405020304" pitchFamily="18" charset="0"/>
                <a:cs typeface="Times New Roman" panose="02020603050405020304" pitchFamily="18" charset="0"/>
              </a:rPr>
              <a:t>показники індексів фізичного обсягу імпорту.</a:t>
            </a:r>
          </a:p>
          <a:p>
            <a:r>
              <a:rPr lang="en-US" sz="1500" dirty="0" err="1">
                <a:latin typeface="Times New Roman" panose="02020603050405020304" pitchFamily="18" charset="0"/>
                <a:cs typeface="Times New Roman" panose="02020603050405020304" pitchFamily="18" charset="0"/>
              </a:rPr>
              <a:t>prc</a:t>
            </a:r>
            <a:r>
              <a:rPr lang="ru-RU" sz="1500" dirty="0">
                <a:latin typeface="Times New Roman" panose="02020603050405020304" pitchFamily="18" charset="0"/>
                <a:cs typeface="Times New Roman" panose="02020603050405020304" pitchFamily="18" charset="0"/>
              </a:rPr>
              <a:t>_</a:t>
            </a:r>
            <a:r>
              <a:rPr lang="en-US" sz="1500" dirty="0">
                <a:latin typeface="Times New Roman" panose="02020603050405020304" pitchFamily="18" charset="0"/>
                <a:cs typeface="Times New Roman" panose="02020603050405020304" pitchFamily="18" charset="0"/>
              </a:rPr>
              <a:t>ex</a:t>
            </a:r>
            <a:r>
              <a:rPr lang="ru-RU" sz="1500" dirty="0">
                <a:latin typeface="Times New Roman" panose="02020603050405020304" pitchFamily="18" charset="0"/>
                <a:cs typeface="Times New Roman" panose="02020603050405020304" pitchFamily="18" charset="0"/>
              </a:rPr>
              <a:t> –</a:t>
            </a:r>
            <a:r>
              <a:rPr lang="uk-UA" sz="1500" dirty="0">
                <a:latin typeface="Times New Roman" panose="02020603050405020304" pitchFamily="18" charset="0"/>
                <a:cs typeface="Times New Roman" panose="02020603050405020304" pitchFamily="18" charset="0"/>
              </a:rPr>
              <a:t>показники індексів цін експорту.</a:t>
            </a:r>
          </a:p>
          <a:p>
            <a:r>
              <a:rPr lang="en-US" sz="1500" dirty="0" err="1">
                <a:latin typeface="Times New Roman" panose="02020603050405020304" pitchFamily="18" charset="0"/>
                <a:cs typeface="Times New Roman" panose="02020603050405020304" pitchFamily="18" charset="0"/>
              </a:rPr>
              <a:t>prc</a:t>
            </a:r>
            <a:r>
              <a:rPr lang="uk-UA" sz="1500" dirty="0">
                <a:latin typeface="Times New Roman" panose="02020603050405020304" pitchFamily="18" charset="0"/>
                <a:cs typeface="Times New Roman" panose="02020603050405020304" pitchFamily="18" charset="0"/>
              </a:rPr>
              <a:t>_</a:t>
            </a:r>
            <a:r>
              <a:rPr lang="en-US" sz="1500" dirty="0" err="1">
                <a:latin typeface="Times New Roman" panose="02020603050405020304" pitchFamily="18" charset="0"/>
                <a:cs typeface="Times New Roman" panose="02020603050405020304" pitchFamily="18" charset="0"/>
              </a:rPr>
              <a:t>im</a:t>
            </a:r>
            <a:r>
              <a:rPr lang="uk-UA" sz="1500" dirty="0">
                <a:latin typeface="Times New Roman" panose="02020603050405020304" pitchFamily="18" charset="0"/>
                <a:cs typeface="Times New Roman" panose="02020603050405020304" pitchFamily="18" charset="0"/>
              </a:rPr>
              <a:t> –показники індексів цін імпорту.</a:t>
            </a:r>
          </a:p>
          <a:p>
            <a:r>
              <a:rPr lang="en-US" sz="1500" dirty="0">
                <a:latin typeface="Times New Roman" panose="02020603050405020304" pitchFamily="18" charset="0"/>
                <a:cs typeface="Times New Roman" panose="02020603050405020304" pitchFamily="18" charset="0"/>
              </a:rPr>
              <a:t>g</a:t>
            </a:r>
            <a:r>
              <a:rPr lang="uk-UA" sz="1500" dirty="0">
                <a:latin typeface="Times New Roman" panose="02020603050405020304" pitchFamily="18" charset="0"/>
                <a:cs typeface="Times New Roman" panose="02020603050405020304" pitchFamily="18" charset="0"/>
              </a:rPr>
              <a:t>_</a:t>
            </a:r>
            <a:r>
              <a:rPr lang="en-US" sz="1500" dirty="0" err="1">
                <a:latin typeface="Times New Roman" panose="02020603050405020304" pitchFamily="18" charset="0"/>
                <a:cs typeface="Times New Roman" panose="02020603050405020304" pitchFamily="18" charset="0"/>
              </a:rPr>
              <a:t>qnt</a:t>
            </a:r>
            <a:r>
              <a:rPr lang="uk-UA" sz="1500" dirty="0">
                <a:latin typeface="Times New Roman" panose="02020603050405020304" pitchFamily="18" charset="0"/>
                <a:cs typeface="Times New Roman" panose="02020603050405020304" pitchFamily="18" charset="0"/>
              </a:rPr>
              <a:t> –показники індексів кількісних умов торгівлі.</a:t>
            </a:r>
          </a:p>
          <a:p>
            <a:r>
              <a:rPr lang="en-US" sz="1500" dirty="0">
                <a:latin typeface="Times New Roman" panose="02020603050405020304" pitchFamily="18" charset="0"/>
                <a:cs typeface="Times New Roman" panose="02020603050405020304" pitchFamily="18" charset="0"/>
              </a:rPr>
              <a:t>g</a:t>
            </a:r>
            <a:r>
              <a:rPr lang="ru-RU" sz="1500" dirty="0">
                <a:latin typeface="Times New Roman" panose="02020603050405020304" pitchFamily="18" charset="0"/>
                <a:cs typeface="Times New Roman" panose="02020603050405020304" pitchFamily="18" charset="0"/>
              </a:rPr>
              <a:t>_</a:t>
            </a:r>
            <a:r>
              <a:rPr lang="en-US" sz="1500" dirty="0" err="1">
                <a:latin typeface="Times New Roman" panose="02020603050405020304" pitchFamily="18" charset="0"/>
                <a:cs typeface="Times New Roman" panose="02020603050405020304" pitchFamily="18" charset="0"/>
              </a:rPr>
              <a:t>prc</a:t>
            </a:r>
            <a:r>
              <a:rPr lang="ru-RU" sz="1500" dirty="0">
                <a:latin typeface="Times New Roman" panose="02020603050405020304" pitchFamily="18" charset="0"/>
                <a:cs typeface="Times New Roman" panose="02020603050405020304" pitchFamily="18" charset="0"/>
              </a:rPr>
              <a:t> –</a:t>
            </a:r>
            <a:r>
              <a:rPr lang="uk-UA" sz="1500" dirty="0">
                <a:latin typeface="Times New Roman" panose="02020603050405020304" pitchFamily="18" charset="0"/>
                <a:cs typeface="Times New Roman" panose="02020603050405020304" pitchFamily="18" charset="0"/>
              </a:rPr>
              <a:t>показники індексів цінових умов торгівлі.</a:t>
            </a:r>
          </a:p>
          <a:p>
            <a:r>
              <a:rPr lang="en-US" sz="1500" dirty="0">
                <a:latin typeface="Times New Roman" panose="02020603050405020304" pitchFamily="18" charset="0"/>
                <a:cs typeface="Times New Roman" panose="02020603050405020304" pitchFamily="18" charset="0"/>
              </a:rPr>
              <a:t>group </a:t>
            </a:r>
            <a:r>
              <a:rPr lang="ru-RU" sz="1500" dirty="0">
                <a:latin typeface="Times New Roman" panose="02020603050405020304" pitchFamily="18" charset="0"/>
                <a:cs typeface="Times New Roman" panose="02020603050405020304" pitchFamily="18" charset="0"/>
              </a:rPr>
              <a:t>–номер </a:t>
            </a:r>
            <a:r>
              <a:rPr lang="ru-RU" sz="1500" dirty="0" err="1">
                <a:latin typeface="Times New Roman" panose="02020603050405020304" pitchFamily="18" charset="0"/>
                <a:cs typeface="Times New Roman" panose="02020603050405020304" pitchFamily="18" charset="0"/>
              </a:rPr>
              <a:t>групи</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товарів</a:t>
            </a:r>
            <a:r>
              <a:rPr lang="ru-RU" sz="1500" dirty="0">
                <a:latin typeface="Times New Roman" panose="02020603050405020304" pitchFamily="18" charset="0"/>
                <a:cs typeface="Times New Roman" panose="02020603050405020304" pitchFamily="18" charset="0"/>
              </a:rPr>
              <a:t>, до </a:t>
            </a:r>
            <a:r>
              <a:rPr lang="ru-RU" sz="1500" dirty="0" err="1">
                <a:latin typeface="Times New Roman" panose="02020603050405020304" pitchFamily="18" charset="0"/>
                <a:cs typeface="Times New Roman" panose="02020603050405020304" pitchFamily="18" charset="0"/>
              </a:rPr>
              <a:t>якого</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відносяться</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показники</a:t>
            </a:r>
            <a:r>
              <a:rPr lang="ru-RU" sz="1500" dirty="0">
                <a:latin typeface="Times New Roman" panose="02020603050405020304" pitchFamily="18" charset="0"/>
                <a:cs typeface="Times New Roman" panose="02020603050405020304" pitchFamily="18" charset="0"/>
              </a:rPr>
              <a:t> </a:t>
            </a:r>
            <a:r>
              <a:rPr lang="ru-RU" sz="1500" dirty="0" err="1">
                <a:latin typeface="Times New Roman" panose="02020603050405020304" pitchFamily="18" charset="0"/>
                <a:cs typeface="Times New Roman" panose="02020603050405020304" pitchFamily="18" charset="0"/>
              </a:rPr>
              <a:t>ефективності</a:t>
            </a:r>
            <a:r>
              <a:rPr lang="ru-RU" sz="1500" dirty="0">
                <a:latin typeface="Times New Roman" panose="02020603050405020304" pitchFamily="18" charset="0"/>
                <a:cs typeface="Times New Roman" panose="02020603050405020304" pitchFamily="18" charset="0"/>
              </a:rPr>
              <a:t>.</a:t>
            </a:r>
            <a:endParaRPr lang="uk-UA" sz="1500" dirty="0">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uk-UA" b="1" dirty="0" smtClean="0">
              <a:solidFill>
                <a:srgbClr val="000000"/>
              </a:solidFill>
              <a:latin typeface="Times New Roman" panose="02020603050405020304" pitchFamily="18" charset="0"/>
              <a:ea typeface="Times New Roman" panose="02020603050405020304" pitchFamily="18" charset="0"/>
            </a:endParaRPr>
          </a:p>
          <a:p>
            <a:pPr indent="450215" algn="just">
              <a:lnSpc>
                <a:spcPct val="107000"/>
              </a:lnSpc>
              <a:spcAft>
                <a:spcPts val="0"/>
              </a:spcAft>
            </a:pPr>
            <a:endParaRPr lang="uk-UA" b="1" dirty="0">
              <a:solidFill>
                <a:srgbClr val="000000"/>
              </a:solidFill>
              <a:latin typeface="Times New Roman" panose="02020603050405020304" pitchFamily="18" charset="0"/>
              <a:ea typeface="Times New Roman" panose="02020603050405020304" pitchFamily="18" charset="0"/>
            </a:endParaRPr>
          </a:p>
          <a:p>
            <a:pPr indent="450215" algn="just">
              <a:lnSpc>
                <a:spcPct val="107000"/>
              </a:lnSpc>
              <a:spcAft>
                <a:spcPts val="0"/>
              </a:spcAft>
            </a:pPr>
            <a:endParaRPr lang="uk-UA" b="1" dirty="0" smtClean="0">
              <a:solidFill>
                <a:srgbClr val="000000"/>
              </a:solidFill>
              <a:latin typeface="Times New Roman" panose="02020603050405020304" pitchFamily="18" charset="0"/>
              <a:ea typeface="Times New Roman" panose="02020603050405020304" pitchFamily="18" charset="0"/>
            </a:endParaRPr>
          </a:p>
          <a:p>
            <a:pPr indent="450215" algn="just">
              <a:lnSpc>
                <a:spcPct val="107000"/>
              </a:lnSpc>
              <a:spcAft>
                <a:spcPts val="0"/>
              </a:spcAft>
            </a:pPr>
            <a:endParaRPr lang="uk-UA" dirty="0">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EEA7EB2F-D621-4394-BE41-AA53AD3B5311}" type="slidenum">
              <a:rPr lang="uk-UA" smtClean="0"/>
              <a:t>26</a:t>
            </a:fld>
            <a:endParaRPr lang="uk-UA"/>
          </a:p>
        </p:txBody>
      </p:sp>
    </p:spTree>
    <p:extLst>
      <p:ext uri="{BB962C8B-B14F-4D97-AF65-F5344CB8AC3E}">
        <p14:creationId xmlns:p14="http://schemas.microsoft.com/office/powerpoint/2010/main" val="3889259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3070" y="311046"/>
            <a:ext cx="10219434" cy="818507"/>
          </a:xfrm>
        </p:spPr>
        <p:txBody>
          <a:bodyPr>
            <a:normAutofit/>
          </a:bodyPr>
          <a:lstStyle/>
          <a:p>
            <a:r>
              <a:rPr lang="uk-UA" dirty="0" smtClean="0">
                <a:latin typeface="Times New Roman" panose="02020603050405020304" pitchFamily="18" charset="0"/>
                <a:cs typeface="Times New Roman" panose="02020603050405020304" pitchFamily="18" charset="0"/>
              </a:rPr>
              <a:t>Надзвичайні умови в Україні з 2017 року по 2022</a:t>
            </a:r>
            <a:endParaRPr lang="uk-UA" dirty="0">
              <a:latin typeface="Times New Roman" panose="02020603050405020304" pitchFamily="18" charset="0"/>
              <a:cs typeface="Times New Roman" panose="02020603050405020304" pitchFamily="18"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394840725"/>
              </p:ext>
            </p:extLst>
          </p:nvPr>
        </p:nvGraphicFramePr>
        <p:xfrm>
          <a:off x="1743070" y="1133326"/>
          <a:ext cx="9698081" cy="5639439"/>
        </p:xfrm>
        <a:graphic>
          <a:graphicData uri="http://schemas.openxmlformats.org/drawingml/2006/table">
            <a:tbl>
              <a:tblPr firstRow="1" firstCol="1" bandRow="1">
                <a:tableStyleId>{5C22544A-7EE6-4342-B048-85BDC9FD1C3A}</a:tableStyleId>
              </a:tblPr>
              <a:tblGrid>
                <a:gridCol w="2528674">
                  <a:extLst>
                    <a:ext uri="{9D8B030D-6E8A-4147-A177-3AD203B41FA5}">
                      <a16:colId xmlns:a16="http://schemas.microsoft.com/office/drawing/2014/main" val="1073232233"/>
                    </a:ext>
                  </a:extLst>
                </a:gridCol>
                <a:gridCol w="7169407">
                  <a:extLst>
                    <a:ext uri="{9D8B030D-6E8A-4147-A177-3AD203B41FA5}">
                      <a16:colId xmlns:a16="http://schemas.microsoft.com/office/drawing/2014/main" val="2435249805"/>
                    </a:ext>
                  </a:extLst>
                </a:gridCol>
              </a:tblGrid>
              <a:tr h="533977">
                <a:tc>
                  <a:txBody>
                    <a:bodyPr/>
                    <a:lstStyle/>
                    <a:p>
                      <a:pPr indent="457200" algn="ctr">
                        <a:lnSpc>
                          <a:spcPct val="150000"/>
                        </a:lnSpc>
                        <a:spcAft>
                          <a:spcPts val="0"/>
                        </a:spcAft>
                      </a:pPr>
                      <a:r>
                        <a:rPr lang="ru-RU" sz="1200" dirty="0" err="1">
                          <a:effectLst/>
                          <a:latin typeface="Times New Roman" panose="02020603050405020304" pitchFamily="18" charset="0"/>
                          <a:cs typeface="Times New Roman" panose="02020603050405020304" pitchFamily="18" charset="0"/>
                        </a:rPr>
                        <a:t>Місяць</a:t>
                      </a:r>
                      <a:r>
                        <a:rPr lang="ru-RU" sz="1200" dirty="0">
                          <a:effectLst/>
                          <a:latin typeface="Times New Roman" panose="02020603050405020304" pitchFamily="18" charset="0"/>
                          <a:cs typeface="Times New Roman" panose="02020603050405020304" pitchFamily="18" charset="0"/>
                        </a:rPr>
                        <a:t> та </a:t>
                      </a:r>
                      <a:r>
                        <a:rPr lang="ru-RU" sz="1200" dirty="0" err="1">
                          <a:effectLst/>
                          <a:latin typeface="Times New Roman" panose="02020603050405020304" pitchFamily="18" charset="0"/>
                          <a:cs typeface="Times New Roman" panose="02020603050405020304" pitchFamily="18" charset="0"/>
                        </a:rPr>
                        <a:t>рік</a:t>
                      </a:r>
                      <a:r>
                        <a:rPr lang="ru-RU" sz="1200" dirty="0">
                          <a:effectLst/>
                          <a:latin typeface="Times New Roman" panose="02020603050405020304" pitchFamily="18" charset="0"/>
                          <a:cs typeface="Times New Roman" panose="02020603050405020304" pitchFamily="18" charset="0"/>
                        </a:rPr>
                        <a:t> у </a:t>
                      </a:r>
                      <a:r>
                        <a:rPr lang="ru-RU" sz="1200" dirty="0" err="1">
                          <a:effectLst/>
                          <a:latin typeface="Times New Roman" panose="02020603050405020304" pitchFamily="18" charset="0"/>
                          <a:cs typeface="Times New Roman" panose="02020603050405020304" pitchFamily="18" charset="0"/>
                        </a:rPr>
                        <a:t>який</a:t>
                      </a:r>
                      <a:r>
                        <a:rPr lang="ru-RU" sz="1200" dirty="0">
                          <a:effectLst/>
                          <a:latin typeface="Times New Roman" panose="02020603050405020304" pitchFamily="18" charset="0"/>
                          <a:cs typeface="Times New Roman" panose="02020603050405020304" pitchFamily="18" charset="0"/>
                        </a:rPr>
                        <a:t> </a:t>
                      </a:r>
                      <a:r>
                        <a:rPr lang="ru-RU" sz="1200" dirty="0" err="1" smtClean="0">
                          <a:effectLst/>
                          <a:latin typeface="Times New Roman" panose="02020603050405020304" pitchFamily="18" charset="0"/>
                          <a:cs typeface="Times New Roman" panose="02020603050405020304" pitchFamily="18" charset="0"/>
                        </a:rPr>
                        <a:t>відбулась</a:t>
                      </a:r>
                      <a:r>
                        <a:rPr lang="ru-RU" sz="1200" dirty="0" smtClean="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подія</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tc>
                  <a:txBody>
                    <a:bodyPr/>
                    <a:lstStyle/>
                    <a:p>
                      <a:pPr indent="457200" algn="ctr">
                        <a:lnSpc>
                          <a:spcPct val="150000"/>
                        </a:lnSpc>
                        <a:spcAft>
                          <a:spcPts val="0"/>
                        </a:spcAft>
                      </a:pPr>
                      <a:r>
                        <a:rPr lang="ru-RU" sz="1200">
                          <a:effectLst/>
                          <a:latin typeface="Times New Roman" panose="02020603050405020304" pitchFamily="18" charset="0"/>
                          <a:cs typeface="Times New Roman" panose="02020603050405020304" pitchFamily="18" charset="0"/>
                        </a:rPr>
                        <a:t>Суть події</a:t>
                      </a:r>
                      <a:endParaRPr lang="uk-U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extLst>
                  <a:ext uri="{0D108BD9-81ED-4DB2-BD59-A6C34878D82A}">
                    <a16:rowId xmlns:a16="http://schemas.microsoft.com/office/drawing/2014/main" val="3845946827"/>
                  </a:ext>
                </a:extLst>
              </a:tr>
              <a:tr h="1588163">
                <a:tc>
                  <a:txBody>
                    <a:bodyPr/>
                    <a:lstStyle/>
                    <a:p>
                      <a:pPr indent="457200" algn="ctr">
                        <a:lnSpc>
                          <a:spcPct val="150000"/>
                        </a:lnSpc>
                        <a:spcAft>
                          <a:spcPts val="0"/>
                        </a:spcAft>
                      </a:pPr>
                      <a:r>
                        <a:rPr lang="uk-UA" sz="1200" dirty="0">
                          <a:effectLst/>
                          <a:latin typeface="Times New Roman" panose="02020603050405020304" pitchFamily="18" charset="0"/>
                          <a:cs typeface="Times New Roman" panose="02020603050405020304" pitchFamily="18" charset="0"/>
                        </a:rPr>
                        <a:t>Квітень 2019 року</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tc>
                  <a:txBody>
                    <a:bodyPr/>
                    <a:lstStyle/>
                    <a:p>
                      <a:pPr indent="457200"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COVID</a:t>
                      </a:r>
                      <a:r>
                        <a:rPr lang="uk-UA" sz="1200" dirty="0">
                          <a:effectLst/>
                          <a:latin typeface="Times New Roman" panose="02020603050405020304" pitchFamily="18" charset="0"/>
                          <a:cs typeface="Times New Roman" panose="02020603050405020304" pitchFamily="18" charset="0"/>
                        </a:rPr>
                        <a:t>-19. У Києві та інших містах введено суворий карантин, припинено роботу ринків, введено карантинні обмеження, які передбачають розширення списку місці у яких є обов’язковим  перебування людей у респіраторах. На в</a:t>
                      </a:r>
                      <a:r>
                        <a:rPr lang="ru-RU" sz="1200" dirty="0">
                          <a:effectLst/>
                          <a:latin typeface="Times New Roman" panose="02020603050405020304" pitchFamily="18" charset="0"/>
                          <a:cs typeface="Times New Roman" panose="02020603050405020304" pitchFamily="18" charset="0"/>
                        </a:rPr>
                        <a:t>’</a:t>
                      </a:r>
                      <a:r>
                        <a:rPr lang="uk-UA" sz="1200" dirty="0">
                          <a:effectLst/>
                          <a:latin typeface="Times New Roman" panose="02020603050405020304" pitchFamily="18" charset="0"/>
                          <a:cs typeface="Times New Roman" panose="02020603050405020304" pitchFamily="18" charset="0"/>
                        </a:rPr>
                        <a:t>їзді до Києва та інших міст встановлено блокпости, які не пропускають людей у яких температура вища за 37,5.</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extLst>
                  <a:ext uri="{0D108BD9-81ED-4DB2-BD59-A6C34878D82A}">
                    <a16:rowId xmlns:a16="http://schemas.microsoft.com/office/drawing/2014/main" val="2847394597"/>
                  </a:ext>
                </a:extLst>
              </a:tr>
              <a:tr h="1318008">
                <a:tc>
                  <a:txBody>
                    <a:bodyPr/>
                    <a:lstStyle/>
                    <a:p>
                      <a:pPr indent="457200" algn="ctr">
                        <a:lnSpc>
                          <a:spcPct val="150000"/>
                        </a:lnSpc>
                        <a:spcAft>
                          <a:spcPts val="0"/>
                        </a:spcAft>
                      </a:pPr>
                      <a:r>
                        <a:rPr lang="uk-UA" sz="1200">
                          <a:effectLst/>
                          <a:latin typeface="Times New Roman" panose="02020603050405020304" pitchFamily="18" charset="0"/>
                          <a:cs typeface="Times New Roman" panose="02020603050405020304" pitchFamily="18" charset="0"/>
                        </a:rPr>
                        <a:t>Травень 2019 року</a:t>
                      </a:r>
                      <a:endParaRPr lang="uk-U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tc>
                  <a:txBody>
                    <a:bodyPr/>
                    <a:lstStyle/>
                    <a:p>
                      <a:pPr indent="457200" algn="ctr">
                        <a:lnSpc>
                          <a:spcPct val="150000"/>
                        </a:lnSpc>
                        <a:spcAft>
                          <a:spcPts val="0"/>
                        </a:spcAft>
                      </a:pPr>
                      <a:r>
                        <a:rPr lang="uk-UA" sz="1200" dirty="0">
                          <a:effectLst/>
                          <a:latin typeface="Times New Roman" panose="02020603050405020304" pitchFamily="18" charset="0"/>
                          <a:cs typeface="Times New Roman" panose="02020603050405020304" pitchFamily="18" charset="0"/>
                        </a:rPr>
                        <a:t>Аварія на Босфорі. Вантажне судно зіткнулося з узбережжям </a:t>
                      </a:r>
                      <a:r>
                        <a:rPr lang="uk-UA" sz="1200" dirty="0" smtClean="0">
                          <a:effectLst/>
                          <a:latin typeface="Times New Roman" panose="02020603050405020304" pitchFamily="18" charset="0"/>
                          <a:cs typeface="Times New Roman" panose="02020603050405020304" pitchFamily="18" charset="0"/>
                        </a:rPr>
                        <a:t>Стамбула</a:t>
                      </a:r>
                      <a:r>
                        <a:rPr lang="uk-UA" sz="1200" dirty="0">
                          <a:effectLst/>
                          <a:latin typeface="Times New Roman" panose="02020603050405020304" pitchFamily="18" charset="0"/>
                          <a:cs typeface="Times New Roman" panose="02020603050405020304" pitchFamily="18" charset="0"/>
                        </a:rPr>
                        <a:t>, змусивши турецьку владу тимчасово призупинити рух через протоку Босфор. Так чи інакше через цей інцидент імпортери та експортери зазнали збитків, тому що були зупинені судна у обидві сторони.</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extLst>
                  <a:ext uri="{0D108BD9-81ED-4DB2-BD59-A6C34878D82A}">
                    <a16:rowId xmlns:a16="http://schemas.microsoft.com/office/drawing/2014/main" val="3641365469"/>
                  </a:ext>
                </a:extLst>
              </a:tr>
              <a:tr h="817994">
                <a:tc>
                  <a:txBody>
                    <a:bodyPr/>
                    <a:lstStyle/>
                    <a:p>
                      <a:pPr indent="457200" algn="ctr">
                        <a:lnSpc>
                          <a:spcPct val="150000"/>
                        </a:lnSpc>
                        <a:spcAft>
                          <a:spcPts val="0"/>
                        </a:spcAft>
                      </a:pPr>
                      <a:r>
                        <a:rPr lang="ru-RU" sz="1200">
                          <a:effectLst/>
                          <a:latin typeface="Times New Roman" panose="02020603050405020304" pitchFamily="18" charset="0"/>
                          <a:cs typeface="Times New Roman" panose="02020603050405020304" pitchFamily="18" charset="0"/>
                        </a:rPr>
                        <a:t>Серпень 2019 року</a:t>
                      </a:r>
                      <a:endParaRPr lang="uk-U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tc>
                  <a:txBody>
                    <a:bodyPr/>
                    <a:lstStyle/>
                    <a:p>
                      <a:pPr indent="457200" algn="ctr">
                        <a:lnSpc>
                          <a:spcPct val="150000"/>
                        </a:lnSpc>
                        <a:spcAft>
                          <a:spcPts val="0"/>
                        </a:spcAft>
                      </a:pPr>
                      <a:r>
                        <a:rPr lang="ru-RU" sz="1200" dirty="0" err="1">
                          <a:effectLst/>
                          <a:latin typeface="Times New Roman" panose="02020603050405020304" pitchFamily="18" charset="0"/>
                          <a:cs typeface="Times New Roman" panose="02020603050405020304" pitchFamily="18" charset="0"/>
                        </a:rPr>
                        <a:t>Призначення</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прем’єром</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міністром</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Олексія</a:t>
                      </a:r>
                      <a:r>
                        <a:rPr lang="ru-RU" sz="1200" dirty="0">
                          <a:effectLst/>
                          <a:latin typeface="Times New Roman" panose="02020603050405020304" pitchFamily="18" charset="0"/>
                          <a:cs typeface="Times New Roman" panose="02020603050405020304" pitchFamily="18" charset="0"/>
                        </a:rPr>
                        <a:t> Гончарука та сформовано 20-й </a:t>
                      </a:r>
                      <a:r>
                        <a:rPr lang="ru-RU" sz="1200" dirty="0" err="1">
                          <a:effectLst/>
                          <a:latin typeface="Times New Roman" panose="02020603050405020304" pitchFamily="18" charset="0"/>
                          <a:cs typeface="Times New Roman" panose="02020603050405020304" pitchFamily="18" charset="0"/>
                        </a:rPr>
                        <a:t>Кабінет</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міністрів</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України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Змінюються</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міністри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що</a:t>
                      </a:r>
                      <a:r>
                        <a:rPr lang="ru-RU" sz="1200" dirty="0">
                          <a:effectLst/>
                          <a:latin typeface="Times New Roman" panose="02020603050405020304" pitchFamily="18" charset="0"/>
                          <a:cs typeface="Times New Roman" panose="02020603050405020304" pitchFamily="18" charset="0"/>
                        </a:rPr>
                        <a:t> так </a:t>
                      </a:r>
                      <a:r>
                        <a:rPr lang="ru-RU" sz="1200" dirty="0" err="1">
                          <a:effectLst/>
                          <a:latin typeface="Times New Roman" panose="02020603050405020304" pitchFamily="18" charset="0"/>
                          <a:cs typeface="Times New Roman" panose="02020603050405020304" pitchFamily="18" charset="0"/>
                        </a:rPr>
                        <a:t>чи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інакше</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впливає</a:t>
                      </a:r>
                      <a:r>
                        <a:rPr lang="ru-RU" sz="1200" dirty="0">
                          <a:effectLst/>
                          <a:latin typeface="Times New Roman" panose="02020603050405020304" pitchFamily="18" charset="0"/>
                          <a:cs typeface="Times New Roman" panose="02020603050405020304" pitchFamily="18" charset="0"/>
                        </a:rPr>
                        <a:t> на </a:t>
                      </a:r>
                      <a:r>
                        <a:rPr lang="ru-RU" sz="1200" dirty="0" err="1">
                          <a:effectLst/>
                          <a:latin typeface="Times New Roman" panose="02020603050405020304" pitchFamily="18" charset="0"/>
                          <a:cs typeface="Times New Roman" panose="02020603050405020304" pitchFamily="18" charset="0"/>
                        </a:rPr>
                        <a:t>показники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ефективності</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зовнішньої</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торгівлі</a:t>
                      </a:r>
                      <a:r>
                        <a:rPr lang="ru-RU" sz="1200" dirty="0">
                          <a:effectLst/>
                          <a:latin typeface="Times New Roman" panose="02020603050405020304" pitchFamily="18" charset="0"/>
                          <a:cs typeface="Times New Roman" panose="02020603050405020304" pitchFamily="18" charset="0"/>
                        </a:rPr>
                        <a:t>.</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extLst>
                  <a:ext uri="{0D108BD9-81ED-4DB2-BD59-A6C34878D82A}">
                    <a16:rowId xmlns:a16="http://schemas.microsoft.com/office/drawing/2014/main" val="2358830476"/>
                  </a:ext>
                </a:extLst>
              </a:tr>
              <a:tr h="817994">
                <a:tc>
                  <a:txBody>
                    <a:bodyPr/>
                    <a:lstStyle/>
                    <a:p>
                      <a:pPr indent="457200" algn="ctr">
                        <a:lnSpc>
                          <a:spcPct val="150000"/>
                        </a:lnSpc>
                        <a:spcAft>
                          <a:spcPts val="0"/>
                        </a:spcAft>
                      </a:pPr>
                      <a:r>
                        <a:rPr lang="uk-UA" sz="1200">
                          <a:effectLst/>
                          <a:latin typeface="Times New Roman" panose="02020603050405020304" pitchFamily="18" charset="0"/>
                          <a:cs typeface="Times New Roman" panose="02020603050405020304" pitchFamily="18" charset="0"/>
                        </a:rPr>
                        <a:t>Березень 2020 року</a:t>
                      </a:r>
                      <a:endParaRPr lang="uk-U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tc>
                  <a:txBody>
                    <a:bodyPr/>
                    <a:lstStyle/>
                    <a:p>
                      <a:pPr indent="457200" algn="ctr">
                        <a:lnSpc>
                          <a:spcPct val="150000"/>
                        </a:lnSpc>
                        <a:spcAft>
                          <a:spcPts val="0"/>
                        </a:spcAft>
                      </a:pPr>
                      <a:r>
                        <a:rPr lang="uk-UA" sz="1200" dirty="0">
                          <a:effectLst/>
                          <a:latin typeface="Times New Roman" panose="02020603050405020304" pitchFamily="18" charset="0"/>
                          <a:cs typeface="Times New Roman" panose="02020603050405020304" pitchFamily="18" charset="0"/>
                        </a:rPr>
                        <a:t>Призначення прем’єром міністром Дениса </a:t>
                      </a:r>
                      <a:r>
                        <a:rPr lang="uk-UA" sz="1200" dirty="0" err="1">
                          <a:effectLst/>
                          <a:latin typeface="Times New Roman" panose="02020603050405020304" pitchFamily="18" charset="0"/>
                          <a:cs typeface="Times New Roman" panose="02020603050405020304" pitchFamily="18" charset="0"/>
                        </a:rPr>
                        <a:t>Шмигаля</a:t>
                      </a:r>
                      <a:r>
                        <a:rPr lang="uk-UA" sz="1200" dirty="0">
                          <a:effectLst/>
                          <a:latin typeface="Times New Roman" panose="02020603050405020304" pitchFamily="18" charset="0"/>
                          <a:cs typeface="Times New Roman" panose="02020603050405020304" pitchFamily="18" charset="0"/>
                        </a:rPr>
                        <a:t> та сформовано 21-й Кабінет міністрів України. </a:t>
                      </a:r>
                      <a:r>
                        <a:rPr lang="ru-RU" sz="1200" dirty="0" err="1">
                          <a:effectLst/>
                          <a:latin typeface="Times New Roman" panose="02020603050405020304" pitchFamily="18" charset="0"/>
                          <a:cs typeface="Times New Roman" panose="02020603050405020304" pitchFamily="18" charset="0"/>
                        </a:rPr>
                        <a:t>Змінюються</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міністри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що</a:t>
                      </a:r>
                      <a:r>
                        <a:rPr lang="ru-RU" sz="1200" dirty="0">
                          <a:effectLst/>
                          <a:latin typeface="Times New Roman" panose="02020603050405020304" pitchFamily="18" charset="0"/>
                          <a:cs typeface="Times New Roman" panose="02020603050405020304" pitchFamily="18" charset="0"/>
                        </a:rPr>
                        <a:t> так </a:t>
                      </a:r>
                      <a:r>
                        <a:rPr lang="ru-RU" sz="1200" dirty="0" err="1">
                          <a:effectLst/>
                          <a:latin typeface="Times New Roman" panose="02020603050405020304" pitchFamily="18" charset="0"/>
                          <a:cs typeface="Times New Roman" panose="02020603050405020304" pitchFamily="18" charset="0"/>
                        </a:rPr>
                        <a:t>чи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інакше</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впливає</a:t>
                      </a:r>
                      <a:r>
                        <a:rPr lang="ru-RU" sz="1200" dirty="0">
                          <a:effectLst/>
                          <a:latin typeface="Times New Roman" panose="02020603050405020304" pitchFamily="18" charset="0"/>
                          <a:cs typeface="Times New Roman" panose="02020603050405020304" pitchFamily="18" charset="0"/>
                        </a:rPr>
                        <a:t> на </a:t>
                      </a:r>
                      <a:r>
                        <a:rPr lang="ru-RU" sz="1200" dirty="0" err="1">
                          <a:effectLst/>
                          <a:latin typeface="Times New Roman" panose="02020603050405020304" pitchFamily="18" charset="0"/>
                          <a:cs typeface="Times New Roman" panose="02020603050405020304" pitchFamily="18" charset="0"/>
                        </a:rPr>
                        <a:t>показники</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ефективності</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зовнішньої</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торгівлі</a:t>
                      </a:r>
                      <a:r>
                        <a:rPr lang="ru-RU" sz="1200" dirty="0">
                          <a:effectLst/>
                          <a:latin typeface="Times New Roman" panose="02020603050405020304" pitchFamily="18" charset="0"/>
                          <a:cs typeface="Times New Roman" panose="02020603050405020304" pitchFamily="18" charset="0"/>
                        </a:rPr>
                        <a:t>.</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extLst>
                  <a:ext uri="{0D108BD9-81ED-4DB2-BD59-A6C34878D82A}">
                    <a16:rowId xmlns:a16="http://schemas.microsoft.com/office/drawing/2014/main" val="970410199"/>
                  </a:ext>
                </a:extLst>
              </a:tr>
              <a:tr h="533977">
                <a:tc>
                  <a:txBody>
                    <a:bodyPr/>
                    <a:lstStyle/>
                    <a:p>
                      <a:pPr indent="457200" algn="ctr">
                        <a:lnSpc>
                          <a:spcPct val="150000"/>
                        </a:lnSpc>
                        <a:spcAft>
                          <a:spcPts val="0"/>
                        </a:spcAft>
                      </a:pPr>
                      <a:r>
                        <a:rPr lang="uk-UA" sz="1200">
                          <a:effectLst/>
                          <a:latin typeface="Times New Roman" panose="02020603050405020304" pitchFamily="18" charset="0"/>
                          <a:cs typeface="Times New Roman" panose="02020603050405020304" pitchFamily="18" charset="0"/>
                        </a:rPr>
                        <a:t>Березень 2022 року</a:t>
                      </a:r>
                      <a:endParaRPr lang="uk-U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tc>
                  <a:txBody>
                    <a:bodyPr/>
                    <a:lstStyle/>
                    <a:p>
                      <a:pPr indent="457200" algn="ctr">
                        <a:lnSpc>
                          <a:spcPct val="150000"/>
                        </a:lnSpc>
                        <a:spcAft>
                          <a:spcPts val="0"/>
                        </a:spcAft>
                      </a:pPr>
                      <a:r>
                        <a:rPr lang="uk-UA" sz="1200" dirty="0">
                          <a:effectLst/>
                          <a:latin typeface="Times New Roman" panose="02020603050405020304" pitchFamily="18" charset="0"/>
                          <a:cs typeface="Times New Roman" panose="02020603050405020304" pitchFamily="18" charset="0"/>
                        </a:rPr>
                        <a:t>Війна в Україні розпочата Росією 24 лютого 2022 року</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що</a:t>
                      </a:r>
                      <a:r>
                        <a:rPr lang="ru-RU" sz="1200" dirty="0">
                          <a:effectLst/>
                          <a:latin typeface="Times New Roman" panose="02020603050405020304" pitchFamily="18" charset="0"/>
                          <a:cs typeface="Times New Roman" panose="02020603050405020304" pitchFamily="18" charset="0"/>
                        </a:rPr>
                        <a:t> </a:t>
                      </a:r>
                      <a:r>
                        <a:rPr lang="ru-RU" sz="1200" dirty="0" err="1">
                          <a:effectLst/>
                          <a:latin typeface="Times New Roman" panose="02020603050405020304" pitchFamily="18" charset="0"/>
                          <a:cs typeface="Times New Roman" panose="02020603050405020304" pitchFamily="18" charset="0"/>
                        </a:rPr>
                        <a:t>вплива</a:t>
                      </a:r>
                      <a:r>
                        <a:rPr lang="uk-UA" sz="1200" dirty="0">
                          <a:effectLst/>
                          <a:latin typeface="Times New Roman" panose="02020603050405020304" pitchFamily="18" charset="0"/>
                          <a:cs typeface="Times New Roman" panose="02020603050405020304" pitchFamily="18" charset="0"/>
                        </a:rPr>
                        <a:t>є </a:t>
                      </a:r>
                      <a:r>
                        <a:rPr lang="ru-RU" sz="1200" dirty="0">
                          <a:effectLst/>
                          <a:latin typeface="Times New Roman" panose="02020603050405020304" pitchFamily="18" charset="0"/>
                          <a:cs typeface="Times New Roman" panose="02020603050405020304" pitchFamily="18" charset="0"/>
                        </a:rPr>
                        <a:t>на ус</a:t>
                      </a:r>
                      <a:r>
                        <a:rPr lang="uk-UA" sz="1200" dirty="0">
                          <a:effectLst/>
                          <a:latin typeface="Times New Roman" panose="02020603050405020304" pitchFamily="18" charset="0"/>
                          <a:cs typeface="Times New Roman" panose="02020603050405020304" pitchFamily="18" charset="0"/>
                        </a:rPr>
                        <a:t>і сфери, показники ефективності зовнішньої торгівлі не є виключенням</a:t>
                      </a:r>
                      <a:endParaRPr lang="uk-U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741" marR="29741" marT="0" marB="0"/>
                </a:tc>
                <a:extLst>
                  <a:ext uri="{0D108BD9-81ED-4DB2-BD59-A6C34878D82A}">
                    <a16:rowId xmlns:a16="http://schemas.microsoft.com/office/drawing/2014/main" val="3263707993"/>
                  </a:ext>
                </a:extLst>
              </a:tr>
            </a:tbl>
          </a:graphicData>
        </a:graphic>
      </p:graphicFrame>
      <p:sp>
        <p:nvSpPr>
          <p:cNvPr id="3" name="Номер слайда 2"/>
          <p:cNvSpPr>
            <a:spLocks noGrp="1"/>
          </p:cNvSpPr>
          <p:nvPr>
            <p:ph type="sldNum" sz="quarter" idx="12"/>
          </p:nvPr>
        </p:nvSpPr>
        <p:spPr/>
        <p:txBody>
          <a:bodyPr/>
          <a:lstStyle/>
          <a:p>
            <a:fld id="{EEA7EB2F-D621-4394-BE41-AA53AD3B5311}" type="slidenum">
              <a:rPr lang="uk-UA" smtClean="0"/>
              <a:t>27</a:t>
            </a:fld>
            <a:endParaRPr lang="uk-UA"/>
          </a:p>
        </p:txBody>
      </p:sp>
    </p:spTree>
    <p:extLst>
      <p:ext uri="{BB962C8B-B14F-4D97-AF65-F5344CB8AC3E}">
        <p14:creationId xmlns:p14="http://schemas.microsoft.com/office/powerpoint/2010/main" val="2590885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50649" y="322896"/>
            <a:ext cx="10341352" cy="1280890"/>
          </a:xfrm>
        </p:spPr>
        <p:txBody>
          <a:bodyPr>
            <a:noAutofit/>
          </a:bodyPr>
          <a:lstStyle/>
          <a:p>
            <a:r>
              <a:rPr lang="uk-UA" sz="2800" dirty="0">
                <a:latin typeface="Times New Roman" panose="02020603050405020304" pitchFamily="18" charset="0"/>
                <a:cs typeface="Times New Roman" panose="02020603050405020304" pitchFamily="18" charset="0"/>
              </a:rPr>
              <a:t>Результати роботи с</a:t>
            </a:r>
            <a:r>
              <a:rPr lang="ru-RU" sz="2800" dirty="0" err="1">
                <a:latin typeface="Times New Roman" panose="02020603050405020304" pitchFamily="18" charset="0"/>
                <a:cs typeface="Times New Roman" panose="02020603050405020304" pitchFamily="18" charset="0"/>
              </a:rPr>
              <a:t>истеми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прогнозування</a:t>
            </a:r>
            <a:r>
              <a:rPr lang="ru-RU" sz="2800" dirty="0">
                <a:latin typeface="Times New Roman" panose="02020603050405020304" pitchFamily="18" charset="0"/>
                <a:cs typeface="Times New Roman" panose="02020603050405020304" pitchFamily="18" charset="0"/>
              </a:rPr>
              <a:t> та </a:t>
            </a:r>
            <a:r>
              <a:rPr lang="ru-RU" sz="2800" dirty="0" err="1">
                <a:latin typeface="Times New Roman" panose="02020603050405020304" pitchFamily="18" charset="0"/>
                <a:cs typeface="Times New Roman" panose="02020603050405020304" pitchFamily="18" charset="0"/>
              </a:rPr>
              <a:t>анал</a:t>
            </a:r>
            <a:r>
              <a:rPr lang="uk-UA" sz="2800" dirty="0" err="1">
                <a:latin typeface="Times New Roman" panose="02020603050405020304" pitchFamily="18" charset="0"/>
                <a:cs typeface="Times New Roman" panose="02020603050405020304" pitchFamily="18" charset="0"/>
              </a:rPr>
              <a:t>ізу</a:t>
            </a:r>
            <a:r>
              <a:rPr lang="uk-UA" sz="2800"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br>
              <a:rPr lang="uk-UA" sz="2800" dirty="0">
                <a:latin typeface="Times New Roman" panose="02020603050405020304" pitchFamily="18" charset="0"/>
                <a:cs typeface="Times New Roman" panose="02020603050405020304" pitchFamily="18" charset="0"/>
              </a:rPr>
            </a:br>
            <a:endParaRPr lang="uk-UA" sz="2800" dirty="0">
              <a:latin typeface="Times New Roman" panose="02020603050405020304" pitchFamily="18" charset="0"/>
              <a:cs typeface="Times New Roman" panose="02020603050405020304" pitchFamily="18" charset="0"/>
            </a:endParaRPr>
          </a:p>
        </p:txBody>
      </p:sp>
      <p:pic>
        <p:nvPicPr>
          <p:cNvPr id="4" name="Рисунок 3"/>
          <p:cNvPicPr/>
          <p:nvPr/>
        </p:nvPicPr>
        <p:blipFill>
          <a:blip r:embed="rId3"/>
          <a:stretch>
            <a:fillRect/>
          </a:stretch>
        </p:blipFill>
        <p:spPr>
          <a:xfrm>
            <a:off x="1850649" y="1357032"/>
            <a:ext cx="6733953" cy="1891777"/>
          </a:xfrm>
          <a:prstGeom prst="rect">
            <a:avLst/>
          </a:prstGeom>
        </p:spPr>
      </p:pic>
      <p:pic>
        <p:nvPicPr>
          <p:cNvPr id="5" name="Рисунок 4"/>
          <p:cNvPicPr/>
          <p:nvPr/>
        </p:nvPicPr>
        <p:blipFill>
          <a:blip r:embed="rId4"/>
          <a:stretch>
            <a:fillRect/>
          </a:stretch>
        </p:blipFill>
        <p:spPr>
          <a:xfrm>
            <a:off x="1850649" y="3957693"/>
            <a:ext cx="6400466" cy="2475379"/>
          </a:xfrm>
          <a:prstGeom prst="rect">
            <a:avLst/>
          </a:prstGeom>
        </p:spPr>
      </p:pic>
      <p:sp>
        <p:nvSpPr>
          <p:cNvPr id="3" name="Номер слайда 2"/>
          <p:cNvSpPr>
            <a:spLocks noGrp="1"/>
          </p:cNvSpPr>
          <p:nvPr>
            <p:ph type="sldNum" sz="quarter" idx="12"/>
          </p:nvPr>
        </p:nvSpPr>
        <p:spPr/>
        <p:txBody>
          <a:bodyPr/>
          <a:lstStyle/>
          <a:p>
            <a:fld id="{EEA7EB2F-D621-4394-BE41-AA53AD3B5311}" type="slidenum">
              <a:rPr lang="uk-UA" smtClean="0"/>
              <a:t>28</a:t>
            </a:fld>
            <a:endParaRPr lang="uk-UA"/>
          </a:p>
        </p:txBody>
      </p:sp>
    </p:spTree>
    <p:extLst>
      <p:ext uri="{BB962C8B-B14F-4D97-AF65-F5344CB8AC3E}">
        <p14:creationId xmlns:p14="http://schemas.microsoft.com/office/powerpoint/2010/main" val="3369517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1850649" y="322896"/>
            <a:ext cx="10341352" cy="1280890"/>
          </a:xfrm>
        </p:spPr>
        <p:txBody>
          <a:bodyPr>
            <a:noAutofit/>
          </a:bodyPr>
          <a:lstStyle/>
          <a:p>
            <a:r>
              <a:rPr lang="uk-UA" sz="2800" dirty="0">
                <a:latin typeface="Times New Roman" panose="02020603050405020304" pitchFamily="18" charset="0"/>
                <a:cs typeface="Times New Roman" panose="02020603050405020304" pitchFamily="18" charset="0"/>
              </a:rPr>
              <a:t>Результати роботи с</a:t>
            </a:r>
            <a:r>
              <a:rPr lang="ru-RU" sz="2800" dirty="0" err="1">
                <a:latin typeface="Times New Roman" panose="02020603050405020304" pitchFamily="18" charset="0"/>
                <a:cs typeface="Times New Roman" panose="02020603050405020304" pitchFamily="18" charset="0"/>
              </a:rPr>
              <a:t>истеми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прогнозування</a:t>
            </a:r>
            <a:r>
              <a:rPr lang="ru-RU" sz="2800" dirty="0">
                <a:latin typeface="Times New Roman" panose="02020603050405020304" pitchFamily="18" charset="0"/>
                <a:cs typeface="Times New Roman" panose="02020603050405020304" pitchFamily="18" charset="0"/>
              </a:rPr>
              <a:t> та </a:t>
            </a:r>
            <a:r>
              <a:rPr lang="ru-RU" sz="2800" dirty="0" err="1">
                <a:latin typeface="Times New Roman" panose="02020603050405020304" pitchFamily="18" charset="0"/>
                <a:cs typeface="Times New Roman" panose="02020603050405020304" pitchFamily="18" charset="0"/>
              </a:rPr>
              <a:t>анал</a:t>
            </a:r>
            <a:r>
              <a:rPr lang="uk-UA" sz="2800" dirty="0" err="1">
                <a:latin typeface="Times New Roman" panose="02020603050405020304" pitchFamily="18" charset="0"/>
                <a:cs typeface="Times New Roman" panose="02020603050405020304" pitchFamily="18" charset="0"/>
              </a:rPr>
              <a:t>ізу</a:t>
            </a:r>
            <a:r>
              <a:rPr lang="uk-UA" sz="2800"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br>
              <a:rPr lang="uk-UA" sz="2800" dirty="0">
                <a:latin typeface="Times New Roman" panose="02020603050405020304" pitchFamily="18" charset="0"/>
                <a:cs typeface="Times New Roman" panose="02020603050405020304" pitchFamily="18" charset="0"/>
              </a:rPr>
            </a:br>
            <a:endParaRPr lang="uk-UA" sz="2800" dirty="0">
              <a:latin typeface="Times New Roman" panose="02020603050405020304" pitchFamily="18" charset="0"/>
              <a:cs typeface="Times New Roman" panose="02020603050405020304" pitchFamily="18" charset="0"/>
            </a:endParaRPr>
          </a:p>
        </p:txBody>
      </p:sp>
      <p:pic>
        <p:nvPicPr>
          <p:cNvPr id="5" name="Рисунок 4"/>
          <p:cNvPicPr/>
          <p:nvPr/>
        </p:nvPicPr>
        <p:blipFill>
          <a:blip r:embed="rId3"/>
          <a:stretch>
            <a:fillRect/>
          </a:stretch>
        </p:blipFill>
        <p:spPr>
          <a:xfrm>
            <a:off x="1850649" y="1404321"/>
            <a:ext cx="5339212" cy="398929"/>
          </a:xfrm>
          <a:prstGeom prst="rect">
            <a:avLst/>
          </a:prstGeom>
        </p:spPr>
      </p:pic>
      <p:pic>
        <p:nvPicPr>
          <p:cNvPr id="6" name="Рисунок 5"/>
          <p:cNvPicPr/>
          <p:nvPr/>
        </p:nvPicPr>
        <p:blipFill>
          <a:blip r:embed="rId4"/>
          <a:stretch>
            <a:fillRect/>
          </a:stretch>
        </p:blipFill>
        <p:spPr>
          <a:xfrm>
            <a:off x="1850649" y="1803250"/>
            <a:ext cx="8518208" cy="4925620"/>
          </a:xfrm>
          <a:prstGeom prst="rect">
            <a:avLst/>
          </a:prstGeom>
        </p:spPr>
      </p:pic>
      <p:sp>
        <p:nvSpPr>
          <p:cNvPr id="2" name="Номер слайда 1"/>
          <p:cNvSpPr>
            <a:spLocks noGrp="1"/>
          </p:cNvSpPr>
          <p:nvPr>
            <p:ph type="sldNum" sz="quarter" idx="12"/>
          </p:nvPr>
        </p:nvSpPr>
        <p:spPr/>
        <p:txBody>
          <a:bodyPr/>
          <a:lstStyle/>
          <a:p>
            <a:fld id="{EEA7EB2F-D621-4394-BE41-AA53AD3B5311}" type="slidenum">
              <a:rPr lang="uk-UA" smtClean="0"/>
              <a:t>29</a:t>
            </a:fld>
            <a:endParaRPr lang="uk-UA"/>
          </a:p>
        </p:txBody>
      </p:sp>
    </p:spTree>
    <p:extLst>
      <p:ext uri="{BB962C8B-B14F-4D97-AF65-F5344CB8AC3E}">
        <p14:creationId xmlns:p14="http://schemas.microsoft.com/office/powerpoint/2010/main" val="3532218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
          <p:cNvSpPr txBox="1">
            <a:spLocks noGrp="1"/>
          </p:cNvSpPr>
          <p:nvPr>
            <p:ph type="title"/>
          </p:nvPr>
        </p:nvSpPr>
        <p:spPr>
          <a:xfrm>
            <a:off x="2708335" y="526455"/>
            <a:ext cx="8911687" cy="7011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Times New Roman"/>
              <a:buNone/>
            </a:pPr>
            <a:r>
              <a:rPr lang="uk-UA" dirty="0">
                <a:latin typeface="Times New Roman"/>
                <a:ea typeface="Times New Roman"/>
                <a:cs typeface="Times New Roman"/>
                <a:sym typeface="Times New Roman"/>
              </a:rPr>
              <a:t>Постановка задачі</a:t>
            </a:r>
            <a:endParaRPr dirty="0">
              <a:latin typeface="Times New Roman"/>
              <a:ea typeface="Times New Roman"/>
              <a:cs typeface="Times New Roman"/>
              <a:sym typeface="Times New Roman"/>
            </a:endParaRPr>
          </a:p>
        </p:txBody>
      </p:sp>
      <p:sp>
        <p:nvSpPr>
          <p:cNvPr id="184" name="Google Shape;184;p3"/>
          <p:cNvSpPr txBox="1">
            <a:spLocks noGrp="1"/>
          </p:cNvSpPr>
          <p:nvPr>
            <p:ph type="body" idx="1"/>
          </p:nvPr>
        </p:nvSpPr>
        <p:spPr>
          <a:xfrm>
            <a:off x="1313453" y="1227562"/>
            <a:ext cx="10878547" cy="528864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20000"/>
              </a:lnSpc>
              <a:spcBef>
                <a:spcPts val="0"/>
              </a:spcBef>
              <a:spcAft>
                <a:spcPts val="0"/>
              </a:spcAft>
              <a:buSzPts val="1800"/>
              <a:buNone/>
            </a:pPr>
            <a:r>
              <a:rPr lang="uk-UA" b="1" dirty="0">
                <a:solidFill>
                  <a:schemeClr val="tx1"/>
                </a:solidFill>
                <a:latin typeface="Times New Roman"/>
                <a:ea typeface="Times New Roman"/>
                <a:cs typeface="Times New Roman"/>
                <a:sym typeface="Times New Roman"/>
              </a:rPr>
              <a:t>Об’єктом дослідження </a:t>
            </a:r>
            <a:r>
              <a:rPr lang="uk-UA" dirty="0">
                <a:solidFill>
                  <a:schemeClr val="tx1"/>
                </a:solidFill>
                <a:latin typeface="Times New Roman"/>
                <a:ea typeface="Times New Roman"/>
                <a:cs typeface="Times New Roman"/>
                <a:sym typeface="Times New Roman"/>
              </a:rPr>
              <a:t>є методи та моделі прогнозування зовнішньої торгівлі на основі часових рядів. Моделі прогнозування, аналізу та </a:t>
            </a:r>
            <a:r>
              <a:rPr lang="uk-UA" dirty="0" err="1">
                <a:solidFill>
                  <a:schemeClr val="tx1"/>
                </a:solidFill>
                <a:latin typeface="Times New Roman"/>
                <a:ea typeface="Times New Roman"/>
                <a:cs typeface="Times New Roman"/>
                <a:sym typeface="Times New Roman"/>
              </a:rPr>
              <a:t>кластеризації</a:t>
            </a:r>
            <a:r>
              <a:rPr lang="uk-UA" dirty="0">
                <a:solidFill>
                  <a:schemeClr val="tx1"/>
                </a:solidFill>
                <a:latin typeface="Times New Roman"/>
                <a:ea typeface="Times New Roman"/>
                <a:cs typeface="Times New Roman"/>
                <a:sym typeface="Times New Roman"/>
              </a:rPr>
              <a:t> </a:t>
            </a:r>
            <a:r>
              <a:rPr lang="uk-UA" dirty="0" smtClean="0">
                <a:solidFill>
                  <a:schemeClr val="tx1"/>
                </a:solidFill>
                <a:latin typeface="Times New Roman"/>
                <a:ea typeface="Times New Roman"/>
                <a:cs typeface="Times New Roman"/>
                <a:sym typeface="Times New Roman"/>
              </a:rPr>
              <a:t>показників ефективності </a:t>
            </a:r>
            <a:r>
              <a:rPr lang="uk-UA" dirty="0">
                <a:solidFill>
                  <a:schemeClr val="tx1"/>
                </a:solidFill>
                <a:latin typeface="Times New Roman"/>
                <a:ea typeface="Times New Roman"/>
                <a:cs typeface="Times New Roman"/>
                <a:sym typeface="Times New Roman"/>
              </a:rPr>
              <a:t>імпорту та експорту на основі </a:t>
            </a:r>
            <a:r>
              <a:rPr lang="uk-UA" dirty="0" smtClean="0">
                <a:solidFill>
                  <a:schemeClr val="tx1"/>
                </a:solidFill>
                <a:latin typeface="Times New Roman"/>
                <a:ea typeface="Times New Roman"/>
                <a:cs typeface="Times New Roman"/>
                <a:sym typeface="Times New Roman"/>
              </a:rPr>
              <a:t>моделей </a:t>
            </a:r>
            <a:r>
              <a:rPr lang="uk-UA" dirty="0" err="1" smtClean="0">
                <a:solidFill>
                  <a:schemeClr val="tx1"/>
                </a:solidFill>
                <a:latin typeface="Times New Roman"/>
                <a:ea typeface="Times New Roman"/>
                <a:cs typeface="Times New Roman"/>
                <a:sym typeface="Times New Roman"/>
              </a:rPr>
              <a:t>Data</a:t>
            </a:r>
            <a:r>
              <a:rPr lang="uk-UA" dirty="0" smtClean="0">
                <a:solidFill>
                  <a:schemeClr val="tx1"/>
                </a:solidFill>
                <a:latin typeface="Times New Roman"/>
                <a:ea typeface="Times New Roman"/>
                <a:cs typeface="Times New Roman"/>
                <a:sym typeface="Times New Roman"/>
              </a:rPr>
              <a:t> </a:t>
            </a:r>
            <a:r>
              <a:rPr lang="uk-UA" dirty="0" err="1">
                <a:solidFill>
                  <a:schemeClr val="tx1"/>
                </a:solidFill>
                <a:latin typeface="Times New Roman"/>
                <a:ea typeface="Times New Roman"/>
                <a:cs typeface="Times New Roman"/>
                <a:sym typeface="Times New Roman"/>
              </a:rPr>
              <a:t>Science</a:t>
            </a:r>
            <a:r>
              <a:rPr lang="uk-UA" dirty="0">
                <a:solidFill>
                  <a:schemeClr val="tx1"/>
                </a:solidFill>
                <a:latin typeface="Times New Roman"/>
                <a:ea typeface="Times New Roman"/>
                <a:cs typeface="Times New Roman"/>
                <a:sym typeface="Times New Roman"/>
              </a:rPr>
              <a:t>: декомпозиція часових рядів, регресійні моделі, </a:t>
            </a:r>
            <a:r>
              <a:rPr lang="uk-UA" dirty="0" err="1">
                <a:solidFill>
                  <a:schemeClr val="tx1"/>
                </a:solidFill>
                <a:latin typeface="Times New Roman"/>
                <a:ea typeface="Times New Roman"/>
                <a:cs typeface="Times New Roman"/>
                <a:sym typeface="Times New Roman"/>
              </a:rPr>
              <a:t>експоненційне</a:t>
            </a:r>
            <a:r>
              <a:rPr lang="uk-UA" dirty="0">
                <a:solidFill>
                  <a:schemeClr val="tx1"/>
                </a:solidFill>
                <a:latin typeface="Times New Roman"/>
                <a:ea typeface="Times New Roman"/>
                <a:cs typeface="Times New Roman"/>
                <a:sym typeface="Times New Roman"/>
              </a:rPr>
              <a:t> згладжування, модель ARIMA для прогнозування, кореляційний аналіз, метод кластеризації k-</a:t>
            </a:r>
            <a:r>
              <a:rPr lang="uk-UA" dirty="0" err="1">
                <a:solidFill>
                  <a:schemeClr val="tx1"/>
                </a:solidFill>
                <a:latin typeface="Times New Roman"/>
                <a:ea typeface="Times New Roman"/>
                <a:cs typeface="Times New Roman"/>
                <a:sym typeface="Times New Roman"/>
              </a:rPr>
              <a:t>means</a:t>
            </a:r>
            <a:r>
              <a:rPr lang="uk-UA" dirty="0">
                <a:solidFill>
                  <a:schemeClr val="tx1"/>
                </a:solidFill>
                <a:latin typeface="Times New Roman"/>
                <a:ea typeface="Times New Roman"/>
                <a:cs typeface="Times New Roman"/>
                <a:sym typeface="Times New Roman"/>
              </a:rPr>
              <a:t>, </a:t>
            </a:r>
            <a:r>
              <a:rPr lang="ru-RU" dirty="0" err="1" smtClean="0">
                <a:solidFill>
                  <a:schemeClr val="tx1"/>
                </a:solidFill>
                <a:latin typeface="Times New Roman"/>
                <a:ea typeface="Times New Roman"/>
                <a:cs typeface="Times New Roman"/>
                <a:sym typeface="Times New Roman"/>
              </a:rPr>
              <a:t>агломеративна</a:t>
            </a:r>
            <a:r>
              <a:rPr lang="ru-RU" dirty="0" smtClean="0">
                <a:solidFill>
                  <a:schemeClr val="tx1"/>
                </a:solidFill>
                <a:latin typeface="Times New Roman"/>
                <a:ea typeface="Times New Roman"/>
                <a:cs typeface="Times New Roman"/>
                <a:sym typeface="Times New Roman"/>
              </a:rPr>
              <a:t> </a:t>
            </a:r>
            <a:r>
              <a:rPr lang="uk-UA" dirty="0" smtClean="0">
                <a:solidFill>
                  <a:schemeClr val="tx1"/>
                </a:solidFill>
                <a:latin typeface="Times New Roman"/>
                <a:ea typeface="Times New Roman"/>
                <a:cs typeface="Times New Roman"/>
                <a:sym typeface="Times New Roman"/>
              </a:rPr>
              <a:t>ієрархічна </a:t>
            </a:r>
            <a:r>
              <a:rPr lang="uk-UA" dirty="0" err="1" smtClean="0">
                <a:solidFill>
                  <a:schemeClr val="tx1"/>
                </a:solidFill>
                <a:latin typeface="Times New Roman"/>
                <a:ea typeface="Times New Roman"/>
                <a:cs typeface="Times New Roman"/>
                <a:sym typeface="Times New Roman"/>
              </a:rPr>
              <a:t>кластеризація</a:t>
            </a:r>
            <a:r>
              <a:rPr lang="uk-UA" dirty="0" smtClean="0">
                <a:solidFill>
                  <a:schemeClr val="tx1"/>
                </a:solidFill>
                <a:latin typeface="Times New Roman"/>
                <a:ea typeface="Times New Roman"/>
                <a:cs typeface="Times New Roman"/>
                <a:sym typeface="Times New Roman"/>
              </a:rPr>
              <a:t>. </a:t>
            </a:r>
            <a:r>
              <a:rPr lang="uk-UA" dirty="0">
                <a:solidFill>
                  <a:schemeClr val="tx1"/>
                </a:solidFill>
                <a:latin typeface="Times New Roman"/>
                <a:ea typeface="Times New Roman"/>
                <a:cs typeface="Times New Roman"/>
                <a:sym typeface="Times New Roman"/>
              </a:rPr>
              <a:t>Математичні інструменти: оцінки точності прогнозування та аналізу, кореляції </a:t>
            </a:r>
            <a:r>
              <a:rPr lang="uk-UA" dirty="0" err="1">
                <a:solidFill>
                  <a:schemeClr val="tx1"/>
                </a:solidFill>
                <a:latin typeface="Times New Roman"/>
                <a:ea typeface="Times New Roman"/>
                <a:cs typeface="Times New Roman"/>
                <a:sym typeface="Times New Roman"/>
              </a:rPr>
              <a:t>Пірсона</a:t>
            </a:r>
            <a:r>
              <a:rPr lang="uk-UA" dirty="0">
                <a:solidFill>
                  <a:schemeClr val="tx1"/>
                </a:solidFill>
                <a:latin typeface="Times New Roman"/>
                <a:ea typeface="Times New Roman"/>
                <a:cs typeface="Times New Roman"/>
                <a:sym typeface="Times New Roman"/>
              </a:rPr>
              <a:t>. Моделі ефективності діяльності зовнішньої торгівлі України: індекси фізичного обсягу </a:t>
            </a:r>
            <a:r>
              <a:rPr lang="uk-UA" dirty="0" err="1">
                <a:solidFill>
                  <a:schemeClr val="tx1"/>
                </a:solidFill>
                <a:latin typeface="Times New Roman"/>
                <a:ea typeface="Times New Roman"/>
                <a:cs typeface="Times New Roman"/>
                <a:sym typeface="Times New Roman"/>
              </a:rPr>
              <a:t>Ласпейреса</a:t>
            </a:r>
            <a:r>
              <a:rPr lang="uk-UA" dirty="0">
                <a:solidFill>
                  <a:schemeClr val="tx1"/>
                </a:solidFill>
                <a:latin typeface="Times New Roman"/>
                <a:ea typeface="Times New Roman"/>
                <a:cs typeface="Times New Roman"/>
                <a:sym typeface="Times New Roman"/>
              </a:rPr>
              <a:t> (експорту/імпорту), індекси цін </a:t>
            </a:r>
            <a:r>
              <a:rPr lang="uk-UA" dirty="0" err="1">
                <a:solidFill>
                  <a:schemeClr val="tx1"/>
                </a:solidFill>
                <a:latin typeface="Times New Roman"/>
                <a:ea typeface="Times New Roman"/>
                <a:cs typeface="Times New Roman"/>
                <a:sym typeface="Times New Roman"/>
              </a:rPr>
              <a:t>Пааше</a:t>
            </a:r>
            <a:r>
              <a:rPr lang="uk-UA" dirty="0">
                <a:solidFill>
                  <a:schemeClr val="tx1"/>
                </a:solidFill>
                <a:latin typeface="Times New Roman"/>
                <a:ea typeface="Times New Roman"/>
                <a:cs typeface="Times New Roman"/>
                <a:sym typeface="Times New Roman"/>
              </a:rPr>
              <a:t> (експорту/імпорту), індекс умов торгівлі (кількісний, ціновий</a:t>
            </a:r>
            <a:r>
              <a:rPr lang="uk-UA" dirty="0" smtClean="0">
                <a:solidFill>
                  <a:schemeClr val="tx1"/>
                </a:solidFill>
                <a:latin typeface="Times New Roman"/>
                <a:ea typeface="Times New Roman"/>
                <a:cs typeface="Times New Roman"/>
                <a:sym typeface="Times New Roman"/>
              </a:rPr>
              <a:t>).</a:t>
            </a:r>
            <a:endParaRPr lang="uk-UA" dirty="0">
              <a:solidFill>
                <a:schemeClr val="tx1"/>
              </a:solidFill>
              <a:ea typeface="Times New Roman"/>
              <a:cs typeface="Times New Roman"/>
            </a:endParaRPr>
          </a:p>
          <a:p>
            <a:pPr marL="0" lvl="0" indent="0" algn="l" rtl="0">
              <a:lnSpc>
                <a:spcPct val="120000"/>
              </a:lnSpc>
              <a:spcBef>
                <a:spcPts val="0"/>
              </a:spcBef>
              <a:spcAft>
                <a:spcPts val="0"/>
              </a:spcAft>
              <a:buSzPts val="1800"/>
              <a:buNone/>
            </a:pPr>
            <a:r>
              <a:rPr lang="uk-UA" dirty="0" smtClean="0">
                <a:solidFill>
                  <a:schemeClr val="tx1"/>
                </a:solidFill>
                <a:latin typeface="Times New Roman"/>
                <a:ea typeface="Times New Roman"/>
                <a:cs typeface="Times New Roman"/>
                <a:sym typeface="Times New Roman"/>
              </a:rPr>
              <a:t>Огляд </a:t>
            </a:r>
            <a:r>
              <a:rPr lang="uk-UA" dirty="0">
                <a:solidFill>
                  <a:schemeClr val="tx1"/>
                </a:solidFill>
                <a:latin typeface="Times New Roman"/>
                <a:ea typeface="Times New Roman"/>
                <a:cs typeface="Times New Roman"/>
                <a:sym typeface="Times New Roman"/>
              </a:rPr>
              <a:t>моделей існуючих систем прогнозування та аналізу: </a:t>
            </a:r>
            <a:r>
              <a:rPr lang="uk-UA" dirty="0" err="1">
                <a:solidFill>
                  <a:schemeClr val="tx1"/>
                </a:solidFill>
                <a:latin typeface="Times New Roman"/>
                <a:ea typeface="Times New Roman"/>
                <a:cs typeface="Times New Roman"/>
                <a:sym typeface="Times New Roman"/>
              </a:rPr>
              <a:t>Amazon</a:t>
            </a:r>
            <a:r>
              <a:rPr lang="uk-UA" dirty="0">
                <a:solidFill>
                  <a:schemeClr val="tx1"/>
                </a:solidFill>
                <a:latin typeface="Times New Roman"/>
                <a:ea typeface="Times New Roman"/>
                <a:cs typeface="Times New Roman"/>
                <a:sym typeface="Times New Roman"/>
              </a:rPr>
              <a:t> </a:t>
            </a:r>
            <a:r>
              <a:rPr lang="uk-UA" dirty="0" err="1">
                <a:solidFill>
                  <a:schemeClr val="tx1"/>
                </a:solidFill>
                <a:latin typeface="Times New Roman"/>
                <a:ea typeface="Times New Roman"/>
                <a:cs typeface="Times New Roman"/>
                <a:sym typeface="Times New Roman"/>
              </a:rPr>
              <a:t>Forecast</a:t>
            </a:r>
            <a:r>
              <a:rPr lang="uk-UA" dirty="0">
                <a:solidFill>
                  <a:schemeClr val="tx1"/>
                </a:solidFill>
                <a:latin typeface="Times New Roman"/>
                <a:ea typeface="Times New Roman"/>
                <a:cs typeface="Times New Roman"/>
                <a:sym typeface="Times New Roman"/>
              </a:rPr>
              <a:t> (AF), </a:t>
            </a:r>
            <a:r>
              <a:rPr lang="uk-UA" dirty="0" err="1">
                <a:solidFill>
                  <a:schemeClr val="tx1"/>
                </a:solidFill>
                <a:latin typeface="Times New Roman"/>
                <a:ea typeface="Times New Roman"/>
                <a:cs typeface="Times New Roman"/>
                <a:sym typeface="Times New Roman"/>
              </a:rPr>
              <a:t>Oracle</a:t>
            </a:r>
            <a:r>
              <a:rPr lang="uk-UA" dirty="0">
                <a:solidFill>
                  <a:schemeClr val="tx1"/>
                </a:solidFill>
                <a:latin typeface="Times New Roman"/>
                <a:ea typeface="Times New Roman"/>
                <a:cs typeface="Times New Roman"/>
                <a:sym typeface="Times New Roman"/>
              </a:rPr>
              <a:t> </a:t>
            </a:r>
            <a:r>
              <a:rPr lang="uk-UA" dirty="0" err="1">
                <a:solidFill>
                  <a:schemeClr val="tx1"/>
                </a:solidFill>
                <a:latin typeface="Times New Roman"/>
                <a:ea typeface="Times New Roman"/>
                <a:cs typeface="Times New Roman"/>
                <a:sym typeface="Times New Roman"/>
              </a:rPr>
              <a:t>Siebel</a:t>
            </a:r>
            <a:r>
              <a:rPr lang="uk-UA" dirty="0">
                <a:solidFill>
                  <a:schemeClr val="tx1"/>
                </a:solidFill>
                <a:latin typeface="Times New Roman"/>
                <a:ea typeface="Times New Roman"/>
                <a:cs typeface="Times New Roman"/>
                <a:sym typeface="Times New Roman"/>
              </a:rPr>
              <a:t> </a:t>
            </a:r>
            <a:r>
              <a:rPr lang="uk-UA" dirty="0" err="1" smtClean="0">
                <a:solidFill>
                  <a:schemeClr val="tx1"/>
                </a:solidFill>
                <a:latin typeface="Times New Roman"/>
                <a:ea typeface="Times New Roman"/>
                <a:cs typeface="Times New Roman"/>
                <a:sym typeface="Times New Roman"/>
              </a:rPr>
              <a:t>Forecasting</a:t>
            </a:r>
            <a:r>
              <a:rPr lang="uk-UA" dirty="0" smtClean="0">
                <a:solidFill>
                  <a:schemeClr val="tx1"/>
                </a:solidFill>
                <a:latin typeface="Times New Roman"/>
                <a:ea typeface="Times New Roman"/>
                <a:cs typeface="Times New Roman"/>
                <a:sym typeface="Times New Roman"/>
              </a:rPr>
              <a:t>, </a:t>
            </a:r>
            <a:r>
              <a:rPr lang="en-US" dirty="0" smtClean="0">
                <a:solidFill>
                  <a:schemeClr val="tx1"/>
                </a:solidFill>
                <a:latin typeface="Times New Roman"/>
                <a:ea typeface="Times New Roman"/>
                <a:cs typeface="Times New Roman"/>
                <a:sym typeface="Times New Roman"/>
              </a:rPr>
              <a:t>Forecast Pro, Google Analytics</a:t>
            </a:r>
            <a:r>
              <a:rPr lang="uk-UA" dirty="0">
                <a:solidFill>
                  <a:schemeClr val="tx1"/>
                </a:solidFill>
                <a:latin typeface="Times New Roman"/>
                <a:ea typeface="Times New Roman"/>
                <a:cs typeface="Times New Roman"/>
                <a:sym typeface="Times New Roman"/>
              </a:rPr>
              <a:t> </a:t>
            </a:r>
            <a:r>
              <a:rPr lang="uk-UA" dirty="0" smtClean="0">
                <a:solidFill>
                  <a:schemeClr val="tx1"/>
                </a:solidFill>
                <a:latin typeface="Times New Roman"/>
                <a:ea typeface="Times New Roman"/>
                <a:cs typeface="Times New Roman"/>
                <a:sym typeface="Times New Roman"/>
              </a:rPr>
              <a:t>.</a:t>
            </a:r>
          </a:p>
          <a:p>
            <a:pPr marL="0" lvl="0" indent="0" algn="l" rtl="0">
              <a:lnSpc>
                <a:spcPct val="120000"/>
              </a:lnSpc>
              <a:spcBef>
                <a:spcPts val="0"/>
              </a:spcBef>
              <a:spcAft>
                <a:spcPts val="0"/>
              </a:spcAft>
              <a:buSzPts val="1800"/>
              <a:buNone/>
            </a:pPr>
            <a:endParaRPr dirty="0">
              <a:solidFill>
                <a:schemeClr val="tx1"/>
              </a:solidFill>
              <a:latin typeface="Times New Roman"/>
              <a:ea typeface="Times New Roman"/>
              <a:cs typeface="Times New Roman"/>
              <a:sym typeface="Times New Roman"/>
            </a:endParaRPr>
          </a:p>
          <a:p>
            <a:pPr marL="0" lvl="0" indent="0" algn="l" rtl="0">
              <a:lnSpc>
                <a:spcPct val="120000"/>
              </a:lnSpc>
              <a:spcBef>
                <a:spcPts val="0"/>
              </a:spcBef>
              <a:spcAft>
                <a:spcPts val="0"/>
              </a:spcAft>
              <a:buSzPts val="1800"/>
              <a:buNone/>
            </a:pPr>
            <a:r>
              <a:rPr lang="uk-UA" b="1" dirty="0">
                <a:solidFill>
                  <a:schemeClr val="tx1"/>
                </a:solidFill>
                <a:latin typeface="Times New Roman"/>
                <a:ea typeface="Times New Roman"/>
                <a:cs typeface="Times New Roman"/>
                <a:sym typeface="Times New Roman"/>
              </a:rPr>
              <a:t>Предметом дослідження</a:t>
            </a:r>
            <a:r>
              <a:rPr lang="uk-UA" dirty="0">
                <a:solidFill>
                  <a:schemeClr val="tx1"/>
                </a:solidFill>
                <a:latin typeface="Times New Roman"/>
                <a:ea typeface="Times New Roman"/>
                <a:cs typeface="Times New Roman"/>
                <a:sym typeface="Times New Roman"/>
              </a:rPr>
              <a:t> є математичне та програмне забезпечення системи для прогнозування, кластеризації та аналізу обсягів імпорту та експорту зовнішньої торгівлі України на основі моделей аналізу даних, моделей </a:t>
            </a:r>
            <a:r>
              <a:rPr lang="uk-UA" dirty="0" err="1">
                <a:solidFill>
                  <a:schemeClr val="tx1"/>
                </a:solidFill>
                <a:latin typeface="Times New Roman"/>
                <a:ea typeface="Times New Roman"/>
                <a:cs typeface="Times New Roman"/>
                <a:sym typeface="Times New Roman"/>
              </a:rPr>
              <a:t>Data</a:t>
            </a:r>
            <a:r>
              <a:rPr lang="uk-UA" dirty="0">
                <a:solidFill>
                  <a:schemeClr val="tx1"/>
                </a:solidFill>
                <a:latin typeface="Times New Roman"/>
                <a:ea typeface="Times New Roman"/>
                <a:cs typeface="Times New Roman"/>
                <a:sym typeface="Times New Roman"/>
              </a:rPr>
              <a:t> </a:t>
            </a:r>
            <a:r>
              <a:rPr lang="uk-UA" dirty="0" err="1" smtClean="0">
                <a:solidFill>
                  <a:schemeClr val="tx1"/>
                </a:solidFill>
                <a:latin typeface="Times New Roman"/>
                <a:ea typeface="Times New Roman"/>
                <a:cs typeface="Times New Roman"/>
                <a:sym typeface="Times New Roman"/>
              </a:rPr>
              <a:t>Science</a:t>
            </a:r>
            <a:r>
              <a:rPr lang="uk-UA" dirty="0" smtClean="0">
                <a:solidFill>
                  <a:schemeClr val="tx1"/>
                </a:solidFill>
                <a:latin typeface="Times New Roman"/>
                <a:ea typeface="Times New Roman"/>
                <a:cs typeface="Times New Roman"/>
                <a:sym typeface="Times New Roman"/>
              </a:rPr>
              <a:t>.</a:t>
            </a:r>
          </a:p>
          <a:p>
            <a:pPr marL="0" lvl="0" indent="0" algn="l" rtl="0">
              <a:lnSpc>
                <a:spcPct val="120000"/>
              </a:lnSpc>
              <a:spcBef>
                <a:spcPts val="0"/>
              </a:spcBef>
              <a:spcAft>
                <a:spcPts val="0"/>
              </a:spcAft>
              <a:buSzPts val="1800"/>
              <a:buNone/>
            </a:pPr>
            <a:endParaRPr lang="uk-UA" dirty="0">
              <a:solidFill>
                <a:schemeClr val="tx1"/>
              </a:solidFill>
              <a:latin typeface="Times New Roman"/>
              <a:ea typeface="Times New Roman"/>
              <a:cs typeface="Times New Roman"/>
              <a:sym typeface="Times New Roman"/>
            </a:endParaRPr>
          </a:p>
          <a:p>
            <a:pPr marL="0" lvl="0" indent="0" algn="l" rtl="0">
              <a:lnSpc>
                <a:spcPct val="120000"/>
              </a:lnSpc>
              <a:spcBef>
                <a:spcPts val="0"/>
              </a:spcBef>
              <a:spcAft>
                <a:spcPts val="0"/>
              </a:spcAft>
              <a:buSzPts val="1800"/>
              <a:buNone/>
            </a:pPr>
            <a:r>
              <a:rPr lang="uk-UA" b="1" dirty="0" smtClean="0">
                <a:solidFill>
                  <a:schemeClr val="tx1"/>
                </a:solidFill>
                <a:latin typeface="Times New Roman"/>
                <a:ea typeface="Times New Roman"/>
                <a:cs typeface="Times New Roman"/>
                <a:sym typeface="Times New Roman"/>
              </a:rPr>
              <a:t>Метою </a:t>
            </a:r>
            <a:r>
              <a:rPr lang="uk-UA" b="1" dirty="0">
                <a:solidFill>
                  <a:schemeClr val="tx1"/>
                </a:solidFill>
                <a:latin typeface="Times New Roman"/>
                <a:ea typeface="Times New Roman"/>
                <a:cs typeface="Times New Roman"/>
                <a:sym typeface="Times New Roman"/>
              </a:rPr>
              <a:t>дослідження </a:t>
            </a:r>
            <a:r>
              <a:rPr lang="uk-UA" dirty="0">
                <a:solidFill>
                  <a:schemeClr val="tx1"/>
                </a:solidFill>
                <a:latin typeface="Times New Roman"/>
                <a:ea typeface="Times New Roman"/>
                <a:cs typeface="Times New Roman"/>
                <a:sym typeface="Times New Roman"/>
              </a:rPr>
              <a:t>є моделювання та розробка математичного та програмного забезпечення системи для прогнозування, кластеризації та аналізу </a:t>
            </a:r>
            <a:r>
              <a:rPr lang="uk-UA" dirty="0" smtClean="0">
                <a:solidFill>
                  <a:schemeClr val="tx1"/>
                </a:solidFill>
                <a:latin typeface="Times New Roman"/>
                <a:ea typeface="Times New Roman"/>
                <a:cs typeface="Times New Roman"/>
                <a:sym typeface="Times New Roman"/>
              </a:rPr>
              <a:t>показників ефективності </a:t>
            </a:r>
            <a:r>
              <a:rPr lang="uk-UA" dirty="0">
                <a:solidFill>
                  <a:schemeClr val="tx1"/>
                </a:solidFill>
                <a:latin typeface="Times New Roman"/>
                <a:ea typeface="Times New Roman"/>
                <a:cs typeface="Times New Roman"/>
                <a:sym typeface="Times New Roman"/>
              </a:rPr>
              <a:t>імпорту та експорту зовнішньої торгівлі України на основі аналізу моделей </a:t>
            </a:r>
            <a:r>
              <a:rPr lang="uk-UA" dirty="0" err="1">
                <a:solidFill>
                  <a:schemeClr val="tx1"/>
                </a:solidFill>
                <a:latin typeface="Times New Roman"/>
                <a:ea typeface="Times New Roman"/>
                <a:cs typeface="Times New Roman"/>
                <a:sym typeface="Times New Roman"/>
              </a:rPr>
              <a:t>Data</a:t>
            </a:r>
            <a:r>
              <a:rPr lang="uk-UA" dirty="0">
                <a:solidFill>
                  <a:schemeClr val="tx1"/>
                </a:solidFill>
                <a:latin typeface="Times New Roman"/>
                <a:ea typeface="Times New Roman"/>
                <a:cs typeface="Times New Roman"/>
                <a:sym typeface="Times New Roman"/>
              </a:rPr>
              <a:t> </a:t>
            </a:r>
            <a:r>
              <a:rPr lang="uk-UA" dirty="0" err="1" smtClean="0">
                <a:solidFill>
                  <a:schemeClr val="tx1"/>
                </a:solidFill>
                <a:latin typeface="Times New Roman"/>
                <a:ea typeface="Times New Roman"/>
                <a:cs typeface="Times New Roman"/>
                <a:sym typeface="Times New Roman"/>
              </a:rPr>
              <a:t>Science</a:t>
            </a:r>
            <a:r>
              <a:rPr lang="uk-UA" dirty="0" smtClean="0">
                <a:solidFill>
                  <a:schemeClr val="tx1"/>
                </a:solidFill>
                <a:latin typeface="Times New Roman"/>
                <a:ea typeface="Times New Roman"/>
                <a:cs typeface="Times New Roman"/>
                <a:sym typeface="Times New Roman"/>
              </a:rPr>
              <a:t>.</a:t>
            </a:r>
          </a:p>
          <a:p>
            <a:pPr marL="0" lvl="0" indent="0" algn="l" rtl="0">
              <a:lnSpc>
                <a:spcPct val="120000"/>
              </a:lnSpc>
              <a:spcBef>
                <a:spcPts val="0"/>
              </a:spcBef>
              <a:spcAft>
                <a:spcPts val="0"/>
              </a:spcAft>
              <a:buSzPts val="1800"/>
              <a:buNone/>
            </a:pPr>
            <a:endParaRPr lang="uk-UA" dirty="0" smtClean="0">
              <a:solidFill>
                <a:schemeClr val="tx1"/>
              </a:solidFill>
              <a:latin typeface="Times New Roman"/>
              <a:ea typeface="Times New Roman"/>
              <a:cs typeface="Times New Roman"/>
              <a:sym typeface="Times New Roman"/>
            </a:endParaRPr>
          </a:p>
          <a:p>
            <a:pPr marL="0" lvl="0" indent="0" algn="l" rtl="0">
              <a:lnSpc>
                <a:spcPct val="120000"/>
              </a:lnSpc>
              <a:spcBef>
                <a:spcPts val="0"/>
              </a:spcBef>
              <a:spcAft>
                <a:spcPts val="0"/>
              </a:spcAft>
              <a:buSzPts val="1800"/>
              <a:buNone/>
            </a:pPr>
            <a:r>
              <a:rPr lang="uk-UA" b="1" dirty="0" smtClean="0">
                <a:solidFill>
                  <a:schemeClr val="tx1"/>
                </a:solidFill>
                <a:latin typeface="Times New Roman"/>
                <a:ea typeface="Times New Roman"/>
                <a:cs typeface="Times New Roman"/>
                <a:sym typeface="Times New Roman"/>
              </a:rPr>
              <a:t>Кінцевим </a:t>
            </a:r>
            <a:r>
              <a:rPr lang="uk-UA" b="1" dirty="0">
                <a:solidFill>
                  <a:schemeClr val="tx1"/>
                </a:solidFill>
                <a:latin typeface="Times New Roman"/>
                <a:ea typeface="Times New Roman"/>
                <a:cs typeface="Times New Roman"/>
                <a:sym typeface="Times New Roman"/>
              </a:rPr>
              <a:t>результатом </a:t>
            </a:r>
            <a:r>
              <a:rPr lang="uk-UA" dirty="0">
                <a:solidFill>
                  <a:schemeClr val="tx1"/>
                </a:solidFill>
                <a:latin typeface="Times New Roman"/>
                <a:ea typeface="Times New Roman"/>
                <a:cs typeface="Times New Roman"/>
                <a:sym typeface="Times New Roman"/>
              </a:rPr>
              <a:t>є математичне та програмне забезпечення системи прогнозування та аналізу </a:t>
            </a:r>
            <a:r>
              <a:rPr lang="uk-UA" dirty="0" smtClean="0">
                <a:solidFill>
                  <a:schemeClr val="tx1"/>
                </a:solidFill>
                <a:latin typeface="Times New Roman"/>
                <a:ea typeface="Times New Roman"/>
                <a:cs typeface="Times New Roman"/>
                <a:sym typeface="Times New Roman"/>
              </a:rPr>
              <a:t>показників ефективності </a:t>
            </a:r>
            <a:r>
              <a:rPr lang="uk-UA" dirty="0">
                <a:solidFill>
                  <a:schemeClr val="tx1"/>
                </a:solidFill>
                <a:latin typeface="Times New Roman"/>
                <a:ea typeface="Times New Roman"/>
                <a:cs typeface="Times New Roman"/>
                <a:sym typeface="Times New Roman"/>
              </a:rPr>
              <a:t>імпорту та експорту зовнішньої торгівлі </a:t>
            </a:r>
            <a:r>
              <a:rPr lang="uk-UA" dirty="0" smtClean="0">
                <a:solidFill>
                  <a:schemeClr val="tx1"/>
                </a:solidFill>
                <a:latin typeface="Times New Roman"/>
                <a:ea typeface="Times New Roman"/>
                <a:cs typeface="Times New Roman"/>
                <a:sym typeface="Times New Roman"/>
              </a:rPr>
              <a:t>України.</a:t>
            </a:r>
            <a:endParaRPr dirty="0">
              <a:solidFill>
                <a:schemeClr val="tx1"/>
              </a:solidFill>
            </a:endParaRPr>
          </a:p>
          <a:p>
            <a:pPr marL="342900" lvl="0" indent="-228600" algn="l" rtl="0">
              <a:spcBef>
                <a:spcPts val="1000"/>
              </a:spcBef>
              <a:spcAft>
                <a:spcPts val="0"/>
              </a:spcAft>
              <a:buSzPts val="1800"/>
              <a:buNone/>
            </a:pPr>
            <a:endParaRPr dirty="0"/>
          </a:p>
        </p:txBody>
      </p:sp>
      <p:sp>
        <p:nvSpPr>
          <p:cNvPr id="2" name="Номер слайда 1"/>
          <p:cNvSpPr>
            <a:spLocks noGrp="1"/>
          </p:cNvSpPr>
          <p:nvPr>
            <p:ph type="sldNum" sz="quarter" idx="12"/>
          </p:nvPr>
        </p:nvSpPr>
        <p:spPr/>
        <p:txBody>
          <a:bodyPr/>
          <a:lstStyle/>
          <a:p>
            <a:fld id="{EEA7EB2F-D621-4394-BE41-AA53AD3B5311}" type="slidenum">
              <a:rPr lang="uk-UA" smtClean="0"/>
              <a:t>3</a:t>
            </a:fld>
            <a:endParaRPr lang="uk-UA"/>
          </a:p>
        </p:txBody>
      </p:sp>
    </p:spTree>
    <p:extLst>
      <p:ext uri="{BB962C8B-B14F-4D97-AF65-F5344CB8AC3E}">
        <p14:creationId xmlns:p14="http://schemas.microsoft.com/office/powerpoint/2010/main" val="3557997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0798" y="258350"/>
            <a:ext cx="10481202" cy="1280890"/>
          </a:xfrm>
        </p:spPr>
        <p:txBody>
          <a:bodyPr>
            <a:normAutofit fontScale="90000"/>
          </a:bodyPr>
          <a:lstStyle/>
          <a:p>
            <a:r>
              <a:rPr lang="uk-UA" dirty="0">
                <a:latin typeface="Times New Roman" panose="02020603050405020304" pitchFamily="18" charset="0"/>
                <a:cs typeface="Times New Roman" panose="02020603050405020304" pitchFamily="18" charset="0"/>
              </a:rPr>
              <a:t>Результати роботи с</a:t>
            </a:r>
            <a:r>
              <a:rPr lang="ru-RU" dirty="0" err="1">
                <a:latin typeface="Times New Roman" panose="02020603050405020304" pitchFamily="18" charset="0"/>
                <a:cs typeface="Times New Roman" panose="02020603050405020304" pitchFamily="18" charset="0"/>
              </a:rPr>
              <a:t>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анал</a:t>
            </a:r>
            <a:r>
              <a:rPr lang="uk-UA" dirty="0" err="1">
                <a:latin typeface="Times New Roman" panose="02020603050405020304" pitchFamily="18" charset="0"/>
                <a:cs typeface="Times New Roman" panose="02020603050405020304" pitchFamily="18" charset="0"/>
              </a:rPr>
              <a:t>ізу</a:t>
            </a:r>
            <a:r>
              <a:rPr lang="uk-UA"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endParaRPr lang="uk-UA" dirty="0"/>
          </a:p>
        </p:txBody>
      </p:sp>
      <p:pic>
        <p:nvPicPr>
          <p:cNvPr id="4" name="Рисунок 3"/>
          <p:cNvPicPr/>
          <p:nvPr/>
        </p:nvPicPr>
        <p:blipFill>
          <a:blip r:embed="rId3"/>
          <a:stretch>
            <a:fillRect/>
          </a:stretch>
        </p:blipFill>
        <p:spPr>
          <a:xfrm>
            <a:off x="1710798" y="1539240"/>
            <a:ext cx="5001974" cy="354106"/>
          </a:xfrm>
          <a:prstGeom prst="rect">
            <a:avLst/>
          </a:prstGeom>
        </p:spPr>
      </p:pic>
      <p:pic>
        <p:nvPicPr>
          <p:cNvPr id="5" name="Рисунок 4"/>
          <p:cNvPicPr/>
          <p:nvPr/>
        </p:nvPicPr>
        <p:blipFill>
          <a:blip r:embed="rId4"/>
          <a:stretch>
            <a:fillRect/>
          </a:stretch>
        </p:blipFill>
        <p:spPr>
          <a:xfrm>
            <a:off x="1796860" y="1893346"/>
            <a:ext cx="8498208" cy="4964654"/>
          </a:xfrm>
          <a:prstGeom prst="rect">
            <a:avLst/>
          </a:prstGeom>
        </p:spPr>
      </p:pic>
      <p:sp>
        <p:nvSpPr>
          <p:cNvPr id="3" name="Номер слайда 2"/>
          <p:cNvSpPr>
            <a:spLocks noGrp="1"/>
          </p:cNvSpPr>
          <p:nvPr>
            <p:ph type="sldNum" sz="quarter" idx="12"/>
          </p:nvPr>
        </p:nvSpPr>
        <p:spPr/>
        <p:txBody>
          <a:bodyPr/>
          <a:lstStyle/>
          <a:p>
            <a:fld id="{EEA7EB2F-D621-4394-BE41-AA53AD3B5311}" type="slidenum">
              <a:rPr lang="uk-UA" smtClean="0"/>
              <a:t>30</a:t>
            </a:fld>
            <a:endParaRPr lang="uk-UA"/>
          </a:p>
        </p:txBody>
      </p:sp>
    </p:spTree>
    <p:extLst>
      <p:ext uri="{BB962C8B-B14F-4D97-AF65-F5344CB8AC3E}">
        <p14:creationId xmlns:p14="http://schemas.microsoft.com/office/powerpoint/2010/main" val="35596613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7208" y="0"/>
            <a:ext cx="10364792" cy="1280890"/>
          </a:xfrm>
        </p:spPr>
        <p:txBody>
          <a:bodyPr>
            <a:normAutofit fontScale="90000"/>
          </a:bodyPr>
          <a:lstStyle/>
          <a:p>
            <a:r>
              <a:rPr lang="uk-UA" dirty="0">
                <a:latin typeface="Times New Roman" panose="02020603050405020304" pitchFamily="18" charset="0"/>
                <a:cs typeface="Times New Roman" panose="02020603050405020304" pitchFamily="18" charset="0"/>
              </a:rPr>
              <a:t>Результати роботи с</a:t>
            </a:r>
            <a:r>
              <a:rPr lang="ru-RU" dirty="0" err="1">
                <a:latin typeface="Times New Roman" panose="02020603050405020304" pitchFamily="18" charset="0"/>
                <a:cs typeface="Times New Roman" panose="02020603050405020304" pitchFamily="18" charset="0"/>
              </a:rPr>
              <a:t>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анал</a:t>
            </a:r>
            <a:r>
              <a:rPr lang="uk-UA" dirty="0" err="1">
                <a:latin typeface="Times New Roman" panose="02020603050405020304" pitchFamily="18" charset="0"/>
                <a:cs typeface="Times New Roman" panose="02020603050405020304" pitchFamily="18" charset="0"/>
              </a:rPr>
              <a:t>ізу</a:t>
            </a:r>
            <a:r>
              <a:rPr lang="uk-UA"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endParaRPr lang="uk-UA" dirty="0"/>
          </a:p>
        </p:txBody>
      </p:sp>
      <p:pic>
        <p:nvPicPr>
          <p:cNvPr id="7" name="Рисунок 6"/>
          <p:cNvPicPr>
            <a:picLocks noChangeAspect="1"/>
          </p:cNvPicPr>
          <p:nvPr/>
        </p:nvPicPr>
        <p:blipFill>
          <a:blip r:embed="rId3"/>
          <a:stretch>
            <a:fillRect/>
          </a:stretch>
        </p:blipFill>
        <p:spPr>
          <a:xfrm>
            <a:off x="200394" y="1997762"/>
            <a:ext cx="5858764" cy="3810330"/>
          </a:xfrm>
          <a:prstGeom prst="rect">
            <a:avLst/>
          </a:prstGeom>
        </p:spPr>
      </p:pic>
      <p:pic>
        <p:nvPicPr>
          <p:cNvPr id="8" name="Рисунок 7"/>
          <p:cNvPicPr>
            <a:picLocks noChangeAspect="1"/>
          </p:cNvPicPr>
          <p:nvPr/>
        </p:nvPicPr>
        <p:blipFill>
          <a:blip r:embed="rId4"/>
          <a:stretch>
            <a:fillRect/>
          </a:stretch>
        </p:blipFill>
        <p:spPr>
          <a:xfrm>
            <a:off x="6185798" y="2014489"/>
            <a:ext cx="6006202" cy="3810330"/>
          </a:xfrm>
          <a:prstGeom prst="rect">
            <a:avLst/>
          </a:prstGeom>
        </p:spPr>
      </p:pic>
      <p:pic>
        <p:nvPicPr>
          <p:cNvPr id="11" name="Рисунок 10"/>
          <p:cNvPicPr>
            <a:picLocks noChangeAspect="1"/>
          </p:cNvPicPr>
          <p:nvPr/>
        </p:nvPicPr>
        <p:blipFill>
          <a:blip r:embed="rId5"/>
          <a:stretch>
            <a:fillRect/>
          </a:stretch>
        </p:blipFill>
        <p:spPr>
          <a:xfrm>
            <a:off x="1166459" y="1650381"/>
            <a:ext cx="4756452" cy="347382"/>
          </a:xfrm>
          <a:prstGeom prst="rect">
            <a:avLst/>
          </a:prstGeom>
        </p:spPr>
      </p:pic>
      <p:pic>
        <p:nvPicPr>
          <p:cNvPr id="12" name="Рисунок 11"/>
          <p:cNvPicPr>
            <a:picLocks noChangeAspect="1"/>
          </p:cNvPicPr>
          <p:nvPr/>
        </p:nvPicPr>
        <p:blipFill>
          <a:blip r:embed="rId6"/>
          <a:stretch>
            <a:fillRect/>
          </a:stretch>
        </p:blipFill>
        <p:spPr>
          <a:xfrm>
            <a:off x="6456901" y="1650381"/>
            <a:ext cx="5138342" cy="347381"/>
          </a:xfrm>
          <a:prstGeom prst="rect">
            <a:avLst/>
          </a:prstGeom>
        </p:spPr>
      </p:pic>
      <p:sp>
        <p:nvSpPr>
          <p:cNvPr id="13" name="Номер слайда 12"/>
          <p:cNvSpPr>
            <a:spLocks noGrp="1"/>
          </p:cNvSpPr>
          <p:nvPr>
            <p:ph type="sldNum" sz="quarter" idx="12"/>
          </p:nvPr>
        </p:nvSpPr>
        <p:spPr/>
        <p:txBody>
          <a:bodyPr/>
          <a:lstStyle/>
          <a:p>
            <a:fld id="{EEA7EB2F-D621-4394-BE41-AA53AD3B5311}" type="slidenum">
              <a:rPr lang="uk-UA" smtClean="0"/>
              <a:t>31</a:t>
            </a:fld>
            <a:endParaRPr lang="uk-UA"/>
          </a:p>
        </p:txBody>
      </p:sp>
    </p:spTree>
    <p:extLst>
      <p:ext uri="{BB962C8B-B14F-4D97-AF65-F5344CB8AC3E}">
        <p14:creationId xmlns:p14="http://schemas.microsoft.com/office/powerpoint/2010/main" val="384606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7208" y="0"/>
            <a:ext cx="10364792" cy="1280890"/>
          </a:xfrm>
        </p:spPr>
        <p:txBody>
          <a:bodyPr>
            <a:normAutofit fontScale="90000"/>
          </a:bodyPr>
          <a:lstStyle/>
          <a:p>
            <a:r>
              <a:rPr lang="uk-UA" dirty="0">
                <a:latin typeface="Times New Roman" panose="02020603050405020304" pitchFamily="18" charset="0"/>
                <a:cs typeface="Times New Roman" panose="02020603050405020304" pitchFamily="18" charset="0"/>
              </a:rPr>
              <a:t>Результати роботи с</a:t>
            </a:r>
            <a:r>
              <a:rPr lang="ru-RU" dirty="0" err="1">
                <a:latin typeface="Times New Roman" panose="02020603050405020304" pitchFamily="18" charset="0"/>
                <a:cs typeface="Times New Roman" panose="02020603050405020304" pitchFamily="18" charset="0"/>
              </a:rPr>
              <a:t>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анал</a:t>
            </a:r>
            <a:r>
              <a:rPr lang="uk-UA" dirty="0" err="1">
                <a:latin typeface="Times New Roman" panose="02020603050405020304" pitchFamily="18" charset="0"/>
                <a:cs typeface="Times New Roman" panose="02020603050405020304" pitchFamily="18" charset="0"/>
              </a:rPr>
              <a:t>ізу</a:t>
            </a:r>
            <a:r>
              <a:rPr lang="uk-UA"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endParaRPr lang="uk-UA" dirty="0"/>
          </a:p>
        </p:txBody>
      </p:sp>
      <p:pic>
        <p:nvPicPr>
          <p:cNvPr id="3" name="Рисунок 2"/>
          <p:cNvPicPr>
            <a:picLocks noChangeAspect="1"/>
          </p:cNvPicPr>
          <p:nvPr/>
        </p:nvPicPr>
        <p:blipFill>
          <a:blip r:embed="rId3"/>
          <a:stretch>
            <a:fillRect/>
          </a:stretch>
        </p:blipFill>
        <p:spPr>
          <a:xfrm>
            <a:off x="164299" y="1890256"/>
            <a:ext cx="6180541" cy="3938950"/>
          </a:xfrm>
          <a:prstGeom prst="rect">
            <a:avLst/>
          </a:prstGeom>
        </p:spPr>
      </p:pic>
      <p:pic>
        <p:nvPicPr>
          <p:cNvPr id="4" name="Рисунок 3"/>
          <p:cNvPicPr>
            <a:picLocks noChangeAspect="1"/>
          </p:cNvPicPr>
          <p:nvPr/>
        </p:nvPicPr>
        <p:blipFill>
          <a:blip r:embed="rId4"/>
          <a:stretch>
            <a:fillRect/>
          </a:stretch>
        </p:blipFill>
        <p:spPr>
          <a:xfrm>
            <a:off x="6344841" y="1890256"/>
            <a:ext cx="5847160" cy="3938950"/>
          </a:xfrm>
          <a:prstGeom prst="rect">
            <a:avLst/>
          </a:prstGeom>
        </p:spPr>
      </p:pic>
      <p:sp>
        <p:nvSpPr>
          <p:cNvPr id="5" name="Номер слайда 4"/>
          <p:cNvSpPr>
            <a:spLocks noGrp="1"/>
          </p:cNvSpPr>
          <p:nvPr>
            <p:ph type="sldNum" sz="quarter" idx="12"/>
          </p:nvPr>
        </p:nvSpPr>
        <p:spPr/>
        <p:txBody>
          <a:bodyPr/>
          <a:lstStyle/>
          <a:p>
            <a:fld id="{EEA7EB2F-D621-4394-BE41-AA53AD3B5311}" type="slidenum">
              <a:rPr lang="uk-UA" smtClean="0"/>
              <a:t>32</a:t>
            </a:fld>
            <a:endParaRPr lang="uk-UA"/>
          </a:p>
        </p:txBody>
      </p:sp>
      <p:pic>
        <p:nvPicPr>
          <p:cNvPr id="6" name="Рисунок 5"/>
          <p:cNvPicPr>
            <a:picLocks noChangeAspect="1"/>
          </p:cNvPicPr>
          <p:nvPr/>
        </p:nvPicPr>
        <p:blipFill>
          <a:blip r:embed="rId5"/>
          <a:stretch>
            <a:fillRect/>
          </a:stretch>
        </p:blipFill>
        <p:spPr>
          <a:xfrm>
            <a:off x="1601751" y="1402080"/>
            <a:ext cx="4305820" cy="297809"/>
          </a:xfrm>
          <a:prstGeom prst="rect">
            <a:avLst/>
          </a:prstGeom>
        </p:spPr>
      </p:pic>
      <p:pic>
        <p:nvPicPr>
          <p:cNvPr id="9" name="Рисунок 8"/>
          <p:cNvPicPr>
            <a:picLocks noChangeAspect="1"/>
          </p:cNvPicPr>
          <p:nvPr/>
        </p:nvPicPr>
        <p:blipFill>
          <a:blip r:embed="rId6"/>
          <a:stretch>
            <a:fillRect/>
          </a:stretch>
        </p:blipFill>
        <p:spPr>
          <a:xfrm>
            <a:off x="6720923" y="1402080"/>
            <a:ext cx="4570712" cy="297809"/>
          </a:xfrm>
          <a:prstGeom prst="rect">
            <a:avLst/>
          </a:prstGeom>
        </p:spPr>
      </p:pic>
    </p:spTree>
    <p:extLst>
      <p:ext uri="{BB962C8B-B14F-4D97-AF65-F5344CB8AC3E}">
        <p14:creationId xmlns:p14="http://schemas.microsoft.com/office/powerpoint/2010/main" val="2150094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4586" y="398200"/>
            <a:ext cx="10294736" cy="1280890"/>
          </a:xfrm>
        </p:spPr>
        <p:txBody>
          <a:bodyPr>
            <a:normAutofit fontScale="90000"/>
          </a:bodyPr>
          <a:lstStyle/>
          <a:p>
            <a:r>
              <a:rPr lang="uk-UA" dirty="0">
                <a:latin typeface="Times New Roman" panose="02020603050405020304" pitchFamily="18" charset="0"/>
                <a:cs typeface="Times New Roman" panose="02020603050405020304" pitchFamily="18" charset="0"/>
              </a:rPr>
              <a:t>Результати роботи с</a:t>
            </a:r>
            <a:r>
              <a:rPr lang="ru-RU" dirty="0" err="1">
                <a:latin typeface="Times New Roman" panose="02020603050405020304" pitchFamily="18" charset="0"/>
                <a:cs typeface="Times New Roman" panose="02020603050405020304" pitchFamily="18" charset="0"/>
              </a:rPr>
              <a:t>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анал</a:t>
            </a:r>
            <a:r>
              <a:rPr lang="uk-UA" dirty="0" err="1">
                <a:latin typeface="Times New Roman" panose="02020603050405020304" pitchFamily="18" charset="0"/>
                <a:cs typeface="Times New Roman" panose="02020603050405020304" pitchFamily="18" charset="0"/>
              </a:rPr>
              <a:t>ізу</a:t>
            </a:r>
            <a:r>
              <a:rPr lang="uk-UA"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endParaRPr lang="uk-UA" dirty="0"/>
          </a:p>
        </p:txBody>
      </p:sp>
      <p:pic>
        <p:nvPicPr>
          <p:cNvPr id="6" name="Рисунок 5"/>
          <p:cNvPicPr/>
          <p:nvPr/>
        </p:nvPicPr>
        <p:blipFill>
          <a:blip r:embed="rId3"/>
          <a:stretch>
            <a:fillRect/>
          </a:stretch>
        </p:blipFill>
        <p:spPr>
          <a:xfrm>
            <a:off x="3328769" y="1420793"/>
            <a:ext cx="5995035" cy="1649730"/>
          </a:xfrm>
          <a:prstGeom prst="rect">
            <a:avLst/>
          </a:prstGeom>
        </p:spPr>
      </p:pic>
      <p:pic>
        <p:nvPicPr>
          <p:cNvPr id="5" name="Рисунок 4"/>
          <p:cNvPicPr>
            <a:picLocks noChangeAspect="1"/>
          </p:cNvPicPr>
          <p:nvPr/>
        </p:nvPicPr>
        <p:blipFill>
          <a:blip r:embed="rId4"/>
          <a:stretch>
            <a:fillRect/>
          </a:stretch>
        </p:blipFill>
        <p:spPr>
          <a:xfrm>
            <a:off x="5100830" y="3070523"/>
            <a:ext cx="7091170" cy="3710037"/>
          </a:xfrm>
          <a:prstGeom prst="rect">
            <a:avLst/>
          </a:prstGeom>
        </p:spPr>
      </p:pic>
      <p:sp>
        <p:nvSpPr>
          <p:cNvPr id="3" name="Номер слайда 2"/>
          <p:cNvSpPr>
            <a:spLocks noGrp="1"/>
          </p:cNvSpPr>
          <p:nvPr>
            <p:ph type="sldNum" sz="quarter" idx="12"/>
          </p:nvPr>
        </p:nvSpPr>
        <p:spPr/>
        <p:txBody>
          <a:bodyPr/>
          <a:lstStyle/>
          <a:p>
            <a:fld id="{EEA7EB2F-D621-4394-BE41-AA53AD3B5311}" type="slidenum">
              <a:rPr lang="uk-UA" smtClean="0"/>
              <a:t>33</a:t>
            </a:fld>
            <a:endParaRPr lang="uk-UA"/>
          </a:p>
        </p:txBody>
      </p:sp>
      <p:pic>
        <p:nvPicPr>
          <p:cNvPr id="4" name="Рисунок 3"/>
          <p:cNvPicPr>
            <a:picLocks noChangeAspect="1"/>
          </p:cNvPicPr>
          <p:nvPr/>
        </p:nvPicPr>
        <p:blipFill>
          <a:blip r:embed="rId5"/>
          <a:stretch>
            <a:fillRect/>
          </a:stretch>
        </p:blipFill>
        <p:spPr>
          <a:xfrm>
            <a:off x="205730" y="3291983"/>
            <a:ext cx="5210631" cy="3163981"/>
          </a:xfrm>
          <a:prstGeom prst="rect">
            <a:avLst/>
          </a:prstGeom>
        </p:spPr>
      </p:pic>
    </p:spTree>
    <p:extLst>
      <p:ext uri="{BB962C8B-B14F-4D97-AF65-F5344CB8AC3E}">
        <p14:creationId xmlns:p14="http://schemas.microsoft.com/office/powerpoint/2010/main" val="2262170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0040" y="333654"/>
            <a:ext cx="10491960" cy="1280890"/>
          </a:xfrm>
        </p:spPr>
        <p:txBody>
          <a:bodyPr>
            <a:normAutofit fontScale="90000"/>
          </a:bodyPr>
          <a:lstStyle/>
          <a:p>
            <a:r>
              <a:rPr lang="uk-UA" dirty="0">
                <a:latin typeface="Times New Roman" panose="02020603050405020304" pitchFamily="18" charset="0"/>
                <a:cs typeface="Times New Roman" panose="02020603050405020304" pitchFamily="18" charset="0"/>
              </a:rPr>
              <a:t>Результати роботи с</a:t>
            </a:r>
            <a:r>
              <a:rPr lang="ru-RU" dirty="0" err="1">
                <a:latin typeface="Times New Roman" panose="02020603050405020304" pitchFamily="18" charset="0"/>
                <a:cs typeface="Times New Roman" panose="02020603050405020304" pitchFamily="18" charset="0"/>
              </a:rPr>
              <a:t>истеми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анал</a:t>
            </a:r>
            <a:r>
              <a:rPr lang="uk-UA" dirty="0" err="1">
                <a:latin typeface="Times New Roman" panose="02020603050405020304" pitchFamily="18" charset="0"/>
                <a:cs typeface="Times New Roman" panose="02020603050405020304" pitchFamily="18" charset="0"/>
              </a:rPr>
              <a:t>ізу</a:t>
            </a:r>
            <a:r>
              <a:rPr lang="uk-UA" dirty="0">
                <a:latin typeface="Times New Roman" panose="02020603050405020304" pitchFamily="18" charset="0"/>
                <a:cs typeface="Times New Roman" panose="02020603050405020304" pitchFamily="18" charset="0"/>
              </a:rPr>
              <a:t> показників ефективності зовнішньої торгівлі України</a:t>
            </a:r>
            <a:r>
              <a:rPr lang="uk-UA" dirty="0"/>
              <a:t/>
            </a:r>
            <a:br>
              <a:rPr lang="uk-UA" dirty="0"/>
            </a:br>
            <a:endParaRPr lang="uk-UA" dirty="0"/>
          </a:p>
        </p:txBody>
      </p:sp>
      <p:pic>
        <p:nvPicPr>
          <p:cNvPr id="3" name="Рисунок 2"/>
          <p:cNvPicPr>
            <a:picLocks noChangeAspect="1"/>
          </p:cNvPicPr>
          <p:nvPr/>
        </p:nvPicPr>
        <p:blipFill>
          <a:blip r:embed="rId3"/>
          <a:stretch>
            <a:fillRect/>
          </a:stretch>
        </p:blipFill>
        <p:spPr>
          <a:xfrm>
            <a:off x="393123" y="1307129"/>
            <a:ext cx="7360227" cy="1130389"/>
          </a:xfrm>
          <a:prstGeom prst="rect">
            <a:avLst/>
          </a:prstGeom>
        </p:spPr>
      </p:pic>
      <p:pic>
        <p:nvPicPr>
          <p:cNvPr id="5" name="Рисунок 4"/>
          <p:cNvPicPr>
            <a:picLocks noChangeAspect="1"/>
          </p:cNvPicPr>
          <p:nvPr/>
        </p:nvPicPr>
        <p:blipFill>
          <a:blip r:embed="rId4"/>
          <a:stretch>
            <a:fillRect/>
          </a:stretch>
        </p:blipFill>
        <p:spPr>
          <a:xfrm>
            <a:off x="393123" y="2498778"/>
            <a:ext cx="4759902" cy="4292547"/>
          </a:xfrm>
          <a:prstGeom prst="rect">
            <a:avLst/>
          </a:prstGeom>
        </p:spPr>
      </p:pic>
      <p:sp>
        <p:nvSpPr>
          <p:cNvPr id="4" name="Номер слайда 3"/>
          <p:cNvSpPr>
            <a:spLocks noGrp="1"/>
          </p:cNvSpPr>
          <p:nvPr>
            <p:ph type="sldNum" sz="quarter" idx="12"/>
          </p:nvPr>
        </p:nvSpPr>
        <p:spPr/>
        <p:txBody>
          <a:bodyPr/>
          <a:lstStyle/>
          <a:p>
            <a:fld id="{EEA7EB2F-D621-4394-BE41-AA53AD3B5311}" type="slidenum">
              <a:rPr lang="uk-UA" smtClean="0"/>
              <a:t>34</a:t>
            </a:fld>
            <a:endParaRPr lang="uk-UA"/>
          </a:p>
        </p:txBody>
      </p:sp>
      <p:sp>
        <p:nvSpPr>
          <p:cNvPr id="15" name="Rectangle 3"/>
          <p:cNvSpPr>
            <a:spLocks noChangeArrowheads="1"/>
          </p:cNvSpPr>
          <p:nvPr/>
        </p:nvSpPr>
        <p:spPr bwMode="auto">
          <a:xfrm>
            <a:off x="4994275" y="3385003"/>
            <a:ext cx="2265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uk-UA"/>
          </a:p>
        </p:txBody>
      </p:sp>
      <p:graphicFrame>
        <p:nvGraphicFramePr>
          <p:cNvPr id="16" name="Таблица 15"/>
          <p:cNvGraphicFramePr>
            <a:graphicFrameLocks noGrp="1"/>
          </p:cNvGraphicFramePr>
          <p:nvPr>
            <p:extLst>
              <p:ext uri="{D42A27DB-BD31-4B8C-83A1-F6EECF244321}">
                <p14:modId xmlns:p14="http://schemas.microsoft.com/office/powerpoint/2010/main" val="4209573761"/>
              </p:ext>
            </p:extLst>
          </p:nvPr>
        </p:nvGraphicFramePr>
        <p:xfrm>
          <a:off x="5244458" y="2437518"/>
          <a:ext cx="6947540" cy="4425862"/>
        </p:xfrm>
        <a:graphic>
          <a:graphicData uri="http://schemas.openxmlformats.org/drawingml/2006/table">
            <a:tbl>
              <a:tblPr firstRow="1" firstCol="1" bandRow="1">
                <a:tableStyleId>{5C22544A-7EE6-4342-B048-85BDC9FD1C3A}</a:tableStyleId>
              </a:tblPr>
              <a:tblGrid>
                <a:gridCol w="929258">
                  <a:extLst>
                    <a:ext uri="{9D8B030D-6E8A-4147-A177-3AD203B41FA5}">
                      <a16:colId xmlns:a16="http://schemas.microsoft.com/office/drawing/2014/main" val="3163674062"/>
                    </a:ext>
                  </a:extLst>
                </a:gridCol>
                <a:gridCol w="845589">
                  <a:extLst>
                    <a:ext uri="{9D8B030D-6E8A-4147-A177-3AD203B41FA5}">
                      <a16:colId xmlns:a16="http://schemas.microsoft.com/office/drawing/2014/main" val="1190006549"/>
                    </a:ext>
                  </a:extLst>
                </a:gridCol>
                <a:gridCol w="1016431">
                  <a:extLst>
                    <a:ext uri="{9D8B030D-6E8A-4147-A177-3AD203B41FA5}">
                      <a16:colId xmlns:a16="http://schemas.microsoft.com/office/drawing/2014/main" val="2346113222"/>
                    </a:ext>
                  </a:extLst>
                </a:gridCol>
                <a:gridCol w="991879">
                  <a:extLst>
                    <a:ext uri="{9D8B030D-6E8A-4147-A177-3AD203B41FA5}">
                      <a16:colId xmlns:a16="http://schemas.microsoft.com/office/drawing/2014/main" val="3124109827"/>
                    </a:ext>
                  </a:extLst>
                </a:gridCol>
                <a:gridCol w="869264">
                  <a:extLst>
                    <a:ext uri="{9D8B030D-6E8A-4147-A177-3AD203B41FA5}">
                      <a16:colId xmlns:a16="http://schemas.microsoft.com/office/drawing/2014/main" val="3487184628"/>
                    </a:ext>
                  </a:extLst>
                </a:gridCol>
                <a:gridCol w="991879">
                  <a:extLst>
                    <a:ext uri="{9D8B030D-6E8A-4147-A177-3AD203B41FA5}">
                      <a16:colId xmlns:a16="http://schemas.microsoft.com/office/drawing/2014/main" val="3261717094"/>
                    </a:ext>
                  </a:extLst>
                </a:gridCol>
                <a:gridCol w="1303240">
                  <a:extLst>
                    <a:ext uri="{9D8B030D-6E8A-4147-A177-3AD203B41FA5}">
                      <a16:colId xmlns:a16="http://schemas.microsoft.com/office/drawing/2014/main" val="4108787584"/>
                    </a:ext>
                  </a:extLst>
                </a:gridCol>
              </a:tblGrid>
              <a:tr h="487267">
                <a:tc>
                  <a:txBody>
                    <a:bodyPr/>
                    <a:lstStyle/>
                    <a:p>
                      <a:pPr indent="0" algn="ctr">
                        <a:lnSpc>
                          <a:spcPct val="150000"/>
                        </a:lnSpc>
                        <a:spcAft>
                          <a:spcPts val="0"/>
                        </a:spcAft>
                      </a:pPr>
                      <a:r>
                        <a:rPr lang="ru-RU" sz="700" dirty="0" smtClean="0">
                          <a:effectLst/>
                          <a:latin typeface="Times New Roman" panose="02020603050405020304" pitchFamily="18" charset="0"/>
                          <a:cs typeface="Times New Roman" panose="02020603050405020304" pitchFamily="18" charset="0"/>
                        </a:rPr>
                        <a:t>Показники</a:t>
                      </a:r>
                    </a:p>
                    <a:p>
                      <a:pPr indent="0" algn="ctr">
                        <a:lnSpc>
                          <a:spcPct val="150000"/>
                        </a:lnSpc>
                        <a:spcAft>
                          <a:spcPts val="0"/>
                        </a:spcAft>
                      </a:pPr>
                      <a:r>
                        <a:rPr lang="ru-RU" sz="700" dirty="0" smtClean="0">
                          <a:effectLst/>
                          <a:latin typeface="Times New Roman" panose="02020603050405020304" pitchFamily="18" charset="0"/>
                          <a:cs typeface="Times New Roman" panose="02020603050405020304" pitchFamily="18" charset="0"/>
                        </a:rPr>
                        <a:t>ефективност</a:t>
                      </a:r>
                      <a:r>
                        <a:rPr lang="uk-UA" sz="700" dirty="0" smtClean="0">
                          <a:effectLst/>
                          <a:latin typeface="Times New Roman" panose="02020603050405020304" pitchFamily="18" charset="0"/>
                          <a:cs typeface="Times New Roman" panose="02020603050405020304" pitchFamily="18" charset="0"/>
                        </a:rPr>
                        <a:t>і</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smtClean="0">
                          <a:effectLst/>
                          <a:latin typeface="Times New Roman" panose="02020603050405020304" pitchFamily="18" charset="0"/>
                          <a:cs typeface="Times New Roman" panose="02020603050405020304" pitchFamily="18" charset="0"/>
                        </a:rPr>
                        <a:t>Індекс </a:t>
                      </a:r>
                      <a:r>
                        <a:rPr lang="uk-UA" sz="700" dirty="0">
                          <a:effectLst/>
                          <a:latin typeface="Times New Roman" panose="02020603050405020304" pitchFamily="18" charset="0"/>
                          <a:cs typeface="Times New Roman" panose="02020603050405020304" pitchFamily="18" charset="0"/>
                        </a:rPr>
                        <a:t>фізичного обсягу експорту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фізичного обсягу імпорту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цін експорту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цін імпорту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кількісних</a:t>
                      </a:r>
                      <a:endParaRPr lang="uk-UA" sz="800" dirty="0">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умов торгівлі</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цінових умов торгівлі</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1515230347"/>
                  </a:ext>
                </a:extLst>
              </a:tr>
              <a:tr h="609084">
                <a:tc>
                  <a:txBody>
                    <a:bodyPr/>
                    <a:lstStyle/>
                    <a:p>
                      <a:pPr indent="0" algn="ctr">
                        <a:lnSpc>
                          <a:spcPct val="150000"/>
                        </a:lnSpc>
                        <a:spcAft>
                          <a:spcPts val="0"/>
                        </a:spcAft>
                      </a:pPr>
                      <a:r>
                        <a:rPr lang="uk-UA" sz="700" dirty="0" smtClean="0">
                          <a:effectLst/>
                          <a:latin typeface="Times New Roman" panose="02020603050405020304" pitchFamily="18" charset="0"/>
                          <a:cs typeface="Times New Roman" panose="02020603050405020304" pitchFamily="18" charset="0"/>
                        </a:rPr>
                        <a:t>Індекс </a:t>
                      </a:r>
                      <a:r>
                        <a:rPr lang="uk-UA" sz="700" dirty="0">
                          <a:effectLst/>
                          <a:latin typeface="Times New Roman" panose="02020603050405020304" pitchFamily="18" charset="0"/>
                          <a:cs typeface="Times New Roman" panose="02020603050405020304" pitchFamily="18" charset="0"/>
                        </a:rPr>
                        <a:t>фізичного обсягу експорту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smtClean="0">
                          <a:solidFill>
                            <a:schemeClr val="tx1"/>
                          </a:solidFill>
                          <a:effectLst/>
                          <a:highlight>
                            <a:srgbClr val="FFFFFF"/>
                          </a:highlight>
                          <a:latin typeface="Times New Roman" panose="02020603050405020304" pitchFamily="18" charset="0"/>
                          <a:cs typeface="Times New Roman" panose="02020603050405020304" pitchFamily="18" charset="0"/>
                        </a:rPr>
                        <a:t>Прямий зв’язок</a:t>
                      </a:r>
                      <a:r>
                        <a:rPr lang="en-US" sz="800" baseline="0" dirty="0" smtClean="0">
                          <a:solidFill>
                            <a:schemeClr val="tx1"/>
                          </a:solidFill>
                          <a:effectLst/>
                          <a:highlight>
                            <a:srgbClr val="FFFFFF"/>
                          </a:highlight>
                          <a:latin typeface="Times New Roman" panose="02020603050405020304" pitchFamily="18" charset="0"/>
                          <a:cs typeface="Times New Roman" panose="02020603050405020304" pitchFamily="18" charset="0"/>
                        </a:rPr>
                        <a:t> </a:t>
                      </a:r>
                      <a:r>
                        <a:rPr lang="uk-UA" sz="700" dirty="0" smtClean="0">
                          <a:solidFill>
                            <a:schemeClr val="tx1"/>
                          </a:solidFill>
                          <a:effectLst/>
                          <a:highlight>
                            <a:srgbClr val="FFFFFF"/>
                          </a:highlight>
                          <a:latin typeface="Times New Roman" panose="02020603050405020304" pitchFamily="18" charset="0"/>
                          <a:cs typeface="Times New Roman" panose="02020603050405020304" pitchFamily="18" charset="0"/>
                        </a:rPr>
                        <a:t>із дуже</a:t>
                      </a:r>
                      <a:r>
                        <a:rPr lang="en-US" sz="800" baseline="0" dirty="0" smtClean="0">
                          <a:solidFill>
                            <a:schemeClr val="tx1"/>
                          </a:solidFill>
                          <a:effectLst/>
                          <a:highlight>
                            <a:srgbClr val="FFFFFF"/>
                          </a:highlight>
                          <a:latin typeface="Times New Roman" panose="02020603050405020304" pitchFamily="18" charset="0"/>
                          <a:cs typeface="Times New Roman" panose="02020603050405020304" pitchFamily="18" charset="0"/>
                        </a:rPr>
                        <a:t> </a:t>
                      </a:r>
                      <a:r>
                        <a:rPr lang="uk-UA" sz="700" dirty="0" smtClean="0">
                          <a:solidFill>
                            <a:schemeClr val="tx1"/>
                          </a:solidFill>
                          <a:effectLst/>
                          <a:highlight>
                            <a:srgbClr val="FFFFFF"/>
                          </a:highlight>
                          <a:latin typeface="Times New Roman" panose="02020603050405020304" pitchFamily="18" charset="0"/>
                          <a:cs typeface="Times New Roman" panose="02020603050405020304" pitchFamily="18" charset="0"/>
                        </a:rPr>
                        <a:t>високою </a:t>
                      </a: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тіснотою (+1)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(-0,03)</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(-0,06)</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(0,07)</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Прямий зв’язок із високою тіснотою (0,79)</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(-0,09)</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1515489845"/>
                  </a:ext>
                </a:extLst>
              </a:tr>
              <a:tr h="609084">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фізичного обсягу імпорту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(-0,03)</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Прямий зв’язок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із дуже</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високою тіснотою (+1)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слабкою тіснотою (-0,22)</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слабкою тіснотою (-0,26)</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помірною тіснотою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(-0,34)</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3736713886"/>
                  </a:ext>
                </a:extLst>
              </a:tr>
              <a:tr h="609084">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цін експорту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(-0,06)</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слабкою тіснотою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(-0,22)</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Прямий зв’язок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із дуже</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високою тіснотою (+1)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(0,08)</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(-0,02)</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Прямий зв’язок із високою тіснотою (0,77)</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2684732016"/>
                  </a:ext>
                </a:extLst>
              </a:tr>
              <a:tr h="615523">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цін імпорту</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(0,07)</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слабкою тіснотою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(-0,26)</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(0,08)</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Прямий зв’язок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із дуже</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високою тіснотою (+1)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(0,08)</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помітною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тіснотою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(-0,54)</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465262364"/>
                  </a:ext>
                </a:extLst>
              </a:tr>
              <a:tr h="774157">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кількісних</a:t>
                      </a:r>
                      <a:endParaRPr lang="uk-UA" sz="800" dirty="0">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умов торгівлі</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smtClean="0">
                          <a:solidFill>
                            <a:schemeClr val="tx1"/>
                          </a:solidFill>
                          <a:effectLst/>
                          <a:latin typeface="Times New Roman" panose="02020603050405020304" pitchFamily="18" charset="0"/>
                          <a:cs typeface="Times New Roman" panose="02020603050405020304" pitchFamily="18" charset="0"/>
                        </a:rPr>
                        <a:t>Прямий зв’язок із високою тіснотою (0,79)</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помірною тіснотою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(-0,34)</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(-0,02)</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(0,08)</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Прямий зв’язок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із дуже</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високою тіснотою (+1)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(-0,06)</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1261551752"/>
                  </a:ext>
                </a:extLst>
              </a:tr>
              <a:tr h="716283">
                <a:tc>
                  <a:txBody>
                    <a:bodyPr/>
                    <a:lstStyle/>
                    <a:p>
                      <a:pPr indent="0" algn="ctr">
                        <a:lnSpc>
                          <a:spcPct val="150000"/>
                        </a:lnSpc>
                        <a:spcAft>
                          <a:spcPts val="0"/>
                        </a:spcAft>
                      </a:pPr>
                      <a:r>
                        <a:rPr lang="uk-UA" sz="700" dirty="0">
                          <a:effectLst/>
                          <a:latin typeface="Times New Roman" panose="02020603050405020304" pitchFamily="18" charset="0"/>
                          <a:cs typeface="Times New Roman" panose="02020603050405020304" pitchFamily="18" charset="0"/>
                        </a:rPr>
                        <a:t>Індекс цінових умов торгівлі</a:t>
                      </a:r>
                      <a:endParaRPr lang="uk-UA"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(-0,09)</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Прямий зв’язок із високою тіснотою (0,77)</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Зворотній зв’язок із</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помітною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тіснотою</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latin typeface="Times New Roman" panose="02020603050405020304" pitchFamily="18" charset="0"/>
                          <a:cs typeface="Times New Roman" panose="02020603050405020304" pitchFamily="18" charset="0"/>
                        </a:rPr>
                        <a:t>(-0,54)</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Майже відсутній зв</a:t>
                      </a:r>
                      <a:r>
                        <a:rPr lang="en-US" sz="700" dirty="0">
                          <a:solidFill>
                            <a:schemeClr val="tx1"/>
                          </a:solidFill>
                          <a:effectLst/>
                          <a:highlight>
                            <a:srgbClr val="FFFFFF"/>
                          </a:highlight>
                          <a:latin typeface="Times New Roman" panose="02020603050405020304" pitchFamily="18" charset="0"/>
                          <a:cs typeface="Times New Roman" panose="02020603050405020304" pitchFamily="18" charset="0"/>
                        </a:rPr>
                        <a:t>’</a:t>
                      </a:r>
                      <a:r>
                        <a:rPr lang="ru-RU" sz="700" dirty="0" err="1">
                          <a:solidFill>
                            <a:schemeClr val="tx1"/>
                          </a:solidFill>
                          <a:effectLst/>
                          <a:highlight>
                            <a:srgbClr val="FFFFFF"/>
                          </a:highlight>
                          <a:latin typeface="Times New Roman" panose="02020603050405020304" pitchFamily="18" charset="0"/>
                          <a:cs typeface="Times New Roman" panose="02020603050405020304" pitchFamily="18" charset="0"/>
                        </a:rPr>
                        <a:t>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ru-RU" sz="700" dirty="0">
                          <a:solidFill>
                            <a:schemeClr val="tx1"/>
                          </a:solidFill>
                          <a:effectLst/>
                          <a:highlight>
                            <a:srgbClr val="FFFFFF"/>
                          </a:highlight>
                          <a:latin typeface="Times New Roman" panose="02020603050405020304" pitchFamily="18" charset="0"/>
                          <a:cs typeface="Times New Roman" panose="02020603050405020304" pitchFamily="18" charset="0"/>
                        </a:rPr>
                        <a:t>(-0,06)</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tc>
                  <a:txBody>
                    <a:bodyPr/>
                    <a:lstStyle/>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Прямий зв’язок</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із дуже</a:t>
                      </a:r>
                      <a:endParaRPr lang="uk-UA" sz="800" dirty="0">
                        <a:solidFill>
                          <a:schemeClr val="tx1"/>
                        </a:solidFill>
                        <a:effectLst/>
                        <a:latin typeface="Times New Roman" panose="02020603050405020304" pitchFamily="18" charset="0"/>
                        <a:cs typeface="Times New Roman" panose="02020603050405020304" pitchFamily="18" charset="0"/>
                      </a:endParaRPr>
                    </a:p>
                    <a:p>
                      <a:pPr indent="0" algn="ctr">
                        <a:lnSpc>
                          <a:spcPct val="150000"/>
                        </a:lnSpc>
                        <a:spcAft>
                          <a:spcPts val="0"/>
                        </a:spcAft>
                      </a:pPr>
                      <a:r>
                        <a:rPr lang="uk-UA" sz="700" dirty="0">
                          <a:solidFill>
                            <a:schemeClr val="tx1"/>
                          </a:solidFill>
                          <a:effectLst/>
                          <a:highlight>
                            <a:srgbClr val="FFFFFF"/>
                          </a:highlight>
                          <a:latin typeface="Times New Roman" panose="02020603050405020304" pitchFamily="18" charset="0"/>
                          <a:cs typeface="Times New Roman" panose="02020603050405020304" pitchFamily="18" charset="0"/>
                        </a:rPr>
                        <a:t>високою тіснотою (+1)</a:t>
                      </a:r>
                      <a:endParaRPr lang="uk-UA"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0" marB="0" anchor="ctr"/>
                </a:tc>
                <a:extLst>
                  <a:ext uri="{0D108BD9-81ED-4DB2-BD59-A6C34878D82A}">
                    <a16:rowId xmlns:a16="http://schemas.microsoft.com/office/drawing/2014/main" val="1559341268"/>
                  </a:ext>
                </a:extLst>
              </a:tr>
            </a:tbl>
          </a:graphicData>
        </a:graphic>
      </p:graphicFrame>
    </p:spTree>
    <p:extLst>
      <p:ext uri="{BB962C8B-B14F-4D97-AF65-F5344CB8AC3E}">
        <p14:creationId xmlns:p14="http://schemas.microsoft.com/office/powerpoint/2010/main" val="1317872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9955" y="351134"/>
            <a:ext cx="10472045" cy="645396"/>
          </a:xfrm>
        </p:spPr>
        <p:txBody>
          <a:bodyPr>
            <a:normAutofit/>
          </a:bodyPr>
          <a:lstStyle/>
          <a:p>
            <a:r>
              <a:rPr lang="uk-UA" dirty="0" smtClean="0">
                <a:latin typeface="Times New Roman" panose="02020603050405020304" pitchFamily="18" charset="0"/>
                <a:cs typeface="Times New Roman" panose="02020603050405020304" pitchFamily="18" charset="0"/>
              </a:rPr>
              <a:t>Верифікація і </a:t>
            </a:r>
            <a:r>
              <a:rPr lang="uk-UA" dirty="0" err="1" smtClean="0">
                <a:latin typeface="Times New Roman" panose="02020603050405020304" pitchFamily="18" charset="0"/>
                <a:cs typeface="Times New Roman" panose="02020603050405020304" pitchFamily="18" charset="0"/>
              </a:rPr>
              <a:t>валідація</a:t>
            </a:r>
            <a:endParaRPr lang="uk-UA"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56225" y="1734104"/>
            <a:ext cx="11135666" cy="4933026"/>
          </a:xfrm>
        </p:spPr>
        <p:txBody>
          <a:bodyPr/>
          <a:lstStyle/>
          <a:p>
            <a:pPr marL="0" indent="0">
              <a:buNone/>
            </a:pPr>
            <a:r>
              <a:rPr lang="uk-UA" dirty="0" smtClean="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242089" y="1242330"/>
            <a:ext cx="11834681" cy="882742"/>
          </a:xfrm>
          <a:prstGeom prst="rect">
            <a:avLst/>
          </a:prstGeom>
        </p:spPr>
        <p:txBody>
          <a:bodyPr wrap="square">
            <a:spAutoFit/>
          </a:bodyPr>
          <a:lstStyle/>
          <a:p>
            <a:pPr indent="450215" algn="just">
              <a:lnSpc>
                <a:spcPct val="107000"/>
              </a:lnSpc>
              <a:spcAft>
                <a:spcPts val="0"/>
              </a:spcAft>
            </a:pPr>
            <a:r>
              <a:rPr lang="uk-UA" sz="1600" b="1" dirty="0">
                <a:solidFill>
                  <a:srgbClr val="000000"/>
                </a:solidFill>
                <a:latin typeface="Times New Roman" panose="02020603050405020304" pitchFamily="18" charset="0"/>
                <a:ea typeface="Times New Roman" panose="02020603050405020304" pitchFamily="18" charset="0"/>
              </a:rPr>
              <a:t>Верифікація, перевірка</a:t>
            </a:r>
            <a:r>
              <a:rPr lang="uk-UA" sz="1600" dirty="0">
                <a:solidFill>
                  <a:srgbClr val="000000"/>
                </a:solidFill>
                <a:latin typeface="Times New Roman" panose="02020603050405020304" pitchFamily="18" charset="0"/>
                <a:ea typeface="Times New Roman" panose="02020603050405020304" pitchFamily="18" charset="0"/>
              </a:rPr>
              <a:t>— підтвердження на основі надання об’єктивних свідчень того, що встановлені вимоги були виконані. </a:t>
            </a:r>
          </a:p>
          <a:p>
            <a:pPr indent="450215" algn="just">
              <a:lnSpc>
                <a:spcPct val="107000"/>
              </a:lnSpc>
              <a:spcAft>
                <a:spcPts val="0"/>
              </a:spcAft>
            </a:pPr>
            <a:r>
              <a:rPr lang="uk-UA" sz="1600" dirty="0">
                <a:latin typeface="Times New Roman" panose="02020603050405020304" pitchFamily="18" charset="0"/>
                <a:cs typeface="Times New Roman" panose="02020603050405020304" pitchFamily="18" charset="0"/>
              </a:rPr>
              <a:t>Виходячи із цього визначення, було реалізовано - </a:t>
            </a:r>
            <a:r>
              <a:rPr lang="uk-UA" sz="1600" dirty="0" smtClean="0">
                <a:latin typeface="Times New Roman" panose="02020603050405020304" pitchFamily="18" charset="0"/>
                <a:cs typeface="Times New Roman" panose="02020603050405020304" pitchFamily="18" charset="0"/>
              </a:rPr>
              <a:t>систему </a:t>
            </a:r>
            <a:r>
              <a:rPr lang="uk-UA" sz="1600" dirty="0">
                <a:latin typeface="Times New Roman" panose="02020603050405020304" pitchFamily="18" charset="0"/>
                <a:cs typeface="Times New Roman" panose="02020603050405020304" pitchFamily="18" charset="0"/>
              </a:rPr>
              <a:t>прогнозування </a:t>
            </a:r>
            <a:r>
              <a:rPr lang="ru-RU" sz="1600" dirty="0">
                <a:latin typeface="Times New Roman" panose="02020603050405020304" pitchFamily="18" charset="0"/>
                <a:cs typeface="Times New Roman" panose="02020603050405020304" pitchFamily="18" charset="0"/>
              </a:rPr>
              <a:t>та </a:t>
            </a:r>
            <a:r>
              <a:rPr lang="ru-RU" sz="1600" dirty="0" err="1">
                <a:latin typeface="Times New Roman" panose="02020603050405020304" pitchFamily="18" charset="0"/>
                <a:cs typeface="Times New Roman" panose="02020603050405020304" pitchFamily="18" charset="0"/>
              </a:rPr>
              <a:t>аналізу</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показників</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ефективності</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імпорту</a:t>
            </a:r>
            <a:r>
              <a:rPr lang="ru-RU" sz="1600" dirty="0">
                <a:latin typeface="Times New Roman" panose="02020603050405020304" pitchFamily="18" charset="0"/>
                <a:cs typeface="Times New Roman" panose="02020603050405020304" pitchFamily="18" charset="0"/>
              </a:rPr>
              <a:t> та </a:t>
            </a:r>
            <a:r>
              <a:rPr lang="ru-RU" sz="1600" dirty="0" err="1">
                <a:latin typeface="Times New Roman" panose="02020603050405020304" pitchFamily="18" charset="0"/>
                <a:cs typeface="Times New Roman" panose="02020603050405020304" pitchFamily="18" charset="0"/>
              </a:rPr>
              <a:t>експорту</a:t>
            </a:r>
            <a:r>
              <a:rPr lang="uk-UA" sz="1600" dirty="0" smtClean="0">
                <a:latin typeface="Times New Roman" panose="02020603050405020304" pitchFamily="18" charset="0"/>
                <a:cs typeface="Times New Roman" panose="02020603050405020304" pitchFamily="18" charset="0"/>
              </a:rPr>
              <a:t>. </a:t>
            </a:r>
            <a:r>
              <a:rPr lang="uk-UA" sz="1600" dirty="0" err="1">
                <a:latin typeface="Times New Roman" panose="02020603050405020304" pitchFamily="18" charset="0"/>
                <a:cs typeface="Times New Roman" panose="02020603050405020304" pitchFamily="18" charset="0"/>
              </a:rPr>
              <a:t>Протестовано</a:t>
            </a:r>
            <a:r>
              <a:rPr lang="uk-UA" sz="1600" dirty="0">
                <a:latin typeface="Times New Roman" panose="02020603050405020304" pitchFamily="18" charset="0"/>
                <a:cs typeface="Times New Roman" panose="02020603050405020304" pitchFamily="18" charset="0"/>
              </a:rPr>
              <a:t> </a:t>
            </a:r>
            <a:r>
              <a:rPr lang="uk-UA" sz="1600" dirty="0" smtClean="0">
                <a:latin typeface="Times New Roman" panose="02020603050405020304" pitchFamily="18" charset="0"/>
                <a:cs typeface="Times New Roman" panose="02020603050405020304" pitchFamily="18" charset="0"/>
              </a:rPr>
              <a:t>реалізований </a:t>
            </a:r>
            <a:r>
              <a:rPr lang="uk-UA" sz="1600" dirty="0" err="1" smtClean="0">
                <a:latin typeface="Times New Roman" panose="02020603050405020304" pitchFamily="18" charset="0"/>
                <a:cs typeface="Times New Roman" panose="02020603050405020304" pitchFamily="18" charset="0"/>
              </a:rPr>
              <a:t>проєкт</a:t>
            </a:r>
            <a:r>
              <a:rPr lang="uk-UA" sz="1600" dirty="0" smtClean="0">
                <a:latin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на основі </a:t>
            </a:r>
            <a:r>
              <a:rPr lang="uk-UA" sz="1600" dirty="0" err="1">
                <a:latin typeface="Times New Roman" panose="02020603050405020304" pitchFamily="18" charset="0"/>
                <a:cs typeface="Times New Roman" panose="02020603050405020304" pitchFamily="18" charset="0"/>
              </a:rPr>
              <a:t>датасету</a:t>
            </a:r>
            <a:r>
              <a:rPr lang="uk-UA" sz="1600" dirty="0">
                <a:latin typeface="Times New Roman" panose="02020603050405020304" pitchFamily="18" charset="0"/>
                <a:cs typeface="Times New Roman" panose="02020603050405020304" pitchFamily="18" charset="0"/>
              </a:rPr>
              <a:t> та визначено, що система відповідає поставленим вимогам.</a:t>
            </a:r>
          </a:p>
        </p:txBody>
      </p:sp>
      <p:sp>
        <p:nvSpPr>
          <p:cNvPr id="5" name="Прямоугольник 4"/>
          <p:cNvSpPr/>
          <p:nvPr/>
        </p:nvSpPr>
        <p:spPr>
          <a:xfrm>
            <a:off x="359700" y="2311999"/>
            <a:ext cx="4274154" cy="2985433"/>
          </a:xfrm>
          <a:prstGeom prst="rect">
            <a:avLst/>
          </a:prstGeom>
        </p:spPr>
        <p:txBody>
          <a:bodyPr wrap="square">
            <a:spAutoFit/>
          </a:bodyPr>
          <a:lstStyle/>
          <a:p>
            <a:r>
              <a:rPr lang="uk-UA" sz="2800" dirty="0">
                <a:solidFill>
                  <a:srgbClr val="000000"/>
                </a:solidFill>
                <a:latin typeface="Times New Roman" panose="02020603050405020304" pitchFamily="18" charset="0"/>
                <a:ea typeface="Times New Roman" panose="02020603050405020304" pitchFamily="18" charset="0"/>
              </a:rPr>
              <a:t> </a:t>
            </a:r>
            <a:r>
              <a:rPr lang="uk-UA" sz="2800" dirty="0" smtClean="0">
                <a:solidFill>
                  <a:srgbClr val="000000"/>
                </a:solidFill>
                <a:latin typeface="Times New Roman" panose="02020603050405020304" pitchFamily="18" charset="0"/>
                <a:ea typeface="Times New Roman" panose="02020603050405020304" pitchFamily="18" charset="0"/>
              </a:rPr>
              <a:t>       </a:t>
            </a:r>
            <a:r>
              <a:rPr lang="uk-UA" sz="1600" b="1" dirty="0" err="1" smtClean="0">
                <a:solidFill>
                  <a:srgbClr val="000000"/>
                </a:solidFill>
                <a:latin typeface="Times New Roman" panose="02020603050405020304" pitchFamily="18" charset="0"/>
                <a:ea typeface="Times New Roman" panose="02020603050405020304" pitchFamily="18" charset="0"/>
              </a:rPr>
              <a:t>Валідація</a:t>
            </a:r>
            <a:r>
              <a:rPr lang="uk-UA" sz="1600" b="1" dirty="0" smtClean="0">
                <a:solidFill>
                  <a:srgbClr val="000000"/>
                </a:solidFill>
                <a:latin typeface="Times New Roman" panose="02020603050405020304" pitchFamily="18" charset="0"/>
                <a:ea typeface="Times New Roman" panose="02020603050405020304" pitchFamily="18" charset="0"/>
              </a:rPr>
              <a:t> </a:t>
            </a:r>
            <a:r>
              <a:rPr lang="uk-UA" sz="1600" b="1" dirty="0">
                <a:solidFill>
                  <a:srgbClr val="000000"/>
                </a:solidFill>
                <a:latin typeface="Times New Roman" panose="02020603050405020304" pitchFamily="18" charset="0"/>
                <a:ea typeface="Times New Roman" panose="02020603050405020304" pitchFamily="18" charset="0"/>
              </a:rPr>
              <a:t>(</a:t>
            </a:r>
            <a:r>
              <a:rPr lang="uk-UA" sz="1600" b="1" dirty="0" err="1">
                <a:solidFill>
                  <a:srgbClr val="000000"/>
                </a:solidFill>
                <a:latin typeface="Times New Roman" panose="02020603050405020304" pitchFamily="18" charset="0"/>
                <a:ea typeface="Times New Roman" panose="02020603050405020304" pitchFamily="18" charset="0"/>
              </a:rPr>
              <a:t>validation</a:t>
            </a:r>
            <a:r>
              <a:rPr lang="uk-UA" sz="1600" b="1" dirty="0">
                <a:solidFill>
                  <a:srgbClr val="000000"/>
                </a:solidFill>
                <a:latin typeface="Times New Roman" panose="02020603050405020304" pitchFamily="18" charset="0"/>
                <a:ea typeface="Times New Roman" panose="02020603050405020304" pitchFamily="18" charset="0"/>
              </a:rPr>
              <a:t> — надання законної сили)— </a:t>
            </a:r>
            <a:r>
              <a:rPr lang="uk-UA" sz="1600" dirty="0">
                <a:solidFill>
                  <a:srgbClr val="000000"/>
                </a:solidFill>
                <a:latin typeface="Times New Roman" panose="02020603050405020304" pitchFamily="18" charset="0"/>
                <a:ea typeface="Times New Roman" panose="02020603050405020304" pitchFamily="18" charset="0"/>
              </a:rPr>
              <a:t>підтвердження на основі надання об’єктивних свідчень того, що встановлені вимоги, призначені для конкретного використання і застосування, </a:t>
            </a:r>
            <a:r>
              <a:rPr lang="uk-UA" sz="1600" dirty="0" smtClean="0">
                <a:solidFill>
                  <a:srgbClr val="000000"/>
                </a:solidFill>
                <a:latin typeface="Times New Roman" panose="02020603050405020304" pitchFamily="18" charset="0"/>
                <a:ea typeface="Times New Roman" panose="02020603050405020304" pitchFamily="18" charset="0"/>
              </a:rPr>
              <a:t>виконані.</a:t>
            </a:r>
          </a:p>
          <a:p>
            <a:r>
              <a:rPr lang="uk-UA" sz="1600" dirty="0" smtClean="0">
                <a:solidFill>
                  <a:srgbClr val="000000"/>
                </a:solidFill>
                <a:latin typeface="Times New Roman" panose="02020603050405020304" pitchFamily="18" charset="0"/>
                <a:ea typeface="Times New Roman" panose="02020603050405020304" pitchFamily="18" charset="0"/>
              </a:rPr>
              <a:t>Було наведено, яким чином обчислюються оцінки точності </a:t>
            </a:r>
            <a:r>
              <a:rPr lang="en-US" sz="1600" dirty="0" smtClean="0">
                <a:solidFill>
                  <a:srgbClr val="000000"/>
                </a:solidFill>
                <a:latin typeface="Times New Roman" panose="02020603050405020304" pitchFamily="18" charset="0"/>
                <a:ea typeface="Times New Roman" panose="02020603050405020304" pitchFamily="18" charset="0"/>
              </a:rPr>
              <a:t>MAPE, </a:t>
            </a:r>
            <a:r>
              <a:rPr lang="uk-UA" sz="1600" dirty="0" smtClean="0">
                <a:solidFill>
                  <a:srgbClr val="000000"/>
                </a:solidFill>
                <a:latin typeface="Times New Roman" panose="02020603050405020304" pitchFamily="18" charset="0"/>
                <a:ea typeface="Times New Roman" panose="02020603050405020304" pitchFamily="18" charset="0"/>
              </a:rPr>
              <a:t>та </a:t>
            </a:r>
            <a:r>
              <a:rPr lang="en-US" sz="1600" dirty="0" smtClean="0">
                <a:solidFill>
                  <a:srgbClr val="000000"/>
                </a:solidFill>
                <a:latin typeface="Times New Roman" panose="02020603050405020304" pitchFamily="18" charset="0"/>
                <a:ea typeface="Times New Roman" panose="02020603050405020304" pitchFamily="18" charset="0"/>
              </a:rPr>
              <a:t>MSE </a:t>
            </a:r>
            <a:r>
              <a:rPr lang="uk-UA" sz="1600" dirty="0" smtClean="0">
                <a:solidFill>
                  <a:srgbClr val="000000"/>
                </a:solidFill>
                <a:latin typeface="Times New Roman" panose="02020603050405020304" pitchFamily="18" charset="0"/>
                <a:ea typeface="Times New Roman" panose="02020603050405020304" pitchFamily="18" charset="0"/>
              </a:rPr>
              <a:t>для прогнозування на основі моделі </a:t>
            </a:r>
            <a:r>
              <a:rPr lang="en-US" sz="1600" dirty="0" smtClean="0">
                <a:solidFill>
                  <a:srgbClr val="000000"/>
                </a:solidFill>
                <a:latin typeface="Times New Roman" panose="02020603050405020304" pitchFamily="18" charset="0"/>
                <a:ea typeface="Times New Roman" panose="02020603050405020304" pitchFamily="18" charset="0"/>
              </a:rPr>
              <a:t>ARIMA. </a:t>
            </a:r>
            <a:r>
              <a:rPr lang="uk-UA" sz="1600" dirty="0" smtClean="0">
                <a:solidFill>
                  <a:srgbClr val="000000"/>
                </a:solidFill>
                <a:latin typeface="Times New Roman" panose="02020603050405020304" pitchFamily="18" charset="0"/>
                <a:ea typeface="Times New Roman" panose="02020603050405020304" pitchFamily="18" charset="0"/>
              </a:rPr>
              <a:t> </a:t>
            </a:r>
            <a:r>
              <a:rPr lang="ru-RU" sz="1600" dirty="0" smtClean="0">
                <a:solidFill>
                  <a:srgbClr val="000000"/>
                </a:solidFill>
                <a:latin typeface="Times New Roman" panose="02020603050405020304" pitchFamily="18" charset="0"/>
                <a:ea typeface="Times New Roman" panose="02020603050405020304" pitchFamily="18" charset="0"/>
              </a:rPr>
              <a:t>На таблиц</a:t>
            </a:r>
            <a:r>
              <a:rPr lang="uk-UA" sz="1600" dirty="0" smtClean="0">
                <a:solidFill>
                  <a:srgbClr val="000000"/>
                </a:solidFill>
                <a:latin typeface="Times New Roman" panose="02020603050405020304" pitchFamily="18" charset="0"/>
                <a:ea typeface="Times New Roman" panose="02020603050405020304" pitchFamily="18" charset="0"/>
              </a:rPr>
              <a:t>і наведено інтервали, що відповідають якісним оцінкам прогнозу</a:t>
            </a:r>
            <a:r>
              <a:rPr lang="uk-UA" sz="1100" dirty="0" smtClean="0">
                <a:solidFill>
                  <a:srgbClr val="000000"/>
                </a:solidFill>
                <a:latin typeface="Times New Roman" panose="02020603050405020304" pitchFamily="18" charset="0"/>
                <a:ea typeface="Times New Roman" panose="02020603050405020304" pitchFamily="18" charset="0"/>
              </a:rPr>
              <a:t>.</a:t>
            </a:r>
            <a:endParaRPr lang="uk-UA" sz="1100" dirty="0"/>
          </a:p>
        </p:txBody>
      </p:sp>
      <p:graphicFrame>
        <p:nvGraphicFramePr>
          <p:cNvPr id="6" name="Таблица 5"/>
          <p:cNvGraphicFramePr>
            <a:graphicFrameLocks noGrp="1"/>
          </p:cNvGraphicFramePr>
          <p:nvPr>
            <p:extLst>
              <p:ext uri="{D42A27DB-BD31-4B8C-83A1-F6EECF244321}">
                <p14:modId xmlns:p14="http://schemas.microsoft.com/office/powerpoint/2010/main" val="3862887901"/>
              </p:ext>
            </p:extLst>
          </p:nvPr>
        </p:nvGraphicFramePr>
        <p:xfrm>
          <a:off x="242090" y="5475435"/>
          <a:ext cx="4157588" cy="1369698"/>
        </p:xfrm>
        <a:graphic>
          <a:graphicData uri="http://schemas.openxmlformats.org/drawingml/2006/table">
            <a:tbl>
              <a:tblPr firstRow="1" firstCol="1" bandRow="1">
                <a:tableStyleId>{5C22544A-7EE6-4342-B048-85BDC9FD1C3A}</a:tableStyleId>
              </a:tblPr>
              <a:tblGrid>
                <a:gridCol w="1687071">
                  <a:extLst>
                    <a:ext uri="{9D8B030D-6E8A-4147-A177-3AD203B41FA5}">
                      <a16:colId xmlns:a16="http://schemas.microsoft.com/office/drawing/2014/main" val="3980572493"/>
                    </a:ext>
                  </a:extLst>
                </a:gridCol>
                <a:gridCol w="2470517">
                  <a:extLst>
                    <a:ext uri="{9D8B030D-6E8A-4147-A177-3AD203B41FA5}">
                      <a16:colId xmlns:a16="http://schemas.microsoft.com/office/drawing/2014/main" val="3296236191"/>
                    </a:ext>
                  </a:extLst>
                </a:gridCol>
              </a:tblGrid>
              <a:tr h="0">
                <a:tc>
                  <a:txBody>
                    <a:bodyPr/>
                    <a:lstStyle/>
                    <a:p>
                      <a:pPr indent="450215" algn="just">
                        <a:lnSpc>
                          <a:spcPct val="107000"/>
                        </a:lnSpc>
                        <a:spcAft>
                          <a:spcPts val="0"/>
                        </a:spcAft>
                        <a:tabLst>
                          <a:tab pos="1569720" algn="l"/>
                        </a:tabLst>
                      </a:pPr>
                      <a:r>
                        <a:rPr lang="en-US" sz="1400">
                          <a:effectLst/>
                        </a:rPr>
                        <a:t>MAPE</a:t>
                      </a:r>
                      <a:endParaRPr lang="uk-UA" sz="1100">
                        <a:effectLst/>
                        <a:latin typeface="Calibri" panose="020F0502020204030204" pitchFamily="34"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k-UA" sz="1400" dirty="0">
                          <a:effectLst/>
                        </a:rPr>
                        <a:t>Точність прогнозу</a:t>
                      </a:r>
                      <a:endParaRPr lang="uk-UA"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30664825"/>
                  </a:ext>
                </a:extLst>
              </a:tr>
              <a:tr h="0">
                <a:tc>
                  <a:txBody>
                    <a:bodyPr/>
                    <a:lstStyle/>
                    <a:p>
                      <a:pPr indent="450215" algn="just">
                        <a:lnSpc>
                          <a:spcPct val="107000"/>
                        </a:lnSpc>
                        <a:spcAft>
                          <a:spcPts val="0"/>
                        </a:spcAft>
                      </a:pPr>
                      <a:r>
                        <a:rPr lang="uk-UA" sz="1400" dirty="0">
                          <a:effectLst/>
                        </a:rPr>
                        <a:t>Менше 10%</a:t>
                      </a:r>
                      <a:endParaRPr lang="uk-UA" sz="1100" dirty="0">
                        <a:effectLst/>
                        <a:latin typeface="Calibri" panose="020F0502020204030204" pitchFamily="34"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k-UA" sz="1400" dirty="0">
                          <a:effectLst/>
                        </a:rPr>
                        <a:t>Висока</a:t>
                      </a:r>
                      <a:endParaRPr lang="uk-UA"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06549535"/>
                  </a:ext>
                </a:extLst>
              </a:tr>
              <a:tr h="0">
                <a:tc>
                  <a:txBody>
                    <a:bodyPr/>
                    <a:lstStyle/>
                    <a:p>
                      <a:pPr indent="450215" algn="just">
                        <a:lnSpc>
                          <a:spcPct val="107000"/>
                        </a:lnSpc>
                        <a:spcAft>
                          <a:spcPts val="0"/>
                        </a:spcAft>
                      </a:pPr>
                      <a:r>
                        <a:rPr lang="uk-UA" sz="1400">
                          <a:effectLst/>
                        </a:rPr>
                        <a:t>10% - 20%</a:t>
                      </a:r>
                      <a:endParaRPr lang="uk-UA" sz="1100">
                        <a:effectLst/>
                        <a:latin typeface="Calibri" panose="020F0502020204030204" pitchFamily="34"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k-UA" sz="1400" dirty="0">
                          <a:effectLst/>
                        </a:rPr>
                        <a:t>Добра</a:t>
                      </a:r>
                      <a:endParaRPr lang="uk-UA"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8182804"/>
                  </a:ext>
                </a:extLst>
              </a:tr>
              <a:tr h="0">
                <a:tc>
                  <a:txBody>
                    <a:bodyPr/>
                    <a:lstStyle/>
                    <a:p>
                      <a:pPr indent="450215" algn="just">
                        <a:lnSpc>
                          <a:spcPct val="107000"/>
                        </a:lnSpc>
                        <a:spcAft>
                          <a:spcPts val="0"/>
                        </a:spcAft>
                      </a:pPr>
                      <a:r>
                        <a:rPr lang="uk-UA" sz="1400">
                          <a:effectLst/>
                        </a:rPr>
                        <a:t>20% - 40%</a:t>
                      </a:r>
                      <a:endParaRPr lang="uk-UA" sz="1100">
                        <a:effectLst/>
                        <a:latin typeface="Calibri" panose="020F0502020204030204" pitchFamily="34"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k-UA" sz="1400">
                          <a:effectLst/>
                        </a:rPr>
                        <a:t>Задовільна </a:t>
                      </a:r>
                      <a:endParaRPr lang="uk-U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75501241"/>
                  </a:ext>
                </a:extLst>
              </a:tr>
              <a:tr h="0">
                <a:tc>
                  <a:txBody>
                    <a:bodyPr/>
                    <a:lstStyle/>
                    <a:p>
                      <a:pPr indent="450215" algn="just">
                        <a:lnSpc>
                          <a:spcPct val="107000"/>
                        </a:lnSpc>
                        <a:spcAft>
                          <a:spcPts val="0"/>
                        </a:spcAft>
                      </a:pPr>
                      <a:r>
                        <a:rPr lang="uk-UA" sz="1400">
                          <a:effectLst/>
                        </a:rPr>
                        <a:t>40% - 50%</a:t>
                      </a:r>
                      <a:endParaRPr lang="uk-UA" sz="1100">
                        <a:effectLst/>
                        <a:latin typeface="Calibri" panose="020F0502020204030204" pitchFamily="34"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k-UA" sz="1400" dirty="0">
                          <a:effectLst/>
                        </a:rPr>
                        <a:t>Погана</a:t>
                      </a:r>
                      <a:endParaRPr lang="uk-UA"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33895268"/>
                  </a:ext>
                </a:extLst>
              </a:tr>
              <a:tr h="0">
                <a:tc>
                  <a:txBody>
                    <a:bodyPr/>
                    <a:lstStyle/>
                    <a:p>
                      <a:pPr indent="450215" algn="just">
                        <a:lnSpc>
                          <a:spcPct val="107000"/>
                        </a:lnSpc>
                        <a:spcAft>
                          <a:spcPts val="0"/>
                        </a:spcAft>
                      </a:pPr>
                      <a:r>
                        <a:rPr lang="uk-UA" sz="1400">
                          <a:effectLst/>
                        </a:rPr>
                        <a:t>Більше 50%</a:t>
                      </a:r>
                      <a:endParaRPr lang="uk-UA" sz="1100">
                        <a:effectLst/>
                        <a:latin typeface="Calibri" panose="020F0502020204030204" pitchFamily="34"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k-UA" sz="1400" dirty="0">
                          <a:effectLst/>
                        </a:rPr>
                        <a:t>Незадовільна</a:t>
                      </a:r>
                      <a:endParaRPr lang="uk-UA"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21628163"/>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82953269"/>
              </p:ext>
            </p:extLst>
          </p:nvPr>
        </p:nvGraphicFramePr>
        <p:xfrm>
          <a:off x="4633854" y="2616580"/>
          <a:ext cx="7558146" cy="4139551"/>
        </p:xfrm>
        <a:graphic>
          <a:graphicData uri="http://schemas.openxmlformats.org/drawingml/2006/table">
            <a:tbl>
              <a:tblPr>
                <a:noFill/>
              </a:tblPr>
              <a:tblGrid>
                <a:gridCol w="1999909">
                  <a:extLst>
                    <a:ext uri="{9D8B030D-6E8A-4147-A177-3AD203B41FA5}">
                      <a16:colId xmlns:a16="http://schemas.microsoft.com/office/drawing/2014/main" val="2806306895"/>
                    </a:ext>
                  </a:extLst>
                </a:gridCol>
                <a:gridCol w="3382701">
                  <a:extLst>
                    <a:ext uri="{9D8B030D-6E8A-4147-A177-3AD203B41FA5}">
                      <a16:colId xmlns:a16="http://schemas.microsoft.com/office/drawing/2014/main" val="177619019"/>
                    </a:ext>
                  </a:extLst>
                </a:gridCol>
                <a:gridCol w="2175536">
                  <a:extLst>
                    <a:ext uri="{9D8B030D-6E8A-4147-A177-3AD203B41FA5}">
                      <a16:colId xmlns:a16="http://schemas.microsoft.com/office/drawing/2014/main" val="2832308958"/>
                    </a:ext>
                  </a:extLst>
                </a:gridCol>
              </a:tblGrid>
              <a:tr h="584398">
                <a:tc>
                  <a:txBody>
                    <a:bodyPr/>
                    <a:lstStyle/>
                    <a:p>
                      <a:pPr indent="457200" algn="ctr">
                        <a:lnSpc>
                          <a:spcPct val="150000"/>
                        </a:lnSpc>
                        <a:spcAft>
                          <a:spcPts val="0"/>
                        </a:spcAft>
                      </a:pPr>
                      <a:r>
                        <a:rPr lang="uk-UA" sz="1200" dirty="0">
                          <a:solidFill>
                            <a:srgbClr val="000000"/>
                          </a:solidFill>
                          <a:effectLst/>
                          <a:highlight>
                            <a:srgbClr val="FFFFFF"/>
                          </a:highlight>
                          <a:latin typeface="Times New Roman" panose="02020603050405020304" pitchFamily="18" charset="0"/>
                          <a:ea typeface="Times New Roman" panose="02020603050405020304" pitchFamily="18" charset="0"/>
                        </a:rPr>
                        <a:t>Показники ефективності</a:t>
                      </a:r>
                      <a:endParaRPr lang="uk-UA" sz="1200" dirty="0">
                        <a:effectLst/>
                        <a:latin typeface="Times New Roman" panose="02020603050405020304" pitchFamily="18" charset="0"/>
                        <a:ea typeface="Times New Roman" panose="02020603050405020304" pitchFamily="18" charset="0"/>
                      </a:endParaRP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indent="457200" algn="ctr">
                        <a:lnSpc>
                          <a:spcPct val="150000"/>
                        </a:lnSpc>
                        <a:spcAft>
                          <a:spcPts val="0"/>
                        </a:spcAft>
                      </a:pPr>
                      <a:r>
                        <a:rPr lang="uk-UA" sz="1200" dirty="0">
                          <a:solidFill>
                            <a:srgbClr val="000000"/>
                          </a:solidFill>
                          <a:effectLst/>
                          <a:highlight>
                            <a:srgbClr val="FFFFFF"/>
                          </a:highlight>
                          <a:latin typeface="Times New Roman" panose="02020603050405020304" pitchFamily="18" charset="0"/>
                          <a:ea typeface="Times New Roman" panose="02020603050405020304" pitchFamily="18" charset="0"/>
                        </a:rPr>
                        <a:t>Значення </a:t>
                      </a:r>
                      <a:r>
                        <a:rPr lang="uk-UA" sz="1200" dirty="0">
                          <a:effectLst/>
                          <a:highlight>
                            <a:srgbClr val="FFFFFF"/>
                          </a:highlight>
                          <a:latin typeface="Times New Roman" panose="02020603050405020304" pitchFamily="18" charset="0"/>
                          <a:ea typeface="Times New Roman" panose="02020603050405020304" pitchFamily="18" charset="0"/>
                        </a:rPr>
                        <a:t>середньої абсолютної відсоткової похибки -  MAPE</a:t>
                      </a:r>
                      <a:endParaRPr lang="uk-UA" sz="1200" dirty="0">
                        <a:effectLst/>
                        <a:latin typeface="Times New Roman" panose="02020603050405020304" pitchFamily="18" charset="0"/>
                        <a:ea typeface="Times New Roman" panose="02020603050405020304" pitchFamily="18" charset="0"/>
                      </a:endParaRP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indent="457200" algn="ctr">
                        <a:lnSpc>
                          <a:spcPct val="150000"/>
                        </a:lnSpc>
                        <a:spcAft>
                          <a:spcPts val="0"/>
                        </a:spcAft>
                      </a:pPr>
                      <a:r>
                        <a:rPr lang="uk-UA" sz="1200" dirty="0">
                          <a:solidFill>
                            <a:srgbClr val="000000"/>
                          </a:solidFill>
                          <a:effectLst/>
                          <a:highlight>
                            <a:srgbClr val="FFFFFF"/>
                          </a:highlight>
                          <a:latin typeface="Times New Roman" panose="02020603050405020304" pitchFamily="18" charset="0"/>
                          <a:ea typeface="Times New Roman" panose="02020603050405020304" pitchFamily="18" charset="0"/>
                        </a:rPr>
                        <a:t>Якісна оцінка прогнозу моделі ARIMA</a:t>
                      </a:r>
                      <a:endParaRPr lang="uk-UA" sz="1200" dirty="0">
                        <a:effectLst/>
                        <a:latin typeface="Times New Roman" panose="02020603050405020304" pitchFamily="18" charset="0"/>
                        <a:ea typeface="Times New Roman" panose="02020603050405020304" pitchFamily="18" charset="0"/>
                      </a:endParaRP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3175123972"/>
                  </a:ext>
                </a:extLst>
              </a:tr>
              <a:tr h="584398">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Індекс фізичного обсягу експорту</a:t>
                      </a: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12%</a:t>
                      </a: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a:effectLst/>
                          <a:latin typeface="Times New Roman" panose="02020603050405020304" pitchFamily="18" charset="0"/>
                          <a:ea typeface="Times New Roman" panose="02020603050405020304" pitchFamily="18" charset="0"/>
                        </a:rPr>
                        <a:t>Добра точність прогнозу</a:t>
                      </a: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2507096259"/>
                  </a:ext>
                </a:extLst>
              </a:tr>
              <a:tr h="594151">
                <a:tc>
                  <a:txBody>
                    <a:bodyPr/>
                    <a:lstStyle/>
                    <a:p>
                      <a:pPr indent="457200" algn="ctr">
                        <a:lnSpc>
                          <a:spcPct val="150000"/>
                        </a:lnSpc>
                        <a:spcAft>
                          <a:spcPts val="0"/>
                        </a:spcAft>
                      </a:pPr>
                      <a:r>
                        <a:rPr lang="uk-UA" sz="1200" dirty="0">
                          <a:effectLst/>
                          <a:latin typeface="Times New Roman" panose="02020603050405020304" pitchFamily="18" charset="0"/>
                          <a:ea typeface="Times New Roman" panose="02020603050405020304" pitchFamily="18" charset="0"/>
                        </a:rPr>
                        <a:t>Індекс цін експорту </a:t>
                      </a:r>
                      <a:r>
                        <a:rPr lang="uk-UA" sz="1200" dirty="0" err="1">
                          <a:effectLst/>
                          <a:latin typeface="Times New Roman" panose="02020603050405020304" pitchFamily="18" charset="0"/>
                          <a:ea typeface="Times New Roman" panose="02020603050405020304" pitchFamily="18" charset="0"/>
                        </a:rPr>
                        <a:t>Пааше</a:t>
                      </a:r>
                      <a:endParaRPr lang="uk-UA" sz="1200" dirty="0">
                        <a:effectLst/>
                        <a:latin typeface="Times New Roman" panose="02020603050405020304" pitchFamily="18" charset="0"/>
                        <a:ea typeface="Times New Roman" panose="02020603050405020304" pitchFamily="18" charset="0"/>
                      </a:endParaRP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2%</a:t>
                      </a: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Висока точність прогнозу</a:t>
                      </a:r>
                    </a:p>
                  </a:txBody>
                  <a:tcPr marL="68580" marR="68580" marT="0" marB="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2913653780"/>
                  </a:ext>
                </a:extLst>
              </a:tr>
              <a:tr h="594151">
                <a:tc>
                  <a:txBody>
                    <a:bodyPr/>
                    <a:lstStyle/>
                    <a:p>
                      <a:pPr indent="457200" algn="ctr">
                        <a:lnSpc>
                          <a:spcPct val="150000"/>
                        </a:lnSpc>
                        <a:spcAft>
                          <a:spcPts val="0"/>
                        </a:spcAft>
                      </a:pPr>
                      <a:r>
                        <a:rPr lang="uk-UA" sz="1200" dirty="0">
                          <a:effectLst/>
                          <a:latin typeface="Times New Roman" panose="02020603050405020304" pitchFamily="18" charset="0"/>
                          <a:ea typeface="Times New Roman" panose="02020603050405020304" pitchFamily="18" charset="0"/>
                        </a:rPr>
                        <a:t>Індекс фізичного обсягу імпорту </a:t>
                      </a:r>
                      <a:r>
                        <a:rPr lang="uk-UA" sz="1200" dirty="0" err="1">
                          <a:effectLst/>
                          <a:latin typeface="Times New Roman" panose="02020603050405020304" pitchFamily="18" charset="0"/>
                          <a:ea typeface="Times New Roman" panose="02020603050405020304" pitchFamily="18" charset="0"/>
                        </a:rPr>
                        <a:t>Ласпейреса</a:t>
                      </a:r>
                      <a:endParaRPr lang="uk-UA" sz="1200" dirty="0">
                        <a:effectLst/>
                        <a:latin typeface="Times New Roman" panose="02020603050405020304" pitchFamily="18" charset="0"/>
                        <a:ea typeface="Times New Roman" panose="02020603050405020304" pitchFamily="18" charset="0"/>
                      </a:endParaRPr>
                    </a:p>
                  </a:txBody>
                  <a:tcPr marL="68580" marR="68580" marT="0" marB="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19%</a:t>
                      </a:r>
                    </a:p>
                  </a:txBody>
                  <a:tcPr marL="68580" marR="68580" marT="0" marB="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Добра точність прогнозу</a:t>
                      </a:r>
                    </a:p>
                  </a:txBody>
                  <a:tcPr marL="68580" marR="68580" marT="0" marB="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79542786"/>
                  </a:ext>
                </a:extLst>
              </a:tr>
              <a:tr h="594151">
                <a:tc>
                  <a:txBody>
                    <a:bodyPr/>
                    <a:lstStyle/>
                    <a:p>
                      <a:pPr indent="457200" algn="ctr">
                        <a:lnSpc>
                          <a:spcPct val="150000"/>
                        </a:lnSpc>
                        <a:spcAft>
                          <a:spcPts val="0"/>
                        </a:spcAft>
                      </a:pPr>
                      <a:r>
                        <a:rPr lang="uk-UA" sz="1200">
                          <a:effectLst/>
                          <a:latin typeface="Times New Roman" panose="02020603050405020304" pitchFamily="18" charset="0"/>
                          <a:ea typeface="Times New Roman" panose="02020603050405020304" pitchFamily="18" charset="0"/>
                        </a:rPr>
                        <a:t>Індекc цін імпорту Пааше</a:t>
                      </a:r>
                    </a:p>
                  </a:txBody>
                  <a:tcPr marL="68580" marR="68580" marT="0" marB="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1%</a:t>
                      </a:r>
                    </a:p>
                  </a:txBody>
                  <a:tcPr marL="68580" marR="68580" marT="0" marB="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Висока точність прогнозу</a:t>
                      </a:r>
                    </a:p>
                  </a:txBody>
                  <a:tcPr marL="68580" marR="68580" marT="0" marB="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2571458892"/>
                  </a:ext>
                </a:extLst>
              </a:tr>
              <a:tr h="594151">
                <a:tc>
                  <a:txBody>
                    <a:bodyPr/>
                    <a:lstStyle/>
                    <a:p>
                      <a:pPr indent="457200" algn="ctr">
                        <a:lnSpc>
                          <a:spcPct val="150000"/>
                        </a:lnSpc>
                        <a:spcAft>
                          <a:spcPts val="0"/>
                        </a:spcAft>
                      </a:pPr>
                      <a:r>
                        <a:rPr lang="uk-UA" sz="1200">
                          <a:effectLst/>
                          <a:latin typeface="Times New Roman" panose="02020603050405020304" pitchFamily="18" charset="0"/>
                          <a:ea typeface="Times New Roman" panose="02020603050405020304" pitchFamily="18" charset="0"/>
                        </a:rPr>
                        <a:t>Індекc умов торгівлі кількісний</a:t>
                      </a:r>
                    </a:p>
                  </a:txBody>
                  <a:tcPr marL="68580" marR="68580" marT="0" marB="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21%</a:t>
                      </a:r>
                    </a:p>
                  </a:txBody>
                  <a:tcPr marL="68580" marR="68580" marT="0" marB="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Задовільна точність прогнозу</a:t>
                      </a:r>
                    </a:p>
                  </a:txBody>
                  <a:tcPr marL="68580" marR="68580" marT="0" marB="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lgn="ctr">
                      <a:solidFill>
                        <a:srgbClr val="000000"/>
                      </a:solidFill>
                      <a:prstDash val="solid"/>
                      <a:round/>
                      <a:headEnd type="none" w="sm" len="sm"/>
                      <a:tailEnd type="none" w="sm" len="sm"/>
                    </a:lnT>
                    <a:lnB w="12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846725319"/>
                  </a:ext>
                </a:extLst>
              </a:tr>
              <a:tr h="594151">
                <a:tc>
                  <a:txBody>
                    <a:bodyPr/>
                    <a:lstStyle/>
                    <a:p>
                      <a:pPr indent="457200" algn="ctr">
                        <a:lnSpc>
                          <a:spcPct val="150000"/>
                        </a:lnSpc>
                        <a:spcAft>
                          <a:spcPts val="0"/>
                        </a:spcAft>
                      </a:pPr>
                      <a:r>
                        <a:rPr lang="uk-UA" sz="1200">
                          <a:effectLst/>
                          <a:latin typeface="Times New Roman" panose="02020603050405020304" pitchFamily="18" charset="0"/>
                          <a:ea typeface="Times New Roman" panose="02020603050405020304" pitchFamily="18" charset="0"/>
                        </a:rPr>
                        <a:t>Індекc умов торгівлі ціновий</a:t>
                      </a:r>
                    </a:p>
                  </a:txBody>
                  <a:tcPr marL="68580" marR="68580" marT="0" marB="0">
                    <a:lnL w="12575" cap="flat" cmpd="sng">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a:effectLst/>
                          <a:latin typeface="Times New Roman" panose="02020603050405020304" pitchFamily="18" charset="0"/>
                          <a:ea typeface="Times New Roman" panose="02020603050405020304" pitchFamily="18" charset="0"/>
                        </a:rPr>
                        <a:t>2%</a:t>
                      </a:r>
                    </a:p>
                  </a:txBody>
                  <a:tcPr marL="68580" marR="68580" marT="0" marB="0">
                    <a:lnL w="12575" cap="flat" cmpd="sng" algn="ctr">
                      <a:solidFill>
                        <a:srgbClr val="000000"/>
                      </a:solidFill>
                      <a:prstDash val="solid"/>
                      <a:round/>
                      <a:headEnd type="none" w="sm" len="sm"/>
                      <a:tailEnd type="none" w="sm" len="sm"/>
                    </a:lnL>
                    <a:lnR w="12575" cap="flat" cmpd="sng" algn="ctr">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indent="457200" algn="ctr">
                        <a:lnSpc>
                          <a:spcPct val="150000"/>
                        </a:lnSpc>
                        <a:spcBef>
                          <a:spcPts val="600"/>
                        </a:spcBef>
                        <a:spcAft>
                          <a:spcPts val="600"/>
                        </a:spcAft>
                      </a:pPr>
                      <a:r>
                        <a:rPr lang="uk-UA" sz="1200" dirty="0">
                          <a:effectLst/>
                          <a:latin typeface="Times New Roman" panose="02020603050405020304" pitchFamily="18" charset="0"/>
                          <a:ea typeface="Times New Roman" panose="02020603050405020304" pitchFamily="18" charset="0"/>
                        </a:rPr>
                        <a:t>Висока точність прогнозу</a:t>
                      </a:r>
                    </a:p>
                  </a:txBody>
                  <a:tcPr marL="68580" marR="68580" marT="0" marB="0">
                    <a:lnL w="12575" cap="flat" cmpd="sng" algn="ctr">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3606909285"/>
                  </a:ext>
                </a:extLst>
              </a:tr>
            </a:tbl>
          </a:graphicData>
        </a:graphic>
      </p:graphicFrame>
      <p:sp>
        <p:nvSpPr>
          <p:cNvPr id="10" name="Номер слайда 9"/>
          <p:cNvSpPr>
            <a:spLocks noGrp="1"/>
          </p:cNvSpPr>
          <p:nvPr>
            <p:ph type="sldNum" sz="quarter" idx="12"/>
          </p:nvPr>
        </p:nvSpPr>
        <p:spPr/>
        <p:txBody>
          <a:bodyPr/>
          <a:lstStyle/>
          <a:p>
            <a:fld id="{EEA7EB2F-D621-4394-BE41-AA53AD3B5311}" type="slidenum">
              <a:rPr lang="uk-UA" smtClean="0"/>
              <a:t>35</a:t>
            </a:fld>
            <a:endParaRPr lang="uk-UA"/>
          </a:p>
        </p:txBody>
      </p:sp>
    </p:spTree>
    <p:extLst>
      <p:ext uri="{BB962C8B-B14F-4D97-AF65-F5344CB8AC3E}">
        <p14:creationId xmlns:p14="http://schemas.microsoft.com/office/powerpoint/2010/main" val="2170855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6558" y="548806"/>
            <a:ext cx="8911687" cy="613020"/>
          </a:xfrm>
        </p:spPr>
        <p:txBody>
          <a:bodyPr>
            <a:normAutofit fontScale="90000"/>
          </a:bodyPr>
          <a:lstStyle/>
          <a:p>
            <a:r>
              <a:rPr lang="ru-RU" dirty="0" err="1" smtClean="0">
                <a:latin typeface="Times New Roman" panose="02020603050405020304" pitchFamily="18" charset="0"/>
                <a:cs typeface="Times New Roman" panose="02020603050405020304" pitchFamily="18" charset="0"/>
              </a:rPr>
              <a:t>Висновки</a:t>
            </a:r>
            <a:endParaRPr lang="uk-UA"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814241" y="855316"/>
            <a:ext cx="10197483" cy="3055965"/>
          </a:xfrm>
          <a:prstGeom prst="rect">
            <a:avLst/>
          </a:prstGeom>
        </p:spPr>
        <p:txBody>
          <a:bodyPr wrap="square">
            <a:spAutoFit/>
          </a:bodyPr>
          <a:lstStyle/>
          <a:p>
            <a:pPr indent="450215" algn="just">
              <a:lnSpc>
                <a:spcPct val="107000"/>
              </a:lnSpc>
              <a:spcAft>
                <a:spcPts val="0"/>
              </a:spcAft>
            </a:pPr>
            <a:endParaRPr lang="ru-RU" b="1" dirty="0" smtClean="0">
              <a:solidFill>
                <a:srgbClr val="000000"/>
              </a:solidFill>
              <a:latin typeface="Times New Roman" panose="02020603050405020304" pitchFamily="18" charset="0"/>
              <a:ea typeface="Times New Roman" panose="02020603050405020304" pitchFamily="18" charset="0"/>
            </a:endParaRPr>
          </a:p>
          <a:p>
            <a:pPr indent="450215" algn="just">
              <a:lnSpc>
                <a:spcPct val="107000"/>
              </a:lnSpc>
              <a:spcAft>
                <a:spcPts val="0"/>
              </a:spcAft>
            </a:pPr>
            <a:endParaRPr lang="ru-RU" b="1" dirty="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smtClean="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smtClean="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smtClean="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ru-RU" b="1" dirty="0" smtClean="0">
              <a:solidFill>
                <a:srgbClr val="000000"/>
              </a:solidFill>
              <a:latin typeface="Times New Roman" panose="02020603050405020304" pitchFamily="18" charset="0"/>
              <a:cs typeface="Times New Roman" panose="02020603050405020304" pitchFamily="18" charset="0"/>
            </a:endParaRPr>
          </a:p>
          <a:p>
            <a:pPr indent="450215" algn="just">
              <a:lnSpc>
                <a:spcPct val="107000"/>
              </a:lnSpc>
              <a:spcAft>
                <a:spcPts val="0"/>
              </a:spcAft>
            </a:pPr>
            <a:endParaRPr lang="uk-UA"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411401" y="1459417"/>
            <a:ext cx="11631501" cy="4278094"/>
          </a:xfrm>
          <a:prstGeom prst="rect">
            <a:avLst/>
          </a:prstGeom>
        </p:spPr>
        <p:txBody>
          <a:bodyPr wrap="square">
            <a:spAutoFit/>
          </a:bodyPr>
          <a:lstStyle/>
          <a:p>
            <a:pPr marL="342900" indent="-342900" algn="just">
              <a:spcAft>
                <a:spcPts val="0"/>
              </a:spcAft>
              <a:buAutoNum type="arabicPeriod"/>
            </a:pPr>
            <a:r>
              <a:rPr lang="ru-RU" sz="1200" dirty="0" smtClean="0">
                <a:solidFill>
                  <a:srgbClr val="000000"/>
                </a:solidFill>
                <a:latin typeface="Times New Roman" panose="02020603050405020304" pitchFamily="18" charset="0"/>
                <a:ea typeface="Times New Roman" panose="02020603050405020304" pitchFamily="18" charset="0"/>
              </a:rPr>
              <a:t>У робот</a:t>
            </a:r>
            <a:r>
              <a:rPr lang="uk-UA" sz="1200" dirty="0" smtClean="0">
                <a:solidFill>
                  <a:srgbClr val="000000"/>
                </a:solidFill>
                <a:latin typeface="Times New Roman" panose="02020603050405020304" pitchFamily="18" charset="0"/>
                <a:ea typeface="Times New Roman" panose="02020603050405020304" pitchFamily="18" charset="0"/>
              </a:rPr>
              <a:t>і було досліджено існуючі </a:t>
            </a:r>
            <a:r>
              <a:rPr lang="uk-UA" sz="1200" dirty="0" err="1" smtClean="0">
                <a:solidFill>
                  <a:srgbClr val="000000"/>
                </a:solidFill>
                <a:latin typeface="Times New Roman" panose="02020603050405020304" pitchFamily="18" charset="0"/>
                <a:ea typeface="Times New Roman" panose="02020603050405020304" pitchFamily="18" charset="0"/>
              </a:rPr>
              <a:t>датасети</a:t>
            </a:r>
            <a:r>
              <a:rPr lang="uk-UA" sz="1200" dirty="0" smtClean="0">
                <a:solidFill>
                  <a:srgbClr val="000000"/>
                </a:solidFill>
                <a:latin typeface="Times New Roman" panose="02020603050405020304" pitchFamily="18" charset="0"/>
                <a:ea typeface="Times New Roman" panose="02020603050405020304" pitchFamily="18" charset="0"/>
              </a:rPr>
              <a:t> міністерства статистики, показники ефективності імпорту/експорту, методи та моделі прогнозування показників ефективності зовнішньої торгівлі України, а проаналізовані також вже існуючі системи прогнозування та аналізу часових рядів. Встановлено, що найкращим вибором методів та моделей для виконання задач прогнозування, аналізу та </a:t>
            </a:r>
            <a:r>
              <a:rPr lang="uk-UA" sz="1200" dirty="0" err="1" smtClean="0">
                <a:solidFill>
                  <a:srgbClr val="000000"/>
                </a:solidFill>
                <a:latin typeface="Times New Roman" panose="02020603050405020304" pitchFamily="18" charset="0"/>
                <a:ea typeface="Times New Roman" panose="02020603050405020304" pitchFamily="18" charset="0"/>
              </a:rPr>
              <a:t>кластеризації</a:t>
            </a:r>
            <a:r>
              <a:rPr lang="uk-UA" sz="1200" dirty="0" smtClean="0">
                <a:solidFill>
                  <a:srgbClr val="000000"/>
                </a:solidFill>
                <a:latin typeface="Times New Roman" panose="02020603050405020304" pitchFamily="18" charset="0"/>
                <a:ea typeface="Times New Roman" panose="02020603050405020304" pitchFamily="18" charset="0"/>
              </a:rPr>
              <a:t> буде - </a:t>
            </a:r>
            <a:r>
              <a:rPr lang="uk-UA" sz="1200" dirty="0" err="1" smtClean="0">
                <a:solidFill>
                  <a:srgbClr val="000000"/>
                </a:solidFill>
                <a:latin typeface="Times New Roman" panose="02020603050405020304" pitchFamily="18" charset="0"/>
                <a:ea typeface="Times New Roman" panose="02020603050405020304" pitchFamily="18" charset="0"/>
              </a:rPr>
              <a:t>модел</a:t>
            </a:r>
            <a:r>
              <a:rPr lang="ru-RU" sz="1200" dirty="0" smtClean="0">
                <a:solidFill>
                  <a:srgbClr val="000000"/>
                </a:solidFill>
                <a:latin typeface="Times New Roman" panose="02020603050405020304" pitchFamily="18" charset="0"/>
                <a:ea typeface="Times New Roman" panose="02020603050405020304" pitchFamily="18" charset="0"/>
              </a:rPr>
              <a:t>ь</a:t>
            </a:r>
            <a:r>
              <a:rPr lang="uk-UA" sz="1200" dirty="0" smtClean="0">
                <a:solidFill>
                  <a:srgbClr val="000000"/>
                </a:solidFill>
                <a:latin typeface="Times New Roman" panose="02020603050405020304" pitchFamily="18" charset="0"/>
                <a:ea typeface="Times New Roman" panose="02020603050405020304" pitchFamily="18" charset="0"/>
              </a:rPr>
              <a:t> </a:t>
            </a:r>
            <a:r>
              <a:rPr lang="en-US" sz="1200" dirty="0" smtClean="0">
                <a:solidFill>
                  <a:srgbClr val="000000"/>
                </a:solidFill>
                <a:latin typeface="Times New Roman" panose="02020603050405020304" pitchFamily="18" charset="0"/>
                <a:ea typeface="Times New Roman" panose="02020603050405020304" pitchFamily="18" charset="0"/>
              </a:rPr>
              <a:t>ARIMA</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кореляційний</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аналіз</a:t>
            </a:r>
            <a:r>
              <a:rPr lang="ru-RU" sz="1200" dirty="0" smtClean="0">
                <a:solidFill>
                  <a:srgbClr val="000000"/>
                </a:solidFill>
                <a:latin typeface="Times New Roman" panose="02020603050405020304" pitchFamily="18" charset="0"/>
                <a:ea typeface="Times New Roman" panose="02020603050405020304" pitchFamily="18" charset="0"/>
              </a:rPr>
              <a:t> та </a:t>
            </a:r>
            <a:r>
              <a:rPr lang="ru-RU" sz="1200" dirty="0" err="1" smtClean="0">
                <a:solidFill>
                  <a:srgbClr val="000000"/>
                </a:solidFill>
                <a:latin typeface="Times New Roman" panose="02020603050405020304" pitchFamily="18" charset="0"/>
                <a:ea typeface="Times New Roman" panose="02020603050405020304" pitchFamily="18" charset="0"/>
              </a:rPr>
              <a:t>агломеративна</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ієрархічна</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кластеризація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оскільки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мають</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найбільше</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недоліків</a:t>
            </a:r>
            <a:r>
              <a:rPr lang="ru-RU" sz="1200" dirty="0" smtClean="0">
                <a:solidFill>
                  <a:srgbClr val="000000"/>
                </a:solidFill>
                <a:latin typeface="Times New Roman" panose="02020603050405020304" pitchFamily="18" charset="0"/>
                <a:ea typeface="Times New Roman" panose="02020603050405020304" pitchFamily="18" charset="0"/>
              </a:rPr>
              <a:t>. </a:t>
            </a:r>
            <a:endParaRPr lang="uk-UA" sz="1200" dirty="0" smtClean="0">
              <a:solidFill>
                <a:srgbClr val="000000"/>
              </a:solidFill>
              <a:latin typeface="Times New Roman" panose="02020603050405020304" pitchFamily="18" charset="0"/>
              <a:ea typeface="Times New Roman" panose="02020603050405020304" pitchFamily="18" charset="0"/>
            </a:endParaRPr>
          </a:p>
          <a:p>
            <a:pPr marL="342900" indent="-342900" algn="just">
              <a:spcAft>
                <a:spcPts val="0"/>
              </a:spcAft>
              <a:buAutoNum type="arabicPeriod"/>
            </a:pPr>
            <a:r>
              <a:rPr lang="ru-RU" sz="1200" dirty="0" smtClean="0">
                <a:solidFill>
                  <a:srgbClr val="000000"/>
                </a:solidFill>
                <a:latin typeface="Times New Roman" panose="02020603050405020304" pitchFamily="18" charset="0"/>
                <a:ea typeface="Times New Roman" panose="02020603050405020304" pitchFamily="18" charset="0"/>
              </a:rPr>
              <a:t>Для </a:t>
            </a:r>
            <a:r>
              <a:rPr lang="ru-RU" sz="1200" dirty="0" err="1" smtClean="0">
                <a:solidFill>
                  <a:srgbClr val="000000"/>
                </a:solidFill>
                <a:latin typeface="Times New Roman" panose="02020603050405020304" pitchFamily="18" charset="0"/>
                <a:ea typeface="Times New Roman" panose="02020603050405020304" pitchFamily="18" charset="0"/>
              </a:rPr>
              <a:t>розробки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моделі</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системи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використовується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методологія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системої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інженерії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Реалізовано</a:t>
            </a:r>
            <a:r>
              <a:rPr lang="ru-RU" sz="1200" dirty="0" smtClean="0">
                <a:solidFill>
                  <a:srgbClr val="000000"/>
                </a:solidFill>
                <a:latin typeface="Times New Roman" panose="02020603050405020304" pitchFamily="18" charset="0"/>
                <a:ea typeface="Times New Roman" panose="02020603050405020304" pitchFamily="18" charset="0"/>
              </a:rPr>
              <a:t> модель </a:t>
            </a:r>
            <a:r>
              <a:rPr lang="ru-RU" sz="1200" dirty="0" err="1" smtClean="0">
                <a:solidFill>
                  <a:srgbClr val="000000"/>
                </a:solidFill>
                <a:latin typeface="Times New Roman" panose="02020603050405020304" pitchFamily="18" charset="0"/>
                <a:ea typeface="Times New Roman" panose="02020603050405020304" pitchFamily="18" charset="0"/>
              </a:rPr>
              <a:t>системи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прогнозування</a:t>
            </a:r>
            <a:r>
              <a:rPr lang="ru-RU" sz="1200" dirty="0" smtClean="0">
                <a:solidFill>
                  <a:srgbClr val="000000"/>
                </a:solidFill>
                <a:latin typeface="Times New Roman" panose="02020603050405020304" pitchFamily="18" charset="0"/>
                <a:ea typeface="Times New Roman" panose="02020603050405020304" pitchFamily="18" charset="0"/>
              </a:rPr>
              <a:t> та </a:t>
            </a:r>
            <a:r>
              <a:rPr lang="ru-RU" sz="1200" dirty="0" err="1" smtClean="0">
                <a:solidFill>
                  <a:srgbClr val="000000"/>
                </a:solidFill>
                <a:latin typeface="Times New Roman" panose="02020603050405020304" pitchFamily="18" charset="0"/>
                <a:ea typeface="Times New Roman" panose="02020603050405020304" pitchFamily="18" charset="0"/>
              </a:rPr>
              <a:t>аналізу</a:t>
            </a:r>
            <a:r>
              <a:rPr lang="ru-RU" sz="1200" dirty="0">
                <a:solidFill>
                  <a:srgbClr val="000000"/>
                </a:solidFill>
                <a:latin typeface="Times New Roman" panose="02020603050405020304" pitchFamily="18" charset="0"/>
                <a:ea typeface="Times New Roman" panose="02020603050405020304" pitchFamily="18" charset="0"/>
              </a:rPr>
              <a:t> </a:t>
            </a:r>
            <a:r>
              <a:rPr lang="ru-RU" sz="1200" dirty="0" err="1">
                <a:solidFill>
                  <a:srgbClr val="000000"/>
                </a:solidFill>
                <a:latin typeface="Times New Roman" panose="02020603050405020304" pitchFamily="18" charset="0"/>
                <a:ea typeface="Times New Roman" panose="02020603050405020304" pitchFamily="18" charset="0"/>
              </a:rPr>
              <a:t>показників</a:t>
            </a:r>
            <a:r>
              <a:rPr lang="ru-RU" sz="1200" dirty="0">
                <a:solidFill>
                  <a:srgbClr val="000000"/>
                </a:solidFill>
                <a:latin typeface="Times New Roman" panose="02020603050405020304" pitchFamily="18" charset="0"/>
                <a:ea typeface="Times New Roman" panose="02020603050405020304" pitchFamily="18" charset="0"/>
              </a:rPr>
              <a:t> </a:t>
            </a:r>
            <a:r>
              <a:rPr lang="ru-RU" sz="1200" dirty="0" err="1">
                <a:solidFill>
                  <a:srgbClr val="000000"/>
                </a:solidFill>
                <a:latin typeface="Times New Roman" panose="02020603050405020304" pitchFamily="18" charset="0"/>
                <a:ea typeface="Times New Roman" panose="02020603050405020304" pitchFamily="18" charset="0"/>
              </a:rPr>
              <a:t>ефективності</a:t>
            </a:r>
            <a:r>
              <a:rPr lang="ru-RU" sz="1200" dirty="0">
                <a:solidFill>
                  <a:srgbClr val="000000"/>
                </a:solidFill>
                <a:latin typeface="Times New Roman" panose="02020603050405020304" pitchFamily="18" charset="0"/>
                <a:ea typeface="Times New Roman" panose="02020603050405020304" pitchFamily="18" charset="0"/>
              </a:rPr>
              <a:t> </a:t>
            </a:r>
            <a:r>
              <a:rPr lang="ru-RU" sz="1200" dirty="0" err="1">
                <a:solidFill>
                  <a:srgbClr val="000000"/>
                </a:solidFill>
                <a:latin typeface="Times New Roman" panose="02020603050405020304" pitchFamily="18" charset="0"/>
                <a:ea typeface="Times New Roman" panose="02020603050405020304" pitchFamily="18" charset="0"/>
              </a:rPr>
              <a:t>зовнішньої</a:t>
            </a:r>
            <a:r>
              <a:rPr lang="ru-RU" sz="1200" dirty="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торгівлі</a:t>
            </a:r>
            <a:r>
              <a:rPr lang="ru-RU" sz="1200" dirty="0" smtClean="0">
                <a:solidFill>
                  <a:srgbClr val="000000"/>
                </a:solidFill>
                <a:latin typeface="Times New Roman" panose="02020603050405020304" pitchFamily="18" charset="0"/>
                <a:ea typeface="Times New Roman" panose="02020603050405020304" pitchFamily="18" charset="0"/>
              </a:rPr>
              <a:t> у </a:t>
            </a:r>
            <a:r>
              <a:rPr lang="ru-RU" sz="1200" dirty="0" err="1" smtClean="0">
                <a:solidFill>
                  <a:srgbClr val="000000"/>
                </a:solidFill>
                <a:latin typeface="Times New Roman" panose="02020603050405020304" pitchFamily="18" charset="0"/>
                <a:ea typeface="Times New Roman" panose="02020603050405020304" pitchFamily="18" charset="0"/>
              </a:rPr>
              <a:t>вигляді</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двох</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типів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представлень</a:t>
            </a:r>
            <a:r>
              <a:rPr lang="ru-RU" sz="1200" dirty="0" smtClean="0">
                <a:solidFill>
                  <a:srgbClr val="000000"/>
                </a:solidFill>
                <a:latin typeface="Times New Roman" panose="02020603050405020304" pitchFamily="18" charset="0"/>
                <a:ea typeface="Times New Roman" panose="02020603050405020304" pitchFamily="18" charset="0"/>
              </a:rPr>
              <a:t> – структурного та </a:t>
            </a:r>
            <a:r>
              <a:rPr lang="ru-RU" sz="1200" dirty="0" err="1" smtClean="0">
                <a:solidFill>
                  <a:srgbClr val="000000"/>
                </a:solidFill>
                <a:latin typeface="Times New Roman" panose="02020603050405020304" pitchFamily="18" charset="0"/>
                <a:ea typeface="Times New Roman" panose="02020603050405020304" pitchFamily="18" charset="0"/>
              </a:rPr>
              <a:t>динамічного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це</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дає</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змогу</a:t>
            </a:r>
            <a:r>
              <a:rPr lang="ru-RU" sz="1200" dirty="0" smtClean="0">
                <a:solidFill>
                  <a:srgbClr val="000000"/>
                </a:solidFill>
                <a:latin typeface="Times New Roman" panose="02020603050405020304" pitchFamily="18" charset="0"/>
                <a:ea typeface="Times New Roman" panose="02020603050405020304" pitchFamily="18" charset="0"/>
              </a:rPr>
              <a:t> з </a:t>
            </a:r>
            <a:r>
              <a:rPr lang="ru-RU" sz="1200" dirty="0" err="1" smtClean="0">
                <a:solidFill>
                  <a:srgbClr val="000000"/>
                </a:solidFill>
                <a:latin typeface="Times New Roman" panose="02020603050405020304" pitchFamily="18" charset="0"/>
                <a:ea typeface="Times New Roman" panose="02020603050405020304" pitchFamily="18" charset="0"/>
              </a:rPr>
              <a:t>різних</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боків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поглянути</a:t>
            </a:r>
            <a:r>
              <a:rPr lang="ru-RU" sz="1200" dirty="0" smtClean="0">
                <a:solidFill>
                  <a:srgbClr val="000000"/>
                </a:solidFill>
                <a:latin typeface="Times New Roman" panose="02020603050405020304" pitchFamily="18" charset="0"/>
                <a:ea typeface="Times New Roman" panose="02020603050405020304" pitchFamily="18" charset="0"/>
              </a:rPr>
              <a:t> на </a:t>
            </a:r>
            <a:r>
              <a:rPr lang="ru-RU" sz="1200" dirty="0" err="1" smtClean="0">
                <a:solidFill>
                  <a:srgbClr val="000000"/>
                </a:solidFill>
                <a:latin typeface="Times New Roman" panose="02020603050405020304" pitchFamily="18" charset="0"/>
                <a:ea typeface="Times New Roman" panose="02020603050405020304" pitchFamily="18" charset="0"/>
              </a:rPr>
              <a:t>розроблювану</a:t>
            </a:r>
            <a:r>
              <a:rPr lang="ru-RU" sz="1200" dirty="0" smtClean="0">
                <a:solidFill>
                  <a:srgbClr val="000000"/>
                </a:solidFill>
                <a:latin typeface="Times New Roman" panose="02020603050405020304" pitchFamily="18" charset="0"/>
                <a:ea typeface="Times New Roman" panose="02020603050405020304" pitchFamily="18" charset="0"/>
              </a:rPr>
              <a:t> систему, у тому </a:t>
            </a:r>
            <a:r>
              <a:rPr lang="ru-RU" sz="1200" dirty="0" err="1" smtClean="0">
                <a:solidFill>
                  <a:srgbClr val="000000"/>
                </a:solidFill>
                <a:latin typeface="Times New Roman" panose="02020603050405020304" pitchFamily="18" charset="0"/>
                <a:ea typeface="Times New Roman" panose="02020603050405020304" pitchFamily="18" charset="0"/>
              </a:rPr>
              <a:t>числі</a:t>
            </a:r>
            <a:r>
              <a:rPr lang="ru-RU" sz="1200" dirty="0" smtClean="0">
                <a:solidFill>
                  <a:srgbClr val="000000"/>
                </a:solidFill>
                <a:latin typeface="Times New Roman" panose="02020603050405020304" pitchFamily="18" charset="0"/>
                <a:ea typeface="Times New Roman" panose="02020603050405020304" pitchFamily="18" charset="0"/>
              </a:rPr>
              <a:t> з точки </a:t>
            </a:r>
            <a:r>
              <a:rPr lang="ru-RU" sz="1200" dirty="0" err="1" smtClean="0">
                <a:solidFill>
                  <a:srgbClr val="000000"/>
                </a:solidFill>
                <a:latin typeface="Times New Roman" panose="02020603050405020304" pitchFamily="18" charset="0"/>
                <a:ea typeface="Times New Roman" panose="02020603050405020304" pitchFamily="18" charset="0"/>
              </a:rPr>
              <a:t>зору</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розробки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програмного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забезпечення</a:t>
            </a:r>
            <a:r>
              <a:rPr lang="ru-RU" sz="1200" dirty="0" smtClean="0">
                <a:solidFill>
                  <a:srgbClr val="000000"/>
                </a:solidFill>
                <a:latin typeface="Times New Roman" panose="02020603050405020304" pitchFamily="18" charset="0"/>
                <a:ea typeface="Times New Roman" panose="02020603050405020304" pitchFamily="18" charset="0"/>
              </a:rPr>
              <a:t>.</a:t>
            </a:r>
          </a:p>
          <a:p>
            <a:pPr marL="342900" indent="-342900" algn="just">
              <a:spcAft>
                <a:spcPts val="0"/>
              </a:spcAft>
              <a:buAutoNum type="arabicPeriod"/>
            </a:pPr>
            <a:r>
              <a:rPr lang="ru-RU" sz="1200" dirty="0" err="1" smtClean="0">
                <a:solidFill>
                  <a:srgbClr val="000000"/>
                </a:solidFill>
                <a:latin typeface="Times New Roman" panose="02020603050405020304" pitchFamily="18" charset="0"/>
                <a:ea typeface="Times New Roman" panose="02020603050405020304" pitchFamily="18" charset="0"/>
              </a:rPr>
              <a:t>Розробка</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математичного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забезпечення</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системи</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являє</a:t>
            </a:r>
            <a:r>
              <a:rPr lang="ru-RU" sz="1200" dirty="0" smtClean="0">
                <a:solidFill>
                  <a:srgbClr val="000000"/>
                </a:solidFill>
                <a:latin typeface="Times New Roman" panose="02020603050405020304" pitchFamily="18" charset="0"/>
                <a:ea typeface="Times New Roman" panose="02020603050405020304" pitchFamily="18" charset="0"/>
              </a:rPr>
              <a:t> собою </a:t>
            </a:r>
            <a:r>
              <a:rPr lang="ru-RU" sz="1200" dirty="0" err="1" smtClean="0">
                <a:solidFill>
                  <a:srgbClr val="000000"/>
                </a:solidFill>
                <a:latin typeface="Times New Roman" panose="02020603050405020304" pitchFamily="18" charset="0"/>
                <a:ea typeface="Times New Roman" panose="02020603050405020304" pitchFamily="18" charset="0"/>
              </a:rPr>
              <a:t>імплементацію</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компонентів</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прогнозування</a:t>
            </a:r>
            <a:r>
              <a:rPr lang="ru-RU" sz="1200" dirty="0" smtClean="0">
                <a:solidFill>
                  <a:srgbClr val="000000"/>
                </a:solidFill>
                <a:latin typeface="Times New Roman" panose="02020603050405020304" pitchFamily="18" charset="0"/>
                <a:ea typeface="Times New Roman" panose="02020603050405020304" pitchFamily="18" charset="0"/>
              </a:rPr>
              <a:t> та </a:t>
            </a:r>
            <a:r>
              <a:rPr lang="ru-RU" sz="1200" dirty="0" err="1" smtClean="0">
                <a:solidFill>
                  <a:srgbClr val="000000"/>
                </a:solidFill>
                <a:latin typeface="Times New Roman" panose="02020603050405020304" pitchFamily="18" charset="0"/>
                <a:ea typeface="Times New Roman" panose="02020603050405020304" pitchFamily="18" charset="0"/>
              </a:rPr>
              <a:t>кластеризації</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Визначено</a:t>
            </a:r>
            <a:r>
              <a:rPr lang="ru-RU" sz="1200" dirty="0" smtClean="0">
                <a:solidFill>
                  <a:srgbClr val="000000"/>
                </a:solidFill>
                <a:latin typeface="Times New Roman" panose="02020603050405020304" pitchFamily="18" charset="0"/>
                <a:ea typeface="Times New Roman" panose="02020603050405020304" pitchFamily="18" charset="0"/>
              </a:rPr>
              <a:t> </a:t>
            </a:r>
            <a:r>
              <a:rPr lang="uk-UA" sz="1200" dirty="0" smtClean="0">
                <a:solidFill>
                  <a:srgbClr val="000000"/>
                </a:solidFill>
                <a:latin typeface="Times New Roman" panose="02020603050405020304" pitchFamily="18" charset="0"/>
                <a:ea typeface="Times New Roman" panose="02020603050405020304" pitchFamily="18" charset="0"/>
              </a:rPr>
              <a:t>із яких моделей складається модель </a:t>
            </a:r>
            <a:r>
              <a:rPr lang="en-US" sz="1200" dirty="0" smtClean="0">
                <a:solidFill>
                  <a:srgbClr val="000000"/>
                </a:solidFill>
                <a:latin typeface="Times New Roman" panose="02020603050405020304" pitchFamily="18" charset="0"/>
                <a:ea typeface="Times New Roman" panose="02020603050405020304" pitchFamily="18" charset="0"/>
              </a:rPr>
              <a:t>ARIMA,</a:t>
            </a:r>
            <a:r>
              <a:rPr lang="uk-UA" sz="1200" dirty="0" smtClean="0">
                <a:solidFill>
                  <a:srgbClr val="000000"/>
                </a:solidFill>
                <a:latin typeface="Times New Roman" panose="02020603050405020304" pitchFamily="18" charset="0"/>
                <a:ea typeface="Times New Roman" panose="02020603050405020304" pitchFamily="18" charset="0"/>
              </a:rPr>
              <a:t> основний алгоритм </a:t>
            </a:r>
            <a:r>
              <a:rPr lang="uk-UA" sz="1200" dirty="0" err="1" smtClean="0">
                <a:solidFill>
                  <a:srgbClr val="000000"/>
                </a:solidFill>
                <a:latin typeface="Times New Roman" panose="02020603050405020304" pitchFamily="18" charset="0"/>
                <a:ea typeface="Times New Roman" panose="02020603050405020304" pitchFamily="18" charset="0"/>
              </a:rPr>
              <a:t>алгомеративної</a:t>
            </a:r>
            <a:r>
              <a:rPr lang="uk-UA" sz="1200" dirty="0" smtClean="0">
                <a:solidFill>
                  <a:srgbClr val="000000"/>
                </a:solidFill>
                <a:latin typeface="Times New Roman" panose="02020603050405020304" pitchFamily="18" charset="0"/>
                <a:ea typeface="Times New Roman" panose="02020603050405020304" pitchFamily="18" charset="0"/>
              </a:rPr>
              <a:t> ієрархічної </a:t>
            </a:r>
            <a:r>
              <a:rPr lang="uk-UA" sz="1200" dirty="0" err="1" smtClean="0">
                <a:solidFill>
                  <a:srgbClr val="000000"/>
                </a:solidFill>
                <a:latin typeface="Times New Roman" panose="02020603050405020304" pitchFamily="18" charset="0"/>
                <a:ea typeface="Times New Roman" panose="02020603050405020304" pitchFamily="18" charset="0"/>
              </a:rPr>
              <a:t>кластеризації</a:t>
            </a:r>
            <a:r>
              <a:rPr lang="uk-UA" sz="1200" dirty="0" smtClean="0">
                <a:solidFill>
                  <a:srgbClr val="000000"/>
                </a:solidFill>
                <a:latin typeface="Times New Roman" panose="02020603050405020304" pitchFamily="18" charset="0"/>
                <a:ea typeface="Times New Roman" panose="02020603050405020304" pitchFamily="18" charset="0"/>
              </a:rPr>
              <a:t>, а також методи визначення відстаней, які цей метод використовують.</a:t>
            </a:r>
            <a:endParaRPr lang="ru-RU" sz="1200" dirty="0" smtClean="0">
              <a:solidFill>
                <a:srgbClr val="000000"/>
              </a:solidFill>
              <a:latin typeface="Times New Roman" panose="02020603050405020304" pitchFamily="18" charset="0"/>
              <a:ea typeface="Times New Roman" panose="02020603050405020304" pitchFamily="18" charset="0"/>
            </a:endParaRPr>
          </a:p>
          <a:p>
            <a:pPr marL="342900" lvl="0" indent="-342900" algn="just">
              <a:buFontTx/>
              <a:buAutoNum type="arabicPeriod"/>
            </a:pPr>
            <a:r>
              <a:rPr lang="ru-RU" sz="1200" dirty="0" err="1" smtClean="0">
                <a:solidFill>
                  <a:srgbClr val="000000"/>
                </a:solidFill>
                <a:latin typeface="Times New Roman" panose="02020603050405020304" pitchFamily="18" charset="0"/>
                <a:ea typeface="Times New Roman" panose="02020603050405020304" pitchFamily="18" charset="0"/>
              </a:rPr>
              <a:t>Програмний</a:t>
            </a:r>
            <a:r>
              <a:rPr lang="ru-RU" sz="1200" dirty="0" smtClean="0">
                <a:solidFill>
                  <a:srgbClr val="000000"/>
                </a:solidFill>
                <a:latin typeface="Times New Roman" panose="02020603050405020304" pitchFamily="18" charset="0"/>
                <a:ea typeface="Times New Roman" panose="02020603050405020304" pitchFamily="18" charset="0"/>
              </a:rPr>
              <a:t> продукт </a:t>
            </a:r>
            <a:r>
              <a:rPr lang="ru-RU" sz="1200" dirty="0" err="1" smtClean="0">
                <a:solidFill>
                  <a:srgbClr val="000000"/>
                </a:solidFill>
                <a:latin typeface="Times New Roman" panose="02020603050405020304" pitchFamily="18" charset="0"/>
                <a:ea typeface="Times New Roman" panose="02020603050405020304" pitchFamily="18" charset="0"/>
              </a:rPr>
              <a:t>було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реалізовано</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мовою</a:t>
            </a:r>
            <a:r>
              <a:rPr lang="ru-RU" sz="1200" dirty="0" smtClean="0">
                <a:solidFill>
                  <a:srgbClr val="000000"/>
                </a:solidFill>
                <a:latin typeface="Times New Roman" panose="02020603050405020304" pitchFamily="18" charset="0"/>
                <a:ea typeface="Times New Roman" panose="02020603050405020304" pitchFamily="18" charset="0"/>
              </a:rPr>
              <a:t> </a:t>
            </a:r>
            <a:r>
              <a:rPr lang="ru-RU" sz="1200" dirty="0" err="1" smtClean="0">
                <a:solidFill>
                  <a:srgbClr val="000000"/>
                </a:solidFill>
                <a:latin typeface="Times New Roman" panose="02020603050405020304" pitchFamily="18" charset="0"/>
                <a:ea typeface="Times New Roman" panose="02020603050405020304" pitchFamily="18" charset="0"/>
              </a:rPr>
              <a:t>програмування</a:t>
            </a:r>
            <a:r>
              <a:rPr lang="ru-RU" sz="1200" dirty="0" smtClean="0">
                <a:solidFill>
                  <a:srgbClr val="000000"/>
                </a:solidFill>
                <a:latin typeface="Times New Roman" panose="02020603050405020304" pitchFamily="18" charset="0"/>
                <a:ea typeface="Times New Roman" panose="02020603050405020304" pitchFamily="18" charset="0"/>
              </a:rPr>
              <a:t> </a:t>
            </a:r>
            <a:r>
              <a:rPr lang="en-US" sz="1200" dirty="0" smtClean="0">
                <a:solidFill>
                  <a:srgbClr val="000000"/>
                </a:solidFill>
                <a:latin typeface="Times New Roman" panose="02020603050405020304" pitchFamily="18" charset="0"/>
                <a:ea typeface="Times New Roman" panose="02020603050405020304" pitchFamily="18" charset="0"/>
              </a:rPr>
              <a:t>python </a:t>
            </a:r>
            <a:r>
              <a:rPr lang="uk-UA" sz="1200" dirty="0" smtClean="0">
                <a:solidFill>
                  <a:srgbClr val="000000"/>
                </a:solidFill>
                <a:latin typeface="Times New Roman" panose="02020603050405020304" pitchFamily="18" charset="0"/>
                <a:ea typeface="Times New Roman" panose="02020603050405020304" pitchFamily="18" charset="0"/>
              </a:rPr>
              <a:t>із застосуванням пакетів </a:t>
            </a:r>
            <a:r>
              <a:rPr lang="en-US" sz="1200" dirty="0" smtClean="0">
                <a:solidFill>
                  <a:srgbClr val="000000"/>
                </a:solidFill>
                <a:latin typeface="Times New Roman" panose="02020603050405020304" pitchFamily="18" charset="0"/>
                <a:ea typeface="Times New Roman" panose="02020603050405020304" pitchFamily="18" charset="0"/>
              </a:rPr>
              <a:t>pandas, </a:t>
            </a:r>
            <a:r>
              <a:rPr lang="en-US" sz="1200" dirty="0" err="1" smtClean="0">
                <a:solidFill>
                  <a:srgbClr val="000000"/>
                </a:solidFill>
                <a:latin typeface="Times New Roman" panose="02020603050405020304" pitchFamily="18" charset="0"/>
                <a:ea typeface="Times New Roman" panose="02020603050405020304" pitchFamily="18" charset="0"/>
              </a:rPr>
              <a:t>matplotlib</a:t>
            </a:r>
            <a:r>
              <a:rPr lang="en-US" sz="1200" dirty="0" smtClean="0">
                <a:solidFill>
                  <a:srgbClr val="000000"/>
                </a:solidFill>
                <a:latin typeface="Times New Roman" panose="02020603050405020304" pitchFamily="18" charset="0"/>
                <a:ea typeface="Times New Roman" panose="02020603050405020304" pitchFamily="18" charset="0"/>
              </a:rPr>
              <a:t>, </a:t>
            </a:r>
            <a:r>
              <a:rPr lang="en-US" sz="1200" dirty="0" err="1" smtClean="0">
                <a:solidFill>
                  <a:srgbClr val="000000"/>
                </a:solidFill>
                <a:latin typeface="Times New Roman" panose="02020603050405020304" pitchFamily="18" charset="0"/>
                <a:ea typeface="Times New Roman" panose="02020603050405020304" pitchFamily="18" charset="0"/>
              </a:rPr>
              <a:t>seaborn</a:t>
            </a:r>
            <a:r>
              <a:rPr lang="en-US" sz="1200" dirty="0" smtClean="0">
                <a:solidFill>
                  <a:srgbClr val="000000"/>
                </a:solidFill>
                <a:latin typeface="Times New Roman" panose="02020603050405020304" pitchFamily="18" charset="0"/>
                <a:ea typeface="Times New Roman" panose="02020603050405020304" pitchFamily="18" charset="0"/>
              </a:rPr>
              <a:t>, </a:t>
            </a:r>
            <a:r>
              <a:rPr lang="en-US" sz="1200" dirty="0" err="1" smtClean="0">
                <a:solidFill>
                  <a:srgbClr val="000000"/>
                </a:solidFill>
                <a:latin typeface="Times New Roman" panose="02020603050405020304" pitchFamily="18" charset="0"/>
                <a:ea typeface="Times New Roman" panose="02020603050405020304" pitchFamily="18" charset="0"/>
              </a:rPr>
              <a:t>skilit</a:t>
            </a:r>
            <a:r>
              <a:rPr lang="en-US" sz="1200" dirty="0" smtClean="0">
                <a:solidFill>
                  <a:srgbClr val="000000"/>
                </a:solidFill>
                <a:latin typeface="Times New Roman" panose="02020603050405020304" pitchFamily="18" charset="0"/>
                <a:ea typeface="Times New Roman" panose="02020603050405020304" pitchFamily="18" charset="0"/>
              </a:rPr>
              <a:t>-learn</a:t>
            </a:r>
            <a:r>
              <a:rPr lang="uk-UA" sz="1200" dirty="0" smtClean="0">
                <a:solidFill>
                  <a:srgbClr val="000000"/>
                </a:solidFill>
                <a:latin typeface="Times New Roman" panose="02020603050405020304" pitchFamily="18" charset="0"/>
                <a:ea typeface="Times New Roman" panose="02020603050405020304" pitchFamily="18" charset="0"/>
              </a:rPr>
              <a:t>, за допомогою яких було </a:t>
            </a:r>
            <a:r>
              <a:rPr lang="uk-UA" sz="1200" dirty="0" err="1" smtClean="0">
                <a:solidFill>
                  <a:srgbClr val="000000"/>
                </a:solidFill>
                <a:latin typeface="Times New Roman" panose="02020603050405020304" pitchFamily="18" charset="0"/>
                <a:ea typeface="Times New Roman" panose="02020603050405020304" pitchFamily="18" charset="0"/>
              </a:rPr>
              <a:t>запрограмовано</a:t>
            </a:r>
            <a:r>
              <a:rPr lang="uk-UA" sz="1200" dirty="0" smtClean="0">
                <a:solidFill>
                  <a:srgbClr val="000000"/>
                </a:solidFill>
                <a:latin typeface="Times New Roman" panose="02020603050405020304" pitchFamily="18" charset="0"/>
                <a:ea typeface="Times New Roman" panose="02020603050405020304" pitchFamily="18" charset="0"/>
              </a:rPr>
              <a:t> систему прогнозування та аналізу показників ефективності імпорту та експорту,  зовнішньої торгівлі України.</a:t>
            </a:r>
            <a:r>
              <a:rPr lang="uk-UA" sz="1400" dirty="0"/>
              <a:t> </a:t>
            </a:r>
            <a:r>
              <a:rPr lang="uk-UA" sz="1200" dirty="0">
                <a:latin typeface="Times New Roman" panose="02020603050405020304" pitchFamily="18" charset="0"/>
                <a:cs typeface="Times New Roman" panose="02020603050405020304" pitchFamily="18" charset="0"/>
              </a:rPr>
              <a:t>Розроблено методичне забезпечення, яке дає можливість користувачам налаштувати програмне забезпечення для подальшої роботи з ним, таким чином, щоб файл із набору даних нормально зчитувався та увесь представлений функціонал – прогнозування, </a:t>
            </a:r>
            <a:r>
              <a:rPr lang="uk-UA" sz="1200" dirty="0" err="1">
                <a:latin typeface="Times New Roman" panose="02020603050405020304" pitchFamily="18" charset="0"/>
                <a:cs typeface="Times New Roman" panose="02020603050405020304" pitchFamily="18" charset="0"/>
              </a:rPr>
              <a:t>кластеризації</a:t>
            </a:r>
            <a:r>
              <a:rPr lang="uk-UA" sz="1200" dirty="0">
                <a:latin typeface="Times New Roman" panose="02020603050405020304" pitchFamily="18" charset="0"/>
                <a:cs typeface="Times New Roman" panose="02020603050405020304" pitchFamily="18" charset="0"/>
              </a:rPr>
              <a:t> та аналізу даних працював</a:t>
            </a:r>
            <a:r>
              <a:rPr lang="uk-UA" sz="1200" dirty="0" smtClean="0">
                <a:latin typeface="Times New Roman" panose="02020603050405020304" pitchFamily="18" charset="0"/>
                <a:cs typeface="Times New Roman" panose="02020603050405020304" pitchFamily="18" charset="0"/>
              </a:rPr>
              <a:t>.</a:t>
            </a:r>
          </a:p>
          <a:p>
            <a:pPr marL="342900" indent="-342900" algn="just">
              <a:buFontTx/>
              <a:buAutoNum type="arabicPeriod"/>
            </a:pPr>
            <a:r>
              <a:rPr lang="uk-UA" sz="1200" dirty="0" smtClean="0">
                <a:latin typeface="Times New Roman" panose="02020603050405020304" pitchFamily="18" charset="0"/>
                <a:cs typeface="Times New Roman" panose="02020603050405020304" pitchFamily="18" charset="0"/>
              </a:rPr>
              <a:t>Результати </a:t>
            </a:r>
            <a:r>
              <a:rPr lang="uk-UA" sz="1200" dirty="0" err="1" smtClean="0">
                <a:latin typeface="Times New Roman" panose="02020603050405020304" pitchFamily="18" charset="0"/>
                <a:cs typeface="Times New Roman" panose="02020603050405020304" pitchFamily="18" charset="0"/>
              </a:rPr>
              <a:t>кластеризації</a:t>
            </a:r>
            <a:r>
              <a:rPr lang="uk-UA" sz="1200" dirty="0" smtClean="0">
                <a:latin typeface="Times New Roman" panose="02020603050405020304" pitchFamily="18" charset="0"/>
                <a:cs typeface="Times New Roman" panose="02020603050405020304" pitchFamily="18" charset="0"/>
              </a:rPr>
              <a:t>, дослідження </a:t>
            </a:r>
            <a:r>
              <a:rPr lang="uk-UA" sz="1200" dirty="0">
                <a:latin typeface="Times New Roman" panose="02020603050405020304" pitchFamily="18" charset="0"/>
                <a:cs typeface="Times New Roman" panose="02020603050405020304" pitchFamily="18" charset="0"/>
              </a:rPr>
              <a:t>типів зв</a:t>
            </a:r>
            <a:r>
              <a:rPr lang="en-US" sz="1200" dirty="0">
                <a:latin typeface="Times New Roman" panose="02020603050405020304" pitchFamily="18" charset="0"/>
                <a:cs typeface="Times New Roman" panose="02020603050405020304" pitchFamily="18" charset="0"/>
              </a:rPr>
              <a:t>’</a:t>
            </a:r>
            <a:r>
              <a:rPr lang="uk-UA" sz="1200" dirty="0" err="1" smtClean="0">
                <a:latin typeface="Times New Roman" panose="02020603050405020304" pitchFamily="18" charset="0"/>
                <a:cs typeface="Times New Roman" panose="02020603050405020304" pitchFamily="18" charset="0"/>
              </a:rPr>
              <a:t>язку</a:t>
            </a:r>
            <a:r>
              <a:rPr lang="uk-UA" sz="1200" dirty="0" smtClean="0">
                <a:latin typeface="Times New Roman" panose="02020603050405020304" pitchFamily="18" charset="0"/>
                <a:cs typeface="Times New Roman" panose="02020603050405020304" pitchFamily="18" charset="0"/>
              </a:rPr>
              <a:t> та прогнозування представлені відповідно у вигляді графіків розкиду, кореляційної матриці та графіків поведінки показників ефективності зовнішньої торгівлі України. </a:t>
            </a:r>
            <a:r>
              <a:rPr lang="ru-RU" sz="1200" dirty="0" err="1">
                <a:latin typeface="Times New Roman" panose="02020603050405020304" pitchFamily="18" charset="0"/>
                <a:cs typeface="Times New Roman" panose="02020603050405020304" pitchFamily="18" charset="0"/>
              </a:rPr>
              <a:t>Щоб</a:t>
            </a:r>
            <a:r>
              <a:rPr lang="ru-RU" sz="1200" dirty="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користувач</a:t>
            </a:r>
            <a:r>
              <a:rPr lang="ru-RU" sz="1200" dirty="0" smtClean="0">
                <a:latin typeface="Times New Roman" panose="02020603050405020304" pitchFamily="18" charset="0"/>
                <a:cs typeface="Times New Roman" panose="02020603050405020304" pitchFamily="18" charset="0"/>
              </a:rPr>
              <a:t> знав </a:t>
            </a:r>
            <a:r>
              <a:rPr lang="ru-RU" sz="1200" dirty="0" err="1" smtClean="0">
                <a:latin typeface="Times New Roman" panose="02020603050405020304" pitchFamily="18" charset="0"/>
                <a:cs typeface="Times New Roman" panose="02020603050405020304" pitchFamily="18" charset="0"/>
              </a:rPr>
              <a:t>наскільки</a:t>
            </a:r>
            <a:r>
              <a:rPr lang="ru-RU" sz="1200" dirty="0" smtClean="0">
                <a:latin typeface="Times New Roman" panose="02020603050405020304" pitchFamily="18" charset="0"/>
                <a:cs typeface="Times New Roman" panose="02020603050405020304" pitchFamily="18" charset="0"/>
              </a:rPr>
              <a:t> прогнозам </a:t>
            </a:r>
            <a:r>
              <a:rPr lang="ru-RU" sz="1200" dirty="0" err="1" smtClean="0">
                <a:latin typeface="Times New Roman" panose="02020603050405020304" pitchFamily="18" charset="0"/>
                <a:cs typeface="Times New Roman" panose="02020603050405020304" pitchFamily="18" charset="0"/>
              </a:rPr>
              <a:t>поведінки</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показників</a:t>
            </a:r>
            <a:r>
              <a:rPr lang="ru-RU" sz="1200" dirty="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ефективності</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можна</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довіряти</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розраховуються</a:t>
            </a:r>
            <a:r>
              <a:rPr lang="ru-RU" sz="1200" dirty="0" smtClean="0">
                <a:latin typeface="Times New Roman" panose="02020603050405020304" pitchFamily="18" charset="0"/>
                <a:cs typeface="Times New Roman" panose="02020603050405020304" pitchFamily="18" charset="0"/>
              </a:rPr>
              <a:t> </a:t>
            </a:r>
            <a:r>
              <a:rPr lang="ru-RU" sz="1200" dirty="0" err="1" smtClean="0">
                <a:latin typeface="Times New Roman" panose="02020603050405020304" pitchFamily="18" charset="0"/>
                <a:cs typeface="Times New Roman" panose="02020603050405020304" pitchFamily="18" charset="0"/>
              </a:rPr>
              <a:t>точності</a:t>
            </a:r>
            <a:r>
              <a:rPr lang="ru-RU"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MAPE </a:t>
            </a:r>
            <a:r>
              <a:rPr lang="uk-UA" sz="1200" dirty="0" smtClean="0">
                <a:latin typeface="Times New Roman" panose="02020603050405020304" pitchFamily="18" charset="0"/>
                <a:cs typeface="Times New Roman" panose="02020603050405020304" pitchFamily="18" charset="0"/>
              </a:rPr>
              <a:t>та </a:t>
            </a:r>
            <a:r>
              <a:rPr lang="en-US" sz="1200" dirty="0" smtClean="0">
                <a:latin typeface="Times New Roman" panose="02020603050405020304" pitchFamily="18" charset="0"/>
                <a:cs typeface="Times New Roman" panose="02020603050405020304" pitchFamily="18" charset="0"/>
              </a:rPr>
              <a:t>MSE</a:t>
            </a:r>
            <a:r>
              <a:rPr lang="uk-UA" sz="1200" dirty="0" smtClean="0">
                <a:latin typeface="Times New Roman" panose="02020603050405020304" pitchFamily="18" charset="0"/>
                <a:cs typeface="Times New Roman" panose="02020603050405020304" pitchFamily="18" charset="0"/>
              </a:rPr>
              <a:t>. На основі цих результатів користувачі із підприємств, установ, організацій зможуть мати розуміння того, на які групи товарів надзвичайні умови вплинули найбільше, найменше, або середнє, за необхідності вплинути на один показник ефективності через інший та візуально оцінити </a:t>
            </a:r>
            <a:r>
              <a:rPr lang="uk-UA" sz="1200" dirty="0" err="1" smtClean="0">
                <a:latin typeface="Times New Roman" panose="02020603050405020304" pitchFamily="18" charset="0"/>
                <a:cs typeface="Times New Roman" panose="02020603050405020304" pitchFamily="18" charset="0"/>
              </a:rPr>
              <a:t>спрогнозовану</a:t>
            </a:r>
            <a:r>
              <a:rPr lang="uk-UA" sz="1200" dirty="0" smtClean="0">
                <a:latin typeface="Times New Roman" panose="02020603050405020304" pitchFamily="18" charset="0"/>
                <a:cs typeface="Times New Roman" panose="02020603050405020304" pitchFamily="18" charset="0"/>
              </a:rPr>
              <a:t> поведінку показників ефективності, що дасть можливість якісно зробити планування, налаштувати виробництво таким чином, щоб отримати побільше прибутку та бути готовим до надзвичайних умов таких як війна</a:t>
            </a:r>
            <a:r>
              <a:rPr lang="en-US" sz="1200" dirty="0" smtClean="0">
                <a:latin typeface="Times New Roman" panose="02020603050405020304" pitchFamily="18" charset="0"/>
                <a:cs typeface="Times New Roman" panose="02020603050405020304" pitchFamily="18" charset="0"/>
              </a:rPr>
              <a:t>,</a:t>
            </a:r>
            <a:r>
              <a:rPr lang="uk-UA"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COVID-1</a:t>
            </a:r>
            <a:r>
              <a:rPr lang="uk-UA" sz="1200" dirty="0" smtClean="0">
                <a:latin typeface="Times New Roman" panose="02020603050405020304" pitchFamily="18" charset="0"/>
                <a:cs typeface="Times New Roman" panose="02020603050405020304" pitchFamily="18" charset="0"/>
              </a:rPr>
              <a:t>9. Державній митній службі, котра регулює потоки імпорту та експорту, а також різноманітним міністерствам, наприклад Мінагрополітики, котрі виписують рекомендації з приводу реалізації тієї чи іншої групи товарів також буде корисною ця система оскільки вони будуть мати уявлення про поведінку показників ефективності зовнішньої торгівлі, а це є </a:t>
            </a:r>
            <a:r>
              <a:rPr lang="uk-UA" sz="1200" dirty="0">
                <a:latin typeface="Times New Roman" panose="02020603050405020304" pitchFamily="18" charset="0"/>
                <a:cs typeface="Times New Roman" panose="02020603050405020304" pitchFamily="18" charset="0"/>
              </a:rPr>
              <a:t>ключ до планування стратегії і як наслідок вірного збільшення державного бюджету України.</a:t>
            </a:r>
          </a:p>
          <a:p>
            <a:pPr marL="342900" indent="-342900" algn="just">
              <a:buFontTx/>
              <a:buAutoNum type="arabicPeriod"/>
            </a:pPr>
            <a:endParaRPr lang="uk-UA" b="1" dirty="0">
              <a:solidFill>
                <a:srgbClr val="000000"/>
              </a:solidFill>
              <a:latin typeface="Times New Roman" panose="02020603050405020304" pitchFamily="18" charset="0"/>
              <a:ea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EEA7EB2F-D621-4394-BE41-AA53AD3B5311}" type="slidenum">
              <a:rPr lang="uk-UA" smtClean="0"/>
              <a:t>36</a:t>
            </a:fld>
            <a:endParaRPr lang="uk-UA"/>
          </a:p>
        </p:txBody>
      </p:sp>
    </p:spTree>
    <p:extLst>
      <p:ext uri="{BB962C8B-B14F-4D97-AF65-F5344CB8AC3E}">
        <p14:creationId xmlns:p14="http://schemas.microsoft.com/office/powerpoint/2010/main" val="730186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7200" y="446557"/>
            <a:ext cx="9729282" cy="1280890"/>
          </a:xfrm>
        </p:spPr>
        <p:txBody>
          <a:bodyPr/>
          <a:lstStyle/>
          <a:p>
            <a:r>
              <a:rPr lang="uk-UA" dirty="0" smtClean="0">
                <a:latin typeface="Times New Roman" panose="02020603050405020304" pitchFamily="18" charset="0"/>
                <a:cs typeface="Times New Roman" panose="02020603050405020304" pitchFamily="18" charset="0"/>
              </a:rPr>
              <a:t>Завдання на магістерську дисертацію</a:t>
            </a:r>
            <a:endParaRPr lang="uk-UA"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151030" y="1272465"/>
            <a:ext cx="10975867" cy="4764350"/>
          </a:xfrm>
        </p:spPr>
        <p:txBody>
          <a:bodyPr>
            <a:normAutofit fontScale="92500" lnSpcReduction="20000"/>
          </a:bodyPr>
          <a:lstStyle/>
          <a:p>
            <a:pPr marL="0" indent="0">
              <a:lnSpc>
                <a:spcPct val="110000"/>
              </a:lnSpc>
              <a:spcBef>
                <a:spcPts val="0"/>
              </a:spcBef>
              <a:buNone/>
            </a:pPr>
            <a:r>
              <a:rPr lang="uk-UA" dirty="0" smtClean="0">
                <a:latin typeface="Times New Roman" panose="02020603050405020304" pitchFamily="18" charset="0"/>
                <a:cs typeface="Times New Roman" panose="02020603050405020304" pitchFamily="18" charset="0"/>
              </a:rPr>
              <a:t>1. </a:t>
            </a:r>
            <a:r>
              <a:rPr lang="uk-UA" b="1" dirty="0" smtClean="0">
                <a:latin typeface="Times New Roman" panose="02020603050405020304" pitchFamily="18" charset="0"/>
                <a:cs typeface="Times New Roman" panose="02020603050405020304" pitchFamily="18" charset="0"/>
              </a:rPr>
              <a:t>Огляд </a:t>
            </a:r>
            <a:r>
              <a:rPr lang="uk-UA" b="1" dirty="0">
                <a:latin typeface="Times New Roman" panose="02020603050405020304" pitchFamily="18" charset="0"/>
                <a:cs typeface="Times New Roman" panose="02020603050405020304" pitchFamily="18" charset="0"/>
              </a:rPr>
              <a:t>існуючих рішень</a:t>
            </a:r>
            <a:r>
              <a:rPr lang="uk-UA" dirty="0">
                <a:latin typeface="Times New Roman" panose="02020603050405020304" pitchFamily="18" charset="0"/>
                <a:cs typeface="Times New Roman" panose="02020603050405020304" pitchFamily="18" charset="0"/>
              </a:rPr>
              <a:t>. Реалізація цього завдання включає в себе такі </a:t>
            </a:r>
            <a:r>
              <a:rPr lang="uk-UA" dirty="0" err="1">
                <a:latin typeface="Times New Roman" panose="02020603050405020304" pitchFamily="18" charset="0"/>
                <a:cs typeface="Times New Roman" panose="02020603050405020304" pitchFamily="18" charset="0"/>
              </a:rPr>
              <a:t>підзавдання</a:t>
            </a:r>
            <a:r>
              <a:rPr lang="uk-UA" dirty="0">
                <a:latin typeface="Times New Roman" panose="02020603050405020304" pitchFamily="18" charset="0"/>
                <a:cs typeface="Times New Roman" panose="02020603050405020304" pitchFamily="18" charset="0"/>
              </a:rPr>
              <a:t>: опис основних моделей </a:t>
            </a:r>
            <a:r>
              <a:rPr lang="en-US" dirty="0">
                <a:latin typeface="Times New Roman" panose="02020603050405020304" pitchFamily="18" charset="0"/>
                <a:cs typeface="Times New Roman" panose="02020603050405020304" pitchFamily="18" charset="0"/>
              </a:rPr>
              <a:t>Data Science </a:t>
            </a:r>
            <a:r>
              <a:rPr lang="uk-UA" dirty="0">
                <a:latin typeface="Times New Roman" panose="02020603050405020304" pitchFamily="18" charset="0"/>
                <a:cs typeface="Times New Roman" panose="02020603050405020304" pitchFamily="18" charset="0"/>
              </a:rPr>
              <a:t>для прогнозування, кластеризації та аналізу зовнішньої торгівлі; огляд існуючих систем та моделей прогнозування імпорту та експорту та їх основні недоліки; огляд основних показників ефективності зовнішньої торгівлі</a:t>
            </a:r>
            <a:r>
              <a:rPr lang="uk-UA"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uk-UA"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uk-UA" dirty="0" smtClean="0">
                <a:latin typeface="Times New Roman" panose="02020603050405020304" pitchFamily="18" charset="0"/>
                <a:cs typeface="Times New Roman" panose="02020603050405020304" pitchFamily="18" charset="0"/>
              </a:rPr>
              <a:t>2. </a:t>
            </a:r>
            <a:r>
              <a:rPr lang="uk-UA" b="1" dirty="0">
                <a:latin typeface="Times New Roman" panose="02020603050405020304" pitchFamily="18" charset="0"/>
                <a:cs typeface="Times New Roman" panose="02020603050405020304" pitchFamily="18" charset="0"/>
              </a:rPr>
              <a:t>Розробка моделі системи прогнозування, </a:t>
            </a:r>
            <a:r>
              <a:rPr lang="uk-UA" b="1" dirty="0" err="1">
                <a:latin typeface="Times New Roman" panose="02020603050405020304" pitchFamily="18" charset="0"/>
                <a:cs typeface="Times New Roman" panose="02020603050405020304" pitchFamily="18" charset="0"/>
              </a:rPr>
              <a:t>кластеризації</a:t>
            </a:r>
            <a:r>
              <a:rPr lang="uk-UA" b="1" dirty="0">
                <a:latin typeface="Times New Roman" panose="02020603050405020304" pitchFamily="18" charset="0"/>
                <a:cs typeface="Times New Roman" panose="02020603050405020304" pitchFamily="18" charset="0"/>
              </a:rPr>
              <a:t> та аналізу показників ефективності імпорту та експорту зовнішньої торгівлі</a:t>
            </a:r>
            <a:r>
              <a:rPr lang="uk-UA" dirty="0" smtClean="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Побудова цієї моделі системи включає в себе побудову діаграми класів у нотації </a:t>
            </a:r>
            <a:r>
              <a:rPr lang="en-US" dirty="0">
                <a:latin typeface="Times New Roman" panose="02020603050405020304" pitchFamily="18" charset="0"/>
                <a:cs typeface="Times New Roman" panose="02020603050405020304" pitchFamily="18" charset="0"/>
              </a:rPr>
              <a:t>UML</a:t>
            </a:r>
            <a:r>
              <a:rPr lang="uk-UA" dirty="0">
                <a:latin typeface="Times New Roman" panose="02020603050405020304" pitchFamily="18" charset="0"/>
                <a:cs typeface="Times New Roman" panose="02020603050405020304" pitchFamily="18" charset="0"/>
              </a:rPr>
              <a:t>, діаграми компонентів у нотації </a:t>
            </a:r>
            <a:r>
              <a:rPr lang="en-US" dirty="0">
                <a:latin typeface="Times New Roman" panose="02020603050405020304" pitchFamily="18" charset="0"/>
                <a:cs typeface="Times New Roman" panose="02020603050405020304" pitchFamily="18" charset="0"/>
              </a:rPr>
              <a:t>UML</a:t>
            </a:r>
            <a:r>
              <a:rPr lang="uk-UA" dirty="0">
                <a:latin typeface="Times New Roman" panose="02020603050405020304" pitchFamily="18" charset="0"/>
                <a:cs typeface="Times New Roman" panose="02020603050405020304" pitchFamily="18" charset="0"/>
              </a:rPr>
              <a:t>, а також побудову деталізованої діаграми процесів на основі діаграми діяльності з водними доріжками першого та другого рівнів в нотації UML</a:t>
            </a:r>
            <a:r>
              <a:rPr lang="uk-UA"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uk-UA"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uk-UA" dirty="0" smtClean="0">
                <a:latin typeface="Times New Roman" panose="02020603050405020304" pitchFamily="18" charset="0"/>
                <a:cs typeface="Times New Roman" panose="02020603050405020304" pitchFamily="18" charset="0"/>
              </a:rPr>
              <a:t>3. </a:t>
            </a:r>
            <a:r>
              <a:rPr lang="uk-UA" b="1" dirty="0">
                <a:latin typeface="Times New Roman" panose="02020603050405020304" pitchFamily="18" charset="0"/>
                <a:cs typeface="Times New Roman" panose="02020603050405020304" pitchFamily="18" charset="0"/>
              </a:rPr>
              <a:t>Розробка математичного забезпечення системи</a:t>
            </a:r>
            <a:r>
              <a:rPr lang="uk-UA" dirty="0">
                <a:latin typeface="Times New Roman" panose="02020603050405020304" pitchFamily="18" charset="0"/>
                <a:cs typeface="Times New Roman" panose="02020603050405020304" pitchFamily="18" charset="0"/>
              </a:rPr>
              <a:t>. Реалізація цього завдання включає в себе математичну та алгоритмічну реалізацію методів: прогнозування </a:t>
            </a:r>
            <a:r>
              <a:rPr lang="en-US" dirty="0">
                <a:latin typeface="Times New Roman" panose="02020603050405020304" pitchFamily="18" charset="0"/>
                <a:cs typeface="Times New Roman" panose="02020603050405020304" pitchFamily="18" charset="0"/>
              </a:rPr>
              <a:t>ARIMA</a:t>
            </a:r>
            <a:r>
              <a:rPr lang="uk-UA" dirty="0" smtClean="0">
                <a:latin typeface="Times New Roman" panose="02020603050405020304" pitchFamily="18" charset="0"/>
                <a:cs typeface="Times New Roman" panose="02020603050405020304" pitchFamily="18" charset="0"/>
              </a:rPr>
              <a:t>, оцінка точності прогнозування,</a:t>
            </a:r>
            <a:r>
              <a:rPr lang="en-US" dirty="0" smtClean="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кореляційного аналізу.</a:t>
            </a:r>
          </a:p>
          <a:p>
            <a:pPr marL="0" indent="0">
              <a:lnSpc>
                <a:spcPct val="110000"/>
              </a:lnSpc>
              <a:spcBef>
                <a:spcPts val="0"/>
              </a:spcBef>
              <a:buNone/>
            </a:pPr>
            <a:endParaRPr lang="uk-UA"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uk-UA" dirty="0" smtClean="0">
                <a:latin typeface="Times New Roman" panose="02020603050405020304" pitchFamily="18" charset="0"/>
                <a:cs typeface="Times New Roman" panose="02020603050405020304" pitchFamily="18" charset="0"/>
              </a:rPr>
              <a:t>4. </a:t>
            </a:r>
            <a:r>
              <a:rPr lang="uk-UA" b="1" dirty="0" smtClean="0">
                <a:latin typeface="Times New Roman" panose="02020603050405020304" pitchFamily="18" charset="0"/>
                <a:cs typeface="Times New Roman" panose="02020603050405020304" pitchFamily="18" charset="0"/>
              </a:rPr>
              <a:t>Розробка методичного та  </a:t>
            </a:r>
            <a:r>
              <a:rPr lang="uk-UA" b="1" dirty="0">
                <a:latin typeface="Times New Roman" panose="02020603050405020304" pitchFamily="18" charset="0"/>
                <a:cs typeface="Times New Roman" panose="02020603050405020304" pitchFamily="18" charset="0"/>
              </a:rPr>
              <a:t>програмного </a:t>
            </a:r>
            <a:r>
              <a:rPr lang="uk-UA" b="1" dirty="0" err="1" smtClean="0">
                <a:latin typeface="Times New Roman" panose="02020603050405020304" pitchFamily="18" charset="0"/>
                <a:cs typeface="Times New Roman" panose="02020603050405020304" pitchFamily="18" charset="0"/>
              </a:rPr>
              <a:t>забезпезченння</a:t>
            </a:r>
            <a:r>
              <a:rPr lang="uk-UA" dirty="0">
                <a:latin typeface="Times New Roman" panose="02020603050405020304" pitchFamily="18" charset="0"/>
                <a:cs typeface="Times New Roman" panose="02020603050405020304" pitchFamily="18" charset="0"/>
              </a:rPr>
              <a:t>. Цей пункт включає в себе усі програмні елементи, що використовуються для реалізації поставлених задач дисертаційного </a:t>
            </a:r>
            <a:r>
              <a:rPr lang="uk-UA" dirty="0" smtClean="0">
                <a:latin typeface="Times New Roman" panose="02020603050405020304" pitchFamily="18" charset="0"/>
                <a:cs typeface="Times New Roman" panose="02020603050405020304" pitchFamily="18" charset="0"/>
              </a:rPr>
              <a:t>дослідження.</a:t>
            </a:r>
            <a:endParaRPr lang="en-US" dirty="0" smtClean="0">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dirty="0" smtClean="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uk-UA" dirty="0" smtClean="0">
                <a:latin typeface="Times New Roman" panose="02020603050405020304" pitchFamily="18" charset="0"/>
                <a:cs typeface="Times New Roman" panose="02020603050405020304" pitchFamily="18" charset="0"/>
              </a:rPr>
              <a:t>5. </a:t>
            </a:r>
            <a:r>
              <a:rPr lang="uk-UA" b="1" dirty="0">
                <a:latin typeface="Times New Roman" panose="02020603050405020304" pitchFamily="18" charset="0"/>
                <a:cs typeface="Times New Roman" panose="02020603050405020304" pitchFamily="18" charset="0"/>
              </a:rPr>
              <a:t>Імплементація системи для прогнозування</a:t>
            </a:r>
            <a:r>
              <a:rPr lang="uk-UA" dirty="0">
                <a:latin typeface="Times New Roman" panose="02020603050405020304" pitchFamily="18" charset="0"/>
                <a:cs typeface="Times New Roman" panose="02020603050405020304" pitchFamily="18" charset="0"/>
              </a:rPr>
              <a:t>, </a:t>
            </a:r>
            <a:r>
              <a:rPr lang="uk-UA" b="1" dirty="0">
                <a:latin typeface="Times New Roman" panose="02020603050405020304" pitchFamily="18" charset="0"/>
                <a:cs typeface="Times New Roman" panose="02020603050405020304" pitchFamily="18" charset="0"/>
              </a:rPr>
              <a:t>аналізу та </a:t>
            </a:r>
            <a:r>
              <a:rPr lang="uk-UA" b="1" dirty="0" err="1">
                <a:latin typeface="Times New Roman" panose="02020603050405020304" pitchFamily="18" charset="0"/>
                <a:cs typeface="Times New Roman" panose="02020603050405020304" pitchFamily="18" charset="0"/>
              </a:rPr>
              <a:t>кластеризації</a:t>
            </a:r>
            <a:r>
              <a:rPr lang="uk-UA" b="1" dirty="0">
                <a:latin typeface="Times New Roman" panose="02020603050405020304" pitchFamily="18" charset="0"/>
                <a:cs typeface="Times New Roman" panose="02020603050405020304" pitchFamily="18" charset="0"/>
              </a:rPr>
              <a:t> </a:t>
            </a:r>
            <a:r>
              <a:rPr lang="uk-UA" b="1" dirty="0" smtClean="0">
                <a:latin typeface="Times New Roman" panose="02020603050405020304" pitchFamily="18" charset="0"/>
                <a:cs typeface="Times New Roman" panose="02020603050405020304" pitchFamily="18" charset="0"/>
              </a:rPr>
              <a:t>показників ефективності </a:t>
            </a:r>
            <a:r>
              <a:rPr lang="uk-UA" b="1" dirty="0">
                <a:latin typeface="Times New Roman" panose="02020603050405020304" pitchFamily="18" charset="0"/>
                <a:cs typeface="Times New Roman" panose="02020603050405020304" pitchFamily="18" charset="0"/>
              </a:rPr>
              <a:t>імпорту та експорту зовнішньої торгівлі</a:t>
            </a:r>
            <a:r>
              <a:rPr lang="uk-UA" dirty="0">
                <a:latin typeface="Times New Roman" panose="02020603050405020304" pitchFamily="18" charset="0"/>
                <a:cs typeface="Times New Roman" panose="02020603050405020304" pitchFamily="18" charset="0"/>
              </a:rPr>
              <a:t>. Реалізації цього завдання включає в себе опис </a:t>
            </a:r>
            <a:r>
              <a:rPr lang="uk-UA" dirty="0" err="1">
                <a:latin typeface="Times New Roman" panose="02020603050405020304" pitchFamily="18" charset="0"/>
                <a:cs typeface="Times New Roman" panose="02020603050405020304" pitchFamily="18" charset="0"/>
              </a:rPr>
              <a:t>датасету</a:t>
            </a:r>
            <a:r>
              <a:rPr lang="uk-UA" dirty="0">
                <a:latin typeface="Times New Roman" panose="02020603050405020304" pitchFamily="18" charset="0"/>
                <a:cs typeface="Times New Roman" panose="02020603050405020304" pitchFamily="18" charset="0"/>
              </a:rPr>
              <a:t>, а також верифікацію та </a:t>
            </a:r>
            <a:r>
              <a:rPr lang="uk-UA" dirty="0" err="1">
                <a:latin typeface="Times New Roman" panose="02020603050405020304" pitchFamily="18" charset="0"/>
                <a:cs typeface="Times New Roman" panose="02020603050405020304" pitchFamily="18" charset="0"/>
              </a:rPr>
              <a:t>валідацію</a:t>
            </a:r>
            <a:r>
              <a:rPr lang="uk-UA" dirty="0">
                <a:latin typeface="Times New Roman" panose="02020603050405020304" pitchFamily="18" charset="0"/>
                <a:cs typeface="Times New Roman" panose="02020603050405020304" pitchFamily="18" charset="0"/>
              </a:rPr>
              <a:t> даних розробленої </a:t>
            </a:r>
            <a:r>
              <a:rPr lang="uk-UA" dirty="0" smtClean="0">
                <a:latin typeface="Times New Roman" panose="02020603050405020304" pitchFamily="18" charset="0"/>
                <a:cs typeface="Times New Roman" panose="02020603050405020304" pitchFamily="18" charset="0"/>
              </a:rPr>
              <a:t>системи.</a:t>
            </a:r>
            <a:endParaRPr lang="uk-UA" dirty="0">
              <a:latin typeface="Times New Roman" panose="02020603050405020304" pitchFamily="18" charset="0"/>
              <a:cs typeface="Times New Roman" panose="02020603050405020304" pitchFamily="18" charset="0"/>
            </a:endParaRPr>
          </a:p>
          <a:p>
            <a:pPr marL="0" indent="0">
              <a:buNone/>
            </a:pPr>
            <a:endParaRPr lang="uk-UA" dirty="0"/>
          </a:p>
        </p:txBody>
      </p:sp>
      <p:sp>
        <p:nvSpPr>
          <p:cNvPr id="4" name="Номер слайда 3"/>
          <p:cNvSpPr>
            <a:spLocks noGrp="1"/>
          </p:cNvSpPr>
          <p:nvPr>
            <p:ph type="sldNum" sz="quarter" idx="12"/>
          </p:nvPr>
        </p:nvSpPr>
        <p:spPr/>
        <p:txBody>
          <a:bodyPr/>
          <a:lstStyle/>
          <a:p>
            <a:fld id="{EEA7EB2F-D621-4394-BE41-AA53AD3B5311}" type="slidenum">
              <a:rPr lang="uk-UA" smtClean="0"/>
              <a:t>4</a:t>
            </a:fld>
            <a:endParaRPr lang="uk-UA"/>
          </a:p>
        </p:txBody>
      </p:sp>
    </p:spTree>
    <p:extLst>
      <p:ext uri="{BB962C8B-B14F-4D97-AF65-F5344CB8AC3E}">
        <p14:creationId xmlns:p14="http://schemas.microsoft.com/office/powerpoint/2010/main" val="87241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580334" y="2218548"/>
            <a:ext cx="8915399" cy="1468800"/>
          </a:xfrm>
        </p:spPr>
        <p:txBody>
          <a:bodyPr/>
          <a:lstStyle/>
          <a:p>
            <a:r>
              <a:rPr lang="uk-UA" dirty="0" smtClean="0">
                <a:latin typeface="Times New Roman" panose="02020603050405020304" pitchFamily="18" charset="0"/>
                <a:cs typeface="Times New Roman" panose="02020603050405020304" pitchFamily="18" charset="0"/>
              </a:rPr>
              <a:t>Огляд існуючих рішень</a:t>
            </a:r>
            <a:endParaRPr lang="uk-UA" dirty="0">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fld id="{EEA7EB2F-D621-4394-BE41-AA53AD3B5311}" type="slidenum">
              <a:rPr lang="uk-UA" smtClean="0"/>
              <a:t>5</a:t>
            </a:fld>
            <a:endParaRPr lang="uk-UA"/>
          </a:p>
        </p:txBody>
      </p:sp>
    </p:spTree>
    <p:extLst>
      <p:ext uri="{BB962C8B-B14F-4D97-AF65-F5344CB8AC3E}">
        <p14:creationId xmlns:p14="http://schemas.microsoft.com/office/powerpoint/2010/main" val="2934384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1671" y="446557"/>
            <a:ext cx="10370329" cy="1280890"/>
          </a:xfrm>
        </p:spPr>
        <p:txBody>
          <a:bodyPr>
            <a:noAutofit/>
          </a:bodyPr>
          <a:lstStyle/>
          <a:p>
            <a:r>
              <a:rPr lang="uk-UA" dirty="0">
                <a:latin typeface="Times New Roman" panose="02020603050405020304" pitchFamily="18" charset="0"/>
                <a:cs typeface="Times New Roman" panose="02020603050405020304" pitchFamily="18" charset="0"/>
              </a:rPr>
              <a:t>Методи та моделі </a:t>
            </a:r>
            <a:r>
              <a:rPr lang="en-US" dirty="0">
                <a:latin typeface="Times New Roman" panose="02020603050405020304" pitchFamily="18" charset="0"/>
                <a:cs typeface="Times New Roman" panose="02020603050405020304" pitchFamily="18" charset="0"/>
              </a:rPr>
              <a:t>Data Science</a:t>
            </a:r>
            <a:r>
              <a:rPr lang="uk-UA" dirty="0">
                <a:latin typeface="Times New Roman" panose="02020603050405020304" pitchFamily="18" charset="0"/>
                <a:cs typeface="Times New Roman" panose="02020603050405020304" pitchFamily="18" charset="0"/>
              </a:rPr>
              <a:t> для прогнозування, аналізу та кластеризації зовнішньої торгівлі</a:t>
            </a:r>
            <a:endParaRPr lang="uk-UA" dirty="0"/>
          </a:p>
        </p:txBody>
      </p:sp>
      <p:sp>
        <p:nvSpPr>
          <p:cNvPr id="3" name="Объект 2"/>
          <p:cNvSpPr>
            <a:spLocks noGrp="1"/>
          </p:cNvSpPr>
          <p:nvPr>
            <p:ph idx="1"/>
          </p:nvPr>
        </p:nvSpPr>
        <p:spPr>
          <a:xfrm>
            <a:off x="523780" y="1825102"/>
            <a:ext cx="11469949" cy="4229469"/>
          </a:xfrm>
        </p:spPr>
        <p:txBody>
          <a:bodyPr/>
          <a:lstStyle/>
          <a:p>
            <a:pPr marL="0" indent="0">
              <a:spcBef>
                <a:spcPts val="0"/>
              </a:spcBef>
              <a:buNone/>
            </a:pPr>
            <a:r>
              <a:rPr lang="uk-UA" dirty="0" smtClean="0">
                <a:latin typeface="Times New Roman" panose="02020603050405020304" pitchFamily="18" charset="0"/>
                <a:cs typeface="Times New Roman" panose="02020603050405020304" pitchFamily="18" charset="0"/>
              </a:rPr>
              <a:t>1. </a:t>
            </a:r>
            <a:r>
              <a:rPr lang="uk-UA" b="1" dirty="0" smtClean="0">
                <a:latin typeface="Times New Roman" panose="02020603050405020304" pitchFamily="18" charset="0"/>
                <a:cs typeface="Times New Roman" panose="02020603050405020304" pitchFamily="18" charset="0"/>
              </a:rPr>
              <a:t>Метод декомпозиції часових рядів для прогнозування </a:t>
            </a:r>
            <a:r>
              <a:rPr lang="uk-UA" dirty="0" smtClean="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це метод для явного моделювання даних як комбінації компонентів сезону , тренду, циклу та залишку замість моделювання за допомогою часових </a:t>
            </a:r>
            <a:r>
              <a:rPr lang="uk-UA" dirty="0" err="1">
                <a:latin typeface="Times New Roman" panose="02020603050405020304" pitchFamily="18" charset="0"/>
                <a:cs typeface="Times New Roman" panose="02020603050405020304" pitchFamily="18" charset="0"/>
              </a:rPr>
              <a:t>залежностей</a:t>
            </a:r>
            <a:r>
              <a:rPr lang="uk-UA" dirty="0">
                <a:latin typeface="Times New Roman" panose="02020603050405020304" pitchFamily="18" charset="0"/>
                <a:cs typeface="Times New Roman" panose="02020603050405020304" pitchFamily="18" charset="0"/>
              </a:rPr>
              <a:t> і автокореляції, це статистичне завдання, у якому дані часових рядів розкладаються на кілька компонентів або виділяють сезонність, тенденцію з даних </a:t>
            </a:r>
            <a:r>
              <a:rPr lang="uk-UA" dirty="0" smtClean="0">
                <a:latin typeface="Times New Roman" panose="02020603050405020304" pitchFamily="18" charset="0"/>
                <a:cs typeface="Times New Roman" panose="02020603050405020304" pitchFamily="18" charset="0"/>
              </a:rPr>
              <a:t>ряду.</a:t>
            </a:r>
          </a:p>
          <a:p>
            <a:pPr marL="0" indent="0">
              <a:spcBef>
                <a:spcPts val="0"/>
              </a:spcBef>
              <a:buNone/>
            </a:pPr>
            <a:r>
              <a:rPr lang="uk-UA" dirty="0" smtClean="0">
                <a:latin typeface="Times New Roman" panose="02020603050405020304" pitchFamily="18" charset="0"/>
                <a:cs typeface="Times New Roman" panose="02020603050405020304" pitchFamily="18" charset="0"/>
              </a:rPr>
              <a:t>2. </a:t>
            </a:r>
            <a:r>
              <a:rPr lang="uk-UA" b="1" dirty="0" smtClean="0">
                <a:latin typeface="Times New Roman" panose="02020603050405020304" pitchFamily="18" charset="0"/>
                <a:cs typeface="Times New Roman" panose="02020603050405020304" pitchFamily="18" charset="0"/>
              </a:rPr>
              <a:t>Регресійні моделі для прогнозування </a:t>
            </a:r>
            <a:r>
              <a:rPr lang="uk-UA" dirty="0" smtClean="0">
                <a:latin typeface="Times New Roman" panose="02020603050405020304" pitchFamily="18" charset="0"/>
                <a:cs typeface="Times New Roman" panose="02020603050405020304" pitchFamily="18" charset="0"/>
              </a:rPr>
              <a:t>- статистичний </a:t>
            </a:r>
            <a:r>
              <a:rPr lang="uk-UA" dirty="0">
                <a:latin typeface="Times New Roman" panose="02020603050405020304" pitchFamily="18" charset="0"/>
                <a:cs typeface="Times New Roman" panose="02020603050405020304" pitchFamily="18" charset="0"/>
              </a:rPr>
              <a:t>метод прогнозування майбутніх значень на основі історичних даних. Прогнозна змінна також називається регресивною, залежною або поясненою змінною. </a:t>
            </a:r>
            <a:r>
              <a:rPr lang="uk-UA" dirty="0" smtClean="0">
                <a:latin typeface="Times New Roman" panose="02020603050405020304" pitchFamily="18" charset="0"/>
                <a:cs typeface="Times New Roman" panose="02020603050405020304" pitchFamily="18" charset="0"/>
              </a:rPr>
              <a:t>Прогностичні </a:t>
            </a:r>
            <a:r>
              <a:rPr lang="uk-UA" dirty="0">
                <a:latin typeface="Times New Roman" panose="02020603050405020304" pitchFamily="18" charset="0"/>
                <a:cs typeface="Times New Roman" panose="02020603050405020304" pitchFamily="18" charset="0"/>
              </a:rPr>
              <a:t>змінні іноді називають </a:t>
            </a:r>
            <a:r>
              <a:rPr lang="uk-UA" dirty="0" err="1">
                <a:latin typeface="Times New Roman" panose="02020603050405020304" pitchFamily="18" charset="0"/>
                <a:cs typeface="Times New Roman" panose="02020603050405020304" pitchFamily="18" charset="0"/>
              </a:rPr>
              <a:t>регресорами</a:t>
            </a:r>
            <a:r>
              <a:rPr lang="uk-UA" dirty="0">
                <a:latin typeface="Times New Roman" panose="02020603050405020304" pitchFamily="18" charset="0"/>
                <a:cs typeface="Times New Roman" panose="02020603050405020304" pitchFamily="18" charset="0"/>
              </a:rPr>
              <a:t>, незалежними або пояснювальними </a:t>
            </a:r>
            <a:r>
              <a:rPr lang="uk-UA" dirty="0" smtClean="0">
                <a:latin typeface="Times New Roman" panose="02020603050405020304" pitchFamily="18" charset="0"/>
                <a:cs typeface="Times New Roman" panose="02020603050405020304" pitchFamily="18" charset="0"/>
              </a:rPr>
              <a:t>змінними. Модель </a:t>
            </a:r>
            <a:r>
              <a:rPr lang="en-US" dirty="0" smtClean="0">
                <a:latin typeface="Times New Roman" panose="02020603050405020304" pitchFamily="18" charset="0"/>
                <a:cs typeface="Times New Roman" panose="02020603050405020304" pitchFamily="18" charset="0"/>
              </a:rPr>
              <a:t>ARIMA </a:t>
            </a:r>
            <a:r>
              <a:rPr lang="uk-UA" dirty="0" smtClean="0">
                <a:latin typeface="Times New Roman" panose="02020603050405020304" pitchFamily="18" charset="0"/>
                <a:cs typeface="Times New Roman" panose="02020603050405020304" pitchFamily="18" charset="0"/>
              </a:rPr>
              <a:t>також вважається регресійною моделлю.</a:t>
            </a:r>
          </a:p>
          <a:p>
            <a:pPr marL="0" indent="0">
              <a:spcBef>
                <a:spcPts val="0"/>
              </a:spcBef>
              <a:buNone/>
            </a:pPr>
            <a:r>
              <a:rPr lang="en-US" dirty="0" smtClean="0">
                <a:latin typeface="Times New Roman" panose="02020603050405020304" pitchFamily="18" charset="0"/>
                <a:cs typeface="Times New Roman" panose="02020603050405020304" pitchFamily="18" charset="0"/>
              </a:rPr>
              <a:t>3.</a:t>
            </a:r>
            <a:r>
              <a:rPr lang="uk-UA" dirty="0" smtClean="0">
                <a:latin typeface="Times New Roman" panose="02020603050405020304" pitchFamily="18" charset="0"/>
                <a:cs typeface="Times New Roman" panose="02020603050405020304" pitchFamily="18" charset="0"/>
              </a:rPr>
              <a:t> </a:t>
            </a:r>
            <a:r>
              <a:rPr lang="uk-UA" b="1" dirty="0" smtClean="0">
                <a:latin typeface="Times New Roman" panose="02020603050405020304" pitchFamily="18" charset="0"/>
                <a:cs typeface="Times New Roman" panose="02020603050405020304" pitchFamily="18" charset="0"/>
              </a:rPr>
              <a:t>Модель </a:t>
            </a:r>
            <a:r>
              <a:rPr lang="en-US" b="1" dirty="0" smtClean="0">
                <a:latin typeface="Times New Roman" panose="02020603050405020304" pitchFamily="18" charset="0"/>
                <a:cs typeface="Times New Roman" panose="02020603050405020304" pitchFamily="18" charset="0"/>
              </a:rPr>
              <a:t>ARIMA </a:t>
            </a:r>
            <a:r>
              <a:rPr lang="ru-RU" b="1" dirty="0" smtClean="0">
                <a:latin typeface="Times New Roman" panose="02020603050405020304" pitchFamily="18" charset="0"/>
                <a:cs typeface="Times New Roman" panose="02020603050405020304" pitchFamily="18" charset="0"/>
              </a:rPr>
              <a:t>для </a:t>
            </a:r>
            <a:r>
              <a:rPr lang="ru-RU" b="1" dirty="0" err="1" smtClean="0">
                <a:latin typeface="Times New Roman" panose="02020603050405020304" pitchFamily="18" charset="0"/>
                <a:cs typeface="Times New Roman" panose="02020603050405020304" pitchFamily="18" charset="0"/>
              </a:rPr>
              <a:t>прогнозування</a:t>
            </a:r>
            <a:r>
              <a:rPr lang="ru-RU" b="1" dirty="0" smtClean="0">
                <a:latin typeface="Times New Roman" panose="02020603050405020304" pitchFamily="18" charset="0"/>
                <a:cs typeface="Times New Roman" panose="02020603050405020304" pitchFamily="18" charset="0"/>
              </a:rPr>
              <a:t> </a:t>
            </a:r>
            <a:r>
              <a:rPr lang="uk-UA" dirty="0" smtClean="0"/>
              <a:t>– </a:t>
            </a:r>
            <a:r>
              <a:rPr lang="uk-UA" dirty="0">
                <a:latin typeface="Times New Roman" panose="02020603050405020304" pitchFamily="18" charset="0"/>
                <a:cs typeface="Times New Roman" panose="02020603050405020304" pitchFamily="18" charset="0"/>
              </a:rPr>
              <a:t>інтегрована модель </a:t>
            </a:r>
            <a:r>
              <a:rPr lang="uk-UA" dirty="0" err="1">
                <a:latin typeface="Times New Roman" panose="02020603050405020304" pitchFamily="18" charset="0"/>
                <a:cs typeface="Times New Roman" panose="02020603050405020304" pitchFamily="18" charset="0"/>
              </a:rPr>
              <a:t>авторегресії</a:t>
            </a:r>
            <a:r>
              <a:rPr lang="uk-UA" dirty="0">
                <a:latin typeface="Times New Roman" panose="02020603050405020304" pitchFamily="18" charset="0"/>
                <a:cs typeface="Times New Roman" panose="02020603050405020304" pitchFamily="18" charset="0"/>
              </a:rPr>
              <a:t> – ковзного середнього -  пояснює часовий ряд на основі минулих значень, тобто його власних затримок і помилок прогнозу з відставанням, тому це рівняння можна використовувати для прогнозування майбутніх значень</a:t>
            </a:r>
            <a:r>
              <a:rPr lang="uk-UA" dirty="0" smtClean="0">
                <a:latin typeface="Times New Roman" panose="02020603050405020304" pitchFamily="18" charset="0"/>
                <a:cs typeface="Times New Roman" panose="02020603050405020304" pitchFamily="18" charset="0"/>
              </a:rPr>
              <a:t>.</a:t>
            </a:r>
          </a:p>
          <a:p>
            <a:pPr marL="0" indent="0">
              <a:spcBef>
                <a:spcPts val="0"/>
              </a:spcBef>
              <a:buNone/>
            </a:pPr>
            <a:r>
              <a:rPr lang="uk-UA" dirty="0">
                <a:latin typeface="Times New Roman" panose="02020603050405020304" pitchFamily="18" charset="0"/>
                <a:cs typeface="Times New Roman" panose="02020603050405020304" pitchFamily="18" charset="0"/>
              </a:rPr>
              <a:t>4</a:t>
            </a:r>
            <a:r>
              <a:rPr lang="uk-UA" dirty="0" smtClean="0">
                <a:latin typeface="Times New Roman" panose="02020603050405020304" pitchFamily="18" charset="0"/>
                <a:cs typeface="Times New Roman" panose="02020603050405020304" pitchFamily="18" charset="0"/>
              </a:rPr>
              <a:t>. </a:t>
            </a:r>
            <a:r>
              <a:rPr lang="uk-UA" b="1" dirty="0" err="1" smtClean="0">
                <a:latin typeface="Times New Roman" panose="02020603050405020304" pitchFamily="18" charset="0"/>
                <a:cs typeface="Times New Roman" panose="02020603050405020304" pitchFamily="18" charset="0"/>
              </a:rPr>
              <a:t>Експоненційне</a:t>
            </a:r>
            <a:r>
              <a:rPr lang="uk-UA" b="1" dirty="0" smtClean="0">
                <a:latin typeface="Times New Roman" panose="02020603050405020304" pitchFamily="18" charset="0"/>
                <a:cs typeface="Times New Roman" panose="02020603050405020304" pitchFamily="18" charset="0"/>
              </a:rPr>
              <a:t> згладжування - </a:t>
            </a:r>
            <a:r>
              <a:rPr lang="ru-RU" dirty="0" err="1">
                <a:latin typeface="Times New Roman" panose="02020603050405020304" pitchFamily="18" charset="0"/>
                <a:cs typeface="Times New Roman" panose="02020603050405020304" pitchFamily="18" charset="0"/>
              </a:rPr>
              <a:t>це</a:t>
            </a:r>
            <a:r>
              <a:rPr lang="ru-RU" dirty="0">
                <a:latin typeface="Times New Roman" panose="02020603050405020304" pitchFamily="18" charset="0"/>
                <a:cs typeface="Times New Roman" panose="02020603050405020304" pitchFamily="18" charset="0"/>
              </a:rPr>
              <a:t> метод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часових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рядів</a:t>
            </a:r>
            <a:r>
              <a:rPr lang="ru-RU" dirty="0">
                <a:latin typeface="Times New Roman" panose="02020603050405020304" pitchFamily="18" charset="0"/>
                <a:cs typeface="Times New Roman" panose="02020603050405020304" pitchFamily="18" charset="0"/>
              </a:rPr>
              <a:t> для </a:t>
            </a:r>
            <a:r>
              <a:rPr lang="ru-RU" dirty="0" err="1">
                <a:latin typeface="Times New Roman" panose="02020603050405020304" pitchFamily="18" charset="0"/>
                <a:cs typeface="Times New Roman" panose="02020603050405020304" pitchFamily="18" charset="0"/>
              </a:rPr>
              <a:t>однофакторних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даних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який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можна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розширити</a:t>
            </a:r>
            <a:r>
              <a:rPr lang="ru-RU" dirty="0">
                <a:latin typeface="Times New Roman" panose="02020603050405020304" pitchFamily="18" charset="0"/>
                <a:cs typeface="Times New Roman" panose="02020603050405020304" pitchFamily="18" charset="0"/>
              </a:rPr>
              <a:t> для </a:t>
            </a:r>
            <a:r>
              <a:rPr lang="ru-RU" dirty="0" err="1">
                <a:latin typeface="Times New Roman" panose="02020603050405020304" pitchFamily="18" charset="0"/>
                <a:cs typeface="Times New Roman" panose="02020603050405020304" pitchFamily="18" charset="0"/>
              </a:rPr>
              <a:t>підтримки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даних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із</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систематичним</a:t>
            </a:r>
            <a:r>
              <a:rPr lang="ru-RU" dirty="0">
                <a:latin typeface="Times New Roman" panose="02020603050405020304" pitchFamily="18" charset="0"/>
                <a:cs typeface="Times New Roman" panose="02020603050405020304" pitchFamily="18" charset="0"/>
              </a:rPr>
              <a:t> трендом, </a:t>
            </a:r>
            <a:r>
              <a:rPr lang="ru-RU" dirty="0" err="1">
                <a:latin typeface="Times New Roman" panose="02020603050405020304" pitchFamily="18" charset="0"/>
                <a:cs typeface="Times New Roman" panose="02020603050405020304" pitchFamily="18" charset="0"/>
              </a:rPr>
              <a:t>або</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сезонним</a:t>
            </a:r>
            <a:r>
              <a:rPr lang="ru-RU" dirty="0">
                <a:latin typeface="Times New Roman" panose="02020603050405020304" pitchFamily="18" charset="0"/>
                <a:cs typeface="Times New Roman" panose="02020603050405020304" pitchFamily="18" charset="0"/>
              </a:rPr>
              <a:t> компонентом. </a:t>
            </a:r>
            <a:r>
              <a:rPr lang="ru-RU" dirty="0" err="1">
                <a:latin typeface="Times New Roman" panose="02020603050405020304" pitchFamily="18" charset="0"/>
                <a:cs typeface="Times New Roman" panose="02020603050405020304" pitchFamily="18" charset="0"/>
              </a:rPr>
              <a:t>Методи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прогнозування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експоненційного</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згладжування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подібні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тим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що</a:t>
            </a:r>
            <a:r>
              <a:rPr lang="ru-RU" dirty="0">
                <a:latin typeface="Times New Roman" panose="02020603050405020304" pitchFamily="18" charset="0"/>
                <a:cs typeface="Times New Roman" panose="02020603050405020304" pitchFamily="18" charset="0"/>
              </a:rPr>
              <a:t> прогноз є </a:t>
            </a:r>
            <a:r>
              <a:rPr lang="ru-RU" dirty="0" err="1">
                <a:latin typeface="Times New Roman" panose="02020603050405020304" pitchFamily="18" charset="0"/>
                <a:cs typeface="Times New Roman" panose="02020603050405020304" pitchFamily="18" charset="0"/>
              </a:rPr>
              <a:t>зваженою</a:t>
            </a:r>
            <a:r>
              <a:rPr lang="ru-RU" dirty="0">
                <a:latin typeface="Times New Roman" panose="02020603050405020304" pitchFamily="18" charset="0"/>
                <a:cs typeface="Times New Roman" panose="02020603050405020304" pitchFamily="18" charset="0"/>
              </a:rPr>
              <a:t> сумою </a:t>
            </a:r>
            <a:r>
              <a:rPr lang="ru-RU" dirty="0" err="1">
                <a:latin typeface="Times New Roman" panose="02020603050405020304" pitchFamily="18" charset="0"/>
                <a:cs typeface="Times New Roman" panose="02020603050405020304" pitchFamily="18" charset="0"/>
              </a:rPr>
              <a:t>минулих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спостережень</a:t>
            </a:r>
            <a:r>
              <a:rPr lang="ru-RU" dirty="0">
                <a:latin typeface="Times New Roman" panose="02020603050405020304" pitchFamily="18" charset="0"/>
                <a:cs typeface="Times New Roman" panose="02020603050405020304" pitchFamily="18" charset="0"/>
              </a:rPr>
              <a:t>, але модель явно </a:t>
            </a:r>
            <a:r>
              <a:rPr lang="ru-RU" dirty="0" err="1">
                <a:latin typeface="Times New Roman" panose="02020603050405020304" pitchFamily="18" charset="0"/>
                <a:cs typeface="Times New Roman" panose="02020603050405020304" pitchFamily="18" charset="0"/>
              </a:rPr>
              <a:t>використовує</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експоненціально</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зменшувану</a:t>
            </a:r>
            <a:r>
              <a:rPr lang="ru-RU" dirty="0">
                <a:latin typeface="Times New Roman" panose="02020603050405020304" pitchFamily="18" charset="0"/>
                <a:cs typeface="Times New Roman" panose="02020603050405020304" pitchFamily="18" charset="0"/>
              </a:rPr>
              <a:t> вагу для </a:t>
            </a:r>
            <a:r>
              <a:rPr lang="ru-RU" dirty="0" err="1">
                <a:latin typeface="Times New Roman" panose="02020603050405020304" pitchFamily="18" charset="0"/>
                <a:cs typeface="Times New Roman" panose="02020603050405020304" pitchFamily="18" charset="0"/>
              </a:rPr>
              <a:t>минулих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спостережень</a:t>
            </a:r>
            <a:r>
              <a:rPr lang="ru-RU" dirty="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EEA7EB2F-D621-4394-BE41-AA53AD3B5311}" type="slidenum">
              <a:rPr lang="uk-UA" smtClean="0"/>
              <a:t>6</a:t>
            </a:fld>
            <a:endParaRPr lang="uk-UA"/>
          </a:p>
        </p:txBody>
      </p:sp>
    </p:spTree>
    <p:extLst>
      <p:ext uri="{BB962C8B-B14F-4D97-AF65-F5344CB8AC3E}">
        <p14:creationId xmlns:p14="http://schemas.microsoft.com/office/powerpoint/2010/main" val="588753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7403" y="322269"/>
            <a:ext cx="10403983" cy="1280890"/>
          </a:xfrm>
        </p:spPr>
        <p:txBody>
          <a:bodyPr>
            <a:normAutofit/>
          </a:bodyPr>
          <a:lstStyle/>
          <a:p>
            <a:r>
              <a:rPr lang="uk-UA" dirty="0">
                <a:latin typeface="Times New Roman" panose="02020603050405020304" pitchFamily="18" charset="0"/>
                <a:cs typeface="Times New Roman" panose="02020603050405020304" pitchFamily="18" charset="0"/>
              </a:rPr>
              <a:t>Методи та моделі </a:t>
            </a:r>
            <a:r>
              <a:rPr lang="en-US" dirty="0">
                <a:latin typeface="Times New Roman" panose="02020603050405020304" pitchFamily="18" charset="0"/>
                <a:cs typeface="Times New Roman" panose="02020603050405020304" pitchFamily="18" charset="0"/>
              </a:rPr>
              <a:t>Data Science</a:t>
            </a:r>
            <a:r>
              <a:rPr lang="uk-UA" dirty="0">
                <a:latin typeface="Times New Roman" panose="02020603050405020304" pitchFamily="18" charset="0"/>
                <a:cs typeface="Times New Roman" panose="02020603050405020304" pitchFamily="18" charset="0"/>
              </a:rPr>
              <a:t> для прогнозування, аналізу та кластеризації зовнішньої торгівлі</a:t>
            </a:r>
            <a:endParaRPr lang="uk-UA" dirty="0"/>
          </a:p>
        </p:txBody>
      </p:sp>
      <p:sp>
        <p:nvSpPr>
          <p:cNvPr id="3" name="Объект 2"/>
          <p:cNvSpPr>
            <a:spLocks noGrp="1"/>
          </p:cNvSpPr>
          <p:nvPr>
            <p:ph idx="1"/>
          </p:nvPr>
        </p:nvSpPr>
        <p:spPr>
          <a:xfrm>
            <a:off x="884699" y="1987119"/>
            <a:ext cx="11206687" cy="4870881"/>
          </a:xfrm>
        </p:spPr>
        <p:txBody>
          <a:bodyPr/>
          <a:lstStyle/>
          <a:p>
            <a:pPr marL="0" indent="0">
              <a:buNone/>
            </a:pPr>
            <a:r>
              <a:rPr lang="ru-RU" dirty="0" smtClean="0">
                <a:latin typeface="Times New Roman" panose="02020603050405020304" pitchFamily="18" charset="0"/>
                <a:cs typeface="Times New Roman" panose="02020603050405020304" pitchFamily="18" charset="0"/>
              </a:rPr>
              <a:t>4. </a:t>
            </a:r>
            <a:r>
              <a:rPr lang="ru-RU" b="1" dirty="0" smtClean="0">
                <a:latin typeface="Times New Roman" panose="02020603050405020304" pitchFamily="18" charset="0"/>
                <a:cs typeface="Times New Roman" panose="02020603050405020304" pitchFamily="18" charset="0"/>
              </a:rPr>
              <a:t>Метод </a:t>
            </a:r>
            <a:r>
              <a:rPr lang="en-US" b="1" dirty="0" smtClean="0">
                <a:latin typeface="Times New Roman" panose="02020603050405020304" pitchFamily="18" charset="0"/>
                <a:cs typeface="Times New Roman" panose="02020603050405020304" pitchFamily="18" charset="0"/>
              </a:rPr>
              <a:t>k-means </a:t>
            </a:r>
            <a:r>
              <a:rPr lang="uk-UA" b="1" dirty="0" smtClean="0">
                <a:latin typeface="Times New Roman" panose="02020603050405020304" pitchFamily="18" charset="0"/>
                <a:cs typeface="Times New Roman" panose="02020603050405020304" pitchFamily="18" charset="0"/>
              </a:rPr>
              <a:t>для кластеризації</a:t>
            </a:r>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uk-UA" dirty="0" smtClean="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це алгоритм неконтрольованого навчання , який групує набір даних без міток у різні кластери. Тут </a:t>
            </a:r>
            <a:r>
              <a:rPr lang="en-US" dirty="0">
                <a:latin typeface="Times New Roman" panose="02020603050405020304" pitchFamily="18" charset="0"/>
                <a:cs typeface="Times New Roman" panose="02020603050405020304" pitchFamily="18" charset="0"/>
              </a:rPr>
              <a:t>K </a:t>
            </a:r>
            <a:r>
              <a:rPr lang="uk-UA" dirty="0">
                <a:latin typeface="Times New Roman" panose="02020603050405020304" pitchFamily="18" charset="0"/>
                <a:cs typeface="Times New Roman" panose="02020603050405020304" pitchFamily="18" charset="0"/>
              </a:rPr>
              <a:t>визначає кількість заздалегідь визначених кластерів, які потрібно створити в процесі. Це дозволяє  </a:t>
            </a:r>
            <a:r>
              <a:rPr lang="uk-UA" dirty="0" err="1">
                <a:latin typeface="Times New Roman" panose="02020603050405020304" pitchFamily="18" charset="0"/>
                <a:cs typeface="Times New Roman" panose="02020603050405020304" pitchFamily="18" charset="0"/>
              </a:rPr>
              <a:t>кластеризувати</a:t>
            </a:r>
            <a:r>
              <a:rPr lang="uk-UA" dirty="0">
                <a:latin typeface="Times New Roman" panose="02020603050405020304" pitchFamily="18" charset="0"/>
                <a:cs typeface="Times New Roman" panose="02020603050405020304" pitchFamily="18" charset="0"/>
              </a:rPr>
              <a:t> дані в різні групи та є зручним способом самостійного виявлення категорій груп у немаркованому наборі даних без необхідності </a:t>
            </a:r>
            <a:r>
              <a:rPr lang="uk-UA" dirty="0" smtClean="0">
                <a:latin typeface="Times New Roman" panose="02020603050405020304" pitchFamily="18" charset="0"/>
                <a:cs typeface="Times New Roman" panose="02020603050405020304" pitchFamily="18" charset="0"/>
              </a:rPr>
              <a:t>навчання</a:t>
            </a:r>
          </a:p>
          <a:p>
            <a:pPr marL="0" indent="0">
              <a:buNone/>
            </a:pPr>
            <a:r>
              <a:rPr lang="uk-UA" dirty="0" smtClean="0">
                <a:latin typeface="Times New Roman" panose="02020603050405020304" pitchFamily="18" charset="0"/>
                <a:cs typeface="Times New Roman" panose="02020603050405020304" pitchFamily="18" charset="0"/>
              </a:rPr>
              <a:t>5. </a:t>
            </a:r>
            <a:r>
              <a:rPr lang="uk-UA" b="1" dirty="0" err="1" smtClean="0">
                <a:latin typeface="Times New Roman" panose="02020603050405020304" pitchFamily="18" charset="0"/>
                <a:cs typeface="Times New Roman" panose="02020603050405020304" pitchFamily="18" charset="0"/>
              </a:rPr>
              <a:t>Агломеративна</a:t>
            </a:r>
            <a:r>
              <a:rPr lang="uk-UA" b="1" dirty="0" smtClean="0">
                <a:latin typeface="Times New Roman" panose="02020603050405020304" pitchFamily="18" charset="0"/>
                <a:cs typeface="Times New Roman" panose="02020603050405020304" pitchFamily="18" charset="0"/>
              </a:rPr>
              <a:t> ієрархічна </a:t>
            </a:r>
            <a:r>
              <a:rPr lang="uk-UA" b="1" dirty="0" err="1" smtClean="0">
                <a:latin typeface="Times New Roman" panose="02020603050405020304" pitchFamily="18" charset="0"/>
                <a:cs typeface="Times New Roman" panose="02020603050405020304" pitchFamily="18" charset="0"/>
              </a:rPr>
              <a:t>кластеризація</a:t>
            </a:r>
            <a:r>
              <a:rPr lang="en-US" dirty="0" smtClean="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полягає </a:t>
            </a:r>
            <a:r>
              <a:rPr lang="uk-UA" dirty="0">
                <a:latin typeface="Times New Roman" panose="02020603050405020304" pitchFamily="18" charset="0"/>
                <a:cs typeface="Times New Roman" panose="02020603050405020304" pitchFamily="18" charset="0"/>
              </a:rPr>
              <a:t>у тому, що алгоритм починається з задання усіх точок як окремих кластерів, а потім об’єднання їх до тих пір поки не залишиться лише один кластер. Об’єднання кластерів відбувається за принципом визначення найближчих за розташуванням кластерів та об’єднання їх у один кластер який буде містити весь набір даних</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6. </a:t>
            </a:r>
            <a:r>
              <a:rPr lang="ru-RU" b="1" dirty="0" err="1" smtClean="0">
                <a:latin typeface="Times New Roman" panose="02020603050405020304" pitchFamily="18" charset="0"/>
                <a:cs typeface="Times New Roman" panose="02020603050405020304" pitchFamily="18" charset="0"/>
              </a:rPr>
              <a:t>Корел</a:t>
            </a:r>
            <a:r>
              <a:rPr lang="uk-UA" b="1" dirty="0" err="1" smtClean="0">
                <a:latin typeface="Times New Roman" panose="02020603050405020304" pitchFamily="18" charset="0"/>
                <a:cs typeface="Times New Roman" panose="02020603050405020304" pitchFamily="18" charset="0"/>
              </a:rPr>
              <a:t>яційний</a:t>
            </a:r>
            <a:r>
              <a:rPr lang="uk-UA" b="1" dirty="0" smtClean="0">
                <a:latin typeface="Times New Roman" panose="02020603050405020304" pitchFamily="18" charset="0"/>
                <a:cs typeface="Times New Roman" panose="02020603050405020304" pitchFamily="18" charset="0"/>
              </a:rPr>
              <a:t> аналіз даних </a:t>
            </a:r>
            <a:r>
              <a:rPr lang="uk-UA" dirty="0">
                <a:latin typeface="Times New Roman" panose="02020603050405020304" pitchFamily="18" charset="0"/>
                <a:cs typeface="Times New Roman" panose="02020603050405020304" pitchFamily="18" charset="0"/>
              </a:rPr>
              <a:t>- це статистичний метод, який використовується для вимірювання сили лінійного зв’язку між двома змінними та обчислення їх зв’язку. Простіше кажучи - кореляційний аналіз обчислює рівень зміни однієї змінної через зміну іншої. Висока кореляція вказує на сильний зв’язок між двома змінними, тоді як низька кореляція означає, що змінні слабко </a:t>
            </a:r>
            <a:r>
              <a:rPr lang="uk-UA" dirty="0" smtClean="0">
                <a:latin typeface="Times New Roman" panose="02020603050405020304" pitchFamily="18" charset="0"/>
                <a:cs typeface="Times New Roman" panose="02020603050405020304" pitchFamily="18" charset="0"/>
              </a:rPr>
              <a:t>пов’язані.</a:t>
            </a:r>
            <a:endParaRPr lang="uk-UA"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EEA7EB2F-D621-4394-BE41-AA53AD3B5311}" type="slidenum">
              <a:rPr lang="uk-UA" smtClean="0"/>
              <a:t>7</a:t>
            </a:fld>
            <a:endParaRPr lang="uk-UA"/>
          </a:p>
        </p:txBody>
      </p:sp>
    </p:spTree>
    <p:extLst>
      <p:ext uri="{BB962C8B-B14F-4D97-AF65-F5344CB8AC3E}">
        <p14:creationId xmlns:p14="http://schemas.microsoft.com/office/powerpoint/2010/main" val="103236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1726102" y="0"/>
            <a:ext cx="1013393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ct val="100000"/>
              <a:buFont typeface="Century Gothic"/>
              <a:buNone/>
            </a:pPr>
            <a:r>
              <a:rPr lang="uk-UA" dirty="0">
                <a:latin typeface="Times New Roman" panose="02020603050405020304" pitchFamily="18" charset="0"/>
                <a:cs typeface="Times New Roman" panose="02020603050405020304" pitchFamily="18" charset="0"/>
              </a:rPr>
              <a:t>Огляд існуючих систем прогнозування та аналізу зовнішньої торгівлі</a:t>
            </a:r>
            <a:endParaRPr dirty="0">
              <a:latin typeface="Times New Roman" panose="02020603050405020304" pitchFamily="18" charset="0"/>
              <a:cs typeface="Times New Roman" panose="02020603050405020304" pitchFamily="18" charset="0"/>
            </a:endParaRPr>
          </a:p>
        </p:txBody>
      </p:sp>
      <p:sp>
        <p:nvSpPr>
          <p:cNvPr id="216" name="Google Shape;216;p8"/>
          <p:cNvSpPr txBox="1">
            <a:spLocks noGrp="1"/>
          </p:cNvSpPr>
          <p:nvPr>
            <p:ph type="body" idx="1"/>
          </p:nvPr>
        </p:nvSpPr>
        <p:spPr>
          <a:xfrm>
            <a:off x="225423" y="1262226"/>
            <a:ext cx="5399869" cy="127972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800"/>
              <a:buNone/>
            </a:pPr>
            <a:r>
              <a:rPr lang="uk-UA" b="1" dirty="0" smtClean="0">
                <a:latin typeface="Times New Roman"/>
                <a:ea typeface="Times New Roman"/>
                <a:cs typeface="Times New Roman"/>
                <a:sym typeface="Times New Roman"/>
              </a:rPr>
              <a:t>         </a:t>
            </a:r>
            <a:r>
              <a:rPr lang="uk-UA" b="1" dirty="0" err="1" smtClean="0">
                <a:latin typeface="Times New Roman"/>
                <a:ea typeface="Times New Roman"/>
                <a:cs typeface="Times New Roman"/>
                <a:sym typeface="Times New Roman"/>
              </a:rPr>
              <a:t>Amazon</a:t>
            </a:r>
            <a:r>
              <a:rPr lang="uk-UA" b="1" dirty="0" smtClean="0">
                <a:latin typeface="Times New Roman"/>
                <a:ea typeface="Times New Roman"/>
                <a:cs typeface="Times New Roman"/>
                <a:sym typeface="Times New Roman"/>
              </a:rPr>
              <a:t> </a:t>
            </a:r>
            <a:r>
              <a:rPr lang="uk-UA" b="1" dirty="0" err="1">
                <a:latin typeface="Times New Roman"/>
                <a:ea typeface="Times New Roman"/>
                <a:cs typeface="Times New Roman"/>
                <a:sym typeface="Times New Roman"/>
              </a:rPr>
              <a:t>Forecast</a:t>
            </a:r>
            <a:r>
              <a:rPr lang="uk-UA" b="1" dirty="0">
                <a:latin typeface="Times New Roman"/>
                <a:ea typeface="Times New Roman"/>
                <a:cs typeface="Times New Roman"/>
                <a:sym typeface="Times New Roman"/>
              </a:rPr>
              <a:t> (AF) </a:t>
            </a:r>
            <a:r>
              <a:rPr lang="uk-UA" dirty="0">
                <a:latin typeface="Times New Roman"/>
                <a:ea typeface="Times New Roman"/>
                <a:cs typeface="Times New Roman"/>
                <a:sym typeface="Times New Roman"/>
              </a:rPr>
              <a:t>– це служба прогнозування часових рядів, яка базується на машинному навчанні (ML) і призначена для аналізу бізнес-метрик.</a:t>
            </a:r>
            <a:endParaRPr dirty="0"/>
          </a:p>
          <a:p>
            <a:pPr marL="342900" lvl="0" indent="-228600" algn="l" rtl="0">
              <a:spcBef>
                <a:spcPts val="1000"/>
              </a:spcBef>
              <a:spcAft>
                <a:spcPts val="0"/>
              </a:spcAft>
              <a:buSzPts val="1800"/>
              <a:buNone/>
            </a:pPr>
            <a:endParaRPr dirty="0"/>
          </a:p>
          <a:p>
            <a:pPr marL="342900" lvl="0" indent="-228600" algn="l" rtl="0">
              <a:spcBef>
                <a:spcPts val="1000"/>
              </a:spcBef>
              <a:spcAft>
                <a:spcPts val="0"/>
              </a:spcAft>
              <a:buSzPts val="1800"/>
              <a:buNone/>
            </a:pPr>
            <a:r>
              <a:rPr lang="uk-UA" dirty="0" smtClean="0"/>
              <a:t> </a:t>
            </a:r>
            <a:endParaRPr dirty="0"/>
          </a:p>
        </p:txBody>
      </p:sp>
      <p:sp>
        <p:nvSpPr>
          <p:cNvPr id="217" name="Google Shape;217;p8"/>
          <p:cNvSpPr/>
          <p:nvPr/>
        </p:nvSpPr>
        <p:spPr>
          <a:xfrm>
            <a:off x="6053328" y="1148079"/>
            <a:ext cx="6016759" cy="2308284"/>
          </a:xfrm>
          <a:prstGeom prst="rect">
            <a:avLst/>
          </a:prstGeom>
          <a:noFill/>
          <a:ln>
            <a:noFill/>
          </a:ln>
        </p:spPr>
        <p:txBody>
          <a:bodyPr spcFirstLastPara="1" wrap="square" lIns="91425" tIns="45700" rIns="91425" bIns="45700" anchor="t" anchorCtr="0">
            <a:spAutoFit/>
          </a:bodyPr>
          <a:lstStyle/>
          <a:p>
            <a:pPr marL="0" marR="0" lvl="0" indent="450000" algn="just" rtl="0">
              <a:spcBef>
                <a:spcPts val="0"/>
              </a:spcBef>
              <a:spcAft>
                <a:spcPts val="0"/>
              </a:spcAft>
              <a:buNone/>
            </a:pPr>
            <a:r>
              <a:rPr lang="uk-UA" sz="1800" b="1" dirty="0" err="1">
                <a:solidFill>
                  <a:schemeClr val="dk1"/>
                </a:solidFill>
                <a:latin typeface="Times New Roman"/>
                <a:ea typeface="Times New Roman"/>
                <a:cs typeface="Times New Roman"/>
                <a:sym typeface="Times New Roman"/>
              </a:rPr>
              <a:t>Oracle</a:t>
            </a:r>
            <a:r>
              <a:rPr lang="uk-UA" sz="1800" b="1" dirty="0">
                <a:solidFill>
                  <a:schemeClr val="dk1"/>
                </a:solidFill>
                <a:latin typeface="Times New Roman"/>
                <a:ea typeface="Times New Roman"/>
                <a:cs typeface="Times New Roman"/>
                <a:sym typeface="Times New Roman"/>
              </a:rPr>
              <a:t> </a:t>
            </a:r>
            <a:r>
              <a:rPr lang="uk-UA" sz="1800" b="1" dirty="0" err="1">
                <a:solidFill>
                  <a:schemeClr val="dk1"/>
                </a:solidFill>
                <a:latin typeface="Times New Roman"/>
                <a:ea typeface="Times New Roman"/>
                <a:cs typeface="Times New Roman"/>
                <a:sym typeface="Times New Roman"/>
              </a:rPr>
              <a:t>Siebel</a:t>
            </a:r>
            <a:r>
              <a:rPr lang="uk-UA" sz="1800" b="1" dirty="0">
                <a:solidFill>
                  <a:schemeClr val="dk1"/>
                </a:solidFill>
                <a:latin typeface="Times New Roman"/>
                <a:ea typeface="Times New Roman"/>
                <a:cs typeface="Times New Roman"/>
                <a:sym typeface="Times New Roman"/>
              </a:rPr>
              <a:t> </a:t>
            </a:r>
            <a:r>
              <a:rPr lang="uk-UA" sz="1800" b="1" dirty="0" err="1">
                <a:solidFill>
                  <a:schemeClr val="dk1"/>
                </a:solidFill>
                <a:latin typeface="Times New Roman"/>
                <a:ea typeface="Times New Roman"/>
                <a:cs typeface="Times New Roman"/>
                <a:sym typeface="Times New Roman"/>
              </a:rPr>
              <a:t>Forecasting</a:t>
            </a:r>
            <a:r>
              <a:rPr lang="uk-UA" sz="1800" b="1" dirty="0">
                <a:solidFill>
                  <a:schemeClr val="dk1"/>
                </a:solidFill>
                <a:latin typeface="Times New Roman"/>
                <a:ea typeface="Times New Roman"/>
                <a:cs typeface="Times New Roman"/>
                <a:sym typeface="Times New Roman"/>
              </a:rPr>
              <a:t> </a:t>
            </a:r>
            <a:r>
              <a:rPr lang="uk-UA" sz="1800" dirty="0">
                <a:solidFill>
                  <a:schemeClr val="dk1"/>
                </a:solidFill>
                <a:latin typeface="Times New Roman"/>
                <a:ea typeface="Times New Roman"/>
                <a:cs typeface="Times New Roman"/>
                <a:sym typeface="Times New Roman"/>
              </a:rPr>
              <a:t>дозволяє клієнтам керувати своїми доходами по кожному каналу та робити періодичні прогнозні знімки цих доходів у міру їх зростання. Екран доходів і режими перегляду дозволяють легко керувати конвеєром. Вони дозволяють спеціалісту з продажу, менеджеру з продажу або менеджеру з продажу отримувати інформацію про доходи в режимі реального часу.</a:t>
            </a:r>
            <a:endParaRPr sz="1800" dirty="0">
              <a:solidFill>
                <a:schemeClr val="dk1"/>
              </a:solidFill>
              <a:latin typeface="Century Gothic"/>
              <a:ea typeface="Century Gothic"/>
              <a:cs typeface="Century Gothic"/>
              <a:sym typeface="Century Gothic"/>
            </a:endParaRPr>
          </a:p>
        </p:txBody>
      </p:sp>
      <p:sp>
        <p:nvSpPr>
          <p:cNvPr id="218" name="Google Shape;218;p8"/>
          <p:cNvSpPr/>
          <p:nvPr/>
        </p:nvSpPr>
        <p:spPr>
          <a:xfrm>
            <a:off x="225424" y="2355960"/>
            <a:ext cx="5519954" cy="2585283"/>
          </a:xfrm>
          <a:prstGeom prst="rect">
            <a:avLst/>
          </a:prstGeom>
          <a:noFill/>
          <a:ln>
            <a:noFill/>
          </a:ln>
        </p:spPr>
        <p:txBody>
          <a:bodyPr spcFirstLastPara="1" wrap="square" lIns="91425" tIns="45700" rIns="91425" bIns="45700" anchor="t" anchorCtr="0">
            <a:spAutoFit/>
          </a:bodyPr>
          <a:lstStyle/>
          <a:p>
            <a:pPr lvl="0" indent="450215" algn="just"/>
            <a:r>
              <a:rPr lang="uk-UA" sz="1800" b="1" dirty="0">
                <a:solidFill>
                  <a:schemeClr val="dk1"/>
                </a:solidFill>
                <a:latin typeface="Times New Roman"/>
                <a:ea typeface="Times New Roman"/>
                <a:cs typeface="Times New Roman"/>
                <a:sym typeface="Times New Roman"/>
              </a:rPr>
              <a:t>Головні недоліки системи </a:t>
            </a:r>
            <a:r>
              <a:rPr lang="uk-UA" sz="1800" b="1" dirty="0" err="1">
                <a:solidFill>
                  <a:schemeClr val="dk1"/>
                </a:solidFill>
                <a:latin typeface="Times New Roman"/>
                <a:ea typeface="Times New Roman"/>
                <a:cs typeface="Times New Roman"/>
                <a:sym typeface="Times New Roman"/>
              </a:rPr>
              <a:t>Amazon</a:t>
            </a:r>
            <a:r>
              <a:rPr lang="uk-UA" sz="1800" b="1" dirty="0">
                <a:solidFill>
                  <a:schemeClr val="dk1"/>
                </a:solidFill>
                <a:latin typeface="Times New Roman"/>
                <a:ea typeface="Times New Roman"/>
                <a:cs typeface="Times New Roman"/>
                <a:sym typeface="Times New Roman"/>
              </a:rPr>
              <a:t> </a:t>
            </a:r>
            <a:r>
              <a:rPr lang="uk-UA" sz="1800" b="1" dirty="0" err="1">
                <a:solidFill>
                  <a:schemeClr val="dk1"/>
                </a:solidFill>
                <a:latin typeface="Times New Roman"/>
                <a:ea typeface="Times New Roman"/>
                <a:cs typeface="Times New Roman"/>
                <a:sym typeface="Times New Roman"/>
              </a:rPr>
              <a:t>Forecast</a:t>
            </a:r>
            <a:r>
              <a:rPr lang="uk-UA" sz="1800" b="1" dirty="0">
                <a:solidFill>
                  <a:schemeClr val="dk1"/>
                </a:solidFill>
                <a:latin typeface="Times New Roman"/>
                <a:ea typeface="Times New Roman"/>
                <a:cs typeface="Times New Roman"/>
                <a:sym typeface="Times New Roman"/>
              </a:rPr>
              <a:t> </a:t>
            </a:r>
            <a:r>
              <a:rPr lang="uk-UA" sz="1800" dirty="0">
                <a:solidFill>
                  <a:schemeClr val="dk1"/>
                </a:solidFill>
                <a:latin typeface="Times New Roman"/>
                <a:ea typeface="Times New Roman"/>
                <a:cs typeface="Times New Roman"/>
                <a:sym typeface="Times New Roman"/>
              </a:rPr>
              <a:t>: обмежений функціонал первинної обробки даних – недостатній </a:t>
            </a:r>
            <a:r>
              <a:rPr lang="en-US" sz="1800" dirty="0">
                <a:solidFill>
                  <a:schemeClr val="dk1"/>
                </a:solidFill>
                <a:latin typeface="Times New Roman"/>
                <a:ea typeface="Times New Roman"/>
                <a:cs typeface="Times New Roman"/>
                <a:sym typeface="Times New Roman"/>
              </a:rPr>
              <a:t>fetch engineering, </a:t>
            </a:r>
            <a:r>
              <a:rPr lang="uk-UA" sz="1800" dirty="0">
                <a:solidFill>
                  <a:schemeClr val="dk1"/>
                </a:solidFill>
                <a:latin typeface="Times New Roman"/>
                <a:ea typeface="Times New Roman"/>
                <a:cs typeface="Times New Roman"/>
                <a:sym typeface="Times New Roman"/>
              </a:rPr>
              <a:t>присутня лише функція підтримки відсутніх значень, надає </a:t>
            </a:r>
            <a:r>
              <a:rPr lang="uk-UA" sz="1800" dirty="0" smtClean="0">
                <a:solidFill>
                  <a:schemeClr val="dk1"/>
                </a:solidFill>
                <a:latin typeface="Times New Roman"/>
                <a:ea typeface="Times New Roman"/>
                <a:cs typeface="Times New Roman"/>
                <a:sym typeface="Times New Roman"/>
              </a:rPr>
              <a:t>лише </a:t>
            </a:r>
            <a:r>
              <a:rPr lang="uk-UA" sz="1800" dirty="0">
                <a:solidFill>
                  <a:schemeClr val="dk1"/>
                </a:solidFill>
                <a:latin typeface="Times New Roman"/>
                <a:ea typeface="Times New Roman"/>
                <a:cs typeface="Times New Roman"/>
                <a:sym typeface="Times New Roman"/>
              </a:rPr>
              <a:t>кілька методів заповнення для автоматичної обробки відсутніх значень у ваших наборах </a:t>
            </a:r>
            <a:r>
              <a:rPr lang="uk-UA" sz="1800" dirty="0" smtClean="0">
                <a:solidFill>
                  <a:schemeClr val="dk1"/>
                </a:solidFill>
                <a:latin typeface="Times New Roman"/>
                <a:ea typeface="Times New Roman"/>
                <a:cs typeface="Times New Roman"/>
                <a:sym typeface="Times New Roman"/>
              </a:rPr>
              <a:t>даних, проте їх не завжди достатньо, щоб досконально обробити </a:t>
            </a:r>
            <a:r>
              <a:rPr lang="uk-UA" sz="1800" dirty="0" err="1" smtClean="0">
                <a:solidFill>
                  <a:schemeClr val="dk1"/>
                </a:solidFill>
                <a:latin typeface="Times New Roman"/>
                <a:ea typeface="Times New Roman"/>
                <a:cs typeface="Times New Roman"/>
                <a:sym typeface="Times New Roman"/>
              </a:rPr>
              <a:t>датасет</a:t>
            </a:r>
            <a:r>
              <a:rPr lang="uk-UA" sz="1800" dirty="0" smtClean="0">
                <a:solidFill>
                  <a:schemeClr val="dk1"/>
                </a:solidFill>
                <a:latin typeface="Times New Roman"/>
                <a:ea typeface="Times New Roman"/>
                <a:cs typeface="Times New Roman"/>
                <a:sym typeface="Times New Roman"/>
              </a:rPr>
              <a:t>, котрий потім використовуються для прогнозування.</a:t>
            </a:r>
            <a:endParaRPr sz="1800" dirty="0"/>
          </a:p>
        </p:txBody>
      </p:sp>
      <p:sp>
        <p:nvSpPr>
          <p:cNvPr id="219" name="Google Shape;219;p8"/>
          <p:cNvSpPr/>
          <p:nvPr/>
        </p:nvSpPr>
        <p:spPr>
          <a:xfrm>
            <a:off x="6053329" y="3330464"/>
            <a:ext cx="6138672" cy="2585283"/>
          </a:xfrm>
          <a:prstGeom prst="rect">
            <a:avLst/>
          </a:prstGeom>
          <a:noFill/>
          <a:ln>
            <a:noFill/>
          </a:ln>
        </p:spPr>
        <p:txBody>
          <a:bodyPr spcFirstLastPara="1" wrap="square" lIns="91425" tIns="45700" rIns="91425" bIns="45700" anchor="t" anchorCtr="0">
            <a:spAutoFit/>
          </a:bodyPr>
          <a:lstStyle/>
          <a:p>
            <a:pPr marL="0" marR="0" lvl="0" indent="450000" algn="just" rtl="0">
              <a:spcBef>
                <a:spcPts val="0"/>
              </a:spcBef>
              <a:spcAft>
                <a:spcPts val="0"/>
              </a:spcAft>
              <a:buNone/>
            </a:pPr>
            <a:r>
              <a:rPr lang="uk-UA" sz="1800" b="1" dirty="0">
                <a:solidFill>
                  <a:schemeClr val="dk1"/>
                </a:solidFill>
                <a:latin typeface="Times New Roman"/>
                <a:ea typeface="Times New Roman"/>
                <a:cs typeface="Times New Roman"/>
                <a:sym typeface="Times New Roman"/>
              </a:rPr>
              <a:t>Головні недоліки системи </a:t>
            </a:r>
            <a:r>
              <a:rPr lang="uk-UA" sz="1800" b="1" dirty="0" err="1">
                <a:solidFill>
                  <a:schemeClr val="dk1"/>
                </a:solidFill>
                <a:latin typeface="Times New Roman"/>
                <a:ea typeface="Times New Roman"/>
                <a:cs typeface="Times New Roman"/>
                <a:sym typeface="Times New Roman"/>
              </a:rPr>
              <a:t>Oracle</a:t>
            </a:r>
            <a:r>
              <a:rPr lang="uk-UA" sz="1800" b="1" dirty="0">
                <a:solidFill>
                  <a:schemeClr val="dk1"/>
                </a:solidFill>
                <a:latin typeface="Times New Roman"/>
                <a:ea typeface="Times New Roman"/>
                <a:cs typeface="Times New Roman"/>
                <a:sym typeface="Times New Roman"/>
              </a:rPr>
              <a:t> </a:t>
            </a:r>
            <a:r>
              <a:rPr lang="uk-UA" sz="1800" b="1" dirty="0" err="1">
                <a:solidFill>
                  <a:schemeClr val="dk1"/>
                </a:solidFill>
                <a:latin typeface="Times New Roman"/>
                <a:ea typeface="Times New Roman"/>
                <a:cs typeface="Times New Roman"/>
                <a:sym typeface="Times New Roman"/>
              </a:rPr>
              <a:t>Siebel</a:t>
            </a:r>
            <a:r>
              <a:rPr lang="uk-UA" sz="1800" b="1" dirty="0">
                <a:solidFill>
                  <a:schemeClr val="dk1"/>
                </a:solidFill>
                <a:latin typeface="Times New Roman"/>
                <a:ea typeface="Times New Roman"/>
                <a:cs typeface="Times New Roman"/>
                <a:sym typeface="Times New Roman"/>
              </a:rPr>
              <a:t> </a:t>
            </a:r>
            <a:r>
              <a:rPr lang="uk-UA" sz="1800" b="1" dirty="0" err="1">
                <a:solidFill>
                  <a:schemeClr val="dk1"/>
                </a:solidFill>
                <a:latin typeface="Times New Roman"/>
                <a:ea typeface="Times New Roman"/>
                <a:cs typeface="Times New Roman"/>
                <a:sym typeface="Times New Roman"/>
              </a:rPr>
              <a:t>Forecasting</a:t>
            </a:r>
            <a:r>
              <a:rPr lang="uk-UA" sz="1800" dirty="0">
                <a:solidFill>
                  <a:schemeClr val="dk1"/>
                </a:solidFill>
                <a:latin typeface="Times New Roman"/>
                <a:ea typeface="Times New Roman"/>
                <a:cs typeface="Times New Roman"/>
                <a:sym typeface="Times New Roman"/>
              </a:rPr>
              <a:t>: той самий недолік, як і у </a:t>
            </a:r>
            <a:r>
              <a:rPr lang="uk-UA" sz="1800" dirty="0" err="1">
                <a:solidFill>
                  <a:schemeClr val="dk1"/>
                </a:solidFill>
                <a:latin typeface="Times New Roman"/>
                <a:ea typeface="Times New Roman"/>
                <a:cs typeface="Times New Roman"/>
                <a:sym typeface="Times New Roman"/>
              </a:rPr>
              <a:t>Amazon</a:t>
            </a:r>
            <a:r>
              <a:rPr lang="uk-UA" sz="1800" dirty="0">
                <a:solidFill>
                  <a:schemeClr val="dk1"/>
                </a:solidFill>
                <a:latin typeface="Times New Roman"/>
                <a:ea typeface="Times New Roman"/>
                <a:cs typeface="Times New Roman"/>
                <a:sym typeface="Times New Roman"/>
              </a:rPr>
              <a:t> </a:t>
            </a:r>
            <a:r>
              <a:rPr lang="uk-UA" sz="1800" dirty="0" err="1">
                <a:solidFill>
                  <a:schemeClr val="dk1"/>
                </a:solidFill>
                <a:latin typeface="Times New Roman"/>
                <a:ea typeface="Times New Roman"/>
                <a:cs typeface="Times New Roman"/>
                <a:sym typeface="Times New Roman"/>
              </a:rPr>
              <a:t>Forecast</a:t>
            </a:r>
            <a:r>
              <a:rPr lang="uk-UA" sz="1800" dirty="0">
                <a:solidFill>
                  <a:schemeClr val="dk1"/>
                </a:solidFill>
                <a:latin typeface="Times New Roman"/>
                <a:ea typeface="Times New Roman"/>
                <a:cs typeface="Times New Roman"/>
                <a:sym typeface="Times New Roman"/>
              </a:rPr>
              <a:t>, </a:t>
            </a:r>
            <a:r>
              <a:rPr lang="uk-UA" sz="1800" dirty="0" smtClean="0">
                <a:solidFill>
                  <a:schemeClr val="dk1"/>
                </a:solidFill>
                <a:latin typeface="Times New Roman"/>
                <a:ea typeface="Times New Roman"/>
                <a:cs typeface="Times New Roman"/>
                <a:sym typeface="Times New Roman"/>
              </a:rPr>
              <a:t>недостатність у системі </a:t>
            </a:r>
            <a:r>
              <a:rPr lang="uk-UA" sz="1800" dirty="0">
                <a:solidFill>
                  <a:schemeClr val="dk1"/>
                </a:solidFill>
                <a:latin typeface="Times New Roman"/>
                <a:ea typeface="Times New Roman"/>
                <a:cs typeface="Times New Roman"/>
                <a:sym typeface="Times New Roman"/>
              </a:rPr>
              <a:t>первинної обробки даних, більше того ця система рекомендує своїм користувачам для якісного прогнозу виконувати такі дії:</a:t>
            </a:r>
            <a:endParaRPr sz="1800" dirty="0"/>
          </a:p>
          <a:p>
            <a:pPr marL="342900" marR="0" lvl="0" indent="450000" algn="just" rtl="0">
              <a:spcBef>
                <a:spcPts val="0"/>
              </a:spcBef>
              <a:spcAft>
                <a:spcPts val="0"/>
              </a:spcAft>
              <a:buClr>
                <a:schemeClr val="dk1"/>
              </a:buClr>
              <a:buSzPts val="1800"/>
              <a:buFont typeface="Times New Roman"/>
              <a:buChar char="-"/>
            </a:pPr>
            <a:r>
              <a:rPr lang="uk-UA" sz="1800" dirty="0">
                <a:solidFill>
                  <a:schemeClr val="dk1"/>
                </a:solidFill>
                <a:latin typeface="Times New Roman"/>
                <a:ea typeface="Times New Roman"/>
                <a:cs typeface="Times New Roman"/>
                <a:sym typeface="Times New Roman"/>
              </a:rPr>
              <a:t>Мінімізуйте кількість записів у таблиці прогнозування</a:t>
            </a:r>
            <a:endParaRPr sz="1800" dirty="0"/>
          </a:p>
          <a:p>
            <a:pPr marL="342900" marR="0" lvl="0" indent="450000" algn="just" rtl="0">
              <a:spcBef>
                <a:spcPts val="0"/>
              </a:spcBef>
              <a:spcAft>
                <a:spcPts val="0"/>
              </a:spcAft>
              <a:buClr>
                <a:schemeClr val="dk1"/>
              </a:buClr>
              <a:buSzPts val="1800"/>
              <a:buFont typeface="Times New Roman"/>
              <a:buChar char="-"/>
            </a:pPr>
            <a:r>
              <a:rPr lang="uk-UA" sz="1800" dirty="0">
                <a:solidFill>
                  <a:schemeClr val="dk1"/>
                </a:solidFill>
                <a:latin typeface="Times New Roman"/>
                <a:ea typeface="Times New Roman"/>
                <a:cs typeface="Times New Roman"/>
                <a:sym typeface="Times New Roman"/>
              </a:rPr>
              <a:t>Зведіть до мінімуму кількість учасників</a:t>
            </a:r>
            <a:endParaRPr sz="1800" dirty="0"/>
          </a:p>
          <a:p>
            <a:pPr marL="342900" marR="0" lvl="0" indent="450000" algn="just" rtl="0">
              <a:spcBef>
                <a:spcPts val="0"/>
              </a:spcBef>
              <a:spcAft>
                <a:spcPts val="0"/>
              </a:spcAft>
              <a:buClr>
                <a:schemeClr val="dk1"/>
              </a:buClr>
              <a:buSzPts val="1800"/>
              <a:buFont typeface="Times New Roman"/>
              <a:buChar char="-"/>
            </a:pPr>
            <a:r>
              <a:rPr lang="uk-UA" sz="1800" dirty="0">
                <a:solidFill>
                  <a:schemeClr val="dk1"/>
                </a:solidFill>
                <a:latin typeface="Times New Roman"/>
                <a:ea typeface="Times New Roman"/>
                <a:cs typeface="Times New Roman"/>
                <a:sym typeface="Times New Roman"/>
              </a:rPr>
              <a:t>Зведіть до мінімуму дублювання даних</a:t>
            </a:r>
            <a:endParaRPr sz="1800" dirty="0"/>
          </a:p>
        </p:txBody>
      </p:sp>
      <p:pic>
        <p:nvPicPr>
          <p:cNvPr id="220" name="Google Shape;220;p8"/>
          <p:cNvPicPr preferRelativeResize="0"/>
          <p:nvPr/>
        </p:nvPicPr>
        <p:blipFill rotWithShape="1">
          <a:blip r:embed="rId3">
            <a:alphaModFix/>
          </a:blip>
          <a:srcRect/>
          <a:stretch/>
        </p:blipFill>
        <p:spPr>
          <a:xfrm>
            <a:off x="3460733" y="4979914"/>
            <a:ext cx="2209262" cy="1328161"/>
          </a:xfrm>
          <a:prstGeom prst="rect">
            <a:avLst/>
          </a:prstGeom>
          <a:noFill/>
          <a:ln>
            <a:noFill/>
          </a:ln>
        </p:spPr>
      </p:pic>
      <p:pic>
        <p:nvPicPr>
          <p:cNvPr id="221" name="Google Shape;221;p8"/>
          <p:cNvPicPr preferRelativeResize="0"/>
          <p:nvPr/>
        </p:nvPicPr>
        <p:blipFill rotWithShape="1">
          <a:blip r:embed="rId4">
            <a:alphaModFix/>
          </a:blip>
          <a:srcRect/>
          <a:stretch/>
        </p:blipFill>
        <p:spPr>
          <a:xfrm>
            <a:off x="9029259" y="5829156"/>
            <a:ext cx="3162741" cy="1028844"/>
          </a:xfrm>
          <a:prstGeom prst="rect">
            <a:avLst/>
          </a:prstGeom>
          <a:noFill/>
          <a:ln>
            <a:noFill/>
          </a:ln>
        </p:spPr>
      </p:pic>
      <p:sp>
        <p:nvSpPr>
          <p:cNvPr id="2" name="Номер слайда 1"/>
          <p:cNvSpPr>
            <a:spLocks noGrp="1"/>
          </p:cNvSpPr>
          <p:nvPr>
            <p:ph type="sldNum" sz="quarter" idx="12"/>
          </p:nvPr>
        </p:nvSpPr>
        <p:spPr/>
        <p:txBody>
          <a:bodyPr/>
          <a:lstStyle/>
          <a:p>
            <a:fld id="{EEA7EB2F-D621-4394-BE41-AA53AD3B5311}" type="slidenum">
              <a:rPr lang="uk-UA" smtClean="0"/>
              <a:t>8</a:t>
            </a:fld>
            <a:endParaRPr lang="uk-UA"/>
          </a:p>
        </p:txBody>
      </p:sp>
    </p:spTree>
    <p:extLst>
      <p:ext uri="{BB962C8B-B14F-4D97-AF65-F5344CB8AC3E}">
        <p14:creationId xmlns:p14="http://schemas.microsoft.com/office/powerpoint/2010/main" val="2432025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8"/>
          <p:cNvSpPr txBox="1">
            <a:spLocks noGrp="1"/>
          </p:cNvSpPr>
          <p:nvPr>
            <p:ph type="body" idx="1"/>
          </p:nvPr>
        </p:nvSpPr>
        <p:spPr>
          <a:xfrm>
            <a:off x="336648" y="1146816"/>
            <a:ext cx="5389449" cy="1279726"/>
          </a:xfrm>
          <a:prstGeom prst="rect">
            <a:avLst/>
          </a:prstGeom>
          <a:noFill/>
          <a:ln>
            <a:noFill/>
          </a:ln>
        </p:spPr>
        <p:txBody>
          <a:bodyPr spcFirstLastPara="1" wrap="square" lIns="91425" tIns="45700" rIns="91425" bIns="45700" anchor="t" anchorCtr="0">
            <a:noAutofit/>
          </a:bodyPr>
          <a:lstStyle/>
          <a:p>
            <a:pPr marL="0" indent="0">
              <a:buNone/>
            </a:pPr>
            <a:r>
              <a:rPr lang="uk-UA" b="1" dirty="0" smtClean="0">
                <a:latin typeface="Times New Roman"/>
                <a:ea typeface="Times New Roman"/>
                <a:cs typeface="Times New Roman"/>
                <a:sym typeface="Times New Roman"/>
              </a:rPr>
              <a:t>   </a:t>
            </a:r>
            <a:r>
              <a:rPr lang="en-US" b="1" dirty="0" smtClean="0">
                <a:latin typeface="Times New Roman"/>
                <a:ea typeface="Times New Roman"/>
                <a:cs typeface="Times New Roman"/>
                <a:sym typeface="Times New Roman"/>
              </a:rPr>
              <a:t>      </a:t>
            </a:r>
            <a:r>
              <a:rPr lang="en-US" b="1" dirty="0" smtClean="0">
                <a:latin typeface="Times New Roman" panose="02020603050405020304" pitchFamily="18" charset="0"/>
                <a:ea typeface="Times New Roman"/>
                <a:cs typeface="Times New Roman" panose="02020603050405020304" pitchFamily="18" charset="0"/>
                <a:sym typeface="Times New Roman"/>
              </a:rPr>
              <a:t>Forecast </a:t>
            </a:r>
            <a:r>
              <a:rPr lang="en-US" b="1" dirty="0">
                <a:latin typeface="Times New Roman" panose="02020603050405020304" pitchFamily="18" charset="0"/>
                <a:ea typeface="Times New Roman"/>
                <a:cs typeface="Times New Roman" panose="02020603050405020304" pitchFamily="18" charset="0"/>
                <a:sym typeface="Times New Roman"/>
              </a:rPr>
              <a:t>Pro</a:t>
            </a:r>
            <a:r>
              <a:rPr lang="uk-UA" dirty="0">
                <a:latin typeface="Times New Roman" panose="02020603050405020304" pitchFamily="18" charset="0"/>
                <a:ea typeface="Times New Roman"/>
                <a:cs typeface="Times New Roman" panose="02020603050405020304" pitchFamily="18" charset="0"/>
                <a:sym typeface="Times New Roman"/>
              </a:rPr>
              <a:t>– </a:t>
            </a:r>
            <a:r>
              <a:rPr lang="uk-UA" dirty="0">
                <a:latin typeface="Times New Roman" panose="02020603050405020304" pitchFamily="18" charset="0"/>
                <a:cs typeface="Times New Roman" panose="02020603050405020304" pitchFamily="18" charset="0"/>
              </a:rPr>
              <a:t>може швидко й легко створювати точні прогнози, використовуючи перевірені методи статистичного прогнозування. Моделі </a:t>
            </a:r>
            <a:r>
              <a:rPr lang="en-US" dirty="0">
                <a:latin typeface="Times New Roman" panose="02020603050405020304" pitchFamily="18" charset="0"/>
                <a:cs typeface="Times New Roman" panose="02020603050405020304" pitchFamily="18" charset="0"/>
              </a:rPr>
              <a:t>Forecast Pro </a:t>
            </a:r>
            <a:r>
              <a:rPr lang="uk-UA" dirty="0">
                <a:latin typeface="Times New Roman" panose="02020603050405020304" pitchFamily="18" charset="0"/>
                <a:cs typeface="Times New Roman" panose="02020603050405020304" pitchFamily="18" charset="0"/>
              </a:rPr>
              <a:t>враховують сезонний попит, ієрархію продуктів, просування продуктів, елементи, що повільно рухаються, причинно-наслідкові змінні, викиди тощо.</a:t>
            </a:r>
          </a:p>
          <a:p>
            <a:pPr marL="342900" lvl="0" indent="-228600" algn="l" rtl="0">
              <a:spcBef>
                <a:spcPts val="1000"/>
              </a:spcBef>
              <a:spcAft>
                <a:spcPts val="0"/>
              </a:spcAft>
              <a:buSzPts val="1800"/>
              <a:buNone/>
            </a:pPr>
            <a:endParaRPr dirty="0"/>
          </a:p>
          <a:p>
            <a:pPr marL="342900" lvl="0" indent="-228600" algn="l" rtl="0">
              <a:spcBef>
                <a:spcPts val="1000"/>
              </a:spcBef>
              <a:spcAft>
                <a:spcPts val="0"/>
              </a:spcAft>
              <a:buSzPts val="1800"/>
              <a:buNone/>
            </a:pPr>
            <a:r>
              <a:rPr lang="uk-UA" dirty="0" smtClean="0"/>
              <a:t> </a:t>
            </a:r>
            <a:endParaRPr dirty="0"/>
          </a:p>
        </p:txBody>
      </p:sp>
      <p:sp>
        <p:nvSpPr>
          <p:cNvPr id="218" name="Google Shape;218;p8"/>
          <p:cNvSpPr/>
          <p:nvPr/>
        </p:nvSpPr>
        <p:spPr>
          <a:xfrm>
            <a:off x="336648" y="3208486"/>
            <a:ext cx="5083424" cy="1754286"/>
          </a:xfrm>
          <a:prstGeom prst="rect">
            <a:avLst/>
          </a:prstGeom>
          <a:noFill/>
          <a:ln>
            <a:noFill/>
          </a:ln>
        </p:spPr>
        <p:txBody>
          <a:bodyPr spcFirstLastPara="1" wrap="square" lIns="91425" tIns="45700" rIns="91425" bIns="45700" anchor="t" anchorCtr="0">
            <a:spAutoFit/>
          </a:bodyPr>
          <a:lstStyle/>
          <a:p>
            <a:pPr lvl="0" indent="450215" algn="just"/>
            <a:r>
              <a:rPr lang="uk-UA"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Головні недоліки системи </a:t>
            </a:r>
            <a:r>
              <a:rPr lang="en-US"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Forecast Pro</a:t>
            </a:r>
            <a:r>
              <a:rPr lang="en-US"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uk-UA" dirty="0" smtClean="0">
                <a:latin typeface="Times New Roman" panose="02020603050405020304" pitchFamily="18" charset="0"/>
                <a:cs typeface="Times New Roman" panose="02020603050405020304" pitchFamily="18" charset="0"/>
              </a:rPr>
              <a:t> ціна за її використання, її функціонал у найпростішому варіанті коштує від 1495 доларів, відповідно більш розширений буде коштувати ще дорожче: </a:t>
            </a:r>
            <a:r>
              <a:rPr lang="uk-UA" dirty="0" err="1" smtClean="0">
                <a:latin typeface="Times New Roman" panose="02020603050405020304" pitchFamily="18" charset="0"/>
                <a:cs typeface="Times New Roman" panose="02020603050405020304" pitchFamily="18" charset="0"/>
              </a:rPr>
              <a:t>Forecast</a:t>
            </a:r>
            <a:r>
              <a:rPr lang="uk-UA" dirty="0" smtClean="0">
                <a:latin typeface="Times New Roman" panose="02020603050405020304" pitchFamily="18" charset="0"/>
                <a:cs typeface="Times New Roman" panose="02020603050405020304" pitchFamily="18" charset="0"/>
              </a:rPr>
              <a:t> </a:t>
            </a:r>
            <a:r>
              <a:rPr lang="uk-UA" dirty="0" err="1" smtClean="0">
                <a:latin typeface="Times New Roman" panose="02020603050405020304" pitchFamily="18" charset="0"/>
                <a:cs typeface="Times New Roman" panose="02020603050405020304" pitchFamily="18" charset="0"/>
              </a:rPr>
              <a:t>Pro</a:t>
            </a:r>
            <a:r>
              <a:rPr lang="uk-UA" dirty="0" smtClean="0">
                <a:latin typeface="Times New Roman" panose="02020603050405020304" pitchFamily="18" charset="0"/>
                <a:cs typeface="Times New Roman" panose="02020603050405020304" pitchFamily="18" charset="0"/>
              </a:rPr>
              <a:t> </a:t>
            </a:r>
            <a:r>
              <a:rPr lang="uk-UA" dirty="0" err="1" smtClean="0">
                <a:latin typeface="Times New Roman" panose="02020603050405020304" pitchFamily="18" charset="0"/>
                <a:cs typeface="Times New Roman" panose="02020603050405020304" pitchFamily="18" charset="0"/>
              </a:rPr>
              <a:t>Unlimited</a:t>
            </a:r>
            <a:r>
              <a:rPr lang="uk-UA" dirty="0" smtClean="0">
                <a:latin typeface="Times New Roman" panose="02020603050405020304" pitchFamily="18" charset="0"/>
                <a:cs typeface="Times New Roman" panose="02020603050405020304" pitchFamily="18" charset="0"/>
              </a:rPr>
              <a:t> - 4,995 доларів, а </a:t>
            </a:r>
            <a:r>
              <a:rPr lang="en-US" dirty="0" smtClean="0">
                <a:latin typeface="Times New Roman" panose="02020603050405020304" pitchFamily="18" charset="0"/>
                <a:cs typeface="Times New Roman" panose="02020603050405020304" pitchFamily="18" charset="0"/>
              </a:rPr>
              <a:t>Forecast Pro TRAC </a:t>
            </a:r>
            <a:r>
              <a:rPr lang="uk-UA" dirty="0" smtClean="0">
                <a:latin typeface="Times New Roman" panose="02020603050405020304" pitchFamily="18" charset="0"/>
                <a:cs typeface="Times New Roman" panose="02020603050405020304" pitchFamily="18" charset="0"/>
              </a:rPr>
              <a:t>– 9,995</a:t>
            </a:r>
            <a:endParaRPr lang="uk-UA"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3"/>
          <a:stretch>
            <a:fillRect/>
          </a:stretch>
        </p:blipFill>
        <p:spPr>
          <a:xfrm>
            <a:off x="2609805" y="4963509"/>
            <a:ext cx="2810267" cy="895475"/>
          </a:xfrm>
          <a:prstGeom prst="rect">
            <a:avLst/>
          </a:prstGeom>
        </p:spPr>
      </p:pic>
      <p:sp>
        <p:nvSpPr>
          <p:cNvPr id="14" name="Google Shape;215;p8"/>
          <p:cNvSpPr txBox="1">
            <a:spLocks noGrp="1"/>
          </p:cNvSpPr>
          <p:nvPr>
            <p:ph type="title"/>
          </p:nvPr>
        </p:nvSpPr>
        <p:spPr>
          <a:xfrm>
            <a:off x="1726102" y="0"/>
            <a:ext cx="1013393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ct val="100000"/>
              <a:buFont typeface="Century Gothic"/>
              <a:buNone/>
            </a:pPr>
            <a:r>
              <a:rPr lang="uk-UA" dirty="0">
                <a:latin typeface="Times New Roman" panose="02020603050405020304" pitchFamily="18" charset="0"/>
                <a:cs typeface="Times New Roman" panose="02020603050405020304" pitchFamily="18" charset="0"/>
              </a:rPr>
              <a:t>Огляд існуючих систем прогнозування та аналізу зовнішньої торгівлі</a:t>
            </a:r>
            <a:endParaRPr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5834228" y="1280890"/>
            <a:ext cx="6257367" cy="2031325"/>
          </a:xfrm>
          <a:prstGeom prst="rect">
            <a:avLst/>
          </a:prstGeom>
        </p:spPr>
        <p:txBody>
          <a:bodyPr wrap="square">
            <a:spAutoFit/>
          </a:bodyPr>
          <a:lstStyle/>
          <a:p>
            <a:r>
              <a:rPr lang="en-US" b="1" dirty="0" err="1" smtClean="0">
                <a:latin typeface="Times New Roman" panose="02020603050405020304" pitchFamily="18" charset="0"/>
                <a:cs typeface="Times New Roman" panose="02020603050405020304" pitchFamily="18" charset="0"/>
              </a:rPr>
              <a:t>SkuBrain</a:t>
            </a:r>
            <a:r>
              <a:rPr lang="en-US" dirty="0" smtClean="0">
                <a:latin typeface="Times New Roman" panose="02020603050405020304" pitchFamily="18" charset="0"/>
                <a:cs typeface="Times New Roman" panose="02020603050405020304" pitchFamily="18" charset="0"/>
              </a:rPr>
              <a:t> - </a:t>
            </a:r>
            <a:r>
              <a:rPr lang="uk-UA" dirty="0" smtClean="0">
                <a:latin typeface="Times New Roman" panose="02020603050405020304" pitchFamily="18" charset="0"/>
                <a:cs typeface="Times New Roman" panose="02020603050405020304" pitchFamily="18" charset="0"/>
              </a:rPr>
              <a:t>хмарне </a:t>
            </a:r>
            <a:r>
              <a:rPr lang="uk-UA" dirty="0">
                <a:latin typeface="Times New Roman" panose="02020603050405020304" pitchFamily="18" charset="0"/>
                <a:cs typeface="Times New Roman" panose="02020603050405020304" pitchFamily="18" charset="0"/>
              </a:rPr>
              <a:t>програмне забезпечення для прогнозування попиту, оптимізації обсягів, цін тощо, яке використовує історичні дані для прогнозування на основі часових рядів та генерує рекомендації на основі поточного рівня даних, щоб дозволити користувачам планувати закупівлі та керувати рекламними акціями для будь-яких продуктів, що перевищують запаси</a:t>
            </a:r>
          </a:p>
        </p:txBody>
      </p:sp>
      <p:sp>
        <p:nvSpPr>
          <p:cNvPr id="4" name="Прямоугольник 3"/>
          <p:cNvSpPr/>
          <p:nvPr/>
        </p:nvSpPr>
        <p:spPr>
          <a:xfrm>
            <a:off x="5834227" y="3312215"/>
            <a:ext cx="6257367" cy="1754326"/>
          </a:xfrm>
          <a:prstGeom prst="rect">
            <a:avLst/>
          </a:prstGeom>
        </p:spPr>
        <p:txBody>
          <a:bodyPr wrap="square">
            <a:spAutoFit/>
          </a:bodyPr>
          <a:lstStyle/>
          <a:p>
            <a:pPr indent="450215" algn="just">
              <a:spcAft>
                <a:spcPts val="0"/>
              </a:spcAft>
            </a:pPr>
            <a:r>
              <a:rPr lang="uk-UA" b="1" dirty="0" smtClean="0">
                <a:solidFill>
                  <a:srgbClr val="000000"/>
                </a:solidFill>
                <a:latin typeface="Times New Roman" panose="02020603050405020304" pitchFamily="18" charset="0"/>
                <a:ea typeface="Times New Roman" panose="02020603050405020304" pitchFamily="18" charset="0"/>
              </a:rPr>
              <a:t>Головні недоліки системи </a:t>
            </a:r>
            <a:r>
              <a:rPr lang="en-US" b="1" dirty="0" err="1" smtClean="0">
                <a:solidFill>
                  <a:srgbClr val="000000"/>
                </a:solidFill>
                <a:latin typeface="Times New Roman" panose="02020603050405020304" pitchFamily="18" charset="0"/>
                <a:ea typeface="Times New Roman" panose="02020603050405020304" pitchFamily="18" charset="0"/>
              </a:rPr>
              <a:t>SkuBrain</a:t>
            </a:r>
            <a:r>
              <a:rPr lang="en-US" b="1" dirty="0" smtClean="0">
                <a:solidFill>
                  <a:srgbClr val="000000"/>
                </a:solidFill>
                <a:latin typeface="Times New Roman" panose="02020603050405020304" pitchFamily="18" charset="0"/>
                <a:ea typeface="Times New Roman" panose="02020603050405020304" pitchFamily="18" charset="0"/>
              </a:rPr>
              <a:t>: </a:t>
            </a:r>
            <a:r>
              <a:rPr lang="uk-UA" dirty="0" smtClean="0">
                <a:solidFill>
                  <a:srgbClr val="000000"/>
                </a:solidFill>
                <a:latin typeface="Times New Roman" panose="02020603050405020304" pitchFamily="18" charset="0"/>
                <a:ea typeface="Times New Roman" panose="02020603050405020304" pitchFamily="18" charset="0"/>
              </a:rPr>
              <a:t>відсутнє </a:t>
            </a:r>
            <a:r>
              <a:rPr lang="uk-UA" dirty="0">
                <a:solidFill>
                  <a:srgbClr val="000000"/>
                </a:solidFill>
                <a:latin typeface="Times New Roman" panose="02020603050405020304" pitchFamily="18" charset="0"/>
                <a:ea typeface="Times New Roman" panose="02020603050405020304" pitchFamily="18" charset="0"/>
              </a:rPr>
              <a:t>управління імпортом та експортом файлів для прогнозування на основі історичних даних, а також що ціна за використання цього програмного забезпечення коштує мінімум 150</a:t>
            </a:r>
            <a:r>
              <a:rPr lang="ru-RU" dirty="0">
                <a:solidFill>
                  <a:srgbClr val="000000"/>
                </a:solidFill>
                <a:latin typeface="Times New Roman" panose="02020603050405020304" pitchFamily="18" charset="0"/>
                <a:ea typeface="Times New Roman" panose="02020603050405020304" pitchFamily="18" charset="0"/>
              </a:rPr>
              <a:t>$ за м</a:t>
            </a:r>
            <a:r>
              <a:rPr lang="uk-UA" dirty="0" err="1">
                <a:solidFill>
                  <a:srgbClr val="000000"/>
                </a:solidFill>
                <a:latin typeface="Times New Roman" panose="02020603050405020304" pitchFamily="18" charset="0"/>
                <a:ea typeface="Times New Roman" panose="02020603050405020304" pitchFamily="18" charset="0"/>
              </a:rPr>
              <a:t>ісяць</a:t>
            </a:r>
            <a:r>
              <a:rPr lang="uk-UA" dirty="0">
                <a:solidFill>
                  <a:srgbClr val="000000"/>
                </a:solidFill>
                <a:latin typeface="Times New Roman" panose="02020603050405020304" pitchFamily="18" charset="0"/>
                <a:ea typeface="Times New Roman" panose="02020603050405020304" pitchFamily="18" charset="0"/>
              </a:rPr>
              <a:t> з обмеженим функціоналом, ціна за використання повного функціоналу 3000</a:t>
            </a:r>
            <a:r>
              <a:rPr lang="ru-RU" dirty="0">
                <a:solidFill>
                  <a:srgbClr val="000000"/>
                </a:solidFill>
                <a:latin typeface="Times New Roman" panose="02020603050405020304" pitchFamily="18" charset="0"/>
                <a:ea typeface="Times New Roman" panose="02020603050405020304" pitchFamily="18" charset="0"/>
              </a:rPr>
              <a:t>$ на м</a:t>
            </a:r>
            <a:r>
              <a:rPr lang="uk-UA" dirty="0" err="1" smtClean="0">
                <a:solidFill>
                  <a:srgbClr val="000000"/>
                </a:solidFill>
                <a:latin typeface="Times New Roman" panose="02020603050405020304" pitchFamily="18" charset="0"/>
                <a:ea typeface="Times New Roman" panose="02020603050405020304" pitchFamily="18" charset="0"/>
              </a:rPr>
              <a:t>ісяць</a:t>
            </a:r>
            <a:r>
              <a:rPr lang="en-US" dirty="0">
                <a:solidFill>
                  <a:srgbClr val="000000"/>
                </a:solidFill>
                <a:latin typeface="Times New Roman" panose="02020603050405020304" pitchFamily="18" charset="0"/>
                <a:ea typeface="Times New Roman" panose="02020603050405020304" pitchFamily="18" charset="0"/>
              </a:rPr>
              <a:t>.</a:t>
            </a:r>
            <a:r>
              <a:rPr lang="uk-UA" dirty="0" smtClean="0">
                <a:solidFill>
                  <a:srgbClr val="000000"/>
                </a:solidFill>
                <a:latin typeface="Times New Roman" panose="02020603050405020304" pitchFamily="18" charset="0"/>
                <a:ea typeface="Times New Roman" panose="02020603050405020304" pitchFamily="18" charset="0"/>
              </a:rPr>
              <a:t> </a:t>
            </a:r>
            <a:endParaRPr lang="uk-UA" dirty="0">
              <a:latin typeface="Times New Roman" panose="02020603050405020304" pitchFamily="18" charset="0"/>
              <a:ea typeface="Times New Roman" panose="02020603050405020304" pitchFamily="18" charset="0"/>
            </a:endParaRPr>
          </a:p>
        </p:txBody>
      </p:sp>
      <p:pic>
        <p:nvPicPr>
          <p:cNvPr id="5" name="Рисунок 4"/>
          <p:cNvPicPr>
            <a:picLocks noChangeAspect="1"/>
          </p:cNvPicPr>
          <p:nvPr/>
        </p:nvPicPr>
        <p:blipFill rotWithShape="1">
          <a:blip r:embed="rId4"/>
          <a:srcRect l="1010"/>
          <a:stretch/>
        </p:blipFill>
        <p:spPr>
          <a:xfrm>
            <a:off x="10370372" y="4895808"/>
            <a:ext cx="1489667" cy="1487459"/>
          </a:xfrm>
          <a:prstGeom prst="rect">
            <a:avLst/>
          </a:prstGeom>
        </p:spPr>
      </p:pic>
      <p:sp>
        <p:nvSpPr>
          <p:cNvPr id="6" name="Номер слайда 5"/>
          <p:cNvSpPr>
            <a:spLocks noGrp="1"/>
          </p:cNvSpPr>
          <p:nvPr>
            <p:ph type="sldNum" sz="quarter" idx="12"/>
          </p:nvPr>
        </p:nvSpPr>
        <p:spPr/>
        <p:txBody>
          <a:bodyPr/>
          <a:lstStyle/>
          <a:p>
            <a:fld id="{EEA7EB2F-D621-4394-BE41-AA53AD3B5311}" type="slidenum">
              <a:rPr lang="uk-UA" smtClean="0"/>
              <a:t>9</a:t>
            </a:fld>
            <a:endParaRPr lang="uk-UA"/>
          </a:p>
        </p:txBody>
      </p:sp>
    </p:spTree>
    <p:extLst>
      <p:ext uri="{BB962C8B-B14F-4D97-AF65-F5344CB8AC3E}">
        <p14:creationId xmlns:p14="http://schemas.microsoft.com/office/powerpoint/2010/main" val="14760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8808</TotalTime>
  <Words>5592</Words>
  <Application>Microsoft Office PowerPoint</Application>
  <PresentationFormat>Широкоэкранный</PresentationFormat>
  <Paragraphs>461</Paragraphs>
  <Slides>36</Slides>
  <Notes>32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36</vt:i4>
      </vt:variant>
    </vt:vector>
  </HeadingPairs>
  <TitlesOfParts>
    <vt:vector size="43" baseType="lpstr">
      <vt:lpstr>Arial</vt:lpstr>
      <vt:lpstr>Calibri</vt:lpstr>
      <vt:lpstr>Cambria Math</vt:lpstr>
      <vt:lpstr>Century Gothic</vt:lpstr>
      <vt:lpstr>Times New Roman</vt:lpstr>
      <vt:lpstr>Wingdings 3</vt:lpstr>
      <vt:lpstr>Легкий дым</vt:lpstr>
      <vt:lpstr>Магістерська дисертація на тему  «Cистема прогнозування показників ефективності експорту/імпорту України» </vt:lpstr>
      <vt:lpstr>Актуальність</vt:lpstr>
      <vt:lpstr>Постановка задачі</vt:lpstr>
      <vt:lpstr>Завдання на магістерську дисертацію</vt:lpstr>
      <vt:lpstr>Огляд існуючих рішень</vt:lpstr>
      <vt:lpstr>Методи та моделі Data Science для прогнозування, аналізу та кластеризації зовнішньої торгівлі</vt:lpstr>
      <vt:lpstr>Методи та моделі Data Science для прогнозування, аналізу та кластеризації зовнішньої торгівлі</vt:lpstr>
      <vt:lpstr>Огляд існуючих систем прогнозування та аналізу зовнішньої торгівлі</vt:lpstr>
      <vt:lpstr>Огляд існуючих систем прогнозування та аналізу зовнішньої торгівлі</vt:lpstr>
      <vt:lpstr>Показники ефективності обсягів імпорту та експорту зовнішньої торгівлі</vt:lpstr>
      <vt:lpstr>Показники ефективності обсягів імпорту та експорту зовнішньої торгівлі</vt:lpstr>
      <vt:lpstr>Розробка моделі системи прогнозування, кластеризації та аналізу обсягів імпорту та експорту зовнішньої торгівлі України</vt:lpstr>
      <vt:lpstr>Системна інженерія системи прогнозування та аналізу показників ефективності зовнішньої торгівлі</vt:lpstr>
      <vt:lpstr>Модель системи прогнозування, аналізу та кластеризації показників ефективності. Діаграма класів.</vt:lpstr>
      <vt:lpstr>Модель системи прогнозування, аналізу та кластеризації показників ефективності.  Діаграма компонентів у нотації UML.</vt:lpstr>
      <vt:lpstr>Модель системи прогнозування, аналізу та кластеризації показників ефективності.  Діаграма діяльності у нотації UML.</vt:lpstr>
      <vt:lpstr>Розробка математичного забезпечення системи</vt:lpstr>
      <vt:lpstr>Модель ARIMA для прогнозування</vt:lpstr>
      <vt:lpstr>Оцінка точності моделі ARIMA </vt:lpstr>
      <vt:lpstr>Алгоритм ієрахічної агломеративної кластеризація </vt:lpstr>
      <vt:lpstr>Евклідова відстань та метод Уорда </vt:lpstr>
      <vt:lpstr>Розробка програмного забезпеченння</vt:lpstr>
      <vt:lpstr>ПРОГРАМНЕ ТА МЕТОДИЧНЕ ЗАБЕЗПЕЧЕННЯ СИСТЕМИ ДЛЯ ПРОГНОЗУВАННЯ АНАЛІЗУ ТА КЛАСТЕРИЗАЦІЇ ПОКАЗНИКІВ ЕФЕКТИВНОСТІ ЗОВНІШНЬОЇ ТОРГІВЛІ </vt:lpstr>
      <vt:lpstr>ПРОГРАМНЕ ТА МЕТОДИЧНЕ ЗАБЕЗПЕЧЕННЯ СИСТЕМИ ДЛЯ ПРОГНОЗУВАННЯ АНАЛІЗУ ТА КЛАСТЕРИЗАЦІЇ ПОКАЗНИКІВ ЕФЕКТИВНОСТІ ЗОВНІШНЬОЇ ТОРГІВЛІ</vt:lpstr>
      <vt:lpstr> Імплементація системи для прогнозування, аналізу та кластеризації показників ефективності імпорту та експорту зовнішньої торгівлі</vt:lpstr>
      <vt:lpstr>Опис датасету</vt:lpstr>
      <vt:lpstr>Надзвичайні умови в Україні з 2017 року по 2022</vt:lpstr>
      <vt:lpstr>Результати роботи системи прогнозування та аналізу показників ефективності зовнішньої торгівлі України </vt:lpstr>
      <vt:lpstr>Результати роботи системи прогнозування та аналізу показників ефективності зовнішньої торгівлі України </vt:lpstr>
      <vt:lpstr>Результати роботи системи прогнозування та аналізу показників ефективності зовнішньої торгівлі України</vt:lpstr>
      <vt:lpstr>Результати роботи системи прогнозування та аналізу показників ефективності зовнішньої торгівлі України</vt:lpstr>
      <vt:lpstr>Результати роботи системи прогнозування та аналізу показників ефективності зовнішньої торгівлі України</vt:lpstr>
      <vt:lpstr>Результати роботи системи прогнозування та аналізу показників ефективності зовнішньої торгівлі України</vt:lpstr>
      <vt:lpstr>Результати роботи системи прогнозування та аналізу показників ефективності зовнішньої торгівлі України </vt:lpstr>
      <vt:lpstr>Верифікація і валідація</vt:lpstr>
      <vt:lpstr>Висновки</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Магістерська дисертація на тему  «Математичне та програмне забезпечення системи прогнозування та аналізу обсягів імпорту та експорту зовнішньої торгівлі України» </dc:title>
  <dc:creator>Sabberance</dc:creator>
  <cp:lastModifiedBy>ilris</cp:lastModifiedBy>
  <cp:revision>145</cp:revision>
  <dcterms:created xsi:type="dcterms:W3CDTF">2022-10-22T00:20:12Z</dcterms:created>
  <dcterms:modified xsi:type="dcterms:W3CDTF">2024-08-01T16:03:11Z</dcterms:modified>
</cp:coreProperties>
</file>