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59" r:id="rId3"/>
    <p:sldId id="260" r:id="rId4"/>
    <p:sldId id="261" r:id="rId5"/>
    <p:sldId id="262" r:id="rId6"/>
    <p:sldId id="265" r:id="rId7"/>
    <p:sldId id="263" r:id="rId8"/>
    <p:sldId id="301" r:id="rId9"/>
    <p:sldId id="264" r:id="rId10"/>
    <p:sldId id="299" r:id="rId11"/>
    <p:sldId id="30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D'Aoust, Catherine C [NC]" initials="DCC[" lastIdx="14" clrIdx="0">
    <p:extLst>
      <p:ext uri="{19B8F6BF-5375-455C-9EA6-DF929625EA0E}">
        <p15:presenceInfo xmlns:p15="http://schemas.microsoft.com/office/powerpoint/2012/main" userId="S-1-5-21-2836628367-1582996139-4062659285-474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" y="100674"/>
            <a:ext cx="11812773" cy="2735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50" y="1985467"/>
            <a:ext cx="1792730" cy="17484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7234565" y="2479382"/>
            <a:ext cx="1888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ILS</a:t>
            </a:r>
            <a:endParaRPr lang="en-CA" sz="80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784150" y="2479382"/>
            <a:ext cx="2259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SIPT</a:t>
            </a:r>
            <a:endParaRPr lang="en-CA" sz="80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3353694" y="4183797"/>
            <a:ext cx="548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Système intégré du Programme du Travail</a:t>
            </a:r>
          </a:p>
          <a:p>
            <a:pPr algn="ctr"/>
            <a:r>
              <a:rPr lang="fr-CA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Integrated Labour System</a:t>
            </a:r>
            <a:endParaRPr lang="en-CA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42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6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LS Training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29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1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35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0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7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0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31C7-61AF-4644-B4A1-62D9AC5620E6}" type="datetimeFigureOut">
              <a:rPr lang="en-CA" smtClean="0"/>
              <a:t>2021-06-29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FB95-7A06-4BFE-8864-27AC7CBF3FA3}" type="slidenum">
              <a:rPr lang="en-CA" smtClean="0"/>
              <a:t>‹#›</a:t>
            </a:fld>
            <a:endParaRPr lang="en-CA"/>
          </a:p>
        </p:txBody>
      </p:sp>
      <p:grpSp>
        <p:nvGrpSpPr>
          <p:cNvPr id="15" name="Group 14"/>
          <p:cNvGrpSpPr/>
          <p:nvPr/>
        </p:nvGrpSpPr>
        <p:grpSpPr>
          <a:xfrm>
            <a:off x="127590" y="391456"/>
            <a:ext cx="11766698" cy="107030"/>
            <a:chOff x="0" y="217782"/>
            <a:chExt cx="12188824" cy="11876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4"/>
            <a:srcRect l="915" t="33333" r="14431" b="35555"/>
            <a:stretch/>
          </p:blipFill>
          <p:spPr>
            <a:xfrm>
              <a:off x="9544049" y="217782"/>
              <a:ext cx="2644775" cy="118768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950067" y="230141"/>
              <a:ext cx="2502916" cy="96090"/>
            </a:xfrm>
            <a:prstGeom prst="rect">
              <a:avLst/>
            </a:prstGeom>
            <a:solidFill>
              <a:srgbClr val="AB8AB8"/>
            </a:solidFill>
            <a:ln>
              <a:solidFill>
                <a:srgbClr val="B29B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230141"/>
              <a:ext cx="6870226" cy="96090"/>
            </a:xfrm>
            <a:prstGeom prst="rect">
              <a:avLst/>
            </a:prstGeom>
            <a:solidFill>
              <a:srgbClr val="7B558C"/>
            </a:solidFill>
            <a:ln>
              <a:solidFill>
                <a:srgbClr val="7B55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60742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8865" y="3353224"/>
            <a:ext cx="7647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4000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Module 2: ILS Client Information</a:t>
            </a:r>
            <a:endParaRPr lang="en-CA" sz="40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06" y="854638"/>
            <a:ext cx="2896903" cy="2202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6031602" y="1333121"/>
            <a:ext cx="2259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ILS</a:t>
            </a:r>
            <a:endParaRPr lang="en-CA" sz="72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460170" y="2453019"/>
            <a:ext cx="548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Integrated Labour System</a:t>
            </a:r>
            <a:endParaRPr lang="en-CA" sz="16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872" y="4193525"/>
            <a:ext cx="258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Training Program</a:t>
            </a:r>
            <a:endParaRPr lang="en-CA" sz="24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339" y="1558782"/>
            <a:ext cx="10882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This is the command toolbar that will appear when one or several items in a list are highlighted with a checkbox.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65125"/>
            <a:ext cx="1162325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Selected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Item Command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Toolbar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471339" y="2282462"/>
            <a:ext cx="11050109" cy="2311997"/>
            <a:chOff x="447803" y="2769936"/>
            <a:chExt cx="11050109" cy="231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5660"/>
            <a:stretch/>
          </p:blipFill>
          <p:spPr>
            <a:xfrm>
              <a:off x="660752" y="3716810"/>
              <a:ext cx="10048294" cy="409703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ounded Rectangular Callout 5"/>
            <p:cNvSpPr/>
            <p:nvPr/>
          </p:nvSpPr>
          <p:spPr>
            <a:xfrm>
              <a:off x="685382" y="2790971"/>
              <a:ext cx="2350610" cy="819658"/>
            </a:xfrm>
            <a:prstGeom prst="wedgeRoundRectCallout">
              <a:avLst>
                <a:gd name="adj1" fmla="val -25620"/>
                <a:gd name="adj2" fmla="val 72076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New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Create new contact record under this category</a:t>
              </a:r>
              <a:endParaRPr lang="en-CA" sz="1400" dirty="0"/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3570417" y="2807416"/>
              <a:ext cx="1737920" cy="819658"/>
            </a:xfrm>
            <a:prstGeom prst="wedgeRoundRectCallout">
              <a:avLst>
                <a:gd name="adj1" fmla="val -58850"/>
                <a:gd name="adj2" fmla="val 72548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Activate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Activates the checked contact(s)</a:t>
              </a:r>
              <a:endParaRPr lang="en-CA" sz="1400" dirty="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447803" y="4230874"/>
              <a:ext cx="2380928" cy="819658"/>
            </a:xfrm>
            <a:prstGeom prst="wedgeRoundRectCallout">
              <a:avLst>
                <a:gd name="adj1" fmla="val 22850"/>
                <a:gd name="adj2" fmla="val -68491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Edit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Allows you to edit content fields in of checked items*.</a:t>
              </a:r>
              <a:endParaRPr lang="en-CA" sz="1400" dirty="0"/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3113107" y="4262275"/>
              <a:ext cx="1737920" cy="819658"/>
            </a:xfrm>
            <a:prstGeom prst="wedgeRoundRectCallout">
              <a:avLst>
                <a:gd name="adj1" fmla="val 31803"/>
                <a:gd name="adj2" fmla="val -71357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Deactivate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Deactivates the checked contact(s)</a:t>
              </a:r>
              <a:endParaRPr lang="en-CA" sz="14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308337" y="4262275"/>
              <a:ext cx="2026421" cy="581295"/>
            </a:xfrm>
            <a:prstGeom prst="wedgeRoundRectCallout">
              <a:avLst>
                <a:gd name="adj1" fmla="val -17640"/>
                <a:gd name="adj2" fmla="val -88476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Delete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Deletes checked items.</a:t>
              </a:r>
              <a:endParaRPr lang="en-CA" sz="1400" dirty="0"/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5842762" y="2910152"/>
              <a:ext cx="2026421" cy="581295"/>
            </a:xfrm>
            <a:prstGeom prst="wedgeRoundRectCallout">
              <a:avLst>
                <a:gd name="adj1" fmla="val 48122"/>
                <a:gd name="adj2" fmla="val 114670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Merge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Merges checked items.</a:t>
              </a:r>
              <a:endParaRPr lang="en-CA" sz="1400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8742817" y="2769936"/>
              <a:ext cx="2755095" cy="819658"/>
            </a:xfrm>
            <a:prstGeom prst="wedgeRoundRectCallout">
              <a:avLst>
                <a:gd name="adj1" fmla="val -34051"/>
                <a:gd name="adj2" fmla="val 72535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More Commands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To be explored in Modules where they become pertinent.</a:t>
              </a:r>
              <a:endParaRPr lang="en-CA" sz="1400" dirty="0"/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7729607" y="4262275"/>
              <a:ext cx="2026421" cy="581295"/>
            </a:xfrm>
            <a:prstGeom prst="wedgeRoundRectCallout">
              <a:avLst>
                <a:gd name="adj1" fmla="val 18795"/>
                <a:gd name="adj2" fmla="val -85055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Send Direct Email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Emails selected items</a:t>
              </a:r>
              <a:endParaRPr lang="en-CA" sz="14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71339" y="4771447"/>
            <a:ext cx="91269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*Note that if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Edit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action is used while multiple items in the list are checked, the content changes will apply to all selected items.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309" y="4663262"/>
            <a:ext cx="1922491" cy="144904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6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 smtClean="0"/>
              <a:t>Content Command </a:t>
            </a:r>
            <a:r>
              <a:rPr lang="en-CA" dirty="0"/>
              <a:t>Toolbar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" y="3767100"/>
            <a:ext cx="11464396" cy="47768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69495" y="1444191"/>
            <a:ext cx="10307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When you access the content of an organization, a command toolbar will appear at the top. Here is a breakdown of the more frequently used options, some of which will be explored more closely as they become relevant.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69495" y="4903273"/>
            <a:ext cx="1309334" cy="819658"/>
          </a:xfrm>
          <a:prstGeom prst="wedgeRoundRectCallout">
            <a:avLst>
              <a:gd name="adj1" fmla="val -29917"/>
              <a:gd name="adj2" fmla="val -15821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tIns="46800" rIns="46800" bIns="46800" rtlCol="0" anchor="ctr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7F7F7F"/>
                </a:solidFill>
              </a:rPr>
              <a:t>New</a:t>
            </a:r>
          </a:p>
          <a:p>
            <a:pPr algn="ctr"/>
            <a:r>
              <a:rPr lang="en-CA" sz="1400" dirty="0" smtClean="0">
                <a:solidFill>
                  <a:srgbClr val="7F7F7F"/>
                </a:solidFill>
              </a:rPr>
              <a:t>Create new Organization</a:t>
            </a:r>
            <a:endParaRPr lang="en-CA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61471" y="2603381"/>
            <a:ext cx="1737088" cy="819658"/>
          </a:xfrm>
          <a:prstGeom prst="wedgeRoundRectCallout">
            <a:avLst>
              <a:gd name="adj1" fmla="val -2582"/>
              <a:gd name="adj2" fmla="val 92226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tIns="46800" rIns="46800" bIns="46800" rtlCol="0" anchor="ctr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7F7F7F"/>
                </a:solidFill>
              </a:rPr>
              <a:t>Deactivate</a:t>
            </a:r>
          </a:p>
          <a:p>
            <a:pPr algn="ctr"/>
            <a:r>
              <a:rPr lang="en-CA" sz="1400" dirty="0" smtClean="0">
                <a:solidFill>
                  <a:srgbClr val="7F7F7F"/>
                </a:solidFill>
              </a:rPr>
              <a:t>Deactivate current organization file</a:t>
            </a:r>
            <a:endParaRPr lang="en-CA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736368" y="4582123"/>
            <a:ext cx="1888957" cy="1058021"/>
          </a:xfrm>
          <a:prstGeom prst="wedgeRoundRectCallout">
            <a:avLst>
              <a:gd name="adj1" fmla="val -56658"/>
              <a:gd name="adj2" fmla="val -102016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tIns="46800" rIns="46800" bIns="46800" rtlCol="0" anchor="ctr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7F7F7F"/>
                </a:solidFill>
              </a:rPr>
              <a:t>Connect</a:t>
            </a:r>
          </a:p>
          <a:p>
            <a:pPr algn="ctr"/>
            <a:r>
              <a:rPr lang="en-CA" sz="1400" dirty="0" smtClean="0">
                <a:solidFill>
                  <a:srgbClr val="7F7F7F"/>
                </a:solidFill>
              </a:rPr>
              <a:t>Create role-based connections with other Organizations</a:t>
            </a:r>
            <a:endParaRPr lang="en-CA" sz="1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584881" y="2614898"/>
            <a:ext cx="1733078" cy="819658"/>
          </a:xfrm>
          <a:prstGeom prst="wedgeRoundRectCallout">
            <a:avLst>
              <a:gd name="adj1" fmla="val -41471"/>
              <a:gd name="adj2" fmla="val 9136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tIns="46800" rIns="46800" bIns="46800" rtlCol="0" anchor="ctr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7F7F7F"/>
                </a:solidFill>
              </a:rPr>
              <a:t>Email A Link</a:t>
            </a:r>
          </a:p>
          <a:p>
            <a:pPr algn="ctr"/>
            <a:r>
              <a:rPr lang="en-CA" sz="1400" dirty="0" smtClean="0">
                <a:solidFill>
                  <a:srgbClr val="7F7F7F"/>
                </a:solidFill>
              </a:rPr>
              <a:t>E-mails a link to the current file</a:t>
            </a:r>
            <a:endParaRPr lang="en-CA" sz="14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5482865" y="4641915"/>
            <a:ext cx="1600200" cy="1058021"/>
          </a:xfrm>
          <a:prstGeom prst="wedgeRoundRectCallout">
            <a:avLst>
              <a:gd name="adj1" fmla="val -113708"/>
              <a:gd name="adj2" fmla="val -107256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tIns="46800" rIns="46800" bIns="46800" rtlCol="0" anchor="ctr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7F7F7F"/>
                </a:solidFill>
              </a:rPr>
              <a:t>Share</a:t>
            </a:r>
            <a:r>
              <a:rPr lang="en-CA" sz="1400" dirty="0" smtClean="0">
                <a:solidFill>
                  <a:srgbClr val="7F7F7F"/>
                </a:solidFill>
              </a:rPr>
              <a:t/>
            </a:r>
            <a:br>
              <a:rPr lang="en-CA" sz="1400" dirty="0" smtClean="0">
                <a:solidFill>
                  <a:srgbClr val="7F7F7F"/>
                </a:solidFill>
              </a:rPr>
            </a:br>
            <a:r>
              <a:rPr lang="en-CA" sz="1400" dirty="0" smtClean="0">
                <a:solidFill>
                  <a:srgbClr val="7F7F7F"/>
                </a:solidFill>
              </a:rPr>
              <a:t>Edit access and permissions to current file</a:t>
            </a:r>
            <a:endParaRPr lang="en-CA" sz="14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6404281" y="2428151"/>
            <a:ext cx="2314075" cy="1058021"/>
          </a:xfrm>
          <a:prstGeom prst="wedgeRoundRectCallout">
            <a:avLst>
              <a:gd name="adj1" fmla="val 46160"/>
              <a:gd name="adj2" fmla="val 77056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tIns="46800" rIns="46800" bIns="46800" rtlCol="0" anchor="ctr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7F7F7F"/>
                </a:solidFill>
              </a:rPr>
              <a:t>Run Report</a:t>
            </a:r>
          </a:p>
          <a:p>
            <a:pPr algn="ctr"/>
            <a:r>
              <a:rPr lang="en-CA" sz="1400" dirty="0" smtClean="0">
                <a:solidFill>
                  <a:srgbClr val="7F7F7F"/>
                </a:solidFill>
              </a:rPr>
              <a:t>One </a:t>
            </a:r>
            <a:r>
              <a:rPr lang="en-CA" sz="1400" dirty="0">
                <a:solidFill>
                  <a:srgbClr val="7F7F7F"/>
                </a:solidFill>
              </a:rPr>
              <a:t>of ILS's best </a:t>
            </a:r>
            <a:r>
              <a:rPr lang="en-CA" sz="1400" dirty="0" smtClean="0">
                <a:solidFill>
                  <a:srgbClr val="7F7F7F"/>
                </a:solidFill>
              </a:rPr>
              <a:t>features. </a:t>
            </a:r>
            <a:endParaRPr lang="en-CA" sz="1400" dirty="0"/>
          </a:p>
          <a:p>
            <a:pPr algn="ctr"/>
            <a:r>
              <a:rPr lang="en-CA" sz="1400" dirty="0" smtClean="0">
                <a:solidFill>
                  <a:srgbClr val="7F7F7F"/>
                </a:solidFill>
              </a:rPr>
              <a:t>Allows you to create a report from the system. </a:t>
            </a:r>
            <a:endParaRPr lang="en-CA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70"/>
          <a:stretch/>
        </p:blipFill>
        <p:spPr>
          <a:xfrm>
            <a:off x="9334500" y="3788889"/>
            <a:ext cx="2019300" cy="575997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8025536" y="4588844"/>
            <a:ext cx="2314075" cy="1058021"/>
          </a:xfrm>
          <a:prstGeom prst="wedgeRoundRectCallout">
            <a:avLst>
              <a:gd name="adj1" fmla="val 33681"/>
              <a:gd name="adj2" fmla="val -7418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tIns="46800" rIns="46800" bIns="46800" rtlCol="0" anchor="ctr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7F7F7F"/>
                </a:solidFill>
              </a:rPr>
              <a:t>Relationship</a:t>
            </a:r>
          </a:p>
          <a:p>
            <a:pPr algn="ctr"/>
            <a:r>
              <a:rPr lang="en-CA" sz="1400" dirty="0" smtClean="0">
                <a:solidFill>
                  <a:srgbClr val="7F7F7F"/>
                </a:solidFill>
              </a:rPr>
              <a:t>Allows you to associate the current file with another record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863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 smtClean="0"/>
              <a:t>Organization Content - Sections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2416" y="2419242"/>
            <a:ext cx="21929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Sections can be hidden or revealed by activating the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Expand/Collapse Tab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located to the left of each section title.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 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340" y="1403664"/>
            <a:ext cx="11293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Once you access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an organization, you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will see that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the information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is broken down into sections that can be viewed by scrolling down the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page, or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by selecting a section title from the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Form Sections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 drop-down menu,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located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to the right of the page title.</a:t>
            </a:r>
          </a:p>
          <a:p>
            <a:pPr lvl="0"/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4716" y="2322834"/>
            <a:ext cx="9050165" cy="3425020"/>
            <a:chOff x="873400" y="2524372"/>
            <a:chExt cx="9105728" cy="3424786"/>
          </a:xfrm>
        </p:grpSpPr>
        <p:grpSp>
          <p:nvGrpSpPr>
            <p:cNvPr id="9" name="Group 8"/>
            <p:cNvGrpSpPr/>
            <p:nvPr/>
          </p:nvGrpSpPr>
          <p:grpSpPr>
            <a:xfrm>
              <a:off x="873400" y="2524372"/>
              <a:ext cx="9105728" cy="3424786"/>
              <a:chOff x="732173" y="1444749"/>
              <a:chExt cx="9105728" cy="342478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62106" y="1444749"/>
                <a:ext cx="7275795" cy="3424786"/>
                <a:chOff x="2562106" y="1444749"/>
                <a:chExt cx="7275795" cy="342478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562106" y="1444749"/>
                  <a:ext cx="7275795" cy="3424786"/>
                  <a:chOff x="2562106" y="1444749"/>
                  <a:chExt cx="7275795" cy="3424786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562106" y="1444749"/>
                    <a:ext cx="6757868" cy="3424786"/>
                  </a:xfrm>
                  <a:prstGeom prst="rect">
                    <a:avLst/>
                  </a:prstGeom>
                  <a:ln>
                    <a:solidFill>
                      <a:schemeClr val="bg2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826478" y="2671951"/>
                    <a:ext cx="2011423" cy="971426"/>
                  </a:xfrm>
                  <a:prstGeom prst="rect">
                    <a:avLst/>
                  </a:prstGeom>
                  <a:ln>
                    <a:solidFill>
                      <a:schemeClr val="bg2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6" name="Rectangle 15"/>
                  <p:cNvSpPr/>
                  <p:nvPr/>
                </p:nvSpPr>
                <p:spPr>
                  <a:xfrm>
                    <a:off x="2562107" y="3609580"/>
                    <a:ext cx="140454" cy="1524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702561" y="2877917"/>
                  <a:ext cx="5123917" cy="73166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7867181" y="2725517"/>
                  <a:ext cx="140454" cy="1524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4" name="Rounded Rectangular Callout 13"/>
              <p:cNvSpPr/>
              <p:nvPr/>
            </p:nvSpPr>
            <p:spPr>
              <a:xfrm>
                <a:off x="1068609" y="1995119"/>
                <a:ext cx="1375424" cy="1154467"/>
              </a:xfrm>
              <a:prstGeom prst="wedgeRoundRectCallout">
                <a:avLst>
                  <a:gd name="adj1" fmla="val 127530"/>
                  <a:gd name="adj2" fmla="val -43625"/>
                  <a:gd name="adj3" fmla="val 16667"/>
                </a:avLst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>
                <a:spAutoFit/>
              </a:bodyPr>
              <a:lstStyle/>
              <a:p>
                <a:pPr algn="ctr"/>
                <a:r>
                  <a:rPr lang="en-CA" sz="1400" dirty="0" smtClean="0">
                    <a:solidFill>
                      <a:srgbClr val="7F7F7F"/>
                    </a:solidFill>
                  </a:rPr>
                  <a:t>Forms Sections drop-down list </a:t>
                </a:r>
                <a:endParaRPr lang="en-CA" sz="1400" dirty="0"/>
              </a:p>
            </p:txBody>
          </p:sp>
          <p:sp>
            <p:nvSpPr>
              <p:cNvPr id="22" name="Rounded Rectangular Callout 21"/>
              <p:cNvSpPr/>
              <p:nvPr/>
            </p:nvSpPr>
            <p:spPr>
              <a:xfrm>
                <a:off x="732173" y="3722897"/>
                <a:ext cx="1611044" cy="677820"/>
              </a:xfrm>
              <a:prstGeom prst="wedgeRoundRectCallout">
                <a:avLst>
                  <a:gd name="adj1" fmla="val 61246"/>
                  <a:gd name="adj2" fmla="val -43482"/>
                  <a:gd name="adj3" fmla="val 16667"/>
                </a:avLst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90000" bIns="90000" rtlCol="0" anchor="ctr">
                <a:spAutoFit/>
              </a:bodyPr>
              <a:lstStyle/>
              <a:p>
                <a:pPr algn="ctr"/>
                <a:r>
                  <a:rPr lang="en-CA" sz="1400" dirty="0" smtClean="0">
                    <a:solidFill>
                      <a:srgbClr val="7F7F7F"/>
                    </a:solidFill>
                  </a:rPr>
                  <a:t>Expand/Collapse Section Tab</a:t>
                </a:r>
                <a:endParaRPr lang="en-CA" sz="1400" dirty="0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/>
            <a:srcRect l="32144" t="11626" b="1"/>
            <a:stretch/>
          </p:blipFill>
          <p:spPr>
            <a:xfrm flipV="1">
              <a:off x="8495289" y="2540685"/>
              <a:ext cx="478128" cy="60394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471341" y="4632673"/>
            <a:ext cx="217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In the following slides, we will explore some of the different sections.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 smtClean="0"/>
              <a:t>Organization </a:t>
            </a:r>
            <a:r>
              <a:rPr lang="en-CA" dirty="0"/>
              <a:t>Content </a:t>
            </a:r>
            <a:r>
              <a:rPr lang="en-CA" dirty="0" smtClean="0"/>
              <a:t>– Sections (cont.)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4285" y="1436926"/>
            <a:ext cx="10591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Organization Information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section contains the primary information about the organization itself, such as the name, ID number, Industry type, etc.  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  <a:p>
            <a:pPr lvl="0"/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5565" y="2249005"/>
            <a:ext cx="11061927" cy="3635375"/>
            <a:chOff x="625565" y="2249005"/>
            <a:chExt cx="11061927" cy="3635375"/>
          </a:xfrm>
        </p:grpSpPr>
        <p:pic>
          <p:nvPicPr>
            <p:cNvPr id="13" name="Picture 12" descr="Screenshot  of open organization file" title="Organization car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565" y="2249005"/>
              <a:ext cx="11061927" cy="36353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32144" t="11626" b="1"/>
            <a:stretch/>
          </p:blipFill>
          <p:spPr>
            <a:xfrm flipV="1">
              <a:off x="10051799" y="2270608"/>
              <a:ext cx="754846" cy="95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3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/>
              <a:t>Organization Content – Sections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812" y="1537511"/>
            <a:ext cx="1061085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Associated Work Places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section displays information related to all the work places associated with this organization. We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will address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Viewing a Work Place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little later in this module. 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Here are some of the features.</a:t>
            </a:r>
            <a:endParaRPr lang="en-CA" i="1" dirty="0" smtClean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5812" y="2443000"/>
            <a:ext cx="11334305" cy="3913350"/>
            <a:chOff x="615812" y="2625562"/>
            <a:chExt cx="11334305" cy="39133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812" y="3068368"/>
              <a:ext cx="11334305" cy="2063460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ounded Rectangular Callout 7"/>
            <p:cNvSpPr/>
            <p:nvPr/>
          </p:nvSpPr>
          <p:spPr>
            <a:xfrm>
              <a:off x="615812" y="5480891"/>
              <a:ext cx="1601214" cy="1058021"/>
            </a:xfrm>
            <a:prstGeom prst="wedgeRoundRectCallout">
              <a:avLst>
                <a:gd name="adj1" fmla="val -26911"/>
                <a:gd name="adj2" fmla="val -101374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Number of Work Places associated with this organization</a:t>
              </a:r>
              <a:endParaRPr lang="en-CA" sz="1400" dirty="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6196262" y="2625562"/>
              <a:ext cx="2414337" cy="581295"/>
            </a:xfrm>
            <a:prstGeom prst="wedgeRoundRectCallout">
              <a:avLst>
                <a:gd name="adj1" fmla="val 164639"/>
                <a:gd name="adj2" fmla="val 121103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Creates new Work Place record</a:t>
              </a:r>
              <a:endParaRPr lang="en-CA" sz="1400" dirty="0"/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610599" y="5379659"/>
              <a:ext cx="3171531" cy="581295"/>
            </a:xfrm>
            <a:prstGeom prst="wedgeRoundRectCallout">
              <a:avLst>
                <a:gd name="adj1" fmla="val 48214"/>
                <a:gd name="adj2" fmla="val -323012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Launches view of records associated with this section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0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/>
              <a:t>Organization Content – Sections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340" y="1665112"/>
            <a:ext cx="1061085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Associated [OHS] Cases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tab provides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 overview of all the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[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OHS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]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Cases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associated with this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organization.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will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explore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OHS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Cases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in detail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in Module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10.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1340" y="2626099"/>
            <a:ext cx="11391900" cy="2794840"/>
            <a:chOff x="471340" y="2825729"/>
            <a:chExt cx="11391900" cy="27948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340" y="3766355"/>
              <a:ext cx="11391900" cy="1854214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Rounded Rectangular Callout 6"/>
            <p:cNvSpPr/>
            <p:nvPr/>
          </p:nvSpPr>
          <p:spPr>
            <a:xfrm>
              <a:off x="5776765" y="2966773"/>
              <a:ext cx="2414337" cy="581295"/>
            </a:xfrm>
            <a:prstGeom prst="wedgeRoundRectCallout">
              <a:avLst>
                <a:gd name="adj1" fmla="val 178094"/>
                <a:gd name="adj2" fmla="val 174918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Adds new [OHS] case record</a:t>
              </a:r>
              <a:endParaRPr lang="en-CA" sz="1400" dirty="0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691709" y="2825729"/>
              <a:ext cx="3171531" cy="581295"/>
            </a:xfrm>
            <a:prstGeom prst="wedgeRoundRectCallout">
              <a:avLst>
                <a:gd name="adj1" fmla="val 41765"/>
                <a:gd name="adj2" fmla="val 179947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Launches view of records associated with this section</a:t>
              </a:r>
              <a:endParaRPr lang="en-CA" sz="14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71340" y="2491528"/>
            <a:ext cx="530542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Notice again that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Add New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and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List Associated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buttons are present.</a:t>
            </a:r>
          </a:p>
        </p:txBody>
      </p:sp>
    </p:spTree>
    <p:extLst>
      <p:ext uri="{BB962C8B-B14F-4D97-AF65-F5344CB8AC3E}">
        <p14:creationId xmlns:p14="http://schemas.microsoft.com/office/powerpoint/2010/main" val="2392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/>
              <a:t>Organization Content – Sections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340" y="1583079"/>
            <a:ext cx="110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The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Permits/ Exemptions/ Notifications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section will display all associated P.E.Ns, and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Jurisdiction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section will display the jurisdictions associated with the organization.</a:t>
            </a:r>
            <a:endParaRPr lang="en-CA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05909" y="2476620"/>
            <a:ext cx="6512345" cy="3329605"/>
            <a:chOff x="5074067" y="2533450"/>
            <a:chExt cx="6512345" cy="332960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3020"/>
            <a:stretch/>
          </p:blipFill>
          <p:spPr>
            <a:xfrm>
              <a:off x="5074068" y="4205705"/>
              <a:ext cx="6512344" cy="1657350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067" y="2568526"/>
              <a:ext cx="6477000" cy="1485900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ounded Rectangular Callout 10"/>
            <p:cNvSpPr/>
            <p:nvPr/>
          </p:nvSpPr>
          <p:spPr>
            <a:xfrm>
              <a:off x="9129649" y="2533450"/>
              <a:ext cx="1705100" cy="819658"/>
            </a:xfrm>
            <a:prstGeom prst="wedgeRoundRectCallout">
              <a:avLst>
                <a:gd name="adj1" fmla="val 68791"/>
                <a:gd name="adj2" fmla="val 27151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Has associated view but no ability to add item</a:t>
              </a:r>
              <a:endParaRPr lang="en-CA" sz="1400" dirty="0"/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978692" y="3821117"/>
              <a:ext cx="2007015" cy="819658"/>
            </a:xfrm>
            <a:prstGeom prst="wedgeRoundRectCallout">
              <a:avLst>
                <a:gd name="adj1" fmla="val 50650"/>
                <a:gd name="adj2" fmla="val 67390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Has no associated view option nor the ability to add item</a:t>
              </a:r>
              <a:endParaRPr lang="en-CA" sz="1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1339" y="2519879"/>
            <a:ext cx="460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Notice that while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Jurisdiction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section has the option to view the associated records, you can not add an association.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5549" y="4939725"/>
            <a:ext cx="4221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(Section tabs associated with </a:t>
            </a:r>
            <a:r>
              <a:rPr lang="en-CA" b="1" i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EAHVOR</a:t>
            </a:r>
            <a:r>
              <a:rPr lang="en-CA" i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and </a:t>
            </a:r>
            <a:r>
              <a:rPr lang="en-CA" b="1" i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EAHOR</a:t>
            </a:r>
            <a:r>
              <a:rPr lang="en-CA" i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will be covered in our reporting-associated modules.)</a:t>
            </a:r>
            <a:endParaRPr lang="en-CA" i="1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339" y="3733678"/>
            <a:ext cx="4169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Neither action can be preformed in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Permits/ Exemptions/ Notifications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61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/>
              <a:t>Organization Content – Sections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38175" y="2907656"/>
            <a:ext cx="10725150" cy="2923271"/>
            <a:chOff x="638175" y="2807800"/>
            <a:chExt cx="10725150" cy="2923271"/>
          </a:xfrm>
        </p:grpSpPr>
        <p:grpSp>
          <p:nvGrpSpPr>
            <p:cNvPr id="16" name="Group 15"/>
            <p:cNvGrpSpPr/>
            <p:nvPr/>
          </p:nvGrpSpPr>
          <p:grpSpPr>
            <a:xfrm>
              <a:off x="638175" y="3025971"/>
              <a:ext cx="10725150" cy="2705100"/>
              <a:chOff x="733425" y="2734098"/>
              <a:chExt cx="10725150" cy="27051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3425" y="2734098"/>
                <a:ext cx="10725150" cy="2705100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733425" y="3456614"/>
                <a:ext cx="8505825" cy="27881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7" name="Rounded Rectangular Callout 16"/>
            <p:cNvSpPr/>
            <p:nvPr/>
          </p:nvSpPr>
          <p:spPr>
            <a:xfrm>
              <a:off x="9752586" y="2807800"/>
              <a:ext cx="1601214" cy="342932"/>
            </a:xfrm>
            <a:prstGeom prst="wedgeRoundRectCallout">
              <a:avLst>
                <a:gd name="adj1" fmla="val 23433"/>
                <a:gd name="adj2" fmla="val 224201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Filter tool</a:t>
              </a:r>
              <a:endParaRPr lang="en-CA" sz="1400" dirty="0"/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9010639" y="4374114"/>
              <a:ext cx="1601214" cy="342932"/>
            </a:xfrm>
            <a:prstGeom prst="wedgeRoundRectCallout">
              <a:avLst>
                <a:gd name="adj1" fmla="val -64725"/>
                <a:gd name="adj2" fmla="val -143048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Column headers</a:t>
              </a:r>
              <a:endParaRPr lang="en-CA" sz="14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8175" y="1719405"/>
            <a:ext cx="1050414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As with any list, section contents can be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filtered using column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headers,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and/or activating the filter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tool.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/>
              <a:t>Organization Content – Sections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340" y="1404938"/>
            <a:ext cx="1141811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There are two subsections of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Activity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section. They are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Activities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and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Notes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1340" y="2044135"/>
            <a:ext cx="3908155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Activities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lets you view all activities that are associated with the Organization. If the list is long, various filters can be applied, for example by type (ex: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mail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 or status (i.e.: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Overdue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In progress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1340" y="4090453"/>
            <a:ext cx="37102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There also a variety of actions you can perform, such as documenting a phone call or adding a task. To access the drop-down list of additional actions you can take, select the ellipses next to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Add Task.</a:t>
            </a:r>
            <a:endParaRPr lang="en-CA" dirty="0"/>
          </a:p>
        </p:txBody>
      </p:sp>
      <p:grpSp>
        <p:nvGrpSpPr>
          <p:cNvPr id="38" name="Group 37"/>
          <p:cNvGrpSpPr/>
          <p:nvPr/>
        </p:nvGrpSpPr>
        <p:grpSpPr>
          <a:xfrm>
            <a:off x="4473781" y="1976626"/>
            <a:ext cx="7415674" cy="4099326"/>
            <a:chOff x="4473781" y="1976626"/>
            <a:chExt cx="7415674" cy="40993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8978" y="2351335"/>
              <a:ext cx="5047463" cy="3479951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Rounded Rectangular Callout 24"/>
            <p:cNvSpPr/>
            <p:nvPr/>
          </p:nvSpPr>
          <p:spPr>
            <a:xfrm>
              <a:off x="9656805" y="2044135"/>
              <a:ext cx="2131015" cy="342932"/>
            </a:xfrm>
            <a:prstGeom prst="wedgeRoundRectCallout">
              <a:avLst>
                <a:gd name="adj1" fmla="val 857"/>
                <a:gd name="adj2" fmla="val 130828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Associated records view</a:t>
              </a:r>
              <a:endParaRPr lang="en-CA" sz="14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583894" y="3427791"/>
              <a:ext cx="1305561" cy="2648161"/>
              <a:chOff x="10583894" y="3329986"/>
              <a:chExt cx="1305561" cy="2648161"/>
            </a:xfrm>
          </p:grpSpPr>
          <p:sp>
            <p:nvSpPr>
              <p:cNvPr id="12" name="Rounded Rectangular Callout 11"/>
              <p:cNvSpPr/>
              <p:nvPr/>
            </p:nvSpPr>
            <p:spPr>
              <a:xfrm>
                <a:off x="10583894" y="3329986"/>
                <a:ext cx="1305561" cy="2648161"/>
              </a:xfrm>
              <a:prstGeom prst="wedgeRoundRectCallout">
                <a:avLst>
                  <a:gd name="adj1" fmla="val -68987"/>
                  <a:gd name="adj2" fmla="val -68158"/>
                  <a:gd name="adj3" fmla="val 16667"/>
                </a:avLst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" tIns="46800" rIns="46800" bIns="46800" rtlCol="0" anchor="t" anchorCtr="0">
                <a:noAutofit/>
              </a:bodyPr>
              <a:lstStyle/>
              <a:p>
                <a:pPr algn="ctr"/>
                <a:r>
                  <a:rPr lang="en-CA" sz="1400" b="1" u="sng" dirty="0" smtClean="0">
                    <a:solidFill>
                      <a:srgbClr val="7F7F7F"/>
                    </a:solidFill>
                  </a:rPr>
                  <a:t>Type filter</a:t>
                </a:r>
                <a:endParaRPr lang="en-CA" sz="1400" b="1" u="sng" dirty="0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2313" y="3703381"/>
                <a:ext cx="1028722" cy="20507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4473781" y="3326540"/>
              <a:ext cx="1219691" cy="1654534"/>
              <a:chOff x="4202368" y="3146482"/>
              <a:chExt cx="1361357" cy="1654534"/>
            </a:xfrm>
          </p:grpSpPr>
          <p:sp>
            <p:nvSpPr>
              <p:cNvPr id="20" name="Rounded Rectangular Callout 19"/>
              <p:cNvSpPr/>
              <p:nvPr/>
            </p:nvSpPr>
            <p:spPr>
              <a:xfrm>
                <a:off x="4202368" y="3146482"/>
                <a:ext cx="1361357" cy="1654534"/>
              </a:xfrm>
              <a:prstGeom prst="wedgeRoundRectCallout">
                <a:avLst>
                  <a:gd name="adj1" fmla="val 94417"/>
                  <a:gd name="adj2" fmla="val -69722"/>
                  <a:gd name="adj3" fmla="val 16667"/>
                </a:avLst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" tIns="46800" rIns="46800" bIns="46800" rtlCol="0" anchor="t" anchorCtr="0">
                <a:noAutofit/>
              </a:bodyPr>
              <a:lstStyle/>
              <a:p>
                <a:pPr algn="ctr"/>
                <a:r>
                  <a:rPr lang="en-CA" sz="1400" b="1" u="sng" dirty="0" smtClean="0">
                    <a:solidFill>
                      <a:schemeClr val="tx1"/>
                    </a:solidFill>
                  </a:rPr>
                  <a:t>Status filter</a:t>
                </a:r>
                <a:endParaRPr lang="en-CA" sz="1400" b="1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347225" y="3576132"/>
                <a:ext cx="1074834" cy="1021016"/>
                <a:chOff x="4319972" y="4120246"/>
                <a:chExt cx="865639" cy="822295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004" t="20695" r="47002" b="5838"/>
                <a:stretch/>
              </p:blipFill>
              <p:spPr>
                <a:xfrm>
                  <a:off x="4319972" y="4120246"/>
                  <a:ext cx="865639" cy="822295"/>
                </a:xfrm>
                <a:prstGeom prst="rect">
                  <a:avLst/>
                </a:prstGeom>
                <a:ln>
                  <a:solidFill>
                    <a:schemeClr val="bg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2" name="Rectangle 31"/>
                <p:cNvSpPr/>
                <p:nvPr/>
              </p:nvSpPr>
              <p:spPr>
                <a:xfrm>
                  <a:off x="4796124" y="4303157"/>
                  <a:ext cx="389487" cy="1725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36" name="Rounded Rectangular Callout 35"/>
            <p:cNvSpPr/>
            <p:nvPr/>
          </p:nvSpPr>
          <p:spPr>
            <a:xfrm>
              <a:off x="7230979" y="1976626"/>
              <a:ext cx="1686517" cy="342932"/>
            </a:xfrm>
            <a:prstGeom prst="wedgeRoundRectCallout">
              <a:avLst>
                <a:gd name="adj1" fmla="val 14412"/>
                <a:gd name="adj2" fmla="val 148370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Additional activities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5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/>
              <a:t>Organization Content – Sections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4801" y="1454543"/>
            <a:ext cx="1053034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Notes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allows you to add a note to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Activity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section. It will also display other notes that were previous created.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2148" y="4556930"/>
            <a:ext cx="836319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When you create a new note, you can add a title and add an attachment. Simply select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Attach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button, and you will be given the option to navigate to your chosen file. To save the note, select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Done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button.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1" y="2360270"/>
            <a:ext cx="5381625" cy="164782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65" y="2350745"/>
            <a:ext cx="5295900" cy="165735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ular Callout 18"/>
          <p:cNvSpPr/>
          <p:nvPr/>
        </p:nvSpPr>
        <p:spPr>
          <a:xfrm>
            <a:off x="3607005" y="2069622"/>
            <a:ext cx="1686517" cy="581295"/>
          </a:xfrm>
          <a:prstGeom prst="wedgeRoundRectCallout">
            <a:avLst>
              <a:gd name="adj1" fmla="val -107579"/>
              <a:gd name="adj2" fmla="val 96625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tIns="46800" rIns="46800" bIns="46800" rtlCol="0" anchor="ctr">
            <a:spAutoFit/>
          </a:bodyPr>
          <a:lstStyle/>
          <a:p>
            <a:pPr algn="ctr"/>
            <a:r>
              <a:rPr lang="en-CA" sz="1400" dirty="0" smtClean="0">
                <a:solidFill>
                  <a:srgbClr val="7F7F7F"/>
                </a:solidFill>
              </a:rPr>
              <a:t>Select this area to begin a new note</a:t>
            </a:r>
            <a:endParaRPr lang="en-CA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9143999" y="4297872"/>
            <a:ext cx="2434865" cy="2058478"/>
            <a:chOff x="9144001" y="4008096"/>
            <a:chExt cx="2209800" cy="1768700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9144001" y="4008096"/>
              <a:ext cx="2209800" cy="1768700"/>
            </a:xfrm>
            <a:prstGeom prst="wedgeRoundRectCallout">
              <a:avLst>
                <a:gd name="adj1" fmla="val -128292"/>
                <a:gd name="adj2" fmla="val -74993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b" anchorCtr="0">
              <a:no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Once you select </a:t>
              </a:r>
              <a:r>
                <a:rPr lang="en-CA" sz="1400" b="1" dirty="0" smtClean="0">
                  <a:solidFill>
                    <a:srgbClr val="7F7F7F"/>
                  </a:solidFill>
                </a:rPr>
                <a:t>Attach</a:t>
              </a:r>
              <a:r>
                <a:rPr lang="en-CA" sz="1400" dirty="0" smtClean="0">
                  <a:solidFill>
                    <a:srgbClr val="7F7F7F"/>
                  </a:solidFill>
                </a:rPr>
                <a:t>,</a:t>
              </a:r>
              <a:r>
                <a:rPr lang="en-CA" sz="1400" b="1" dirty="0" smtClean="0">
                  <a:solidFill>
                    <a:srgbClr val="7F7F7F"/>
                  </a:solidFill>
                </a:rPr>
                <a:t> </a:t>
              </a:r>
              <a:r>
                <a:rPr lang="en-CA" sz="1400" dirty="0" smtClean="0">
                  <a:solidFill>
                    <a:srgbClr val="7F7F7F"/>
                  </a:solidFill>
                </a:rPr>
                <a:t>the </a:t>
              </a:r>
              <a:r>
                <a:rPr lang="en-CA" sz="1400" b="1" dirty="0" smtClean="0">
                  <a:solidFill>
                    <a:srgbClr val="7F7F7F"/>
                  </a:solidFill>
                </a:rPr>
                <a:t>Choose file</a:t>
              </a:r>
              <a:r>
                <a:rPr lang="en-CA" sz="1400" dirty="0" smtClean="0">
                  <a:solidFill>
                    <a:srgbClr val="7F7F7F"/>
                  </a:solidFill>
                </a:rPr>
                <a:t> button will appear and you can navigate to your desired attachment</a:t>
              </a:r>
              <a:endParaRPr lang="en-CA" sz="14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3972" y="4269813"/>
              <a:ext cx="1781175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3" name="Rectangle 22"/>
          <p:cNvSpPr/>
          <p:nvPr/>
        </p:nvSpPr>
        <p:spPr>
          <a:xfrm>
            <a:off x="10804357" y="3597442"/>
            <a:ext cx="601579" cy="1684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In </a:t>
            </a:r>
            <a:r>
              <a:rPr lang="fr-CA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this</a:t>
            </a:r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module, </a:t>
            </a:r>
            <a:r>
              <a:rPr lang="fr-CA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we</a:t>
            </a:r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fr-CA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will</a:t>
            </a:r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explore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30638"/>
            <a:ext cx="983435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The different types of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Client Information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that exist within ILS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How to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search for, view, and manage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existing </a:t>
            </a:r>
            <a:r>
              <a:rPr lang="en-CA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Client Information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files (including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editing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content and creating associations)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How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to create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new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Client Information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files,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and 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How to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activate, 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deactivate, and delete </a:t>
            </a:r>
            <a:r>
              <a:rPr lang="en-CA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Client Information </a:t>
            </a:r>
            <a:r>
              <a:rPr lang="en-CA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files </a:t>
            </a:r>
            <a:endParaRPr lang="fr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6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/>
              <a:t>Organization Content – </a:t>
            </a:r>
            <a:r>
              <a:rPr lang="en-CA" dirty="0" smtClean="0"/>
              <a:t>Saving changes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957" y="1444482"/>
            <a:ext cx="10998617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If changes are made to an organization's content, the changes will usually save automatically. You can opt to save the changes yourself by selecting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Save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icon located on the bottom, right hand corner of the window.</a:t>
            </a:r>
            <a:endParaRPr lang="fr-CA" dirty="0" smtClean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61746" y="2218561"/>
            <a:ext cx="7059323" cy="3579426"/>
            <a:chOff x="652918" y="2367122"/>
            <a:chExt cx="7059323" cy="35794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918" y="2367122"/>
              <a:ext cx="7059323" cy="357942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32144" t="11626" b="1"/>
            <a:stretch/>
          </p:blipFill>
          <p:spPr>
            <a:xfrm flipV="1">
              <a:off x="6673836" y="2390513"/>
              <a:ext cx="475210" cy="60398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9021070" y="3530268"/>
            <a:ext cx="2478504" cy="1268719"/>
            <a:chOff x="9144001" y="4350197"/>
            <a:chExt cx="2478504" cy="1268719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9144001" y="4350197"/>
              <a:ext cx="2478504" cy="1268719"/>
            </a:xfrm>
            <a:prstGeom prst="wedgeRoundRectCallout">
              <a:avLst>
                <a:gd name="adj1" fmla="val -55052"/>
                <a:gd name="adj2" fmla="val 116843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b" anchorCtr="0">
              <a:no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Select the Save icon to save your changes right away.</a:t>
              </a:r>
              <a:endParaRPr lang="en-CA" sz="14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369552" y="4454857"/>
              <a:ext cx="2027401" cy="454171"/>
              <a:chOff x="8393839" y="3998594"/>
              <a:chExt cx="2027401" cy="45417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b="6780"/>
              <a:stretch/>
            </p:blipFill>
            <p:spPr>
              <a:xfrm>
                <a:off x="8393839" y="3998594"/>
                <a:ext cx="2027401" cy="45417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10006264" y="4089279"/>
                <a:ext cx="342206" cy="321771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2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 smtClean="0"/>
              <a:t>Creating </a:t>
            </a:r>
            <a:r>
              <a:rPr lang="en-CA" dirty="0"/>
              <a:t>a new record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516" y="1394446"/>
            <a:ext cx="11069052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When you select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New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from the command toolbar, a new window will launch, allowing you to create a new organization record. Fields marked with a red asterisk (*) are mandatory, and must be populated before the record can be saved to the system.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7516" y="2354710"/>
            <a:ext cx="10657871" cy="3561701"/>
            <a:chOff x="471340" y="2297678"/>
            <a:chExt cx="10657871" cy="3561701"/>
          </a:xfrm>
        </p:grpSpPr>
        <p:grpSp>
          <p:nvGrpSpPr>
            <p:cNvPr id="10" name="Group 9"/>
            <p:cNvGrpSpPr/>
            <p:nvPr/>
          </p:nvGrpSpPr>
          <p:grpSpPr>
            <a:xfrm>
              <a:off x="3385930" y="2297678"/>
              <a:ext cx="7743281" cy="3561701"/>
              <a:chOff x="1701509" y="2297678"/>
              <a:chExt cx="9231481" cy="423133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t="-1" r="462" b="783"/>
              <a:stretch/>
            </p:blipFill>
            <p:spPr>
              <a:xfrm>
                <a:off x="1701509" y="2297678"/>
                <a:ext cx="9231481" cy="4231338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2041243" y="2409473"/>
                <a:ext cx="689925" cy="23747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7" name="Rounded Rectangular Callout 16"/>
            <p:cNvSpPr/>
            <p:nvPr/>
          </p:nvSpPr>
          <p:spPr>
            <a:xfrm>
              <a:off x="471340" y="2923199"/>
              <a:ext cx="2478504" cy="1268719"/>
            </a:xfrm>
            <a:prstGeom prst="wedgeRoundRectCallout">
              <a:avLst>
                <a:gd name="adj1" fmla="val 104840"/>
                <a:gd name="adj2" fmla="val 37492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b" anchorCtr="0">
              <a:noAutofit/>
            </a:bodyPr>
            <a:lstStyle/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Fields marked with a red asterisk are mandatory</a:t>
              </a:r>
              <a:endParaRPr lang="en-CA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13315" t="46936" r="85616" b="48113"/>
            <a:stretch/>
          </p:blipFill>
          <p:spPr>
            <a:xfrm>
              <a:off x="1596356" y="3067027"/>
              <a:ext cx="228472" cy="4881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593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Deactivating</a:t>
            </a:r>
            <a:r>
              <a:rPr lang="fr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 record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340" y="1557977"/>
            <a:ext cx="1024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As you explore the different options on this screen, you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will notice that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Organization records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cannot be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deleted. They can, however, be deactivated.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340" y="2498049"/>
            <a:ext cx="35500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deactivate</a:t>
            </a:r>
            <a:r>
              <a:rPr lang="en-CA" i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Organization,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Deactivate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button from the command toolbar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and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confirm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deactivation in the pop-up window.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27158" y="2332677"/>
            <a:ext cx="6816146" cy="3510053"/>
            <a:chOff x="4362578" y="2332677"/>
            <a:chExt cx="6580725" cy="3381683"/>
          </a:xfrm>
        </p:grpSpPr>
        <p:grpSp>
          <p:nvGrpSpPr>
            <p:cNvPr id="5" name="Group 4"/>
            <p:cNvGrpSpPr/>
            <p:nvPr/>
          </p:nvGrpSpPr>
          <p:grpSpPr>
            <a:xfrm>
              <a:off x="4362578" y="2332677"/>
              <a:ext cx="6580725" cy="3381683"/>
              <a:chOff x="2964792" y="2599945"/>
              <a:chExt cx="6357663" cy="321030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64792" y="2599945"/>
                <a:ext cx="6357663" cy="321030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459657" y="2756936"/>
                <a:ext cx="493218" cy="21486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496049" y="4449212"/>
                <a:ext cx="299183" cy="21486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32144" t="11626" b="1"/>
            <a:stretch/>
          </p:blipFill>
          <p:spPr>
            <a:xfrm flipV="1">
              <a:off x="9913991" y="2349087"/>
              <a:ext cx="475210" cy="60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Reactivating</a:t>
            </a:r>
            <a:r>
              <a:rPr lang="fr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 record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340" y="1473171"/>
            <a:ext cx="10446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 deactivated organization will have a yellow bar along the bottom of the window.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7972" y="2056053"/>
            <a:ext cx="7822090" cy="3759521"/>
            <a:chOff x="3316782" y="3162059"/>
            <a:chExt cx="5813102" cy="2824531"/>
          </a:xfrm>
        </p:grpSpPr>
        <p:grpSp>
          <p:nvGrpSpPr>
            <p:cNvPr id="6" name="Group 5"/>
            <p:cNvGrpSpPr/>
            <p:nvPr/>
          </p:nvGrpSpPr>
          <p:grpSpPr>
            <a:xfrm>
              <a:off x="3316782" y="3162059"/>
              <a:ext cx="5813102" cy="2806254"/>
              <a:chOff x="3316782" y="3162059"/>
              <a:chExt cx="5813102" cy="280625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6782" y="3180335"/>
                <a:ext cx="5813102" cy="2787978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697782" y="3162059"/>
                <a:ext cx="493218" cy="21486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62725" y="4698672"/>
                <a:ext cx="238126" cy="16860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316782" y="5860882"/>
              <a:ext cx="5813102" cy="12570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" name="Rectangle 7"/>
          <p:cNvSpPr/>
          <p:nvPr/>
        </p:nvSpPr>
        <p:spPr>
          <a:xfrm>
            <a:off x="471340" y="4240321"/>
            <a:ext cx="31076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This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action will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revert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 status to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restoring it as well as its records.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yellow bar will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disappear.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036" y="2164249"/>
            <a:ext cx="34952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reactivate an organization, simply select the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Activate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button from the command toolbar, and confirm the activation in the pop-up window.</a:t>
            </a:r>
          </a:p>
        </p:txBody>
      </p:sp>
    </p:spTree>
    <p:extLst>
      <p:ext uri="{BB962C8B-B14F-4D97-AF65-F5344CB8AC3E}">
        <p14:creationId xmlns:p14="http://schemas.microsoft.com/office/powerpoint/2010/main" val="33369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Places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42201"/>
            <a:ext cx="10077451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Using the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ILS Main Menu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Work Places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from the list of options under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Client Information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ensure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we are only accessing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Work Places that are designated as </a:t>
            </a:r>
            <a:r>
              <a:rPr lang="en-CA" i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lets select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 Work Places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from the dropdown next to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All Work Places.</a:t>
            </a:r>
            <a:endParaRPr lang="en-CA" sz="1200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2900" y="2736708"/>
            <a:ext cx="140800" cy="27954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7072312" y="2637631"/>
            <a:ext cx="2710786" cy="2771775"/>
            <a:chOff x="7072312" y="2637631"/>
            <a:chExt cx="2710786" cy="27717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r="837"/>
            <a:stretch/>
          </p:blipFill>
          <p:spPr>
            <a:xfrm>
              <a:off x="7072312" y="2637631"/>
              <a:ext cx="2710785" cy="27717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072312" y="3200400"/>
              <a:ext cx="2710786" cy="2190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2594" y="2736707"/>
            <a:ext cx="5581760" cy="2474389"/>
            <a:chOff x="1062594" y="2736707"/>
            <a:chExt cx="5581760" cy="2474389"/>
          </a:xfrm>
        </p:grpSpPr>
        <p:grpSp>
          <p:nvGrpSpPr>
            <p:cNvPr id="6" name="Group 5"/>
            <p:cNvGrpSpPr/>
            <p:nvPr/>
          </p:nvGrpSpPr>
          <p:grpSpPr>
            <a:xfrm>
              <a:off x="1062594" y="2736707"/>
              <a:ext cx="5581760" cy="2474389"/>
              <a:chOff x="1067143" y="2736708"/>
              <a:chExt cx="4427142" cy="19625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143" y="2736708"/>
                <a:ext cx="4427142" cy="1962548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4341759" y="3498907"/>
                <a:ext cx="1152526" cy="21907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211774" y="2738373"/>
              <a:ext cx="187107" cy="34895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21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Work</a:t>
            </a:r>
            <a:r>
              <a:rPr lang="fr-CA" dirty="0" smtClean="0"/>
              <a:t> Places – List Command </a:t>
            </a:r>
            <a:r>
              <a:rPr lang="fr-CA" dirty="0" err="1" smtClean="0"/>
              <a:t>Toolbar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4504" y="1680056"/>
            <a:ext cx="10515600" cy="128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Now that we have adjusted out list to display only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 Work Places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lets draw our attention to the 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command toolbar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which, as you will notice, provides the same options as those listed under Organizations.</a:t>
            </a:r>
          </a:p>
          <a:p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04" y="2838450"/>
            <a:ext cx="9979246" cy="257581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974503" y="2879614"/>
            <a:ext cx="9979247" cy="3482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6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2070768" cy="1325563"/>
          </a:xfrm>
          <a:noFill/>
        </p:spPr>
        <p:txBody>
          <a:bodyPr>
            <a:normAutofit/>
          </a:bodyPr>
          <a:lstStyle/>
          <a:p>
            <a:r>
              <a:rPr lang="en-CA" sz="4000" dirty="0" smtClean="0"/>
              <a:t>Work Places - Selected</a:t>
            </a:r>
            <a:r>
              <a:rPr lang="fr-CA" sz="4000" dirty="0" smtClean="0"/>
              <a:t> Items Command </a:t>
            </a:r>
            <a:r>
              <a:rPr lang="fr-CA" sz="4000" dirty="0" err="1" smtClean="0"/>
              <a:t>Toolbar</a:t>
            </a:r>
            <a:endParaRPr lang="en-CA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319" y="1570591"/>
            <a:ext cx="106426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While many of the essential command toolbar buttons were discussed under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there are a few others that require attention.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endParaRPr lang="en-CA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The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Assign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button allows you to assign the item to someone else’s queue, meaning, the owner of the  record will change to whomever you assign it to. </a:t>
            </a:r>
          </a:p>
          <a:p>
            <a:endParaRPr lang="en-CA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By contrast,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Share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 buttons allows you to share the contact with someone else.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2635" y="3695701"/>
            <a:ext cx="9906000" cy="1962149"/>
            <a:chOff x="842635" y="3695701"/>
            <a:chExt cx="9906000" cy="1962149"/>
          </a:xfrm>
        </p:grpSpPr>
        <p:grpSp>
          <p:nvGrpSpPr>
            <p:cNvPr id="5" name="Group 4"/>
            <p:cNvGrpSpPr/>
            <p:nvPr/>
          </p:nvGrpSpPr>
          <p:grpSpPr>
            <a:xfrm>
              <a:off x="842635" y="3695701"/>
              <a:ext cx="9906000" cy="1962149"/>
              <a:chOff x="842635" y="3695701"/>
              <a:chExt cx="9906000" cy="196214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b="20897"/>
              <a:stretch/>
            </p:blipFill>
            <p:spPr>
              <a:xfrm>
                <a:off x="842635" y="3695701"/>
                <a:ext cx="9906000" cy="1962149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7711716" y="4215963"/>
                <a:ext cx="679810" cy="241737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40166" y="4215963"/>
                <a:ext cx="679810" cy="241737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32144" t="11626" b="1"/>
            <a:stretch/>
          </p:blipFill>
          <p:spPr>
            <a:xfrm flipV="1">
              <a:off x="8620539" y="3749854"/>
              <a:ext cx="871330" cy="110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94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fr-CA" dirty="0" err="1" smtClean="0"/>
              <a:t>Work</a:t>
            </a:r>
            <a:r>
              <a:rPr lang="fr-CA" dirty="0" smtClean="0"/>
              <a:t> Place - Content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32144" t="11626" b="1"/>
          <a:stretch/>
        </p:blipFill>
        <p:spPr>
          <a:xfrm>
            <a:off x="8745828" y="2960585"/>
            <a:ext cx="436272" cy="551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1340" y="1580751"/>
            <a:ext cx="10463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Once you access the content of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a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 Work Place, you will see that the information is broken down in the same way as an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Organization –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that is to say into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Section Tabs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09" y="2634613"/>
            <a:ext cx="28860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Work Place Information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section provides the primary information related to the work place itself (</a:t>
            </a:r>
            <a:r>
              <a:rPr lang="en-CA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i.e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Work Place ID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" panose="020F0502020204030204" pitchFamily="34" charset="0"/>
              </a:rPr>
              <a:t>, the addresses, the number of employees etc.)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340" y="5350468"/>
            <a:ext cx="10769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While their functions are the same as under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the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Contacts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Jurisdictions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Permits /Exemptions/ Notifications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and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Activities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titles fall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under the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Work Place Information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section, rather than having sections of their own. 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3662155" y="2304654"/>
            <a:ext cx="8086726" cy="2990006"/>
            <a:chOff x="3662155" y="2304654"/>
            <a:chExt cx="8086726" cy="2990006"/>
          </a:xfrm>
        </p:grpSpPr>
        <p:grpSp>
          <p:nvGrpSpPr>
            <p:cNvPr id="6" name="Group 5"/>
            <p:cNvGrpSpPr/>
            <p:nvPr/>
          </p:nvGrpSpPr>
          <p:grpSpPr>
            <a:xfrm>
              <a:off x="3662155" y="2304654"/>
              <a:ext cx="8086726" cy="2990006"/>
              <a:chOff x="2638424" y="2950697"/>
              <a:chExt cx="8086726" cy="299000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424" y="2950697"/>
                <a:ext cx="7115175" cy="2990006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2638424" y="3640692"/>
                <a:ext cx="1019176" cy="13227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67049" y="3474105"/>
                <a:ext cx="228601" cy="13227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2100" y="4367081"/>
                <a:ext cx="1543050" cy="1114425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9305924" y="4607240"/>
                <a:ext cx="1419225" cy="874266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962400" y="3606384"/>
                <a:ext cx="5114925" cy="7606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32144" t="11626" b="1"/>
            <a:stretch/>
          </p:blipFill>
          <p:spPr>
            <a:xfrm flipV="1">
              <a:off x="9744595" y="2327866"/>
              <a:ext cx="475210" cy="60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65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fr-CA" dirty="0" err="1"/>
              <a:t>Work</a:t>
            </a:r>
            <a:r>
              <a:rPr lang="fr-CA" dirty="0"/>
              <a:t> Place </a:t>
            </a:r>
            <a:r>
              <a:rPr lang="fr-CA" dirty="0" smtClean="0"/>
              <a:t>– Content (</a:t>
            </a:r>
            <a:r>
              <a:rPr lang="fr-CA" dirty="0" err="1" smtClean="0"/>
              <a:t>cont</a:t>
            </a:r>
            <a:r>
              <a:rPr lang="fr-CA" dirty="0" smtClean="0"/>
              <a:t>.)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340" y="1612034"/>
            <a:ext cx="1081087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Contacts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displays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list of ILS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Contact records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associated to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Work Place.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will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address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Contacts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a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little later in this module.  </a:t>
            </a:r>
            <a:endParaRPr lang="en-CA" dirty="0" smtClean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CA" i="1" dirty="0" smtClean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add an additional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Contact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simply use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Add Associated Contact record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icon located at the top, right hand side of the list.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0853" y="3439858"/>
            <a:ext cx="11191875" cy="2228850"/>
            <a:chOff x="471340" y="3182582"/>
            <a:chExt cx="11191875" cy="22288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340" y="3182582"/>
              <a:ext cx="11191875" cy="2228850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 10"/>
            <p:cNvSpPr/>
            <p:nvPr/>
          </p:nvSpPr>
          <p:spPr>
            <a:xfrm>
              <a:off x="11241733" y="3299791"/>
              <a:ext cx="347293" cy="30903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026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fr-CA" dirty="0" err="1"/>
              <a:t>Work</a:t>
            </a:r>
            <a:r>
              <a:rPr lang="fr-CA" dirty="0"/>
              <a:t> Place </a:t>
            </a:r>
            <a:r>
              <a:rPr lang="fr-CA" dirty="0" smtClean="0"/>
              <a:t>– Content (</a:t>
            </a:r>
            <a:r>
              <a:rPr lang="fr-CA" dirty="0" err="1" smtClean="0"/>
              <a:t>cont</a:t>
            </a:r>
            <a:r>
              <a:rPr lang="fr-CA" dirty="0" smtClean="0"/>
              <a:t>.)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340" y="1629440"/>
            <a:ext cx="996315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Jurisdiction at the Work Place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area under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Work Place Information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section provides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 overview of all the j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urisdictions associated with the current work place.</a:t>
            </a:r>
          </a:p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/>
            </a:r>
            <a:b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add a jurisdiction record, simply use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Add Jurisdiction record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icon.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1340" y="3158152"/>
            <a:ext cx="11287125" cy="841041"/>
            <a:chOff x="639402" y="3381203"/>
            <a:chExt cx="11287125" cy="841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76" t="18810" r="-176" b="957"/>
            <a:stretch/>
          </p:blipFill>
          <p:spPr>
            <a:xfrm>
              <a:off x="639402" y="3389243"/>
              <a:ext cx="11287125" cy="83300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11110617" y="3381203"/>
              <a:ext cx="347958" cy="21318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78558" y="4243819"/>
            <a:ext cx="4010025" cy="2049287"/>
            <a:chOff x="1057275" y="4307063"/>
            <a:chExt cx="4010025" cy="204928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275" y="4307063"/>
              <a:ext cx="4010025" cy="2049287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1137942" y="5173007"/>
              <a:ext cx="3929358" cy="82774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43339" y="4408032"/>
            <a:ext cx="6096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Jurisdiction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can be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adjusted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at any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time by accessing it and making the change in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Jurisdiction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field.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5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The purpose of this module is to provide a basic overview of how to find, manage, and work with the </a:t>
            </a:r>
            <a:r>
              <a:rPr lang="en-CA" b="1" dirty="0"/>
              <a:t>C</a:t>
            </a:r>
            <a:r>
              <a:rPr lang="en-CA" b="1" dirty="0" smtClean="0"/>
              <a:t>lient Information </a:t>
            </a:r>
            <a:r>
              <a:rPr lang="en-CA" dirty="0" smtClean="0"/>
              <a:t>contained in the ILS system.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Objectives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83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fr-CA" dirty="0" err="1"/>
              <a:t>Work</a:t>
            </a:r>
            <a:r>
              <a:rPr lang="fr-CA" dirty="0"/>
              <a:t> Place – </a:t>
            </a:r>
            <a:r>
              <a:rPr lang="fr-CA" dirty="0" smtClean="0"/>
              <a:t>Content (</a:t>
            </a:r>
            <a:r>
              <a:rPr lang="fr-CA" dirty="0" err="1" smtClean="0"/>
              <a:t>cont</a:t>
            </a:r>
            <a:r>
              <a:rPr lang="fr-CA" dirty="0" smtClean="0"/>
              <a:t>.)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261" y="1570608"/>
            <a:ext cx="996315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Like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Contacts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Jurisdictions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Permits /Exemptions/ Notifications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and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Activities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areas function in the same way as they do under Organizations.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340" y="2454562"/>
            <a:ext cx="11172825" cy="914401"/>
            <a:chOff x="471340" y="2733166"/>
            <a:chExt cx="11172825" cy="9144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23913" b="12929"/>
            <a:stretch/>
          </p:blipFill>
          <p:spPr>
            <a:xfrm>
              <a:off x="471340" y="2733166"/>
              <a:ext cx="11172825" cy="914401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576261" y="2762077"/>
              <a:ext cx="2233613" cy="2954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261" y="3691048"/>
            <a:ext cx="8787952" cy="2708161"/>
            <a:chOff x="576261" y="3691048"/>
            <a:chExt cx="8787952" cy="2708161"/>
          </a:xfrm>
        </p:grpSpPr>
        <p:grpSp>
          <p:nvGrpSpPr>
            <p:cNvPr id="5" name="Group 4"/>
            <p:cNvGrpSpPr/>
            <p:nvPr/>
          </p:nvGrpSpPr>
          <p:grpSpPr>
            <a:xfrm>
              <a:off x="576261" y="3691048"/>
              <a:ext cx="2858614" cy="2708161"/>
              <a:chOff x="2395537" y="3900545"/>
              <a:chExt cx="2858614" cy="270816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5537" y="3900545"/>
                <a:ext cx="2858614" cy="2708161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5537" y="4168832"/>
                <a:ext cx="1223963" cy="765964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2433340" y="3939715"/>
                <a:ext cx="557509" cy="229117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187500" y="3835895"/>
              <a:ext cx="4176713" cy="1315914"/>
              <a:chOff x="6977062" y="4267228"/>
              <a:chExt cx="4176713" cy="131591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7062" y="4286450"/>
                <a:ext cx="4176713" cy="1296692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7481592" y="4267228"/>
                <a:ext cx="347958" cy="21318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580322" y="3835895"/>
              <a:ext cx="43652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4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fr-CA" dirty="0" err="1"/>
              <a:t>Work</a:t>
            </a:r>
            <a:r>
              <a:rPr lang="fr-CA" dirty="0"/>
              <a:t> Place – Content (</a:t>
            </a:r>
            <a:r>
              <a:rPr lang="fr-CA" dirty="0" err="1"/>
              <a:t>cont</a:t>
            </a:r>
            <a:r>
              <a:rPr lang="fr-CA" dirty="0"/>
              <a:t>.)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340" y="1681785"/>
            <a:ext cx="996315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Components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tab allows you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 specify a particular area on a site. For example, a specific hangar at an airport.  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CA" dirty="0" smtClean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1340" y="3306515"/>
            <a:ext cx="11229975" cy="903218"/>
            <a:chOff x="471340" y="3306515"/>
            <a:chExt cx="11229975" cy="9032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20979"/>
            <a:stretch/>
          </p:blipFill>
          <p:spPr>
            <a:xfrm>
              <a:off x="471340" y="3306515"/>
              <a:ext cx="11229975" cy="903218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617749" y="3342786"/>
              <a:ext cx="890589" cy="2954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886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fr-CA" dirty="0" err="1"/>
              <a:t>Work</a:t>
            </a:r>
            <a:r>
              <a:rPr lang="fr-CA" dirty="0"/>
              <a:t> Place – Content (</a:t>
            </a:r>
            <a:r>
              <a:rPr lang="fr-CA" dirty="0" err="1"/>
              <a:t>cont</a:t>
            </a:r>
            <a:r>
              <a:rPr lang="fr-CA" dirty="0"/>
              <a:t>.)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916" y="1607733"/>
            <a:ext cx="996315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OHS (Occupational Health and Safety) Information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section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provides a check list of information that can be specified about the site.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CA" b="1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CA" dirty="0" smtClean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29" y="2798279"/>
            <a:ext cx="10133186" cy="274775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0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365125"/>
            <a:ext cx="11623250" cy="1325563"/>
          </a:xfrm>
          <a:noFill/>
        </p:spPr>
        <p:txBody>
          <a:bodyPr>
            <a:normAutofit/>
          </a:bodyPr>
          <a:lstStyle/>
          <a:p>
            <a:r>
              <a:rPr lang="fr-CA" dirty="0" err="1"/>
              <a:t>Work</a:t>
            </a:r>
            <a:r>
              <a:rPr lang="fr-CA" dirty="0"/>
              <a:t> Place – Content (</a:t>
            </a:r>
            <a:r>
              <a:rPr lang="fr-CA" dirty="0" err="1"/>
              <a:t>cont</a:t>
            </a:r>
            <a:r>
              <a:rPr lang="fr-CA" dirty="0"/>
              <a:t>.)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340" y="1690689"/>
            <a:ext cx="10971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The </a:t>
            </a:r>
            <a:r>
              <a:rPr lang="fr-CA" b="1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Work</a:t>
            </a:r>
            <a:r>
              <a:rPr lang="fr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Place </a:t>
            </a:r>
            <a:r>
              <a:rPr lang="fr-CA" b="1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Committee</a:t>
            </a:r>
            <a:r>
              <a:rPr lang="fr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Report 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(WPCR) and </a:t>
            </a:r>
            <a:r>
              <a:rPr lang="fr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EAHOR </a:t>
            </a:r>
            <a:r>
              <a:rPr lang="fr-CA" b="1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Details</a:t>
            </a:r>
            <a:r>
              <a:rPr lang="fr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sections are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only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available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to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specific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users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and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will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be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covered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in more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detail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in Module 12 (OHS Reports).</a:t>
            </a:r>
          </a:p>
          <a:p>
            <a:endParaRPr lang="fr-CA" dirty="0"/>
          </a:p>
          <a:p>
            <a:endParaRPr lang="fr-CA" dirty="0"/>
          </a:p>
          <a:p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3632888" y="2680258"/>
            <a:ext cx="3947338" cy="2361299"/>
            <a:chOff x="471340" y="2904022"/>
            <a:chExt cx="4492486" cy="256397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1135" b="1632"/>
            <a:stretch/>
          </p:blipFill>
          <p:spPr>
            <a:xfrm>
              <a:off x="471340" y="2904022"/>
              <a:ext cx="4492486" cy="2563973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2148375" y="4108099"/>
              <a:ext cx="2691982" cy="63286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463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340" y="1532502"/>
            <a:ext cx="1006359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Under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Client Information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, there is a category called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Contacts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. This refers to specific persons that may be associated with a given record.</a:t>
            </a:r>
          </a:p>
          <a:p>
            <a:endParaRPr lang="en-CA" dirty="0" smtClean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Lets select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Contacts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 from the ILS Main Menu.</a:t>
            </a:r>
            <a:endParaRPr lang="en-CA" sz="1400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CA" sz="14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238" y="3231032"/>
            <a:ext cx="11071960" cy="1961149"/>
            <a:chOff x="679117" y="3916832"/>
            <a:chExt cx="11071960" cy="19611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b="4186"/>
            <a:stretch/>
          </p:blipFill>
          <p:spPr>
            <a:xfrm>
              <a:off x="679117" y="3916832"/>
              <a:ext cx="11071960" cy="1961149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2432502" y="3916832"/>
              <a:ext cx="166320" cy="294221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5207" y="4932947"/>
              <a:ext cx="1116814" cy="25266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471340" y="365125"/>
            <a:ext cx="1162325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smtClean="0"/>
              <a:t>Contacts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25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340" y="1563487"/>
            <a:ext cx="8760542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The list that appears will display all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Active Contacts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65125"/>
            <a:ext cx="1162325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smtClean="0"/>
              <a:t>Contacts - </a:t>
            </a:r>
            <a:r>
              <a:rPr lang="fr-CA" dirty="0" err="1" smtClean="0"/>
              <a:t>Overview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71340" y="2345953"/>
            <a:ext cx="283893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As with the other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Client Information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categories, the list command toolbar that appears at the top is the same.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62965" y="2092500"/>
            <a:ext cx="7790835" cy="3862038"/>
            <a:chOff x="3562965" y="2092500"/>
            <a:chExt cx="7790835" cy="3862038"/>
          </a:xfrm>
        </p:grpSpPr>
        <p:grpSp>
          <p:nvGrpSpPr>
            <p:cNvPr id="5" name="Group 4"/>
            <p:cNvGrpSpPr/>
            <p:nvPr/>
          </p:nvGrpSpPr>
          <p:grpSpPr>
            <a:xfrm>
              <a:off x="3562965" y="2092500"/>
              <a:ext cx="7790835" cy="3862038"/>
              <a:chOff x="1927652" y="2959271"/>
              <a:chExt cx="7284479" cy="357387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7653" y="2959271"/>
                <a:ext cx="7284478" cy="3573876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927652" y="3356811"/>
                <a:ext cx="7047906" cy="299953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927652" y="3180013"/>
                <a:ext cx="3438432" cy="176797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32144" t="11626" b="1"/>
            <a:stretch/>
          </p:blipFill>
          <p:spPr>
            <a:xfrm flipV="1">
              <a:off x="10251925" y="2120487"/>
              <a:ext cx="475210" cy="60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4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1340" y="1525786"/>
            <a:ext cx="1088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Notice that the Contact category does not have tab sections. Content information is limited and can be accessed by scrolling down.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1340" y="2273418"/>
            <a:ext cx="10970801" cy="2829922"/>
            <a:chOff x="1903996" y="2236348"/>
            <a:chExt cx="8384005" cy="216265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b="47508"/>
            <a:stretch/>
          </p:blipFill>
          <p:spPr>
            <a:xfrm>
              <a:off x="1903996" y="2236348"/>
              <a:ext cx="8384005" cy="2162657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8908" y="2896348"/>
              <a:ext cx="1068555" cy="266146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298908" y="2851217"/>
              <a:ext cx="1068555" cy="31127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471340" y="365125"/>
            <a:ext cx="1162325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Contact - Content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2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0" y="2271599"/>
            <a:ext cx="4841173" cy="2401137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365125"/>
            <a:ext cx="10515600" cy="1325563"/>
          </a:xfrm>
        </p:spPr>
        <p:txBody>
          <a:bodyPr/>
          <a:lstStyle/>
          <a:p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Contact – Content (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cont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.)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6800" y="1430281"/>
            <a:ext cx="1094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The Organization Information section provides the primary information about the organization itself. Details such as the name, ID number, Industry type, etc.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800" y="5059933"/>
            <a:ext cx="11233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When you highlight one of the listed addresses under </a:t>
            </a:r>
            <a:r>
              <a:rPr lang="en-CA" b="1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Associated Addresses</a:t>
            </a:r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, a </a:t>
            </a:r>
            <a:r>
              <a:rPr lang="en-CA" b="1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Look Up</a:t>
            </a:r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 option pops  up allowing you to associate </a:t>
            </a:r>
            <a:r>
              <a:rPr lang="en-CA" b="1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Client </a:t>
            </a:r>
            <a:r>
              <a:rPr lang="en-CA" b="1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Information </a:t>
            </a:r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categories to each other. You can also select </a:t>
            </a:r>
            <a:r>
              <a:rPr lang="en-CA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the </a:t>
            </a:r>
            <a:r>
              <a:rPr lang="en-CA" b="1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New</a:t>
            </a:r>
            <a:r>
              <a:rPr lang="en-CA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 icon into a look up field </a:t>
            </a:r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and </a:t>
            </a:r>
            <a:r>
              <a:rPr lang="en-CA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create a new entity.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827386" y="2370366"/>
            <a:ext cx="8397698" cy="2590800"/>
            <a:chOff x="2827386" y="2370366"/>
            <a:chExt cx="8397698" cy="2590800"/>
          </a:xfrm>
        </p:grpSpPr>
        <p:grpSp>
          <p:nvGrpSpPr>
            <p:cNvPr id="26" name="Group 25"/>
            <p:cNvGrpSpPr/>
            <p:nvPr/>
          </p:nvGrpSpPr>
          <p:grpSpPr>
            <a:xfrm>
              <a:off x="5090984" y="2370366"/>
              <a:ext cx="6134100" cy="2590800"/>
              <a:chOff x="5090984" y="2370366"/>
              <a:chExt cx="6134100" cy="25908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984" y="2370366"/>
                <a:ext cx="6134100" cy="2590800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10614454" y="4688837"/>
                <a:ext cx="610630" cy="25910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922400" y="2626292"/>
                <a:ext cx="295476" cy="36404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V="1">
              <a:off x="2827386" y="2595206"/>
              <a:ext cx="2211859" cy="16063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5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365125"/>
            <a:ext cx="10515600" cy="1325563"/>
          </a:xfrm>
        </p:spPr>
        <p:txBody>
          <a:bodyPr/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Contact – Content (</a:t>
            </a:r>
            <a:r>
              <a:rPr lang="fr-CA" dirty="0" err="1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cont</a:t>
            </a:r>
            <a:r>
              <a:rPr lang="fr-CA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.)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6800" y="1510794"/>
            <a:ext cx="11397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If you select the plus icon located under the </a:t>
            </a:r>
            <a:r>
              <a:rPr lang="en-CA" b="1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Associated Organization/Work Place </a:t>
            </a:r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section it will lead you to a look up field where you can add associated </a:t>
            </a:r>
            <a:r>
              <a:rPr lang="en-CA" b="1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Active Work Places</a:t>
            </a:r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 to the list (the same can be done under the </a:t>
            </a:r>
            <a:r>
              <a:rPr lang="en-CA" b="1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Allowed Roles</a:t>
            </a:r>
            <a:r>
              <a:rPr lang="en-CA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 section).</a:t>
            </a:r>
            <a:endParaRPr lang="en-CA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3345" y="3034854"/>
            <a:ext cx="11291262" cy="1005806"/>
            <a:chOff x="513345" y="3034854"/>
            <a:chExt cx="11291262" cy="10058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345" y="3034854"/>
              <a:ext cx="11291262" cy="1005806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 10"/>
            <p:cNvSpPr/>
            <p:nvPr/>
          </p:nvSpPr>
          <p:spPr>
            <a:xfrm>
              <a:off x="11353800" y="3236495"/>
              <a:ext cx="450807" cy="34349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345" y="4645951"/>
            <a:ext cx="11423611" cy="552553"/>
            <a:chOff x="513345" y="4645951"/>
            <a:chExt cx="11423611" cy="552553"/>
          </a:xfrm>
        </p:grpSpPr>
        <p:grpSp>
          <p:nvGrpSpPr>
            <p:cNvPr id="3" name="Group 2"/>
            <p:cNvGrpSpPr/>
            <p:nvPr/>
          </p:nvGrpSpPr>
          <p:grpSpPr>
            <a:xfrm>
              <a:off x="513345" y="4645951"/>
              <a:ext cx="11423611" cy="552553"/>
              <a:chOff x="513345" y="4732637"/>
              <a:chExt cx="11423611" cy="55255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51064"/>
              <a:stretch/>
            </p:blipFill>
            <p:spPr>
              <a:xfrm>
                <a:off x="513345" y="4732637"/>
                <a:ext cx="11423611" cy="552553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642335" y="4948021"/>
                <a:ext cx="11022444" cy="245283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42336" y="4861655"/>
              <a:ext cx="11047158" cy="29439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11195222" y="3669957"/>
            <a:ext cx="158579" cy="10626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324" y="3353224"/>
            <a:ext cx="404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40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End of Module 2</a:t>
            </a:r>
            <a:endParaRPr lang="en-CA" sz="40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06" y="854638"/>
            <a:ext cx="2896903" cy="2202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6031602" y="1333121"/>
            <a:ext cx="2259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ILS</a:t>
            </a:r>
            <a:endParaRPr lang="en-CA" sz="72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460170" y="2453019"/>
            <a:ext cx="548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Integrated Labour System</a:t>
            </a:r>
            <a:endParaRPr lang="en-CA" sz="16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872" y="4193525"/>
            <a:ext cx="258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Training Program</a:t>
            </a:r>
            <a:endParaRPr lang="en-CA" sz="24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42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ILS Client Information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4400" y="3495169"/>
            <a:ext cx="10058400" cy="1887408"/>
            <a:chOff x="914400" y="3495169"/>
            <a:chExt cx="10058400" cy="1887408"/>
          </a:xfrm>
        </p:grpSpPr>
        <p:grpSp>
          <p:nvGrpSpPr>
            <p:cNvPr id="13" name="Group 12"/>
            <p:cNvGrpSpPr/>
            <p:nvPr/>
          </p:nvGrpSpPr>
          <p:grpSpPr>
            <a:xfrm>
              <a:off x="914400" y="3495169"/>
              <a:ext cx="10058400" cy="1887408"/>
              <a:chOff x="167750" y="3569495"/>
              <a:chExt cx="12024250" cy="2277631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750" y="3569495"/>
                <a:ext cx="12024250" cy="2187937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2057400" y="3569495"/>
                <a:ext cx="171450" cy="278606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933825" y="3884976"/>
                <a:ext cx="1152526" cy="196215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2" r="24269" b="39801"/>
            <a:stretch/>
          </p:blipFill>
          <p:spPr>
            <a:xfrm>
              <a:off x="9556955" y="3516754"/>
              <a:ext cx="600998" cy="8978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838200" y="1596213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cs typeface="Times New Roman" panose="02020603050405020304" pitchFamily="18" charset="0"/>
              </a:rPr>
              <a:t>As well as being an effective case-management tool, ILS also houses the complete centralised client information book for all entities associated with the work done by the Labour Program.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2395381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cs typeface="Times New Roman" panose="02020603050405020304" pitchFamily="18" charset="0"/>
              </a:rPr>
              <a:t>The </a:t>
            </a:r>
            <a:r>
              <a:rPr lang="en-CA" b="1" dirty="0">
                <a:cs typeface="Times New Roman" panose="02020603050405020304" pitchFamily="18" charset="0"/>
              </a:rPr>
              <a:t>Client information </a:t>
            </a:r>
            <a:r>
              <a:rPr lang="en-CA" dirty="0">
                <a:cs typeface="Times New Roman" panose="02020603050405020304" pitchFamily="18" charset="0"/>
              </a:rPr>
              <a:t>- listed under the </a:t>
            </a:r>
            <a:r>
              <a:rPr lang="en-CA" b="1" dirty="0">
                <a:cs typeface="Times New Roman" panose="02020603050405020304" pitchFamily="18" charset="0"/>
              </a:rPr>
              <a:t>ILS Menu </a:t>
            </a:r>
            <a:r>
              <a:rPr lang="en-CA" dirty="0">
                <a:cs typeface="Times New Roman" panose="02020603050405020304" pitchFamily="18" charset="0"/>
              </a:rPr>
              <a:t>- is broken down into five different categories: Organizations, Work Places, Contacts, Bargaining Units, and Unions. In this module, we will focus on </a:t>
            </a:r>
            <a:r>
              <a:rPr lang="en-CA" b="1" dirty="0">
                <a:cs typeface="Times New Roman" panose="02020603050405020304" pitchFamily="18" charset="0"/>
              </a:rPr>
              <a:t>Organizations</a:t>
            </a:r>
            <a:r>
              <a:rPr lang="en-CA" dirty="0">
                <a:cs typeface="Times New Roman" panose="02020603050405020304" pitchFamily="18" charset="0"/>
              </a:rPr>
              <a:t>, </a:t>
            </a:r>
            <a:r>
              <a:rPr lang="en-CA" b="1" dirty="0">
                <a:cs typeface="Times New Roman" panose="02020603050405020304" pitchFamily="18" charset="0"/>
              </a:rPr>
              <a:t>Work Places </a:t>
            </a:r>
            <a:r>
              <a:rPr lang="en-CA" dirty="0">
                <a:cs typeface="Times New Roman" panose="02020603050405020304" pitchFamily="18" charset="0"/>
              </a:rPr>
              <a:t>and </a:t>
            </a:r>
            <a:r>
              <a:rPr lang="en-CA" b="1" dirty="0">
                <a:cs typeface="Times New Roman" panose="02020603050405020304" pitchFamily="18" charset="0"/>
              </a:rPr>
              <a:t>Contacts</a:t>
            </a:r>
            <a:r>
              <a:rPr lang="en-CA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9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 </a:t>
            </a:r>
            <a:r>
              <a:rPr lang="en-CA" dirty="0" smtClean="0"/>
              <a:t>Information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2961" y="3054203"/>
            <a:ext cx="57155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sz="1600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 </a:t>
            </a:r>
            <a:r>
              <a:rPr lang="en-CA" sz="1600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Work Place</a:t>
            </a:r>
            <a:r>
              <a:rPr lang="en-CA" sz="1600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relates to a physical location (ex: Ottawa Airport).</a:t>
            </a:r>
          </a:p>
        </p:txBody>
      </p:sp>
      <p:sp>
        <p:nvSpPr>
          <p:cNvPr id="5" name="Rectangle 4"/>
          <p:cNvSpPr/>
          <p:nvPr/>
        </p:nvSpPr>
        <p:spPr>
          <a:xfrm>
            <a:off x="932962" y="3720447"/>
            <a:ext cx="5715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sz="1600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</a:t>
            </a:r>
            <a:r>
              <a:rPr lang="en-CA" sz="16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Contact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refers to an individual who has been designated as the contact person associated to a specific case, investigation, general inquiry, etc. (ex: </a:t>
            </a:r>
            <a:r>
              <a:rPr lang="en-CA" sz="1600" dirty="0" err="1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Fatiha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the pilot)</a:t>
            </a:r>
            <a:endParaRPr lang="en-CA" sz="1600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961" y="2067871"/>
            <a:ext cx="571559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sz="1600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An</a:t>
            </a:r>
            <a:r>
              <a:rPr lang="en-CA" sz="16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Organization 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is an entity operating in an industry that is regulated under the jurisdiction of Canada Labour Code (ex: Air Canada). </a:t>
            </a:r>
            <a:endParaRPr lang="en-CA" sz="1100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2961" y="1390909"/>
            <a:ext cx="9804662" cy="38177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The different categories of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Client Information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can be described as follows: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2961" y="4632913"/>
            <a:ext cx="57155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sz="1600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 </a:t>
            </a:r>
            <a:r>
              <a:rPr lang="en-CA" sz="16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Bargaining Unit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are the bargaining units associated with a </a:t>
            </a:r>
            <a:r>
              <a:rPr lang="en-CA" sz="1600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Union</a:t>
            </a:r>
            <a:endParaRPr lang="en-CA" sz="1600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962" y="5299158"/>
            <a:ext cx="5869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sz="1600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A </a:t>
            </a:r>
            <a:r>
              <a:rPr lang="en-CA" sz="1600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Union 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refers to an association responsible for advancing the interests of the workers it represents (ex: CPA – the Air Canada Pilots Association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759846" y="2602770"/>
            <a:ext cx="2342937" cy="3027795"/>
            <a:chOff x="6557212" y="2519752"/>
            <a:chExt cx="2342937" cy="302779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7212" y="2519752"/>
              <a:ext cx="2342937" cy="3027795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6557212" y="4468425"/>
              <a:ext cx="2342937" cy="1079121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Rounded Rectangular Callout 10"/>
          <p:cNvSpPr/>
          <p:nvPr/>
        </p:nvSpPr>
        <p:spPr>
          <a:xfrm>
            <a:off x="10415627" y="2447359"/>
            <a:ext cx="1596887" cy="1798462"/>
          </a:xfrm>
          <a:prstGeom prst="wedgeRoundRectCallout">
            <a:avLst>
              <a:gd name="adj1" fmla="val -104979"/>
              <a:gd name="adj2" fmla="val 36153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For this module, we will only explore Organizations, Work Places and Contacts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Command Toolbars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99093"/>
            <a:ext cx="10239375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You will notice a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command toolbar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is often found at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the top of the screen. The options in this toolbar will change depending on what is highlighted or displayed on the current page.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Actions that are unique to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particular business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will be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explored in their appropriate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modules. </a:t>
            </a:r>
            <a:endParaRPr lang="en-CA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8200" y="2927642"/>
            <a:ext cx="11006924" cy="679906"/>
            <a:chOff x="738809" y="3218380"/>
            <a:chExt cx="11006924" cy="679906"/>
          </a:xfrm>
        </p:grpSpPr>
        <p:sp>
          <p:nvSpPr>
            <p:cNvPr id="6" name="Rectangle 5"/>
            <p:cNvSpPr/>
            <p:nvPr/>
          </p:nvSpPr>
          <p:spPr>
            <a:xfrm>
              <a:off x="738809" y="3218380"/>
              <a:ext cx="95859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400" dirty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The </a:t>
              </a:r>
              <a:r>
                <a:rPr lang="en-CA" sz="1400" b="1" dirty="0" smtClean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List</a:t>
              </a:r>
              <a:r>
                <a:rPr lang="en-CA" sz="1400" dirty="0" smtClean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CA" sz="1400" dirty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c</a:t>
              </a:r>
              <a:r>
                <a:rPr lang="en-CA" sz="1400" dirty="0" smtClean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ommand </a:t>
              </a:r>
              <a:r>
                <a:rPr lang="en-CA" sz="1400" dirty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t</a:t>
              </a:r>
              <a:r>
                <a:rPr lang="en-CA" sz="1400" dirty="0" smtClean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oolbar </a:t>
              </a:r>
              <a:r>
                <a:rPr lang="en-CA" sz="1400" dirty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displays all of the of actions that can be taken with </a:t>
              </a:r>
              <a:r>
                <a:rPr lang="en-CA" sz="1400" dirty="0" smtClean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a given list.</a:t>
              </a:r>
              <a:endParaRPr lang="en-CA" sz="1400" b="1" u="sng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526157"/>
              <a:ext cx="10907533" cy="372129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838200" y="3925623"/>
            <a:ext cx="10515600" cy="639837"/>
            <a:chOff x="838200" y="3919728"/>
            <a:chExt cx="10515600" cy="63983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t="15660"/>
            <a:stretch/>
          </p:blipFill>
          <p:spPr>
            <a:xfrm>
              <a:off x="937591" y="4237445"/>
              <a:ext cx="9168481" cy="322120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 10"/>
            <p:cNvSpPr/>
            <p:nvPr/>
          </p:nvSpPr>
          <p:spPr>
            <a:xfrm>
              <a:off x="838200" y="3919728"/>
              <a:ext cx="10515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400" dirty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The </a:t>
              </a:r>
              <a:r>
                <a:rPr lang="en-CA" sz="1400" b="1" dirty="0" smtClean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Selected Item(s) </a:t>
              </a:r>
              <a:r>
                <a:rPr lang="en-CA" sz="1400" dirty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command toolbar displays all of the of actions that can be taken </a:t>
              </a:r>
              <a:r>
                <a:rPr lang="en-CA" sz="1400" dirty="0" smtClean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with items selected in a given list.</a:t>
              </a:r>
              <a:endParaRPr lang="en-CA" sz="1400" b="1" u="sng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4883535"/>
            <a:ext cx="10515600" cy="698249"/>
            <a:chOff x="838200" y="4883535"/>
            <a:chExt cx="10515600" cy="6982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r="19055" b="20017"/>
            <a:stretch/>
          </p:blipFill>
          <p:spPr>
            <a:xfrm>
              <a:off x="937591" y="5191312"/>
              <a:ext cx="9484079" cy="390472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838200" y="4883535"/>
              <a:ext cx="10515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400" dirty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The </a:t>
              </a:r>
              <a:r>
                <a:rPr lang="en-CA" sz="1400" b="1" dirty="0" smtClean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Content </a:t>
              </a:r>
              <a:r>
                <a:rPr lang="en-CA" sz="1400" dirty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command toolbar displays all of the of actions that can be taken </a:t>
              </a:r>
              <a:r>
                <a:rPr lang="en-CA" sz="1400" dirty="0" smtClean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  <a:cs typeface="Times New Roman" panose="02020603050405020304" pitchFamily="18" charset="0"/>
                </a:rPr>
                <a:t>within the content of a given item.</a:t>
              </a:r>
              <a:endParaRPr lang="en-CA" sz="1400" b="1" u="sng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Organizations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107867"/>
            <a:ext cx="534442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Using the ILS Main Menu,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let's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Organization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from the list of options under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Client Information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  <a:endParaRPr lang="en-CA" sz="1200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573188"/>
            <a:ext cx="95009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In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Module 1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we explored some of the basic ways to navigate the ILS system, including searching for content (which will be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examined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more fully in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Module 3 –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Search Features)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25705" y="3200671"/>
            <a:ext cx="5128095" cy="2273280"/>
            <a:chOff x="971893" y="2995711"/>
            <a:chExt cx="4427142" cy="19625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893" y="2995711"/>
              <a:ext cx="4427142" cy="1962548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4439135" y="3533775"/>
              <a:ext cx="959900" cy="24862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6050" y="3009331"/>
              <a:ext cx="123825" cy="29041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94991" y="4178551"/>
            <a:ext cx="2809875" cy="1295400"/>
            <a:chOff x="7348537" y="4496782"/>
            <a:chExt cx="2809875" cy="1295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8537" y="4496782"/>
              <a:ext cx="2809875" cy="1295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3" name="Rectangle 12"/>
            <p:cNvSpPr/>
            <p:nvPr/>
          </p:nvSpPr>
          <p:spPr>
            <a:xfrm>
              <a:off x="9582149" y="4559790"/>
              <a:ext cx="266701" cy="2190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58074" y="5070475"/>
              <a:ext cx="2700338" cy="2190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Rectangle 4"/>
          <p:cNvSpPr/>
          <p:nvPr/>
        </p:nvSpPr>
        <p:spPr>
          <a:xfrm>
            <a:off x="838200" y="2492877"/>
            <a:ext cx="9648563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Let's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begin by focussing our attention on exploring existing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Client Information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endParaRPr lang="en-CA" sz="1200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4027557"/>
            <a:ext cx="215679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Next, select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 Organizations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from the </a:t>
            </a:r>
            <a:r>
              <a:rPr lang="en-CA" b="1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All Organization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drop-down list.</a:t>
            </a:r>
            <a:endParaRPr lang="en-CA" sz="1200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340" y="1558782"/>
            <a:ext cx="10076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Once you have selected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Active Organizations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, you will find the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List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 command toolbar near the top of the window. Here is a brief overview of their functions.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65125"/>
            <a:ext cx="1162325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List Command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Toolbar</a:t>
            </a:r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Buttons</a:t>
            </a:r>
            <a:endParaRPr lang="en-CA" dirty="0"/>
          </a:p>
        </p:txBody>
      </p:sp>
      <p:grpSp>
        <p:nvGrpSpPr>
          <p:cNvPr id="2" name="Group 1"/>
          <p:cNvGrpSpPr/>
          <p:nvPr/>
        </p:nvGrpSpPr>
        <p:grpSpPr>
          <a:xfrm>
            <a:off x="651676" y="2674280"/>
            <a:ext cx="11262578" cy="2928493"/>
            <a:chOff x="651676" y="2884345"/>
            <a:chExt cx="11262578" cy="292849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676" y="4114419"/>
              <a:ext cx="11262578" cy="384242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ounded Rectangular Callout 5"/>
            <p:cNvSpPr/>
            <p:nvPr/>
          </p:nvSpPr>
          <p:spPr>
            <a:xfrm>
              <a:off x="651676" y="4873999"/>
              <a:ext cx="2548724" cy="819658"/>
            </a:xfrm>
            <a:prstGeom prst="wedgeRoundRectCallout">
              <a:avLst>
                <a:gd name="adj1" fmla="val -23130"/>
                <a:gd name="adj2" fmla="val -93394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New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Create new contact record under this </a:t>
              </a:r>
              <a:r>
                <a:rPr lang="en-CA" sz="1400" dirty="0" err="1" smtClean="0">
                  <a:solidFill>
                    <a:srgbClr val="7F7F7F"/>
                  </a:solidFill>
                </a:rPr>
                <a:t>cateory</a:t>
              </a:r>
              <a:endParaRPr lang="en-CA" sz="1400" dirty="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1255741" y="2919423"/>
              <a:ext cx="1737088" cy="819658"/>
            </a:xfrm>
            <a:prstGeom prst="wedgeRoundRectCallout">
              <a:avLst>
                <a:gd name="adj1" fmla="val -2582"/>
                <a:gd name="adj2" fmla="val 92226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Delete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Does not actually work in this view</a:t>
              </a:r>
              <a:endParaRPr lang="en-CA" sz="1400" dirty="0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9205785" y="2884345"/>
              <a:ext cx="2323434" cy="1058021"/>
            </a:xfrm>
            <a:prstGeom prst="wedgeRoundRectCallout">
              <a:avLst>
                <a:gd name="adj1" fmla="val 23192"/>
                <a:gd name="adj2" fmla="val 77086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Chart Pane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Allows you to select the location of the chart pane (top, right or off)</a:t>
              </a:r>
              <a:endParaRPr lang="en-CA" sz="1400" dirty="0"/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3776427" y="3003527"/>
              <a:ext cx="1733078" cy="819658"/>
            </a:xfrm>
            <a:prstGeom prst="wedgeRoundRectCallout">
              <a:avLst>
                <a:gd name="adj1" fmla="val -41471"/>
                <a:gd name="adj2" fmla="val 91360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Email A Link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E-mails a link to the current list</a:t>
              </a:r>
              <a:endParaRPr lang="en-CA" sz="1400" dirty="0"/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4966794" y="4789137"/>
              <a:ext cx="1733078" cy="819658"/>
            </a:xfrm>
            <a:prstGeom prst="wedgeRoundRectCallout">
              <a:avLst>
                <a:gd name="adj1" fmla="val -17229"/>
                <a:gd name="adj2" fmla="val -85023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Run A Report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Runs a report on all listed records</a:t>
              </a:r>
              <a:endParaRPr lang="en-CA" sz="1400" dirty="0"/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6282965" y="2884345"/>
              <a:ext cx="2549420" cy="1058021"/>
            </a:xfrm>
            <a:prstGeom prst="wedgeRoundRectCallout">
              <a:avLst>
                <a:gd name="adj1" fmla="val -701"/>
                <a:gd name="adj2" fmla="val 80957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Excel Templates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Quickly generates Excel document or creates a new template</a:t>
              </a:r>
              <a:endParaRPr lang="en-CA" sz="14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7693899" y="4754817"/>
              <a:ext cx="2853771" cy="1058021"/>
            </a:xfrm>
            <a:prstGeom prst="wedgeRoundRectCallout">
              <a:avLst>
                <a:gd name="adj1" fmla="val 9479"/>
                <a:gd name="adj2" fmla="val -70358"/>
                <a:gd name="adj3" fmla="val 16667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" tIns="46800" rIns="46800" bIns="46800" rtlCol="0" anchor="ctr">
              <a:spAutoFit/>
            </a:bodyPr>
            <a:lstStyle/>
            <a:p>
              <a:pPr algn="ctr"/>
              <a:r>
                <a:rPr lang="en-CA" sz="1400" b="1" u="sng" dirty="0" smtClean="0">
                  <a:solidFill>
                    <a:srgbClr val="7F7F7F"/>
                  </a:solidFill>
                </a:rPr>
                <a:t>Export to Excel</a:t>
              </a:r>
            </a:p>
            <a:p>
              <a:pPr algn="ctr"/>
              <a:r>
                <a:rPr lang="en-CA" sz="1400" dirty="0" smtClean="0">
                  <a:solidFill>
                    <a:srgbClr val="7F7F7F"/>
                  </a:solidFill>
                </a:rPr>
                <a:t>Exports current list to a static or dynamic Excel spreadsheet or to a PivotTable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46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6300" y="1424480"/>
            <a:ext cx="1073260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From the displayed list of </a:t>
            </a:r>
            <a:r>
              <a:rPr lang="en-CA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 Organizations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you can access the content of an item, or highlight one or several items by activating the checkbox in the first column.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95458" y="2126822"/>
            <a:ext cx="7581265" cy="3697054"/>
            <a:chOff x="1072705" y="2157603"/>
            <a:chExt cx="7666482" cy="3738611"/>
          </a:xfrm>
        </p:grpSpPr>
        <p:grpSp>
          <p:nvGrpSpPr>
            <p:cNvPr id="7" name="Group 6"/>
            <p:cNvGrpSpPr/>
            <p:nvPr/>
          </p:nvGrpSpPr>
          <p:grpSpPr>
            <a:xfrm>
              <a:off x="1072705" y="2157603"/>
              <a:ext cx="7666482" cy="3738611"/>
              <a:chOff x="2243136" y="2157603"/>
              <a:chExt cx="7666482" cy="373861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b="710"/>
              <a:stretch/>
            </p:blipFill>
            <p:spPr>
              <a:xfrm>
                <a:off x="2243137" y="2157603"/>
                <a:ext cx="7666481" cy="3738611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243136" y="2906145"/>
                <a:ext cx="7396163" cy="281838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53503"/>
            <a:stretch/>
          </p:blipFill>
          <p:spPr>
            <a:xfrm flipV="1">
              <a:off x="7509827" y="2166746"/>
              <a:ext cx="561975" cy="79247"/>
            </a:xfrm>
            <a:prstGeom prst="rect">
              <a:avLst/>
            </a:prstGeom>
          </p:spPr>
        </p:pic>
      </p:grpSp>
      <p:sp>
        <p:nvSpPr>
          <p:cNvPr id="13" name="Rounded Rectangular Callout 12"/>
          <p:cNvSpPr/>
          <p:nvPr/>
        </p:nvSpPr>
        <p:spPr>
          <a:xfrm>
            <a:off x="1528899" y="2589128"/>
            <a:ext cx="1379976" cy="709520"/>
          </a:xfrm>
          <a:prstGeom prst="wedgeRoundRectCallout">
            <a:avLst>
              <a:gd name="adj1" fmla="val 75851"/>
              <a:gd name="adj2" fmla="val 7955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CA" sz="1400" dirty="0" smtClean="0">
                <a:solidFill>
                  <a:srgbClr val="7F7F7F"/>
                </a:solidFill>
              </a:rPr>
              <a:t>List of Active Organizations</a:t>
            </a:r>
            <a:endParaRPr lang="en-CA" sz="14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838200" y="3691815"/>
            <a:ext cx="1685685" cy="2132061"/>
          </a:xfrm>
          <a:prstGeom prst="wedgeRoundRectCallout">
            <a:avLst>
              <a:gd name="adj1" fmla="val 100089"/>
              <a:gd name="adj2" fmla="val -462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en-CA" sz="1400" dirty="0" smtClean="0">
                <a:solidFill>
                  <a:srgbClr val="7F7F7F"/>
                </a:solidFill>
              </a:rPr>
              <a:t>Checkboxes can be activated </a:t>
            </a:r>
            <a:endParaRPr lang="en-CA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-1" r="5299"/>
          <a:stretch/>
        </p:blipFill>
        <p:spPr>
          <a:xfrm>
            <a:off x="954675" y="4360058"/>
            <a:ext cx="1476004" cy="1174768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71340" y="365125"/>
            <a:ext cx="1162325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List Display - </a:t>
            </a:r>
            <a:r>
              <a:rPr lang="fr-CA" dirty="0" err="1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83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S Training PPT">
  <a:themeElements>
    <a:clrScheme name="Custom 1">
      <a:dk1>
        <a:srgbClr val="7F7F7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icrosoft JhengHei UI Light"/>
        <a:ea typeface=""/>
        <a:cs typeface=""/>
      </a:majorFont>
      <a:minorFont>
        <a:latin typeface="Microsoft JhengHei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LS Training PPT" id="{2126FF65-5D77-4903-9886-5BBB403EF78E}" vid="{AEDFA8F2-BD88-4277-8FB4-B9F345C423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ILS Training PPT</Template>
  <TotalTime>154</TotalTime>
  <Words>2570</Words>
  <Application>Microsoft Office PowerPoint</Application>
  <PresentationFormat>Widescreen</PresentationFormat>
  <Paragraphs>232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Microsoft JhengHei</vt:lpstr>
      <vt:lpstr>Microsoft JhengHei Light</vt:lpstr>
      <vt:lpstr>Microsoft JhengHei UI Light</vt:lpstr>
      <vt:lpstr>Microsoft YaHei Light</vt:lpstr>
      <vt:lpstr>Arial</vt:lpstr>
      <vt:lpstr>Calibri</vt:lpstr>
      <vt:lpstr>Times New Roman</vt:lpstr>
      <vt:lpstr>ILS Training PPT</vt:lpstr>
      <vt:lpstr>PowerPoint Presentation</vt:lpstr>
      <vt:lpstr>In this module, we will explore</vt:lpstr>
      <vt:lpstr>PowerPoint Presentation</vt:lpstr>
      <vt:lpstr>ILS Client Information</vt:lpstr>
      <vt:lpstr>Client Information</vt:lpstr>
      <vt:lpstr>Command Toolbars</vt:lpstr>
      <vt:lpstr>Organizations</vt:lpstr>
      <vt:lpstr>PowerPoint Presentation</vt:lpstr>
      <vt:lpstr>PowerPoint Presentation</vt:lpstr>
      <vt:lpstr>PowerPoint Presentation</vt:lpstr>
      <vt:lpstr>Content Command Toolbar</vt:lpstr>
      <vt:lpstr>Organization Content - Sections</vt:lpstr>
      <vt:lpstr>Organization Content – Sections (cont.)</vt:lpstr>
      <vt:lpstr>Organization Content – Sections (cont.)</vt:lpstr>
      <vt:lpstr>Organization Content – Sections (cont.)</vt:lpstr>
      <vt:lpstr>Organization Content – Sections (cont.)</vt:lpstr>
      <vt:lpstr>Organization Content – Sections (cont.)</vt:lpstr>
      <vt:lpstr>Organization Content – Sections (cont.)</vt:lpstr>
      <vt:lpstr>Organization Content – Sections (cont.)</vt:lpstr>
      <vt:lpstr>Organization Content – Saving changes</vt:lpstr>
      <vt:lpstr>Creating a new record</vt:lpstr>
      <vt:lpstr>Deactivating a record</vt:lpstr>
      <vt:lpstr>Reactivating a record</vt:lpstr>
      <vt:lpstr>Work Places</vt:lpstr>
      <vt:lpstr>Work Places – List Command Toolbar</vt:lpstr>
      <vt:lpstr>Work Places - Selected Items Command Toolbar</vt:lpstr>
      <vt:lpstr>Work Place - Content</vt:lpstr>
      <vt:lpstr>Work Place – Content (cont.)</vt:lpstr>
      <vt:lpstr>Work Place – Content (cont.)</vt:lpstr>
      <vt:lpstr>Work Place – Content (cont.)</vt:lpstr>
      <vt:lpstr>Work Place – Content (cont.)</vt:lpstr>
      <vt:lpstr>Work Place – Content (cont.)</vt:lpstr>
      <vt:lpstr>Work Place – Content (cont.)</vt:lpstr>
      <vt:lpstr>PowerPoint Presentation</vt:lpstr>
      <vt:lpstr>PowerPoint Presentation</vt:lpstr>
      <vt:lpstr>PowerPoint Presentation</vt:lpstr>
      <vt:lpstr>Contact – Content (cont.)</vt:lpstr>
      <vt:lpstr>Contact – Content (cont.)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Marais, Frédérique FM [NC]</dc:creator>
  <cp:lastModifiedBy>Squalli, Batoul B [NC]</cp:lastModifiedBy>
  <cp:revision>16</cp:revision>
  <dcterms:created xsi:type="dcterms:W3CDTF">2021-06-29T14:39:28Z</dcterms:created>
  <dcterms:modified xsi:type="dcterms:W3CDTF">2021-06-29T18:15:54Z</dcterms:modified>
</cp:coreProperties>
</file>