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37"/>
  </p:notesMasterIdLst>
  <p:sldIdLst>
    <p:sldId id="279" r:id="rId5"/>
    <p:sldId id="414" r:id="rId6"/>
    <p:sldId id="421" r:id="rId7"/>
    <p:sldId id="422" r:id="rId8"/>
    <p:sldId id="423" r:id="rId9"/>
    <p:sldId id="424" r:id="rId10"/>
    <p:sldId id="426" r:id="rId11"/>
    <p:sldId id="427" r:id="rId12"/>
    <p:sldId id="428" r:id="rId13"/>
    <p:sldId id="429" r:id="rId14"/>
    <p:sldId id="430" r:id="rId15"/>
    <p:sldId id="431" r:id="rId16"/>
    <p:sldId id="450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en cunningham" initials="kc" lastIdx="10" clrIdx="0">
    <p:extLst>
      <p:ext uri="{19B8F6BF-5375-455C-9EA6-DF929625EA0E}">
        <p15:presenceInfo xmlns:p15="http://schemas.microsoft.com/office/powerpoint/2012/main" userId="35c8cf46e20ab903" providerId="Windows Live"/>
      </p:ext>
    </p:extLst>
  </p:cmAuthor>
  <p:cmAuthor id="2" name="D'Aoust, Catherine C [NC]" initials="DCC[" lastIdx="5" clrIdx="1">
    <p:extLst>
      <p:ext uri="{19B8F6BF-5375-455C-9EA6-DF929625EA0E}">
        <p15:presenceInfo xmlns:p15="http://schemas.microsoft.com/office/powerpoint/2012/main" userId="S-1-5-21-2836628367-1582996139-4062659285-474302" providerId="AD"/>
      </p:ext>
    </p:extLst>
  </p:cmAuthor>
  <p:cmAuthor id="3" name="Squalli, Batoul B [NC]" initials="SBB[" lastIdx="5" clrIdx="2">
    <p:extLst>
      <p:ext uri="{19B8F6BF-5375-455C-9EA6-DF929625EA0E}">
        <p15:presenceInfo xmlns:p15="http://schemas.microsoft.com/office/powerpoint/2012/main" userId="S-1-5-21-2836628367-1582996139-4062659285-222174" providerId="AD"/>
      </p:ext>
    </p:extLst>
  </p:cmAuthor>
  <p:cmAuthor id="4" name="Pilon, Pierre-Luc PP [NC]" initials="PPP[" lastIdx="3" clrIdx="3">
    <p:extLst>
      <p:ext uri="{19B8F6BF-5375-455C-9EA6-DF929625EA0E}">
        <p15:presenceInfo xmlns:p15="http://schemas.microsoft.com/office/powerpoint/2012/main" userId="S-1-5-21-2836628367-1582996139-4062659285-613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9BBD"/>
    <a:srgbClr val="AB8AB8"/>
    <a:srgbClr val="717171"/>
    <a:srgbClr val="7B558C"/>
    <a:srgbClr val="DAC7E1"/>
    <a:srgbClr val="808080"/>
    <a:srgbClr val="FFFFFF"/>
    <a:srgbClr val="01A4B5"/>
    <a:srgbClr val="333399"/>
    <a:srgbClr val="CC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0" autoAdjust="0"/>
    <p:restoredTop sz="95332" autoAdjust="0"/>
  </p:normalViewPr>
  <p:slideViewPr>
    <p:cSldViewPr snapToGrid="0" snapToObjects="1">
      <p:cViewPr varScale="1">
        <p:scale>
          <a:sx n="98" d="100"/>
          <a:sy n="98" d="100"/>
        </p:scale>
        <p:origin x="121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10D5C-3B3A-214D-8AA9-7907A42D725C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D8B1A-5049-5C4B-AFE6-32830630C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4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4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8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4499-4289-4455-970A-0FE8A5254F71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9" y="100674"/>
            <a:ext cx="11812773" cy="2735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50" y="1985467"/>
            <a:ext cx="1792730" cy="17484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flipH="1">
            <a:off x="7234565" y="2479382"/>
            <a:ext cx="1888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0" dirty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ILS</a:t>
            </a:r>
            <a:endParaRPr lang="en-CA" sz="8000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784150" y="2479382"/>
            <a:ext cx="2259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0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SIPT</a:t>
            </a:r>
            <a:endParaRPr lang="en-CA" sz="8000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3353694" y="4183797"/>
            <a:ext cx="548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Système intégré du Programme du Travail</a:t>
            </a:r>
          </a:p>
          <a:p>
            <a:pPr algn="ctr"/>
            <a:r>
              <a:rPr lang="fr-CA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Integrated Labour System</a:t>
            </a:r>
            <a:endParaRPr lang="en-CA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1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DD53-690B-465B-91B3-5C28F744CE61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7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650D-EFEE-48BD-B1AC-FAD16F8A8980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15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LS Training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4499-4289-4455-970A-0FE8A5254F71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237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4499-4289-4455-970A-0FE8A5254F71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4235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958-14FD-4BD3-AD38-2721D201952E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3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10D8-D113-4764-997D-700C2B110011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3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DACD-C1FA-42C6-B27B-0B6EDDA6AE13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2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A409-087D-4DA6-937F-E3A23D11DA68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2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0E8A-FCA5-46F9-9318-B5B9B03E8B43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0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5664-56E3-4537-B951-5D6148BCA72F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4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C0B6-425E-482F-82DC-19FD250E990E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6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3C84-D1A6-4932-983C-AAC7FDEDB7CC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8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4499-4289-4455-970A-0FE8A5254F71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7590" y="391456"/>
            <a:ext cx="11766698" cy="107030"/>
            <a:chOff x="0" y="217782"/>
            <a:chExt cx="12188824" cy="11876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15"/>
            <a:srcRect l="915" t="33333" r="14431" b="35555"/>
            <a:stretch/>
          </p:blipFill>
          <p:spPr>
            <a:xfrm>
              <a:off x="9544049" y="217782"/>
              <a:ext cx="2644775" cy="118768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950067" y="230141"/>
              <a:ext cx="2502916" cy="96090"/>
            </a:xfrm>
            <a:prstGeom prst="rect">
              <a:avLst/>
            </a:prstGeom>
            <a:solidFill>
              <a:srgbClr val="AB8AB8"/>
            </a:solidFill>
            <a:ln>
              <a:solidFill>
                <a:srgbClr val="B29B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230141"/>
              <a:ext cx="6870226" cy="96090"/>
            </a:xfrm>
            <a:prstGeom prst="rect">
              <a:avLst/>
            </a:prstGeom>
            <a:solidFill>
              <a:srgbClr val="7B558C"/>
            </a:solidFill>
            <a:ln>
              <a:solidFill>
                <a:srgbClr val="7B55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94498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6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Using Chart </a:t>
            </a:r>
            <a:r>
              <a:rPr lang="en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Drill-Downs (continued)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10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r="28716" b="-847"/>
          <a:stretch/>
        </p:blipFill>
        <p:spPr>
          <a:xfrm>
            <a:off x="1144379" y="2480436"/>
            <a:ext cx="6480345" cy="164378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1055913" y="1709389"/>
            <a:ext cx="9388986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current list now contains all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Organizations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categorized as "active" in the ILS system. </a:t>
            </a:r>
          </a:p>
        </p:txBody>
      </p:sp>
      <p:sp>
        <p:nvSpPr>
          <p:cNvPr id="16" name="Rectangle 15"/>
          <p:cNvSpPr/>
          <p:nvPr>
            <p:custDataLst>
              <p:tags r:id="rId1"/>
            </p:custDataLst>
          </p:nvPr>
        </p:nvSpPr>
        <p:spPr>
          <a:xfrm>
            <a:off x="1055913" y="4704364"/>
            <a:ext cx="75659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Now, let's expand and display the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Charts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feature by selecting the arrow on the horizontal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Charts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bar, located on the extreme, right side of the window.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931425" y="2480436"/>
            <a:ext cx="1612865" cy="3646037"/>
            <a:chOff x="9200048" y="2184748"/>
            <a:chExt cx="1877527" cy="42443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/>
            <a:srcRect l="78445" t="463" r="-35" b="3113"/>
            <a:stretch/>
          </p:blipFill>
          <p:spPr>
            <a:xfrm>
              <a:off x="9200048" y="2184748"/>
              <a:ext cx="1877527" cy="4244332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Rectangle 17"/>
            <p:cNvSpPr/>
            <p:nvPr/>
          </p:nvSpPr>
          <p:spPr>
            <a:xfrm>
              <a:off x="10834426" y="3337943"/>
              <a:ext cx="243149" cy="296858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0207248" y="2921161"/>
              <a:ext cx="702706" cy="283953"/>
            </a:xfrm>
            <a:prstGeom prst="straightConnector1">
              <a:avLst/>
            </a:prstGeom>
            <a:ln w="254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65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Using Chart </a:t>
            </a:r>
            <a:r>
              <a:rPr lang="en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Drill-Downs (Continued)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11</a:t>
            </a:fld>
            <a:endParaRPr lang="en-US" dirty="0"/>
          </a:p>
        </p:txBody>
      </p:sp>
      <p:sp>
        <p:nvSpPr>
          <p:cNvPr id="22" name="Rectangle 21"/>
          <p:cNvSpPr/>
          <p:nvPr>
            <p:custDataLst>
              <p:tags r:id="rId1"/>
            </p:custDataLst>
          </p:nvPr>
        </p:nvSpPr>
        <p:spPr>
          <a:xfrm>
            <a:off x="3435112" y="2053771"/>
            <a:ext cx="866890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Once the Chart feature is displayed, use the drop-down menu at the top of the section to select the type of filter you would like to apply to your results list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Ex: to view only organizations that are qualified as "compliant" in the system, select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Compliant Organizations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from the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System Charts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drop-down menu. </a:t>
            </a:r>
            <a:endParaRPr lang="en-CA" dirty="0" smtClean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 pie chart appears, indicating the number of active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organisations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that are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compliant and non-compliant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 Using the legend below the chart as a guide, selecting the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Yes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pie slice will automatically filter out all non-compliant organizations from our list of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results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3" name="Group 22"/>
          <p:cNvGrpSpPr/>
          <p:nvPr>
            <p:custDataLst>
              <p:tags r:id="rId2"/>
            </p:custDataLst>
          </p:nvPr>
        </p:nvGrpSpPr>
        <p:grpSpPr>
          <a:xfrm>
            <a:off x="504602" y="2063092"/>
            <a:ext cx="2589844" cy="3566183"/>
            <a:chOff x="6072287" y="2880368"/>
            <a:chExt cx="2108413" cy="2954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4248" y="2903117"/>
              <a:ext cx="2096452" cy="2931517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>
              <p:custDataLst>
                <p:tags r:id="rId3"/>
              </p:custDataLst>
            </p:nvPr>
          </p:nvSpPr>
          <p:spPr>
            <a:xfrm>
              <a:off x="6072287" y="2880368"/>
              <a:ext cx="821933" cy="164387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Rounded Rectangular Callout 14"/>
          <p:cNvSpPr/>
          <p:nvPr/>
        </p:nvSpPr>
        <p:spPr>
          <a:xfrm>
            <a:off x="1887815" y="5787368"/>
            <a:ext cx="1093510" cy="436467"/>
          </a:xfrm>
          <a:prstGeom prst="wedgeRoundRectCallout">
            <a:avLst>
              <a:gd name="adj1" fmla="val -59669"/>
              <a:gd name="adj2" fmla="val -177333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Legend</a:t>
            </a:r>
            <a:endParaRPr lang="en-CA" sz="1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65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Using Chart </a:t>
            </a:r>
            <a:r>
              <a:rPr lang="en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Drill-Downs (Continued)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12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7834" y="1519302"/>
            <a:ext cx="1002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Yes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pie slice is highlighted, a field selector appears with a drop down menu, allowing us to breakdown the current results even further. 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27" y="2381987"/>
            <a:ext cx="2999050" cy="385026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81" y="2381987"/>
            <a:ext cx="2084845" cy="7631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Rectangle 29"/>
          <p:cNvSpPr/>
          <p:nvPr/>
        </p:nvSpPr>
        <p:spPr>
          <a:xfrm>
            <a:off x="4477516" y="3474183"/>
            <a:ext cx="34494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For example, by selecting "Industry" from the drop-down (followed by the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OK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button), a new graph appears, displaying a list of industries, with a break-down of where our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Compliant Organizations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fit in. 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/>
          <a:srcRect b="7660"/>
          <a:stretch/>
        </p:blipFill>
        <p:spPr>
          <a:xfrm>
            <a:off x="8201320" y="2381987"/>
            <a:ext cx="3316642" cy="360691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Straight Arrow Connector 32"/>
          <p:cNvCxnSpPr/>
          <p:nvPr/>
        </p:nvCxnSpPr>
        <p:spPr>
          <a:xfrm>
            <a:off x="6164182" y="2763553"/>
            <a:ext cx="193344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9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Using Chart </a:t>
            </a:r>
            <a:r>
              <a:rPr lang="en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Drill-Downs (Continued)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7834" y="1519302"/>
            <a:ext cx="1002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When a specific industry is highlighted (ex: Broadcasting), the results list will again filter down, now displaying only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organizations designated as compliant from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broadcasting industry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  <a:endParaRPr lang="fr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612634" y="3413761"/>
            <a:ext cx="793259" cy="0"/>
          </a:xfrm>
          <a:prstGeom prst="straightConnector1">
            <a:avLst/>
          </a:prstGeom>
          <a:ln>
            <a:solidFill>
              <a:srgbClr val="7B55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2679" y="2223703"/>
            <a:ext cx="9219416" cy="3643697"/>
            <a:chOff x="942679" y="2223703"/>
            <a:chExt cx="9219416" cy="36436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b="1658"/>
            <a:stretch/>
          </p:blipFill>
          <p:spPr>
            <a:xfrm>
              <a:off x="942679" y="2223703"/>
              <a:ext cx="9219416" cy="3643697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5923227" y="3010731"/>
              <a:ext cx="1259998" cy="256050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2974" y="5260156"/>
              <a:ext cx="1007625" cy="1524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698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Using Chart </a:t>
            </a:r>
            <a:r>
              <a:rPr lang="en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Drill-Downs (Continued)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14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1187" y="1626005"/>
            <a:ext cx="10988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</a:tabLst>
            </a:pP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We can drill even further down our results by launching a new search field from the current options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2189" t="7278"/>
          <a:stretch/>
        </p:blipFill>
        <p:spPr>
          <a:xfrm>
            <a:off x="5472148" y="3899818"/>
            <a:ext cx="2955838" cy="11457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3686175" y="4012102"/>
            <a:ext cx="475161" cy="3274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715375" y="3734019"/>
            <a:ext cx="26384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</a:tabLst>
            </a:pP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This drill-down action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can be repeated several times, narrowing results until only those meeting very precise criteria are displayed.</a:t>
            </a:r>
            <a:endParaRPr lang="en-CA" sz="1400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5747" y="2272239"/>
            <a:ext cx="6907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</a:tabLst>
            </a:pP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For example, if we select the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Broadcasting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bar from the list of industries, a new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Select Field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box will appear. If we navigate to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Region (HQ Address)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followed by the "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OK" arrow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key,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current list will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be further broken down by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region.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61" y="2272239"/>
            <a:ext cx="3742141" cy="391001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1343025" y="5534025"/>
            <a:ext cx="1552575" cy="24773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569752" y="4102694"/>
            <a:ext cx="812954" cy="36998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31202" y="4665975"/>
            <a:ext cx="426986" cy="27432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6716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23812" y="3170512"/>
            <a:ext cx="31698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</a:tabLst>
            </a:pP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For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example, selecting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Region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(HQ Address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from the first section, will produce a new chart that displays all of the different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regions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that contain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Active Organisations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and the number of organisations that exist in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each region.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Using Chart </a:t>
            </a:r>
            <a:r>
              <a:rPr lang="en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Drill-Downs (Continued)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1049" t="1371" r="2099" b="14809"/>
          <a:stretch/>
        </p:blipFill>
        <p:spPr>
          <a:xfrm>
            <a:off x="7822673" y="2977301"/>
            <a:ext cx="2486082" cy="300584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923221" y="1486547"/>
            <a:ext cx="9276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</a:tabLst>
            </a:pP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It is important to note that two types of information are listed in the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Select Field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option.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72055" y="3100552"/>
            <a:ext cx="4556210" cy="2701158"/>
            <a:chOff x="1072055" y="3100552"/>
            <a:chExt cx="4556210" cy="270115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l="48361" t="47760" r="3092" b="4465"/>
            <a:stretch/>
          </p:blipFill>
          <p:spPr>
            <a:xfrm>
              <a:off x="1072055" y="3100552"/>
              <a:ext cx="1965436" cy="2701158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Right Bracket 26"/>
            <p:cNvSpPr/>
            <p:nvPr/>
          </p:nvSpPr>
          <p:spPr>
            <a:xfrm>
              <a:off x="3206351" y="3359683"/>
              <a:ext cx="149149" cy="949146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ight Bracket 27"/>
            <p:cNvSpPr/>
            <p:nvPr/>
          </p:nvSpPr>
          <p:spPr>
            <a:xfrm>
              <a:off x="3206348" y="4463174"/>
              <a:ext cx="149151" cy="1180826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0810" y="3660102"/>
              <a:ext cx="1068860" cy="276998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Categorical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50810" y="4864606"/>
              <a:ext cx="2277455" cy="45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Binary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910495" y="2086265"/>
            <a:ext cx="10371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</a:tabLst>
            </a:pP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first section is </a:t>
            </a:r>
            <a:r>
              <a:rPr lang="en-CA" i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categorical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meaning selecting one of these options will generate a new chart displaying the different categories within that option, and the number of results for each.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0581195" y="2777949"/>
            <a:ext cx="1197990" cy="629886"/>
          </a:xfrm>
          <a:prstGeom prst="wedgeRoundRectCallout">
            <a:avLst>
              <a:gd name="adj1" fmla="val -132729"/>
              <a:gd name="adj2" fmla="val 88270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Numbers</a:t>
            </a:r>
            <a:r>
              <a:rPr lang="fr-CA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per </a:t>
            </a:r>
            <a:r>
              <a:rPr lang="fr-CA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region</a:t>
            </a:r>
            <a:endParaRPr lang="en-CA" sz="1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10600967" y="5563740"/>
            <a:ext cx="1197990" cy="450621"/>
          </a:xfrm>
          <a:prstGeom prst="wedgeRoundRectCallout">
            <a:avLst>
              <a:gd name="adj1" fmla="val -81583"/>
              <a:gd name="adj2" fmla="val -42290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Regions</a:t>
            </a:r>
            <a:endParaRPr lang="en-CA" sz="1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4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Using Chart </a:t>
            </a:r>
            <a:r>
              <a:rPr lang="en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Drill-Downs (Continued)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16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1" y="2469632"/>
            <a:ext cx="3220736" cy="379919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1029790" y="1594806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</a:tabLst>
            </a:pP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By contrast, the lower section of the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Select Field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list is </a:t>
            </a:r>
            <a:r>
              <a:rPr lang="en-CA" i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</a:t>
            </a:r>
            <a:r>
              <a:rPr lang="en-CA" i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inary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(i.e.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"yes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" or "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no"), meaning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resulting chart will display one bar, showing the number of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Active Organizations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that meet that criteria. 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3739" t="5485" r="2786" b="2565"/>
          <a:stretch/>
        </p:blipFill>
        <p:spPr>
          <a:xfrm>
            <a:off x="1177831" y="2822073"/>
            <a:ext cx="2220875" cy="319974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Right Bracket 27"/>
          <p:cNvSpPr/>
          <p:nvPr/>
        </p:nvSpPr>
        <p:spPr>
          <a:xfrm>
            <a:off x="3601753" y="2973727"/>
            <a:ext cx="122547" cy="292101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3863898" y="4171292"/>
            <a:ext cx="679822" cy="27699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Binary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4634965" y="2731426"/>
            <a:ext cx="25570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</a:tabLst>
            </a:pP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Ex: Selecting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HQ Address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from the lower, </a:t>
            </a:r>
            <a:r>
              <a:rPr lang="en-CA" i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binary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section will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show the number of Active Organizations that have the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HQ A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ddress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field populated,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however, it will not show you the addresses themselves. 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10729757" y="2731426"/>
            <a:ext cx="1197990" cy="1190736"/>
          </a:xfrm>
          <a:prstGeom prst="wedgeRoundRectCallout">
            <a:avLst>
              <a:gd name="adj1" fmla="val -168138"/>
              <a:gd name="adj2" fmla="val -8097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Number</a:t>
            </a:r>
            <a:r>
              <a:rPr lang="fr-CA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of </a:t>
            </a:r>
            <a:r>
              <a:rPr lang="fr-CA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results</a:t>
            </a:r>
            <a:r>
              <a:rPr lang="fr-CA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that</a:t>
            </a:r>
            <a:r>
              <a:rPr lang="fr-CA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have an HQ </a:t>
            </a:r>
            <a:r>
              <a:rPr lang="fr-CA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address</a:t>
            </a:r>
            <a:endParaRPr lang="en-CA" sz="1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06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6023" y="2119040"/>
            <a:ext cx="7411772" cy="3812178"/>
            <a:chOff x="1981200" y="790014"/>
            <a:chExt cx="7983886" cy="39249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200" y="790014"/>
              <a:ext cx="7983886" cy="3924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Rectangle 17"/>
            <p:cNvSpPr/>
            <p:nvPr/>
          </p:nvSpPr>
          <p:spPr>
            <a:xfrm>
              <a:off x="9010436" y="1981221"/>
              <a:ext cx="267128" cy="207815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Navigation Records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1553220"/>
            <a:ext cx="10997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Highlighting a specific bar on the graph will eliminate all search results that do </a:t>
            </a:r>
            <a:r>
              <a:rPr lang="en-CA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not </a:t>
            </a:r>
            <a:r>
              <a:rPr lang="en-CA" dirty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meet that criteria. </a:t>
            </a:r>
            <a:endParaRPr lang="en-CA" sz="16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3423" y="3854754"/>
            <a:ext cx="2743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There </a:t>
            </a:r>
            <a:r>
              <a:rPr lang="en-CA" dirty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is a small toolbar in the bottom section of the chart. Select the arrow icon to go to the previous chart, or the home icon to start over. 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0600" y="2149796"/>
            <a:ext cx="2618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To unselect a bar, select </a:t>
            </a:r>
            <a:r>
              <a:rPr lang="en-CA" dirty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a blank spot anywhere in the </a:t>
            </a:r>
            <a:r>
              <a:rPr lang="en-CA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chart</a:t>
            </a:r>
            <a:endParaRPr lang="en-CA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9123979" y="3129337"/>
            <a:ext cx="698751" cy="622423"/>
          </a:xfrm>
          <a:prstGeom prst="wedgeRoundRectCallout">
            <a:avLst>
              <a:gd name="adj1" fmla="val -200371"/>
              <a:gd name="adj2" fmla="val 10081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Blank</a:t>
            </a:r>
            <a:r>
              <a:rPr lang="fr-CA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spot</a:t>
            </a:r>
            <a:endParaRPr lang="en-CA" sz="1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8757363" y="5712074"/>
            <a:ext cx="1787165" cy="622423"/>
          </a:xfrm>
          <a:prstGeom prst="wedgeRoundRectCallout">
            <a:avLst>
              <a:gd name="adj1" fmla="val -184639"/>
              <a:gd name="adj2" fmla="val -67161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580" b="22722"/>
          <a:stretch/>
        </p:blipFill>
        <p:spPr>
          <a:xfrm>
            <a:off x="9276867" y="5759368"/>
            <a:ext cx="748156" cy="52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Advanced Find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18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8200" y="1412959"/>
            <a:ext cx="11014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ILS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Advanced Find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command allows you to perform advanced searches across the ILS platform.</a:t>
            </a:r>
          </a:p>
          <a:p>
            <a:pPr>
              <a:spcAft>
                <a:spcPts val="600"/>
              </a:spcAft>
            </a:pP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To access it, select the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Advanced Find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 icon located to the right of the search icon. A pop-up box will appear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. 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82" r="1"/>
          <a:stretch/>
        </p:blipFill>
        <p:spPr>
          <a:xfrm>
            <a:off x="1036948" y="2336289"/>
            <a:ext cx="10026607" cy="356863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/>
          <p:cNvCxnSpPr/>
          <p:nvPr/>
        </p:nvCxnSpPr>
        <p:spPr>
          <a:xfrm flipH="1">
            <a:off x="8399282" y="2553528"/>
            <a:ext cx="1291474" cy="42836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2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0550"/>
            <a:ext cx="10515600" cy="1325563"/>
          </a:xfrm>
        </p:spPr>
        <p:txBody>
          <a:bodyPr/>
          <a:lstStyle/>
          <a:p>
            <a:r>
              <a:rPr lang="en-CA" kern="0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Advanced 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Find (Continued)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19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8200" y="1577201"/>
            <a:ext cx="336961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Advanced Find window contains three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tabs:</a:t>
            </a:r>
          </a:p>
          <a:p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File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Advanced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Search</a:t>
            </a:r>
          </a:p>
          <a:p>
            <a:pPr marL="7429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List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tool/saved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views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776" y="1696113"/>
            <a:ext cx="7488067" cy="36863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4036776" y="2337848"/>
            <a:ext cx="403249" cy="24581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22" name="Rectangle 21"/>
          <p:cNvSpPr/>
          <p:nvPr/>
        </p:nvSpPr>
        <p:spPr>
          <a:xfrm>
            <a:off x="4545291" y="2337848"/>
            <a:ext cx="677158" cy="24581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23" name="Rectangle 22"/>
          <p:cNvSpPr/>
          <p:nvPr/>
        </p:nvSpPr>
        <p:spPr>
          <a:xfrm>
            <a:off x="5290006" y="2139885"/>
            <a:ext cx="809135" cy="44377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3165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9623" y="3353224"/>
            <a:ext cx="6325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4000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Module 3: </a:t>
            </a:r>
            <a:r>
              <a:rPr lang="fr-CA" sz="4000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Search</a:t>
            </a:r>
            <a:r>
              <a:rPr lang="fr-CA" sz="4000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sz="4000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Features</a:t>
            </a:r>
            <a:endParaRPr lang="en-CA" sz="4000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06" y="854638"/>
            <a:ext cx="2896903" cy="22021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6031602" y="1333121"/>
            <a:ext cx="2259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7200" dirty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ILS</a:t>
            </a:r>
            <a:endParaRPr lang="en-CA" sz="7200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460170" y="2453019"/>
            <a:ext cx="5484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Integrated Labour System</a:t>
            </a:r>
            <a:endParaRPr lang="en-CA" sz="1600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872" y="4193525"/>
            <a:ext cx="2583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Training Program</a:t>
            </a:r>
            <a:endParaRPr lang="en-CA" sz="2400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558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Advanced 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Find (Continued)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20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1562608"/>
            <a:ext cx="10468393" cy="130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File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tab contains a list of actions that can be performed from this menu, such as launching a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New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Activity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(i.e. creating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 new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Task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General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Enquiry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), or creating a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new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Record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(ex: for a new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Organization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Workplace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CA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90089" y="2350950"/>
            <a:ext cx="28955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Aft>
                <a:spcPts val="600"/>
              </a:spcAft>
            </a:pP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Other commands listed are quick links to some of the ILS system's main tools including the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Print Preview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and the ILS account Options command.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982102" y="4049803"/>
            <a:ext cx="1104998" cy="1895475"/>
            <a:chOff x="9982102" y="4049803"/>
            <a:chExt cx="1104998" cy="18954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2200" y="4049803"/>
              <a:ext cx="1104900" cy="189547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9982200" y="4751727"/>
              <a:ext cx="1104900" cy="24581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82102" y="5221031"/>
              <a:ext cx="1104900" cy="24581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9003" y="2553114"/>
            <a:ext cx="6061064" cy="2993378"/>
            <a:chOff x="889003" y="2553114"/>
            <a:chExt cx="6061064" cy="29933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109" t="-218" r="-109" b="898"/>
            <a:stretch/>
          </p:blipFill>
          <p:spPr>
            <a:xfrm>
              <a:off x="889003" y="2553114"/>
              <a:ext cx="6061064" cy="2993378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631523" y="3268239"/>
              <a:ext cx="630810" cy="17254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50377" y="4983215"/>
              <a:ext cx="640335" cy="17254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75855" y="3594227"/>
            <a:ext cx="1536358" cy="2433095"/>
            <a:chOff x="6588700" y="3247843"/>
            <a:chExt cx="1536358" cy="24330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l="1250" b="1959"/>
            <a:stretch/>
          </p:blipFill>
          <p:spPr>
            <a:xfrm>
              <a:off x="6588700" y="3247843"/>
              <a:ext cx="1536358" cy="2433095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7302570" y="3713727"/>
              <a:ext cx="803633" cy="42464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65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Advanced 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Find (Continued)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21</a:t>
            </a:fld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8200" y="1530570"/>
            <a:ext cx="10326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Advanced Find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tab offers several options such as creating and saving advanced searches, and editing the view of your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results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 </a:t>
            </a:r>
            <a:r>
              <a:rPr lang="en-CA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To perform an </a:t>
            </a:r>
            <a:r>
              <a:rPr lang="en-CA" altLang="en-US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Advanced find</a:t>
            </a:r>
            <a:r>
              <a:rPr lang="en-CA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</a:t>
            </a:r>
            <a:r>
              <a:rPr lang="en-CA" altLang="en-US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we </a:t>
            </a:r>
            <a:r>
              <a:rPr lang="en-CA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need to assign a set of search criteria</a:t>
            </a:r>
            <a:r>
              <a:rPr lang="en-CA" altLang="en-US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534509"/>
            <a:ext cx="106334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Let' s begin by selecting an </a:t>
            </a:r>
            <a:r>
              <a:rPr lang="en-CA" altLang="en-US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category </a:t>
            </a:r>
            <a:r>
              <a:rPr lang="en-CA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from the </a:t>
            </a:r>
            <a:r>
              <a:rPr lang="en-CA" altLang="en-US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Look for</a:t>
            </a:r>
            <a:r>
              <a:rPr lang="en-CA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drop-down menu.  There are many options to choose from, but for this example, we will use </a:t>
            </a:r>
            <a:r>
              <a:rPr lang="en-CA" altLang="en-US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OHS Cases</a:t>
            </a:r>
            <a:r>
              <a:rPr lang="en-CA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  Next, we can select from the </a:t>
            </a:r>
            <a:r>
              <a:rPr lang="en-CA" altLang="en-US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Use Saved View</a:t>
            </a:r>
            <a:r>
              <a:rPr lang="en-CA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drop-down list. This list contains common, pre-existing search clauses. This is also where you will find any searches you choose to save. </a:t>
            </a:r>
            <a:r>
              <a:rPr lang="en-CA" altLang="en-US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For now</a:t>
            </a:r>
            <a:r>
              <a:rPr lang="en-CA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</a:t>
            </a:r>
            <a:r>
              <a:rPr lang="en-CA" altLang="en-US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let's add </a:t>
            </a:r>
            <a:r>
              <a:rPr lang="en-CA" altLang="en-US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Active OHS Cases</a:t>
            </a:r>
            <a:r>
              <a:rPr lang="en-CA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from the existing list</a:t>
            </a:r>
            <a:r>
              <a:rPr lang="en-CA" altLang="en-US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  <a:endParaRPr lang="en-CA" altLang="en-US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5281613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Notice that the conditions of the search query we selected are now listed below, identifying that we are searching for results for which the </a:t>
            </a:r>
            <a:r>
              <a:rPr lang="en-CA" altLang="en-US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Status </a:t>
            </a:r>
            <a:r>
              <a:rPr lang="en-CA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field is </a:t>
            </a:r>
            <a:r>
              <a:rPr lang="en-CA" altLang="en-US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defined </a:t>
            </a:r>
            <a:r>
              <a:rPr lang="en-CA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as </a:t>
            </a:r>
            <a:r>
              <a:rPr lang="en-CA" altLang="en-US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Active </a:t>
            </a:r>
            <a:r>
              <a:rPr lang="en-CA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(i.e. </a:t>
            </a:r>
            <a:r>
              <a:rPr lang="en-CA" altLang="en-US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Equals</a:t>
            </a:r>
            <a:r>
              <a:rPr lang="en-CA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- </a:t>
            </a:r>
            <a:r>
              <a:rPr lang="en-CA" altLang="en-US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Active</a:t>
            </a:r>
            <a:r>
              <a:rPr lang="en-CA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). 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45121" y="3968614"/>
            <a:ext cx="9973155" cy="1140829"/>
            <a:chOff x="745121" y="3968614"/>
            <a:chExt cx="9973155" cy="11408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r="1188"/>
            <a:stretch/>
          </p:blipFill>
          <p:spPr>
            <a:xfrm>
              <a:off x="1300163" y="3968614"/>
              <a:ext cx="9418113" cy="63817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3" name="Rounded Rectangular Callout 22"/>
            <p:cNvSpPr/>
            <p:nvPr/>
          </p:nvSpPr>
          <p:spPr>
            <a:xfrm>
              <a:off x="4655674" y="4698571"/>
              <a:ext cx="962701" cy="410871"/>
            </a:xfrm>
            <a:prstGeom prst="wedgeRoundRectCallout">
              <a:avLst>
                <a:gd name="adj1" fmla="val -39782"/>
                <a:gd name="adj2" fmla="val -74810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Value</a:t>
              </a:r>
              <a:endPara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24" name="Rounded Rectangular Callout 23"/>
            <p:cNvSpPr/>
            <p:nvPr/>
          </p:nvSpPr>
          <p:spPr>
            <a:xfrm>
              <a:off x="2700397" y="4698572"/>
              <a:ext cx="962701" cy="410871"/>
            </a:xfrm>
            <a:prstGeom prst="wedgeRoundRectCallout">
              <a:avLst>
                <a:gd name="adj1" fmla="val 4283"/>
                <a:gd name="adj2" fmla="val -77104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Qualifier</a:t>
              </a:r>
              <a:endPara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25" name="Rounded Rectangular Callout 24"/>
            <p:cNvSpPr/>
            <p:nvPr/>
          </p:nvSpPr>
          <p:spPr>
            <a:xfrm>
              <a:off x="745121" y="4698572"/>
              <a:ext cx="962701" cy="410871"/>
            </a:xfrm>
            <a:prstGeom prst="wedgeRoundRectCallout">
              <a:avLst>
                <a:gd name="adj1" fmla="val 46388"/>
                <a:gd name="adj2" fmla="val -70221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Category</a:t>
              </a:r>
              <a:endPara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3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Advanced 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Find (Continued)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472" y="1638793"/>
            <a:ext cx="10239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You'll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notice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y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ou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can add other clauses to your search by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using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Select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command to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select a category, adding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 search field.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Let's choose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Case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Type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 </a:t>
            </a:r>
            <a:endParaRPr lang="en-CA" dirty="0" smtClean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472" y="2356904"/>
            <a:ext cx="10448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 default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qualifier,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Equals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automatically appear to the right of your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selected category.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This can be changed by activating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drop-down. The options in the qualifier list will change depending on the type of information being requested.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3286" y="3923694"/>
            <a:ext cx="33095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If, for example, we were to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select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Created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On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we see that the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qualifier options change to reflect that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selection. In this case, they serve to qualify a time period.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52652" y="3558792"/>
            <a:ext cx="3234572" cy="2438400"/>
            <a:chOff x="4457700" y="3270897"/>
            <a:chExt cx="3234572" cy="2438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-1" r="1283"/>
            <a:stretch/>
          </p:blipFill>
          <p:spPr>
            <a:xfrm>
              <a:off x="4457700" y="3270897"/>
              <a:ext cx="3234572" cy="24384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2" name="Rectangle 21"/>
            <p:cNvSpPr/>
            <p:nvPr/>
          </p:nvSpPr>
          <p:spPr>
            <a:xfrm>
              <a:off x="4641915" y="3865557"/>
              <a:ext cx="3040930" cy="185521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802880" y="3504741"/>
            <a:ext cx="3155747" cy="2455495"/>
            <a:chOff x="7812308" y="3270897"/>
            <a:chExt cx="3155747" cy="24554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b="38889"/>
            <a:stretch/>
          </p:blipFill>
          <p:spPr>
            <a:xfrm>
              <a:off x="7812308" y="3270897"/>
              <a:ext cx="3155747" cy="245549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3" name="Rectangle 22"/>
            <p:cNvSpPr/>
            <p:nvPr/>
          </p:nvSpPr>
          <p:spPr>
            <a:xfrm>
              <a:off x="7994015" y="4051078"/>
              <a:ext cx="2974039" cy="219264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112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Advanced 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Find (Continued)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38770" y="1638161"/>
            <a:ext cx="10108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In the first command, when looking for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OHS Cases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the qualifier used was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Equals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and the value was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Active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meaning we wanted to include all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OHS Cases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that qualified as being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Active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953929" y="5503677"/>
            <a:ext cx="8227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We can examine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this by selecting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Does not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equal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as the Case Type qualifier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8770" y="2436541"/>
            <a:ext cx="5395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Qualifiers can also be also be used to omit results.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70" y="2960794"/>
            <a:ext cx="9505950" cy="2428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6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Advanced 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Find (Continued)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8200" y="1452314"/>
            <a:ext cx="102366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When we activate the drop-down, a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Select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Values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pop-up window appears. From here, we can select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which case types we DO NOT want included in our search results by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moving them from the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Available Values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list to the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Selected Values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box. 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5091331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This can be done by double-clicking the items or highlighting them and using the arrow keys to move them between the boxes before selecting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OK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Let's explore this by adding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Education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Hazardous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Occurrence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and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Refusal to Work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to the to the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Selected Values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box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72278" y="2454452"/>
            <a:ext cx="3810568" cy="2544843"/>
            <a:chOff x="3872278" y="2454452"/>
            <a:chExt cx="3810568" cy="25448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1395" t="4303" r="1521" b="3482"/>
            <a:stretch/>
          </p:blipFill>
          <p:spPr>
            <a:xfrm>
              <a:off x="3872278" y="2454452"/>
              <a:ext cx="3810568" cy="254484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5" name="Rectangle 14"/>
            <p:cNvSpPr/>
            <p:nvPr/>
          </p:nvSpPr>
          <p:spPr>
            <a:xfrm>
              <a:off x="5565501" y="3726873"/>
              <a:ext cx="288544" cy="219264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26947" y="4723721"/>
              <a:ext cx="560351" cy="219264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580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Advanced 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Find (Continued)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25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1573708"/>
            <a:ext cx="10088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Certain search selections will provide a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Look Up Records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option, allowing you to search for specific existing criteria. 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795564"/>
            <a:ext cx="1028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For example, by selecting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Case ID of Relied on Decision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a look-up icon will appear in the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Value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field. Selecting the look-up icon will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launch a pop-up window. From here, simply search for and specify which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CASE ID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you wish to add.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8200" y="2420674"/>
            <a:ext cx="10287000" cy="2174255"/>
            <a:chOff x="838200" y="2312357"/>
            <a:chExt cx="7879202" cy="15826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1212" b="1403"/>
            <a:stretch/>
          </p:blipFill>
          <p:spPr>
            <a:xfrm>
              <a:off x="838200" y="2312357"/>
              <a:ext cx="7879202" cy="158266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8" name="Rectangle 17"/>
            <p:cNvSpPr/>
            <p:nvPr/>
          </p:nvSpPr>
          <p:spPr>
            <a:xfrm>
              <a:off x="5190587" y="3227080"/>
              <a:ext cx="384713" cy="219264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65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Advanced 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Find (Continued)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26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30108" y="1719122"/>
            <a:ext cx="5364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To choose an option from the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Look up Records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window, be sure to activate the check box on the left and use the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Select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button to add it to the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Selected Records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box.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31884" y="1613626"/>
            <a:ext cx="4338615" cy="4338615"/>
            <a:chOff x="6634184" y="1536566"/>
            <a:chExt cx="4338615" cy="433861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4184" y="1536566"/>
              <a:ext cx="4338615" cy="43386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Rectangle 15"/>
            <p:cNvSpPr/>
            <p:nvPr/>
          </p:nvSpPr>
          <p:spPr>
            <a:xfrm>
              <a:off x="6876229" y="3314700"/>
              <a:ext cx="210371" cy="252058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76228" y="3771461"/>
              <a:ext cx="210371" cy="252058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10742" y="4721849"/>
              <a:ext cx="658458" cy="252058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7670800" y="4823321"/>
              <a:ext cx="520700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ular Callout 21"/>
          <p:cNvSpPr/>
          <p:nvPr/>
        </p:nvSpPr>
        <p:spPr>
          <a:xfrm>
            <a:off x="6560674" y="3936021"/>
            <a:ext cx="3358026" cy="1740879"/>
          </a:xfrm>
          <a:prstGeom prst="wedgeRoundRectCallout">
            <a:avLst>
              <a:gd name="adj1" fmla="val -169300"/>
              <a:gd name="adj2" fmla="val -74810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Selecting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item rather than using the checkbox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will launch the records in a separate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window. It will not be added to the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Selected records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box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2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Advanced 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Find (Continued)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1605681"/>
            <a:ext cx="1014085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At any time, you can edit your search criteria [demonstrate moving between the different options] or delete them using their respective drop-downs [demonstrate removing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Case ID of Relied on Decision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] 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600"/>
              </a:spcAft>
            </a:pPr>
            <a:r>
              <a:rPr lang="en-CA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5148514"/>
            <a:ext cx="7036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You will be prompted to confirm the deletion. Simply select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"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OK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".</a:t>
            </a:r>
            <a:endParaRPr lang="en-CA" b="1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29" t="33944" r="30515" b="1135"/>
          <a:stretch/>
        </p:blipFill>
        <p:spPr>
          <a:xfrm>
            <a:off x="951705" y="2755960"/>
            <a:ext cx="10288589" cy="1847116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602" t="4264" r="1746" b="9069"/>
          <a:stretch/>
        </p:blipFill>
        <p:spPr>
          <a:xfrm>
            <a:off x="5918199" y="3443781"/>
            <a:ext cx="5664597" cy="1552646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32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Advanced 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Find (Continued)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28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8200" y="1633819"/>
            <a:ext cx="10132151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To view the results of your search, select the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Results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button under the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Advanced Find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tab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41400" y="2366962"/>
            <a:ext cx="9114014" cy="2774642"/>
            <a:chOff x="1041400" y="2366962"/>
            <a:chExt cx="9114014" cy="27746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610"/>
            <a:stretch/>
          </p:blipFill>
          <p:spPr>
            <a:xfrm>
              <a:off x="1041400" y="2366962"/>
              <a:ext cx="9114014" cy="2774642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Rectangle 13"/>
            <p:cNvSpPr/>
            <p:nvPr/>
          </p:nvSpPr>
          <p:spPr>
            <a:xfrm>
              <a:off x="2113729" y="2687416"/>
              <a:ext cx="604071" cy="94864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28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Advanced 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Find (Continued)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29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77100" y="2717193"/>
            <a:ext cx="3821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resulting list displays all active OHS cases, excluding those related to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Education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Hazardous Occurrences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and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Refusal to Work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13" t="611" r="416" b="1135"/>
          <a:stretch/>
        </p:blipFill>
        <p:spPr>
          <a:xfrm>
            <a:off x="838200" y="1439131"/>
            <a:ext cx="5703524" cy="43217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0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In </a:t>
            </a:r>
            <a:r>
              <a:rPr lang="fr-CA" dirty="0" err="1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this</a:t>
            </a:r>
            <a:r>
              <a:rPr lang="fr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 module, </a:t>
            </a:r>
            <a:r>
              <a:rPr lang="fr-CA" dirty="0" err="1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we</a:t>
            </a:r>
            <a:r>
              <a:rPr lang="fr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fr-CA" dirty="0" err="1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will</a:t>
            </a:r>
            <a:r>
              <a:rPr lang="fr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 explore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7822" y="2330748"/>
            <a:ext cx="983435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How to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perform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Global </a:t>
            </a:r>
            <a:r>
              <a:rPr lang="fr-CA" b="1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</a:t>
            </a:r>
            <a:r>
              <a:rPr lang="fr-CA" b="1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earches</a:t>
            </a:r>
            <a:endParaRPr lang="fr-CA" b="1" dirty="0" smtClean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How to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perform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Local </a:t>
            </a:r>
            <a:r>
              <a:rPr lang="fr-CA" b="1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Searches</a:t>
            </a:r>
            <a:endParaRPr lang="fr-CA" b="1" dirty="0" smtClean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Using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the </a:t>
            </a:r>
            <a:r>
              <a:rPr lang="fr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Chart Drill-Down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feature</a:t>
            </a:r>
            <a:endParaRPr lang="fr-CA" dirty="0" smtClean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Creating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and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aving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Advanced </a:t>
            </a:r>
            <a:r>
              <a:rPr lang="fr-CA" b="1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Search</a:t>
            </a:r>
            <a:r>
              <a:rPr lang="fr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b="1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Queries</a:t>
            </a:r>
            <a:r>
              <a:rPr lang="fr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using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the </a:t>
            </a:r>
            <a:r>
              <a:rPr lang="fr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Advanced </a:t>
            </a:r>
            <a:r>
              <a:rPr lang="fr-CA" b="1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Find</a:t>
            </a:r>
            <a:r>
              <a:rPr lang="fr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eature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Exporting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Advanced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Find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earch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results</a:t>
            </a:r>
            <a:endParaRPr lang="fr-CA" dirty="0" smtClean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14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Advanced 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Find (Continued)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30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7682" y="1632969"/>
            <a:ext cx="10113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Searches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that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you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perform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frequently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can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be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saved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as for future use. To do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this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select </a:t>
            </a:r>
            <a:r>
              <a:rPr lang="fr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Save As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under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the </a:t>
            </a:r>
            <a:r>
              <a:rPr lang="fr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Advanced </a:t>
            </a:r>
            <a:r>
              <a:rPr lang="fr-CA" b="1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Find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tab.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A </a:t>
            </a:r>
            <a:r>
              <a:rPr lang="fr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Save as new </a:t>
            </a:r>
            <a:r>
              <a:rPr lang="fr-CA" b="1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View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pop-up box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will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appear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.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Provide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it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with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a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name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and description, and select </a:t>
            </a:r>
            <a:r>
              <a:rPr lang="fr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Save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6159046" y="4788922"/>
            <a:ext cx="525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To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access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your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saved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search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commands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select the </a:t>
            </a:r>
            <a:r>
              <a:rPr lang="fr-CA" b="1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Saved</a:t>
            </a:r>
            <a:r>
              <a:rPr lang="fr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b="1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Views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button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under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the </a:t>
            </a:r>
            <a:r>
              <a:rPr lang="fr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Advanced </a:t>
            </a:r>
            <a:r>
              <a:rPr lang="fr-CA" b="1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Find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tab.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92595" y="2556299"/>
            <a:ext cx="6806576" cy="3427305"/>
            <a:chOff x="937682" y="2556299"/>
            <a:chExt cx="6806576" cy="342730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682" y="2687416"/>
              <a:ext cx="4836521" cy="329618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Rectangle 13"/>
            <p:cNvSpPr/>
            <p:nvPr/>
          </p:nvSpPr>
          <p:spPr>
            <a:xfrm>
              <a:off x="2342329" y="2958532"/>
              <a:ext cx="705671" cy="18029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096000" y="2556299"/>
              <a:ext cx="1648258" cy="776143"/>
              <a:chOff x="7114741" y="3048000"/>
              <a:chExt cx="1699059" cy="776143"/>
            </a:xfrm>
          </p:grpSpPr>
          <p:sp>
            <p:nvSpPr>
              <p:cNvPr id="17" name="Rounded Rectangular Callout 16"/>
              <p:cNvSpPr/>
              <p:nvPr/>
            </p:nvSpPr>
            <p:spPr>
              <a:xfrm>
                <a:off x="7114741" y="3048000"/>
                <a:ext cx="1699059" cy="776143"/>
              </a:xfrm>
              <a:prstGeom prst="wedgeRoundRectCallout">
                <a:avLst>
                  <a:gd name="adj1" fmla="val -231970"/>
                  <a:gd name="adj2" fmla="val 18459"/>
                  <a:gd name="adj3" fmla="val 16667"/>
                </a:avLst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t="16222"/>
              <a:stretch/>
            </p:blipFill>
            <p:spPr>
              <a:xfrm>
                <a:off x="7179730" y="3185093"/>
                <a:ext cx="1583269" cy="493161"/>
              </a:xfrm>
              <a:prstGeom prst="rect">
                <a:avLst/>
              </a:prstGeom>
            </p:spPr>
          </p:pic>
        </p:grpSp>
      </p:grpSp>
      <p:grpSp>
        <p:nvGrpSpPr>
          <p:cNvPr id="18" name="Group 17"/>
          <p:cNvGrpSpPr/>
          <p:nvPr/>
        </p:nvGrpSpPr>
        <p:grpSpPr>
          <a:xfrm>
            <a:off x="6159046" y="3631302"/>
            <a:ext cx="5080001" cy="1027044"/>
            <a:chOff x="6159046" y="3631302"/>
            <a:chExt cx="5080001" cy="102704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l="474" t="1958" r="790" b="3938"/>
            <a:stretch/>
          </p:blipFill>
          <p:spPr>
            <a:xfrm>
              <a:off x="6159046" y="3631302"/>
              <a:ext cx="5080001" cy="1027044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ectangle 21"/>
            <p:cNvSpPr/>
            <p:nvPr/>
          </p:nvSpPr>
          <p:spPr>
            <a:xfrm>
              <a:off x="6567293" y="3824142"/>
              <a:ext cx="417707" cy="8342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Exporting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8200" y="1600196"/>
            <a:ext cx="10188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Search results can be exported to a Excel using the Export button at the end of the ribbon under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List Tools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tab.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96" t="4183" r="662" b="3012"/>
          <a:stretch/>
        </p:blipFill>
        <p:spPr>
          <a:xfrm>
            <a:off x="901700" y="2806700"/>
            <a:ext cx="10515600" cy="18161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10521975" y="3362539"/>
            <a:ext cx="895325" cy="12602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7607300" y="4993785"/>
            <a:ext cx="1778000" cy="940779"/>
          </a:xfrm>
          <a:prstGeom prst="wedgeRoundRectCallout">
            <a:avLst>
              <a:gd name="adj1" fmla="val 115395"/>
              <a:gd name="adj2" fmla="val -99961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Select to export list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9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0324" y="3353224"/>
            <a:ext cx="4044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4000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End of Module 3</a:t>
            </a:r>
            <a:endParaRPr lang="en-CA" sz="4000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06" y="854638"/>
            <a:ext cx="2896903" cy="22021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6031602" y="1333121"/>
            <a:ext cx="2259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7200" dirty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ILS</a:t>
            </a:r>
            <a:endParaRPr lang="en-CA" sz="7200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460170" y="2453019"/>
            <a:ext cx="5484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Integrated Labour System</a:t>
            </a:r>
            <a:endParaRPr lang="en-CA" sz="1600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872" y="4193525"/>
            <a:ext cx="2583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Training Program</a:t>
            </a:r>
            <a:endParaRPr lang="en-CA" sz="2400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6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Global </a:t>
            </a:r>
            <a:r>
              <a:rPr lang="fr-CA" dirty="0" err="1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Search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4956" y="1532101"/>
            <a:ext cx="82338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There are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two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main free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text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search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options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within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ILS. </a:t>
            </a:r>
            <a:endParaRPr lang="fr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3" r="502"/>
          <a:stretch/>
        </p:blipFill>
        <p:spPr>
          <a:xfrm>
            <a:off x="1077884" y="3058042"/>
            <a:ext cx="10351332" cy="126208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994955" y="4486433"/>
            <a:ext cx="80755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By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contrast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the local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search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field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searches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only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what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is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on the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current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page.</a:t>
            </a:r>
            <a:endParaRPr lang="en-CA" sz="1400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10086680" y="4276935"/>
            <a:ext cx="1093510" cy="436467"/>
          </a:xfrm>
          <a:prstGeom prst="wedgeRoundRectCallout">
            <a:avLst>
              <a:gd name="adj1" fmla="val -48462"/>
              <a:gd name="adj2" fmla="val -90941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Local </a:t>
            </a:r>
            <a:r>
              <a:rPr lang="fr-CA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Search</a:t>
            </a:r>
            <a:endParaRPr lang="en-CA" sz="1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9982200" y="2293928"/>
            <a:ext cx="1197990" cy="436467"/>
          </a:xfrm>
          <a:prstGeom prst="wedgeRoundRectCallout">
            <a:avLst>
              <a:gd name="adj1" fmla="val -148467"/>
              <a:gd name="adj2" fmla="val 137998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Global </a:t>
            </a:r>
            <a:r>
              <a:rPr lang="fr-CA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Search</a:t>
            </a:r>
            <a:endParaRPr lang="en-CA" sz="1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4954" y="2480104"/>
            <a:ext cx="8520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global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search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-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located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in the main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toolbar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-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searches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the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entire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ILS 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system.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76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2" t="14043" r="528" b="33587"/>
          <a:stretch/>
        </p:blipFill>
        <p:spPr>
          <a:xfrm>
            <a:off x="977766" y="3257125"/>
            <a:ext cx="8745973" cy="230366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Global </a:t>
            </a:r>
            <a:r>
              <a:rPr lang="fr-CA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Search</a:t>
            </a:r>
            <a:r>
              <a:rPr lang="fr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</a:t>
            </a:r>
            <a:r>
              <a:rPr lang="fr-CA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Continued</a:t>
            </a:r>
            <a:r>
              <a:rPr lang="fr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765" y="1446850"/>
            <a:ext cx="10099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In the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Global Search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field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type your keyword then press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Enter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on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your keyboard or select the magnifying glass icon.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Your results are automatically categorized.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66" y="2332260"/>
            <a:ext cx="8745973" cy="326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977765" y="2779282"/>
            <a:ext cx="463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Your results are automatically categorized.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6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Global </a:t>
            </a:r>
            <a:r>
              <a:rPr lang="fr-CA" dirty="0" err="1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Search</a:t>
            </a:r>
            <a:r>
              <a:rPr lang="fr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</a:t>
            </a:r>
            <a:r>
              <a:rPr lang="fr-CA" dirty="0" err="1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Continued</a:t>
            </a:r>
            <a:r>
              <a:rPr lang="fr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0124" y="1678729"/>
            <a:ext cx="6350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(Hover over image below to activate video play options.)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1121397" y="2060263"/>
            <a:ext cx="26343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If you do not see the search bar in the main toolbar, simply select the magnifying glass to activate the search field. </a:t>
            </a:r>
            <a:endParaRPr lang="en-CA" dirty="0" smtClean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endParaRPr lang="en-CA" dirty="0" smtClean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drop down menu next to "Filter With" allows you to narrow your search results to a specific category. </a:t>
            </a:r>
            <a:endParaRPr lang="en-CA" dirty="0" smtClean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6" name="video demo global search 2.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03758" y="2060263"/>
            <a:ext cx="6009181" cy="338016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71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Local </a:t>
            </a:r>
            <a:r>
              <a:rPr lang="fr-CA" dirty="0" err="1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Search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7</a:t>
            </a:fld>
            <a:endParaRPr lang="en-US" dirty="0"/>
          </a:p>
        </p:txBody>
      </p:sp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8" t="32859" r="18368" b="38832"/>
          <a:stretch/>
        </p:blipFill>
        <p:spPr bwMode="auto">
          <a:xfrm>
            <a:off x="1943828" y="3242917"/>
            <a:ext cx="8271685" cy="1561204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h="25400"/>
            <a:contourClr>
              <a:schemeClr val="accent1">
                <a:lumMod val="75000"/>
              </a:schemeClr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977809" y="1769722"/>
            <a:ext cx="10099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To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perform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a local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search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first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navigate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to the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desired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category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using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the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dropdown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arrow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next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to 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ILS. As an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example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select </a:t>
            </a:r>
            <a:r>
              <a:rPr lang="fr-CA" b="1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Organization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from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the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list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of options.</a:t>
            </a:r>
            <a:endParaRPr lang="fr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82412" y="2664443"/>
            <a:ext cx="9827175" cy="2706919"/>
            <a:chOff x="1471401" y="2675786"/>
            <a:chExt cx="9385562" cy="2465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1401" y="2675786"/>
              <a:ext cx="9385562" cy="2465818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3695307" y="3054285"/>
              <a:ext cx="2064470" cy="377072"/>
            </a:xfrm>
            <a:prstGeom prst="straightConnector1">
              <a:avLst/>
            </a:prstGeom>
            <a:ln w="254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785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1" r="2040"/>
          <a:stretch/>
        </p:blipFill>
        <p:spPr>
          <a:xfrm>
            <a:off x="1179910" y="4414396"/>
            <a:ext cx="9953146" cy="121652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Local </a:t>
            </a:r>
            <a:r>
              <a:rPr lang="fr-CA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Search</a:t>
            </a:r>
            <a:r>
              <a:rPr lang="fr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</a:t>
            </a:r>
            <a:r>
              <a:rPr lang="fr-CA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continued</a:t>
            </a:r>
            <a:r>
              <a:rPr lang="fr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8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23938" y="3657392"/>
            <a:ext cx="1010911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All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corresponding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results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under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the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organization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category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will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display.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Simply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select the one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you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want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to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access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its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contents.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3938" y="1675813"/>
            <a:ext cx="10972800" cy="37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Enter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your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search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criteria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in the local </a:t>
            </a:r>
            <a:r>
              <a:rPr lang="fr-CA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seach</a:t>
            </a:r>
            <a:r>
              <a:rPr lang="fr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bar. </a:t>
            </a:r>
            <a:endParaRPr lang="fr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b="21152"/>
          <a:stretch/>
        </p:blipFill>
        <p:spPr>
          <a:xfrm>
            <a:off x="1179910" y="2164936"/>
            <a:ext cx="8700331" cy="137715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46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Using Chart Drill-Downs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9</a:t>
            </a:fld>
            <a:endParaRPr lang="en-US" dirty="0"/>
          </a:p>
        </p:txBody>
      </p:sp>
      <p:sp>
        <p:nvSpPr>
          <p:cNvPr id="22" name="Rectangle 21"/>
          <p:cNvSpPr/>
          <p:nvPr>
            <p:custDataLst>
              <p:tags r:id="rId1"/>
            </p:custDataLst>
          </p:nvPr>
        </p:nvSpPr>
        <p:spPr>
          <a:xfrm>
            <a:off x="917384" y="1840664"/>
            <a:ext cx="10436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built-in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Charts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feature allows you to filter multiple search results using data embedded in the content.  This process is called "drilling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down". It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is a staged approach of moving from a more general overview of data to a more specific one. </a:t>
            </a:r>
            <a:endParaRPr lang="en-CA" dirty="0" smtClean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005478" y="3101482"/>
            <a:ext cx="7348322" cy="1996618"/>
            <a:chOff x="4492141" y="3398125"/>
            <a:chExt cx="6814964" cy="18516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2141" y="3398125"/>
              <a:ext cx="6814964" cy="1851699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6070384" y="3508534"/>
              <a:ext cx="1389518" cy="444704"/>
            </a:xfrm>
            <a:prstGeom prst="straightConnector1">
              <a:avLst/>
            </a:prstGeom>
            <a:ln w="254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917384" y="3140194"/>
            <a:ext cx="32145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To demonstrate this, let's begin by selecting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Organizations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from the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ILS Main Menu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followed by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Active Organizations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822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1E9B9515-DEE8-489B-8CD5-0858A4AA30F1}&quot;/&gt;&lt;isInvalidForFieldText val=&quot;0&quot;/&gt;&lt;Image&gt;&lt;filename val=&quot;C:\Users\frederique.marais\AppData\Local\Temp\CP46321051265Session\CPTrustFolder46321051281\PPTImport463215708500\data\asimages\{1E9B9515-DEE8-489B-8CD5-0858A4AA30F1}_21.png&quot;/&gt;&lt;left val=&quot;69&quot;/&gt;&lt;top val=&quot;90&quot;/&gt;&lt;width val=&quot;830&quot;/&gt;&lt;height val=&quot;105&quot;/&gt;&lt;hasText val=&quot;1&quot;/&gt;&lt;/Image&gt;&lt;/ThreeDShapeInfo&gt;"/>
  <p:tag name="PRESENTER_SHAPETEXTINFO" val="&lt;ShapeTextInfo&gt;&lt;TableIndex row=&quot;-1&quot; col=&quot;-1&quot;&gt;&lt;linesCount val=&quot;2&quot;/&gt;&lt;lineCharCount val=&quot;84&quot;/&gt;&lt;lineCharCount val=&quot;66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2D9A0891-9AE5-47C9-8685-C3B155876AE4}&quot;/&gt;&lt;isInvalidForFieldText val=&quot;0&quot;/&gt;&lt;Image&gt;&lt;filename val=&quot;C:\Users\frederique.marais\AppData\Local\Temp\CP46321051265Session\CPTrustFolder46321051281\PPTImport463215708500\data\asimages\{2D9A0891-9AE5-47C9-8685-C3B155876AE4}_21.png&quot;/&gt;&lt;left val=&quot;280&quot;/&gt;&lt;top val=&quot;162&quot;/&gt;&lt;width val=&quot;553&quot;/&gt;&lt;height val=&quot;131&quot;/&gt;&lt;hasText val=&quot;1&quot;/&gt;&lt;/Image&gt;&lt;/ThreeDShapeInfo&gt;"/>
  <p:tag name="PRESENTER_SHAPETEXTINFO" val="&lt;ShapeTextInfo&gt;&lt;TableIndex row=&quot;-1&quot; col=&quot;-1&quot;&gt;&lt;linesCount val=&quot;4&quot;/&gt;&lt;lineCharCount val=&quot;48&quot;/&gt;&lt;lineCharCount val=&quot;50&quot;/&gt;&lt;lineCharCount val=&quot;50&quot;/&gt;&lt;lineCharCount val=&quot;1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0F76A9F2-FB53-44F0-83BC-E5C66266CBCC}&quot;/&gt;&lt;isInvalidForFieldText val=&quot;0&quot;/&gt;&lt;Image&gt;&lt;filename val=&quot;C:\Users\frederique.marais\AppData\Local\Temp\CP46321051265Session\CPTrustFolder46321051281\PPTImport463215708500\data\asimages\{0F76A9F2-FB53-44F0-83BC-E5C66266CBCC}_21.png&quot;/&gt;&lt;left val=&quot;465&quot;/&gt;&lt;top val=&quot;300&quot;/&gt;&lt;width val=&quot;466&quot;/&gt;&lt;height val=&quot;312&quot;/&gt;&lt;hasText val=&quot;1&quot;/&gt;&lt;/Image&gt;&lt;/ThreeDShapeInfo&gt;"/>
  <p:tag name="PRESENTER_SHAPETEXTINFO" val="&lt;ShapeTextInfo&gt;&lt;TableIndex row=&quot;-1&quot; col=&quot;-1&quot;&gt;&lt;linesCount val=&quot;13&quot;/&gt;&lt;lineCharCount val=&quot;60&quot;/&gt;&lt;lineCharCount val=&quot;65&quot;/&gt;&lt;lineCharCount val=&quot;36&quot;/&gt;&lt;lineCharCount val=&quot;65&quot;/&gt;&lt;lineCharCount val=&quot;56&quot;/&gt;&lt;lineCharCount val=&quot;31&quot;/&gt;&lt;lineCharCount val=&quot;53&quot;/&gt;&lt;lineCharCount val=&quot;56&quot;/&gt;&lt;lineCharCount val=&quot;63&quot;/&gt;&lt;lineCharCount val=&quot;67&quot;/&gt;&lt;lineCharCount val=&quot;35&quot;/&gt;&lt;lineCharCount val=&quot;65&quot;/&gt;&lt;lineCharCount val=&quot;9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C73991A-E90D-4E20-82F2-D8AABC453AFD}&quot;/&gt;&lt;isInvalidForFieldText val=&quot;0&quot;/&gt;&lt;Image&gt;&lt;filename val=&quot;C:\Users\frederique.marais\AppData\Local\Temp\CP46321051265Session\CPTrustFolder46321051281\PPTImport463215708500\data\asimages\{1C73991A-E90D-4E20-82F2-D8AABC453AFD}_21.png&quot;/&gt;&lt;left val=&quot;270&quot;/&gt;&lt;top val=&quot;297&quot;/&gt;&lt;width val=&quot;173&quot;/&gt;&lt;height val=&quot;220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ILS Training 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LS Training PPT" id="{5164B07A-CD25-47A5-AEF0-44BBBF64E960}" vid="{A2E9681C-4D4E-439D-8363-B8D0BA7D1F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F1F634F7B10E449008B98A4F40CE83" ma:contentTypeVersion="0" ma:contentTypeDescription="Create a new document." ma:contentTypeScope="" ma:versionID="75aa492500fc94b4197f8ab387c67e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23D5D6-D27B-4C06-8AFE-73C97626CB7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9443061-75A9-44C2-A922-2E056F251F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352701-B24B-43A7-AF43-A4EBEDFE9A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ILS Training PPT</Template>
  <TotalTime>22367</TotalTime>
  <Words>1951</Words>
  <Application>Microsoft Office PowerPoint</Application>
  <PresentationFormat>Widescreen</PresentationFormat>
  <Paragraphs>157</Paragraphs>
  <Slides>32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Microsoft JhengHei</vt:lpstr>
      <vt:lpstr>Microsoft JhengHei Light</vt:lpstr>
      <vt:lpstr>Microsoft YaHei Light</vt:lpstr>
      <vt:lpstr>Arial</vt:lpstr>
      <vt:lpstr>Calibri</vt:lpstr>
      <vt:lpstr>Calibri Light</vt:lpstr>
      <vt:lpstr>Times New Roman</vt:lpstr>
      <vt:lpstr>ILS Training PPT</vt:lpstr>
      <vt:lpstr>PowerPoint Presentation</vt:lpstr>
      <vt:lpstr>PowerPoint Presentation</vt:lpstr>
      <vt:lpstr>In this module, we will explore</vt:lpstr>
      <vt:lpstr>Global Search</vt:lpstr>
      <vt:lpstr>Global Search (Continued)</vt:lpstr>
      <vt:lpstr>Global Search (Continued)</vt:lpstr>
      <vt:lpstr>Local Search</vt:lpstr>
      <vt:lpstr>Local Search (continued)</vt:lpstr>
      <vt:lpstr>Using Chart Drill-Downs</vt:lpstr>
      <vt:lpstr>Using Chart Drill-Downs (continued)</vt:lpstr>
      <vt:lpstr>Using Chart Drill-Downs (Continued)</vt:lpstr>
      <vt:lpstr>Using Chart Drill-Downs (Continued)</vt:lpstr>
      <vt:lpstr>Using Chart Drill-Downs (Continued)</vt:lpstr>
      <vt:lpstr>Using Chart Drill-Downs (Continued)</vt:lpstr>
      <vt:lpstr>Using Chart Drill-Downs (Continued)</vt:lpstr>
      <vt:lpstr>Using Chart Drill-Downs (Continued)</vt:lpstr>
      <vt:lpstr>Navigation Records</vt:lpstr>
      <vt:lpstr>Advanced Find</vt:lpstr>
      <vt:lpstr>Advanced Find (Continued)</vt:lpstr>
      <vt:lpstr>Advanced Find (Continued)</vt:lpstr>
      <vt:lpstr>Advanced Find (Continued)</vt:lpstr>
      <vt:lpstr>Advanced Find (Continued)</vt:lpstr>
      <vt:lpstr>Advanced Find (Continued)</vt:lpstr>
      <vt:lpstr>Advanced Find (Continued)</vt:lpstr>
      <vt:lpstr>Advanced Find (Continued)</vt:lpstr>
      <vt:lpstr>Advanced Find (Continued)</vt:lpstr>
      <vt:lpstr>Advanced Find (Continued)</vt:lpstr>
      <vt:lpstr>Advanced Find (Continued)</vt:lpstr>
      <vt:lpstr>Advanced Find (Continued)</vt:lpstr>
      <vt:lpstr>Advanced Find (Continued)</vt:lpstr>
      <vt:lpstr>Exporting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Zhi Jun ZJ [NC]</dc:creator>
  <cp:lastModifiedBy>Marais, Frédérique FM [NC]</cp:lastModifiedBy>
  <cp:revision>701</cp:revision>
  <cp:lastPrinted>2021-06-22T02:01:18Z</cp:lastPrinted>
  <dcterms:created xsi:type="dcterms:W3CDTF">2020-09-24T15:02:43Z</dcterms:created>
  <dcterms:modified xsi:type="dcterms:W3CDTF">2021-06-23T14:59:12Z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temRetentionFormula">
    <vt:lpwstr/>
  </property>
  <property fmtid="{D5CDD505-2E9C-101B-9397-08002B2CF9AE}" pid="3" name="_dlc_policyId">
    <vt:lpwstr/>
  </property>
  <property fmtid="{D5CDD505-2E9C-101B-9397-08002B2CF9AE}" pid="4" name="ContentTypeId">
    <vt:lpwstr>0x010100D2F1F634F7B10E449008B98A4F40CE83</vt:lpwstr>
  </property>
  <property fmtid="{D5CDD505-2E9C-101B-9397-08002B2CF9AE}" pid="5" name="WorkflowChangePath">
    <vt:lpwstr>7ab30019-3554-4919-b6f6-c90dc74a1bdf,4;</vt:lpwstr>
  </property>
</Properties>
</file>