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4" r:id="rId4"/>
  </p:sldMasterIdLst>
  <p:notesMasterIdLst>
    <p:notesMasterId r:id="rId27"/>
  </p:notesMasterIdLst>
  <p:sldIdLst>
    <p:sldId id="279" r:id="rId5"/>
    <p:sldId id="414" r:id="rId6"/>
    <p:sldId id="421" r:id="rId7"/>
    <p:sldId id="422" r:id="rId8"/>
    <p:sldId id="423" r:id="rId9"/>
    <p:sldId id="424" r:id="rId10"/>
    <p:sldId id="425" r:id="rId11"/>
    <p:sldId id="426" r:id="rId12"/>
    <p:sldId id="427" r:id="rId13"/>
    <p:sldId id="428" r:id="rId14"/>
    <p:sldId id="429" r:id="rId15"/>
    <p:sldId id="430" r:id="rId16"/>
    <p:sldId id="433" r:id="rId17"/>
    <p:sldId id="434" r:id="rId18"/>
    <p:sldId id="435" r:id="rId19"/>
    <p:sldId id="431" r:id="rId20"/>
    <p:sldId id="432" r:id="rId21"/>
    <p:sldId id="436" r:id="rId22"/>
    <p:sldId id="437" r:id="rId23"/>
    <p:sldId id="439" r:id="rId24"/>
    <p:sldId id="440" r:id="rId25"/>
    <p:sldId id="44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en cunningham" initials="kc" lastIdx="10" clrIdx="0">
    <p:extLst>
      <p:ext uri="{19B8F6BF-5375-455C-9EA6-DF929625EA0E}">
        <p15:presenceInfo xmlns:p15="http://schemas.microsoft.com/office/powerpoint/2012/main" userId="35c8cf46e20ab903" providerId="Windows Live"/>
      </p:ext>
    </p:extLst>
  </p:cmAuthor>
  <p:cmAuthor id="2" name="D'Aoust, Catherine C [NC]" initials="DCC[" lastIdx="5" clrIdx="1">
    <p:extLst>
      <p:ext uri="{19B8F6BF-5375-455C-9EA6-DF929625EA0E}">
        <p15:presenceInfo xmlns:p15="http://schemas.microsoft.com/office/powerpoint/2012/main" userId="S-1-5-21-2836628367-1582996139-4062659285-474302" providerId="AD"/>
      </p:ext>
    </p:extLst>
  </p:cmAuthor>
  <p:cmAuthor id="3" name="Squalli, Batoul B [NC]" initials="SBB[" lastIdx="5" clrIdx="2">
    <p:extLst>
      <p:ext uri="{19B8F6BF-5375-455C-9EA6-DF929625EA0E}">
        <p15:presenceInfo xmlns:p15="http://schemas.microsoft.com/office/powerpoint/2012/main" userId="S-1-5-21-2836628367-1582996139-4062659285-222174" providerId="AD"/>
      </p:ext>
    </p:extLst>
  </p:cmAuthor>
  <p:cmAuthor id="4" name="Pilon, Pierre-Luc PP [NC]" initials="PPP[" lastIdx="3" clrIdx="3">
    <p:extLst>
      <p:ext uri="{19B8F6BF-5375-455C-9EA6-DF929625EA0E}">
        <p15:presenceInfo xmlns:p15="http://schemas.microsoft.com/office/powerpoint/2012/main" userId="S-1-5-21-2836628367-1582996139-4062659285-61399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7171"/>
    <a:srgbClr val="B29BBD"/>
    <a:srgbClr val="AB8AB8"/>
    <a:srgbClr val="7B558C"/>
    <a:srgbClr val="DAC7E1"/>
    <a:srgbClr val="808080"/>
    <a:srgbClr val="FFFFFF"/>
    <a:srgbClr val="01A4B5"/>
    <a:srgbClr val="333399"/>
    <a:srgbClr val="CCE7E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55" autoAdjust="0"/>
    <p:restoredTop sz="95332" autoAdjust="0"/>
  </p:normalViewPr>
  <p:slideViewPr>
    <p:cSldViewPr snapToGrid="0" snapToObjects="1">
      <p:cViewPr>
        <p:scale>
          <a:sx n="52" d="100"/>
          <a:sy n="52" d="100"/>
        </p:scale>
        <p:origin x="-24" y="619"/>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010D5C-3B3A-214D-8AA9-7907A42D725C}" type="datetimeFigureOut">
              <a:rPr lang="en-US" smtClean="0"/>
              <a:t>7/5/2021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DD8B1A-5049-5C4B-AFE6-32830630CA6A}" type="slidenum">
              <a:rPr lang="en-US" smtClean="0"/>
              <a:t>‹#›</a:t>
            </a:fld>
            <a:endParaRPr lang="en-US" dirty="0"/>
          </a:p>
        </p:txBody>
      </p:sp>
    </p:spTree>
    <p:extLst>
      <p:ext uri="{BB962C8B-B14F-4D97-AF65-F5344CB8AC3E}">
        <p14:creationId xmlns:p14="http://schemas.microsoft.com/office/powerpoint/2010/main" val="40228770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DDD8B1A-5049-5C4B-AFE6-32830630CA6A}" type="slidenum">
              <a:rPr lang="en-US" smtClean="0"/>
              <a:t>18</a:t>
            </a:fld>
            <a:endParaRPr lang="en-US" dirty="0"/>
          </a:p>
        </p:txBody>
      </p:sp>
    </p:spTree>
    <p:extLst>
      <p:ext uri="{BB962C8B-B14F-4D97-AF65-F5344CB8AC3E}">
        <p14:creationId xmlns:p14="http://schemas.microsoft.com/office/powerpoint/2010/main" val="1368359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7D14499-4289-4455-970A-0FE8A5254F71}" type="datetime1">
              <a:rPr lang="en-US" smtClean="0"/>
              <a:t>7/5/2021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E86C063-E22E-2E4C-A523-54089486E38F}" type="slidenum">
              <a:rPr lang="en-US" smtClean="0"/>
              <a:pPr/>
              <a:t>‹#›</a:t>
            </a:fld>
            <a:endParaRPr lang="en-US" dirty="0"/>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89" y="100674"/>
            <a:ext cx="11812773" cy="273507"/>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3050" y="1985467"/>
            <a:ext cx="1792730" cy="1748465"/>
          </a:xfrm>
          <a:prstGeom prst="rect">
            <a:avLst/>
          </a:prstGeom>
        </p:spPr>
      </p:pic>
      <p:sp>
        <p:nvSpPr>
          <p:cNvPr id="19" name="TextBox 18"/>
          <p:cNvSpPr txBox="1"/>
          <p:nvPr/>
        </p:nvSpPr>
        <p:spPr>
          <a:xfrm flipH="1">
            <a:off x="7234565" y="2479382"/>
            <a:ext cx="1888169" cy="1323439"/>
          </a:xfrm>
          <a:prstGeom prst="rect">
            <a:avLst/>
          </a:prstGeom>
          <a:noFill/>
        </p:spPr>
        <p:txBody>
          <a:bodyPr wrap="square" rtlCol="0">
            <a:spAutoFit/>
          </a:bodyPr>
          <a:lstStyle/>
          <a:p>
            <a:r>
              <a:rPr lang="fr-CA" sz="8000" dirty="0">
                <a:solidFill>
                  <a:srgbClr val="717171"/>
                </a:solidFill>
                <a:latin typeface="Microsoft YaHei Light" panose="020B0502040204020203" pitchFamily="34" charset="-122"/>
                <a:ea typeface="Microsoft YaHei Light" panose="020B0502040204020203" pitchFamily="34" charset="-122"/>
              </a:rPr>
              <a:t>ILS</a:t>
            </a:r>
            <a:endParaRPr lang="en-CA" sz="8000" dirty="0">
              <a:solidFill>
                <a:srgbClr val="717171"/>
              </a:solidFill>
              <a:latin typeface="Microsoft YaHei Light" panose="020B0502040204020203" pitchFamily="34" charset="-122"/>
              <a:ea typeface="Microsoft YaHei Light" panose="020B0502040204020203" pitchFamily="34" charset="-122"/>
            </a:endParaRPr>
          </a:p>
        </p:txBody>
      </p:sp>
      <p:sp>
        <p:nvSpPr>
          <p:cNvPr id="20" name="TextBox 19"/>
          <p:cNvSpPr txBox="1"/>
          <p:nvPr/>
        </p:nvSpPr>
        <p:spPr>
          <a:xfrm flipH="1">
            <a:off x="2784150" y="2479382"/>
            <a:ext cx="2259331" cy="1323439"/>
          </a:xfrm>
          <a:prstGeom prst="rect">
            <a:avLst/>
          </a:prstGeom>
          <a:noFill/>
        </p:spPr>
        <p:txBody>
          <a:bodyPr wrap="square" rtlCol="0">
            <a:spAutoFit/>
          </a:bodyPr>
          <a:lstStyle/>
          <a:p>
            <a:r>
              <a:rPr lang="fr-CA" sz="8000" dirty="0" smtClean="0">
                <a:solidFill>
                  <a:srgbClr val="717171"/>
                </a:solidFill>
                <a:latin typeface="Microsoft YaHei Light" panose="020B0502040204020203" pitchFamily="34" charset="-122"/>
                <a:ea typeface="Microsoft YaHei Light" panose="020B0502040204020203" pitchFamily="34" charset="-122"/>
              </a:rPr>
              <a:t>SIPT</a:t>
            </a:r>
            <a:endParaRPr lang="en-CA" sz="8000" dirty="0">
              <a:solidFill>
                <a:srgbClr val="717171"/>
              </a:solidFill>
              <a:latin typeface="Microsoft YaHei Light" panose="020B0502040204020203" pitchFamily="34" charset="-122"/>
              <a:ea typeface="Microsoft YaHei Light" panose="020B0502040204020203" pitchFamily="34" charset="-122"/>
            </a:endParaRPr>
          </a:p>
        </p:txBody>
      </p:sp>
      <p:sp>
        <p:nvSpPr>
          <p:cNvPr id="21" name="TextBox 20"/>
          <p:cNvSpPr txBox="1"/>
          <p:nvPr/>
        </p:nvSpPr>
        <p:spPr>
          <a:xfrm flipH="1">
            <a:off x="3353694" y="4183797"/>
            <a:ext cx="5484612" cy="646331"/>
          </a:xfrm>
          <a:prstGeom prst="rect">
            <a:avLst/>
          </a:prstGeom>
          <a:noFill/>
        </p:spPr>
        <p:txBody>
          <a:bodyPr wrap="square" rtlCol="0">
            <a:spAutoFit/>
          </a:bodyPr>
          <a:lstStyle/>
          <a:p>
            <a:pPr algn="ctr"/>
            <a:r>
              <a:rPr lang="fr-CA" dirty="0" smtClean="0">
                <a:solidFill>
                  <a:srgbClr val="717171"/>
                </a:solidFill>
                <a:latin typeface="Microsoft YaHei Light" panose="020B0502040204020203" pitchFamily="34" charset="-122"/>
                <a:ea typeface="Microsoft YaHei Light" panose="020B0502040204020203" pitchFamily="34" charset="-122"/>
              </a:rPr>
              <a:t>Système intégré du Programme du Travail</a:t>
            </a:r>
          </a:p>
          <a:p>
            <a:pPr algn="ctr"/>
            <a:r>
              <a:rPr lang="fr-CA" dirty="0" smtClean="0">
                <a:solidFill>
                  <a:srgbClr val="717171"/>
                </a:solidFill>
                <a:latin typeface="Microsoft YaHei Light" panose="020B0502040204020203" pitchFamily="34" charset="-122"/>
                <a:ea typeface="Microsoft YaHei Light" panose="020B0502040204020203" pitchFamily="34" charset="-122"/>
              </a:rPr>
              <a:t>Integrated Labour System</a:t>
            </a:r>
            <a:endParaRPr lang="en-CA" dirty="0">
              <a:solidFill>
                <a:srgbClr val="717171"/>
              </a:solidFill>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1809187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FFADD53-690B-465B-91B3-5C28F744CE61}" type="datetime1">
              <a:rPr lang="en-US" smtClean="0"/>
              <a:t>7/5/2021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E86C063-E22E-2E4C-A523-54089486E38F}" type="slidenum">
              <a:rPr lang="en-US" smtClean="0"/>
              <a:t>‹#›</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00" y="5649604"/>
            <a:ext cx="1859415" cy="1413492"/>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00" y="5649604"/>
            <a:ext cx="1859415" cy="1413492"/>
          </a:xfrm>
          <a:prstGeom prst="rect">
            <a:avLst/>
          </a:prstGeom>
        </p:spPr>
      </p:pic>
    </p:spTree>
    <p:extLst>
      <p:ext uri="{BB962C8B-B14F-4D97-AF65-F5344CB8AC3E}">
        <p14:creationId xmlns:p14="http://schemas.microsoft.com/office/powerpoint/2010/main" val="1044771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99C650D-EFEE-48BD-B1AC-FAD16F8A8980}" type="datetime1">
              <a:rPr lang="en-US" smtClean="0"/>
              <a:t>7/5/2021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E86C063-E22E-2E4C-A523-54089486E38F}" type="slidenum">
              <a:rPr lang="en-US" smtClean="0"/>
              <a:t>‹#›</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00" y="5649604"/>
            <a:ext cx="1859415" cy="1413492"/>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00" y="5649604"/>
            <a:ext cx="1859415" cy="1413492"/>
          </a:xfrm>
          <a:prstGeom prst="rect">
            <a:avLst/>
          </a:prstGeom>
        </p:spPr>
      </p:pic>
    </p:spTree>
    <p:extLst>
      <p:ext uri="{BB962C8B-B14F-4D97-AF65-F5344CB8AC3E}">
        <p14:creationId xmlns:p14="http://schemas.microsoft.com/office/powerpoint/2010/main" val="2882415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LS Training Ma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CA"/>
          </a:p>
        </p:txBody>
      </p:sp>
      <p:sp>
        <p:nvSpPr>
          <p:cNvPr id="7" name="Date Placeholder 6"/>
          <p:cNvSpPr>
            <a:spLocks noGrp="1"/>
          </p:cNvSpPr>
          <p:nvPr>
            <p:ph type="dt" sz="half" idx="10"/>
          </p:nvPr>
        </p:nvSpPr>
        <p:spPr/>
        <p:txBody>
          <a:bodyPr/>
          <a:lstStyle/>
          <a:p>
            <a:fld id="{F7D14499-4289-4455-970A-0FE8A5254F71}" type="datetime1">
              <a:rPr lang="en-US" smtClean="0"/>
              <a:t>7/5/2021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E86C063-E22E-2E4C-A523-54089486E38F}" type="slidenum">
              <a:rPr lang="en-US" smtClean="0"/>
              <a:pPr/>
              <a:t>‹#›</a:t>
            </a:fld>
            <a:endParaRPr lang="en-US" dirty="0"/>
          </a:p>
        </p:txBody>
      </p:sp>
    </p:spTree>
    <p:extLst>
      <p:ext uri="{BB962C8B-B14F-4D97-AF65-F5344CB8AC3E}">
        <p14:creationId xmlns:p14="http://schemas.microsoft.com/office/powerpoint/2010/main" val="144522375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F7D14499-4289-4455-970A-0FE8A5254F71}" type="datetime1">
              <a:rPr lang="en-US" smtClean="0"/>
              <a:t>7/5/2021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E86C063-E22E-2E4C-A523-54089486E38F}" type="slidenum">
              <a:rPr lang="en-US" smtClean="0"/>
              <a:pPr/>
              <a:t>‹#›</a:t>
            </a:fld>
            <a:endParaRPr lang="en-US" dirty="0"/>
          </a:p>
        </p:txBody>
      </p:sp>
    </p:spTree>
    <p:extLst>
      <p:ext uri="{BB962C8B-B14F-4D97-AF65-F5344CB8AC3E}">
        <p14:creationId xmlns:p14="http://schemas.microsoft.com/office/powerpoint/2010/main" val="393724235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5736958-14FD-4BD3-AD38-2721D201952E}" type="datetime1">
              <a:rPr lang="en-US" smtClean="0"/>
              <a:t>7/5/2021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E86C063-E22E-2E4C-A523-54089486E38F}" type="slidenum">
              <a:rPr lang="en-US" smtClean="0"/>
              <a:t>‹#›</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00" y="5649604"/>
            <a:ext cx="1859415" cy="1413492"/>
          </a:xfrm>
          <a:prstGeom prst="rect">
            <a:avLst/>
          </a:prstGeom>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00" y="5649604"/>
            <a:ext cx="1859415" cy="1413492"/>
          </a:xfrm>
          <a:prstGeom prst="rect">
            <a:avLst/>
          </a:prstGeom>
        </p:spPr>
      </p:pic>
    </p:spTree>
    <p:extLst>
      <p:ext uri="{BB962C8B-B14F-4D97-AF65-F5344CB8AC3E}">
        <p14:creationId xmlns:p14="http://schemas.microsoft.com/office/powerpoint/2010/main" val="429343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FF910D8-D113-4764-997D-700C2B110011}" type="datetime1">
              <a:rPr lang="en-US" smtClean="0"/>
              <a:t>7/5/2021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E86C063-E22E-2E4C-A523-54089486E38F}" type="slidenum">
              <a:rPr lang="en-US" smtClean="0"/>
              <a:t>‹#›</a:t>
            </a:fld>
            <a:endParaRPr lang="en-US" dirty="0"/>
          </a:p>
        </p:txBody>
      </p:sp>
    </p:spTree>
    <p:extLst>
      <p:ext uri="{BB962C8B-B14F-4D97-AF65-F5344CB8AC3E}">
        <p14:creationId xmlns:p14="http://schemas.microsoft.com/office/powerpoint/2010/main" val="3527134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1CBBDACD-C1FA-42C6-B27B-0B6EDDA6AE13}" type="datetime1">
              <a:rPr lang="en-US" smtClean="0"/>
              <a:t>7/5/2021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E86C063-E22E-2E4C-A523-54089486E38F}" type="slidenum">
              <a:rPr lang="en-US" smtClean="0"/>
              <a:t>‹#›</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00" y="5649604"/>
            <a:ext cx="1859415" cy="1413492"/>
          </a:xfrm>
          <a:prstGeom prst="rect">
            <a:avLst/>
          </a:prstGeom>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00" y="5649604"/>
            <a:ext cx="1859415" cy="1413492"/>
          </a:xfrm>
          <a:prstGeom prst="rect">
            <a:avLst/>
          </a:prstGeom>
        </p:spPr>
      </p:pic>
    </p:spTree>
    <p:extLst>
      <p:ext uri="{BB962C8B-B14F-4D97-AF65-F5344CB8AC3E}">
        <p14:creationId xmlns:p14="http://schemas.microsoft.com/office/powerpoint/2010/main" val="3155927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4788A409-087D-4DA6-937F-E3A23D11DA68}" type="datetime1">
              <a:rPr lang="en-US" smtClean="0"/>
              <a:t>7/5/2021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E86C063-E22E-2E4C-A523-54089486E38F}" type="slidenum">
              <a:rPr lang="en-US" smtClean="0"/>
              <a:t>‹#›</a:t>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00" y="5649604"/>
            <a:ext cx="1859415" cy="1413492"/>
          </a:xfrm>
          <a:prstGeom prst="rect">
            <a:avLst/>
          </a:prstGeom>
        </p:spPr>
      </p:pic>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00" y="5649604"/>
            <a:ext cx="1859415" cy="1413492"/>
          </a:xfrm>
          <a:prstGeom prst="rect">
            <a:avLst/>
          </a:prstGeom>
        </p:spPr>
      </p:pic>
    </p:spTree>
    <p:extLst>
      <p:ext uri="{BB962C8B-B14F-4D97-AF65-F5344CB8AC3E}">
        <p14:creationId xmlns:p14="http://schemas.microsoft.com/office/powerpoint/2010/main" val="4006920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B84C0E8A-FCA5-46F9-9318-B5B9B03E8B43}" type="datetime1">
              <a:rPr lang="en-US" smtClean="0"/>
              <a:t>7/5/2021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E86C063-E22E-2E4C-A523-54089486E38F}" type="slidenum">
              <a:rPr lang="en-US" smtClean="0"/>
              <a:t>‹#›</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00" y="5649604"/>
            <a:ext cx="1859415" cy="1413492"/>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00" y="5649604"/>
            <a:ext cx="1859415" cy="1413492"/>
          </a:xfrm>
          <a:prstGeom prst="rect">
            <a:avLst/>
          </a:prstGeom>
        </p:spPr>
      </p:pic>
    </p:spTree>
    <p:extLst>
      <p:ext uri="{BB962C8B-B14F-4D97-AF65-F5344CB8AC3E}">
        <p14:creationId xmlns:p14="http://schemas.microsoft.com/office/powerpoint/2010/main" val="1038106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FF5664-56E3-4537-B951-5D6148BCA72F}" type="datetime1">
              <a:rPr lang="en-US" smtClean="0"/>
              <a:t>7/5/2021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E86C063-E22E-2E4C-A523-54089486E38F}" type="slidenum">
              <a:rPr lang="en-US" smtClean="0"/>
              <a:t>‹#›</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00" y="5649604"/>
            <a:ext cx="1859415" cy="1413492"/>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00" y="5649604"/>
            <a:ext cx="1859415" cy="1413492"/>
          </a:xfrm>
          <a:prstGeom prst="rect">
            <a:avLst/>
          </a:prstGeom>
        </p:spPr>
      </p:pic>
    </p:spTree>
    <p:extLst>
      <p:ext uri="{BB962C8B-B14F-4D97-AF65-F5344CB8AC3E}">
        <p14:creationId xmlns:p14="http://schemas.microsoft.com/office/powerpoint/2010/main" val="2866544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3F4C0B6-425E-482F-82DC-19FD250E990E}" type="datetime1">
              <a:rPr lang="en-US" smtClean="0"/>
              <a:t>7/5/2021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E86C063-E22E-2E4C-A523-54089486E38F}" type="slidenum">
              <a:rPr lang="en-US" smtClean="0"/>
              <a:t>‹#›</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00" y="5649604"/>
            <a:ext cx="1859415" cy="1413492"/>
          </a:xfrm>
          <a:prstGeom prst="rect">
            <a:avLst/>
          </a:prstGeom>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00" y="5649604"/>
            <a:ext cx="1859415" cy="1413492"/>
          </a:xfrm>
          <a:prstGeom prst="rect">
            <a:avLst/>
          </a:prstGeom>
        </p:spPr>
      </p:pic>
    </p:spTree>
    <p:extLst>
      <p:ext uri="{BB962C8B-B14F-4D97-AF65-F5344CB8AC3E}">
        <p14:creationId xmlns:p14="http://schemas.microsoft.com/office/powerpoint/2010/main" val="3213765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8F93C84-D1A6-4932-983C-AAC7FDEDB7CC}" type="datetime1">
              <a:rPr lang="en-US" smtClean="0"/>
              <a:t>7/5/2021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E86C063-E22E-2E4C-A523-54089486E38F}" type="slidenum">
              <a:rPr lang="en-US" smtClean="0"/>
              <a:t>‹#›</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00" y="5649604"/>
            <a:ext cx="1859415" cy="1413492"/>
          </a:xfrm>
          <a:prstGeom prst="rect">
            <a:avLst/>
          </a:prstGeom>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00" y="5649604"/>
            <a:ext cx="1859415" cy="1413492"/>
          </a:xfrm>
          <a:prstGeom prst="rect">
            <a:avLst/>
          </a:prstGeom>
        </p:spPr>
      </p:pic>
    </p:spTree>
    <p:extLst>
      <p:ext uri="{BB962C8B-B14F-4D97-AF65-F5344CB8AC3E}">
        <p14:creationId xmlns:p14="http://schemas.microsoft.com/office/powerpoint/2010/main" val="2681983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D14499-4289-4455-970A-0FE8A5254F71}" type="datetime1">
              <a:rPr lang="en-US" smtClean="0"/>
              <a:t>7/5/2021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86C063-E22E-2E4C-A523-54089486E38F}" type="slidenum">
              <a:rPr lang="en-US" smtClean="0"/>
              <a:pPr/>
              <a:t>‹#›</a:t>
            </a:fld>
            <a:endParaRPr lang="en-US" dirty="0"/>
          </a:p>
        </p:txBody>
      </p:sp>
      <p:grpSp>
        <p:nvGrpSpPr>
          <p:cNvPr id="15" name="Group 14"/>
          <p:cNvGrpSpPr/>
          <p:nvPr/>
        </p:nvGrpSpPr>
        <p:grpSpPr>
          <a:xfrm>
            <a:off x="127590" y="391456"/>
            <a:ext cx="11766698" cy="107030"/>
            <a:chOff x="0" y="217782"/>
            <a:chExt cx="12188824" cy="118768"/>
          </a:xfrm>
        </p:grpSpPr>
        <p:pic>
          <p:nvPicPr>
            <p:cNvPr id="16" name="Picture 15"/>
            <p:cNvPicPr>
              <a:picLocks noChangeAspect="1"/>
            </p:cNvPicPr>
            <p:nvPr/>
          </p:nvPicPr>
          <p:blipFill rotWithShape="1">
            <a:blip r:embed="rId15"/>
            <a:srcRect l="915" t="33333" r="14431" b="35555"/>
            <a:stretch/>
          </p:blipFill>
          <p:spPr>
            <a:xfrm>
              <a:off x="9544049" y="217782"/>
              <a:ext cx="2644775" cy="118768"/>
            </a:xfrm>
            <a:prstGeom prst="rect">
              <a:avLst/>
            </a:prstGeom>
          </p:spPr>
        </p:pic>
        <p:sp>
          <p:nvSpPr>
            <p:cNvPr id="17" name="Rectangle 16"/>
            <p:cNvSpPr/>
            <p:nvPr/>
          </p:nvSpPr>
          <p:spPr>
            <a:xfrm>
              <a:off x="6950067" y="230141"/>
              <a:ext cx="2502916" cy="96090"/>
            </a:xfrm>
            <a:prstGeom prst="rect">
              <a:avLst/>
            </a:prstGeom>
            <a:solidFill>
              <a:srgbClr val="AB8AB8"/>
            </a:solidFill>
            <a:ln>
              <a:solidFill>
                <a:srgbClr val="B29B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p:cNvSpPr/>
            <p:nvPr/>
          </p:nvSpPr>
          <p:spPr>
            <a:xfrm>
              <a:off x="0" y="230141"/>
              <a:ext cx="6870226" cy="96090"/>
            </a:xfrm>
            <a:prstGeom prst="rect">
              <a:avLst/>
            </a:prstGeom>
            <a:solidFill>
              <a:srgbClr val="7B558C"/>
            </a:solidFill>
            <a:ln>
              <a:solidFill>
                <a:srgbClr val="7B55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3944981569"/>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7.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406011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solidFill>
                  <a:schemeClr val="bg2">
                    <a:lumMod val="50000"/>
                  </a:schemeClr>
                </a:solidFill>
                <a:latin typeface="Microsoft JhengHei" panose="020B0604030504040204" pitchFamily="34" charset="-120"/>
                <a:ea typeface="Microsoft JhengHei" panose="020B0604030504040204" pitchFamily="34" charset="-120"/>
              </a:rPr>
              <a:t>Accéder au contenu</a:t>
            </a:r>
            <a:endParaRPr lang="en-CA" dirty="0">
              <a:solidFill>
                <a:schemeClr val="bg2">
                  <a:lumMod val="50000"/>
                </a:schemeClr>
              </a:solidFill>
            </a:endParaRPr>
          </a:p>
        </p:txBody>
      </p:sp>
      <p:sp>
        <p:nvSpPr>
          <p:cNvPr id="4" name="Slide Number Placeholder 3"/>
          <p:cNvSpPr>
            <a:spLocks noGrp="1"/>
          </p:cNvSpPr>
          <p:nvPr>
            <p:ph type="sldNum" sz="quarter" idx="12"/>
          </p:nvPr>
        </p:nvSpPr>
        <p:spPr/>
        <p:txBody>
          <a:bodyPr/>
          <a:lstStyle/>
          <a:p>
            <a:fld id="{2E86C063-E22E-2E4C-A523-54089486E38F}" type="slidenum">
              <a:rPr lang="en-US" smtClean="0"/>
              <a:t>10</a:t>
            </a:fld>
            <a:endParaRPr lang="en-US" dirty="0"/>
          </a:p>
        </p:txBody>
      </p:sp>
      <p:sp>
        <p:nvSpPr>
          <p:cNvPr id="5" name="TextBox 4"/>
          <p:cNvSpPr txBox="1"/>
          <p:nvPr/>
        </p:nvSpPr>
        <p:spPr>
          <a:xfrm>
            <a:off x="838200" y="1610126"/>
            <a:ext cx="9834352" cy="830997"/>
          </a:xfrm>
          <a:prstGeom prst="rect">
            <a:avLst/>
          </a:prstGeom>
          <a:noFill/>
        </p:spPr>
        <p:txBody>
          <a:bodyPr wrap="square" rtlCol="0">
            <a:spAutoFit/>
          </a:bodyPr>
          <a:lstStyle/>
          <a:p>
            <a:r>
              <a:rPr lang="fr-FR" sz="1600" dirty="0">
                <a:solidFill>
                  <a:srgbClr val="717171"/>
                </a:solidFill>
                <a:latin typeface="Microsoft JhengHei Light" panose="020B0304030504040204" pitchFamily="34" charset="-120"/>
                <a:ea typeface="Microsoft JhengHei Light" panose="020B0304030504040204" pitchFamily="34" charset="-120"/>
              </a:rPr>
              <a:t>Vous pouvez naviguer dans le système en parcourant les différentes catégories. Pour ce faire, nous allons sélectionner </a:t>
            </a:r>
            <a:r>
              <a:rPr lang="fr-FR" sz="1600" b="1" dirty="0">
                <a:solidFill>
                  <a:srgbClr val="717171"/>
                </a:solidFill>
                <a:latin typeface="Microsoft JhengHei Light" panose="020B0304030504040204" pitchFamily="34" charset="-120"/>
                <a:ea typeface="Microsoft JhengHei Light" panose="020B0304030504040204" pitchFamily="34" charset="-120"/>
              </a:rPr>
              <a:t>Organisation</a:t>
            </a:r>
            <a:r>
              <a:rPr lang="fr-FR" sz="1600" dirty="0">
                <a:solidFill>
                  <a:srgbClr val="717171"/>
                </a:solidFill>
                <a:latin typeface="Microsoft JhengHei Light" panose="020B0304030504040204" pitchFamily="34" charset="-120"/>
                <a:ea typeface="Microsoft JhengHei Light" panose="020B0304030504040204" pitchFamily="34" charset="-120"/>
              </a:rPr>
              <a:t> sous le volet </a:t>
            </a:r>
            <a:r>
              <a:rPr lang="fr-FR" sz="1600" b="1" dirty="0">
                <a:solidFill>
                  <a:srgbClr val="717171"/>
                </a:solidFill>
                <a:latin typeface="Microsoft JhengHei Light" panose="020B0304030504040204" pitchFamily="34" charset="-120"/>
                <a:ea typeface="Microsoft JhengHei Light" panose="020B0304030504040204" pitchFamily="34" charset="-120"/>
              </a:rPr>
              <a:t>Informations sur le client</a:t>
            </a:r>
            <a:r>
              <a:rPr lang="fr-FR" sz="1600" dirty="0">
                <a:solidFill>
                  <a:srgbClr val="717171"/>
                </a:solidFill>
                <a:latin typeface="Microsoft JhengHei Light" panose="020B0304030504040204" pitchFamily="34" charset="-120"/>
                <a:ea typeface="Microsoft JhengHei Light" panose="020B0304030504040204" pitchFamily="34" charset="-120"/>
              </a:rPr>
              <a:t> dans le </a:t>
            </a:r>
            <a:r>
              <a:rPr lang="fr-FR" sz="1600" b="1" dirty="0" smtClean="0">
                <a:solidFill>
                  <a:srgbClr val="717171"/>
                </a:solidFill>
                <a:latin typeface="Microsoft JhengHei Light" panose="020B0304030504040204" pitchFamily="34" charset="-120"/>
                <a:ea typeface="Microsoft JhengHei Light" panose="020B0304030504040204" pitchFamily="34" charset="-120"/>
              </a:rPr>
              <a:t>Menu </a:t>
            </a:r>
            <a:r>
              <a:rPr lang="fr-FR" sz="1600" b="1" dirty="0">
                <a:solidFill>
                  <a:srgbClr val="717171"/>
                </a:solidFill>
                <a:latin typeface="Microsoft JhengHei Light" panose="020B0304030504040204" pitchFamily="34" charset="-120"/>
                <a:ea typeface="Microsoft JhengHei Light" panose="020B0304030504040204" pitchFamily="34" charset="-120"/>
              </a:rPr>
              <a:t>du SIPT</a:t>
            </a:r>
            <a:r>
              <a:rPr lang="fr-FR" sz="1600" dirty="0">
                <a:solidFill>
                  <a:srgbClr val="717171"/>
                </a:solidFill>
                <a:latin typeface="Microsoft JhengHei Light" panose="020B0304030504040204" pitchFamily="34" charset="-120"/>
                <a:ea typeface="Microsoft JhengHei Light" panose="020B0304030504040204" pitchFamily="34" charset="-120"/>
              </a:rPr>
              <a:t>. Cela affichera toutes les organisations du système.</a:t>
            </a:r>
          </a:p>
        </p:txBody>
      </p:sp>
      <p:pic>
        <p:nvPicPr>
          <p:cNvPr id="6" name="Picture 5"/>
          <p:cNvPicPr>
            <a:picLocks noChangeAspect="1"/>
          </p:cNvPicPr>
          <p:nvPr/>
        </p:nvPicPr>
        <p:blipFill>
          <a:blip r:embed="rId2"/>
          <a:stretch>
            <a:fillRect/>
          </a:stretch>
        </p:blipFill>
        <p:spPr>
          <a:xfrm>
            <a:off x="972152" y="3407814"/>
            <a:ext cx="10027659" cy="1861235"/>
          </a:xfrm>
          <a:prstGeom prst="rect">
            <a:avLst/>
          </a:prstGeom>
          <a:ln>
            <a:solidFill>
              <a:schemeClr val="bg2"/>
            </a:solidFill>
          </a:ln>
          <a:effectLst>
            <a:outerShdw blurRad="50800" dist="38100" dir="2700000" algn="tl" rotWithShape="0">
              <a:prstClr val="black">
                <a:alpha val="40000"/>
              </a:prstClr>
            </a:outerShdw>
          </a:effectLst>
        </p:spPr>
      </p:pic>
      <p:pic>
        <p:nvPicPr>
          <p:cNvPr id="7" name="Picture 6"/>
          <p:cNvPicPr>
            <a:picLocks noChangeAspect="1"/>
          </p:cNvPicPr>
          <p:nvPr/>
        </p:nvPicPr>
        <p:blipFill>
          <a:blip r:embed="rId3"/>
          <a:stretch>
            <a:fillRect/>
          </a:stretch>
        </p:blipFill>
        <p:spPr>
          <a:xfrm>
            <a:off x="9471260" y="3429246"/>
            <a:ext cx="731569" cy="112042"/>
          </a:xfrm>
          <a:prstGeom prst="rect">
            <a:avLst/>
          </a:prstGeom>
        </p:spPr>
      </p:pic>
      <p:sp>
        <p:nvSpPr>
          <p:cNvPr id="8" name="Rectangle 7"/>
          <p:cNvSpPr/>
          <p:nvPr/>
        </p:nvSpPr>
        <p:spPr>
          <a:xfrm>
            <a:off x="2599507" y="3418328"/>
            <a:ext cx="143693" cy="268148"/>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4168425" y="3888466"/>
            <a:ext cx="894463" cy="250397"/>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287903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solidFill>
                  <a:srgbClr val="717171"/>
                </a:solidFill>
                <a:latin typeface="Microsoft JhengHei" panose="020B0604030504040204" pitchFamily="34" charset="-120"/>
                <a:ea typeface="Microsoft JhengHei" panose="020B0604030504040204" pitchFamily="34" charset="-120"/>
              </a:rPr>
              <a:t>La barre d'outils des commandes</a:t>
            </a:r>
            <a:endParaRPr lang="en-CA" dirty="0"/>
          </a:p>
        </p:txBody>
      </p:sp>
      <p:sp>
        <p:nvSpPr>
          <p:cNvPr id="4" name="Slide Number Placeholder 3"/>
          <p:cNvSpPr>
            <a:spLocks noGrp="1"/>
          </p:cNvSpPr>
          <p:nvPr>
            <p:ph type="sldNum" sz="quarter" idx="12"/>
          </p:nvPr>
        </p:nvSpPr>
        <p:spPr/>
        <p:txBody>
          <a:bodyPr/>
          <a:lstStyle/>
          <a:p>
            <a:fld id="{2E86C063-E22E-2E4C-A523-54089486E38F}" type="slidenum">
              <a:rPr lang="en-US" smtClean="0"/>
              <a:t>11</a:t>
            </a:fld>
            <a:endParaRPr lang="en-US" dirty="0"/>
          </a:p>
        </p:txBody>
      </p:sp>
      <p:sp>
        <p:nvSpPr>
          <p:cNvPr id="5" name="TextBox 4"/>
          <p:cNvSpPr txBox="1"/>
          <p:nvPr/>
        </p:nvSpPr>
        <p:spPr>
          <a:xfrm>
            <a:off x="838198" y="1348570"/>
            <a:ext cx="9834352" cy="1169551"/>
          </a:xfrm>
          <a:prstGeom prst="rect">
            <a:avLst/>
          </a:prstGeom>
          <a:noFill/>
        </p:spPr>
        <p:txBody>
          <a:bodyPr wrap="square" rtlCol="0">
            <a:spAutoFit/>
          </a:bodyPr>
          <a:lstStyle/>
          <a:p>
            <a:r>
              <a:rPr lang="fr-FR" sz="1400" dirty="0">
                <a:solidFill>
                  <a:srgbClr val="717171"/>
                </a:solidFill>
                <a:latin typeface="Microsoft JhengHei Light" panose="020B0304030504040204" pitchFamily="34" charset="-120"/>
                <a:ea typeface="Microsoft JhengHei Light" panose="020B0304030504040204" pitchFamily="34" charset="-120"/>
              </a:rPr>
              <a:t>La barre d'outils des commandes se trouve en haut de l'écran. Elle contient une liste d'actions ou de "commandes" que vous pouvez exécuter sur la page actuelle</a:t>
            </a:r>
            <a:r>
              <a:rPr lang="fr-FR" sz="1400" dirty="0" smtClean="0">
                <a:solidFill>
                  <a:srgbClr val="717171"/>
                </a:solidFill>
                <a:latin typeface="Microsoft JhengHei Light" panose="020B0304030504040204" pitchFamily="34" charset="-120"/>
                <a:ea typeface="Microsoft JhengHei Light" panose="020B0304030504040204" pitchFamily="34" charset="-120"/>
              </a:rPr>
              <a:t>.</a:t>
            </a:r>
          </a:p>
          <a:p>
            <a:endParaRPr lang="fr-FR" sz="1400" dirty="0">
              <a:solidFill>
                <a:srgbClr val="717171"/>
              </a:solidFill>
              <a:latin typeface="Microsoft JhengHei Light" panose="020B0304030504040204" pitchFamily="34" charset="-120"/>
              <a:ea typeface="Microsoft JhengHei Light" panose="020B0304030504040204" pitchFamily="34" charset="-120"/>
            </a:endParaRPr>
          </a:p>
          <a:p>
            <a:r>
              <a:rPr lang="fr-FR" sz="1400" dirty="0">
                <a:solidFill>
                  <a:srgbClr val="717171"/>
                </a:solidFill>
                <a:latin typeface="Microsoft JhengHei Light" panose="020B0304030504040204" pitchFamily="34" charset="-120"/>
                <a:ea typeface="Microsoft JhengHei Light" panose="020B0304030504040204" pitchFamily="34" charset="-120"/>
              </a:rPr>
              <a:t>Les barres d'outils de commande se trouvent partout dans le système, et les options disponibles varient en fonction du contenu de la page et de la sélection d'un élément particulier. </a:t>
            </a:r>
            <a:endParaRPr lang="fr-FR" sz="1400" dirty="0" smtClean="0">
              <a:solidFill>
                <a:srgbClr val="717171"/>
              </a:solidFill>
              <a:latin typeface="Microsoft JhengHei Light" panose="020B0304030504040204" pitchFamily="34" charset="-120"/>
              <a:ea typeface="Microsoft JhengHei Light" panose="020B0304030504040204" pitchFamily="34" charset="-120"/>
            </a:endParaRPr>
          </a:p>
        </p:txBody>
      </p:sp>
      <p:sp>
        <p:nvSpPr>
          <p:cNvPr id="3" name="Rectangle 2"/>
          <p:cNvSpPr/>
          <p:nvPr/>
        </p:nvSpPr>
        <p:spPr>
          <a:xfrm>
            <a:off x="838199" y="3432868"/>
            <a:ext cx="9825614" cy="954107"/>
          </a:xfrm>
          <a:prstGeom prst="rect">
            <a:avLst/>
          </a:prstGeom>
        </p:spPr>
        <p:txBody>
          <a:bodyPr wrap="square">
            <a:spAutoFit/>
          </a:bodyPr>
          <a:lstStyle/>
          <a:p>
            <a:r>
              <a:rPr lang="fr-FR" sz="1400" dirty="0">
                <a:solidFill>
                  <a:srgbClr val="717171"/>
                </a:solidFill>
                <a:latin typeface="Microsoft JhengHei Light" panose="020B0304030504040204" pitchFamily="34" charset="-120"/>
                <a:ea typeface="Microsoft JhengHei Light" panose="020B0304030504040204" pitchFamily="34" charset="-120"/>
              </a:rPr>
              <a:t>Notez que la barre d'outils change lorsqu'une option est sélectionnée</a:t>
            </a:r>
            <a:r>
              <a:rPr lang="fr-FR" sz="1400" dirty="0" smtClean="0">
                <a:solidFill>
                  <a:srgbClr val="717171"/>
                </a:solidFill>
                <a:latin typeface="Microsoft JhengHei Light" panose="020B0304030504040204" pitchFamily="34" charset="-120"/>
                <a:ea typeface="Microsoft JhengHei Light" panose="020B0304030504040204" pitchFamily="34" charset="-120"/>
              </a:rPr>
              <a:t>.</a:t>
            </a:r>
          </a:p>
          <a:p>
            <a:endParaRPr lang="fr-FR" sz="1400" dirty="0">
              <a:solidFill>
                <a:srgbClr val="717171"/>
              </a:solidFill>
              <a:latin typeface="Microsoft JhengHei Light" panose="020B0304030504040204" pitchFamily="34" charset="-120"/>
              <a:ea typeface="Microsoft JhengHei Light" panose="020B0304030504040204" pitchFamily="34" charset="-120"/>
            </a:endParaRPr>
          </a:p>
          <a:p>
            <a:r>
              <a:rPr lang="fr-FR" sz="1400" dirty="0">
                <a:solidFill>
                  <a:srgbClr val="717171"/>
                </a:solidFill>
                <a:latin typeface="Microsoft JhengHei Light" panose="020B0304030504040204" pitchFamily="34" charset="-120"/>
                <a:ea typeface="Microsoft JhengHei Light" panose="020B0304030504040204" pitchFamily="34" charset="-120"/>
              </a:rPr>
              <a:t>Au cours du présent module, nous explorerons des commandes spécifiques, à mesure que celles-ci deviendront pertinentes.</a:t>
            </a:r>
          </a:p>
        </p:txBody>
      </p:sp>
      <p:pic>
        <p:nvPicPr>
          <p:cNvPr id="6" name="Picture 5"/>
          <p:cNvPicPr>
            <a:picLocks noChangeAspect="1"/>
          </p:cNvPicPr>
          <p:nvPr/>
        </p:nvPicPr>
        <p:blipFill>
          <a:blip r:embed="rId2"/>
          <a:stretch>
            <a:fillRect/>
          </a:stretch>
        </p:blipFill>
        <p:spPr>
          <a:xfrm>
            <a:off x="838198" y="2782088"/>
            <a:ext cx="9978405" cy="546263"/>
          </a:xfrm>
          <a:prstGeom prst="rect">
            <a:avLst/>
          </a:prstGeom>
        </p:spPr>
      </p:pic>
      <p:pic>
        <p:nvPicPr>
          <p:cNvPr id="7" name="Picture 6"/>
          <p:cNvPicPr>
            <a:picLocks noChangeAspect="1"/>
          </p:cNvPicPr>
          <p:nvPr/>
        </p:nvPicPr>
        <p:blipFill>
          <a:blip r:embed="rId3"/>
          <a:stretch>
            <a:fillRect/>
          </a:stretch>
        </p:blipFill>
        <p:spPr>
          <a:xfrm>
            <a:off x="838200" y="4412016"/>
            <a:ext cx="9978405" cy="1275944"/>
          </a:xfrm>
          <a:prstGeom prst="rect">
            <a:avLst/>
          </a:prstGeom>
        </p:spPr>
      </p:pic>
      <p:pic>
        <p:nvPicPr>
          <p:cNvPr id="8" name="Picture 7"/>
          <p:cNvPicPr>
            <a:picLocks noChangeAspect="1"/>
          </p:cNvPicPr>
          <p:nvPr/>
        </p:nvPicPr>
        <p:blipFill>
          <a:blip r:embed="rId4"/>
          <a:stretch>
            <a:fillRect/>
          </a:stretch>
        </p:blipFill>
        <p:spPr>
          <a:xfrm>
            <a:off x="9132069" y="2801027"/>
            <a:ext cx="781050" cy="95250"/>
          </a:xfrm>
          <a:prstGeom prst="rect">
            <a:avLst/>
          </a:prstGeom>
        </p:spPr>
      </p:pic>
      <p:pic>
        <p:nvPicPr>
          <p:cNvPr id="9" name="Picture 8"/>
          <p:cNvPicPr>
            <a:picLocks noChangeAspect="1"/>
          </p:cNvPicPr>
          <p:nvPr/>
        </p:nvPicPr>
        <p:blipFill>
          <a:blip r:embed="rId4"/>
          <a:stretch>
            <a:fillRect/>
          </a:stretch>
        </p:blipFill>
        <p:spPr>
          <a:xfrm>
            <a:off x="9132069" y="4430124"/>
            <a:ext cx="781050" cy="95250"/>
          </a:xfrm>
          <a:prstGeom prst="rect">
            <a:avLst/>
          </a:prstGeom>
        </p:spPr>
      </p:pic>
      <p:sp>
        <p:nvSpPr>
          <p:cNvPr id="10" name="Rectangle 9"/>
          <p:cNvSpPr/>
          <p:nvPr/>
        </p:nvSpPr>
        <p:spPr>
          <a:xfrm>
            <a:off x="838198" y="3053785"/>
            <a:ext cx="9978405" cy="274566"/>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p:cNvSpPr/>
          <p:nvPr/>
        </p:nvSpPr>
        <p:spPr>
          <a:xfrm>
            <a:off x="934337" y="5515276"/>
            <a:ext cx="211069" cy="172684"/>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p:cNvSpPr/>
          <p:nvPr/>
        </p:nvSpPr>
        <p:spPr>
          <a:xfrm>
            <a:off x="838198" y="4713249"/>
            <a:ext cx="9978405" cy="250397"/>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ounded Rectangular Callout 12"/>
          <p:cNvSpPr/>
          <p:nvPr/>
        </p:nvSpPr>
        <p:spPr>
          <a:xfrm>
            <a:off x="10540109" y="2162103"/>
            <a:ext cx="1379976" cy="459887"/>
          </a:xfrm>
          <a:prstGeom prst="wedgeRoundRectCallout">
            <a:avLst>
              <a:gd name="adj1" fmla="val -67298"/>
              <a:gd name="adj2" fmla="val 167949"/>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lstStyle/>
          <a:p>
            <a:pPr algn="ctr"/>
            <a:r>
              <a:rPr lang="fr-CA" sz="1000" dirty="0" smtClean="0">
                <a:solidFill>
                  <a:srgbClr val="717171"/>
                </a:solidFill>
              </a:rPr>
              <a:t>Barre d’outils des commandes</a:t>
            </a:r>
            <a:endParaRPr lang="en-CA" sz="1000" dirty="0">
              <a:solidFill>
                <a:srgbClr val="717171"/>
              </a:solidFill>
            </a:endParaRPr>
          </a:p>
        </p:txBody>
      </p:sp>
      <p:sp>
        <p:nvSpPr>
          <p:cNvPr id="14" name="Rounded Rectangular Callout 13"/>
          <p:cNvSpPr/>
          <p:nvPr/>
        </p:nvSpPr>
        <p:spPr>
          <a:xfrm>
            <a:off x="10299032" y="3872802"/>
            <a:ext cx="1744756" cy="459887"/>
          </a:xfrm>
          <a:prstGeom prst="wedgeRoundRectCallout">
            <a:avLst>
              <a:gd name="adj1" fmla="val -67298"/>
              <a:gd name="adj2" fmla="val 167949"/>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lstStyle/>
          <a:p>
            <a:pPr algn="ctr"/>
            <a:r>
              <a:rPr lang="fr-CA" sz="1000" dirty="0" smtClean="0">
                <a:solidFill>
                  <a:srgbClr val="717171"/>
                </a:solidFill>
              </a:rPr>
              <a:t>Barre d’outils des commandes d’élément(s) sélectionné(s)</a:t>
            </a:r>
            <a:endParaRPr lang="en-CA" sz="1000" dirty="0">
              <a:solidFill>
                <a:srgbClr val="717171"/>
              </a:solidFill>
            </a:endParaRPr>
          </a:p>
        </p:txBody>
      </p:sp>
    </p:spTree>
    <p:extLst>
      <p:ext uri="{BB962C8B-B14F-4D97-AF65-F5344CB8AC3E}">
        <p14:creationId xmlns:p14="http://schemas.microsoft.com/office/powerpoint/2010/main" val="40471389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solidFill>
                  <a:srgbClr val="717171"/>
                </a:solidFill>
                <a:latin typeface="Microsoft JhengHei" panose="020B0604030504040204" pitchFamily="34" charset="-120"/>
                <a:ea typeface="Microsoft JhengHei" panose="020B0604030504040204" pitchFamily="34" charset="-120"/>
              </a:rPr>
              <a:t>Utilisation des Menus Déroulants</a:t>
            </a:r>
            <a:endParaRPr lang="en-CA" dirty="0"/>
          </a:p>
        </p:txBody>
      </p:sp>
      <p:sp>
        <p:nvSpPr>
          <p:cNvPr id="4" name="Slide Number Placeholder 3"/>
          <p:cNvSpPr>
            <a:spLocks noGrp="1"/>
          </p:cNvSpPr>
          <p:nvPr>
            <p:ph type="sldNum" sz="quarter" idx="12"/>
          </p:nvPr>
        </p:nvSpPr>
        <p:spPr/>
        <p:txBody>
          <a:bodyPr/>
          <a:lstStyle/>
          <a:p>
            <a:fld id="{2E86C063-E22E-2E4C-A523-54089486E38F}" type="slidenum">
              <a:rPr lang="en-US" smtClean="0"/>
              <a:t>12</a:t>
            </a:fld>
            <a:endParaRPr lang="en-US" dirty="0"/>
          </a:p>
        </p:txBody>
      </p:sp>
      <p:sp>
        <p:nvSpPr>
          <p:cNvPr id="5" name="TextBox 4"/>
          <p:cNvSpPr txBox="1"/>
          <p:nvPr/>
        </p:nvSpPr>
        <p:spPr>
          <a:xfrm>
            <a:off x="838200" y="1381902"/>
            <a:ext cx="9834352" cy="584775"/>
          </a:xfrm>
          <a:prstGeom prst="rect">
            <a:avLst/>
          </a:prstGeom>
          <a:noFill/>
        </p:spPr>
        <p:txBody>
          <a:bodyPr wrap="square" rtlCol="0">
            <a:spAutoFit/>
          </a:bodyPr>
          <a:lstStyle/>
          <a:p>
            <a:r>
              <a:rPr lang="fr-FR" sz="1600" dirty="0">
                <a:solidFill>
                  <a:srgbClr val="717171"/>
                </a:solidFill>
                <a:latin typeface="Microsoft JhengHei Light" panose="020B0304030504040204" pitchFamily="34" charset="-120"/>
                <a:ea typeface="Microsoft JhengHei Light" panose="020B0304030504040204" pitchFamily="34" charset="-120"/>
              </a:rPr>
              <a:t>Les menus déroulants sont utilisés dans l'ensemble du SIPT et constituent un excellent moyen de naviguer dans le système. </a:t>
            </a:r>
          </a:p>
        </p:txBody>
      </p:sp>
      <p:sp>
        <p:nvSpPr>
          <p:cNvPr id="6" name="Rectangle 5"/>
          <p:cNvSpPr/>
          <p:nvPr/>
        </p:nvSpPr>
        <p:spPr>
          <a:xfrm>
            <a:off x="4896050" y="2315378"/>
            <a:ext cx="6096000" cy="2785378"/>
          </a:xfrm>
          <a:prstGeom prst="rect">
            <a:avLst/>
          </a:prstGeom>
        </p:spPr>
        <p:txBody>
          <a:bodyPr>
            <a:spAutoFit/>
          </a:bodyPr>
          <a:lstStyle/>
          <a:p>
            <a:pPr>
              <a:spcAft>
                <a:spcPts val="600"/>
              </a:spcAft>
            </a:pPr>
            <a:r>
              <a:rPr lang="fr-CA" sz="1600" dirty="0">
                <a:solidFill>
                  <a:srgbClr val="717171"/>
                </a:solidFill>
                <a:latin typeface="Microsoft JhengHei Light" panose="020B0304030504040204" pitchFamily="34" charset="-120"/>
                <a:ea typeface="Microsoft JhengHei Light" panose="020B0304030504040204" pitchFamily="34" charset="-120"/>
              </a:rPr>
              <a:t>Après avoir sélectionné </a:t>
            </a:r>
            <a:r>
              <a:rPr lang="fr-CA" sz="1600" b="1" dirty="0">
                <a:solidFill>
                  <a:srgbClr val="717171"/>
                </a:solidFill>
                <a:latin typeface="Microsoft JhengHei Light" panose="020B0304030504040204" pitchFamily="34" charset="-120"/>
                <a:ea typeface="Microsoft JhengHei Light" panose="020B0304030504040204" pitchFamily="34" charset="-120"/>
              </a:rPr>
              <a:t>Organisations</a:t>
            </a:r>
            <a:r>
              <a:rPr lang="fr-CA" sz="1600" dirty="0">
                <a:solidFill>
                  <a:srgbClr val="717171"/>
                </a:solidFill>
                <a:latin typeface="Microsoft JhengHei Light" panose="020B0304030504040204" pitchFamily="34" charset="-120"/>
                <a:ea typeface="Microsoft JhengHei Light" panose="020B0304030504040204" pitchFamily="34" charset="-120"/>
              </a:rPr>
              <a:t> dans le </a:t>
            </a:r>
            <a:r>
              <a:rPr lang="fr-CA" sz="1600" b="1" dirty="0">
                <a:solidFill>
                  <a:srgbClr val="717171"/>
                </a:solidFill>
                <a:latin typeface="Microsoft JhengHei Light" panose="020B0304030504040204" pitchFamily="34" charset="-120"/>
                <a:ea typeface="Microsoft JhengHei Light" panose="020B0304030504040204" pitchFamily="34" charset="-120"/>
              </a:rPr>
              <a:t>menu du SIPT</a:t>
            </a:r>
            <a:r>
              <a:rPr lang="fr-CA" sz="1600" dirty="0">
                <a:solidFill>
                  <a:srgbClr val="717171"/>
                </a:solidFill>
                <a:latin typeface="Microsoft JhengHei Light" panose="020B0304030504040204" pitchFamily="34" charset="-120"/>
                <a:ea typeface="Microsoft JhengHei Light" panose="020B0304030504040204" pitchFamily="34" charset="-120"/>
              </a:rPr>
              <a:t>, vous verrez dans le titre de la page que l'affichage par défaut est </a:t>
            </a:r>
            <a:r>
              <a:rPr lang="fr-CA" sz="1600" b="1" dirty="0">
                <a:solidFill>
                  <a:srgbClr val="717171"/>
                </a:solidFill>
                <a:latin typeface="Microsoft JhengHei Light" panose="020B0304030504040204" pitchFamily="34" charset="-120"/>
                <a:ea typeface="Microsoft JhengHei Light" panose="020B0304030504040204" pitchFamily="34" charset="-120"/>
              </a:rPr>
              <a:t>Toutes les organisations</a:t>
            </a:r>
            <a:r>
              <a:rPr lang="fr-CA" sz="1600" dirty="0">
                <a:solidFill>
                  <a:srgbClr val="717171"/>
                </a:solidFill>
                <a:latin typeface="Microsoft JhengHei Light" panose="020B0304030504040204" pitchFamily="34" charset="-120"/>
                <a:ea typeface="Microsoft JhengHei Light" panose="020B0304030504040204" pitchFamily="34" charset="-120"/>
              </a:rPr>
              <a:t>. Vous pouvez affiner ces résultats en activant le menu déroulant à droite du titre, et en sélectionnant une liste plus spécifique</a:t>
            </a:r>
            <a:r>
              <a:rPr lang="fr-CA" sz="1600" dirty="0" smtClean="0">
                <a:solidFill>
                  <a:srgbClr val="717171"/>
                </a:solidFill>
                <a:latin typeface="Microsoft JhengHei Light" panose="020B0304030504040204" pitchFamily="34" charset="-120"/>
                <a:ea typeface="Microsoft JhengHei Light" panose="020B0304030504040204" pitchFamily="34" charset="-120"/>
              </a:rPr>
              <a:t>.</a:t>
            </a:r>
          </a:p>
          <a:p>
            <a:pPr>
              <a:spcAft>
                <a:spcPts val="600"/>
              </a:spcAft>
            </a:pPr>
            <a:endParaRPr lang="fr-CA" sz="1600" dirty="0" smtClean="0">
              <a:solidFill>
                <a:srgbClr val="717171"/>
              </a:solidFill>
              <a:latin typeface="Microsoft JhengHei Light" panose="020B0304030504040204" pitchFamily="34" charset="-120"/>
              <a:ea typeface="Microsoft JhengHei Light" panose="020B0304030504040204" pitchFamily="34" charset="-120"/>
            </a:endParaRPr>
          </a:p>
          <a:p>
            <a:pPr>
              <a:spcAft>
                <a:spcPts val="600"/>
              </a:spcAft>
            </a:pPr>
            <a:endParaRPr lang="fr-CA" sz="1600" dirty="0">
              <a:solidFill>
                <a:srgbClr val="717171"/>
              </a:solidFill>
              <a:latin typeface="Microsoft JhengHei Light" panose="020B0304030504040204" pitchFamily="34" charset="-120"/>
              <a:ea typeface="Microsoft JhengHei Light" panose="020B0304030504040204" pitchFamily="34" charset="-120"/>
            </a:endParaRPr>
          </a:p>
          <a:p>
            <a:pPr>
              <a:spcAft>
                <a:spcPts val="600"/>
              </a:spcAft>
            </a:pPr>
            <a:r>
              <a:rPr lang="fr-CA" sz="1600" dirty="0">
                <a:solidFill>
                  <a:srgbClr val="717171"/>
                </a:solidFill>
                <a:latin typeface="Microsoft JhengHei Light" panose="020B0304030504040204" pitchFamily="34" charset="-120"/>
                <a:ea typeface="Microsoft JhengHei Light" panose="020B0304030504040204" pitchFamily="34" charset="-120"/>
              </a:rPr>
              <a:t>Par exemple, en sélectionnant </a:t>
            </a:r>
            <a:r>
              <a:rPr lang="fr-CA" sz="1600" b="1" dirty="0">
                <a:solidFill>
                  <a:srgbClr val="717171"/>
                </a:solidFill>
                <a:latin typeface="Microsoft JhengHei Light" panose="020B0304030504040204" pitchFamily="34" charset="-120"/>
                <a:ea typeface="Microsoft JhengHei Light" panose="020B0304030504040204" pitchFamily="34" charset="-120"/>
              </a:rPr>
              <a:t>Organisations actives</a:t>
            </a:r>
            <a:r>
              <a:rPr lang="fr-CA" sz="1600" dirty="0">
                <a:solidFill>
                  <a:srgbClr val="717171"/>
                </a:solidFill>
                <a:latin typeface="Microsoft JhengHei Light" panose="020B0304030504040204" pitchFamily="34" charset="-120"/>
                <a:ea typeface="Microsoft JhengHei Light" panose="020B0304030504040204" pitchFamily="34" charset="-120"/>
              </a:rPr>
              <a:t>, vous afficherez que les organisations qui sont actuellement actives dans le système.</a:t>
            </a:r>
            <a:endParaRPr lang="en-CA" sz="1600" dirty="0">
              <a:solidFill>
                <a:srgbClr val="717171"/>
              </a:solidFill>
              <a:latin typeface="Microsoft JhengHei Light" panose="020B0304030504040204" pitchFamily="34" charset="-120"/>
              <a:ea typeface="Microsoft JhengHei Light" panose="020B0304030504040204" pitchFamily="34" charset="-120"/>
            </a:endParaRPr>
          </a:p>
        </p:txBody>
      </p:sp>
      <p:pic>
        <p:nvPicPr>
          <p:cNvPr id="7" name="Picture 6"/>
          <p:cNvPicPr>
            <a:picLocks noChangeAspect="1"/>
          </p:cNvPicPr>
          <p:nvPr/>
        </p:nvPicPr>
        <p:blipFill>
          <a:blip r:embed="rId2"/>
          <a:stretch>
            <a:fillRect/>
          </a:stretch>
        </p:blipFill>
        <p:spPr>
          <a:xfrm>
            <a:off x="1253541" y="2288269"/>
            <a:ext cx="3029702" cy="4068081"/>
          </a:xfrm>
          <a:prstGeom prst="rect">
            <a:avLst/>
          </a:prstGeom>
          <a:ln>
            <a:solidFill>
              <a:schemeClr val="bg2"/>
            </a:solidFill>
          </a:ln>
          <a:effectLst>
            <a:outerShdw blurRad="50800" dist="38100" dir="2700000" algn="tl" rotWithShape="0">
              <a:prstClr val="black">
                <a:alpha val="40000"/>
              </a:prstClr>
            </a:outerShdw>
          </a:effectLst>
        </p:spPr>
      </p:pic>
      <p:sp>
        <p:nvSpPr>
          <p:cNvPr id="8" name="Rectangle 7"/>
          <p:cNvSpPr/>
          <p:nvPr/>
        </p:nvSpPr>
        <p:spPr>
          <a:xfrm>
            <a:off x="1520792" y="3977811"/>
            <a:ext cx="1867302" cy="189928"/>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354852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solidFill>
                  <a:srgbClr val="717171"/>
                </a:solidFill>
                <a:latin typeface="Microsoft JhengHei" panose="020B0604030504040204" pitchFamily="34" charset="-120"/>
                <a:ea typeface="Microsoft JhengHei" panose="020B0604030504040204" pitchFamily="34" charset="-120"/>
              </a:rPr>
              <a:t>Trier les dossiers</a:t>
            </a:r>
            <a:endParaRPr lang="en-CA" dirty="0"/>
          </a:p>
        </p:txBody>
      </p:sp>
      <p:sp>
        <p:nvSpPr>
          <p:cNvPr id="4" name="Slide Number Placeholder 3"/>
          <p:cNvSpPr>
            <a:spLocks noGrp="1"/>
          </p:cNvSpPr>
          <p:nvPr>
            <p:ph type="sldNum" sz="quarter" idx="12"/>
          </p:nvPr>
        </p:nvSpPr>
        <p:spPr/>
        <p:txBody>
          <a:bodyPr/>
          <a:lstStyle/>
          <a:p>
            <a:fld id="{2E86C063-E22E-2E4C-A523-54089486E38F}" type="slidenum">
              <a:rPr lang="en-US" smtClean="0"/>
              <a:t>13</a:t>
            </a:fld>
            <a:endParaRPr lang="en-US" dirty="0"/>
          </a:p>
        </p:txBody>
      </p:sp>
      <p:sp>
        <p:nvSpPr>
          <p:cNvPr id="5" name="TextBox 4"/>
          <p:cNvSpPr txBox="1"/>
          <p:nvPr/>
        </p:nvSpPr>
        <p:spPr>
          <a:xfrm>
            <a:off x="838199" y="1316907"/>
            <a:ext cx="9834352" cy="1815882"/>
          </a:xfrm>
          <a:prstGeom prst="rect">
            <a:avLst/>
          </a:prstGeom>
          <a:noFill/>
        </p:spPr>
        <p:txBody>
          <a:bodyPr wrap="square" rtlCol="0">
            <a:spAutoFit/>
          </a:bodyPr>
          <a:lstStyle/>
          <a:p>
            <a:r>
              <a:rPr lang="fr-FR" sz="1600" dirty="0" smtClean="0">
                <a:solidFill>
                  <a:srgbClr val="717171"/>
                </a:solidFill>
                <a:latin typeface="Microsoft JhengHei Light" panose="020B0304030504040204" pitchFamily="34" charset="-120"/>
                <a:ea typeface="Microsoft JhengHei Light" panose="020B0304030504040204" pitchFamily="34" charset="-120"/>
              </a:rPr>
              <a:t>Par </a:t>
            </a:r>
            <a:r>
              <a:rPr lang="fr-FR" sz="1600" dirty="0">
                <a:solidFill>
                  <a:srgbClr val="717171"/>
                </a:solidFill>
                <a:latin typeface="Microsoft JhengHei Light" panose="020B0304030504040204" pitchFamily="34" charset="-120"/>
                <a:ea typeface="Microsoft JhengHei Light" panose="020B0304030504040204" pitchFamily="34" charset="-120"/>
              </a:rPr>
              <a:t>défaut, l'ordre de tri dans lequel vos résultats sont affichés est basé sur le contenu de la première colonne de votre liste, dans l'ordre croissant (c'est-à-dire de A à Z, ou, dans le cas des chiffres, du plus bas au plus haut). </a:t>
            </a:r>
            <a:endParaRPr lang="fr-FR" sz="1600" dirty="0" smtClean="0">
              <a:solidFill>
                <a:srgbClr val="717171"/>
              </a:solidFill>
              <a:latin typeface="Microsoft JhengHei Light" panose="020B0304030504040204" pitchFamily="34" charset="-120"/>
              <a:ea typeface="Microsoft JhengHei Light" panose="020B0304030504040204" pitchFamily="34" charset="-120"/>
            </a:endParaRPr>
          </a:p>
          <a:p>
            <a:endParaRPr lang="fr-FR" sz="1600" dirty="0">
              <a:solidFill>
                <a:srgbClr val="717171"/>
              </a:solidFill>
              <a:latin typeface="Microsoft JhengHei Light" panose="020B0304030504040204" pitchFamily="34" charset="-120"/>
              <a:ea typeface="Microsoft JhengHei Light" panose="020B0304030504040204" pitchFamily="34" charset="-120"/>
            </a:endParaRPr>
          </a:p>
          <a:p>
            <a:r>
              <a:rPr lang="fr-FR" sz="1600" dirty="0">
                <a:solidFill>
                  <a:srgbClr val="717171"/>
                </a:solidFill>
                <a:latin typeface="Microsoft JhengHei Light" panose="020B0304030504040204" pitchFamily="34" charset="-120"/>
                <a:ea typeface="Microsoft JhengHei Light" panose="020B0304030504040204" pitchFamily="34" charset="-120"/>
              </a:rPr>
              <a:t>Par exemple, lorsque vous sélectionnez </a:t>
            </a:r>
            <a:r>
              <a:rPr lang="fr-FR" sz="1600" b="1" dirty="0">
                <a:solidFill>
                  <a:srgbClr val="717171"/>
                </a:solidFill>
                <a:latin typeface="Microsoft JhengHei Light" panose="020B0304030504040204" pitchFamily="34" charset="-120"/>
                <a:ea typeface="Microsoft JhengHei Light" panose="020B0304030504040204" pitchFamily="34" charset="-120"/>
              </a:rPr>
              <a:t>Organisations actives</a:t>
            </a:r>
            <a:r>
              <a:rPr lang="fr-FR" sz="1600" dirty="0">
                <a:solidFill>
                  <a:srgbClr val="717171"/>
                </a:solidFill>
                <a:latin typeface="Microsoft JhengHei Light" panose="020B0304030504040204" pitchFamily="34" charset="-120"/>
                <a:ea typeface="Microsoft JhengHei Light" panose="020B0304030504040204" pitchFamily="34" charset="-120"/>
              </a:rPr>
              <a:t>, les </a:t>
            </a:r>
            <a:r>
              <a:rPr lang="fr-FR" sz="1600" b="1" dirty="0">
                <a:solidFill>
                  <a:srgbClr val="717171"/>
                </a:solidFill>
                <a:latin typeface="Microsoft JhengHei Light" panose="020B0304030504040204" pitchFamily="34" charset="-120"/>
                <a:ea typeface="Microsoft JhengHei Light" panose="020B0304030504040204" pitchFamily="34" charset="-120"/>
              </a:rPr>
              <a:t>numéros d'identification des organisations</a:t>
            </a:r>
            <a:r>
              <a:rPr lang="fr-FR" sz="1600" dirty="0">
                <a:solidFill>
                  <a:srgbClr val="717171"/>
                </a:solidFill>
                <a:latin typeface="Microsoft JhengHei Light" panose="020B0304030504040204" pitchFamily="34" charset="-120"/>
                <a:ea typeface="Microsoft JhengHei Light" panose="020B0304030504040204" pitchFamily="34" charset="-120"/>
              </a:rPr>
              <a:t> figurent dans la première colonne de votre liste et sont classés du plus bas au plus haut, ce qui détermine l'ordre d'affichage de tous vos résultats. </a:t>
            </a:r>
          </a:p>
        </p:txBody>
      </p:sp>
      <p:sp>
        <p:nvSpPr>
          <p:cNvPr id="3" name="Rectangle 2"/>
          <p:cNvSpPr/>
          <p:nvPr/>
        </p:nvSpPr>
        <p:spPr>
          <a:xfrm>
            <a:off x="605434" y="4927138"/>
            <a:ext cx="5254592" cy="1646605"/>
          </a:xfrm>
          <a:prstGeom prst="rect">
            <a:avLst/>
          </a:prstGeom>
        </p:spPr>
        <p:txBody>
          <a:bodyPr wrap="square">
            <a:spAutoFit/>
          </a:bodyPr>
          <a:lstStyle/>
          <a:p>
            <a:pPr>
              <a:spcAft>
                <a:spcPts val="600"/>
              </a:spcAft>
            </a:pPr>
            <a:r>
              <a:rPr lang="fr-CA" sz="1600" dirty="0">
                <a:solidFill>
                  <a:srgbClr val="717171"/>
                </a:solidFill>
                <a:latin typeface="Microsoft JhengHei Light" panose="020B0304030504040204" pitchFamily="34" charset="-120"/>
                <a:ea typeface="Microsoft JhengHei Light" panose="020B0304030504040204" pitchFamily="34" charset="-120"/>
              </a:rPr>
              <a:t>À tout moment, vous pouvez changer la colonne qui détermine l'ordre de tri de vos résultats en sélectionnant ce titre. </a:t>
            </a:r>
          </a:p>
          <a:p>
            <a:pPr>
              <a:spcAft>
                <a:spcPts val="600"/>
              </a:spcAft>
            </a:pPr>
            <a:r>
              <a:rPr lang="fr-CA" sz="1600" dirty="0" smtClean="0">
                <a:solidFill>
                  <a:srgbClr val="717171"/>
                </a:solidFill>
                <a:latin typeface="Microsoft JhengHei Light" panose="020B0304030504040204" pitchFamily="34" charset="-120"/>
                <a:ea typeface="Microsoft JhengHei Light" panose="020B0304030504040204" pitchFamily="34" charset="-120"/>
              </a:rPr>
              <a:t>Par exemple, si </a:t>
            </a:r>
            <a:r>
              <a:rPr lang="fr-CA" sz="1600" dirty="0">
                <a:solidFill>
                  <a:srgbClr val="717171"/>
                </a:solidFill>
                <a:latin typeface="Microsoft JhengHei Light" panose="020B0304030504040204" pitchFamily="34" charset="-120"/>
                <a:ea typeface="Microsoft JhengHei Light" panose="020B0304030504040204" pitchFamily="34" charset="-120"/>
              </a:rPr>
              <a:t>vous préférez que le contenu soit affiché dans l'ordre décroissant, il suffit de sélectionner le même titre une deuxième fois</a:t>
            </a:r>
            <a:r>
              <a:rPr lang="en-CA" sz="1600" dirty="0">
                <a:solidFill>
                  <a:srgbClr val="717171"/>
                </a:solidFill>
                <a:latin typeface="Microsoft JhengHei Light" panose="020B0304030504040204" pitchFamily="34" charset="-120"/>
                <a:ea typeface="Microsoft JhengHei Light" panose="020B0304030504040204" pitchFamily="34" charset="-120"/>
              </a:rPr>
              <a:t>. </a:t>
            </a:r>
          </a:p>
        </p:txBody>
      </p:sp>
      <p:pic>
        <p:nvPicPr>
          <p:cNvPr id="6" name="Picture 5"/>
          <p:cNvPicPr>
            <a:picLocks noChangeAspect="1"/>
          </p:cNvPicPr>
          <p:nvPr/>
        </p:nvPicPr>
        <p:blipFill>
          <a:blip r:embed="rId3"/>
          <a:stretch>
            <a:fillRect/>
          </a:stretch>
        </p:blipFill>
        <p:spPr>
          <a:xfrm>
            <a:off x="2654142" y="3490953"/>
            <a:ext cx="6202467" cy="1300880"/>
          </a:xfrm>
          <a:prstGeom prst="rect">
            <a:avLst/>
          </a:prstGeom>
          <a:ln>
            <a:solidFill>
              <a:schemeClr val="bg2"/>
            </a:solidFill>
          </a:ln>
          <a:effectLst>
            <a:outerShdw blurRad="50800" dist="38100" dir="2700000" algn="tl" rotWithShape="0">
              <a:prstClr val="black">
                <a:alpha val="40000"/>
              </a:prstClr>
            </a:outerShdw>
          </a:effectLst>
        </p:spPr>
      </p:pic>
      <p:cxnSp>
        <p:nvCxnSpPr>
          <p:cNvPr id="7" name="Straight Arrow Connector 6"/>
          <p:cNvCxnSpPr/>
          <p:nvPr>
            <p:custDataLst>
              <p:tags r:id="rId1"/>
            </p:custDataLst>
          </p:nvPr>
        </p:nvCxnSpPr>
        <p:spPr>
          <a:xfrm>
            <a:off x="3126708" y="4141393"/>
            <a:ext cx="0" cy="517191"/>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p:nvPicPr>
        <p:blipFill>
          <a:blip r:embed="rId4"/>
          <a:stretch>
            <a:fillRect/>
          </a:stretch>
        </p:blipFill>
        <p:spPr>
          <a:xfrm>
            <a:off x="7168128" y="5002902"/>
            <a:ext cx="2341631" cy="1589196"/>
          </a:xfrm>
          <a:prstGeom prst="rect">
            <a:avLst/>
          </a:prstGeom>
          <a:ln>
            <a:solidFill>
              <a:schemeClr val="bg2"/>
            </a:solidFill>
          </a:ln>
          <a:effectLst>
            <a:outerShdw blurRad="50800" dist="38100" dir="2700000" algn="tl" rotWithShape="0">
              <a:prstClr val="black">
                <a:alpha val="40000"/>
              </a:prstClr>
            </a:outerShdw>
          </a:effectLst>
        </p:spPr>
      </p:pic>
      <p:sp>
        <p:nvSpPr>
          <p:cNvPr id="9" name="Rectangle 8"/>
          <p:cNvSpPr/>
          <p:nvPr/>
        </p:nvSpPr>
        <p:spPr>
          <a:xfrm>
            <a:off x="8338943" y="5488739"/>
            <a:ext cx="1170816" cy="189928"/>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 name="Picture 9"/>
          <p:cNvPicPr>
            <a:picLocks noChangeAspect="1"/>
          </p:cNvPicPr>
          <p:nvPr/>
        </p:nvPicPr>
        <p:blipFill>
          <a:blip r:embed="rId5"/>
          <a:stretch>
            <a:fillRect/>
          </a:stretch>
        </p:blipFill>
        <p:spPr>
          <a:xfrm>
            <a:off x="7687176" y="3498122"/>
            <a:ext cx="571500" cy="76200"/>
          </a:xfrm>
          <a:prstGeom prst="rect">
            <a:avLst/>
          </a:prstGeom>
        </p:spPr>
      </p:pic>
    </p:spTree>
    <p:extLst>
      <p:ext uri="{BB962C8B-B14F-4D97-AF65-F5344CB8AC3E}">
        <p14:creationId xmlns:p14="http://schemas.microsoft.com/office/powerpoint/2010/main" val="391529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12256"/>
            <a:ext cx="10515600" cy="1325563"/>
          </a:xfrm>
        </p:spPr>
        <p:txBody>
          <a:bodyPr/>
          <a:lstStyle/>
          <a:p>
            <a:r>
              <a:rPr lang="fr-FR" dirty="0" smtClean="0">
                <a:solidFill>
                  <a:srgbClr val="717171"/>
                </a:solidFill>
                <a:latin typeface="Microsoft JhengHei" panose="020B0604030504040204" pitchFamily="34" charset="-120"/>
                <a:ea typeface="Microsoft JhengHei" panose="020B0604030504040204" pitchFamily="34" charset="-120"/>
              </a:rPr>
              <a:t>Affichage des résultats</a:t>
            </a:r>
            <a:endParaRPr lang="en-CA" dirty="0"/>
          </a:p>
        </p:txBody>
      </p:sp>
      <p:sp>
        <p:nvSpPr>
          <p:cNvPr id="4" name="Slide Number Placeholder 3"/>
          <p:cNvSpPr>
            <a:spLocks noGrp="1"/>
          </p:cNvSpPr>
          <p:nvPr>
            <p:ph type="sldNum" sz="quarter" idx="12"/>
          </p:nvPr>
        </p:nvSpPr>
        <p:spPr/>
        <p:txBody>
          <a:bodyPr/>
          <a:lstStyle/>
          <a:p>
            <a:fld id="{2E86C063-E22E-2E4C-A523-54089486E38F}" type="slidenum">
              <a:rPr lang="en-US" smtClean="0"/>
              <a:t>14</a:t>
            </a:fld>
            <a:endParaRPr lang="en-US" dirty="0"/>
          </a:p>
        </p:txBody>
      </p:sp>
      <p:sp>
        <p:nvSpPr>
          <p:cNvPr id="5" name="TextBox 4"/>
          <p:cNvSpPr txBox="1"/>
          <p:nvPr/>
        </p:nvSpPr>
        <p:spPr>
          <a:xfrm>
            <a:off x="480447" y="1297644"/>
            <a:ext cx="10944740" cy="806759"/>
          </a:xfrm>
          <a:prstGeom prst="rect">
            <a:avLst/>
          </a:prstGeom>
          <a:noFill/>
        </p:spPr>
        <p:txBody>
          <a:bodyPr wrap="square" rtlCol="0">
            <a:spAutoFit/>
          </a:bodyPr>
          <a:lstStyle/>
          <a:p>
            <a:r>
              <a:rPr lang="fr-FR" sz="1400" dirty="0" smtClean="0">
                <a:solidFill>
                  <a:srgbClr val="717171"/>
                </a:solidFill>
                <a:latin typeface="Microsoft JhengHei Light" panose="020B0304030504040204" pitchFamily="34" charset="-120"/>
                <a:ea typeface="Microsoft JhengHei Light" panose="020B0304030504040204" pitchFamily="34" charset="-120"/>
              </a:rPr>
              <a:t>Une </a:t>
            </a:r>
            <a:r>
              <a:rPr lang="fr-FR" sz="1400" dirty="0">
                <a:solidFill>
                  <a:srgbClr val="717171"/>
                </a:solidFill>
                <a:latin typeface="Microsoft JhengHei Light" panose="020B0304030504040204" pitchFamily="34" charset="-120"/>
                <a:ea typeface="Microsoft JhengHei Light" panose="020B0304030504040204" pitchFamily="34" charset="-120"/>
              </a:rPr>
              <a:t>fois que vous avez décidé quelle colonne définit l'ordre de vos résultats, vous pouvez naviguer dans ces derniers de plusieurs façons. </a:t>
            </a:r>
            <a:endParaRPr lang="fr-FR" sz="1400" dirty="0" smtClean="0">
              <a:solidFill>
                <a:srgbClr val="717171"/>
              </a:solidFill>
              <a:latin typeface="Microsoft JhengHei Light" panose="020B0304030504040204" pitchFamily="34" charset="-120"/>
              <a:ea typeface="Microsoft JhengHei Light" panose="020B0304030504040204" pitchFamily="34" charset="-120"/>
            </a:endParaRPr>
          </a:p>
          <a:p>
            <a:pPr>
              <a:lnSpc>
                <a:spcPct val="150000"/>
              </a:lnSpc>
            </a:pPr>
            <a:endParaRPr lang="fr-FR" sz="1400" dirty="0">
              <a:solidFill>
                <a:srgbClr val="717171"/>
              </a:solidFill>
              <a:latin typeface="Microsoft JhengHei Light" panose="020B0304030504040204" pitchFamily="34" charset="-120"/>
              <a:ea typeface="Microsoft JhengHei Light" panose="020B0304030504040204" pitchFamily="34" charset="-120"/>
            </a:endParaRPr>
          </a:p>
        </p:txBody>
      </p:sp>
      <p:pic>
        <p:nvPicPr>
          <p:cNvPr id="3" name="Picture 2"/>
          <p:cNvPicPr>
            <a:picLocks noChangeAspect="1"/>
          </p:cNvPicPr>
          <p:nvPr/>
        </p:nvPicPr>
        <p:blipFill>
          <a:blip r:embed="rId2"/>
          <a:stretch>
            <a:fillRect/>
          </a:stretch>
        </p:blipFill>
        <p:spPr>
          <a:xfrm>
            <a:off x="2823463" y="2211204"/>
            <a:ext cx="6821606" cy="3444574"/>
          </a:xfrm>
          <a:prstGeom prst="rect">
            <a:avLst/>
          </a:prstGeom>
          <a:ln>
            <a:solidFill>
              <a:schemeClr val="bg2"/>
            </a:solidFill>
          </a:ln>
          <a:effectLst>
            <a:outerShdw blurRad="50800" dist="38100" dir="2700000" algn="tl" rotWithShape="0">
              <a:prstClr val="black">
                <a:alpha val="40000"/>
              </a:prstClr>
            </a:outerShdw>
          </a:effectLst>
        </p:spPr>
      </p:pic>
      <p:sp>
        <p:nvSpPr>
          <p:cNvPr id="7" name="Rectangle 6"/>
          <p:cNvSpPr/>
          <p:nvPr/>
        </p:nvSpPr>
        <p:spPr>
          <a:xfrm>
            <a:off x="290283" y="2162781"/>
            <a:ext cx="2461119" cy="3487108"/>
          </a:xfrm>
          <a:prstGeom prst="rect">
            <a:avLst/>
          </a:prstGeom>
        </p:spPr>
        <p:txBody>
          <a:bodyPr wrap="square">
            <a:spAutoFit/>
          </a:bodyPr>
          <a:lstStyle/>
          <a:p>
            <a:pPr>
              <a:lnSpc>
                <a:spcPct val="110000"/>
              </a:lnSpc>
              <a:spcAft>
                <a:spcPts val="600"/>
              </a:spcAft>
            </a:pPr>
            <a:r>
              <a:rPr lang="fr-CA" sz="1400" dirty="0">
                <a:solidFill>
                  <a:srgbClr val="717171"/>
                </a:solidFill>
                <a:latin typeface="Microsoft JhengHei Light" panose="020B0304030504040204" pitchFamily="34" charset="-120"/>
                <a:ea typeface="Microsoft JhengHei Light" panose="020B0304030504040204" pitchFamily="34" charset="-120"/>
              </a:rPr>
              <a:t>Le nombre de résultats affichés et disponibles  (ex : 1-50 sur 5 000) est indiqué sous la liste. Utilisez les flèches situées à l'autre bout de la fenêtre pour passer à la page suivante de résultats. </a:t>
            </a:r>
            <a:r>
              <a:rPr lang="en-CA" sz="1400" dirty="0">
                <a:solidFill>
                  <a:srgbClr val="717171"/>
                </a:solidFill>
                <a:latin typeface="Microsoft JhengHei Light" panose="020B0304030504040204" pitchFamily="34" charset="-120"/>
                <a:ea typeface="Microsoft JhengHei Light" panose="020B0304030504040204" pitchFamily="34" charset="-120"/>
              </a:rPr>
              <a:t> </a:t>
            </a:r>
          </a:p>
          <a:p>
            <a:pPr>
              <a:lnSpc>
                <a:spcPct val="110000"/>
              </a:lnSpc>
              <a:spcAft>
                <a:spcPts val="600"/>
              </a:spcAft>
            </a:pPr>
            <a:r>
              <a:rPr lang="fr-CA" sz="1400" dirty="0">
                <a:solidFill>
                  <a:srgbClr val="717171"/>
                </a:solidFill>
                <a:latin typeface="Microsoft JhengHei Light" panose="020B0304030504040204" pitchFamily="34" charset="-120"/>
                <a:ea typeface="Microsoft JhengHei Light" panose="020B0304030504040204" pitchFamily="34" charset="-120"/>
              </a:rPr>
              <a:t>Par défaut, le nombre de résultats affichés est limité à 50. Vous pouvez modifier ceci en allant dans vos options personnelles sous Paramètres.</a:t>
            </a:r>
            <a:endParaRPr lang="en-CA" sz="1400" dirty="0">
              <a:solidFill>
                <a:srgbClr val="717171"/>
              </a:solidFill>
              <a:latin typeface="Microsoft JhengHei Light" panose="020B0304030504040204" pitchFamily="34" charset="-120"/>
              <a:ea typeface="Microsoft JhengHei Light" panose="020B0304030504040204" pitchFamily="34" charset="-120"/>
            </a:endParaRPr>
          </a:p>
        </p:txBody>
      </p:sp>
      <p:sp>
        <p:nvSpPr>
          <p:cNvPr id="9" name="Rectangle 8"/>
          <p:cNvSpPr/>
          <p:nvPr/>
        </p:nvSpPr>
        <p:spPr>
          <a:xfrm>
            <a:off x="9684372" y="2264362"/>
            <a:ext cx="2394284" cy="2893100"/>
          </a:xfrm>
          <a:prstGeom prst="rect">
            <a:avLst/>
          </a:prstGeom>
        </p:spPr>
        <p:txBody>
          <a:bodyPr wrap="square">
            <a:spAutoFit/>
          </a:bodyPr>
          <a:lstStyle/>
          <a:p>
            <a:r>
              <a:rPr lang="fr-FR" sz="1400" dirty="0">
                <a:solidFill>
                  <a:srgbClr val="717171"/>
                </a:solidFill>
                <a:latin typeface="Microsoft JhengHei Light" panose="020B0304030504040204" pitchFamily="34" charset="-120"/>
                <a:ea typeface="Microsoft JhengHei Light" panose="020B0304030504040204" pitchFamily="34" charset="-120"/>
              </a:rPr>
              <a:t>Si vous utilisez une souris, vous pouvez simplement faire défiler les résultats à l'aide du rouleau de la souris. </a:t>
            </a:r>
            <a:endParaRPr lang="fr-FR" sz="1400" dirty="0" smtClean="0">
              <a:solidFill>
                <a:srgbClr val="717171"/>
              </a:solidFill>
              <a:latin typeface="Microsoft JhengHei Light" panose="020B0304030504040204" pitchFamily="34" charset="-120"/>
              <a:ea typeface="Microsoft JhengHei Light" panose="020B0304030504040204" pitchFamily="34" charset="-120"/>
            </a:endParaRPr>
          </a:p>
          <a:p>
            <a:endParaRPr lang="fr-FR" sz="1400" dirty="0">
              <a:solidFill>
                <a:srgbClr val="717171"/>
              </a:solidFill>
              <a:latin typeface="Microsoft JhengHei Light" panose="020B0304030504040204" pitchFamily="34" charset="-120"/>
              <a:ea typeface="Microsoft JhengHei Light" panose="020B0304030504040204" pitchFamily="34" charset="-120"/>
            </a:endParaRPr>
          </a:p>
          <a:p>
            <a:r>
              <a:rPr lang="fr-FR" sz="1400" dirty="0" smtClean="0">
                <a:solidFill>
                  <a:srgbClr val="717171"/>
                </a:solidFill>
                <a:latin typeface="Microsoft JhengHei Light" panose="020B0304030504040204" pitchFamily="34" charset="-120"/>
                <a:ea typeface="Microsoft JhengHei Light" panose="020B0304030504040204" pitchFamily="34" charset="-120"/>
              </a:rPr>
              <a:t>Vous </a:t>
            </a:r>
            <a:r>
              <a:rPr lang="fr-FR" sz="1400" dirty="0">
                <a:solidFill>
                  <a:srgbClr val="717171"/>
                </a:solidFill>
                <a:latin typeface="Microsoft JhengHei Light" panose="020B0304030504040204" pitchFamily="34" charset="-120"/>
                <a:ea typeface="Microsoft JhengHei Light" panose="020B0304030504040204" pitchFamily="34" charset="-120"/>
              </a:rPr>
              <a:t>pouvez également faire glisser la barre de défilement de droite vers le haut ou le bas, ou utiliser les touches Page suivante/Page précédente de votre clavier.</a:t>
            </a:r>
          </a:p>
        </p:txBody>
      </p:sp>
      <p:sp>
        <p:nvSpPr>
          <p:cNvPr id="10" name="Rectangle 9"/>
          <p:cNvSpPr/>
          <p:nvPr/>
        </p:nvSpPr>
        <p:spPr>
          <a:xfrm>
            <a:off x="2823462" y="5447402"/>
            <a:ext cx="6715173" cy="126083"/>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p:cNvSpPr/>
          <p:nvPr/>
        </p:nvSpPr>
        <p:spPr>
          <a:xfrm rot="5400000">
            <a:off x="8183114" y="4022850"/>
            <a:ext cx="2372044" cy="237432"/>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2" name="Straight Connector 11"/>
          <p:cNvCxnSpPr/>
          <p:nvPr/>
        </p:nvCxnSpPr>
        <p:spPr>
          <a:xfrm flipH="1" flipV="1">
            <a:off x="2473694" y="4651582"/>
            <a:ext cx="442762" cy="795820"/>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16" name="Straight Connector 15"/>
          <p:cNvCxnSpPr/>
          <p:nvPr/>
        </p:nvCxnSpPr>
        <p:spPr>
          <a:xfrm flipH="1">
            <a:off x="9487852" y="2408189"/>
            <a:ext cx="229278" cy="547355"/>
          </a:xfrm>
          <a:prstGeom prst="line">
            <a:avLst/>
          </a:prstGeom>
          <a:ln w="19050"/>
        </p:spPr>
        <p:style>
          <a:lnRef idx="1">
            <a:schemeClr val="accent2"/>
          </a:lnRef>
          <a:fillRef idx="0">
            <a:schemeClr val="accent2"/>
          </a:fillRef>
          <a:effectRef idx="0">
            <a:schemeClr val="accent2"/>
          </a:effectRef>
          <a:fontRef idx="minor">
            <a:schemeClr val="tx1"/>
          </a:fontRef>
        </p:style>
      </p:cxnSp>
      <p:pic>
        <p:nvPicPr>
          <p:cNvPr id="18" name="Picture 17"/>
          <p:cNvPicPr>
            <a:picLocks noChangeAspect="1"/>
          </p:cNvPicPr>
          <p:nvPr/>
        </p:nvPicPr>
        <p:blipFill>
          <a:blip r:embed="rId3"/>
          <a:stretch>
            <a:fillRect/>
          </a:stretch>
        </p:blipFill>
        <p:spPr>
          <a:xfrm>
            <a:off x="8437947" y="2226262"/>
            <a:ext cx="571500" cy="76200"/>
          </a:xfrm>
          <a:prstGeom prst="rect">
            <a:avLst/>
          </a:prstGeom>
        </p:spPr>
      </p:pic>
    </p:spTree>
    <p:extLst>
      <p:ext uri="{BB962C8B-B14F-4D97-AF65-F5344CB8AC3E}">
        <p14:creationId xmlns:p14="http://schemas.microsoft.com/office/powerpoint/2010/main" val="68014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E86C063-E22E-2E4C-A523-54089486E38F}" type="slidenum">
              <a:rPr lang="en-US" smtClean="0"/>
              <a:t>15</a:t>
            </a:fld>
            <a:endParaRPr lang="en-US" dirty="0"/>
          </a:p>
        </p:txBody>
      </p:sp>
      <p:sp>
        <p:nvSpPr>
          <p:cNvPr id="5" name="TextBox 4"/>
          <p:cNvSpPr txBox="1"/>
          <p:nvPr/>
        </p:nvSpPr>
        <p:spPr>
          <a:xfrm>
            <a:off x="838200" y="2055671"/>
            <a:ext cx="9834352" cy="497444"/>
          </a:xfrm>
          <a:prstGeom prst="rect">
            <a:avLst/>
          </a:prstGeom>
          <a:noFill/>
        </p:spPr>
        <p:txBody>
          <a:bodyPr wrap="square" rtlCol="0">
            <a:spAutoFit/>
          </a:bodyPr>
          <a:lstStyle/>
          <a:p>
            <a:pPr>
              <a:lnSpc>
                <a:spcPct val="150000"/>
              </a:lnSpc>
            </a:pPr>
            <a:r>
              <a:rPr lang="fr-FR" sz="2000" dirty="0" smtClean="0">
                <a:solidFill>
                  <a:srgbClr val="717171"/>
                </a:solidFill>
                <a:latin typeface="Microsoft JhengHei Light" panose="020B0304030504040204" pitchFamily="34" charset="-120"/>
                <a:ea typeface="Microsoft JhengHei Light" panose="020B0304030504040204" pitchFamily="34" charset="-120"/>
              </a:rPr>
              <a:t> </a:t>
            </a:r>
            <a:endParaRPr lang="fr-FR" sz="2000" dirty="0">
              <a:solidFill>
                <a:srgbClr val="717171"/>
              </a:solidFill>
              <a:latin typeface="Microsoft JhengHei Light" panose="020B0304030504040204" pitchFamily="34" charset="-120"/>
              <a:ea typeface="Microsoft JhengHei Light" panose="020B0304030504040204" pitchFamily="34" charset="-120"/>
            </a:endParaRPr>
          </a:p>
        </p:txBody>
      </p:sp>
      <p:sp>
        <p:nvSpPr>
          <p:cNvPr id="6" name="Rectangle 5"/>
          <p:cNvSpPr/>
          <p:nvPr/>
        </p:nvSpPr>
        <p:spPr>
          <a:xfrm>
            <a:off x="510139" y="4966569"/>
            <a:ext cx="11681861" cy="1077218"/>
          </a:xfrm>
          <a:prstGeom prst="rect">
            <a:avLst/>
          </a:prstGeom>
        </p:spPr>
        <p:txBody>
          <a:bodyPr wrap="square">
            <a:spAutoFit/>
          </a:bodyPr>
          <a:lstStyle/>
          <a:p>
            <a:r>
              <a:rPr lang="fr-CA" sz="1600" dirty="0">
                <a:solidFill>
                  <a:srgbClr val="717171"/>
                </a:solidFill>
                <a:latin typeface="Microsoft JhengHei Light" panose="020B0304030504040204" pitchFamily="34" charset="-120"/>
                <a:ea typeface="Microsoft JhengHei Light" panose="020B0304030504040204" pitchFamily="34" charset="-120"/>
              </a:rPr>
              <a:t>L'alphabet figurant en bas de la fenêtre peut être utilisé comme un outil de filtrage rapide, éliminant des résultats de votre affichage. </a:t>
            </a:r>
          </a:p>
          <a:p>
            <a:r>
              <a:rPr lang="fr-CA" sz="1600" dirty="0" smtClean="0">
                <a:solidFill>
                  <a:srgbClr val="717171"/>
                </a:solidFill>
                <a:latin typeface="Microsoft JhengHei Light" panose="020B0304030504040204" pitchFamily="34" charset="-120"/>
                <a:ea typeface="Microsoft JhengHei Light" panose="020B0304030504040204" pitchFamily="34" charset="-120"/>
              </a:rPr>
              <a:t>Par </a:t>
            </a:r>
            <a:r>
              <a:rPr lang="fr-CA" sz="1600" dirty="0">
                <a:solidFill>
                  <a:srgbClr val="717171"/>
                </a:solidFill>
                <a:latin typeface="Microsoft JhengHei Light" panose="020B0304030504040204" pitchFamily="34" charset="-120"/>
                <a:ea typeface="Microsoft JhengHei Light" panose="020B0304030504040204" pitchFamily="34" charset="-120"/>
              </a:rPr>
              <a:t>exemple, en mettant en surbrillance l'en-tête de la colonne </a:t>
            </a:r>
            <a:r>
              <a:rPr lang="fr-CA" sz="1600" b="1" dirty="0">
                <a:solidFill>
                  <a:srgbClr val="717171"/>
                </a:solidFill>
                <a:latin typeface="Microsoft JhengHei Light" panose="020B0304030504040204" pitchFamily="34" charset="-120"/>
                <a:ea typeface="Microsoft JhengHei Light" panose="020B0304030504040204" pitchFamily="34" charset="-120"/>
              </a:rPr>
              <a:t>Nom légal - Anglais </a:t>
            </a:r>
            <a:r>
              <a:rPr lang="fr-CA" sz="1600" dirty="0">
                <a:solidFill>
                  <a:srgbClr val="717171"/>
                </a:solidFill>
                <a:latin typeface="Microsoft JhengHei Light" panose="020B0304030504040204" pitchFamily="34" charset="-120"/>
                <a:ea typeface="Microsoft JhengHei Light" panose="020B0304030504040204" pitchFamily="34" charset="-120"/>
              </a:rPr>
              <a:t>et en sélectionnant </a:t>
            </a:r>
            <a:r>
              <a:rPr lang="fr-CA" sz="1600" b="1" dirty="0">
                <a:solidFill>
                  <a:srgbClr val="717171"/>
                </a:solidFill>
                <a:latin typeface="Microsoft JhengHei Light" panose="020B0304030504040204" pitchFamily="34" charset="-120"/>
                <a:ea typeface="Microsoft JhengHei Light" panose="020B0304030504040204" pitchFamily="34" charset="-120"/>
              </a:rPr>
              <a:t>M</a:t>
            </a:r>
            <a:r>
              <a:rPr lang="fr-CA" sz="1600" dirty="0">
                <a:solidFill>
                  <a:srgbClr val="717171"/>
                </a:solidFill>
                <a:latin typeface="Microsoft JhengHei Light" panose="020B0304030504040204" pitchFamily="34" charset="-120"/>
                <a:ea typeface="Microsoft JhengHei Light" panose="020B0304030504040204" pitchFamily="34" charset="-120"/>
              </a:rPr>
              <a:t> dans l'alphabet ci-dessous, vous éliminerez toutes les </a:t>
            </a:r>
            <a:r>
              <a:rPr lang="fr-CA" sz="1600" b="1" dirty="0">
                <a:solidFill>
                  <a:srgbClr val="717171"/>
                </a:solidFill>
                <a:latin typeface="Microsoft JhengHei Light" panose="020B0304030504040204" pitchFamily="34" charset="-120"/>
                <a:ea typeface="Microsoft JhengHei Light" panose="020B0304030504040204" pitchFamily="34" charset="-120"/>
              </a:rPr>
              <a:t>organisations actives </a:t>
            </a:r>
            <a:r>
              <a:rPr lang="fr-CA" sz="1600" dirty="0">
                <a:solidFill>
                  <a:srgbClr val="717171"/>
                </a:solidFill>
                <a:latin typeface="Microsoft JhengHei Light" panose="020B0304030504040204" pitchFamily="34" charset="-120"/>
                <a:ea typeface="Microsoft JhengHei Light" panose="020B0304030504040204" pitchFamily="34" charset="-120"/>
              </a:rPr>
              <a:t>dont le nom légal ne commence pas par M. </a:t>
            </a:r>
            <a:endParaRPr lang="en-CA" sz="1600" dirty="0">
              <a:solidFill>
                <a:srgbClr val="717171"/>
              </a:solidFill>
              <a:latin typeface="Microsoft JhengHei Light" panose="020B0304030504040204" pitchFamily="34" charset="-120"/>
              <a:ea typeface="Microsoft JhengHei Light" panose="020B0304030504040204" pitchFamily="34" charset="-120"/>
            </a:endParaRPr>
          </a:p>
        </p:txBody>
      </p:sp>
      <p:pic>
        <p:nvPicPr>
          <p:cNvPr id="7" name="Picture 6"/>
          <p:cNvPicPr>
            <a:picLocks noChangeAspect="1"/>
          </p:cNvPicPr>
          <p:nvPr/>
        </p:nvPicPr>
        <p:blipFill>
          <a:blip r:embed="rId2"/>
          <a:stretch>
            <a:fillRect/>
          </a:stretch>
        </p:blipFill>
        <p:spPr>
          <a:xfrm>
            <a:off x="2438454" y="1344179"/>
            <a:ext cx="6821606" cy="3444574"/>
          </a:xfrm>
          <a:prstGeom prst="rect">
            <a:avLst/>
          </a:prstGeom>
          <a:ln>
            <a:solidFill>
              <a:schemeClr val="bg2"/>
            </a:solidFill>
          </a:ln>
          <a:effectLst>
            <a:outerShdw blurRad="50800" dist="38100" dir="2700000" algn="tl" rotWithShape="0">
              <a:prstClr val="black">
                <a:alpha val="40000"/>
              </a:prstClr>
            </a:outerShdw>
          </a:effectLst>
        </p:spPr>
      </p:pic>
      <p:pic>
        <p:nvPicPr>
          <p:cNvPr id="8" name="Picture 7"/>
          <p:cNvPicPr>
            <a:picLocks noChangeAspect="1"/>
          </p:cNvPicPr>
          <p:nvPr/>
        </p:nvPicPr>
        <p:blipFill>
          <a:blip r:embed="rId3"/>
          <a:stretch>
            <a:fillRect/>
          </a:stretch>
        </p:blipFill>
        <p:spPr>
          <a:xfrm>
            <a:off x="8039100" y="1348903"/>
            <a:ext cx="571500" cy="76200"/>
          </a:xfrm>
          <a:prstGeom prst="rect">
            <a:avLst/>
          </a:prstGeom>
        </p:spPr>
      </p:pic>
      <p:sp>
        <p:nvSpPr>
          <p:cNvPr id="10" name="Title 1"/>
          <p:cNvSpPr>
            <a:spLocks noGrp="1"/>
          </p:cNvSpPr>
          <p:nvPr>
            <p:ph type="title"/>
          </p:nvPr>
        </p:nvSpPr>
        <p:spPr>
          <a:xfrm>
            <a:off x="838199" y="212256"/>
            <a:ext cx="10515600" cy="1325563"/>
          </a:xfrm>
        </p:spPr>
        <p:txBody>
          <a:bodyPr/>
          <a:lstStyle/>
          <a:p>
            <a:r>
              <a:rPr lang="fr-FR" dirty="0" smtClean="0">
                <a:solidFill>
                  <a:srgbClr val="717171"/>
                </a:solidFill>
                <a:latin typeface="Microsoft JhengHei" panose="020B0604030504040204" pitchFamily="34" charset="-120"/>
                <a:ea typeface="Microsoft JhengHei" panose="020B0604030504040204" pitchFamily="34" charset="-120"/>
              </a:rPr>
              <a:t>Affichage des résultats (suite)</a:t>
            </a:r>
            <a:endParaRPr lang="en-CA" dirty="0"/>
          </a:p>
        </p:txBody>
      </p:sp>
      <p:sp>
        <p:nvSpPr>
          <p:cNvPr id="11" name="Rectangle 10"/>
          <p:cNvSpPr/>
          <p:nvPr/>
        </p:nvSpPr>
        <p:spPr>
          <a:xfrm>
            <a:off x="2544887" y="4686002"/>
            <a:ext cx="6715173" cy="126083"/>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9463703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9129"/>
            <a:ext cx="10515600" cy="1325563"/>
          </a:xfrm>
        </p:spPr>
        <p:txBody>
          <a:bodyPr/>
          <a:lstStyle/>
          <a:p>
            <a:r>
              <a:rPr lang="fr-FR" dirty="0" smtClean="0">
                <a:solidFill>
                  <a:srgbClr val="717171"/>
                </a:solidFill>
                <a:latin typeface="Microsoft JhengHei" panose="020B0604030504040204" pitchFamily="34" charset="-120"/>
                <a:ea typeface="Microsoft JhengHei" panose="020B0604030504040204" pitchFamily="34" charset="-120"/>
              </a:rPr>
              <a:t>Utilisation de la barre de recherche de contenu </a:t>
            </a:r>
            <a:endParaRPr lang="en-CA" dirty="0"/>
          </a:p>
        </p:txBody>
      </p:sp>
      <p:sp>
        <p:nvSpPr>
          <p:cNvPr id="4" name="Slide Number Placeholder 3"/>
          <p:cNvSpPr>
            <a:spLocks noGrp="1"/>
          </p:cNvSpPr>
          <p:nvPr>
            <p:ph type="sldNum" sz="quarter" idx="12"/>
          </p:nvPr>
        </p:nvSpPr>
        <p:spPr/>
        <p:txBody>
          <a:bodyPr/>
          <a:lstStyle/>
          <a:p>
            <a:fld id="{2E86C063-E22E-2E4C-A523-54089486E38F}" type="slidenum">
              <a:rPr lang="en-US" smtClean="0"/>
              <a:t>16</a:t>
            </a:fld>
            <a:endParaRPr lang="en-US" dirty="0"/>
          </a:p>
        </p:txBody>
      </p:sp>
      <p:sp>
        <p:nvSpPr>
          <p:cNvPr id="5" name="TextBox 4"/>
          <p:cNvSpPr txBox="1"/>
          <p:nvPr/>
        </p:nvSpPr>
        <p:spPr>
          <a:xfrm>
            <a:off x="838200" y="1796762"/>
            <a:ext cx="9834352" cy="1077218"/>
          </a:xfrm>
          <a:prstGeom prst="rect">
            <a:avLst/>
          </a:prstGeom>
          <a:noFill/>
        </p:spPr>
        <p:txBody>
          <a:bodyPr wrap="square" rtlCol="0">
            <a:spAutoFit/>
          </a:bodyPr>
          <a:lstStyle/>
          <a:p>
            <a:r>
              <a:rPr lang="fr-FR" sz="1600" dirty="0">
                <a:solidFill>
                  <a:srgbClr val="717171"/>
                </a:solidFill>
                <a:latin typeface="Microsoft JhengHei Light" panose="020B0304030504040204" pitchFamily="34" charset="-120"/>
                <a:ea typeface="Microsoft JhengHei Light" panose="020B0304030504040204" pitchFamily="34" charset="-120"/>
              </a:rPr>
              <a:t>Cette </a:t>
            </a:r>
            <a:r>
              <a:rPr lang="fr-FR" sz="1600" b="1" dirty="0">
                <a:solidFill>
                  <a:srgbClr val="717171"/>
                </a:solidFill>
                <a:latin typeface="Microsoft JhengHei Light" panose="020B0304030504040204" pitchFamily="34" charset="-120"/>
                <a:ea typeface="Microsoft JhengHei Light" panose="020B0304030504040204" pitchFamily="34" charset="-120"/>
              </a:rPr>
              <a:t>barre de recherche </a:t>
            </a:r>
            <a:r>
              <a:rPr lang="fr-FR" sz="1600" b="1" dirty="0" smtClean="0">
                <a:solidFill>
                  <a:srgbClr val="717171"/>
                </a:solidFill>
                <a:latin typeface="Microsoft JhengHei Light" panose="020B0304030504040204" pitchFamily="34" charset="-120"/>
                <a:ea typeface="Microsoft JhengHei Light" panose="020B0304030504040204" pitchFamily="34" charset="-120"/>
              </a:rPr>
              <a:t>dite locale </a:t>
            </a:r>
            <a:r>
              <a:rPr lang="fr-FR" sz="1600" dirty="0">
                <a:solidFill>
                  <a:srgbClr val="717171"/>
                </a:solidFill>
                <a:latin typeface="Microsoft JhengHei Light" panose="020B0304030504040204" pitchFamily="34" charset="-120"/>
                <a:ea typeface="Microsoft JhengHei Light" panose="020B0304030504040204" pitchFamily="34" charset="-120"/>
              </a:rPr>
              <a:t>apparaît dans tout le SIPT, partout où vous trouvez une liste de contenu accessible. Comme pour l'option de recherche de base de la barre d'outils principale, il s'agit d'un champ de recherche en texte libre. La seule différence est que la portée de recherche est limitée au contenu de la liste située en dessous.</a:t>
            </a:r>
          </a:p>
        </p:txBody>
      </p:sp>
      <p:pic>
        <p:nvPicPr>
          <p:cNvPr id="6" name="Picture 5"/>
          <p:cNvPicPr>
            <a:picLocks noChangeAspect="1"/>
          </p:cNvPicPr>
          <p:nvPr/>
        </p:nvPicPr>
        <p:blipFill>
          <a:blip r:embed="rId2"/>
          <a:stretch>
            <a:fillRect/>
          </a:stretch>
        </p:blipFill>
        <p:spPr>
          <a:xfrm>
            <a:off x="2707961" y="2873980"/>
            <a:ext cx="7071305" cy="2897742"/>
          </a:xfrm>
          <a:prstGeom prst="rect">
            <a:avLst/>
          </a:prstGeom>
          <a:ln>
            <a:solidFill>
              <a:schemeClr val="bg2"/>
            </a:solidFill>
          </a:ln>
          <a:effectLst>
            <a:outerShdw blurRad="50800" dist="38100" dir="2700000" algn="tl" rotWithShape="0">
              <a:prstClr val="black">
                <a:alpha val="40000"/>
              </a:prstClr>
            </a:outerShdw>
          </a:effectLst>
        </p:spPr>
      </p:pic>
      <p:pic>
        <p:nvPicPr>
          <p:cNvPr id="7" name="Picture 6"/>
          <p:cNvPicPr>
            <a:picLocks noChangeAspect="1"/>
          </p:cNvPicPr>
          <p:nvPr/>
        </p:nvPicPr>
        <p:blipFill>
          <a:blip r:embed="rId3"/>
          <a:stretch>
            <a:fillRect/>
          </a:stretch>
        </p:blipFill>
        <p:spPr>
          <a:xfrm>
            <a:off x="8568088" y="2873980"/>
            <a:ext cx="571500" cy="76200"/>
          </a:xfrm>
          <a:prstGeom prst="rect">
            <a:avLst/>
          </a:prstGeom>
        </p:spPr>
      </p:pic>
      <p:sp>
        <p:nvSpPr>
          <p:cNvPr id="8" name="Rectangle 7"/>
          <p:cNvSpPr/>
          <p:nvPr/>
        </p:nvSpPr>
        <p:spPr>
          <a:xfrm>
            <a:off x="7314966" y="3332525"/>
            <a:ext cx="2339174" cy="126083"/>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ounded Rectangular Callout 8"/>
          <p:cNvSpPr/>
          <p:nvPr/>
        </p:nvSpPr>
        <p:spPr>
          <a:xfrm>
            <a:off x="9571798" y="2775034"/>
            <a:ext cx="1379976" cy="459887"/>
          </a:xfrm>
          <a:prstGeom prst="wedgeRoundRectCallout">
            <a:avLst>
              <a:gd name="adj1" fmla="val -38003"/>
              <a:gd name="adj2" fmla="val 71673"/>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lstStyle/>
          <a:p>
            <a:pPr algn="ctr"/>
            <a:r>
              <a:rPr lang="fr-CA" sz="1000" dirty="0" smtClean="0">
                <a:solidFill>
                  <a:srgbClr val="717171"/>
                </a:solidFill>
              </a:rPr>
              <a:t>Recherche Locale</a:t>
            </a:r>
            <a:endParaRPr lang="en-CA" sz="1000" dirty="0">
              <a:solidFill>
                <a:srgbClr val="717171"/>
              </a:solidFill>
            </a:endParaRPr>
          </a:p>
        </p:txBody>
      </p:sp>
    </p:spTree>
    <p:extLst>
      <p:ext uri="{BB962C8B-B14F-4D97-AF65-F5344CB8AC3E}">
        <p14:creationId xmlns:p14="http://schemas.microsoft.com/office/powerpoint/2010/main" val="9910033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solidFill>
                  <a:srgbClr val="717171"/>
                </a:solidFill>
                <a:latin typeface="Microsoft JhengHei" panose="020B0604030504040204" pitchFamily="34" charset="-120"/>
                <a:ea typeface="Microsoft JhengHei" panose="020B0604030504040204" pitchFamily="34" charset="-120"/>
              </a:rPr>
              <a:t>Filtrage des dossiers</a:t>
            </a:r>
            <a:endParaRPr lang="en-CA" dirty="0"/>
          </a:p>
        </p:txBody>
      </p:sp>
      <p:sp>
        <p:nvSpPr>
          <p:cNvPr id="4" name="Slide Number Placeholder 3"/>
          <p:cNvSpPr>
            <a:spLocks noGrp="1"/>
          </p:cNvSpPr>
          <p:nvPr>
            <p:ph type="sldNum" sz="quarter" idx="12"/>
          </p:nvPr>
        </p:nvSpPr>
        <p:spPr/>
        <p:txBody>
          <a:bodyPr/>
          <a:lstStyle/>
          <a:p>
            <a:fld id="{2E86C063-E22E-2E4C-A523-54089486E38F}" type="slidenum">
              <a:rPr lang="en-US" smtClean="0"/>
              <a:t>17</a:t>
            </a:fld>
            <a:endParaRPr lang="en-US" dirty="0"/>
          </a:p>
        </p:txBody>
      </p:sp>
      <p:sp>
        <p:nvSpPr>
          <p:cNvPr id="5" name="TextBox 4"/>
          <p:cNvSpPr txBox="1"/>
          <p:nvPr/>
        </p:nvSpPr>
        <p:spPr>
          <a:xfrm>
            <a:off x="684196" y="1345657"/>
            <a:ext cx="10837244" cy="738664"/>
          </a:xfrm>
          <a:prstGeom prst="rect">
            <a:avLst/>
          </a:prstGeom>
          <a:noFill/>
        </p:spPr>
        <p:txBody>
          <a:bodyPr wrap="square" rtlCol="0">
            <a:spAutoFit/>
          </a:bodyPr>
          <a:lstStyle/>
          <a:p>
            <a:r>
              <a:rPr lang="fr-FR" sz="1400" dirty="0">
                <a:solidFill>
                  <a:srgbClr val="717171"/>
                </a:solidFill>
                <a:latin typeface="Microsoft JhengHei Light" panose="020B0304030504040204" pitchFamily="34" charset="-120"/>
                <a:ea typeface="Microsoft JhengHei Light" panose="020B0304030504040204" pitchFamily="34" charset="-120"/>
              </a:rPr>
              <a:t>Des filtres peuvent être appliqués aux en-têtes de colonne pour déterminer quelles informations seront incluses et/ou omises de vos résultats. Le filtrage des colonnes est un moyen rapide et simple d'afficher uniquement les informations qui répondent aux critères que vous avez choisis.</a:t>
            </a:r>
          </a:p>
        </p:txBody>
      </p:sp>
      <p:pic>
        <p:nvPicPr>
          <p:cNvPr id="3" name="Picture 2"/>
          <p:cNvPicPr>
            <a:picLocks noChangeAspect="1"/>
          </p:cNvPicPr>
          <p:nvPr/>
        </p:nvPicPr>
        <p:blipFill>
          <a:blip r:embed="rId2"/>
          <a:stretch>
            <a:fillRect/>
          </a:stretch>
        </p:blipFill>
        <p:spPr>
          <a:xfrm>
            <a:off x="2348269" y="2084321"/>
            <a:ext cx="7363418" cy="3735513"/>
          </a:xfrm>
          <a:prstGeom prst="rect">
            <a:avLst/>
          </a:prstGeom>
          <a:ln>
            <a:solidFill>
              <a:schemeClr val="bg2"/>
            </a:solidFill>
          </a:ln>
          <a:effectLst>
            <a:outerShdw blurRad="50800" dist="38100" dir="2700000" algn="tl" rotWithShape="0">
              <a:prstClr val="black">
                <a:alpha val="40000"/>
              </a:prstClr>
            </a:outerShdw>
          </a:effectLst>
        </p:spPr>
      </p:pic>
      <p:pic>
        <p:nvPicPr>
          <p:cNvPr id="6" name="Picture 5"/>
          <p:cNvPicPr>
            <a:picLocks noChangeAspect="1"/>
          </p:cNvPicPr>
          <p:nvPr/>
        </p:nvPicPr>
        <p:blipFill>
          <a:blip r:embed="rId3"/>
          <a:stretch>
            <a:fillRect/>
          </a:stretch>
        </p:blipFill>
        <p:spPr>
          <a:xfrm>
            <a:off x="8510337" y="2317528"/>
            <a:ext cx="571500" cy="76200"/>
          </a:xfrm>
          <a:prstGeom prst="rect">
            <a:avLst/>
          </a:prstGeom>
        </p:spPr>
      </p:pic>
      <p:sp>
        <p:nvSpPr>
          <p:cNvPr id="7" name="Rectangle 6"/>
          <p:cNvSpPr/>
          <p:nvPr/>
        </p:nvSpPr>
        <p:spPr>
          <a:xfrm>
            <a:off x="246201" y="2761282"/>
            <a:ext cx="2131239" cy="2677656"/>
          </a:xfrm>
          <a:prstGeom prst="rect">
            <a:avLst/>
          </a:prstGeom>
        </p:spPr>
        <p:txBody>
          <a:bodyPr wrap="square">
            <a:spAutoFit/>
          </a:bodyPr>
          <a:lstStyle/>
          <a:p>
            <a:pPr lvl="0"/>
            <a:r>
              <a:rPr lang="fr-CA" sz="1400" dirty="0">
                <a:solidFill>
                  <a:srgbClr val="717171"/>
                </a:solidFill>
                <a:latin typeface="Microsoft JhengHei Light" panose="020B0304030504040204" pitchFamily="34" charset="-120"/>
                <a:ea typeface="Microsoft JhengHei Light" panose="020B0304030504040204" pitchFamily="34" charset="-120"/>
              </a:rPr>
              <a:t>Pour commencer, activez l'outil de filtrage en sélectionnant l'</a:t>
            </a:r>
            <a:r>
              <a:rPr lang="fr-CA" sz="1400" b="1" dirty="0">
                <a:solidFill>
                  <a:srgbClr val="717171"/>
                </a:solidFill>
                <a:latin typeface="Microsoft JhengHei Light" panose="020B0304030504040204" pitchFamily="34" charset="-120"/>
                <a:ea typeface="Microsoft JhengHei Light" panose="020B0304030504040204" pitchFamily="34" charset="-120"/>
              </a:rPr>
              <a:t>icône de filtrage</a:t>
            </a:r>
            <a:r>
              <a:rPr lang="fr-CA" sz="1400" dirty="0">
                <a:solidFill>
                  <a:srgbClr val="717171"/>
                </a:solidFill>
                <a:latin typeface="Microsoft JhengHei Light" panose="020B0304030504040204" pitchFamily="34" charset="-120"/>
                <a:ea typeface="Microsoft JhengHei Light" panose="020B0304030504040204" pitchFamily="34" charset="-120"/>
              </a:rPr>
              <a:t> située à l'extrémité droite de vos en-têtes de colonne</a:t>
            </a:r>
            <a:r>
              <a:rPr lang="en-CA" sz="1400" dirty="0">
                <a:solidFill>
                  <a:srgbClr val="717171"/>
                </a:solidFill>
                <a:latin typeface="Microsoft JhengHei Light" panose="020B0304030504040204" pitchFamily="34" charset="-120"/>
                <a:ea typeface="Microsoft JhengHei Light" panose="020B0304030504040204" pitchFamily="34" charset="-120"/>
              </a:rPr>
              <a:t>. </a:t>
            </a:r>
            <a:endParaRPr lang="en-CA" sz="1400" dirty="0" smtClean="0">
              <a:solidFill>
                <a:srgbClr val="717171"/>
              </a:solidFill>
              <a:latin typeface="Microsoft JhengHei Light" panose="020B0304030504040204" pitchFamily="34" charset="-120"/>
              <a:ea typeface="Microsoft JhengHei Light" panose="020B0304030504040204" pitchFamily="34" charset="-120"/>
            </a:endParaRPr>
          </a:p>
          <a:p>
            <a:pPr lvl="0"/>
            <a:endParaRPr lang="fr-CA" sz="1400" dirty="0">
              <a:solidFill>
                <a:srgbClr val="717171"/>
              </a:solidFill>
              <a:latin typeface="Microsoft JhengHei Light" panose="020B0304030504040204" pitchFamily="34" charset="-120"/>
              <a:ea typeface="Microsoft JhengHei Light" panose="020B0304030504040204" pitchFamily="34" charset="-120"/>
            </a:endParaRPr>
          </a:p>
          <a:p>
            <a:pPr lvl="0"/>
            <a:r>
              <a:rPr lang="fr-CA" sz="1400" dirty="0">
                <a:solidFill>
                  <a:srgbClr val="717171"/>
                </a:solidFill>
                <a:latin typeface="Microsoft JhengHei Light" panose="020B0304030504040204" pitchFamily="34" charset="-120"/>
                <a:ea typeface="Microsoft JhengHei Light" panose="020B0304030504040204" pitchFamily="34" charset="-120"/>
              </a:rPr>
              <a:t>Une fois l'outil activé, des </a:t>
            </a:r>
            <a:r>
              <a:rPr lang="fr-CA" sz="1400" b="1" dirty="0">
                <a:solidFill>
                  <a:srgbClr val="717171"/>
                </a:solidFill>
                <a:latin typeface="Microsoft JhengHei Light" panose="020B0304030504040204" pitchFamily="34" charset="-120"/>
                <a:ea typeface="Microsoft JhengHei Light" panose="020B0304030504040204" pitchFamily="34" charset="-120"/>
              </a:rPr>
              <a:t>flèches déroulantes </a:t>
            </a:r>
            <a:r>
              <a:rPr lang="fr-CA" sz="1400" dirty="0">
                <a:solidFill>
                  <a:srgbClr val="717171"/>
                </a:solidFill>
                <a:latin typeface="Microsoft JhengHei Light" panose="020B0304030504040204" pitchFamily="34" charset="-120"/>
                <a:ea typeface="Microsoft JhengHei Light" panose="020B0304030504040204" pitchFamily="34" charset="-120"/>
              </a:rPr>
              <a:t>apparaîtront à côté de chaque en-tête de colonne</a:t>
            </a:r>
            <a:r>
              <a:rPr lang="en-CA" sz="1400" dirty="0">
                <a:solidFill>
                  <a:srgbClr val="717171"/>
                </a:solidFill>
                <a:latin typeface="Microsoft JhengHei Light" panose="020B0304030504040204" pitchFamily="34" charset="-120"/>
                <a:ea typeface="Microsoft JhengHei Light" panose="020B0304030504040204" pitchFamily="34" charset="-120"/>
              </a:rPr>
              <a:t>. </a:t>
            </a:r>
          </a:p>
        </p:txBody>
      </p:sp>
      <p:sp>
        <p:nvSpPr>
          <p:cNvPr id="8" name="Rectangle 7"/>
          <p:cNvSpPr/>
          <p:nvPr/>
        </p:nvSpPr>
        <p:spPr>
          <a:xfrm>
            <a:off x="9789030" y="2566013"/>
            <a:ext cx="2300438" cy="3185487"/>
          </a:xfrm>
          <a:prstGeom prst="rect">
            <a:avLst/>
          </a:prstGeom>
        </p:spPr>
        <p:txBody>
          <a:bodyPr wrap="square">
            <a:spAutoFit/>
          </a:bodyPr>
          <a:lstStyle/>
          <a:p>
            <a:pPr lvl="0">
              <a:spcAft>
                <a:spcPts val="600"/>
              </a:spcAft>
            </a:pPr>
            <a:r>
              <a:rPr lang="fr-CA" sz="1400" dirty="0">
                <a:solidFill>
                  <a:srgbClr val="717171"/>
                </a:solidFill>
                <a:latin typeface="Microsoft JhengHei Light" panose="020B0304030504040204" pitchFamily="34" charset="-120"/>
                <a:ea typeface="Microsoft JhengHei Light" panose="020B0304030504040204" pitchFamily="34" charset="-120"/>
              </a:rPr>
              <a:t>Naviguez dans les options de la liste déroulante des en-têtes de colonne pour déterminer les informations qui vous sont utiles. Vous pouvez le faire avec autant de colonnes que vous le </a:t>
            </a:r>
            <a:r>
              <a:rPr lang="fr-CA" sz="1400" dirty="0" smtClean="0">
                <a:solidFill>
                  <a:srgbClr val="717171"/>
                </a:solidFill>
                <a:latin typeface="Microsoft JhengHei Light" panose="020B0304030504040204" pitchFamily="34" charset="-120"/>
                <a:ea typeface="Microsoft JhengHei Light" panose="020B0304030504040204" pitchFamily="34" charset="-120"/>
              </a:rPr>
              <a:t>souhaitez.</a:t>
            </a:r>
            <a:endParaRPr lang="fr-CA" sz="1400" dirty="0">
              <a:solidFill>
                <a:srgbClr val="717171"/>
              </a:solidFill>
              <a:latin typeface="Microsoft JhengHei Light" panose="020B0304030504040204" pitchFamily="34" charset="-120"/>
              <a:ea typeface="Microsoft JhengHei Light" panose="020B0304030504040204" pitchFamily="34" charset="-120"/>
            </a:endParaRPr>
          </a:p>
          <a:p>
            <a:pPr>
              <a:spcAft>
                <a:spcPts val="600"/>
              </a:spcAft>
            </a:pPr>
            <a:r>
              <a:rPr lang="fr-CA" sz="1400" dirty="0">
                <a:solidFill>
                  <a:srgbClr val="717171"/>
                </a:solidFill>
                <a:latin typeface="Microsoft JhengHei Light" panose="020B0304030504040204" pitchFamily="34" charset="-120"/>
                <a:ea typeface="Microsoft JhengHei Light" panose="020B0304030504040204" pitchFamily="34" charset="-120"/>
              </a:rPr>
              <a:t>Une </a:t>
            </a:r>
            <a:r>
              <a:rPr lang="fr-CA" sz="1400" b="1" dirty="0">
                <a:solidFill>
                  <a:srgbClr val="717171"/>
                </a:solidFill>
                <a:latin typeface="Microsoft JhengHei Light" panose="020B0304030504040204" pitchFamily="34" charset="-120"/>
                <a:ea typeface="Microsoft JhengHei Light" panose="020B0304030504040204" pitchFamily="34" charset="-120"/>
              </a:rPr>
              <a:t>icône de filtre </a:t>
            </a:r>
            <a:r>
              <a:rPr lang="fr-CA" sz="1400" dirty="0">
                <a:solidFill>
                  <a:srgbClr val="717171"/>
                </a:solidFill>
                <a:latin typeface="Microsoft JhengHei Light" panose="020B0304030504040204" pitchFamily="34" charset="-120"/>
                <a:ea typeface="Microsoft JhengHei Light" panose="020B0304030504040204" pitchFamily="34" charset="-120"/>
              </a:rPr>
              <a:t>apparaît dans les en-têtes de toutes les colonnes auxquelles des filtres ont été appliqués.</a:t>
            </a:r>
          </a:p>
        </p:txBody>
      </p:sp>
      <p:sp>
        <p:nvSpPr>
          <p:cNvPr id="9" name="Rectangle 8"/>
          <p:cNvSpPr/>
          <p:nvPr/>
        </p:nvSpPr>
        <p:spPr>
          <a:xfrm>
            <a:off x="9297770" y="3001811"/>
            <a:ext cx="163864" cy="126083"/>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p:cNvSpPr/>
          <p:nvPr/>
        </p:nvSpPr>
        <p:spPr>
          <a:xfrm>
            <a:off x="2377439" y="2969829"/>
            <a:ext cx="5678905" cy="126083"/>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p:cNvSpPr/>
          <p:nvPr/>
        </p:nvSpPr>
        <p:spPr>
          <a:xfrm>
            <a:off x="6145379" y="4157294"/>
            <a:ext cx="1198697" cy="126083"/>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p:cNvSpPr/>
          <p:nvPr/>
        </p:nvSpPr>
        <p:spPr>
          <a:xfrm>
            <a:off x="6544945" y="5679389"/>
            <a:ext cx="404495" cy="126083"/>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3" name="Straight Connector 12"/>
          <p:cNvCxnSpPr/>
          <p:nvPr/>
        </p:nvCxnSpPr>
        <p:spPr>
          <a:xfrm flipH="1">
            <a:off x="2117558" y="3127894"/>
            <a:ext cx="1020278" cy="1400563"/>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16" name="Rounded Rectangular Callout 15"/>
          <p:cNvSpPr/>
          <p:nvPr/>
        </p:nvSpPr>
        <p:spPr>
          <a:xfrm>
            <a:off x="9236524" y="2080814"/>
            <a:ext cx="1379976" cy="459887"/>
          </a:xfrm>
          <a:prstGeom prst="wedgeRoundRectCallout">
            <a:avLst>
              <a:gd name="adj1" fmla="val -38003"/>
              <a:gd name="adj2" fmla="val 134462"/>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lstStyle/>
          <a:p>
            <a:pPr algn="ctr"/>
            <a:r>
              <a:rPr lang="fr-CA" sz="1000" dirty="0" smtClean="0">
                <a:solidFill>
                  <a:srgbClr val="717171"/>
                </a:solidFill>
              </a:rPr>
              <a:t>Icône de filtrage</a:t>
            </a:r>
            <a:endParaRPr lang="en-CA" sz="1000" dirty="0">
              <a:solidFill>
                <a:srgbClr val="717171"/>
              </a:solidFill>
            </a:endParaRPr>
          </a:p>
        </p:txBody>
      </p:sp>
      <p:pic>
        <p:nvPicPr>
          <p:cNvPr id="17" name="Picture 16"/>
          <p:cNvPicPr>
            <a:picLocks noChangeAspect="1"/>
          </p:cNvPicPr>
          <p:nvPr/>
        </p:nvPicPr>
        <p:blipFill>
          <a:blip r:embed="rId4"/>
          <a:stretch>
            <a:fillRect/>
          </a:stretch>
        </p:blipFill>
        <p:spPr>
          <a:xfrm>
            <a:off x="8171036" y="4779218"/>
            <a:ext cx="1290598" cy="1980758"/>
          </a:xfrm>
          <a:prstGeom prst="rect">
            <a:avLst/>
          </a:prstGeom>
          <a:ln>
            <a:solidFill>
              <a:schemeClr val="bg2"/>
            </a:solidFill>
          </a:ln>
          <a:effectLst>
            <a:outerShdw blurRad="50800" dist="38100" dir="2700000" algn="tl" rotWithShape="0">
              <a:prstClr val="black">
                <a:alpha val="40000"/>
              </a:prstClr>
            </a:outerShdw>
          </a:effectLst>
        </p:spPr>
      </p:pic>
      <p:cxnSp>
        <p:nvCxnSpPr>
          <p:cNvPr id="18" name="Straight Connector 17"/>
          <p:cNvCxnSpPr/>
          <p:nvPr/>
        </p:nvCxnSpPr>
        <p:spPr>
          <a:xfrm flipH="1">
            <a:off x="9297770" y="4908884"/>
            <a:ext cx="491260" cy="142064"/>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21" name="Rectangle 20"/>
          <p:cNvSpPr/>
          <p:nvPr/>
        </p:nvSpPr>
        <p:spPr>
          <a:xfrm>
            <a:off x="9034277" y="4944115"/>
            <a:ext cx="263494" cy="236499"/>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0116534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22" y="538379"/>
            <a:ext cx="10515600" cy="1325563"/>
          </a:xfrm>
        </p:spPr>
        <p:txBody>
          <a:bodyPr/>
          <a:lstStyle/>
          <a:p>
            <a:r>
              <a:rPr lang="fr-FR" dirty="0" smtClean="0">
                <a:solidFill>
                  <a:srgbClr val="717171"/>
                </a:solidFill>
                <a:latin typeface="Microsoft JhengHei" panose="020B0604030504040204" pitchFamily="34" charset="-120"/>
                <a:ea typeface="Microsoft JhengHei" panose="020B0604030504040204" pitchFamily="34" charset="-120"/>
              </a:rPr>
              <a:t>Utilisation de graphique pour filtrer les résultats</a:t>
            </a:r>
            <a:endParaRPr lang="en-CA" dirty="0"/>
          </a:p>
        </p:txBody>
      </p:sp>
      <p:sp>
        <p:nvSpPr>
          <p:cNvPr id="4" name="Slide Number Placeholder 3"/>
          <p:cNvSpPr>
            <a:spLocks noGrp="1"/>
          </p:cNvSpPr>
          <p:nvPr>
            <p:ph type="sldNum" sz="quarter" idx="12"/>
          </p:nvPr>
        </p:nvSpPr>
        <p:spPr/>
        <p:txBody>
          <a:bodyPr/>
          <a:lstStyle/>
          <a:p>
            <a:fld id="{2E86C063-E22E-2E4C-A523-54089486E38F}" type="slidenum">
              <a:rPr lang="en-US" smtClean="0"/>
              <a:t>18</a:t>
            </a:fld>
            <a:endParaRPr lang="en-US" dirty="0"/>
          </a:p>
        </p:txBody>
      </p:sp>
      <p:sp>
        <p:nvSpPr>
          <p:cNvPr id="5" name="TextBox 4"/>
          <p:cNvSpPr txBox="1"/>
          <p:nvPr/>
        </p:nvSpPr>
        <p:spPr>
          <a:xfrm>
            <a:off x="944079" y="1768215"/>
            <a:ext cx="9834352" cy="830997"/>
          </a:xfrm>
          <a:prstGeom prst="rect">
            <a:avLst/>
          </a:prstGeom>
          <a:noFill/>
        </p:spPr>
        <p:txBody>
          <a:bodyPr wrap="square" rtlCol="0">
            <a:spAutoFit/>
          </a:bodyPr>
          <a:lstStyle/>
          <a:p>
            <a:r>
              <a:rPr lang="fr-FR" sz="1600" dirty="0">
                <a:solidFill>
                  <a:srgbClr val="717171"/>
                </a:solidFill>
                <a:latin typeface="Microsoft JhengHei Light" panose="020B0304030504040204" pitchFamily="34" charset="-120"/>
                <a:ea typeface="Microsoft JhengHei Light" panose="020B0304030504040204" pitchFamily="34" charset="-120"/>
              </a:rPr>
              <a:t>La fonction </a:t>
            </a:r>
            <a:r>
              <a:rPr lang="fr-FR" sz="1600" b="1" dirty="0">
                <a:solidFill>
                  <a:srgbClr val="717171"/>
                </a:solidFill>
                <a:latin typeface="Microsoft JhengHei Light" panose="020B0304030504040204" pitchFamily="34" charset="-120"/>
                <a:ea typeface="Microsoft JhengHei Light" panose="020B0304030504040204" pitchFamily="34" charset="-120"/>
              </a:rPr>
              <a:t>Graphique</a:t>
            </a:r>
            <a:r>
              <a:rPr lang="fr-FR" sz="1600" dirty="0">
                <a:solidFill>
                  <a:srgbClr val="717171"/>
                </a:solidFill>
                <a:latin typeface="Microsoft JhengHei Light" panose="020B0304030504040204" pitchFamily="34" charset="-120"/>
                <a:ea typeface="Microsoft JhengHei Light" panose="020B0304030504040204" pitchFamily="34" charset="-120"/>
              </a:rPr>
              <a:t> intégrée au SIPT vous permet de filtrer vos résultats par étapes, en utilisant les données intégrées au contenu.  Ce processus est appelé « forage vers le bas ».</a:t>
            </a:r>
          </a:p>
          <a:p>
            <a:r>
              <a:rPr lang="fr-FR" sz="1600" dirty="0" smtClean="0">
                <a:solidFill>
                  <a:srgbClr val="717171"/>
                </a:solidFill>
                <a:latin typeface="Microsoft JhengHei Light" panose="020B0304030504040204" pitchFamily="34" charset="-120"/>
                <a:ea typeface="Microsoft JhengHei Light" panose="020B0304030504040204" pitchFamily="34" charset="-120"/>
              </a:rPr>
              <a:t> </a:t>
            </a:r>
            <a:endParaRPr lang="fr-FR" sz="1600" dirty="0">
              <a:solidFill>
                <a:srgbClr val="717171"/>
              </a:solidFill>
              <a:latin typeface="Microsoft JhengHei Light" panose="020B0304030504040204" pitchFamily="34" charset="-120"/>
              <a:ea typeface="Microsoft JhengHei Light" panose="020B0304030504040204" pitchFamily="34" charset="-120"/>
            </a:endParaRPr>
          </a:p>
        </p:txBody>
      </p:sp>
      <p:pic>
        <p:nvPicPr>
          <p:cNvPr id="3" name="Picture 2"/>
          <p:cNvPicPr>
            <a:picLocks noChangeAspect="1"/>
          </p:cNvPicPr>
          <p:nvPr/>
        </p:nvPicPr>
        <p:blipFill rotWithShape="1">
          <a:blip r:embed="rId3"/>
          <a:srcRect r="31114"/>
          <a:stretch/>
        </p:blipFill>
        <p:spPr>
          <a:xfrm>
            <a:off x="222470" y="2431833"/>
            <a:ext cx="676545" cy="3776462"/>
          </a:xfrm>
          <a:prstGeom prst="rect">
            <a:avLst/>
          </a:prstGeom>
          <a:ln>
            <a:solidFill>
              <a:schemeClr val="bg2"/>
            </a:solidFill>
          </a:ln>
          <a:effectLst>
            <a:outerShdw blurRad="50800" dist="38100" dir="2700000" algn="tl" rotWithShape="0">
              <a:prstClr val="black">
                <a:alpha val="40000"/>
              </a:prstClr>
            </a:outerShdw>
          </a:effectLst>
        </p:spPr>
      </p:pic>
      <p:pic>
        <p:nvPicPr>
          <p:cNvPr id="6" name="Picture 5"/>
          <p:cNvPicPr>
            <a:picLocks noChangeAspect="1"/>
          </p:cNvPicPr>
          <p:nvPr/>
        </p:nvPicPr>
        <p:blipFill>
          <a:blip r:embed="rId4"/>
          <a:stretch>
            <a:fillRect/>
          </a:stretch>
        </p:blipFill>
        <p:spPr>
          <a:xfrm>
            <a:off x="1450076" y="3194779"/>
            <a:ext cx="2003860" cy="2478284"/>
          </a:xfrm>
          <a:prstGeom prst="rect">
            <a:avLst/>
          </a:prstGeom>
          <a:ln>
            <a:solidFill>
              <a:schemeClr val="bg2"/>
            </a:solidFill>
          </a:ln>
          <a:effectLst>
            <a:outerShdw blurRad="50800" dist="38100" dir="2700000" algn="tl" rotWithShape="0">
              <a:prstClr val="black">
                <a:alpha val="40000"/>
              </a:prstClr>
            </a:outerShdw>
          </a:effectLst>
        </p:spPr>
      </p:pic>
      <p:sp>
        <p:nvSpPr>
          <p:cNvPr id="7" name="Rectangle 6"/>
          <p:cNvSpPr/>
          <p:nvPr/>
        </p:nvSpPr>
        <p:spPr>
          <a:xfrm>
            <a:off x="944079" y="2333226"/>
            <a:ext cx="10945053" cy="584775"/>
          </a:xfrm>
          <a:prstGeom prst="rect">
            <a:avLst/>
          </a:prstGeom>
        </p:spPr>
        <p:txBody>
          <a:bodyPr wrap="square">
            <a:spAutoFit/>
          </a:bodyPr>
          <a:lstStyle/>
          <a:p>
            <a:r>
              <a:rPr lang="fr-CA" sz="1600" dirty="0">
                <a:solidFill>
                  <a:srgbClr val="717171"/>
                </a:solidFill>
                <a:latin typeface="Microsoft JhengHei Light" panose="020B0304030504040204" pitchFamily="34" charset="-120"/>
                <a:ea typeface="Microsoft JhengHei Light" panose="020B0304030504040204" pitchFamily="34" charset="-120"/>
              </a:rPr>
              <a:t>Tout d'abord, développez et affichez la fonction </a:t>
            </a:r>
            <a:r>
              <a:rPr lang="fr-CA" sz="1600" b="1" dirty="0">
                <a:solidFill>
                  <a:srgbClr val="717171"/>
                </a:solidFill>
                <a:latin typeface="Microsoft JhengHei Light" panose="020B0304030504040204" pitchFamily="34" charset="-120"/>
                <a:ea typeface="Microsoft JhengHei Light" panose="020B0304030504040204" pitchFamily="34" charset="-120"/>
              </a:rPr>
              <a:t>Graphiques </a:t>
            </a:r>
            <a:r>
              <a:rPr lang="fr-CA" sz="1600" dirty="0">
                <a:solidFill>
                  <a:srgbClr val="717171"/>
                </a:solidFill>
                <a:latin typeface="Microsoft JhengHei Light" panose="020B0304030504040204" pitchFamily="34" charset="-120"/>
                <a:ea typeface="Microsoft JhengHei Light" panose="020B0304030504040204" pitchFamily="34" charset="-120"/>
              </a:rPr>
              <a:t>en sélectionnant la flèche sur la barre horizontale des Graphiques, située à l'extrême droite de la fenêtre. </a:t>
            </a:r>
            <a:endParaRPr lang="en-CA" sz="1600" dirty="0">
              <a:solidFill>
                <a:srgbClr val="717171"/>
              </a:solidFill>
              <a:latin typeface="Microsoft JhengHei Light" panose="020B0304030504040204" pitchFamily="34" charset="-120"/>
              <a:ea typeface="Microsoft JhengHei Light" panose="020B0304030504040204" pitchFamily="34" charset="-120"/>
            </a:endParaRPr>
          </a:p>
        </p:txBody>
      </p:sp>
      <p:sp>
        <p:nvSpPr>
          <p:cNvPr id="8" name="Rectangle 7"/>
          <p:cNvSpPr/>
          <p:nvPr/>
        </p:nvSpPr>
        <p:spPr>
          <a:xfrm>
            <a:off x="3558139" y="3013871"/>
            <a:ext cx="8473440" cy="3031599"/>
          </a:xfrm>
          <a:prstGeom prst="rect">
            <a:avLst/>
          </a:prstGeom>
        </p:spPr>
        <p:txBody>
          <a:bodyPr wrap="square">
            <a:spAutoFit/>
          </a:bodyPr>
          <a:lstStyle/>
          <a:p>
            <a:pPr lvl="0">
              <a:spcAft>
                <a:spcPts val="600"/>
              </a:spcAft>
            </a:pPr>
            <a:r>
              <a:rPr lang="fr-CA" sz="1600" dirty="0">
                <a:solidFill>
                  <a:srgbClr val="717171"/>
                </a:solidFill>
                <a:latin typeface="Microsoft JhengHei Light" panose="020B0304030504040204" pitchFamily="34" charset="-120"/>
                <a:ea typeface="Microsoft JhengHei Light" panose="020B0304030504040204" pitchFamily="34" charset="-120"/>
              </a:rPr>
              <a:t>Une fois la fonction Graphique affichée, utilisez le menu déroulant en haut de la section pour sélectionner le type de filtre que vous souhaitez appliquer à votre liste de résultats</a:t>
            </a:r>
            <a:r>
              <a:rPr lang="en-CA" sz="1600" dirty="0">
                <a:solidFill>
                  <a:srgbClr val="717171"/>
                </a:solidFill>
                <a:latin typeface="Microsoft JhengHei Light" panose="020B0304030504040204" pitchFamily="34" charset="-120"/>
                <a:ea typeface="Microsoft JhengHei Light" panose="020B0304030504040204" pitchFamily="34" charset="-120"/>
              </a:rPr>
              <a:t>.</a:t>
            </a:r>
          </a:p>
          <a:p>
            <a:pPr lvl="0">
              <a:spcAft>
                <a:spcPts val="600"/>
              </a:spcAft>
            </a:pPr>
            <a:r>
              <a:rPr lang="fr-CA" sz="1600" dirty="0">
                <a:solidFill>
                  <a:srgbClr val="717171"/>
                </a:solidFill>
                <a:latin typeface="Microsoft JhengHei Light" panose="020B0304030504040204" pitchFamily="34" charset="-120"/>
                <a:ea typeface="Microsoft JhengHei Light" panose="020B0304030504040204" pitchFamily="34" charset="-120"/>
              </a:rPr>
              <a:t>Par exemple, pour afficher uniquement les organisations qualifiées de « conformes » dans le système, sélectionnez </a:t>
            </a:r>
            <a:r>
              <a:rPr lang="fr-CA" sz="1600" b="1" dirty="0">
                <a:solidFill>
                  <a:srgbClr val="717171"/>
                </a:solidFill>
                <a:latin typeface="Microsoft JhengHei Light" panose="020B0304030504040204" pitchFamily="34" charset="-120"/>
                <a:ea typeface="Microsoft JhengHei Light" panose="020B0304030504040204" pitchFamily="34" charset="-120"/>
              </a:rPr>
              <a:t>Organisations conformes </a:t>
            </a:r>
            <a:r>
              <a:rPr lang="fr-CA" sz="1600" dirty="0">
                <a:solidFill>
                  <a:srgbClr val="717171"/>
                </a:solidFill>
                <a:latin typeface="Microsoft JhengHei Light" panose="020B0304030504040204" pitchFamily="34" charset="-120"/>
                <a:ea typeface="Microsoft JhengHei Light" panose="020B0304030504040204" pitchFamily="34" charset="-120"/>
              </a:rPr>
              <a:t>dans le </a:t>
            </a:r>
            <a:r>
              <a:rPr lang="fr-CA" sz="1600" b="1" dirty="0">
                <a:solidFill>
                  <a:srgbClr val="717171"/>
                </a:solidFill>
                <a:latin typeface="Microsoft JhengHei Light" panose="020B0304030504040204" pitchFamily="34" charset="-120"/>
                <a:ea typeface="Microsoft JhengHei Light" panose="020B0304030504040204" pitchFamily="34" charset="-120"/>
              </a:rPr>
              <a:t>menu déroulant Graphiques </a:t>
            </a:r>
            <a:r>
              <a:rPr lang="fr-CA" sz="1600" dirty="0">
                <a:solidFill>
                  <a:srgbClr val="717171"/>
                </a:solidFill>
                <a:latin typeface="Microsoft JhengHei Light" panose="020B0304030504040204" pitchFamily="34" charset="-120"/>
                <a:ea typeface="Microsoft JhengHei Light" panose="020B0304030504040204" pitchFamily="34" charset="-120"/>
              </a:rPr>
              <a:t>du système</a:t>
            </a:r>
            <a:r>
              <a:rPr lang="en-CA" sz="1600" dirty="0">
                <a:solidFill>
                  <a:srgbClr val="717171"/>
                </a:solidFill>
                <a:latin typeface="Microsoft JhengHei Light" panose="020B0304030504040204" pitchFamily="34" charset="-120"/>
                <a:ea typeface="Microsoft JhengHei Light" panose="020B0304030504040204" pitchFamily="34" charset="-120"/>
              </a:rPr>
              <a:t>. </a:t>
            </a:r>
          </a:p>
          <a:p>
            <a:pPr>
              <a:spcAft>
                <a:spcPts val="600"/>
              </a:spcAft>
            </a:pPr>
            <a:r>
              <a:rPr lang="fr-CA" sz="1600" dirty="0">
                <a:solidFill>
                  <a:srgbClr val="717171"/>
                </a:solidFill>
                <a:latin typeface="Microsoft JhengHei Light" panose="020B0304030504040204" pitchFamily="34" charset="-120"/>
                <a:ea typeface="Microsoft JhengHei Light" panose="020B0304030504040204" pitchFamily="34" charset="-120"/>
              </a:rPr>
              <a:t>Un graphique circulaire apparaît, indiquant le nombre d'organisations actives qui sont ou ne sont pas conformes. En utilisant la légende sous le graphique comme guide, la sélection de la tranche de tarte </a:t>
            </a:r>
            <a:r>
              <a:rPr lang="fr-CA" sz="1600" b="1" dirty="0">
                <a:solidFill>
                  <a:srgbClr val="717171"/>
                </a:solidFill>
                <a:latin typeface="Microsoft JhengHei Light" panose="020B0304030504040204" pitchFamily="34" charset="-120"/>
                <a:ea typeface="Microsoft JhengHei Light" panose="020B0304030504040204" pitchFamily="34" charset="-120"/>
              </a:rPr>
              <a:t>Oui </a:t>
            </a:r>
            <a:r>
              <a:rPr lang="fr-CA" sz="1600" dirty="0">
                <a:solidFill>
                  <a:srgbClr val="717171"/>
                </a:solidFill>
                <a:latin typeface="Microsoft JhengHei Light" panose="020B0304030504040204" pitchFamily="34" charset="-120"/>
                <a:ea typeface="Microsoft JhengHei Light" panose="020B0304030504040204" pitchFamily="34" charset="-120"/>
              </a:rPr>
              <a:t>éliminera automatiquement toutes les organisations non conformes de notre liste de résultats. </a:t>
            </a:r>
            <a:endParaRPr lang="fr-CA" sz="1600" dirty="0" smtClean="0">
              <a:solidFill>
                <a:srgbClr val="717171"/>
              </a:solidFill>
              <a:latin typeface="Microsoft JhengHei Light" panose="020B0304030504040204" pitchFamily="34" charset="-120"/>
              <a:ea typeface="Microsoft JhengHei Light" panose="020B0304030504040204" pitchFamily="34" charset="-120"/>
            </a:endParaRPr>
          </a:p>
          <a:p>
            <a:pPr>
              <a:spcAft>
                <a:spcPts val="600"/>
              </a:spcAft>
            </a:pPr>
            <a:r>
              <a:rPr lang="fr-CA" sz="1600" dirty="0" smtClean="0">
                <a:solidFill>
                  <a:srgbClr val="717171"/>
                </a:solidFill>
                <a:latin typeface="Microsoft JhengHei Light" panose="020B0304030504040204" pitchFamily="34" charset="-120"/>
                <a:ea typeface="Microsoft JhengHei Light" panose="020B0304030504040204" pitchFamily="34" charset="-120"/>
              </a:rPr>
              <a:t>Nous </a:t>
            </a:r>
            <a:r>
              <a:rPr lang="fr-CA" sz="1600" dirty="0">
                <a:solidFill>
                  <a:srgbClr val="717171"/>
                </a:solidFill>
                <a:latin typeface="Microsoft JhengHei Light" panose="020B0304030504040204" pitchFamily="34" charset="-120"/>
                <a:ea typeface="Microsoft JhengHei Light" panose="020B0304030504040204" pitchFamily="34" charset="-120"/>
              </a:rPr>
              <a:t>examinerons plus en détail la fonction de forage vers le bas du graphique dans le module 3</a:t>
            </a:r>
            <a:r>
              <a:rPr lang="en-CA" sz="1600" dirty="0">
                <a:solidFill>
                  <a:srgbClr val="717171"/>
                </a:solidFill>
                <a:latin typeface="Microsoft JhengHei Light" panose="020B0304030504040204" pitchFamily="34" charset="-120"/>
                <a:ea typeface="Microsoft JhengHei Light" panose="020B0304030504040204" pitchFamily="34" charset="-120"/>
              </a:rPr>
              <a:t>.</a:t>
            </a:r>
          </a:p>
        </p:txBody>
      </p:sp>
      <p:sp>
        <p:nvSpPr>
          <p:cNvPr id="9" name="Rectangle 8"/>
          <p:cNvSpPr/>
          <p:nvPr/>
        </p:nvSpPr>
        <p:spPr>
          <a:xfrm>
            <a:off x="693821" y="3194779"/>
            <a:ext cx="205194" cy="3013516"/>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0" name="Straight Connector 9"/>
          <p:cNvCxnSpPr/>
          <p:nvPr/>
        </p:nvCxnSpPr>
        <p:spPr>
          <a:xfrm flipH="1">
            <a:off x="906715" y="2894904"/>
            <a:ext cx="439158" cy="377124"/>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12" name="Rectangle 11"/>
          <p:cNvSpPr/>
          <p:nvPr/>
        </p:nvSpPr>
        <p:spPr>
          <a:xfrm>
            <a:off x="1452337" y="3272028"/>
            <a:ext cx="1069482" cy="1184469"/>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094161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solidFill>
                  <a:srgbClr val="717171"/>
                </a:solidFill>
                <a:latin typeface="Microsoft JhengHei" panose="020B0604030504040204" pitchFamily="34" charset="-120"/>
                <a:ea typeface="Microsoft JhengHei" panose="020B0604030504040204" pitchFamily="34" charset="-120"/>
              </a:rPr>
              <a:t>Accéder aux dossiers</a:t>
            </a:r>
            <a:endParaRPr lang="en-CA" dirty="0"/>
          </a:p>
        </p:txBody>
      </p:sp>
      <p:sp>
        <p:nvSpPr>
          <p:cNvPr id="4" name="Slide Number Placeholder 3"/>
          <p:cNvSpPr>
            <a:spLocks noGrp="1"/>
          </p:cNvSpPr>
          <p:nvPr>
            <p:ph type="sldNum" sz="quarter" idx="12"/>
          </p:nvPr>
        </p:nvSpPr>
        <p:spPr/>
        <p:txBody>
          <a:bodyPr/>
          <a:lstStyle/>
          <a:p>
            <a:fld id="{2E86C063-E22E-2E4C-A523-54089486E38F}" type="slidenum">
              <a:rPr lang="en-US" smtClean="0"/>
              <a:t>19</a:t>
            </a:fld>
            <a:endParaRPr lang="en-US" dirty="0"/>
          </a:p>
        </p:txBody>
      </p:sp>
      <p:sp>
        <p:nvSpPr>
          <p:cNvPr id="5" name="TextBox 4"/>
          <p:cNvSpPr txBox="1"/>
          <p:nvPr/>
        </p:nvSpPr>
        <p:spPr>
          <a:xfrm>
            <a:off x="838200" y="1561085"/>
            <a:ext cx="9834352" cy="584775"/>
          </a:xfrm>
          <a:prstGeom prst="rect">
            <a:avLst/>
          </a:prstGeom>
          <a:noFill/>
        </p:spPr>
        <p:txBody>
          <a:bodyPr wrap="square" rtlCol="0">
            <a:spAutoFit/>
          </a:bodyPr>
          <a:lstStyle/>
          <a:p>
            <a:r>
              <a:rPr lang="fr-FR" sz="1600" dirty="0">
                <a:solidFill>
                  <a:srgbClr val="717171"/>
                </a:solidFill>
                <a:latin typeface="Microsoft JhengHei Light" panose="020B0304030504040204" pitchFamily="34" charset="-120"/>
                <a:ea typeface="Microsoft JhengHei Light" panose="020B0304030504040204" pitchFamily="34" charset="-120"/>
              </a:rPr>
              <a:t>Une fois que vous avez trouvé ce que vous cherchez, double-cliquez sur votre sélection, ou mettez-la en surbrillance et appuyez sur la touche Entrée de votre clavier pour accéder à son contenu.</a:t>
            </a:r>
          </a:p>
        </p:txBody>
      </p:sp>
      <p:pic>
        <p:nvPicPr>
          <p:cNvPr id="3" name="Picture 2"/>
          <p:cNvPicPr>
            <a:picLocks noChangeAspect="1"/>
          </p:cNvPicPr>
          <p:nvPr/>
        </p:nvPicPr>
        <p:blipFill>
          <a:blip r:embed="rId2"/>
          <a:stretch>
            <a:fillRect/>
          </a:stretch>
        </p:blipFill>
        <p:spPr>
          <a:xfrm>
            <a:off x="469365" y="2774792"/>
            <a:ext cx="11305339" cy="2297778"/>
          </a:xfrm>
          <a:prstGeom prst="rect">
            <a:avLst/>
          </a:prstGeom>
          <a:ln>
            <a:solidFill>
              <a:schemeClr val="bg2"/>
            </a:solidFill>
          </a:ln>
          <a:effectLst>
            <a:outerShdw blurRad="50800" dist="38100" dir="2700000" algn="tl" rotWithShape="0">
              <a:prstClr val="black">
                <a:alpha val="40000"/>
              </a:prstClr>
            </a:outerShdw>
          </a:effectLst>
        </p:spPr>
      </p:pic>
      <p:sp>
        <p:nvSpPr>
          <p:cNvPr id="7" name="Rectangle 6"/>
          <p:cNvSpPr/>
          <p:nvPr/>
        </p:nvSpPr>
        <p:spPr>
          <a:xfrm>
            <a:off x="469364" y="4307283"/>
            <a:ext cx="10884435" cy="235842"/>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 name="Picture 7"/>
          <p:cNvPicPr>
            <a:picLocks noChangeAspect="1"/>
          </p:cNvPicPr>
          <p:nvPr/>
        </p:nvPicPr>
        <p:blipFill rotWithShape="1">
          <a:blip r:embed="rId3"/>
          <a:srcRect r="6647" b="72039"/>
          <a:stretch/>
        </p:blipFill>
        <p:spPr>
          <a:xfrm flipV="1">
            <a:off x="9981398" y="2787750"/>
            <a:ext cx="812371" cy="140459"/>
          </a:xfrm>
          <a:prstGeom prst="rect">
            <a:avLst/>
          </a:prstGeom>
        </p:spPr>
      </p:pic>
    </p:spTree>
    <p:extLst>
      <p:ext uri="{BB962C8B-B14F-4D97-AF65-F5344CB8AC3E}">
        <p14:creationId xmlns:p14="http://schemas.microsoft.com/office/powerpoint/2010/main" val="3900775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E86C063-E22E-2E4C-A523-54089486E38F}" type="slidenum">
              <a:rPr lang="en-US" smtClean="0"/>
              <a:t>2</a:t>
            </a:fld>
            <a:endParaRPr lang="en-US" dirty="0"/>
          </a:p>
        </p:txBody>
      </p:sp>
      <p:sp>
        <p:nvSpPr>
          <p:cNvPr id="7" name="TextBox 6"/>
          <p:cNvSpPr txBox="1"/>
          <p:nvPr/>
        </p:nvSpPr>
        <p:spPr>
          <a:xfrm>
            <a:off x="3102249" y="3353224"/>
            <a:ext cx="6200480" cy="707886"/>
          </a:xfrm>
          <a:prstGeom prst="rect">
            <a:avLst/>
          </a:prstGeom>
          <a:noFill/>
        </p:spPr>
        <p:txBody>
          <a:bodyPr wrap="none" rtlCol="0">
            <a:spAutoFit/>
          </a:bodyPr>
          <a:lstStyle/>
          <a:p>
            <a:pPr algn="ctr"/>
            <a:r>
              <a:rPr lang="fr-CA" sz="4000" dirty="0">
                <a:solidFill>
                  <a:srgbClr val="717171"/>
                </a:solidFill>
                <a:latin typeface="Microsoft JhengHei Light" panose="020B0304030504040204" pitchFamily="34" charset="-120"/>
                <a:ea typeface="Microsoft JhengHei Light" panose="020B0304030504040204" pitchFamily="34" charset="-120"/>
              </a:rPr>
              <a:t>P</a:t>
            </a:r>
            <a:r>
              <a:rPr lang="fr-CA" sz="4000" dirty="0" smtClean="0">
                <a:solidFill>
                  <a:srgbClr val="717171"/>
                </a:solidFill>
                <a:latin typeface="Microsoft JhengHei Light" panose="020B0304030504040204" pitchFamily="34" charset="-120"/>
                <a:ea typeface="Microsoft JhengHei Light" panose="020B0304030504040204" pitchFamily="34" charset="-120"/>
              </a:rPr>
              <a:t>rogramme de Formation</a:t>
            </a:r>
            <a:endParaRPr lang="en-CA" sz="4000" dirty="0">
              <a:solidFill>
                <a:srgbClr val="717171"/>
              </a:solidFill>
              <a:latin typeface="Microsoft JhengHei Light" panose="020B0304030504040204" pitchFamily="34" charset="-120"/>
              <a:ea typeface="Microsoft JhengHei Light" panose="020B0304030504040204" pitchFamily="34" charset="-12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0406" y="854638"/>
            <a:ext cx="2896903" cy="2202171"/>
          </a:xfrm>
          <a:prstGeom prst="rect">
            <a:avLst/>
          </a:prstGeom>
        </p:spPr>
      </p:pic>
      <p:sp>
        <p:nvSpPr>
          <p:cNvPr id="9" name="TextBox 8"/>
          <p:cNvSpPr txBox="1"/>
          <p:nvPr/>
        </p:nvSpPr>
        <p:spPr>
          <a:xfrm flipH="1">
            <a:off x="6031602" y="1333121"/>
            <a:ext cx="2259331" cy="1200329"/>
          </a:xfrm>
          <a:prstGeom prst="rect">
            <a:avLst/>
          </a:prstGeom>
          <a:noFill/>
        </p:spPr>
        <p:txBody>
          <a:bodyPr wrap="square" rtlCol="0">
            <a:spAutoFit/>
          </a:bodyPr>
          <a:lstStyle/>
          <a:p>
            <a:r>
              <a:rPr lang="fr-CA" sz="7200" dirty="0" smtClean="0">
                <a:solidFill>
                  <a:srgbClr val="717171"/>
                </a:solidFill>
                <a:latin typeface="Microsoft YaHei Light" panose="020B0502040204020203" pitchFamily="34" charset="-122"/>
                <a:ea typeface="Microsoft YaHei Light" panose="020B0502040204020203" pitchFamily="34" charset="-122"/>
              </a:rPr>
              <a:t>SIPT</a:t>
            </a:r>
            <a:endParaRPr lang="en-CA" sz="7200" dirty="0">
              <a:solidFill>
                <a:srgbClr val="717171"/>
              </a:solidFill>
              <a:latin typeface="Microsoft YaHei Light" panose="020B0502040204020203" pitchFamily="34" charset="-122"/>
              <a:ea typeface="Microsoft YaHei Light" panose="020B0502040204020203" pitchFamily="34" charset="-122"/>
            </a:endParaRPr>
          </a:p>
        </p:txBody>
      </p:sp>
      <p:sp>
        <p:nvSpPr>
          <p:cNvPr id="10" name="TextBox 9"/>
          <p:cNvSpPr txBox="1"/>
          <p:nvPr/>
        </p:nvSpPr>
        <p:spPr>
          <a:xfrm flipH="1">
            <a:off x="3460170" y="2453019"/>
            <a:ext cx="5484612" cy="338554"/>
          </a:xfrm>
          <a:prstGeom prst="rect">
            <a:avLst/>
          </a:prstGeom>
          <a:noFill/>
        </p:spPr>
        <p:txBody>
          <a:bodyPr wrap="square" rtlCol="0">
            <a:spAutoFit/>
          </a:bodyPr>
          <a:lstStyle/>
          <a:p>
            <a:pPr algn="ctr"/>
            <a:r>
              <a:rPr lang="fr-CA" sz="1600" dirty="0" smtClean="0">
                <a:solidFill>
                  <a:srgbClr val="717171"/>
                </a:solidFill>
                <a:latin typeface="Microsoft YaHei Light" panose="020B0502040204020203" pitchFamily="34" charset="-122"/>
                <a:ea typeface="Microsoft YaHei Light" panose="020B0502040204020203" pitchFamily="34" charset="-122"/>
              </a:rPr>
              <a:t>Système Intégré du Programme du Travail</a:t>
            </a:r>
            <a:endParaRPr lang="en-CA" sz="1600" dirty="0">
              <a:solidFill>
                <a:srgbClr val="717171"/>
              </a:solidFill>
              <a:latin typeface="Microsoft YaHei Light" panose="020B0502040204020203" pitchFamily="34" charset="-122"/>
              <a:ea typeface="Microsoft YaHei Light" panose="020B0502040204020203" pitchFamily="34" charset="-122"/>
            </a:endParaRPr>
          </a:p>
        </p:txBody>
      </p:sp>
      <p:sp>
        <p:nvSpPr>
          <p:cNvPr id="11" name="TextBox 10"/>
          <p:cNvSpPr txBox="1"/>
          <p:nvPr/>
        </p:nvSpPr>
        <p:spPr>
          <a:xfrm>
            <a:off x="4333288" y="4193525"/>
            <a:ext cx="4125296" cy="830997"/>
          </a:xfrm>
          <a:prstGeom prst="rect">
            <a:avLst/>
          </a:prstGeom>
          <a:noFill/>
        </p:spPr>
        <p:txBody>
          <a:bodyPr wrap="none" rtlCol="0">
            <a:spAutoFit/>
          </a:bodyPr>
          <a:lstStyle/>
          <a:p>
            <a:r>
              <a:rPr lang="fr-FR" sz="2400" dirty="0" smtClean="0">
                <a:solidFill>
                  <a:srgbClr val="717171"/>
                </a:solidFill>
                <a:latin typeface="Microsoft JhengHei Light" panose="020B0304030504040204" pitchFamily="34" charset="-120"/>
                <a:ea typeface="Microsoft JhengHei Light" panose="020B0304030504040204" pitchFamily="34" charset="-120"/>
              </a:rPr>
              <a:t>Module </a:t>
            </a:r>
            <a:r>
              <a:rPr lang="fr-FR" sz="2400" dirty="0">
                <a:solidFill>
                  <a:srgbClr val="717171"/>
                </a:solidFill>
                <a:latin typeface="Microsoft JhengHei Light" panose="020B0304030504040204" pitchFamily="34" charset="-120"/>
                <a:ea typeface="Microsoft JhengHei Light" panose="020B0304030504040204" pitchFamily="34" charset="-120"/>
              </a:rPr>
              <a:t>1: Découvrez le SIPT</a:t>
            </a:r>
          </a:p>
          <a:p>
            <a:endParaRPr lang="en-CA" sz="2400" dirty="0">
              <a:solidFill>
                <a:srgbClr val="717171"/>
              </a:solidFill>
              <a:latin typeface="Microsoft JhengHei Light" panose="020B0304030504040204" pitchFamily="34" charset="-120"/>
              <a:ea typeface="Microsoft JhengHei Light" panose="020B0304030504040204" pitchFamily="34" charset="-120"/>
            </a:endParaRPr>
          </a:p>
        </p:txBody>
      </p:sp>
    </p:spTree>
    <p:extLst>
      <p:ext uri="{BB962C8B-B14F-4D97-AF65-F5344CB8AC3E}">
        <p14:creationId xmlns:p14="http://schemas.microsoft.com/office/powerpoint/2010/main" val="1965580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solidFill>
                  <a:srgbClr val="717171"/>
                </a:solidFill>
                <a:latin typeface="Microsoft JhengHei" panose="020B0604030504040204" pitchFamily="34" charset="-120"/>
                <a:ea typeface="Microsoft JhengHei" panose="020B0604030504040204" pitchFamily="34" charset="-120"/>
              </a:rPr>
              <a:t>La barre d'outils de navigation</a:t>
            </a:r>
            <a:endParaRPr lang="en-CA" dirty="0"/>
          </a:p>
        </p:txBody>
      </p:sp>
      <p:sp>
        <p:nvSpPr>
          <p:cNvPr id="4" name="Slide Number Placeholder 3"/>
          <p:cNvSpPr>
            <a:spLocks noGrp="1"/>
          </p:cNvSpPr>
          <p:nvPr>
            <p:ph type="sldNum" sz="quarter" idx="12"/>
          </p:nvPr>
        </p:nvSpPr>
        <p:spPr/>
        <p:txBody>
          <a:bodyPr/>
          <a:lstStyle/>
          <a:p>
            <a:fld id="{2E86C063-E22E-2E4C-A523-54089486E38F}" type="slidenum">
              <a:rPr lang="en-US" smtClean="0"/>
              <a:t>20</a:t>
            </a:fld>
            <a:endParaRPr lang="en-US" dirty="0"/>
          </a:p>
        </p:txBody>
      </p:sp>
      <p:sp>
        <p:nvSpPr>
          <p:cNvPr id="5" name="TextBox 4"/>
          <p:cNvSpPr txBox="1"/>
          <p:nvPr/>
        </p:nvSpPr>
        <p:spPr>
          <a:xfrm>
            <a:off x="713071" y="1558227"/>
            <a:ext cx="9834352" cy="338554"/>
          </a:xfrm>
          <a:prstGeom prst="rect">
            <a:avLst/>
          </a:prstGeom>
          <a:noFill/>
        </p:spPr>
        <p:txBody>
          <a:bodyPr wrap="square" rtlCol="0">
            <a:spAutoFit/>
          </a:bodyPr>
          <a:lstStyle/>
          <a:p>
            <a:r>
              <a:rPr lang="fr-FR" sz="1600" dirty="0" smtClean="0">
                <a:solidFill>
                  <a:srgbClr val="717171"/>
                </a:solidFill>
                <a:latin typeface="Microsoft JhengHei Light" panose="020B0304030504040204" pitchFamily="34" charset="-120"/>
                <a:ea typeface="Microsoft JhengHei Light" panose="020B0304030504040204" pitchFamily="34" charset="-120"/>
              </a:rPr>
              <a:t>À </a:t>
            </a:r>
            <a:r>
              <a:rPr lang="fr-FR" sz="1600" dirty="0">
                <a:solidFill>
                  <a:srgbClr val="717171"/>
                </a:solidFill>
                <a:latin typeface="Microsoft JhengHei Light" panose="020B0304030504040204" pitchFamily="34" charset="-120"/>
                <a:ea typeface="Microsoft JhengHei Light" panose="020B0304030504040204" pitchFamily="34" charset="-120"/>
              </a:rPr>
              <a:t>l'extrémité droite de la </a:t>
            </a:r>
            <a:r>
              <a:rPr lang="fr-FR" sz="1600" b="1" dirty="0">
                <a:solidFill>
                  <a:srgbClr val="717171"/>
                </a:solidFill>
                <a:latin typeface="Microsoft JhengHei Light" panose="020B0304030504040204" pitchFamily="34" charset="-120"/>
                <a:ea typeface="Microsoft JhengHei Light" panose="020B0304030504040204" pitchFamily="34" charset="-120"/>
              </a:rPr>
              <a:t>barre d'actions </a:t>
            </a:r>
            <a:r>
              <a:rPr lang="fr-FR" sz="1600" dirty="0">
                <a:solidFill>
                  <a:srgbClr val="717171"/>
                </a:solidFill>
                <a:latin typeface="Microsoft JhengHei Light" panose="020B0304030504040204" pitchFamily="34" charset="-120"/>
                <a:ea typeface="Microsoft JhengHei Light" panose="020B0304030504040204" pitchFamily="34" charset="-120"/>
              </a:rPr>
              <a:t>se trouvent quatre </a:t>
            </a:r>
            <a:r>
              <a:rPr lang="fr-FR" sz="1600" b="1" dirty="0">
                <a:solidFill>
                  <a:srgbClr val="717171"/>
                </a:solidFill>
                <a:latin typeface="Microsoft JhengHei Light" panose="020B0304030504040204" pitchFamily="34" charset="-120"/>
                <a:ea typeface="Microsoft JhengHei Light" panose="020B0304030504040204" pitchFamily="34" charset="-120"/>
              </a:rPr>
              <a:t>options de navigation</a:t>
            </a:r>
            <a:r>
              <a:rPr lang="fr-FR" sz="1600" dirty="0">
                <a:solidFill>
                  <a:srgbClr val="717171"/>
                </a:solidFill>
                <a:latin typeface="Microsoft JhengHei Light" panose="020B0304030504040204" pitchFamily="34" charset="-120"/>
                <a:ea typeface="Microsoft JhengHei Light" panose="020B0304030504040204" pitchFamily="34" charset="-120"/>
              </a:rPr>
              <a:t>.  </a:t>
            </a:r>
          </a:p>
        </p:txBody>
      </p:sp>
      <p:pic>
        <p:nvPicPr>
          <p:cNvPr id="3" name="Picture 2"/>
          <p:cNvPicPr>
            <a:picLocks noChangeAspect="1"/>
          </p:cNvPicPr>
          <p:nvPr/>
        </p:nvPicPr>
        <p:blipFill>
          <a:blip r:embed="rId2"/>
          <a:stretch>
            <a:fillRect/>
          </a:stretch>
        </p:blipFill>
        <p:spPr>
          <a:xfrm>
            <a:off x="253857" y="2050182"/>
            <a:ext cx="11597459" cy="1414914"/>
          </a:xfrm>
          <a:prstGeom prst="rect">
            <a:avLst/>
          </a:prstGeom>
        </p:spPr>
      </p:pic>
      <p:pic>
        <p:nvPicPr>
          <p:cNvPr id="6" name="Picture 5"/>
          <p:cNvPicPr>
            <a:picLocks noChangeAspect="1"/>
          </p:cNvPicPr>
          <p:nvPr/>
        </p:nvPicPr>
        <p:blipFill rotWithShape="1">
          <a:blip r:embed="rId3"/>
          <a:srcRect r="6647" b="72039"/>
          <a:stretch/>
        </p:blipFill>
        <p:spPr>
          <a:xfrm>
            <a:off x="10070069" y="2084928"/>
            <a:ext cx="723700" cy="119258"/>
          </a:xfrm>
          <a:prstGeom prst="rect">
            <a:avLst/>
          </a:prstGeom>
        </p:spPr>
      </p:pic>
      <p:sp>
        <p:nvSpPr>
          <p:cNvPr id="7" name="Rectangle 6"/>
          <p:cNvSpPr/>
          <p:nvPr/>
        </p:nvSpPr>
        <p:spPr>
          <a:xfrm>
            <a:off x="10876547" y="2445759"/>
            <a:ext cx="974769" cy="235842"/>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713071" y="3473724"/>
            <a:ext cx="6096000" cy="2597762"/>
          </a:xfrm>
          <a:prstGeom prst="rect">
            <a:avLst/>
          </a:prstGeom>
        </p:spPr>
        <p:txBody>
          <a:bodyPr>
            <a:spAutoFit/>
          </a:bodyPr>
          <a:lstStyle/>
          <a:p>
            <a:pPr lvl="0"/>
            <a:r>
              <a:rPr lang="fr-CA" sz="1600" dirty="0">
                <a:solidFill>
                  <a:srgbClr val="717171"/>
                </a:solidFill>
                <a:latin typeface="Microsoft JhengHei Light" panose="020B0304030504040204" pitchFamily="34" charset="-120"/>
                <a:ea typeface="Microsoft JhengHei Light" panose="020B0304030504040204" pitchFamily="34" charset="-120"/>
              </a:rPr>
              <a:t>Les flèches pointant vers le haut et vers le bas vous mèneront respectivement aux </a:t>
            </a:r>
            <a:r>
              <a:rPr lang="fr-CA" sz="1600" b="1" dirty="0">
                <a:solidFill>
                  <a:srgbClr val="717171"/>
                </a:solidFill>
                <a:latin typeface="Microsoft JhengHei Light" panose="020B0304030504040204" pitchFamily="34" charset="-120"/>
                <a:ea typeface="Microsoft JhengHei Light" panose="020B0304030504040204" pitchFamily="34" charset="-120"/>
              </a:rPr>
              <a:t>dossiers précédents et suivants</a:t>
            </a:r>
            <a:r>
              <a:rPr lang="fr-CA" sz="1600" dirty="0">
                <a:solidFill>
                  <a:srgbClr val="717171"/>
                </a:solidFill>
                <a:latin typeface="Microsoft JhengHei Light" panose="020B0304030504040204" pitchFamily="34" charset="-120"/>
                <a:ea typeface="Microsoft JhengHei Light" panose="020B0304030504040204" pitchFamily="34" charset="-120"/>
              </a:rPr>
              <a:t>.</a:t>
            </a:r>
          </a:p>
          <a:p>
            <a:pPr lvl="0"/>
            <a:endParaRPr lang="fr-CA" sz="1600" dirty="0">
              <a:solidFill>
                <a:srgbClr val="717171"/>
              </a:solidFill>
              <a:latin typeface="Microsoft JhengHei Light" panose="020B0304030504040204" pitchFamily="34" charset="-120"/>
              <a:ea typeface="Microsoft JhengHei Light" panose="020B0304030504040204" pitchFamily="34" charset="-120"/>
            </a:endParaRPr>
          </a:p>
          <a:p>
            <a:pPr lvl="0"/>
            <a:r>
              <a:rPr lang="fr-FR" sz="1600" dirty="0">
                <a:solidFill>
                  <a:srgbClr val="717171"/>
                </a:solidFill>
                <a:latin typeface="Microsoft JhengHei Light" panose="020B0304030504040204" pitchFamily="34" charset="-120"/>
                <a:ea typeface="Microsoft JhengHei Light" panose="020B0304030504040204" pitchFamily="34" charset="-120"/>
              </a:rPr>
              <a:t>L'option « </a:t>
            </a:r>
            <a:r>
              <a:rPr lang="fr-FR" sz="1600" b="1" dirty="0">
                <a:solidFill>
                  <a:srgbClr val="717171"/>
                </a:solidFill>
                <a:latin typeface="Microsoft JhengHei Light" panose="020B0304030504040204" pitchFamily="34" charset="-120"/>
                <a:ea typeface="Microsoft JhengHei Light" panose="020B0304030504040204" pitchFamily="34" charset="-120"/>
              </a:rPr>
              <a:t>Pop Out </a:t>
            </a:r>
            <a:r>
              <a:rPr lang="fr-FR" sz="1600" dirty="0">
                <a:solidFill>
                  <a:srgbClr val="717171"/>
                </a:solidFill>
                <a:latin typeface="Microsoft JhengHei Light" panose="020B0304030504040204" pitchFamily="34" charset="-120"/>
                <a:ea typeface="Microsoft JhengHei Light" panose="020B0304030504040204" pitchFamily="34" charset="-120"/>
              </a:rPr>
              <a:t>» déplace le contenu vers un nouvel onglet. Lorsque cela se produit, l'onglet initial revient à la page de résultats.</a:t>
            </a:r>
          </a:p>
          <a:p>
            <a:pPr lvl="0"/>
            <a:endParaRPr lang="fr-FR" sz="1600" dirty="0">
              <a:solidFill>
                <a:srgbClr val="717171"/>
              </a:solidFill>
              <a:latin typeface="Microsoft JhengHei Light" panose="020B0304030504040204" pitchFamily="34" charset="-120"/>
              <a:ea typeface="Microsoft JhengHei Light" panose="020B0304030504040204" pitchFamily="34" charset="-120"/>
            </a:endParaRPr>
          </a:p>
          <a:p>
            <a:r>
              <a:rPr lang="fr-CA" sz="1600" dirty="0">
                <a:solidFill>
                  <a:srgbClr val="717171"/>
                </a:solidFill>
                <a:latin typeface="Microsoft JhengHei Light" panose="020B0304030504040204" pitchFamily="34" charset="-120"/>
                <a:ea typeface="Microsoft JhengHei Light" panose="020B0304030504040204" pitchFamily="34" charset="-120"/>
              </a:rPr>
              <a:t>Le « </a:t>
            </a:r>
            <a:r>
              <a:rPr lang="fr-CA" sz="1600" b="1" dirty="0">
                <a:solidFill>
                  <a:srgbClr val="717171"/>
                </a:solidFill>
                <a:latin typeface="Microsoft JhengHei Light" panose="020B0304030504040204" pitchFamily="34" charset="-120"/>
                <a:ea typeface="Microsoft JhengHei Light" panose="020B0304030504040204" pitchFamily="34" charset="-120"/>
              </a:rPr>
              <a:t>X </a:t>
            </a:r>
            <a:r>
              <a:rPr lang="fr-CA" sz="1600" dirty="0">
                <a:solidFill>
                  <a:srgbClr val="717171"/>
                </a:solidFill>
                <a:latin typeface="Microsoft JhengHei Light" panose="020B0304030504040204" pitchFamily="34" charset="-120"/>
                <a:ea typeface="Microsoft JhengHei Light" panose="020B0304030504040204" pitchFamily="34" charset="-120"/>
              </a:rPr>
              <a:t>» fermera simplement la fenêtre actuelle, vous ramenant à la page de résultats.</a:t>
            </a:r>
          </a:p>
          <a:p>
            <a:pPr lvl="0">
              <a:lnSpc>
                <a:spcPct val="110000"/>
              </a:lnSpc>
            </a:pPr>
            <a:endParaRPr lang="fr-CA"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4"/>
          <a:stretch>
            <a:fillRect/>
          </a:stretch>
        </p:blipFill>
        <p:spPr>
          <a:xfrm>
            <a:off x="6944126" y="3453115"/>
            <a:ext cx="2038350" cy="742950"/>
          </a:xfrm>
          <a:prstGeom prst="rect">
            <a:avLst/>
          </a:prstGeom>
          <a:ln>
            <a:solidFill>
              <a:schemeClr val="bg2"/>
            </a:solidFill>
          </a:ln>
          <a:effectLst>
            <a:outerShdw blurRad="50800" dist="38100" dir="2700000" algn="tl" rotWithShape="0">
              <a:prstClr val="black">
                <a:alpha val="40000"/>
              </a:prstClr>
            </a:outerShdw>
          </a:effectLst>
        </p:spPr>
      </p:pic>
      <p:pic>
        <p:nvPicPr>
          <p:cNvPr id="10" name="Picture 9"/>
          <p:cNvPicPr>
            <a:picLocks noChangeAspect="1"/>
          </p:cNvPicPr>
          <p:nvPr/>
        </p:nvPicPr>
        <p:blipFill>
          <a:blip r:embed="rId5"/>
          <a:stretch>
            <a:fillRect/>
          </a:stretch>
        </p:blipFill>
        <p:spPr>
          <a:xfrm>
            <a:off x="9161356" y="3453115"/>
            <a:ext cx="1838325" cy="723900"/>
          </a:xfrm>
          <a:prstGeom prst="rect">
            <a:avLst/>
          </a:prstGeom>
          <a:ln>
            <a:solidFill>
              <a:schemeClr val="bg2"/>
            </a:solidFill>
          </a:ln>
          <a:effectLst>
            <a:outerShdw blurRad="50800" dist="38100" dir="2700000" algn="tl" rotWithShape="0">
              <a:prstClr val="black">
                <a:alpha val="40000"/>
              </a:prstClr>
            </a:outerShdw>
          </a:effectLst>
        </p:spPr>
      </p:pic>
      <p:pic>
        <p:nvPicPr>
          <p:cNvPr id="11" name="Picture 10"/>
          <p:cNvPicPr>
            <a:picLocks noChangeAspect="1"/>
          </p:cNvPicPr>
          <p:nvPr/>
        </p:nvPicPr>
        <p:blipFill rotWithShape="1">
          <a:blip r:embed="rId6"/>
          <a:srcRect t="4595"/>
          <a:stretch/>
        </p:blipFill>
        <p:spPr>
          <a:xfrm>
            <a:off x="6944126" y="4466122"/>
            <a:ext cx="2228850" cy="672465"/>
          </a:xfrm>
          <a:prstGeom prst="rect">
            <a:avLst/>
          </a:prstGeom>
          <a:ln>
            <a:solidFill>
              <a:schemeClr val="bg2"/>
            </a:solidFill>
          </a:ln>
          <a:effectLst>
            <a:outerShdw blurRad="50800" dist="38100" dir="2700000" algn="tl" rotWithShape="0">
              <a:prstClr val="black">
                <a:alpha val="40000"/>
              </a:prstClr>
            </a:outerShdw>
          </a:effectLst>
        </p:spPr>
      </p:pic>
      <p:pic>
        <p:nvPicPr>
          <p:cNvPr id="12" name="Picture 11"/>
          <p:cNvPicPr>
            <a:picLocks noChangeAspect="1"/>
          </p:cNvPicPr>
          <p:nvPr/>
        </p:nvPicPr>
        <p:blipFill>
          <a:blip r:embed="rId7"/>
          <a:stretch>
            <a:fillRect/>
          </a:stretch>
        </p:blipFill>
        <p:spPr>
          <a:xfrm>
            <a:off x="6944126" y="5412205"/>
            <a:ext cx="1581150" cy="638175"/>
          </a:xfrm>
          <a:prstGeom prst="rect">
            <a:avLst/>
          </a:prstGeom>
          <a:ln>
            <a:solidFill>
              <a:schemeClr val="bg2"/>
            </a:solidFill>
          </a:ln>
          <a:effectLst>
            <a:outerShdw blurRad="50800" dist="38100" dir="2700000" algn="tl" rotWithShape="0">
              <a:prstClr val="black">
                <a:alpha val="40000"/>
              </a:prstClr>
            </a:outerShdw>
          </a:effectLst>
        </p:spPr>
      </p:pic>
      <p:sp>
        <p:nvSpPr>
          <p:cNvPr id="13" name="Rounded Rectangular Callout 12"/>
          <p:cNvSpPr/>
          <p:nvPr/>
        </p:nvSpPr>
        <p:spPr>
          <a:xfrm>
            <a:off x="10309693" y="1450357"/>
            <a:ext cx="1379976" cy="459887"/>
          </a:xfrm>
          <a:prstGeom prst="wedgeRoundRectCallout">
            <a:avLst>
              <a:gd name="adj1" fmla="val 21982"/>
              <a:gd name="adj2" fmla="val 157485"/>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lstStyle/>
          <a:p>
            <a:pPr algn="ctr"/>
            <a:r>
              <a:rPr lang="fr-CA" sz="1000" dirty="0" smtClean="0">
                <a:solidFill>
                  <a:srgbClr val="717171"/>
                </a:solidFill>
              </a:rPr>
              <a:t>Barre d’outils de navigation</a:t>
            </a:r>
            <a:endParaRPr lang="en-CA" sz="1000" dirty="0">
              <a:solidFill>
                <a:srgbClr val="717171"/>
              </a:solidFill>
            </a:endParaRPr>
          </a:p>
        </p:txBody>
      </p:sp>
    </p:spTree>
    <p:extLst>
      <p:ext uri="{BB962C8B-B14F-4D97-AF65-F5344CB8AC3E}">
        <p14:creationId xmlns:p14="http://schemas.microsoft.com/office/powerpoint/2010/main" val="13594727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solidFill>
                  <a:srgbClr val="717171"/>
                </a:solidFill>
                <a:latin typeface="Microsoft JhengHei" panose="020B0604030504040204" pitchFamily="34" charset="-120"/>
                <a:ea typeface="Microsoft JhengHei" panose="020B0604030504040204" pitchFamily="34" charset="-120"/>
              </a:rPr>
              <a:t>Navigation dans les dossiers</a:t>
            </a:r>
            <a:endParaRPr lang="en-CA" dirty="0"/>
          </a:p>
        </p:txBody>
      </p:sp>
      <p:sp>
        <p:nvSpPr>
          <p:cNvPr id="4" name="Slide Number Placeholder 3"/>
          <p:cNvSpPr>
            <a:spLocks noGrp="1"/>
          </p:cNvSpPr>
          <p:nvPr>
            <p:ph type="sldNum" sz="quarter" idx="12"/>
          </p:nvPr>
        </p:nvSpPr>
        <p:spPr/>
        <p:txBody>
          <a:bodyPr/>
          <a:lstStyle/>
          <a:p>
            <a:fld id="{2E86C063-E22E-2E4C-A523-54089486E38F}" type="slidenum">
              <a:rPr lang="en-US" smtClean="0"/>
              <a:t>21</a:t>
            </a:fld>
            <a:endParaRPr lang="en-US" dirty="0"/>
          </a:p>
        </p:txBody>
      </p:sp>
      <p:sp>
        <p:nvSpPr>
          <p:cNvPr id="5" name="TextBox 4"/>
          <p:cNvSpPr txBox="1"/>
          <p:nvPr/>
        </p:nvSpPr>
        <p:spPr>
          <a:xfrm>
            <a:off x="838200" y="2055671"/>
            <a:ext cx="9834352" cy="497444"/>
          </a:xfrm>
          <a:prstGeom prst="rect">
            <a:avLst/>
          </a:prstGeom>
          <a:noFill/>
        </p:spPr>
        <p:txBody>
          <a:bodyPr wrap="square" rtlCol="0">
            <a:spAutoFit/>
          </a:bodyPr>
          <a:lstStyle/>
          <a:p>
            <a:pPr>
              <a:lnSpc>
                <a:spcPct val="150000"/>
              </a:lnSpc>
            </a:pPr>
            <a:r>
              <a:rPr lang="fr-FR" sz="2000" dirty="0" smtClean="0">
                <a:solidFill>
                  <a:srgbClr val="717171"/>
                </a:solidFill>
                <a:latin typeface="Microsoft JhengHei Light" panose="020B0304030504040204" pitchFamily="34" charset="-120"/>
                <a:ea typeface="Microsoft JhengHei Light" panose="020B0304030504040204" pitchFamily="34" charset="-120"/>
              </a:rPr>
              <a:t>. </a:t>
            </a:r>
            <a:endParaRPr lang="fr-FR" sz="2000" dirty="0">
              <a:solidFill>
                <a:srgbClr val="717171"/>
              </a:solidFill>
              <a:latin typeface="Microsoft JhengHei Light" panose="020B0304030504040204" pitchFamily="34" charset="-120"/>
              <a:ea typeface="Microsoft JhengHei Light" panose="020B0304030504040204" pitchFamily="34" charset="-120"/>
            </a:endParaRPr>
          </a:p>
        </p:txBody>
      </p:sp>
      <p:pic>
        <p:nvPicPr>
          <p:cNvPr id="3" name="Picture 2"/>
          <p:cNvPicPr>
            <a:picLocks noChangeAspect="1"/>
          </p:cNvPicPr>
          <p:nvPr/>
        </p:nvPicPr>
        <p:blipFill>
          <a:blip r:embed="rId2"/>
          <a:stretch>
            <a:fillRect/>
          </a:stretch>
        </p:blipFill>
        <p:spPr>
          <a:xfrm>
            <a:off x="603182" y="2055671"/>
            <a:ext cx="5983810" cy="3029382"/>
          </a:xfrm>
          <a:prstGeom prst="rect">
            <a:avLst/>
          </a:prstGeom>
          <a:ln>
            <a:solidFill>
              <a:schemeClr val="bg2"/>
            </a:solidFill>
          </a:ln>
          <a:effectLst>
            <a:outerShdw blurRad="50800" dist="38100" dir="2700000" algn="tl" rotWithShape="0">
              <a:prstClr val="black">
                <a:alpha val="40000"/>
              </a:prstClr>
            </a:outerShdw>
          </a:effectLst>
        </p:spPr>
      </p:pic>
      <p:pic>
        <p:nvPicPr>
          <p:cNvPr id="6" name="Picture 5"/>
          <p:cNvPicPr>
            <a:picLocks noChangeAspect="1"/>
          </p:cNvPicPr>
          <p:nvPr/>
        </p:nvPicPr>
        <p:blipFill>
          <a:blip r:embed="rId3"/>
          <a:stretch>
            <a:fillRect/>
          </a:stretch>
        </p:blipFill>
        <p:spPr>
          <a:xfrm>
            <a:off x="4669158" y="2748336"/>
            <a:ext cx="2363701" cy="2040192"/>
          </a:xfrm>
          <a:prstGeom prst="rect">
            <a:avLst/>
          </a:prstGeom>
          <a:ln>
            <a:solidFill>
              <a:schemeClr val="bg2"/>
            </a:solidFill>
          </a:ln>
          <a:effectLst>
            <a:outerShdw blurRad="50800" dist="38100" dir="2700000" algn="tl" rotWithShape="0">
              <a:prstClr val="black">
                <a:alpha val="40000"/>
              </a:prstClr>
            </a:outerShdw>
          </a:effectLst>
        </p:spPr>
      </p:pic>
      <p:sp>
        <p:nvSpPr>
          <p:cNvPr id="7" name="Rectangle 6"/>
          <p:cNvSpPr/>
          <p:nvPr/>
        </p:nvSpPr>
        <p:spPr>
          <a:xfrm>
            <a:off x="7105098" y="3895399"/>
            <a:ext cx="3859731" cy="1323439"/>
          </a:xfrm>
          <a:prstGeom prst="rect">
            <a:avLst/>
          </a:prstGeom>
        </p:spPr>
        <p:txBody>
          <a:bodyPr wrap="square">
            <a:spAutoFit/>
          </a:bodyPr>
          <a:lstStyle/>
          <a:p>
            <a:pPr lvl="0"/>
            <a:r>
              <a:rPr lang="fr-CA" sz="1600" dirty="0" smtClean="0">
                <a:solidFill>
                  <a:srgbClr val="717171"/>
                </a:solidFill>
                <a:latin typeface="Microsoft JhengHei Light" panose="020B0304030504040204" pitchFamily="34" charset="-120"/>
                <a:ea typeface="Microsoft JhengHei Light" panose="020B0304030504040204" pitchFamily="34" charset="-120"/>
                <a:cs typeface="Calibri" panose="020F0502020204030204" pitchFamily="34" charset="0"/>
              </a:rPr>
              <a:t>Les </a:t>
            </a:r>
            <a:r>
              <a:rPr lang="fr-CA" sz="1600" dirty="0">
                <a:solidFill>
                  <a:srgbClr val="717171"/>
                </a:solidFill>
                <a:latin typeface="Microsoft JhengHei Light" panose="020B0304030504040204" pitchFamily="34" charset="-120"/>
                <a:ea typeface="Microsoft JhengHei Light" panose="020B0304030504040204" pitchFamily="34" charset="-120"/>
                <a:cs typeface="Calibri" panose="020F0502020204030204" pitchFamily="34" charset="0"/>
              </a:rPr>
              <a:t>sections peuvent également être affichée en sélectionnant un titre de section dans le </a:t>
            </a:r>
            <a:r>
              <a:rPr lang="fr-CA" sz="1600" b="1" dirty="0">
                <a:solidFill>
                  <a:srgbClr val="717171"/>
                </a:solidFill>
                <a:latin typeface="Microsoft JhengHei Light" panose="020B0304030504040204" pitchFamily="34" charset="-120"/>
                <a:ea typeface="Microsoft JhengHei Light" panose="020B0304030504040204" pitchFamily="34" charset="-120"/>
                <a:cs typeface="Calibri" panose="020F0502020204030204" pitchFamily="34" charset="0"/>
              </a:rPr>
              <a:t>menu déroulant Sections du formulaire </a:t>
            </a:r>
            <a:r>
              <a:rPr lang="fr-CA" sz="1600" dirty="0">
                <a:solidFill>
                  <a:srgbClr val="717171"/>
                </a:solidFill>
                <a:latin typeface="Microsoft JhengHei Light" panose="020B0304030504040204" pitchFamily="34" charset="-120"/>
                <a:ea typeface="Microsoft JhengHei Light" panose="020B0304030504040204" pitchFamily="34" charset="-120"/>
                <a:cs typeface="Calibri" panose="020F0502020204030204" pitchFamily="34" charset="0"/>
              </a:rPr>
              <a:t>- situé à droite du titre de la page</a:t>
            </a:r>
            <a:r>
              <a:rPr lang="en-CA" sz="1600" dirty="0" smtClean="0">
                <a:solidFill>
                  <a:srgbClr val="717171"/>
                </a:solidFill>
                <a:latin typeface="Microsoft JhengHei Light" panose="020B0304030504040204" pitchFamily="34" charset="-120"/>
                <a:ea typeface="Microsoft JhengHei Light" panose="020B0304030504040204" pitchFamily="34" charset="-120"/>
                <a:cs typeface="Calibri" panose="020F0502020204030204" pitchFamily="34" charset="0"/>
              </a:rPr>
              <a:t>.</a:t>
            </a:r>
            <a:r>
              <a:rPr lang="fr-FR" sz="1600" dirty="0">
                <a:solidFill>
                  <a:srgbClr val="717171"/>
                </a:solidFill>
                <a:latin typeface="Microsoft JhengHei Light" panose="020B0304030504040204" pitchFamily="34" charset="-120"/>
                <a:ea typeface="Microsoft JhengHei Light" panose="020B0304030504040204" pitchFamily="34" charset="-120"/>
                <a:cs typeface="Calibri" panose="020F0502020204030204" pitchFamily="34" charset="0"/>
              </a:rPr>
              <a:t> </a:t>
            </a:r>
            <a:endParaRPr lang="en-CA" sz="1600" dirty="0">
              <a:solidFill>
                <a:srgbClr val="717171"/>
              </a:solidFill>
              <a:latin typeface="Microsoft JhengHei Light" panose="020B0304030504040204" pitchFamily="34" charset="-120"/>
              <a:ea typeface="Microsoft JhengHei Light" panose="020B0304030504040204" pitchFamily="34" charset="-120"/>
              <a:cs typeface="Calibri" panose="020F0502020204030204" pitchFamily="34" charset="0"/>
            </a:endParaRPr>
          </a:p>
        </p:txBody>
      </p:sp>
      <p:sp>
        <p:nvSpPr>
          <p:cNvPr id="8" name="Rectangle 7"/>
          <p:cNvSpPr/>
          <p:nvPr/>
        </p:nvSpPr>
        <p:spPr>
          <a:xfrm>
            <a:off x="7105098" y="2545982"/>
            <a:ext cx="3694446" cy="1846659"/>
          </a:xfrm>
          <a:prstGeom prst="rect">
            <a:avLst/>
          </a:prstGeom>
        </p:spPr>
        <p:txBody>
          <a:bodyPr wrap="square">
            <a:spAutoFit/>
          </a:bodyPr>
          <a:lstStyle/>
          <a:p>
            <a:endParaRPr lang="fr-CA" dirty="0">
              <a:latin typeface="Microsoft JhengHei Light" panose="020B0304030504040204" pitchFamily="34" charset="-120"/>
              <a:ea typeface="Microsoft JhengHei Light" panose="020B0304030504040204" pitchFamily="34" charset="-120"/>
              <a:cs typeface="Calibri" panose="020F0502020204030204" pitchFamily="34" charset="0"/>
            </a:endParaRPr>
          </a:p>
          <a:p>
            <a:r>
              <a:rPr lang="fr-FR" sz="1600" dirty="0" smtClean="0">
                <a:solidFill>
                  <a:srgbClr val="717171"/>
                </a:solidFill>
                <a:latin typeface="Microsoft JhengHei Light" panose="020B0304030504040204" pitchFamily="34" charset="-120"/>
                <a:ea typeface="Microsoft JhengHei Light" panose="020B0304030504040204" pitchFamily="34" charset="-120"/>
                <a:cs typeface="Calibri" panose="020F0502020204030204" pitchFamily="34" charset="0"/>
              </a:rPr>
              <a:t>Les </a:t>
            </a:r>
            <a:r>
              <a:rPr lang="fr-FR" sz="1600" dirty="0">
                <a:solidFill>
                  <a:srgbClr val="717171"/>
                </a:solidFill>
                <a:latin typeface="Microsoft JhengHei Light" panose="020B0304030504040204" pitchFamily="34" charset="-120"/>
                <a:ea typeface="Microsoft JhengHei Light" panose="020B0304030504040204" pitchFamily="34" charset="-120"/>
                <a:cs typeface="Calibri" panose="020F0502020204030204" pitchFamily="34" charset="0"/>
              </a:rPr>
              <a:t>sections peuvent être masquées ou affichées en sélectionnant l'onglet </a:t>
            </a:r>
            <a:r>
              <a:rPr lang="fr-FR" sz="1600" b="1" dirty="0">
                <a:solidFill>
                  <a:srgbClr val="717171"/>
                </a:solidFill>
                <a:latin typeface="Microsoft JhengHei Light" panose="020B0304030504040204" pitchFamily="34" charset="-120"/>
                <a:ea typeface="Microsoft JhengHei Light" panose="020B0304030504040204" pitchFamily="34" charset="-120"/>
                <a:cs typeface="Calibri" panose="020F0502020204030204" pitchFamily="34" charset="0"/>
              </a:rPr>
              <a:t>Développer/Réduire</a:t>
            </a:r>
            <a:r>
              <a:rPr lang="fr-FR" sz="1600" dirty="0">
                <a:solidFill>
                  <a:srgbClr val="717171"/>
                </a:solidFill>
                <a:latin typeface="Microsoft JhengHei Light" panose="020B0304030504040204" pitchFamily="34" charset="-120"/>
                <a:ea typeface="Microsoft JhengHei Light" panose="020B0304030504040204" pitchFamily="34" charset="-120"/>
                <a:cs typeface="Calibri" panose="020F0502020204030204" pitchFamily="34" charset="0"/>
              </a:rPr>
              <a:t> situé à gauche du titre de chaque section. </a:t>
            </a:r>
          </a:p>
          <a:p>
            <a:endParaRPr lang="fr-CA" sz="1600" dirty="0">
              <a:solidFill>
                <a:srgbClr val="717171"/>
              </a:solidFill>
              <a:latin typeface="Microsoft JhengHei Light" panose="020B0304030504040204" pitchFamily="34" charset="-120"/>
              <a:ea typeface="Microsoft JhengHei Light" panose="020B0304030504040204" pitchFamily="34" charset="-120"/>
              <a:cs typeface="Calibri" panose="020F0502020204030204" pitchFamily="34" charset="0"/>
            </a:endParaRPr>
          </a:p>
          <a:p>
            <a:endParaRPr lang="en-CA" sz="1600" dirty="0">
              <a:solidFill>
                <a:srgbClr val="717171"/>
              </a:solidFill>
            </a:endParaRPr>
          </a:p>
        </p:txBody>
      </p:sp>
      <p:sp>
        <p:nvSpPr>
          <p:cNvPr id="9" name="Rectangle 8"/>
          <p:cNvSpPr/>
          <p:nvPr/>
        </p:nvSpPr>
        <p:spPr>
          <a:xfrm>
            <a:off x="572006" y="1346915"/>
            <a:ext cx="11334445" cy="584775"/>
          </a:xfrm>
          <a:prstGeom prst="rect">
            <a:avLst/>
          </a:prstGeom>
        </p:spPr>
        <p:txBody>
          <a:bodyPr wrap="square">
            <a:spAutoFit/>
          </a:bodyPr>
          <a:lstStyle/>
          <a:p>
            <a:r>
              <a:rPr lang="fr-FR" sz="1600" dirty="0">
                <a:solidFill>
                  <a:srgbClr val="717171"/>
                </a:solidFill>
                <a:latin typeface="Microsoft JhengHei Light" panose="020B0304030504040204" pitchFamily="34" charset="-120"/>
                <a:ea typeface="Microsoft JhengHei Light" panose="020B0304030504040204" pitchFamily="34" charset="-120"/>
                <a:cs typeface="Calibri" panose="020F0502020204030204" pitchFamily="34" charset="0"/>
              </a:rPr>
              <a:t>Les informations relatives au contenu sont réparties en sections qui peuvent être consultées en faisant défiler la page vers le bas. </a:t>
            </a:r>
          </a:p>
        </p:txBody>
      </p:sp>
      <p:sp>
        <p:nvSpPr>
          <p:cNvPr id="10" name="Rectangle 9"/>
          <p:cNvSpPr/>
          <p:nvPr/>
        </p:nvSpPr>
        <p:spPr>
          <a:xfrm>
            <a:off x="4669158" y="2861862"/>
            <a:ext cx="153099" cy="458854"/>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p:cNvSpPr/>
          <p:nvPr/>
        </p:nvSpPr>
        <p:spPr>
          <a:xfrm>
            <a:off x="1559292" y="2532804"/>
            <a:ext cx="974769" cy="1201797"/>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ounded Rectangular Callout 11"/>
          <p:cNvSpPr/>
          <p:nvPr/>
        </p:nvSpPr>
        <p:spPr>
          <a:xfrm>
            <a:off x="4669158" y="1964706"/>
            <a:ext cx="1379976" cy="459887"/>
          </a:xfrm>
          <a:prstGeom prst="wedgeRoundRectCallout">
            <a:avLst>
              <a:gd name="adj1" fmla="val -38003"/>
              <a:gd name="adj2" fmla="val 134462"/>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lstStyle/>
          <a:p>
            <a:pPr algn="ctr"/>
            <a:r>
              <a:rPr lang="fr-CA" sz="1000" dirty="0" smtClean="0">
                <a:solidFill>
                  <a:srgbClr val="717171"/>
                </a:solidFill>
              </a:rPr>
              <a:t>Onglets Développer/Réduire</a:t>
            </a:r>
            <a:endParaRPr lang="en-CA" sz="1000" dirty="0">
              <a:solidFill>
                <a:srgbClr val="717171"/>
              </a:solidFill>
            </a:endParaRPr>
          </a:p>
        </p:txBody>
      </p:sp>
      <p:sp>
        <p:nvSpPr>
          <p:cNvPr id="13" name="Rounded Rectangular Callout 12"/>
          <p:cNvSpPr/>
          <p:nvPr/>
        </p:nvSpPr>
        <p:spPr>
          <a:xfrm>
            <a:off x="1559292" y="1789137"/>
            <a:ext cx="1379976" cy="459887"/>
          </a:xfrm>
          <a:prstGeom prst="wedgeRoundRectCallout">
            <a:avLst>
              <a:gd name="adj1" fmla="val -42188"/>
              <a:gd name="adj2" fmla="val 107254"/>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lstStyle/>
          <a:p>
            <a:pPr algn="ctr"/>
            <a:r>
              <a:rPr lang="fr-CA" sz="1000" dirty="0" smtClean="0">
                <a:solidFill>
                  <a:srgbClr val="717171"/>
                </a:solidFill>
              </a:rPr>
              <a:t>Menu déroulant Sections du formulaire</a:t>
            </a:r>
            <a:endParaRPr lang="en-CA" sz="1000" dirty="0">
              <a:solidFill>
                <a:srgbClr val="717171"/>
              </a:solidFill>
            </a:endParaRPr>
          </a:p>
        </p:txBody>
      </p:sp>
      <p:sp>
        <p:nvSpPr>
          <p:cNvPr id="14" name="Rectangle 13"/>
          <p:cNvSpPr/>
          <p:nvPr/>
        </p:nvSpPr>
        <p:spPr>
          <a:xfrm>
            <a:off x="603182" y="5359756"/>
            <a:ext cx="10572206" cy="338554"/>
          </a:xfrm>
          <a:prstGeom prst="rect">
            <a:avLst/>
          </a:prstGeom>
        </p:spPr>
        <p:txBody>
          <a:bodyPr wrap="square">
            <a:spAutoFit/>
          </a:bodyPr>
          <a:lstStyle/>
          <a:p>
            <a:r>
              <a:rPr lang="fr-FR" sz="1600" dirty="0">
                <a:solidFill>
                  <a:srgbClr val="717171"/>
                </a:solidFill>
                <a:latin typeface="Microsoft JhengHei Light" panose="020B0304030504040204" pitchFamily="34" charset="-120"/>
                <a:ea typeface="Microsoft JhengHei Light" panose="020B0304030504040204" pitchFamily="34" charset="-120"/>
                <a:cs typeface="Calibri" panose="020F0502020204030204" pitchFamily="34" charset="0"/>
              </a:rPr>
              <a:t>Ces onglets sont présents dans tout le système, il est donc utile de se familiariser avec leur fonctionnement. </a:t>
            </a:r>
            <a:endParaRPr lang="en-CA" sz="1600" dirty="0">
              <a:solidFill>
                <a:srgbClr val="717171"/>
              </a:solidFill>
              <a:latin typeface="Microsoft JhengHei Light" panose="020B0304030504040204" pitchFamily="34" charset="-120"/>
              <a:ea typeface="Microsoft JhengHei Light" panose="020B0304030504040204" pitchFamily="34" charset="-120"/>
              <a:cs typeface="Calibri" panose="020F0502020204030204" pitchFamily="34" charset="0"/>
            </a:endParaRPr>
          </a:p>
        </p:txBody>
      </p:sp>
    </p:spTree>
    <p:extLst>
      <p:ext uri="{BB962C8B-B14F-4D97-AF65-F5344CB8AC3E}">
        <p14:creationId xmlns:p14="http://schemas.microsoft.com/office/powerpoint/2010/main" val="5833320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E86C063-E22E-2E4C-A523-54089486E38F}" type="slidenum">
              <a:rPr lang="en-US" smtClean="0"/>
              <a:t>22</a:t>
            </a:fld>
            <a:endParaRPr lang="en-US" dirty="0"/>
          </a:p>
        </p:txBody>
      </p:sp>
      <p:sp>
        <p:nvSpPr>
          <p:cNvPr id="7" name="TextBox 6"/>
          <p:cNvSpPr txBox="1"/>
          <p:nvPr/>
        </p:nvSpPr>
        <p:spPr>
          <a:xfrm>
            <a:off x="2439534" y="4061110"/>
            <a:ext cx="7665240" cy="707886"/>
          </a:xfrm>
          <a:prstGeom prst="rect">
            <a:avLst/>
          </a:prstGeom>
          <a:noFill/>
        </p:spPr>
        <p:txBody>
          <a:bodyPr wrap="none" rtlCol="0">
            <a:spAutoFit/>
          </a:bodyPr>
          <a:lstStyle/>
          <a:p>
            <a:pPr algn="ctr"/>
            <a:r>
              <a:rPr lang="fr-CA" sz="4000" dirty="0" smtClean="0">
                <a:solidFill>
                  <a:srgbClr val="717171"/>
                </a:solidFill>
                <a:latin typeface="Microsoft JhengHei Light" panose="020B0304030504040204" pitchFamily="34" charset="-120"/>
                <a:ea typeface="Microsoft JhengHei Light" panose="020B0304030504040204" pitchFamily="34" charset="-120"/>
              </a:rPr>
              <a:t>Vous avez complété le Module 1</a:t>
            </a:r>
            <a:endParaRPr lang="en-CA" sz="4000" dirty="0">
              <a:solidFill>
                <a:srgbClr val="717171"/>
              </a:solidFill>
              <a:latin typeface="Microsoft JhengHei Light" panose="020B0304030504040204" pitchFamily="34" charset="-120"/>
              <a:ea typeface="Microsoft JhengHei Light" panose="020B0304030504040204" pitchFamily="34" charset="-12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0406" y="854638"/>
            <a:ext cx="2896903" cy="2202171"/>
          </a:xfrm>
          <a:prstGeom prst="rect">
            <a:avLst/>
          </a:prstGeom>
        </p:spPr>
      </p:pic>
      <p:sp>
        <p:nvSpPr>
          <p:cNvPr id="9" name="TextBox 8"/>
          <p:cNvSpPr txBox="1"/>
          <p:nvPr/>
        </p:nvSpPr>
        <p:spPr>
          <a:xfrm flipH="1">
            <a:off x="6031602" y="1333121"/>
            <a:ext cx="2259331" cy="1200329"/>
          </a:xfrm>
          <a:prstGeom prst="rect">
            <a:avLst/>
          </a:prstGeom>
          <a:noFill/>
        </p:spPr>
        <p:txBody>
          <a:bodyPr wrap="square" rtlCol="0">
            <a:spAutoFit/>
          </a:bodyPr>
          <a:lstStyle/>
          <a:p>
            <a:r>
              <a:rPr lang="fr-CA" sz="7200" dirty="0" smtClean="0">
                <a:solidFill>
                  <a:srgbClr val="717171"/>
                </a:solidFill>
                <a:latin typeface="Microsoft YaHei Light" panose="020B0502040204020203" pitchFamily="34" charset="-122"/>
                <a:ea typeface="Microsoft YaHei Light" panose="020B0502040204020203" pitchFamily="34" charset="-122"/>
              </a:rPr>
              <a:t>SIPT</a:t>
            </a:r>
            <a:endParaRPr lang="en-CA" sz="7200" dirty="0">
              <a:solidFill>
                <a:srgbClr val="717171"/>
              </a:solidFill>
              <a:latin typeface="Microsoft YaHei Light" panose="020B0502040204020203" pitchFamily="34" charset="-122"/>
              <a:ea typeface="Microsoft YaHei Light" panose="020B0502040204020203" pitchFamily="34" charset="-122"/>
            </a:endParaRPr>
          </a:p>
        </p:txBody>
      </p:sp>
      <p:sp>
        <p:nvSpPr>
          <p:cNvPr id="10" name="TextBox 9"/>
          <p:cNvSpPr txBox="1"/>
          <p:nvPr/>
        </p:nvSpPr>
        <p:spPr>
          <a:xfrm flipH="1">
            <a:off x="3529848" y="2453019"/>
            <a:ext cx="5484612" cy="338554"/>
          </a:xfrm>
          <a:prstGeom prst="rect">
            <a:avLst/>
          </a:prstGeom>
          <a:noFill/>
        </p:spPr>
        <p:txBody>
          <a:bodyPr wrap="square" rtlCol="0">
            <a:spAutoFit/>
          </a:bodyPr>
          <a:lstStyle/>
          <a:p>
            <a:pPr algn="ctr"/>
            <a:r>
              <a:rPr lang="fr-CA" sz="1600" dirty="0" smtClean="0">
                <a:solidFill>
                  <a:srgbClr val="717171"/>
                </a:solidFill>
                <a:latin typeface="Microsoft YaHei Light" panose="020B0502040204020203" pitchFamily="34" charset="-122"/>
                <a:ea typeface="Microsoft YaHei Light" panose="020B0502040204020203" pitchFamily="34" charset="-122"/>
              </a:rPr>
              <a:t>Système Intégré du Programme du Travail</a:t>
            </a:r>
            <a:endParaRPr lang="en-CA" sz="1600" dirty="0">
              <a:solidFill>
                <a:srgbClr val="717171"/>
              </a:solidFill>
              <a:latin typeface="Microsoft YaHei Light" panose="020B0502040204020203" pitchFamily="34" charset="-122"/>
              <a:ea typeface="Microsoft YaHei Light" panose="020B0502040204020203" pitchFamily="34" charset="-122"/>
            </a:endParaRPr>
          </a:p>
        </p:txBody>
      </p:sp>
      <p:sp>
        <p:nvSpPr>
          <p:cNvPr id="11" name="TextBox 10"/>
          <p:cNvSpPr txBox="1"/>
          <p:nvPr/>
        </p:nvSpPr>
        <p:spPr>
          <a:xfrm>
            <a:off x="5394350" y="3195509"/>
            <a:ext cx="1885453" cy="461665"/>
          </a:xfrm>
          <a:prstGeom prst="rect">
            <a:avLst/>
          </a:prstGeom>
          <a:noFill/>
        </p:spPr>
        <p:txBody>
          <a:bodyPr wrap="none" rtlCol="0">
            <a:spAutoFit/>
          </a:bodyPr>
          <a:lstStyle/>
          <a:p>
            <a:r>
              <a:rPr lang="fr-CA" sz="2400" dirty="0" smtClean="0">
                <a:solidFill>
                  <a:srgbClr val="717171"/>
                </a:solidFill>
                <a:latin typeface="Microsoft JhengHei Light" panose="020B0304030504040204" pitchFamily="34" charset="-120"/>
                <a:ea typeface="Microsoft JhengHei Light" panose="020B0304030504040204" pitchFamily="34" charset="-120"/>
              </a:rPr>
              <a:t>Félicitations!</a:t>
            </a:r>
            <a:endParaRPr lang="en-CA" sz="2400" dirty="0">
              <a:solidFill>
                <a:srgbClr val="717171"/>
              </a:solidFill>
              <a:latin typeface="Microsoft JhengHei Light" panose="020B0304030504040204" pitchFamily="34" charset="-120"/>
              <a:ea typeface="Microsoft JhengHei Light" panose="020B0304030504040204" pitchFamily="34" charset="-120"/>
            </a:endParaRPr>
          </a:p>
        </p:txBody>
      </p:sp>
    </p:spTree>
    <p:extLst>
      <p:ext uri="{BB962C8B-B14F-4D97-AF65-F5344CB8AC3E}">
        <p14:creationId xmlns:p14="http://schemas.microsoft.com/office/powerpoint/2010/main" val="1674831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a:solidFill>
                  <a:srgbClr val="717171"/>
                </a:solidFill>
                <a:latin typeface="Microsoft JhengHei" panose="020B0604030504040204" pitchFamily="34" charset="-120"/>
                <a:ea typeface="Microsoft JhengHei" panose="020B0604030504040204" pitchFamily="34" charset="-120"/>
                <a:cs typeface="Arial" panose="020B0604020202020204" pitchFamily="34" charset="0"/>
              </a:rPr>
              <a:t>Objectif</a:t>
            </a:r>
            <a:endParaRPr lang="en-CA" dirty="0"/>
          </a:p>
        </p:txBody>
      </p:sp>
      <p:sp>
        <p:nvSpPr>
          <p:cNvPr id="4" name="Slide Number Placeholder 3"/>
          <p:cNvSpPr>
            <a:spLocks noGrp="1"/>
          </p:cNvSpPr>
          <p:nvPr>
            <p:ph type="sldNum" sz="quarter" idx="12"/>
          </p:nvPr>
        </p:nvSpPr>
        <p:spPr/>
        <p:txBody>
          <a:bodyPr/>
          <a:lstStyle/>
          <a:p>
            <a:fld id="{2E86C063-E22E-2E4C-A523-54089486E38F}" type="slidenum">
              <a:rPr lang="en-US" smtClean="0"/>
              <a:t>3</a:t>
            </a:fld>
            <a:endParaRPr lang="en-US" dirty="0"/>
          </a:p>
        </p:txBody>
      </p:sp>
      <p:sp>
        <p:nvSpPr>
          <p:cNvPr id="5" name="TextBox 4"/>
          <p:cNvSpPr txBox="1"/>
          <p:nvPr/>
        </p:nvSpPr>
        <p:spPr>
          <a:xfrm>
            <a:off x="838200" y="2055671"/>
            <a:ext cx="9834352" cy="1420774"/>
          </a:xfrm>
          <a:prstGeom prst="rect">
            <a:avLst/>
          </a:prstGeom>
          <a:noFill/>
        </p:spPr>
        <p:txBody>
          <a:bodyPr wrap="square" rtlCol="0">
            <a:spAutoFit/>
          </a:bodyPr>
          <a:lstStyle/>
          <a:p>
            <a:pPr>
              <a:lnSpc>
                <a:spcPct val="150000"/>
              </a:lnSpc>
            </a:pPr>
            <a:r>
              <a:rPr lang="fr-FR" sz="2000" dirty="0">
                <a:solidFill>
                  <a:srgbClr val="717171"/>
                </a:solidFill>
                <a:latin typeface="Microsoft JhengHei Light" panose="020B0304030504040204" pitchFamily="34" charset="-120"/>
                <a:ea typeface="Microsoft JhengHei Light" panose="020B0304030504040204" pitchFamily="34" charset="-120"/>
              </a:rPr>
              <a:t>L'objectif de ce module est de fournir un aperçu du Système intégré du Programme du travail (SIPT), en examinant les fonctionnalités communes à tous les secteurs d'activité. Ce module sera une référence pour tous les autres modules de formation. </a:t>
            </a:r>
          </a:p>
        </p:txBody>
      </p:sp>
    </p:spTree>
    <p:extLst>
      <p:ext uri="{BB962C8B-B14F-4D97-AF65-F5344CB8AC3E}">
        <p14:creationId xmlns:p14="http://schemas.microsoft.com/office/powerpoint/2010/main" val="15714741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solidFill>
                  <a:srgbClr val="717171"/>
                </a:solidFill>
                <a:latin typeface="Microsoft JhengHei" panose="020B0604030504040204" pitchFamily="34" charset="-120"/>
                <a:ea typeface="Microsoft JhengHei" panose="020B0604030504040204" pitchFamily="34" charset="-120"/>
              </a:rPr>
              <a:t>À la fin de ce </a:t>
            </a:r>
            <a:r>
              <a:rPr lang="fr-FR" dirty="0" smtClean="0">
                <a:solidFill>
                  <a:srgbClr val="717171"/>
                </a:solidFill>
                <a:latin typeface="Microsoft JhengHei" panose="020B0604030504040204" pitchFamily="34" charset="-120"/>
                <a:ea typeface="Microsoft JhengHei" panose="020B0604030504040204" pitchFamily="34" charset="-120"/>
              </a:rPr>
              <a:t>module, vous saurez</a:t>
            </a:r>
            <a:endParaRPr lang="en-CA" dirty="0"/>
          </a:p>
        </p:txBody>
      </p:sp>
      <p:sp>
        <p:nvSpPr>
          <p:cNvPr id="4" name="Slide Number Placeholder 3"/>
          <p:cNvSpPr>
            <a:spLocks noGrp="1"/>
          </p:cNvSpPr>
          <p:nvPr>
            <p:ph type="sldNum" sz="quarter" idx="12"/>
          </p:nvPr>
        </p:nvSpPr>
        <p:spPr/>
        <p:txBody>
          <a:bodyPr/>
          <a:lstStyle/>
          <a:p>
            <a:fld id="{2E86C063-E22E-2E4C-A523-54089486E38F}" type="slidenum">
              <a:rPr lang="en-US" smtClean="0"/>
              <a:t>4</a:t>
            </a:fld>
            <a:endParaRPr lang="en-US" dirty="0"/>
          </a:p>
        </p:txBody>
      </p:sp>
      <p:sp>
        <p:nvSpPr>
          <p:cNvPr id="5" name="Rectangle 4"/>
          <p:cNvSpPr/>
          <p:nvPr/>
        </p:nvSpPr>
        <p:spPr>
          <a:xfrm>
            <a:off x="994957" y="1532101"/>
            <a:ext cx="9091724" cy="3411575"/>
          </a:xfrm>
          <a:prstGeom prst="rect">
            <a:avLst/>
          </a:prstGeom>
        </p:spPr>
        <p:txBody>
          <a:bodyPr wrap="square">
            <a:spAutoFit/>
          </a:bodyPr>
          <a:lstStyle/>
          <a:p>
            <a:pPr marL="285750" indent="-285750">
              <a:lnSpc>
                <a:spcPct val="150000"/>
              </a:lnSpc>
              <a:spcAft>
                <a:spcPts val="600"/>
              </a:spcAft>
              <a:buFont typeface="Arial" panose="020B0604020202020204" pitchFamily="34" charset="0"/>
              <a:buChar char="•"/>
            </a:pPr>
            <a:r>
              <a:rPr lang="fr-FR" dirty="0" smtClean="0">
                <a:solidFill>
                  <a:srgbClr val="717171"/>
                </a:solidFill>
                <a:latin typeface="Microsoft JhengHei Light" panose="020B0304030504040204" pitchFamily="34" charset="-120"/>
                <a:ea typeface="Microsoft JhengHei Light" panose="020B0304030504040204" pitchFamily="34" charset="-120"/>
                <a:cs typeface="Times New Roman" panose="02020603050405020304" pitchFamily="18" charset="0"/>
              </a:rPr>
              <a:t>Qu'est-ce </a:t>
            </a:r>
            <a:r>
              <a:rPr lang="fr-FR" dirty="0">
                <a:solidFill>
                  <a:srgbClr val="717171"/>
                </a:solidFill>
                <a:latin typeface="Microsoft JhengHei Light" panose="020B0304030504040204" pitchFamily="34" charset="-120"/>
                <a:ea typeface="Microsoft JhengHei Light" panose="020B0304030504040204" pitchFamily="34" charset="-120"/>
                <a:cs typeface="Times New Roman" panose="02020603050405020304" pitchFamily="18" charset="0"/>
              </a:rPr>
              <a:t>que le SIPT et à quoi sert-il</a:t>
            </a:r>
          </a:p>
          <a:p>
            <a:pPr marL="285750" indent="-285750">
              <a:lnSpc>
                <a:spcPct val="150000"/>
              </a:lnSpc>
              <a:spcAft>
                <a:spcPts val="600"/>
              </a:spcAft>
              <a:buFont typeface="Arial" panose="020B0604020202020204" pitchFamily="34" charset="0"/>
              <a:buChar char="•"/>
            </a:pPr>
            <a:r>
              <a:rPr lang="fr-FR" dirty="0">
                <a:solidFill>
                  <a:srgbClr val="717171"/>
                </a:solidFill>
                <a:latin typeface="Microsoft JhengHei Light" panose="020B0304030504040204" pitchFamily="34" charset="-120"/>
                <a:ea typeface="Microsoft JhengHei Light" panose="020B0304030504040204" pitchFamily="34" charset="-120"/>
                <a:cs typeface="Times New Roman" panose="02020603050405020304" pitchFamily="18" charset="0"/>
              </a:rPr>
              <a:t>Comment naviguer sur la barre d'outils principale</a:t>
            </a:r>
          </a:p>
          <a:p>
            <a:pPr marL="285750" indent="-285750">
              <a:lnSpc>
                <a:spcPct val="150000"/>
              </a:lnSpc>
              <a:spcAft>
                <a:spcPts val="600"/>
              </a:spcAft>
              <a:buFont typeface="Arial" panose="020B0604020202020204" pitchFamily="34" charset="0"/>
              <a:buChar char="•"/>
            </a:pPr>
            <a:r>
              <a:rPr lang="fr-FR" dirty="0">
                <a:solidFill>
                  <a:srgbClr val="717171"/>
                </a:solidFill>
                <a:latin typeface="Microsoft JhengHei Light" panose="020B0304030504040204" pitchFamily="34" charset="-120"/>
                <a:ea typeface="Microsoft JhengHei Light" panose="020B0304030504040204" pitchFamily="34" charset="-120"/>
                <a:cs typeface="Times New Roman" panose="02020603050405020304" pitchFamily="18" charset="0"/>
              </a:rPr>
              <a:t>Comment effectuer des recherches de base </a:t>
            </a:r>
          </a:p>
          <a:p>
            <a:pPr marL="285750" indent="-285750">
              <a:lnSpc>
                <a:spcPct val="150000"/>
              </a:lnSpc>
              <a:spcAft>
                <a:spcPts val="600"/>
              </a:spcAft>
              <a:buFont typeface="Arial" panose="020B0604020202020204" pitchFamily="34" charset="0"/>
              <a:buChar char="•"/>
            </a:pPr>
            <a:r>
              <a:rPr lang="fr-FR" dirty="0">
                <a:solidFill>
                  <a:srgbClr val="717171"/>
                </a:solidFill>
                <a:latin typeface="Microsoft JhengHei Light" panose="020B0304030504040204" pitchFamily="34" charset="-120"/>
                <a:ea typeface="Microsoft JhengHei Light" panose="020B0304030504040204" pitchFamily="34" charset="-120"/>
                <a:cs typeface="Times New Roman" panose="02020603050405020304" pitchFamily="18" charset="0"/>
              </a:rPr>
              <a:t>Comment utiliser des outils de filtrage simples</a:t>
            </a:r>
          </a:p>
          <a:p>
            <a:pPr marL="285750" indent="-285750">
              <a:lnSpc>
                <a:spcPct val="150000"/>
              </a:lnSpc>
              <a:spcAft>
                <a:spcPts val="600"/>
              </a:spcAft>
              <a:buFont typeface="Arial" panose="020B0604020202020204" pitchFamily="34" charset="0"/>
              <a:buChar char="•"/>
            </a:pPr>
            <a:r>
              <a:rPr lang="fr-FR" dirty="0">
                <a:solidFill>
                  <a:srgbClr val="717171"/>
                </a:solidFill>
                <a:latin typeface="Microsoft JhengHei Light" panose="020B0304030504040204" pitchFamily="34" charset="-120"/>
                <a:ea typeface="Microsoft JhengHei Light" panose="020B0304030504040204" pitchFamily="34" charset="-120"/>
                <a:cs typeface="Times New Roman" panose="02020603050405020304" pitchFamily="18" charset="0"/>
              </a:rPr>
              <a:t>Comment accéder au contenu</a:t>
            </a:r>
          </a:p>
          <a:p>
            <a:pPr marL="285750" indent="-285750">
              <a:lnSpc>
                <a:spcPct val="150000"/>
              </a:lnSpc>
              <a:spcAft>
                <a:spcPts val="600"/>
              </a:spcAft>
              <a:buFont typeface="Arial" panose="020B0604020202020204" pitchFamily="34" charset="0"/>
              <a:buChar char="•"/>
            </a:pPr>
            <a:r>
              <a:rPr lang="fr-FR" dirty="0">
                <a:solidFill>
                  <a:srgbClr val="717171"/>
                </a:solidFill>
                <a:latin typeface="Microsoft JhengHei Light" panose="020B0304030504040204" pitchFamily="34" charset="-120"/>
                <a:ea typeface="Microsoft JhengHei Light" panose="020B0304030504040204" pitchFamily="34" charset="-120"/>
                <a:cs typeface="Times New Roman" panose="02020603050405020304" pitchFamily="18" charset="0"/>
              </a:rPr>
              <a:t>Ce qu'est une barre d'outils des commandes</a:t>
            </a:r>
          </a:p>
          <a:p>
            <a:pPr marL="285750" indent="-285750">
              <a:lnSpc>
                <a:spcPct val="150000"/>
              </a:lnSpc>
              <a:spcAft>
                <a:spcPts val="600"/>
              </a:spcAft>
              <a:buFont typeface="Arial" panose="020B0604020202020204" pitchFamily="34" charset="0"/>
              <a:buChar char="•"/>
            </a:pPr>
            <a:r>
              <a:rPr lang="fr-FR" dirty="0">
                <a:solidFill>
                  <a:srgbClr val="717171"/>
                </a:solidFill>
                <a:latin typeface="Microsoft JhengHei Light" panose="020B0304030504040204" pitchFamily="34" charset="-120"/>
                <a:ea typeface="Microsoft JhengHei Light" panose="020B0304030504040204" pitchFamily="34" charset="-120"/>
                <a:cs typeface="Times New Roman" panose="02020603050405020304" pitchFamily="18" charset="0"/>
              </a:rPr>
              <a:t>Comment utiliser la barre d'outils de navigation</a:t>
            </a:r>
          </a:p>
        </p:txBody>
      </p:sp>
    </p:spTree>
    <p:extLst>
      <p:ext uri="{BB962C8B-B14F-4D97-AF65-F5344CB8AC3E}">
        <p14:creationId xmlns:p14="http://schemas.microsoft.com/office/powerpoint/2010/main" val="33776679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solidFill>
                  <a:srgbClr val="717171"/>
                </a:solidFill>
                <a:latin typeface="Microsoft JhengHei" panose="020B0604030504040204" pitchFamily="34" charset="-120"/>
                <a:ea typeface="Microsoft JhengHei" panose="020B0604030504040204" pitchFamily="34" charset="-120"/>
              </a:rPr>
              <a:t>Qu'est-ce </a:t>
            </a:r>
            <a:r>
              <a:rPr lang="fr-FR" dirty="0">
                <a:solidFill>
                  <a:srgbClr val="717171"/>
                </a:solidFill>
                <a:latin typeface="Microsoft JhengHei" panose="020B0604030504040204" pitchFamily="34" charset="-120"/>
                <a:ea typeface="Microsoft JhengHei" panose="020B0604030504040204" pitchFamily="34" charset="-120"/>
              </a:rPr>
              <a:t>que le SIPT?	</a:t>
            </a:r>
            <a:endParaRPr lang="en-CA" dirty="0"/>
          </a:p>
        </p:txBody>
      </p:sp>
      <p:sp>
        <p:nvSpPr>
          <p:cNvPr id="4" name="Slide Number Placeholder 3"/>
          <p:cNvSpPr>
            <a:spLocks noGrp="1"/>
          </p:cNvSpPr>
          <p:nvPr>
            <p:ph type="sldNum" sz="quarter" idx="12"/>
          </p:nvPr>
        </p:nvSpPr>
        <p:spPr/>
        <p:txBody>
          <a:bodyPr/>
          <a:lstStyle/>
          <a:p>
            <a:fld id="{2E86C063-E22E-2E4C-A523-54089486E38F}" type="slidenum">
              <a:rPr lang="en-US" smtClean="0"/>
              <a:t>5</a:t>
            </a:fld>
            <a:endParaRPr lang="en-US" dirty="0"/>
          </a:p>
        </p:txBody>
      </p:sp>
      <p:sp>
        <p:nvSpPr>
          <p:cNvPr id="5" name="TextBox 4"/>
          <p:cNvSpPr txBox="1"/>
          <p:nvPr/>
        </p:nvSpPr>
        <p:spPr>
          <a:xfrm>
            <a:off x="838200" y="1187905"/>
            <a:ext cx="9834352" cy="4708981"/>
          </a:xfrm>
          <a:prstGeom prst="rect">
            <a:avLst/>
          </a:prstGeom>
          <a:noFill/>
        </p:spPr>
        <p:txBody>
          <a:bodyPr wrap="square" rtlCol="0">
            <a:spAutoFit/>
          </a:bodyPr>
          <a:lstStyle/>
          <a:p>
            <a:pPr>
              <a:lnSpc>
                <a:spcPct val="150000"/>
              </a:lnSpc>
            </a:pPr>
            <a:r>
              <a:rPr lang="fr-FR" sz="2000" dirty="0">
                <a:solidFill>
                  <a:srgbClr val="717171"/>
                </a:solidFill>
                <a:latin typeface="Microsoft JhengHei Light" panose="020B0304030504040204" pitchFamily="34" charset="-120"/>
                <a:ea typeface="Microsoft JhengHei Light" panose="020B0304030504040204" pitchFamily="34" charset="-120"/>
              </a:rPr>
              <a:t>Le SIPT, ou Système intégré du Programme du travail, est un outil en ligne qui a été créé pour fusionner les fonctions et les caractéristiques des six systèmes de données du Programme du travail (PT) en un seul.  </a:t>
            </a:r>
            <a:endParaRPr lang="fr-FR" sz="2000" dirty="0" smtClean="0">
              <a:solidFill>
                <a:srgbClr val="717171"/>
              </a:solidFill>
              <a:latin typeface="Microsoft JhengHei Light" panose="020B0304030504040204" pitchFamily="34" charset="-120"/>
              <a:ea typeface="Microsoft JhengHei Light" panose="020B0304030504040204" pitchFamily="34" charset="-120"/>
            </a:endParaRPr>
          </a:p>
          <a:p>
            <a:pPr>
              <a:lnSpc>
                <a:spcPct val="150000"/>
              </a:lnSpc>
            </a:pPr>
            <a:endParaRPr lang="fr-FR" sz="2000" dirty="0">
              <a:solidFill>
                <a:srgbClr val="717171"/>
              </a:solidFill>
              <a:latin typeface="Microsoft JhengHei Light" panose="020B0304030504040204" pitchFamily="34" charset="-120"/>
              <a:ea typeface="Microsoft JhengHei Light" panose="020B0304030504040204" pitchFamily="34" charset="-120"/>
            </a:endParaRPr>
          </a:p>
          <a:p>
            <a:pPr>
              <a:lnSpc>
                <a:spcPct val="150000"/>
              </a:lnSpc>
            </a:pPr>
            <a:r>
              <a:rPr lang="fr-FR" sz="2000" dirty="0">
                <a:solidFill>
                  <a:srgbClr val="717171"/>
                </a:solidFill>
                <a:latin typeface="Microsoft JhengHei Light" panose="020B0304030504040204" pitchFamily="34" charset="-120"/>
                <a:ea typeface="Microsoft JhengHei Light" panose="020B0304030504040204" pitchFamily="34" charset="-120"/>
              </a:rPr>
              <a:t>Il a été créé à l'aide de Dynamics CRM, un outil Microsoft conçu pour rationaliser les processus administratifs et gérer les </a:t>
            </a:r>
            <a:r>
              <a:rPr lang="fr-FR" sz="2000" dirty="0" smtClean="0">
                <a:solidFill>
                  <a:srgbClr val="717171"/>
                </a:solidFill>
                <a:latin typeface="Microsoft JhengHei Light" panose="020B0304030504040204" pitchFamily="34" charset="-120"/>
                <a:ea typeface="Microsoft JhengHei Light" panose="020B0304030504040204" pitchFamily="34" charset="-120"/>
              </a:rPr>
              <a:t>dossiers.</a:t>
            </a:r>
          </a:p>
          <a:p>
            <a:pPr>
              <a:lnSpc>
                <a:spcPct val="150000"/>
              </a:lnSpc>
            </a:pPr>
            <a:endParaRPr lang="fr-FR" sz="2000" dirty="0">
              <a:solidFill>
                <a:srgbClr val="717171"/>
              </a:solidFill>
              <a:latin typeface="Microsoft JhengHei Light" panose="020B0304030504040204" pitchFamily="34" charset="-120"/>
              <a:ea typeface="Microsoft JhengHei Light" panose="020B0304030504040204" pitchFamily="34" charset="-120"/>
            </a:endParaRPr>
          </a:p>
          <a:p>
            <a:pPr>
              <a:lnSpc>
                <a:spcPct val="150000"/>
              </a:lnSpc>
            </a:pPr>
            <a:r>
              <a:rPr lang="fr-FR" sz="2000" dirty="0">
                <a:solidFill>
                  <a:srgbClr val="717171"/>
                </a:solidFill>
                <a:latin typeface="Microsoft JhengHei Light" panose="020B0304030504040204" pitchFamily="34" charset="-120"/>
                <a:ea typeface="Microsoft JhengHei Light" panose="020B0304030504040204" pitchFamily="34" charset="-120"/>
              </a:rPr>
              <a:t>Utilisé à la fois pour la collecte de données et la gestion de cas, il fonctionne comme un outil centralisé de production de rapports, offrant une vue d'ensemble des secteurs d'activité du Programme du travail. </a:t>
            </a:r>
          </a:p>
        </p:txBody>
      </p:sp>
    </p:spTree>
    <p:extLst>
      <p:ext uri="{BB962C8B-B14F-4D97-AF65-F5344CB8AC3E}">
        <p14:creationId xmlns:p14="http://schemas.microsoft.com/office/powerpoint/2010/main" val="31018122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solidFill>
                  <a:srgbClr val="717171"/>
                </a:solidFill>
                <a:latin typeface="Microsoft JhengHei" panose="020B0604030504040204" pitchFamily="34" charset="-120"/>
                <a:ea typeface="Microsoft JhengHei" panose="020B0604030504040204" pitchFamily="34" charset="-120"/>
              </a:rPr>
              <a:t>La barre d'outils principale</a:t>
            </a:r>
            <a:endParaRPr lang="en-CA" dirty="0"/>
          </a:p>
        </p:txBody>
      </p:sp>
      <p:sp>
        <p:nvSpPr>
          <p:cNvPr id="4" name="Slide Number Placeholder 3"/>
          <p:cNvSpPr>
            <a:spLocks noGrp="1"/>
          </p:cNvSpPr>
          <p:nvPr>
            <p:ph type="sldNum" sz="quarter" idx="12"/>
          </p:nvPr>
        </p:nvSpPr>
        <p:spPr/>
        <p:txBody>
          <a:bodyPr/>
          <a:lstStyle/>
          <a:p>
            <a:fld id="{2E86C063-E22E-2E4C-A523-54089486E38F}" type="slidenum">
              <a:rPr lang="en-US" smtClean="0"/>
              <a:t>6</a:t>
            </a:fld>
            <a:endParaRPr lang="en-US" dirty="0"/>
          </a:p>
        </p:txBody>
      </p:sp>
      <p:sp>
        <p:nvSpPr>
          <p:cNvPr id="5" name="TextBox 4"/>
          <p:cNvSpPr txBox="1"/>
          <p:nvPr/>
        </p:nvSpPr>
        <p:spPr>
          <a:xfrm>
            <a:off x="838200" y="1411236"/>
            <a:ext cx="9834352" cy="1938992"/>
          </a:xfrm>
          <a:prstGeom prst="rect">
            <a:avLst/>
          </a:prstGeom>
          <a:noFill/>
        </p:spPr>
        <p:txBody>
          <a:bodyPr wrap="square" rtlCol="0">
            <a:spAutoFit/>
          </a:bodyPr>
          <a:lstStyle/>
          <a:p>
            <a:pPr>
              <a:lnSpc>
                <a:spcPct val="150000"/>
              </a:lnSpc>
            </a:pPr>
            <a:r>
              <a:rPr lang="fr-FR" sz="1600" dirty="0">
                <a:solidFill>
                  <a:srgbClr val="717171"/>
                </a:solidFill>
                <a:latin typeface="Microsoft JhengHei Light" panose="020B0304030504040204" pitchFamily="34" charset="-120"/>
                <a:ea typeface="Microsoft JhengHei Light" panose="020B0304030504040204" pitchFamily="34" charset="-120"/>
              </a:rPr>
              <a:t>Par défaut, la page d'accueil du SIPT est configurée pour afficher votre tableau de bord. Nous </a:t>
            </a:r>
            <a:r>
              <a:rPr lang="fr-FR" sz="1600" dirty="0" smtClean="0">
                <a:solidFill>
                  <a:srgbClr val="717171"/>
                </a:solidFill>
                <a:latin typeface="Microsoft JhengHei Light" panose="020B0304030504040204" pitchFamily="34" charset="-120"/>
                <a:ea typeface="Microsoft JhengHei Light" panose="020B0304030504040204" pitchFamily="34" charset="-120"/>
              </a:rPr>
              <a:t>l'examinerons </a:t>
            </a:r>
            <a:r>
              <a:rPr lang="fr-FR" sz="1600" dirty="0">
                <a:solidFill>
                  <a:srgbClr val="717171"/>
                </a:solidFill>
                <a:latin typeface="Microsoft JhengHei Light" panose="020B0304030504040204" pitchFamily="34" charset="-120"/>
                <a:ea typeface="Microsoft JhengHei Light" panose="020B0304030504040204" pitchFamily="34" charset="-120"/>
              </a:rPr>
              <a:t>en détail dans le module 2</a:t>
            </a:r>
            <a:r>
              <a:rPr lang="fr-FR" sz="1600" dirty="0" smtClean="0">
                <a:solidFill>
                  <a:srgbClr val="717171"/>
                </a:solidFill>
                <a:latin typeface="Microsoft JhengHei Light" panose="020B0304030504040204" pitchFamily="34" charset="-120"/>
                <a:ea typeface="Microsoft JhengHei Light" panose="020B0304030504040204" pitchFamily="34" charset="-120"/>
              </a:rPr>
              <a:t>.</a:t>
            </a:r>
          </a:p>
          <a:p>
            <a:pPr>
              <a:lnSpc>
                <a:spcPct val="150000"/>
              </a:lnSpc>
            </a:pPr>
            <a:endParaRPr lang="fr-FR" sz="1600" dirty="0" smtClean="0">
              <a:solidFill>
                <a:srgbClr val="717171"/>
              </a:solidFill>
              <a:latin typeface="Microsoft JhengHei Light" panose="020B0304030504040204" pitchFamily="34" charset="-120"/>
              <a:ea typeface="Microsoft JhengHei Light" panose="020B0304030504040204" pitchFamily="34" charset="-120"/>
            </a:endParaRPr>
          </a:p>
          <a:p>
            <a:pPr>
              <a:lnSpc>
                <a:spcPct val="150000"/>
              </a:lnSpc>
            </a:pPr>
            <a:endParaRPr lang="fr-FR" sz="1600" dirty="0">
              <a:solidFill>
                <a:srgbClr val="717171"/>
              </a:solidFill>
              <a:latin typeface="Microsoft JhengHei Light" panose="020B0304030504040204" pitchFamily="34" charset="-120"/>
              <a:ea typeface="Microsoft JhengHei Light" panose="020B0304030504040204" pitchFamily="34" charset="-120"/>
            </a:endParaRPr>
          </a:p>
          <a:p>
            <a:pPr>
              <a:lnSpc>
                <a:spcPct val="150000"/>
              </a:lnSpc>
            </a:pPr>
            <a:endParaRPr lang="fr-FR" sz="1600" dirty="0" smtClean="0">
              <a:solidFill>
                <a:srgbClr val="717171"/>
              </a:solidFill>
              <a:latin typeface="Microsoft JhengHei Light" panose="020B0304030504040204" pitchFamily="34" charset="-120"/>
              <a:ea typeface="Microsoft JhengHei Light" panose="020B0304030504040204" pitchFamily="34" charset="-120"/>
            </a:endParaRPr>
          </a:p>
        </p:txBody>
      </p:sp>
      <p:pic>
        <p:nvPicPr>
          <p:cNvPr id="3" name="Picture 2"/>
          <p:cNvPicPr>
            <a:picLocks noChangeAspect="1"/>
          </p:cNvPicPr>
          <p:nvPr/>
        </p:nvPicPr>
        <p:blipFill>
          <a:blip r:embed="rId3"/>
          <a:stretch>
            <a:fillRect/>
          </a:stretch>
        </p:blipFill>
        <p:spPr>
          <a:xfrm>
            <a:off x="838200" y="2422802"/>
            <a:ext cx="10296661" cy="427348"/>
          </a:xfrm>
          <a:prstGeom prst="rect">
            <a:avLst/>
          </a:prstGeom>
          <a:ln>
            <a:solidFill>
              <a:schemeClr val="bg2"/>
            </a:solidFill>
          </a:ln>
          <a:effectLst>
            <a:outerShdw blurRad="50800" dist="38100" dir="2700000" algn="tl" rotWithShape="0">
              <a:prstClr val="black">
                <a:alpha val="40000"/>
              </a:prstClr>
            </a:outerShdw>
          </a:effectLst>
        </p:spPr>
      </p:pic>
      <p:sp>
        <p:nvSpPr>
          <p:cNvPr id="6" name="Rectangle 5"/>
          <p:cNvSpPr/>
          <p:nvPr/>
        </p:nvSpPr>
        <p:spPr>
          <a:xfrm>
            <a:off x="5755375" y="4527954"/>
            <a:ext cx="6122199" cy="830997"/>
          </a:xfrm>
          <a:prstGeom prst="rect">
            <a:avLst/>
          </a:prstGeom>
        </p:spPr>
        <p:txBody>
          <a:bodyPr wrap="square">
            <a:spAutoFit/>
          </a:bodyPr>
          <a:lstStyle/>
          <a:p>
            <a:r>
              <a:rPr lang="fr-FR" sz="1600" dirty="0">
                <a:solidFill>
                  <a:srgbClr val="717171"/>
                </a:solidFill>
                <a:latin typeface="Microsoft JhengHei Light" panose="020B0304030504040204" pitchFamily="34" charset="-120"/>
                <a:ea typeface="Microsoft JhengHei Light" panose="020B0304030504040204" pitchFamily="34" charset="-120"/>
              </a:rPr>
              <a:t>Le </a:t>
            </a:r>
            <a:r>
              <a:rPr lang="fr-FR" sz="1600" b="1" dirty="0">
                <a:solidFill>
                  <a:srgbClr val="717171"/>
                </a:solidFill>
                <a:latin typeface="Microsoft JhengHei Light" panose="020B0304030504040204" pitchFamily="34" charset="-120"/>
                <a:ea typeface="Microsoft JhengHei Light" panose="020B0304030504040204" pitchFamily="34" charset="-120"/>
              </a:rPr>
              <a:t>menu déroulant du SIPT </a:t>
            </a:r>
            <a:r>
              <a:rPr lang="fr-FR" sz="1600" dirty="0">
                <a:solidFill>
                  <a:srgbClr val="717171"/>
                </a:solidFill>
                <a:latin typeface="Microsoft JhengHei Light" panose="020B0304030504040204" pitchFamily="34" charset="-120"/>
                <a:ea typeface="Microsoft JhengHei Light" panose="020B0304030504040204" pitchFamily="34" charset="-120"/>
              </a:rPr>
              <a:t>vous permet d'accéder au contenu existant (par exemple : plaintes actives, éléments dans votre file d'attente, etc.) </a:t>
            </a:r>
          </a:p>
        </p:txBody>
      </p:sp>
      <p:sp>
        <p:nvSpPr>
          <p:cNvPr id="7" name="Rectangle 6"/>
          <p:cNvSpPr/>
          <p:nvPr/>
        </p:nvSpPr>
        <p:spPr>
          <a:xfrm>
            <a:off x="903514" y="3350228"/>
            <a:ext cx="3825240" cy="2677656"/>
          </a:xfrm>
          <a:prstGeom prst="rect">
            <a:avLst/>
          </a:prstGeom>
        </p:spPr>
        <p:txBody>
          <a:bodyPr wrap="square">
            <a:spAutoFit/>
          </a:bodyPr>
          <a:lstStyle/>
          <a:p>
            <a:pPr>
              <a:lnSpc>
                <a:spcPct val="150000"/>
              </a:lnSpc>
            </a:pPr>
            <a:r>
              <a:rPr lang="fr-FR" sz="1600" dirty="0">
                <a:solidFill>
                  <a:srgbClr val="717171"/>
                </a:solidFill>
                <a:latin typeface="Microsoft JhengHei Light" panose="020B0304030504040204" pitchFamily="34" charset="-120"/>
                <a:ea typeface="Microsoft JhengHei Light" panose="020B0304030504040204" pitchFamily="34" charset="-120"/>
              </a:rPr>
              <a:t>L'icône de la </a:t>
            </a:r>
            <a:r>
              <a:rPr lang="fr-FR" sz="1600" b="1" dirty="0">
                <a:solidFill>
                  <a:srgbClr val="717171"/>
                </a:solidFill>
                <a:latin typeface="Microsoft JhengHei Light" panose="020B0304030504040204" pitchFamily="34" charset="-120"/>
                <a:ea typeface="Microsoft JhengHei Light" panose="020B0304030504040204" pitchFamily="34" charset="-120"/>
              </a:rPr>
              <a:t>page d'accueil du SIPT </a:t>
            </a:r>
            <a:r>
              <a:rPr lang="fr-FR" sz="1600" dirty="0">
                <a:solidFill>
                  <a:srgbClr val="717171"/>
                </a:solidFill>
                <a:latin typeface="Microsoft JhengHei Light" panose="020B0304030504040204" pitchFamily="34" charset="-120"/>
                <a:ea typeface="Microsoft JhengHei Light" panose="020B0304030504040204" pitchFamily="34" charset="-120"/>
              </a:rPr>
              <a:t>se trouve à l'extrême gauche de la barre d'outils principale. Peu importe où vous vous trouvez dans le système, vous pouvez toujours revenir à la page d'accueil en sélectionnant l'icône de la </a:t>
            </a:r>
            <a:r>
              <a:rPr lang="fr-FR" sz="1600" b="1" dirty="0">
                <a:solidFill>
                  <a:srgbClr val="717171"/>
                </a:solidFill>
                <a:latin typeface="Microsoft JhengHei Light" panose="020B0304030504040204" pitchFamily="34" charset="-120"/>
                <a:ea typeface="Microsoft JhengHei Light" panose="020B0304030504040204" pitchFamily="34" charset="-120"/>
              </a:rPr>
              <a:t>page d'accueil du SIPT</a:t>
            </a:r>
            <a:r>
              <a:rPr lang="fr-FR" sz="1600" dirty="0">
                <a:solidFill>
                  <a:srgbClr val="717171"/>
                </a:solidFill>
                <a:latin typeface="Microsoft JhengHei Light" panose="020B0304030504040204" pitchFamily="34" charset="-120"/>
                <a:ea typeface="Microsoft JhengHei Light" panose="020B0304030504040204" pitchFamily="34" charset="-120"/>
              </a:rPr>
              <a:t>.</a:t>
            </a:r>
          </a:p>
        </p:txBody>
      </p:sp>
      <p:pic>
        <p:nvPicPr>
          <p:cNvPr id="9" name="Picture 8"/>
          <p:cNvPicPr>
            <a:picLocks noChangeAspect="1"/>
          </p:cNvPicPr>
          <p:nvPr/>
        </p:nvPicPr>
        <p:blipFill>
          <a:blip r:embed="rId4"/>
          <a:stretch>
            <a:fillRect/>
          </a:stretch>
        </p:blipFill>
        <p:spPr>
          <a:xfrm>
            <a:off x="5834742" y="3215080"/>
            <a:ext cx="5973414" cy="1108726"/>
          </a:xfrm>
          <a:prstGeom prst="rect">
            <a:avLst/>
          </a:prstGeom>
          <a:ln>
            <a:solidFill>
              <a:schemeClr val="bg2"/>
            </a:solidFill>
          </a:ln>
          <a:effectLst>
            <a:outerShdw blurRad="50800" dist="38100" dir="2700000" algn="tl" rotWithShape="0">
              <a:prstClr val="black">
                <a:alpha val="40000"/>
              </a:prstClr>
            </a:outerShdw>
          </a:effectLst>
        </p:spPr>
      </p:pic>
      <p:pic>
        <p:nvPicPr>
          <p:cNvPr id="10" name="Picture 9"/>
          <p:cNvPicPr>
            <a:picLocks noChangeAspect="1"/>
          </p:cNvPicPr>
          <p:nvPr/>
        </p:nvPicPr>
        <p:blipFill>
          <a:blip r:embed="rId5"/>
          <a:stretch>
            <a:fillRect/>
          </a:stretch>
        </p:blipFill>
        <p:spPr>
          <a:xfrm>
            <a:off x="8872673" y="2464072"/>
            <a:ext cx="1057275" cy="161925"/>
          </a:xfrm>
          <a:prstGeom prst="rect">
            <a:avLst/>
          </a:prstGeom>
        </p:spPr>
      </p:pic>
      <p:pic>
        <p:nvPicPr>
          <p:cNvPr id="11" name="Picture 10"/>
          <p:cNvPicPr>
            <a:picLocks noChangeAspect="1"/>
          </p:cNvPicPr>
          <p:nvPr/>
        </p:nvPicPr>
        <p:blipFill rotWithShape="1">
          <a:blip r:embed="rId5"/>
          <a:srcRect t="2" r="72619" b="61753"/>
          <a:stretch/>
        </p:blipFill>
        <p:spPr>
          <a:xfrm>
            <a:off x="10956369" y="3224635"/>
            <a:ext cx="356984" cy="56378"/>
          </a:xfrm>
          <a:prstGeom prst="rect">
            <a:avLst/>
          </a:prstGeom>
        </p:spPr>
      </p:pic>
      <p:sp>
        <p:nvSpPr>
          <p:cNvPr id="12" name="Rectangle 11"/>
          <p:cNvSpPr/>
          <p:nvPr/>
        </p:nvSpPr>
        <p:spPr>
          <a:xfrm>
            <a:off x="838200" y="2422802"/>
            <a:ext cx="1643743" cy="427348"/>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p:cNvSpPr/>
          <p:nvPr/>
        </p:nvSpPr>
        <p:spPr>
          <a:xfrm>
            <a:off x="3378585" y="2422803"/>
            <a:ext cx="174512" cy="427348"/>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p:cNvSpPr txBox="1"/>
          <p:nvPr>
            <p:custDataLst>
              <p:tags r:id="rId1"/>
            </p:custDataLst>
          </p:nvPr>
        </p:nvSpPr>
        <p:spPr>
          <a:xfrm>
            <a:off x="5755376" y="2885469"/>
            <a:ext cx="1663337" cy="338554"/>
          </a:xfrm>
          <a:prstGeom prst="rect">
            <a:avLst/>
          </a:prstGeom>
          <a:noFill/>
        </p:spPr>
        <p:txBody>
          <a:bodyPr wrap="square" rtlCol="0">
            <a:spAutoFit/>
          </a:bodyPr>
          <a:lstStyle/>
          <a:p>
            <a:r>
              <a:rPr lang="en-CA" sz="1600" dirty="0" smtClean="0">
                <a:latin typeface="Microsoft JhengHei Light" panose="020B0304030504040204" pitchFamily="34" charset="-120"/>
                <a:ea typeface="Microsoft JhengHei Light" panose="020B0304030504040204" pitchFamily="34" charset="-120"/>
              </a:rPr>
              <a:t>Menu du SIPT</a:t>
            </a:r>
            <a:endParaRPr lang="en-CA" sz="1600" dirty="0">
              <a:latin typeface="Microsoft JhengHei Light" panose="020B0304030504040204" pitchFamily="34" charset="-120"/>
              <a:ea typeface="Microsoft JhengHei Light" panose="020B0304030504040204" pitchFamily="34" charset="-120"/>
            </a:endParaRPr>
          </a:p>
        </p:txBody>
      </p:sp>
    </p:spTree>
    <p:extLst>
      <p:ext uri="{BB962C8B-B14F-4D97-AF65-F5344CB8AC3E}">
        <p14:creationId xmlns:p14="http://schemas.microsoft.com/office/powerpoint/2010/main" val="478228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E86C063-E22E-2E4C-A523-54089486E38F}" type="slidenum">
              <a:rPr lang="en-US" smtClean="0"/>
              <a:t>7</a:t>
            </a:fld>
            <a:endParaRPr lang="en-US" dirty="0"/>
          </a:p>
        </p:txBody>
      </p:sp>
      <p:sp>
        <p:nvSpPr>
          <p:cNvPr id="5" name="TextBox 4"/>
          <p:cNvSpPr txBox="1"/>
          <p:nvPr/>
        </p:nvSpPr>
        <p:spPr>
          <a:xfrm>
            <a:off x="838200" y="1478155"/>
            <a:ext cx="9834352" cy="584775"/>
          </a:xfrm>
          <a:prstGeom prst="rect">
            <a:avLst/>
          </a:prstGeom>
          <a:noFill/>
        </p:spPr>
        <p:txBody>
          <a:bodyPr wrap="square" rtlCol="0">
            <a:spAutoFit/>
          </a:bodyPr>
          <a:lstStyle/>
          <a:p>
            <a:r>
              <a:rPr lang="fr-FR" sz="1600" dirty="0">
                <a:solidFill>
                  <a:srgbClr val="717171"/>
                </a:solidFill>
                <a:latin typeface="Microsoft JhengHei Light" panose="020B0304030504040204" pitchFamily="34" charset="-120"/>
                <a:ea typeface="Microsoft JhengHei Light" panose="020B0304030504040204" pitchFamily="34" charset="-120"/>
              </a:rPr>
              <a:t>La barre d'outils principale du SIPT se trouve en haut de l'écran. Elle est toujours visible, et ses fonctions sont accessibles quel que soit l'endroit où vous vous trouvez dans le système. </a:t>
            </a:r>
          </a:p>
        </p:txBody>
      </p:sp>
      <p:sp>
        <p:nvSpPr>
          <p:cNvPr id="6" name="Title 1"/>
          <p:cNvSpPr>
            <a:spLocks noGrp="1"/>
          </p:cNvSpPr>
          <p:nvPr>
            <p:ph type="title"/>
          </p:nvPr>
        </p:nvSpPr>
        <p:spPr>
          <a:xfrm>
            <a:off x="838200" y="365125"/>
            <a:ext cx="10515600" cy="1325563"/>
          </a:xfrm>
        </p:spPr>
        <p:txBody>
          <a:bodyPr/>
          <a:lstStyle/>
          <a:p>
            <a:r>
              <a:rPr lang="fr-FR" dirty="0" smtClean="0">
                <a:solidFill>
                  <a:srgbClr val="717171"/>
                </a:solidFill>
                <a:latin typeface="Microsoft JhengHei" panose="020B0604030504040204" pitchFamily="34" charset="-120"/>
                <a:ea typeface="Microsoft JhengHei" panose="020B0604030504040204" pitchFamily="34" charset="-120"/>
              </a:rPr>
              <a:t>La barre d'outils principale</a:t>
            </a:r>
            <a:endParaRPr lang="en-CA" dirty="0"/>
          </a:p>
        </p:txBody>
      </p:sp>
      <p:pic>
        <p:nvPicPr>
          <p:cNvPr id="7" name="Picture 6"/>
          <p:cNvPicPr>
            <a:picLocks noChangeAspect="1"/>
          </p:cNvPicPr>
          <p:nvPr/>
        </p:nvPicPr>
        <p:blipFill>
          <a:blip r:embed="rId2"/>
          <a:stretch>
            <a:fillRect/>
          </a:stretch>
        </p:blipFill>
        <p:spPr>
          <a:xfrm>
            <a:off x="693821" y="2348823"/>
            <a:ext cx="11104664" cy="460883"/>
          </a:xfrm>
          <a:prstGeom prst="rect">
            <a:avLst/>
          </a:prstGeom>
          <a:ln>
            <a:solidFill>
              <a:schemeClr val="bg2"/>
            </a:solidFill>
          </a:ln>
          <a:effectLst>
            <a:outerShdw blurRad="50800" dist="38100" dir="2700000" algn="tl" rotWithShape="0">
              <a:prstClr val="black">
                <a:alpha val="40000"/>
              </a:prstClr>
            </a:outerShdw>
          </a:effectLst>
        </p:spPr>
      </p:pic>
      <p:sp>
        <p:nvSpPr>
          <p:cNvPr id="9" name="Rectangle 8"/>
          <p:cNvSpPr/>
          <p:nvPr/>
        </p:nvSpPr>
        <p:spPr>
          <a:xfrm>
            <a:off x="838200" y="3582264"/>
            <a:ext cx="2857901" cy="1077218"/>
          </a:xfrm>
          <a:prstGeom prst="rect">
            <a:avLst/>
          </a:prstGeom>
        </p:spPr>
        <p:txBody>
          <a:bodyPr wrap="square">
            <a:spAutoFit/>
          </a:bodyPr>
          <a:lstStyle/>
          <a:p>
            <a:r>
              <a:rPr lang="fr-FR" sz="1600" dirty="0">
                <a:solidFill>
                  <a:srgbClr val="717171"/>
                </a:solidFill>
                <a:latin typeface="Microsoft JhengHei Light" panose="020B0304030504040204" pitchFamily="34" charset="-120"/>
                <a:ea typeface="Microsoft JhengHei Light" panose="020B0304030504040204" pitchFamily="34" charset="-120"/>
              </a:rPr>
              <a:t>La flèche déroulante située à côté du bouton </a:t>
            </a:r>
            <a:r>
              <a:rPr lang="fr-FR" sz="1600" b="1" dirty="0">
                <a:solidFill>
                  <a:srgbClr val="717171"/>
                </a:solidFill>
                <a:latin typeface="Microsoft JhengHei Light" panose="020B0304030504040204" pitchFamily="34" charset="-120"/>
                <a:ea typeface="Microsoft JhengHei Light" panose="020B0304030504040204" pitchFamily="34" charset="-120"/>
              </a:rPr>
              <a:t>Tableaux de bord</a:t>
            </a:r>
            <a:r>
              <a:rPr lang="fr-FR" sz="1600" dirty="0">
                <a:solidFill>
                  <a:srgbClr val="717171"/>
                </a:solidFill>
                <a:latin typeface="Microsoft JhengHei Light" panose="020B0304030504040204" pitchFamily="34" charset="-120"/>
                <a:ea typeface="Microsoft JhengHei Light" panose="020B0304030504040204" pitchFamily="34" charset="-120"/>
              </a:rPr>
              <a:t> affiche les données les plus récemment consultées.</a:t>
            </a:r>
          </a:p>
        </p:txBody>
      </p:sp>
      <p:sp>
        <p:nvSpPr>
          <p:cNvPr id="10" name="Rectangle 9"/>
          <p:cNvSpPr/>
          <p:nvPr/>
        </p:nvSpPr>
        <p:spPr>
          <a:xfrm>
            <a:off x="3816175" y="3585689"/>
            <a:ext cx="4859956" cy="2308324"/>
          </a:xfrm>
          <a:prstGeom prst="rect">
            <a:avLst/>
          </a:prstGeom>
        </p:spPr>
        <p:txBody>
          <a:bodyPr wrap="square">
            <a:spAutoFit/>
          </a:bodyPr>
          <a:lstStyle/>
          <a:p>
            <a:r>
              <a:rPr lang="fr-CA" sz="1600" dirty="0" smtClean="0">
                <a:solidFill>
                  <a:srgbClr val="717171"/>
                </a:solidFill>
                <a:latin typeface="Microsoft JhengHei Light" panose="020B0304030504040204" pitchFamily="34" charset="-120"/>
                <a:ea typeface="Microsoft JhengHei Light" panose="020B0304030504040204" pitchFamily="34" charset="-120"/>
              </a:rPr>
              <a:t>Le bouton d'éléments récemment consultés vous </a:t>
            </a:r>
            <a:r>
              <a:rPr lang="fr-CA" sz="1600" dirty="0">
                <a:solidFill>
                  <a:srgbClr val="717171"/>
                </a:solidFill>
                <a:latin typeface="Microsoft JhengHei Light" panose="020B0304030504040204" pitchFamily="34" charset="-120"/>
                <a:ea typeface="Microsoft JhengHei Light" panose="020B0304030504040204" pitchFamily="34" charset="-120"/>
              </a:rPr>
              <a:t>dirigera vers vos </a:t>
            </a:r>
            <a:r>
              <a:rPr lang="fr-CA" sz="1600" b="1" dirty="0">
                <a:solidFill>
                  <a:srgbClr val="717171"/>
                </a:solidFill>
                <a:latin typeface="Microsoft JhengHei Light" panose="020B0304030504040204" pitchFamily="34" charset="-120"/>
                <a:ea typeface="Microsoft JhengHei Light" panose="020B0304030504040204" pitchFamily="34" charset="-120"/>
              </a:rPr>
              <a:t>consultations et dossiers les plus récents.</a:t>
            </a:r>
          </a:p>
          <a:p>
            <a:r>
              <a:rPr lang="fr-CA" sz="1600" dirty="0">
                <a:solidFill>
                  <a:srgbClr val="717171"/>
                </a:solidFill>
                <a:latin typeface="Microsoft JhengHei Light" panose="020B0304030504040204" pitchFamily="34" charset="-120"/>
                <a:ea typeface="Microsoft JhengHei Light" panose="020B0304030504040204" pitchFamily="34" charset="-120"/>
              </a:rPr>
              <a:t>Les consultations récentes sont les pages que vous avez visitées, telles que les </a:t>
            </a:r>
            <a:r>
              <a:rPr lang="fr-CA" sz="1600" dirty="0" smtClean="0">
                <a:solidFill>
                  <a:srgbClr val="717171"/>
                </a:solidFill>
                <a:latin typeface="Microsoft JhengHei Light" panose="020B0304030504040204" pitchFamily="34" charset="-120"/>
                <a:ea typeface="Microsoft JhengHei Light" panose="020B0304030504040204" pitchFamily="34" charset="-120"/>
              </a:rPr>
              <a:t>Cas de SST dans </a:t>
            </a:r>
            <a:r>
              <a:rPr lang="fr-CA" sz="1600" dirty="0">
                <a:solidFill>
                  <a:srgbClr val="717171"/>
                </a:solidFill>
                <a:latin typeface="Microsoft JhengHei Light" panose="020B0304030504040204" pitchFamily="34" charset="-120"/>
                <a:ea typeface="Microsoft JhengHei Light" panose="020B0304030504040204" pitchFamily="34" charset="-120"/>
              </a:rPr>
              <a:t>le menu du SIPT.</a:t>
            </a:r>
          </a:p>
          <a:p>
            <a:r>
              <a:rPr lang="fr-CA" sz="1600" dirty="0">
                <a:solidFill>
                  <a:srgbClr val="717171"/>
                </a:solidFill>
                <a:latin typeface="Microsoft JhengHei Light" panose="020B0304030504040204" pitchFamily="34" charset="-120"/>
                <a:ea typeface="Microsoft JhengHei Light" panose="020B0304030504040204" pitchFamily="34" charset="-120"/>
              </a:rPr>
              <a:t>Les dossiers récents affichent les éléments de travail que vous avez récemment ouverts, comme </a:t>
            </a:r>
            <a:r>
              <a:rPr lang="fr-CA" sz="1600" dirty="0" smtClean="0">
                <a:solidFill>
                  <a:srgbClr val="717171"/>
                </a:solidFill>
                <a:latin typeface="Microsoft JhengHei Light" panose="020B0304030504040204" pitchFamily="34" charset="-120"/>
                <a:ea typeface="Microsoft JhengHei Light" panose="020B0304030504040204" pitchFamily="34" charset="-120"/>
              </a:rPr>
              <a:t>une organisation spécifique.</a:t>
            </a:r>
            <a:endParaRPr lang="fr-CA" sz="1600" dirty="0">
              <a:solidFill>
                <a:srgbClr val="717171"/>
              </a:solidFill>
              <a:latin typeface="Microsoft JhengHei Light" panose="020B0304030504040204" pitchFamily="34" charset="-120"/>
              <a:ea typeface="Microsoft JhengHei Light" panose="020B0304030504040204" pitchFamily="34" charset="-120"/>
            </a:endParaRPr>
          </a:p>
        </p:txBody>
      </p:sp>
      <p:sp>
        <p:nvSpPr>
          <p:cNvPr id="11" name="Rectangle 10"/>
          <p:cNvSpPr/>
          <p:nvPr/>
        </p:nvSpPr>
        <p:spPr>
          <a:xfrm>
            <a:off x="8918608" y="3582264"/>
            <a:ext cx="2435192" cy="2800767"/>
          </a:xfrm>
          <a:prstGeom prst="rect">
            <a:avLst/>
          </a:prstGeom>
        </p:spPr>
        <p:txBody>
          <a:bodyPr wrap="square">
            <a:spAutoFit/>
          </a:bodyPr>
          <a:lstStyle/>
          <a:p>
            <a:r>
              <a:rPr lang="fr-CA" sz="1600" dirty="0">
                <a:solidFill>
                  <a:srgbClr val="717171"/>
                </a:solidFill>
                <a:latin typeface="Microsoft JhengHei Light" panose="020B0304030504040204" pitchFamily="34" charset="-120"/>
                <a:ea typeface="Microsoft JhengHei Light" panose="020B0304030504040204" pitchFamily="34" charset="-120"/>
              </a:rPr>
              <a:t>Pour commencer une </a:t>
            </a:r>
            <a:r>
              <a:rPr lang="fr-CA" sz="1600" b="1" dirty="0">
                <a:solidFill>
                  <a:srgbClr val="717171"/>
                </a:solidFill>
                <a:latin typeface="Microsoft JhengHei Light" panose="020B0304030504040204" pitchFamily="34" charset="-120"/>
                <a:ea typeface="Microsoft JhengHei Light" panose="020B0304030504040204" pitchFamily="34" charset="-120"/>
              </a:rPr>
              <a:t>nouvelle action </a:t>
            </a:r>
            <a:r>
              <a:rPr lang="fr-CA" sz="1600" dirty="0">
                <a:solidFill>
                  <a:srgbClr val="717171"/>
                </a:solidFill>
                <a:latin typeface="Microsoft JhengHei Light" panose="020B0304030504040204" pitchFamily="34" charset="-120"/>
                <a:ea typeface="Microsoft JhengHei Light" panose="020B0304030504040204" pitchFamily="34" charset="-120"/>
              </a:rPr>
              <a:t>(ex : effectuer une demande de renseignements généraux ou soumettre une nouvelle approbation), il suffit de sélectionner le bouton Nouveau et de choisir une option parmi la liste </a:t>
            </a:r>
            <a:r>
              <a:rPr lang="fr-CA" sz="1600" dirty="0" smtClean="0">
                <a:solidFill>
                  <a:srgbClr val="717171"/>
                </a:solidFill>
                <a:latin typeface="Microsoft JhengHei Light" panose="020B0304030504040204" pitchFamily="34" charset="-120"/>
                <a:ea typeface="Microsoft JhengHei Light" panose="020B0304030504040204" pitchFamily="34" charset="-120"/>
              </a:rPr>
              <a:t>proposée.</a:t>
            </a:r>
            <a:endParaRPr lang="en-CA" sz="1600" dirty="0">
              <a:solidFill>
                <a:srgbClr val="717171"/>
              </a:solidFill>
              <a:latin typeface="Microsoft JhengHei Light" panose="020B0304030504040204" pitchFamily="34" charset="-120"/>
              <a:ea typeface="Microsoft JhengHei Light" panose="020B0304030504040204" pitchFamily="34" charset="-120"/>
            </a:endParaRPr>
          </a:p>
        </p:txBody>
      </p:sp>
      <p:pic>
        <p:nvPicPr>
          <p:cNvPr id="29" name="Picture 28"/>
          <p:cNvPicPr>
            <a:picLocks noChangeAspect="1"/>
          </p:cNvPicPr>
          <p:nvPr/>
        </p:nvPicPr>
        <p:blipFill>
          <a:blip r:embed="rId3"/>
          <a:stretch>
            <a:fillRect/>
          </a:stretch>
        </p:blipFill>
        <p:spPr>
          <a:xfrm>
            <a:off x="9453562" y="2368778"/>
            <a:ext cx="1057275" cy="161925"/>
          </a:xfrm>
          <a:prstGeom prst="rect">
            <a:avLst/>
          </a:prstGeom>
        </p:spPr>
      </p:pic>
      <p:sp>
        <p:nvSpPr>
          <p:cNvPr id="30" name="Rounded Rectangular Callout 29"/>
          <p:cNvSpPr/>
          <p:nvPr/>
        </p:nvSpPr>
        <p:spPr>
          <a:xfrm>
            <a:off x="6559261" y="2882746"/>
            <a:ext cx="1379976" cy="459887"/>
          </a:xfrm>
          <a:prstGeom prst="wedgeRoundRectCallout">
            <a:avLst>
              <a:gd name="adj1" fmla="val 44998"/>
              <a:gd name="adj2" fmla="val -79020"/>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lstStyle/>
          <a:p>
            <a:pPr algn="ctr"/>
            <a:r>
              <a:rPr lang="fr-CA" sz="1000" dirty="0" smtClean="0">
                <a:solidFill>
                  <a:srgbClr val="7F7F7F"/>
                </a:solidFill>
              </a:rPr>
              <a:t>Consultations et dossiers récents</a:t>
            </a:r>
            <a:endParaRPr lang="en-CA" sz="1000" dirty="0"/>
          </a:p>
        </p:txBody>
      </p:sp>
      <p:sp>
        <p:nvSpPr>
          <p:cNvPr id="31" name="Rounded Rectangular Callout 30"/>
          <p:cNvSpPr/>
          <p:nvPr/>
        </p:nvSpPr>
        <p:spPr>
          <a:xfrm>
            <a:off x="8525978" y="2901967"/>
            <a:ext cx="1379976" cy="459887"/>
          </a:xfrm>
          <a:prstGeom prst="wedgeRoundRectCallout">
            <a:avLst>
              <a:gd name="adj1" fmla="val -47071"/>
              <a:gd name="adj2" fmla="val -102043"/>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lstStyle/>
          <a:p>
            <a:pPr algn="ctr"/>
            <a:r>
              <a:rPr lang="fr-CA" sz="1000" dirty="0" smtClean="0">
                <a:solidFill>
                  <a:srgbClr val="7F7F7F"/>
                </a:solidFill>
              </a:rPr>
              <a:t>Nouvelle action</a:t>
            </a:r>
            <a:endParaRPr lang="en-CA" sz="1000" dirty="0"/>
          </a:p>
        </p:txBody>
      </p:sp>
      <p:sp>
        <p:nvSpPr>
          <p:cNvPr id="32" name="Rounded Rectangular Callout 31"/>
          <p:cNvSpPr/>
          <p:nvPr/>
        </p:nvSpPr>
        <p:spPr>
          <a:xfrm>
            <a:off x="3465897" y="2882005"/>
            <a:ext cx="1379976" cy="459887"/>
          </a:xfrm>
          <a:prstGeom prst="wedgeRoundRectCallout">
            <a:avLst>
              <a:gd name="adj1" fmla="val 45695"/>
              <a:gd name="adj2" fmla="val -85299"/>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lstStyle/>
          <a:p>
            <a:pPr algn="ctr"/>
            <a:r>
              <a:rPr lang="fr-CA" sz="1000" dirty="0" smtClean="0">
                <a:solidFill>
                  <a:srgbClr val="7F7F7F"/>
                </a:solidFill>
              </a:rPr>
              <a:t>Tableau de bord</a:t>
            </a:r>
            <a:endParaRPr lang="en-CA" sz="1000" dirty="0"/>
          </a:p>
        </p:txBody>
      </p:sp>
    </p:spTree>
    <p:extLst>
      <p:ext uri="{BB962C8B-B14F-4D97-AF65-F5344CB8AC3E}">
        <p14:creationId xmlns:p14="http://schemas.microsoft.com/office/powerpoint/2010/main" val="37811349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E86C063-E22E-2E4C-A523-54089486E38F}" type="slidenum">
              <a:rPr lang="en-US" smtClean="0"/>
              <a:t>8</a:t>
            </a:fld>
            <a:endParaRPr lang="en-US" dirty="0"/>
          </a:p>
        </p:txBody>
      </p:sp>
      <p:sp>
        <p:nvSpPr>
          <p:cNvPr id="5" name="TextBox 4"/>
          <p:cNvSpPr txBox="1"/>
          <p:nvPr/>
        </p:nvSpPr>
        <p:spPr>
          <a:xfrm>
            <a:off x="838200" y="1428107"/>
            <a:ext cx="9834352" cy="523220"/>
          </a:xfrm>
          <a:prstGeom prst="rect">
            <a:avLst/>
          </a:prstGeom>
          <a:noFill/>
        </p:spPr>
        <p:txBody>
          <a:bodyPr wrap="square" rtlCol="0">
            <a:spAutoFit/>
          </a:bodyPr>
          <a:lstStyle/>
          <a:p>
            <a:r>
              <a:rPr lang="fr-FR" sz="1400" dirty="0" smtClean="0">
                <a:solidFill>
                  <a:srgbClr val="717171"/>
                </a:solidFill>
                <a:latin typeface="Microsoft JhengHei Light" panose="020B0304030504040204" pitchFamily="34" charset="-120"/>
                <a:ea typeface="Microsoft JhengHei Light" panose="020B0304030504040204" pitchFamily="34" charset="-120"/>
              </a:rPr>
              <a:t>Pour </a:t>
            </a:r>
            <a:r>
              <a:rPr lang="fr-FR" sz="1400" dirty="0">
                <a:solidFill>
                  <a:srgbClr val="717171"/>
                </a:solidFill>
                <a:latin typeface="Microsoft JhengHei Light" panose="020B0304030504040204" pitchFamily="34" charset="-120"/>
                <a:ea typeface="Microsoft JhengHei Light" panose="020B0304030504040204" pitchFamily="34" charset="-120"/>
              </a:rPr>
              <a:t>les recherches de base, à travers tout le système, vous pouvez utiliser le champ de données en texte libre Recherches CRM ou lancer l'outil de recherche avancée</a:t>
            </a:r>
            <a:r>
              <a:rPr lang="fr-FR" sz="1400" dirty="0" smtClean="0">
                <a:solidFill>
                  <a:srgbClr val="717171"/>
                </a:solidFill>
                <a:latin typeface="Microsoft JhengHei Light" panose="020B0304030504040204" pitchFamily="34" charset="-120"/>
                <a:ea typeface="Microsoft JhengHei Light" panose="020B0304030504040204" pitchFamily="34" charset="-120"/>
              </a:rPr>
              <a:t>.</a:t>
            </a:r>
          </a:p>
        </p:txBody>
      </p:sp>
      <p:sp>
        <p:nvSpPr>
          <p:cNvPr id="6" name="Title 1"/>
          <p:cNvSpPr>
            <a:spLocks noGrp="1"/>
          </p:cNvSpPr>
          <p:nvPr>
            <p:ph type="title"/>
          </p:nvPr>
        </p:nvSpPr>
        <p:spPr>
          <a:xfrm>
            <a:off x="838200" y="365125"/>
            <a:ext cx="10515600" cy="1325563"/>
          </a:xfrm>
        </p:spPr>
        <p:txBody>
          <a:bodyPr/>
          <a:lstStyle/>
          <a:p>
            <a:r>
              <a:rPr lang="fr-FR" dirty="0" smtClean="0">
                <a:solidFill>
                  <a:srgbClr val="717171"/>
                </a:solidFill>
                <a:latin typeface="Microsoft JhengHei" panose="020B0604030504040204" pitchFamily="34" charset="-120"/>
                <a:ea typeface="Microsoft JhengHei" panose="020B0604030504040204" pitchFamily="34" charset="-120"/>
              </a:rPr>
              <a:t>La barre d'outils principale</a:t>
            </a:r>
            <a:endParaRPr lang="en-CA" dirty="0"/>
          </a:p>
        </p:txBody>
      </p:sp>
      <p:sp>
        <p:nvSpPr>
          <p:cNvPr id="8" name="Rectangle 7"/>
          <p:cNvSpPr/>
          <p:nvPr/>
        </p:nvSpPr>
        <p:spPr>
          <a:xfrm>
            <a:off x="838200" y="2937467"/>
            <a:ext cx="6128601" cy="2893100"/>
          </a:xfrm>
          <a:prstGeom prst="rect">
            <a:avLst/>
          </a:prstGeom>
        </p:spPr>
        <p:txBody>
          <a:bodyPr wrap="square">
            <a:spAutoFit/>
          </a:bodyPr>
          <a:lstStyle/>
          <a:p>
            <a:r>
              <a:rPr lang="fr-FR" sz="1400" dirty="0">
                <a:solidFill>
                  <a:srgbClr val="717171"/>
                </a:solidFill>
                <a:latin typeface="Microsoft JhengHei Light" panose="020B0304030504040204" pitchFamily="34" charset="-120"/>
                <a:ea typeface="Microsoft JhengHei Light" panose="020B0304030504040204" pitchFamily="34" charset="-120"/>
              </a:rPr>
              <a:t>Le champ </a:t>
            </a:r>
            <a:r>
              <a:rPr lang="fr-FR" sz="1400" b="1" dirty="0" smtClean="0">
                <a:solidFill>
                  <a:srgbClr val="717171"/>
                </a:solidFill>
                <a:latin typeface="Microsoft JhengHei Light" panose="020B0304030504040204" pitchFamily="34" charset="-120"/>
                <a:ea typeface="Microsoft JhengHei Light" panose="020B0304030504040204" pitchFamily="34" charset="-120"/>
              </a:rPr>
              <a:t>de Recherches de données </a:t>
            </a:r>
            <a:r>
              <a:rPr lang="fr-FR" sz="1400" b="1" dirty="0">
                <a:solidFill>
                  <a:srgbClr val="717171"/>
                </a:solidFill>
                <a:latin typeface="Microsoft JhengHei Light" panose="020B0304030504040204" pitchFamily="34" charset="-120"/>
                <a:ea typeface="Microsoft JhengHei Light" panose="020B0304030504040204" pitchFamily="34" charset="-120"/>
              </a:rPr>
              <a:t>CRM </a:t>
            </a:r>
            <a:r>
              <a:rPr lang="fr-FR" sz="1400" dirty="0">
                <a:solidFill>
                  <a:srgbClr val="717171"/>
                </a:solidFill>
                <a:latin typeface="Microsoft JhengHei Light" panose="020B0304030504040204" pitchFamily="34" charset="-120"/>
                <a:ea typeface="Microsoft JhengHei Light" panose="020B0304030504040204" pitchFamily="34" charset="-120"/>
              </a:rPr>
              <a:t>est un outil de recherche en texte libre qui vous permet d'effectuer une recherche rapide et globale dans le système</a:t>
            </a:r>
            <a:r>
              <a:rPr lang="fr-FR" sz="1400" dirty="0" smtClean="0">
                <a:solidFill>
                  <a:srgbClr val="717171"/>
                </a:solidFill>
                <a:latin typeface="Microsoft JhengHei Light" panose="020B0304030504040204" pitchFamily="34" charset="-120"/>
                <a:ea typeface="Microsoft JhengHei Light" panose="020B0304030504040204" pitchFamily="34" charset="-120"/>
              </a:rPr>
              <a:t>.</a:t>
            </a:r>
          </a:p>
          <a:p>
            <a:endParaRPr lang="fr-FR" sz="1400" dirty="0">
              <a:solidFill>
                <a:srgbClr val="717171"/>
              </a:solidFill>
              <a:latin typeface="Microsoft JhengHei Light" panose="020B0304030504040204" pitchFamily="34" charset="-120"/>
              <a:ea typeface="Microsoft JhengHei Light" panose="020B0304030504040204" pitchFamily="34" charset="-120"/>
            </a:endParaRPr>
          </a:p>
          <a:p>
            <a:r>
              <a:rPr lang="fr-FR" sz="1400" dirty="0">
                <a:solidFill>
                  <a:srgbClr val="717171"/>
                </a:solidFill>
                <a:latin typeface="Microsoft JhengHei Light" panose="020B0304030504040204" pitchFamily="34" charset="-120"/>
                <a:ea typeface="Microsoft JhengHei Light" panose="020B0304030504040204" pitchFamily="34" charset="-120"/>
              </a:rPr>
              <a:t>Si le champ de recherche n'est pas visible dans la barre d'outils, sélectionnez l'icône de recherche et vous serez dirigé vers une page de recherche simple. Ce type de recherche peut donner plusieurs résultats</a:t>
            </a:r>
            <a:r>
              <a:rPr lang="fr-FR" sz="1400" dirty="0" smtClean="0">
                <a:solidFill>
                  <a:srgbClr val="717171"/>
                </a:solidFill>
                <a:latin typeface="Microsoft JhengHei Light" panose="020B0304030504040204" pitchFamily="34" charset="-120"/>
                <a:ea typeface="Microsoft JhengHei Light" panose="020B0304030504040204" pitchFamily="34" charset="-120"/>
              </a:rPr>
              <a:t>.</a:t>
            </a:r>
          </a:p>
          <a:p>
            <a:endParaRPr lang="fr-FR" sz="1400" dirty="0" smtClean="0">
              <a:solidFill>
                <a:srgbClr val="717171"/>
              </a:solidFill>
              <a:latin typeface="Microsoft JhengHei Light" panose="020B0304030504040204" pitchFamily="34" charset="-120"/>
              <a:ea typeface="Microsoft JhengHei Light" panose="020B0304030504040204" pitchFamily="34" charset="-120"/>
            </a:endParaRPr>
          </a:p>
          <a:p>
            <a:endParaRPr lang="fr-FR" sz="1400" dirty="0">
              <a:solidFill>
                <a:srgbClr val="717171"/>
              </a:solidFill>
              <a:latin typeface="Microsoft JhengHei Light" panose="020B0304030504040204" pitchFamily="34" charset="-120"/>
              <a:ea typeface="Microsoft JhengHei Light" panose="020B0304030504040204" pitchFamily="34" charset="-120"/>
            </a:endParaRPr>
          </a:p>
          <a:p>
            <a:r>
              <a:rPr lang="fr-FR" sz="1400" dirty="0">
                <a:solidFill>
                  <a:srgbClr val="717171"/>
                </a:solidFill>
                <a:latin typeface="Microsoft JhengHei Light" panose="020B0304030504040204" pitchFamily="34" charset="-120"/>
                <a:ea typeface="Microsoft JhengHei Light" panose="020B0304030504040204" pitchFamily="34" charset="-120"/>
              </a:rPr>
              <a:t>Le bouton </a:t>
            </a:r>
            <a:r>
              <a:rPr lang="fr-FR" sz="1400" b="1" dirty="0">
                <a:solidFill>
                  <a:srgbClr val="717171"/>
                </a:solidFill>
                <a:latin typeface="Microsoft JhengHei Light" panose="020B0304030504040204" pitchFamily="34" charset="-120"/>
                <a:ea typeface="Microsoft JhengHei Light" panose="020B0304030504040204" pitchFamily="34" charset="-120"/>
              </a:rPr>
              <a:t>Recherche avancée </a:t>
            </a:r>
            <a:r>
              <a:rPr lang="fr-FR" sz="1400" dirty="0">
                <a:solidFill>
                  <a:srgbClr val="717171"/>
                </a:solidFill>
                <a:latin typeface="Microsoft JhengHei Light" panose="020B0304030504040204" pitchFamily="34" charset="-120"/>
                <a:ea typeface="Microsoft JhengHei Light" panose="020B0304030504040204" pitchFamily="34" charset="-120"/>
              </a:rPr>
              <a:t>lance une fenêtre contextuelle qui vous permet d'enregistrer et d'affiner vos recherches pour obtenir des résultats plus précis. </a:t>
            </a:r>
            <a:endParaRPr lang="fr-FR" sz="1400" dirty="0" smtClean="0">
              <a:solidFill>
                <a:srgbClr val="717171"/>
              </a:solidFill>
              <a:latin typeface="Microsoft JhengHei Light" panose="020B0304030504040204" pitchFamily="34" charset="-120"/>
              <a:ea typeface="Microsoft JhengHei Light" panose="020B0304030504040204" pitchFamily="34" charset="-120"/>
            </a:endParaRPr>
          </a:p>
          <a:p>
            <a:r>
              <a:rPr lang="fr-FR" sz="1400" dirty="0" smtClean="0">
                <a:solidFill>
                  <a:srgbClr val="717171"/>
                </a:solidFill>
                <a:latin typeface="Microsoft JhengHei Light" panose="020B0304030504040204" pitchFamily="34" charset="-120"/>
                <a:ea typeface="Microsoft JhengHei Light" panose="020B0304030504040204" pitchFamily="34" charset="-120"/>
              </a:rPr>
              <a:t>Nous </a:t>
            </a:r>
            <a:r>
              <a:rPr lang="fr-FR" sz="1400" dirty="0">
                <a:solidFill>
                  <a:srgbClr val="717171"/>
                </a:solidFill>
                <a:latin typeface="Microsoft JhengHei Light" panose="020B0304030504040204" pitchFamily="34" charset="-120"/>
                <a:ea typeface="Microsoft JhengHei Light" panose="020B0304030504040204" pitchFamily="34" charset="-120"/>
              </a:rPr>
              <a:t>étudierons cette option plus en détail dans le module 3.</a:t>
            </a:r>
          </a:p>
        </p:txBody>
      </p:sp>
      <p:pic>
        <p:nvPicPr>
          <p:cNvPr id="10" name="Picture 9"/>
          <p:cNvPicPr>
            <a:picLocks noChangeAspect="1"/>
          </p:cNvPicPr>
          <p:nvPr/>
        </p:nvPicPr>
        <p:blipFill>
          <a:blip r:embed="rId3"/>
          <a:stretch>
            <a:fillRect/>
          </a:stretch>
        </p:blipFill>
        <p:spPr>
          <a:xfrm>
            <a:off x="333625" y="2575170"/>
            <a:ext cx="11524749" cy="324471"/>
          </a:xfrm>
          <a:prstGeom prst="rect">
            <a:avLst/>
          </a:prstGeom>
          <a:ln>
            <a:solidFill>
              <a:schemeClr val="bg2"/>
            </a:solidFill>
          </a:ln>
          <a:effectLst>
            <a:outerShdw blurRad="50800" dist="38100" dir="2700000" algn="tl" rotWithShape="0">
              <a:prstClr val="black">
                <a:alpha val="40000"/>
              </a:prstClr>
            </a:outerShdw>
          </a:effectLst>
        </p:spPr>
      </p:pic>
      <p:pic>
        <p:nvPicPr>
          <p:cNvPr id="11" name="Picture 10"/>
          <p:cNvPicPr>
            <a:picLocks noChangeAspect="1"/>
          </p:cNvPicPr>
          <p:nvPr/>
        </p:nvPicPr>
        <p:blipFill rotWithShape="1">
          <a:blip r:embed="rId4"/>
          <a:srcRect t="3889" b="1"/>
          <a:stretch/>
        </p:blipFill>
        <p:spPr>
          <a:xfrm>
            <a:off x="7295949" y="3282215"/>
            <a:ext cx="4565682" cy="664214"/>
          </a:xfrm>
          <a:prstGeom prst="rect">
            <a:avLst/>
          </a:prstGeom>
          <a:ln>
            <a:solidFill>
              <a:schemeClr val="bg2"/>
            </a:solidFill>
          </a:ln>
          <a:effectLst>
            <a:outerShdw blurRad="50800" dist="38100" dir="2700000" algn="tl" rotWithShape="0">
              <a:prstClr val="black">
                <a:alpha val="40000"/>
              </a:prstClr>
            </a:outerShdw>
          </a:effectLst>
        </p:spPr>
      </p:pic>
      <p:pic>
        <p:nvPicPr>
          <p:cNvPr id="12" name="Picture 11"/>
          <p:cNvPicPr>
            <a:picLocks noChangeAspect="1"/>
          </p:cNvPicPr>
          <p:nvPr/>
        </p:nvPicPr>
        <p:blipFill>
          <a:blip r:embed="rId5"/>
          <a:stretch>
            <a:fillRect/>
          </a:stretch>
        </p:blipFill>
        <p:spPr>
          <a:xfrm>
            <a:off x="7125311" y="4882613"/>
            <a:ext cx="4906957" cy="1320078"/>
          </a:xfrm>
          <a:prstGeom prst="rect">
            <a:avLst/>
          </a:prstGeom>
          <a:ln>
            <a:solidFill>
              <a:schemeClr val="bg2"/>
            </a:solidFill>
          </a:ln>
          <a:effectLst>
            <a:outerShdw blurRad="50800" dist="38100" dir="2700000" algn="tl" rotWithShape="0">
              <a:prstClr val="black">
                <a:alpha val="40000"/>
              </a:prstClr>
            </a:outerShdw>
          </a:effectLst>
        </p:spPr>
      </p:pic>
      <p:pic>
        <p:nvPicPr>
          <p:cNvPr id="13" name="Picture 12"/>
          <p:cNvPicPr>
            <a:picLocks noChangeAspect="1"/>
          </p:cNvPicPr>
          <p:nvPr/>
        </p:nvPicPr>
        <p:blipFill>
          <a:blip r:embed="rId6"/>
          <a:stretch>
            <a:fillRect/>
          </a:stretch>
        </p:blipFill>
        <p:spPr>
          <a:xfrm>
            <a:off x="10116152" y="2591746"/>
            <a:ext cx="731569" cy="112042"/>
          </a:xfrm>
          <a:prstGeom prst="rect">
            <a:avLst/>
          </a:prstGeom>
        </p:spPr>
      </p:pic>
      <p:pic>
        <p:nvPicPr>
          <p:cNvPr id="14" name="Picture 13"/>
          <p:cNvPicPr>
            <a:picLocks noChangeAspect="1"/>
          </p:cNvPicPr>
          <p:nvPr/>
        </p:nvPicPr>
        <p:blipFill>
          <a:blip r:embed="rId7"/>
          <a:stretch>
            <a:fillRect/>
          </a:stretch>
        </p:blipFill>
        <p:spPr>
          <a:xfrm>
            <a:off x="11039475" y="5542652"/>
            <a:ext cx="628650" cy="104775"/>
          </a:xfrm>
          <a:prstGeom prst="rect">
            <a:avLst/>
          </a:prstGeom>
        </p:spPr>
      </p:pic>
      <p:sp>
        <p:nvSpPr>
          <p:cNvPr id="15" name="Rounded Rectangular Callout 14"/>
          <p:cNvSpPr/>
          <p:nvPr/>
        </p:nvSpPr>
        <p:spPr>
          <a:xfrm>
            <a:off x="6095999" y="2115283"/>
            <a:ext cx="1379976" cy="459887"/>
          </a:xfrm>
          <a:prstGeom prst="wedgeRoundRectCallout">
            <a:avLst>
              <a:gd name="adj1" fmla="val 102193"/>
              <a:gd name="adj2" fmla="val 65394"/>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lstStyle/>
          <a:p>
            <a:pPr algn="ctr"/>
            <a:r>
              <a:rPr lang="fr-CA" sz="1000" dirty="0" smtClean="0">
                <a:solidFill>
                  <a:srgbClr val="7F7F7F"/>
                </a:solidFill>
              </a:rPr>
              <a:t>Champ de Recherches de données CRM</a:t>
            </a:r>
            <a:endParaRPr lang="en-CA" sz="1000" dirty="0"/>
          </a:p>
        </p:txBody>
      </p:sp>
      <p:sp>
        <p:nvSpPr>
          <p:cNvPr id="16" name="Rounded Rectangular Callout 15"/>
          <p:cNvSpPr/>
          <p:nvPr/>
        </p:nvSpPr>
        <p:spPr>
          <a:xfrm>
            <a:off x="9791948" y="2064425"/>
            <a:ext cx="1379976" cy="459887"/>
          </a:xfrm>
          <a:prstGeom prst="wedgeRoundRectCallout">
            <a:avLst>
              <a:gd name="adj1" fmla="val -38003"/>
              <a:gd name="adj2" fmla="val 71673"/>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lstStyle/>
          <a:p>
            <a:pPr algn="ctr"/>
            <a:r>
              <a:rPr lang="fr-CA" sz="1000" dirty="0" smtClean="0">
                <a:solidFill>
                  <a:srgbClr val="717171"/>
                </a:solidFill>
              </a:rPr>
              <a:t>Recherche avancée</a:t>
            </a:r>
            <a:endParaRPr lang="en-CA" sz="1000" dirty="0">
              <a:solidFill>
                <a:srgbClr val="717171"/>
              </a:solidFill>
            </a:endParaRPr>
          </a:p>
        </p:txBody>
      </p:sp>
      <p:sp>
        <p:nvSpPr>
          <p:cNvPr id="17" name="TextBox 16"/>
          <p:cNvSpPr txBox="1"/>
          <p:nvPr>
            <p:custDataLst>
              <p:tags r:id="rId1"/>
            </p:custDataLst>
          </p:nvPr>
        </p:nvSpPr>
        <p:spPr>
          <a:xfrm>
            <a:off x="7125311" y="4559677"/>
            <a:ext cx="2249695" cy="338554"/>
          </a:xfrm>
          <a:prstGeom prst="rect">
            <a:avLst/>
          </a:prstGeom>
          <a:noFill/>
        </p:spPr>
        <p:txBody>
          <a:bodyPr wrap="square" rtlCol="0">
            <a:spAutoFit/>
          </a:bodyPr>
          <a:lstStyle/>
          <a:p>
            <a:r>
              <a:rPr lang="fr-CA" sz="1600" dirty="0" smtClean="0">
                <a:solidFill>
                  <a:srgbClr val="717171"/>
                </a:solidFill>
                <a:latin typeface="Microsoft JhengHei Light" panose="020B0304030504040204" pitchFamily="34" charset="-120"/>
                <a:ea typeface="Microsoft JhengHei Light" panose="020B0304030504040204" pitchFamily="34" charset="-120"/>
              </a:rPr>
              <a:t>Recherche avancée</a:t>
            </a:r>
            <a:endParaRPr lang="en-CA" sz="1600" dirty="0">
              <a:solidFill>
                <a:srgbClr val="717171"/>
              </a:solidFill>
              <a:latin typeface="Microsoft JhengHei Light" panose="020B0304030504040204" pitchFamily="34" charset="-120"/>
              <a:ea typeface="Microsoft JhengHei Light" panose="020B0304030504040204" pitchFamily="34" charset="-120"/>
            </a:endParaRPr>
          </a:p>
        </p:txBody>
      </p:sp>
    </p:spTree>
    <p:extLst>
      <p:ext uri="{BB962C8B-B14F-4D97-AF65-F5344CB8AC3E}">
        <p14:creationId xmlns:p14="http://schemas.microsoft.com/office/powerpoint/2010/main" val="33651070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E86C063-E22E-2E4C-A523-54089486E38F}" type="slidenum">
              <a:rPr lang="en-US" smtClean="0"/>
              <a:t>9</a:t>
            </a:fld>
            <a:endParaRPr lang="en-US" dirty="0"/>
          </a:p>
        </p:txBody>
      </p:sp>
      <p:sp>
        <p:nvSpPr>
          <p:cNvPr id="5" name="TextBox 4"/>
          <p:cNvSpPr txBox="1"/>
          <p:nvPr/>
        </p:nvSpPr>
        <p:spPr>
          <a:xfrm>
            <a:off x="990600" y="3297381"/>
            <a:ext cx="5419825" cy="2308324"/>
          </a:xfrm>
          <a:prstGeom prst="rect">
            <a:avLst/>
          </a:prstGeom>
          <a:noFill/>
        </p:spPr>
        <p:txBody>
          <a:bodyPr wrap="square" rtlCol="0">
            <a:spAutoFit/>
          </a:bodyPr>
          <a:lstStyle/>
          <a:p>
            <a:r>
              <a:rPr lang="fr-FR" sz="1600" dirty="0">
                <a:solidFill>
                  <a:srgbClr val="717171"/>
                </a:solidFill>
                <a:latin typeface="Microsoft JhengHei Light" panose="020B0304030504040204" pitchFamily="34" charset="-120"/>
                <a:ea typeface="Microsoft JhengHei Light" panose="020B0304030504040204" pitchFamily="34" charset="-120"/>
              </a:rPr>
              <a:t>Vous pouvez personnaliser de nombreuses fonctionnalités du SIPT en cliquant sur l'icône </a:t>
            </a:r>
            <a:r>
              <a:rPr lang="fr-FR" sz="1600" b="1" dirty="0">
                <a:solidFill>
                  <a:srgbClr val="717171"/>
                </a:solidFill>
                <a:latin typeface="Microsoft JhengHei Light" panose="020B0304030504040204" pitchFamily="34" charset="-120"/>
                <a:ea typeface="Microsoft JhengHei Light" panose="020B0304030504040204" pitchFamily="34" charset="-120"/>
              </a:rPr>
              <a:t>Paramètres</a:t>
            </a:r>
            <a:r>
              <a:rPr lang="fr-FR" sz="1600" dirty="0">
                <a:solidFill>
                  <a:srgbClr val="717171"/>
                </a:solidFill>
                <a:latin typeface="Microsoft JhengHei Light" panose="020B0304030504040204" pitchFamily="34" charset="-120"/>
                <a:ea typeface="Microsoft JhengHei Light" panose="020B0304030504040204" pitchFamily="34" charset="-120"/>
              </a:rPr>
              <a:t> et en sélectionnant le bouton </a:t>
            </a:r>
            <a:r>
              <a:rPr lang="fr-FR" sz="1600" b="1" dirty="0">
                <a:solidFill>
                  <a:srgbClr val="717171"/>
                </a:solidFill>
                <a:latin typeface="Microsoft JhengHei Light" panose="020B0304030504040204" pitchFamily="34" charset="-120"/>
                <a:ea typeface="Microsoft JhengHei Light" panose="020B0304030504040204" pitchFamily="34" charset="-120"/>
              </a:rPr>
              <a:t>Options</a:t>
            </a:r>
            <a:r>
              <a:rPr lang="fr-FR" sz="1600" dirty="0">
                <a:solidFill>
                  <a:srgbClr val="717171"/>
                </a:solidFill>
                <a:latin typeface="Microsoft JhengHei Light" panose="020B0304030504040204" pitchFamily="34" charset="-120"/>
                <a:ea typeface="Microsoft JhengHei Light" panose="020B0304030504040204" pitchFamily="34" charset="-120"/>
              </a:rPr>
              <a:t>. </a:t>
            </a:r>
            <a:endParaRPr lang="fr-FR" sz="1600" dirty="0" smtClean="0">
              <a:solidFill>
                <a:srgbClr val="717171"/>
              </a:solidFill>
              <a:latin typeface="Microsoft JhengHei Light" panose="020B0304030504040204" pitchFamily="34" charset="-120"/>
              <a:ea typeface="Microsoft JhengHei Light" panose="020B0304030504040204" pitchFamily="34" charset="-120"/>
            </a:endParaRPr>
          </a:p>
          <a:p>
            <a:endParaRPr lang="fr-FR" sz="1600" dirty="0">
              <a:solidFill>
                <a:srgbClr val="717171"/>
              </a:solidFill>
              <a:latin typeface="Microsoft JhengHei Light" panose="020B0304030504040204" pitchFamily="34" charset="-120"/>
              <a:ea typeface="Microsoft JhengHei Light" panose="020B0304030504040204" pitchFamily="34" charset="-120"/>
            </a:endParaRPr>
          </a:p>
          <a:p>
            <a:endParaRPr lang="fr-FR" sz="1600" dirty="0" smtClean="0">
              <a:solidFill>
                <a:srgbClr val="717171"/>
              </a:solidFill>
              <a:latin typeface="Microsoft JhengHei Light" panose="020B0304030504040204" pitchFamily="34" charset="-120"/>
              <a:ea typeface="Microsoft JhengHei Light" panose="020B0304030504040204" pitchFamily="34" charset="-120"/>
            </a:endParaRPr>
          </a:p>
          <a:p>
            <a:r>
              <a:rPr lang="fr-FR" sz="1600" dirty="0" smtClean="0">
                <a:solidFill>
                  <a:srgbClr val="717171"/>
                </a:solidFill>
                <a:latin typeface="Microsoft JhengHei Light" panose="020B0304030504040204" pitchFamily="34" charset="-120"/>
                <a:ea typeface="Microsoft JhengHei Light" panose="020B0304030504040204" pitchFamily="34" charset="-120"/>
              </a:rPr>
              <a:t>À </a:t>
            </a:r>
            <a:r>
              <a:rPr lang="fr-FR" sz="1600" dirty="0">
                <a:solidFill>
                  <a:srgbClr val="717171"/>
                </a:solidFill>
                <a:latin typeface="Microsoft JhengHei Light" panose="020B0304030504040204" pitchFamily="34" charset="-120"/>
                <a:ea typeface="Microsoft JhengHei Light" panose="020B0304030504040204" pitchFamily="34" charset="-120"/>
              </a:rPr>
              <a:t>partir de là, vous pouvez apporter des ajustements simples à l'affichage du système, comme sélectionner la langue de votre choix ou définir le nombre de résultats qui apparaissent par page.</a:t>
            </a:r>
          </a:p>
        </p:txBody>
      </p:sp>
      <p:sp>
        <p:nvSpPr>
          <p:cNvPr id="6"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smtClean="0">
                <a:solidFill>
                  <a:srgbClr val="717171"/>
                </a:solidFill>
                <a:latin typeface="Microsoft JhengHei" panose="020B0604030504040204" pitchFamily="34" charset="-120"/>
                <a:ea typeface="Microsoft JhengHei" panose="020B0604030504040204" pitchFamily="34" charset="-120"/>
              </a:rPr>
              <a:t>La barre d'outils principale</a:t>
            </a:r>
            <a:endParaRPr lang="en-CA" dirty="0"/>
          </a:p>
        </p:txBody>
      </p:sp>
      <p:pic>
        <p:nvPicPr>
          <p:cNvPr id="11" name="Picture 10"/>
          <p:cNvPicPr>
            <a:picLocks noChangeAspect="1"/>
          </p:cNvPicPr>
          <p:nvPr/>
        </p:nvPicPr>
        <p:blipFill>
          <a:blip r:embed="rId2"/>
          <a:stretch>
            <a:fillRect/>
          </a:stretch>
        </p:blipFill>
        <p:spPr>
          <a:xfrm>
            <a:off x="6623284" y="3528874"/>
            <a:ext cx="5086350" cy="2438400"/>
          </a:xfrm>
          <a:prstGeom prst="rect">
            <a:avLst/>
          </a:prstGeom>
          <a:ln>
            <a:solidFill>
              <a:schemeClr val="bg2"/>
            </a:solidFill>
          </a:ln>
          <a:effectLst>
            <a:outerShdw blurRad="50800" dist="38100" dir="2700000" algn="tl" rotWithShape="0">
              <a:prstClr val="black">
                <a:alpha val="40000"/>
              </a:prstClr>
            </a:outerShdw>
          </a:effectLst>
        </p:spPr>
      </p:pic>
      <p:pic>
        <p:nvPicPr>
          <p:cNvPr id="15" name="Picture 14"/>
          <p:cNvPicPr>
            <a:picLocks noChangeAspect="1"/>
          </p:cNvPicPr>
          <p:nvPr/>
        </p:nvPicPr>
        <p:blipFill>
          <a:blip r:embed="rId3"/>
          <a:stretch>
            <a:fillRect/>
          </a:stretch>
        </p:blipFill>
        <p:spPr>
          <a:xfrm>
            <a:off x="2065771" y="1908247"/>
            <a:ext cx="8753475" cy="1323975"/>
          </a:xfrm>
          <a:prstGeom prst="rect">
            <a:avLst/>
          </a:prstGeom>
        </p:spPr>
      </p:pic>
      <p:sp>
        <p:nvSpPr>
          <p:cNvPr id="16" name="Rectangle 15"/>
          <p:cNvSpPr/>
          <p:nvPr/>
        </p:nvSpPr>
        <p:spPr>
          <a:xfrm>
            <a:off x="9510445" y="2160974"/>
            <a:ext cx="1086969" cy="206841"/>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ounded Rectangular Callout 17"/>
          <p:cNvSpPr/>
          <p:nvPr/>
        </p:nvSpPr>
        <p:spPr>
          <a:xfrm>
            <a:off x="10261786" y="1276606"/>
            <a:ext cx="1379976" cy="459887"/>
          </a:xfrm>
          <a:prstGeom prst="wedgeRoundRectCallout">
            <a:avLst>
              <a:gd name="adj1" fmla="val -38003"/>
              <a:gd name="adj2" fmla="val 71673"/>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lstStyle/>
          <a:p>
            <a:pPr algn="ctr"/>
            <a:r>
              <a:rPr lang="fr-CA" sz="1000" dirty="0" smtClean="0">
                <a:solidFill>
                  <a:srgbClr val="717171"/>
                </a:solidFill>
              </a:rPr>
              <a:t>Paramètres</a:t>
            </a:r>
            <a:endParaRPr lang="en-CA" sz="1000" dirty="0">
              <a:solidFill>
                <a:srgbClr val="717171"/>
              </a:solidFill>
            </a:endParaRPr>
          </a:p>
        </p:txBody>
      </p:sp>
    </p:spTree>
    <p:extLst>
      <p:ext uri="{BB962C8B-B14F-4D97-AF65-F5344CB8AC3E}">
        <p14:creationId xmlns:p14="http://schemas.microsoft.com/office/powerpoint/2010/main" val="252955141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HTML_SHAPEINFO" val="&lt;ThreeDShapeInfo&gt;&lt;uuid val=&quot;{74C481E2-A6E2-4B97-BB69-FCFADE5BA9BE}&quot;/&gt;&lt;isInvalidForFieldText val=&quot;0&quot;/&gt;&lt;Image&gt;&lt;filename val=&quot;C:\Users\frederique.marais\AppData\Local\Temp\CP46321051265Session\CPTrustFolder46321051281\PPTImport463215708500\data\asimages\{74C481E2-A6E2-4B97-BB69-FCFADE5BA9BE}_8.png&quot;/&gt;&lt;left val=&quot;356&quot;/&gt;&lt;top val=&quot;323&quot;/&gt;&lt;width val=&quot;180&quot;/&gt;&lt;height val=&quot;52&quot;/&gt;&lt;hasText val=&quot;1&quot;/&gt;&lt;/Image&gt;&lt;/ThreeDShapeInfo&gt;"/>
  <p:tag name="PRESENTER_SHAPETEXTINFO" val="&lt;ShapeTextInfo&gt;&lt;TableIndex row=&quot;-1&quot; col=&quot;-1&quot;&gt;&lt;linesCount val=&quot;1&quot;/&gt;&lt;lineCharCount val=&quot;8&quot;/&gt;&lt;/TableIndex&gt;&lt;/ShapeTextInfo&gt;"/>
  <p:tag name="NUM" val="6"/>
</p:tagLst>
</file>

<file path=ppt/tags/tag2.xml><?xml version="1.0" encoding="utf-8"?>
<p:tagLst xmlns:a="http://schemas.openxmlformats.org/drawingml/2006/main" xmlns:r="http://schemas.openxmlformats.org/officeDocument/2006/relationships" xmlns:p="http://schemas.openxmlformats.org/presentationml/2006/main">
  <p:tag name="HTML_SHAPEINFO" val="&lt;ThreeDShapeInfo&gt;&lt;uuid val=&quot;{74C481E2-A6E2-4B97-BB69-FCFADE5BA9BE}&quot;/&gt;&lt;isInvalidForFieldText val=&quot;0&quot;/&gt;&lt;Image&gt;&lt;filename val=&quot;C:\Users\frederique.marais\AppData\Local\Temp\CP46321051265Session\CPTrustFolder46321051281\PPTImport463215708500\data\asimages\{74C481E2-A6E2-4B97-BB69-FCFADE5BA9BE}_8.png&quot;/&gt;&lt;left val=&quot;356&quot;/&gt;&lt;top val=&quot;323&quot;/&gt;&lt;width val=&quot;180&quot;/&gt;&lt;height val=&quot;52&quot;/&gt;&lt;hasText val=&quot;1&quot;/&gt;&lt;/Image&gt;&lt;/ThreeDShapeInfo&gt;"/>
  <p:tag name="PRESENTER_SHAPETEXTINFO" val="&lt;ShapeTextInfo&gt;&lt;TableIndex row=&quot;-1&quot; col=&quot;-1&quot;&gt;&lt;linesCount val=&quot;1&quot;/&gt;&lt;lineCharCount val=&quot;8&quot;/&gt;&lt;/TableIndex&gt;&lt;/ShapeTextInfo&gt;"/>
  <p:tag name="NUM" val="6"/>
</p:tagLst>
</file>

<file path=ppt/tags/tag3.xml><?xml version="1.0" encoding="utf-8"?>
<p:tagLst xmlns:a="http://schemas.openxmlformats.org/drawingml/2006/main" xmlns:r="http://schemas.openxmlformats.org/officeDocument/2006/relationships" xmlns:p="http://schemas.openxmlformats.org/presentationml/2006/main">
  <p:tag name="PRESENTER_SHAPEINFO" val="&lt;ThreeDShapeInfo&gt;&lt;uuid val=&quot;{E2BCE056-0285-41B1-9699-08DCFB47FFE2}&quot;/&gt;&lt;isInvalidForFieldText val=&quot;0&quot;/&gt;&lt;Image&gt;&lt;filename val=&quot;C:\Users\frederique.marais\AppData\Local\Temp\CP46321051265Session\CPTrustFolder46321051281\PPTImport463215708500\data\asimages\{E2BCE056-0285-41B1-9699-08DCFB47FFE2}_16.png&quot;/&gt;&lt;left val=&quot;298&quot;/&gt;&lt;top val=&quot;338&quot;/&gt;&lt;width val=&quot;26&quot;/&gt;&lt;height val=&quot;72&quot;/&gt;&lt;hasText val=&quot;1&quot;/&gt;&lt;/Image&gt;&lt;/ThreeDShapeInfo&gt;"/>
  <p:tag name="NUM" val="7"/>
</p:tagLst>
</file>

<file path=ppt/theme/theme1.xml><?xml version="1.0" encoding="utf-8"?>
<a:theme xmlns:a="http://schemas.openxmlformats.org/drawingml/2006/main" name="ILS Training PP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S Training PPT" id="{5164B07A-CD25-47A5-AEF0-44BBBF64E960}" vid="{A2E9681C-4D4E-439D-8363-B8D0BA7D1FC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2F1F634F7B10E449008B98A4F40CE83" ma:contentTypeVersion="0" ma:contentTypeDescription="Create a new document." ma:contentTypeScope="" ma:versionID="75aa492500fc94b4197f8ab387c67e7c">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823D5D6-D27B-4C06-8AFE-73C97626CB7B}">
  <ds:schemaRef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9443061-75A9-44C2-A922-2E056F251F0D}">
  <ds:schemaRefs>
    <ds:schemaRef ds:uri="http://schemas.microsoft.com/sharepoint/v3/contenttype/forms"/>
  </ds:schemaRefs>
</ds:datastoreItem>
</file>

<file path=customXml/itemProps3.xml><?xml version="1.0" encoding="utf-8"?>
<ds:datastoreItem xmlns:ds="http://schemas.openxmlformats.org/officeDocument/2006/customXml" ds:itemID="{5F352701-B24B-43A7-AF43-A4EBEDFE9A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ILS Training PPT</Template>
  <TotalTime>22970</TotalTime>
  <Words>1981</Words>
  <Application>Microsoft Office PowerPoint</Application>
  <PresentationFormat>Widescreen</PresentationFormat>
  <Paragraphs>152</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Microsoft JhengHei</vt:lpstr>
      <vt:lpstr>Microsoft JhengHei Light</vt:lpstr>
      <vt:lpstr>Microsoft YaHei Light</vt:lpstr>
      <vt:lpstr>Arial</vt:lpstr>
      <vt:lpstr>Calibri</vt:lpstr>
      <vt:lpstr>Calibri Light</vt:lpstr>
      <vt:lpstr>Times New Roman</vt:lpstr>
      <vt:lpstr>ILS Training PPT</vt:lpstr>
      <vt:lpstr>PowerPoint Presentation</vt:lpstr>
      <vt:lpstr>PowerPoint Presentation</vt:lpstr>
      <vt:lpstr>Objectif</vt:lpstr>
      <vt:lpstr>À la fin de ce module, vous saurez</vt:lpstr>
      <vt:lpstr>Qu'est-ce que le SIPT? </vt:lpstr>
      <vt:lpstr>La barre d'outils principale</vt:lpstr>
      <vt:lpstr>La barre d'outils principale</vt:lpstr>
      <vt:lpstr>La barre d'outils principale</vt:lpstr>
      <vt:lpstr>PowerPoint Presentation</vt:lpstr>
      <vt:lpstr>Accéder au contenu</vt:lpstr>
      <vt:lpstr>La barre d'outils des commandes</vt:lpstr>
      <vt:lpstr>Utilisation des Menus Déroulants</vt:lpstr>
      <vt:lpstr>Trier les dossiers</vt:lpstr>
      <vt:lpstr>Affichage des résultats</vt:lpstr>
      <vt:lpstr>Affichage des résultats (suite)</vt:lpstr>
      <vt:lpstr>Utilisation de la barre de recherche de contenu </vt:lpstr>
      <vt:lpstr>Filtrage des dossiers</vt:lpstr>
      <vt:lpstr>Utilisation de graphique pour filtrer les résultats</vt:lpstr>
      <vt:lpstr>Accéder aux dossiers</vt:lpstr>
      <vt:lpstr>La barre d'outils de navigation</vt:lpstr>
      <vt:lpstr>Navigation dans les dossiers</vt:lpstr>
      <vt:lpstr>PowerPoint Presentation</vt:lpstr>
    </vt:vector>
  </TitlesOfParts>
  <Company>GoC / GdC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Zhi Jun ZJ [NC]</dc:creator>
  <cp:lastModifiedBy>Squalli, Batoul B [NC]</cp:lastModifiedBy>
  <cp:revision>758</cp:revision>
  <cp:lastPrinted>2021-06-22T02:01:18Z</cp:lastPrinted>
  <dcterms:created xsi:type="dcterms:W3CDTF">2020-09-24T15:02:43Z</dcterms:created>
  <dcterms:modified xsi:type="dcterms:W3CDTF">2021-07-05T15:25:21Z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temRetentionFormula">
    <vt:lpwstr/>
  </property>
  <property fmtid="{D5CDD505-2E9C-101B-9397-08002B2CF9AE}" pid="3" name="_dlc_policyId">
    <vt:lpwstr/>
  </property>
  <property fmtid="{D5CDD505-2E9C-101B-9397-08002B2CF9AE}" pid="4" name="ContentTypeId">
    <vt:lpwstr>0x010100D2F1F634F7B10E449008B98A4F40CE83</vt:lpwstr>
  </property>
  <property fmtid="{D5CDD505-2E9C-101B-9397-08002B2CF9AE}" pid="5" name="WorkflowChangePath">
    <vt:lpwstr>7ab30019-3554-4919-b6f6-c90dc74a1bdf,4;</vt:lpwstr>
  </property>
</Properties>
</file>