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02" r:id="rId2"/>
    <p:sldId id="258" r:id="rId3"/>
    <p:sldId id="259" r:id="rId4"/>
    <p:sldId id="260" r:id="rId5"/>
    <p:sldId id="261" r:id="rId6"/>
    <p:sldId id="262" r:id="rId7"/>
    <p:sldId id="265" r:id="rId8"/>
    <p:sldId id="263" r:id="rId9"/>
    <p:sldId id="301" r:id="rId10"/>
    <p:sldId id="264" r:id="rId11"/>
    <p:sldId id="299" r:id="rId12"/>
    <p:sldId id="300" r:id="rId13"/>
    <p:sldId id="267" r:id="rId14"/>
    <p:sldId id="268" r:id="rId15"/>
    <p:sldId id="269" r:id="rId16"/>
    <p:sldId id="270" r:id="rId17"/>
    <p:sldId id="271" r:id="rId18"/>
    <p:sldId id="272" r:id="rId19"/>
    <p:sldId id="273" r:id="rId20"/>
    <p:sldId id="274" r:id="rId21"/>
    <p:sldId id="275"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D'Aoust, Catherine C [NC]" initials="DCC[" lastIdx="15" clrIdx="0">
    <p:extLst>
      <p:ext uri="{19B8F6BF-5375-455C-9EA6-DF929625EA0E}">
        <p15:presenceInfo xmlns:p15="http://schemas.microsoft.com/office/powerpoint/2012/main" userId="S-1-5-21-2836628367-1582996139-4062659285-4743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7171"/>
    <a:srgbClr val="96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48" d="100"/>
          <a:sy n="48" d="100"/>
        </p:scale>
        <p:origin x="58"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5231C7-61AF-4644-B4A1-62D9AC5620E6}" type="datetimeFigureOut">
              <a:rPr lang="en-CA" smtClean="0"/>
              <a:t>2021-07-05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BA4FB95-7A06-4BFE-8864-27AC7CBF3FA3}" type="slidenum">
              <a:rPr lang="en-CA" smtClean="0"/>
              <a:t>‹#›</a:t>
            </a:fld>
            <a:endParaRPr lang="en-CA"/>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9" y="100674"/>
            <a:ext cx="11812773" cy="2735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050" y="1985467"/>
            <a:ext cx="1792730" cy="1748465"/>
          </a:xfrm>
          <a:prstGeom prst="rect">
            <a:avLst/>
          </a:prstGeom>
        </p:spPr>
      </p:pic>
      <p:sp>
        <p:nvSpPr>
          <p:cNvPr id="19" name="TextBox 18"/>
          <p:cNvSpPr txBox="1"/>
          <p:nvPr/>
        </p:nvSpPr>
        <p:spPr>
          <a:xfrm flipH="1">
            <a:off x="7234565" y="2479382"/>
            <a:ext cx="1888169" cy="1323439"/>
          </a:xfrm>
          <a:prstGeom prst="rect">
            <a:avLst/>
          </a:prstGeom>
          <a:noFill/>
        </p:spPr>
        <p:txBody>
          <a:bodyPr wrap="square" rtlCol="0">
            <a:spAutoFit/>
          </a:bodyPr>
          <a:lstStyle/>
          <a:p>
            <a:r>
              <a:rPr lang="fr-CA" sz="8000" dirty="0">
                <a:solidFill>
                  <a:srgbClr val="717171"/>
                </a:solidFill>
                <a:latin typeface="Microsoft YaHei Light" panose="020B0502040204020203" pitchFamily="34" charset="-122"/>
                <a:ea typeface="Microsoft YaHei Light" panose="020B0502040204020203" pitchFamily="34" charset="-122"/>
              </a:rPr>
              <a:t>ILS</a:t>
            </a:r>
            <a:endParaRPr lang="en-CA" sz="8000" dirty="0">
              <a:solidFill>
                <a:srgbClr val="717171"/>
              </a:solidFill>
              <a:latin typeface="Microsoft YaHei Light" panose="020B0502040204020203" pitchFamily="34" charset="-122"/>
              <a:ea typeface="Microsoft YaHei Light" panose="020B0502040204020203" pitchFamily="34" charset="-122"/>
            </a:endParaRPr>
          </a:p>
        </p:txBody>
      </p:sp>
      <p:sp>
        <p:nvSpPr>
          <p:cNvPr id="20" name="TextBox 19"/>
          <p:cNvSpPr txBox="1"/>
          <p:nvPr/>
        </p:nvSpPr>
        <p:spPr>
          <a:xfrm flipH="1">
            <a:off x="2784150" y="2479382"/>
            <a:ext cx="2259331" cy="1323439"/>
          </a:xfrm>
          <a:prstGeom prst="rect">
            <a:avLst/>
          </a:prstGeom>
          <a:noFill/>
        </p:spPr>
        <p:txBody>
          <a:bodyPr wrap="square" rtlCol="0">
            <a:spAutoFit/>
          </a:bodyPr>
          <a:lstStyle/>
          <a:p>
            <a:r>
              <a:rPr lang="fr-CA" sz="8000" dirty="0" smtClean="0">
                <a:solidFill>
                  <a:srgbClr val="717171"/>
                </a:solidFill>
                <a:latin typeface="Microsoft YaHei Light" panose="020B0502040204020203" pitchFamily="34" charset="-122"/>
                <a:ea typeface="Microsoft YaHei Light" panose="020B0502040204020203" pitchFamily="34" charset="-122"/>
              </a:rPr>
              <a:t>SIPT</a:t>
            </a:r>
            <a:endParaRPr lang="en-CA" sz="8000" dirty="0">
              <a:solidFill>
                <a:srgbClr val="717171"/>
              </a:solidFill>
              <a:latin typeface="Microsoft YaHei Light" panose="020B0502040204020203" pitchFamily="34" charset="-122"/>
              <a:ea typeface="Microsoft YaHei Light" panose="020B0502040204020203" pitchFamily="34" charset="-122"/>
            </a:endParaRPr>
          </a:p>
        </p:txBody>
      </p:sp>
      <p:sp>
        <p:nvSpPr>
          <p:cNvPr id="21" name="TextBox 20"/>
          <p:cNvSpPr txBox="1"/>
          <p:nvPr/>
        </p:nvSpPr>
        <p:spPr>
          <a:xfrm flipH="1">
            <a:off x="3353694" y="4183797"/>
            <a:ext cx="5484612" cy="646331"/>
          </a:xfrm>
          <a:prstGeom prst="rect">
            <a:avLst/>
          </a:prstGeom>
          <a:noFill/>
        </p:spPr>
        <p:txBody>
          <a:bodyPr wrap="square" rtlCol="0">
            <a:spAutoFit/>
          </a:bodyPr>
          <a:lstStyle/>
          <a:p>
            <a:pPr algn="ctr"/>
            <a:r>
              <a:rPr lang="fr-CA" dirty="0" smtClean="0">
                <a:solidFill>
                  <a:srgbClr val="717171"/>
                </a:solidFill>
                <a:latin typeface="Microsoft YaHei Light" panose="020B0502040204020203" pitchFamily="34" charset="-122"/>
                <a:ea typeface="Microsoft YaHei Light" panose="020B0502040204020203" pitchFamily="34" charset="-122"/>
              </a:rPr>
              <a:t>Système intégré du Programme du Travail</a:t>
            </a:r>
          </a:p>
          <a:p>
            <a:pPr algn="ctr"/>
            <a:r>
              <a:rPr lang="fr-CA" dirty="0" smtClean="0">
                <a:solidFill>
                  <a:srgbClr val="717171"/>
                </a:solidFill>
                <a:latin typeface="Microsoft YaHei Light" panose="020B0502040204020203" pitchFamily="34" charset="-122"/>
                <a:ea typeface="Microsoft YaHei Light" panose="020B0502040204020203" pitchFamily="34" charset="-122"/>
              </a:rPr>
              <a:t>Integrated Labour System</a:t>
            </a:r>
            <a:endParaRPr lang="en-CA" dirty="0">
              <a:solidFill>
                <a:srgbClr val="71717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74942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231C7-61AF-4644-B4A1-62D9AC5620E6}" type="datetimeFigureOut">
              <a:rPr lang="en-CA" smtClean="0"/>
              <a:t>2021-07-05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BA4FB95-7A06-4BFE-8864-27AC7CBF3FA3}" type="slidenum">
              <a:rPr lang="en-CA" smtClean="0"/>
              <a:t>‹#›</a:t>
            </a:fld>
            <a:endParaRPr lang="en-C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18383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231C7-61AF-4644-B4A1-62D9AC5620E6}" type="datetimeFigureOut">
              <a:rPr lang="en-CA" smtClean="0"/>
              <a:t>2021-07-05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BA4FB95-7A06-4BFE-8864-27AC7CBF3FA3}" type="slidenum">
              <a:rPr lang="en-CA" smtClean="0"/>
              <a:t>‹#›</a:t>
            </a:fld>
            <a:endParaRPr lang="en-C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61066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S Training Ma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CA"/>
          </a:p>
        </p:txBody>
      </p:sp>
      <p:sp>
        <p:nvSpPr>
          <p:cNvPr id="7" name="Date Placeholder 6"/>
          <p:cNvSpPr>
            <a:spLocks noGrp="1"/>
          </p:cNvSpPr>
          <p:nvPr>
            <p:ph type="dt" sz="half" idx="10"/>
          </p:nvPr>
        </p:nvSpPr>
        <p:spPr/>
        <p:txBody>
          <a:bodyPr/>
          <a:lstStyle/>
          <a:p>
            <a:fld id="{DF5231C7-61AF-4644-B4A1-62D9AC5620E6}" type="datetimeFigureOut">
              <a:rPr lang="en-CA" smtClean="0"/>
              <a:t>2021-07-05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BA4FB95-7A06-4BFE-8864-27AC7CBF3FA3}" type="slidenum">
              <a:rPr lang="en-CA" smtClean="0"/>
              <a:t>‹#›</a:t>
            </a:fld>
            <a:endParaRPr lang="en-CA"/>
          </a:p>
        </p:txBody>
      </p:sp>
    </p:spTree>
    <p:extLst>
      <p:ext uri="{BB962C8B-B14F-4D97-AF65-F5344CB8AC3E}">
        <p14:creationId xmlns:p14="http://schemas.microsoft.com/office/powerpoint/2010/main" val="416129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231C7-61AF-4644-B4A1-62D9AC5620E6}" type="datetimeFigureOut">
              <a:rPr lang="en-CA" smtClean="0"/>
              <a:t>2021-07-05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BA4FB95-7A06-4BFE-8864-27AC7CBF3FA3}" type="slidenum">
              <a:rPr lang="en-CA" smtClean="0"/>
              <a:t>‹#›</a:t>
            </a:fld>
            <a:endParaRPr lang="en-C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97761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5231C7-61AF-4644-B4A1-62D9AC5620E6}" type="datetimeFigureOut">
              <a:rPr lang="en-CA" smtClean="0"/>
              <a:t>2021-07-05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BA4FB95-7A06-4BFE-8864-27AC7CBF3FA3}" type="slidenum">
              <a:rPr lang="en-CA" smtClean="0"/>
              <a:t>‹#›</a:t>
            </a:fld>
            <a:endParaRPr lang="en-CA"/>
          </a:p>
        </p:txBody>
      </p:sp>
    </p:spTree>
    <p:extLst>
      <p:ext uri="{BB962C8B-B14F-4D97-AF65-F5344CB8AC3E}">
        <p14:creationId xmlns:p14="http://schemas.microsoft.com/office/powerpoint/2010/main" val="23143533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F5231C7-61AF-4644-B4A1-62D9AC5620E6}" type="datetimeFigureOut">
              <a:rPr lang="en-CA" smtClean="0"/>
              <a:t>2021-07-05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BA4FB95-7A06-4BFE-8864-27AC7CBF3FA3}" type="slidenum">
              <a:rPr lang="en-CA" smtClean="0"/>
              <a:t>‹#›</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26354079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F5231C7-61AF-4644-B4A1-62D9AC5620E6}" type="datetimeFigureOut">
              <a:rPr lang="en-CA" smtClean="0"/>
              <a:t>2021-07-05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BA4FB95-7A06-4BFE-8864-27AC7CBF3FA3}" type="slidenum">
              <a:rPr lang="en-CA" smtClean="0"/>
              <a:t>‹#›</a:t>
            </a:fld>
            <a:endParaRPr lang="en-C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2013372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F5231C7-61AF-4644-B4A1-62D9AC5620E6}" type="datetimeFigureOut">
              <a:rPr lang="en-CA" smtClean="0"/>
              <a:t>2021-07-05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BA4FB95-7A06-4BFE-8864-27AC7CBF3FA3}" type="slidenum">
              <a:rPr lang="en-CA" smtClean="0"/>
              <a:t>‹#›</a:t>
            </a:fld>
            <a:endParaRPr lang="en-C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70674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231C7-61AF-4644-B4A1-62D9AC5620E6}" type="datetimeFigureOut">
              <a:rPr lang="en-CA" smtClean="0"/>
              <a:t>2021-07-05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BA4FB95-7A06-4BFE-8864-27AC7CBF3FA3}" type="slidenum">
              <a:rPr lang="en-CA" smtClean="0"/>
              <a:t>‹#›</a:t>
            </a:fld>
            <a:endParaRPr lang="en-C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394446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5231C7-61AF-4644-B4A1-62D9AC5620E6}" type="datetimeFigureOut">
              <a:rPr lang="en-CA" smtClean="0"/>
              <a:t>2021-07-05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BA4FB95-7A06-4BFE-8864-27AC7CBF3FA3}" type="slidenum">
              <a:rPr lang="en-CA" smtClean="0"/>
              <a:t>‹#›</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195187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5231C7-61AF-4644-B4A1-62D9AC5620E6}" type="datetimeFigureOut">
              <a:rPr lang="en-CA" smtClean="0"/>
              <a:t>2021-07-05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BA4FB95-7A06-4BFE-8864-27AC7CBF3FA3}" type="slidenum">
              <a:rPr lang="en-CA" smtClean="0"/>
              <a:t>‹#›</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00" y="5649604"/>
            <a:ext cx="1859415" cy="1413492"/>
          </a:xfrm>
          <a:prstGeom prst="rect">
            <a:avLst/>
          </a:prstGeom>
        </p:spPr>
      </p:pic>
    </p:spTree>
    <p:extLst>
      <p:ext uri="{BB962C8B-B14F-4D97-AF65-F5344CB8AC3E}">
        <p14:creationId xmlns:p14="http://schemas.microsoft.com/office/powerpoint/2010/main" val="55460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231C7-61AF-4644-B4A1-62D9AC5620E6}" type="datetimeFigureOut">
              <a:rPr lang="en-CA" smtClean="0"/>
              <a:t>2021-07-05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FB95-7A06-4BFE-8864-27AC7CBF3FA3}" type="slidenum">
              <a:rPr lang="en-CA" smtClean="0"/>
              <a:t>‹#›</a:t>
            </a:fld>
            <a:endParaRPr lang="en-CA"/>
          </a:p>
        </p:txBody>
      </p:sp>
      <p:grpSp>
        <p:nvGrpSpPr>
          <p:cNvPr id="15" name="Group 14"/>
          <p:cNvGrpSpPr/>
          <p:nvPr/>
        </p:nvGrpSpPr>
        <p:grpSpPr>
          <a:xfrm>
            <a:off x="127590" y="391456"/>
            <a:ext cx="11766698" cy="107030"/>
            <a:chOff x="0" y="217782"/>
            <a:chExt cx="12188824" cy="118768"/>
          </a:xfrm>
        </p:grpSpPr>
        <p:pic>
          <p:nvPicPr>
            <p:cNvPr id="16" name="Picture 15"/>
            <p:cNvPicPr>
              <a:picLocks noChangeAspect="1"/>
            </p:cNvPicPr>
            <p:nvPr/>
          </p:nvPicPr>
          <p:blipFill rotWithShape="1">
            <a:blip r:embed="rId14"/>
            <a:srcRect l="915" t="33333" r="14431" b="35555"/>
            <a:stretch/>
          </p:blipFill>
          <p:spPr>
            <a:xfrm>
              <a:off x="9544049" y="217782"/>
              <a:ext cx="2644775" cy="118768"/>
            </a:xfrm>
            <a:prstGeom prst="rect">
              <a:avLst/>
            </a:prstGeom>
          </p:spPr>
        </p:pic>
        <p:sp>
          <p:nvSpPr>
            <p:cNvPr id="17" name="Rectangle 16"/>
            <p:cNvSpPr/>
            <p:nvPr/>
          </p:nvSpPr>
          <p:spPr>
            <a:xfrm>
              <a:off x="6950067" y="230141"/>
              <a:ext cx="2502916" cy="96090"/>
            </a:xfrm>
            <a:prstGeom prst="rect">
              <a:avLst/>
            </a:prstGeom>
            <a:solidFill>
              <a:srgbClr val="AB8AB8"/>
            </a:solidFill>
            <a:ln>
              <a:solidFill>
                <a:srgbClr val="B29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0" y="230141"/>
              <a:ext cx="6870226" cy="96090"/>
            </a:xfrm>
            <a:prstGeom prst="rect">
              <a:avLst/>
            </a:prstGeom>
            <a:solidFill>
              <a:srgbClr val="7B558C"/>
            </a:solidFill>
            <a:ln>
              <a:solidFill>
                <a:srgbClr val="7B5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074236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68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86C063-E22E-2E4C-A523-54089486E38F}" type="slidenum">
              <a:rPr lang="en-US" smtClean="0"/>
              <a:t>10</a:t>
            </a:fld>
            <a:endParaRPr lang="en-US" dirty="0"/>
          </a:p>
        </p:txBody>
      </p:sp>
      <p:sp>
        <p:nvSpPr>
          <p:cNvPr id="5" name="Rectangle 4"/>
          <p:cNvSpPr/>
          <p:nvPr/>
        </p:nvSpPr>
        <p:spPr>
          <a:xfrm>
            <a:off x="876300" y="1424480"/>
            <a:ext cx="10732604" cy="1006429"/>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 partir de la liste affichée des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 Actives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vous pouvez accéder au contenu d'un élément, ou mettre en évidence un ou plusieurs éléments en activant la case à cocher dans la première colonne.</a:t>
            </a:r>
            <a:endParaRPr lang="en-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3" name="Rounded Rectangular Callout 12"/>
          <p:cNvSpPr/>
          <p:nvPr/>
        </p:nvSpPr>
        <p:spPr>
          <a:xfrm>
            <a:off x="1443789" y="2589128"/>
            <a:ext cx="1545472" cy="709520"/>
          </a:xfrm>
          <a:prstGeom prst="wedgeRoundRectCallout">
            <a:avLst>
              <a:gd name="adj1" fmla="val 77307"/>
              <a:gd name="adj2" fmla="val -3169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CA" sz="1400" dirty="0" err="1" smtClean="0">
                <a:solidFill>
                  <a:srgbClr val="7F7F7F"/>
                </a:solidFill>
              </a:rPr>
              <a:t>Liste</a:t>
            </a:r>
            <a:r>
              <a:rPr lang="en-CA" sz="1400" dirty="0" smtClean="0">
                <a:solidFill>
                  <a:srgbClr val="7F7F7F"/>
                </a:solidFill>
              </a:rPr>
              <a:t> </a:t>
            </a:r>
            <a:r>
              <a:rPr lang="en-CA" sz="1400" dirty="0" err="1" smtClean="0">
                <a:solidFill>
                  <a:srgbClr val="7F7F7F"/>
                </a:solidFill>
              </a:rPr>
              <a:t>d'Organisations</a:t>
            </a:r>
            <a:r>
              <a:rPr lang="en-CA" sz="1400" dirty="0" smtClean="0">
                <a:solidFill>
                  <a:srgbClr val="7F7F7F"/>
                </a:solidFill>
              </a:rPr>
              <a:t> actives</a:t>
            </a:r>
            <a:endParaRPr lang="en-CA" sz="1400" dirty="0"/>
          </a:p>
        </p:txBody>
      </p:sp>
      <p:sp>
        <p:nvSpPr>
          <p:cNvPr id="14" name="Rounded Rectangular Callout 13"/>
          <p:cNvSpPr/>
          <p:nvPr/>
        </p:nvSpPr>
        <p:spPr>
          <a:xfrm>
            <a:off x="838200" y="3691815"/>
            <a:ext cx="1685685" cy="2132061"/>
          </a:xfrm>
          <a:prstGeom prst="wedgeRoundRectCallout">
            <a:avLst>
              <a:gd name="adj1" fmla="val 100089"/>
              <a:gd name="adj2" fmla="val -462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pPr algn="ctr"/>
            <a:r>
              <a:rPr lang="fr-FR" sz="1400" dirty="0">
                <a:solidFill>
                  <a:srgbClr val="7F7F7F"/>
                </a:solidFill>
              </a:rPr>
              <a:t>Les cases à cocher peuvent être activées</a:t>
            </a:r>
            <a:endParaRPr lang="en-CA" sz="1400" dirty="0"/>
          </a:p>
        </p:txBody>
      </p:sp>
      <p:sp>
        <p:nvSpPr>
          <p:cNvPr id="17" name="Title 1"/>
          <p:cNvSpPr txBox="1">
            <a:spLocks/>
          </p:cNvSpPr>
          <p:nvPr/>
        </p:nvSpPr>
        <p:spPr>
          <a:xfrm>
            <a:off x="430977" y="461674"/>
            <a:ext cx="11623250" cy="105935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Affichage de la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rPr>
              <a:t>liste</a:t>
            </a:r>
            <a:endParaRPr lang="en-CA" dirty="0">
              <a:solidFill>
                <a:schemeClr val="bg2">
                  <a:lumMod val="50000"/>
                </a:schemeClr>
              </a:solidFill>
              <a:latin typeface="Microsoft JhengHei Light" panose="020B0304030504040204" pitchFamily="34" charset="-120"/>
              <a:ea typeface="Microsoft JhengHei Light" panose="020B0304030504040204" pitchFamily="34" charset="-120"/>
            </a:endParaRPr>
          </a:p>
        </p:txBody>
      </p:sp>
      <p:pic>
        <p:nvPicPr>
          <p:cNvPr id="2" name="Picture 1"/>
          <p:cNvPicPr>
            <a:picLocks noChangeAspect="1"/>
          </p:cNvPicPr>
          <p:nvPr/>
        </p:nvPicPr>
        <p:blipFill rotWithShape="1">
          <a:blip r:embed="rId2"/>
          <a:srcRect t="421" r="2342" b="1"/>
          <a:stretch/>
        </p:blipFill>
        <p:spPr>
          <a:xfrm>
            <a:off x="3401610" y="2216124"/>
            <a:ext cx="7333648" cy="3704703"/>
          </a:xfrm>
          <a:prstGeom prst="rect">
            <a:avLst/>
          </a:prstGeom>
        </p:spPr>
      </p:pic>
      <p:sp>
        <p:nvSpPr>
          <p:cNvPr id="18" name="Rectangle 17"/>
          <p:cNvSpPr/>
          <p:nvPr/>
        </p:nvSpPr>
        <p:spPr>
          <a:xfrm>
            <a:off x="3487741" y="2943888"/>
            <a:ext cx="6982641" cy="2763576"/>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p:cNvPicPr>
            <a:picLocks noChangeAspect="1"/>
          </p:cNvPicPr>
          <p:nvPr/>
        </p:nvPicPr>
        <p:blipFill>
          <a:blip r:embed="rId3"/>
          <a:stretch>
            <a:fillRect/>
          </a:stretch>
        </p:blipFill>
        <p:spPr>
          <a:xfrm>
            <a:off x="876300" y="4558073"/>
            <a:ext cx="1593980" cy="974099"/>
          </a:xfrm>
          <a:prstGeom prst="rect">
            <a:avLst/>
          </a:prstGeom>
          <a:ln>
            <a:solidFill>
              <a:schemeClr val="bg2"/>
            </a:solidFill>
          </a:ln>
          <a:effectLst>
            <a:outerShdw blurRad="50800" dist="38100" dir="2700000" algn="tl" rotWithShape="0">
              <a:prstClr val="black">
                <a:alpha val="40000"/>
              </a:prstClr>
            </a:outerShdw>
          </a:effectLst>
        </p:spPr>
      </p:pic>
      <p:pic>
        <p:nvPicPr>
          <p:cNvPr id="19" name="Picture 18"/>
          <p:cNvPicPr>
            <a:picLocks noChangeAspect="1"/>
          </p:cNvPicPr>
          <p:nvPr/>
        </p:nvPicPr>
        <p:blipFill rotWithShape="1">
          <a:blip r:embed="rId4"/>
          <a:srcRect l="26952" t="46182" b="-1"/>
          <a:stretch/>
        </p:blipFill>
        <p:spPr>
          <a:xfrm>
            <a:off x="9576079" y="2216125"/>
            <a:ext cx="592526" cy="96644"/>
          </a:xfrm>
          <a:prstGeom prst="rect">
            <a:avLst/>
          </a:prstGeom>
        </p:spPr>
      </p:pic>
    </p:spTree>
    <p:extLst>
      <p:ext uri="{BB962C8B-B14F-4D97-AF65-F5344CB8AC3E}">
        <p14:creationId xmlns:p14="http://schemas.microsoft.com/office/powerpoint/2010/main" val="788343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2"/>
          <a:srcRect t="14051"/>
          <a:stretch/>
        </p:blipFill>
        <p:spPr>
          <a:xfrm>
            <a:off x="706989" y="3602826"/>
            <a:ext cx="10318616" cy="432872"/>
          </a:xfrm>
          <a:prstGeom prst="rect">
            <a:avLst/>
          </a:prstGeom>
          <a:ln>
            <a:solidFill>
              <a:schemeClr val="bg2"/>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2E86C063-E22E-2E4C-A523-54089486E38F}" type="slidenum">
              <a:rPr lang="en-US" smtClean="0"/>
              <a:t>11</a:t>
            </a:fld>
            <a:endParaRPr lang="en-US" dirty="0"/>
          </a:p>
        </p:txBody>
      </p:sp>
      <p:sp>
        <p:nvSpPr>
          <p:cNvPr id="8" name="Rectangle 7"/>
          <p:cNvSpPr/>
          <p:nvPr/>
        </p:nvSpPr>
        <p:spPr>
          <a:xfrm>
            <a:off x="425066" y="1763349"/>
            <a:ext cx="10882461" cy="646331"/>
          </a:xfrm>
          <a:prstGeom prst="rect">
            <a:avLst/>
          </a:prstGeom>
        </p:spPr>
        <p:txBody>
          <a:bodyPr wrap="square">
            <a:spAutoFit/>
          </a:bodyPr>
          <a:lstStyle/>
          <a:p>
            <a:r>
              <a:rPr lang="fr-FR" dirty="0">
                <a:solidFill>
                  <a:srgbClr val="767171"/>
                </a:solidFill>
                <a:latin typeface="Microsoft YaHei Light" panose="020B0502040204020203" pitchFamily="34" charset="-122"/>
                <a:ea typeface="Microsoft YaHei Light" panose="020B0502040204020203" pitchFamily="34" charset="-122"/>
                <a:cs typeface="Times New Roman" panose="02020603050405020304" pitchFamily="18" charset="0"/>
              </a:rPr>
              <a:t>Il s'agit de la liste des boutons de commande qui s'affiche lorsqu'un ou plusieurs éléments sont mis en surbrillance en cochant une case à cocher.</a:t>
            </a:r>
          </a:p>
        </p:txBody>
      </p:sp>
      <p:sp>
        <p:nvSpPr>
          <p:cNvPr id="9" name="Title 1"/>
          <p:cNvSpPr txBox="1">
            <a:spLocks/>
          </p:cNvSpPr>
          <p:nvPr/>
        </p:nvSpPr>
        <p:spPr>
          <a:xfrm>
            <a:off x="471339" y="524776"/>
            <a:ext cx="1162325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2">
                    <a:lumMod val="50000"/>
                  </a:schemeClr>
                </a:solidFill>
                <a:latin typeface="Microsoft YaHei Light" panose="020B0502040204020203" pitchFamily="34" charset="-122"/>
                <a:ea typeface="Microsoft YaHei Light" panose="020B0502040204020203" pitchFamily="34" charset="-122"/>
              </a:rPr>
              <a:t>Boutons de la barre d'outils des commandes applicables à l'élément sélectionné</a:t>
            </a:r>
          </a:p>
        </p:txBody>
      </p:sp>
      <p:grpSp>
        <p:nvGrpSpPr>
          <p:cNvPr id="7" name="Group 6"/>
          <p:cNvGrpSpPr/>
          <p:nvPr/>
        </p:nvGrpSpPr>
        <p:grpSpPr>
          <a:xfrm>
            <a:off x="425067" y="2419627"/>
            <a:ext cx="11096381" cy="2760011"/>
            <a:chOff x="401531" y="2650755"/>
            <a:chExt cx="11096381" cy="2760011"/>
          </a:xfrm>
        </p:grpSpPr>
        <p:sp>
          <p:nvSpPr>
            <p:cNvPr id="6" name="Rounded Rectangular Callout 5"/>
            <p:cNvSpPr/>
            <p:nvPr/>
          </p:nvSpPr>
          <p:spPr>
            <a:xfrm>
              <a:off x="685382" y="2671790"/>
              <a:ext cx="2350610" cy="1058021"/>
            </a:xfrm>
            <a:prstGeom prst="wedgeRoundRectCallout">
              <a:avLst>
                <a:gd name="adj1" fmla="val -24938"/>
                <a:gd name="adj2" fmla="val 5994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Nouveau</a:t>
              </a:r>
            </a:p>
            <a:p>
              <a:pPr algn="ctr"/>
              <a:r>
                <a:rPr lang="fr-FR" sz="1400" dirty="0">
                  <a:solidFill>
                    <a:srgbClr val="7F7F7F"/>
                  </a:solidFill>
                </a:rPr>
                <a:t>Créer un nouvel enregistrement de contact dans cette catégorie</a:t>
              </a:r>
            </a:p>
          </p:txBody>
        </p:sp>
        <p:sp>
          <p:nvSpPr>
            <p:cNvPr id="12" name="Rounded Rectangular Callout 11"/>
            <p:cNvSpPr/>
            <p:nvPr/>
          </p:nvSpPr>
          <p:spPr>
            <a:xfrm>
              <a:off x="3570417" y="2807416"/>
              <a:ext cx="1737920" cy="819658"/>
            </a:xfrm>
            <a:prstGeom prst="wedgeRoundRectCallout">
              <a:avLst>
                <a:gd name="adj1" fmla="val -45927"/>
                <a:gd name="adj2" fmla="val 6863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Activer</a:t>
              </a:r>
              <a:endParaRPr lang="en-CA" sz="1400" b="1" u="sng" dirty="0" smtClean="0">
                <a:solidFill>
                  <a:srgbClr val="7F7F7F"/>
                </a:solidFill>
              </a:endParaRPr>
            </a:p>
            <a:p>
              <a:pPr algn="ctr"/>
              <a:r>
                <a:rPr lang="en-CA" sz="1400" dirty="0">
                  <a:solidFill>
                    <a:srgbClr val="7F7F7F"/>
                  </a:solidFill>
                </a:rPr>
                <a:t>Active les contacts </a:t>
              </a:r>
              <a:r>
                <a:rPr lang="en-CA" sz="1400" dirty="0" err="1">
                  <a:solidFill>
                    <a:srgbClr val="7F7F7F"/>
                  </a:solidFill>
                </a:rPr>
                <a:t>cochés</a:t>
              </a:r>
              <a:endParaRPr lang="en-CA" sz="1400" dirty="0">
                <a:solidFill>
                  <a:srgbClr val="7F7F7F"/>
                </a:solidFill>
              </a:endParaRPr>
            </a:p>
          </p:txBody>
        </p:sp>
        <p:sp>
          <p:nvSpPr>
            <p:cNvPr id="10" name="Rounded Rectangular Callout 9"/>
            <p:cNvSpPr/>
            <p:nvPr/>
          </p:nvSpPr>
          <p:spPr>
            <a:xfrm>
              <a:off x="401531" y="4352745"/>
              <a:ext cx="2380928" cy="1058021"/>
            </a:xfrm>
            <a:prstGeom prst="wedgeRoundRectCallout">
              <a:avLst>
                <a:gd name="adj1" fmla="val 32957"/>
                <a:gd name="adj2" fmla="val -63942"/>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Modifier</a:t>
              </a:r>
              <a:endParaRPr lang="en-CA" sz="1400" b="1" u="sng" dirty="0" smtClean="0">
                <a:solidFill>
                  <a:srgbClr val="7F7F7F"/>
                </a:solidFill>
              </a:endParaRPr>
            </a:p>
            <a:p>
              <a:pPr algn="ctr"/>
              <a:r>
                <a:rPr lang="fr-FR" sz="1400" dirty="0">
                  <a:solidFill>
                    <a:srgbClr val="7F7F7F"/>
                  </a:solidFill>
                </a:rPr>
                <a:t>Permet de modifier les champs de contenu de l'élément </a:t>
              </a:r>
              <a:r>
                <a:rPr lang="fr-FR" sz="1400" dirty="0" smtClean="0">
                  <a:solidFill>
                    <a:srgbClr val="7F7F7F"/>
                  </a:solidFill>
                </a:rPr>
                <a:t>coché*.</a:t>
              </a:r>
              <a:endParaRPr lang="en-CA" sz="1400" dirty="0"/>
            </a:p>
          </p:txBody>
        </p:sp>
        <p:sp>
          <p:nvSpPr>
            <p:cNvPr id="14" name="Rounded Rectangular Callout 13"/>
            <p:cNvSpPr/>
            <p:nvPr/>
          </p:nvSpPr>
          <p:spPr>
            <a:xfrm>
              <a:off x="3127654" y="4443903"/>
              <a:ext cx="1737920" cy="819658"/>
            </a:xfrm>
            <a:prstGeom prst="wedgeRoundRectCallout">
              <a:avLst>
                <a:gd name="adj1" fmla="val 31803"/>
                <a:gd name="adj2" fmla="val -7135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Désactiver</a:t>
              </a:r>
            </a:p>
            <a:p>
              <a:pPr algn="ctr"/>
              <a:r>
                <a:rPr lang="en-CA" sz="1400" dirty="0" err="1" smtClean="0">
                  <a:solidFill>
                    <a:srgbClr val="7F7F7F"/>
                  </a:solidFill>
                </a:rPr>
                <a:t>Désactive</a:t>
              </a:r>
              <a:r>
                <a:rPr lang="en-CA" sz="1400" dirty="0" smtClean="0">
                  <a:solidFill>
                    <a:srgbClr val="7F7F7F"/>
                  </a:solidFill>
                </a:rPr>
                <a:t> </a:t>
              </a:r>
              <a:r>
                <a:rPr lang="en-CA" sz="1400" dirty="0">
                  <a:solidFill>
                    <a:srgbClr val="7F7F7F"/>
                  </a:solidFill>
                </a:rPr>
                <a:t>les contacts </a:t>
              </a:r>
              <a:r>
                <a:rPr lang="en-CA" sz="1400" dirty="0" err="1">
                  <a:solidFill>
                    <a:srgbClr val="7F7F7F"/>
                  </a:solidFill>
                </a:rPr>
                <a:t>cochés</a:t>
              </a:r>
              <a:endParaRPr lang="en-CA" sz="1400" dirty="0">
                <a:solidFill>
                  <a:srgbClr val="7F7F7F"/>
                </a:solidFill>
              </a:endParaRPr>
            </a:p>
          </p:txBody>
        </p:sp>
        <p:sp>
          <p:nvSpPr>
            <p:cNvPr id="15" name="Rounded Rectangular Callout 14"/>
            <p:cNvSpPr/>
            <p:nvPr/>
          </p:nvSpPr>
          <p:spPr>
            <a:xfrm>
              <a:off x="5210769" y="4452883"/>
              <a:ext cx="2026421" cy="819658"/>
            </a:xfrm>
            <a:prstGeom prst="wedgeRoundRectCallout">
              <a:avLst>
                <a:gd name="adj1" fmla="val -20807"/>
                <a:gd name="adj2" fmla="val -8260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Supprimer</a:t>
              </a:r>
              <a:endParaRPr lang="en-CA" sz="1400" b="1" u="sng" dirty="0" smtClean="0">
                <a:solidFill>
                  <a:srgbClr val="7F7F7F"/>
                </a:solidFill>
              </a:endParaRPr>
            </a:p>
            <a:p>
              <a:pPr algn="ctr"/>
              <a:r>
                <a:rPr lang="en-CA" sz="1400" dirty="0" err="1">
                  <a:solidFill>
                    <a:srgbClr val="7F7F7F"/>
                  </a:solidFill>
                </a:rPr>
                <a:t>Supprime</a:t>
              </a:r>
              <a:r>
                <a:rPr lang="en-CA" sz="1400" dirty="0">
                  <a:solidFill>
                    <a:srgbClr val="7F7F7F"/>
                  </a:solidFill>
                </a:rPr>
                <a:t> les </a:t>
              </a:r>
              <a:r>
                <a:rPr lang="en-CA" sz="1400" dirty="0" err="1">
                  <a:solidFill>
                    <a:srgbClr val="7F7F7F"/>
                  </a:solidFill>
                </a:rPr>
                <a:t>éléments</a:t>
              </a:r>
              <a:r>
                <a:rPr lang="en-CA" sz="1400" dirty="0">
                  <a:solidFill>
                    <a:srgbClr val="7F7F7F"/>
                  </a:solidFill>
                </a:rPr>
                <a:t> </a:t>
              </a:r>
              <a:r>
                <a:rPr lang="en-CA" sz="1400" dirty="0" err="1">
                  <a:solidFill>
                    <a:srgbClr val="7F7F7F"/>
                  </a:solidFill>
                </a:rPr>
                <a:t>cochés</a:t>
              </a:r>
              <a:r>
                <a:rPr lang="en-CA" sz="1400" dirty="0">
                  <a:solidFill>
                    <a:srgbClr val="7F7F7F"/>
                  </a:solidFill>
                </a:rPr>
                <a:t>.</a:t>
              </a:r>
            </a:p>
          </p:txBody>
        </p:sp>
        <p:sp>
          <p:nvSpPr>
            <p:cNvPr id="16" name="Rounded Rectangular Callout 15"/>
            <p:cNvSpPr/>
            <p:nvPr/>
          </p:nvSpPr>
          <p:spPr>
            <a:xfrm>
              <a:off x="5842762" y="2790971"/>
              <a:ext cx="2026421" cy="819658"/>
            </a:xfrm>
            <a:prstGeom prst="wedgeRoundRectCallout">
              <a:avLst>
                <a:gd name="adj1" fmla="val 23329"/>
                <a:gd name="adj2" fmla="val 74940"/>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Fusionner</a:t>
              </a:r>
              <a:endParaRPr lang="en-CA" sz="1400" b="1" u="sng" dirty="0" smtClean="0">
                <a:solidFill>
                  <a:srgbClr val="7F7F7F"/>
                </a:solidFill>
              </a:endParaRPr>
            </a:p>
            <a:p>
              <a:pPr algn="ctr"/>
              <a:r>
                <a:rPr lang="en-CA" sz="1400" dirty="0" err="1">
                  <a:solidFill>
                    <a:srgbClr val="7F7F7F"/>
                  </a:solidFill>
                </a:rPr>
                <a:t>Fusionne</a:t>
              </a:r>
              <a:r>
                <a:rPr lang="en-CA" sz="1400" dirty="0">
                  <a:solidFill>
                    <a:srgbClr val="7F7F7F"/>
                  </a:solidFill>
                </a:rPr>
                <a:t> les </a:t>
              </a:r>
              <a:r>
                <a:rPr lang="en-CA" sz="1400" dirty="0" err="1">
                  <a:solidFill>
                    <a:srgbClr val="7F7F7F"/>
                  </a:solidFill>
                </a:rPr>
                <a:t>éléments</a:t>
              </a:r>
              <a:r>
                <a:rPr lang="en-CA" sz="1400" dirty="0">
                  <a:solidFill>
                    <a:srgbClr val="7F7F7F"/>
                  </a:solidFill>
                </a:rPr>
                <a:t> </a:t>
              </a:r>
              <a:r>
                <a:rPr lang="en-CA" sz="1400" dirty="0" err="1">
                  <a:solidFill>
                    <a:srgbClr val="7F7F7F"/>
                  </a:solidFill>
                </a:rPr>
                <a:t>cochés</a:t>
              </a:r>
              <a:r>
                <a:rPr lang="en-CA" sz="1400" dirty="0">
                  <a:solidFill>
                    <a:srgbClr val="7F7F7F"/>
                  </a:solidFill>
                </a:rPr>
                <a:t>.</a:t>
              </a:r>
            </a:p>
          </p:txBody>
        </p:sp>
        <p:sp>
          <p:nvSpPr>
            <p:cNvPr id="17" name="Rounded Rectangular Callout 16"/>
            <p:cNvSpPr/>
            <p:nvPr/>
          </p:nvSpPr>
          <p:spPr>
            <a:xfrm>
              <a:off x="8742817" y="2650755"/>
              <a:ext cx="2755095" cy="1058021"/>
            </a:xfrm>
            <a:prstGeom prst="wedgeRoundRectCallout">
              <a:avLst>
                <a:gd name="adj1" fmla="val 8461"/>
                <a:gd name="adj2" fmla="val 57438"/>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Plus de </a:t>
              </a:r>
              <a:r>
                <a:rPr lang="en-CA" sz="1400" b="1" u="sng" dirty="0" err="1" smtClean="0">
                  <a:solidFill>
                    <a:srgbClr val="7F7F7F"/>
                  </a:solidFill>
                </a:rPr>
                <a:t>commandes</a:t>
              </a:r>
              <a:endParaRPr lang="en-CA" sz="1400" b="1" u="sng" dirty="0" smtClean="0">
                <a:solidFill>
                  <a:srgbClr val="7F7F7F"/>
                </a:solidFill>
              </a:endParaRPr>
            </a:p>
            <a:p>
              <a:pPr algn="ctr"/>
              <a:r>
                <a:rPr lang="fr-FR" sz="1400" dirty="0">
                  <a:solidFill>
                    <a:srgbClr val="7F7F7F"/>
                  </a:solidFill>
                </a:rPr>
                <a:t>Ces commandes seront examinées dans les modules où elles sont pertinentes.</a:t>
              </a:r>
            </a:p>
          </p:txBody>
        </p:sp>
        <p:sp>
          <p:nvSpPr>
            <p:cNvPr id="18" name="Rounded Rectangular Callout 17"/>
            <p:cNvSpPr/>
            <p:nvPr/>
          </p:nvSpPr>
          <p:spPr>
            <a:xfrm>
              <a:off x="7720911" y="4344570"/>
              <a:ext cx="2026421" cy="1058021"/>
            </a:xfrm>
            <a:prstGeom prst="wedgeRoundRectCallout">
              <a:avLst>
                <a:gd name="adj1" fmla="val 12462"/>
                <a:gd name="adj2" fmla="val -6989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Envoyer</a:t>
              </a:r>
              <a:r>
                <a:rPr lang="en-CA" sz="1400" b="1" u="sng" dirty="0" smtClean="0">
                  <a:solidFill>
                    <a:srgbClr val="7F7F7F"/>
                  </a:solidFill>
                </a:rPr>
                <a:t> un courier </a:t>
              </a:r>
              <a:r>
                <a:rPr lang="fr-CA" sz="1400" b="1" u="sng" dirty="0" smtClean="0">
                  <a:solidFill>
                    <a:srgbClr val="7F7F7F"/>
                  </a:solidFill>
                </a:rPr>
                <a:t>électronique</a:t>
              </a:r>
            </a:p>
            <a:p>
              <a:pPr algn="ctr"/>
              <a:r>
                <a:rPr lang="fr-FR" sz="1400" dirty="0" smtClean="0">
                  <a:solidFill>
                    <a:srgbClr val="7F7F7F"/>
                  </a:solidFill>
                </a:rPr>
                <a:t>Envoie </a:t>
              </a:r>
              <a:r>
                <a:rPr lang="fr-FR" sz="1400" dirty="0">
                  <a:solidFill>
                    <a:srgbClr val="7F7F7F"/>
                  </a:solidFill>
                </a:rPr>
                <a:t>par courriel les éléments sélectionnés</a:t>
              </a:r>
            </a:p>
          </p:txBody>
        </p:sp>
      </p:grpSp>
      <p:sp>
        <p:nvSpPr>
          <p:cNvPr id="21" name="Rectangle 20"/>
          <p:cNvSpPr/>
          <p:nvPr/>
        </p:nvSpPr>
        <p:spPr>
          <a:xfrm>
            <a:off x="425066" y="5091438"/>
            <a:ext cx="9126932" cy="892552"/>
          </a:xfrm>
          <a:prstGeom prst="rect">
            <a:avLst/>
          </a:prstGeom>
        </p:spPr>
        <p:txBody>
          <a:bodyPr wrap="square">
            <a:spAutoFit/>
          </a:bodyPr>
          <a:lstStyle/>
          <a:p>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r>
              <a:rPr lang="fr-FR" dirty="0" smtClean="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*Veuillez </a:t>
            </a:r>
            <a:r>
              <a:rPr lang="fr-FR" dirty="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noter que si plusieurs éléments sont cochés, la modification s'appliquera à tous ces éléments.</a:t>
            </a:r>
          </a:p>
        </p:txBody>
      </p:sp>
      <p:pic>
        <p:nvPicPr>
          <p:cNvPr id="20" name="Picture 19"/>
          <p:cNvPicPr>
            <a:picLocks noChangeAspect="1"/>
          </p:cNvPicPr>
          <p:nvPr/>
        </p:nvPicPr>
        <p:blipFill>
          <a:blip r:embed="rId3"/>
          <a:stretch>
            <a:fillRect/>
          </a:stretch>
        </p:blipFill>
        <p:spPr>
          <a:xfrm>
            <a:off x="9290356" y="5284416"/>
            <a:ext cx="2231092" cy="1363445"/>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167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t="15283" r="646" b="835"/>
          <a:stretch/>
        </p:blipFill>
        <p:spPr>
          <a:xfrm>
            <a:off x="520417" y="4029272"/>
            <a:ext cx="10405207" cy="264867"/>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559489"/>
            <a:ext cx="11623250" cy="1325563"/>
          </a:xfrm>
          <a:noFill/>
        </p:spPr>
        <p:txBody>
          <a:bodyPr>
            <a:normAutofit/>
          </a:bodyPr>
          <a:lstStyle/>
          <a:p>
            <a:r>
              <a:rPr lang="fr-FR" dirty="0"/>
              <a:t>Barre d'outils des commandes applicables au contenu</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12</a:t>
            </a:fld>
            <a:endParaRPr lang="en-US" dirty="0"/>
          </a:p>
        </p:txBody>
      </p:sp>
      <p:sp>
        <p:nvSpPr>
          <p:cNvPr id="5" name="Rectangle 4"/>
          <p:cNvSpPr/>
          <p:nvPr/>
        </p:nvSpPr>
        <p:spPr>
          <a:xfrm>
            <a:off x="520417" y="1763460"/>
            <a:ext cx="10307052" cy="646331"/>
          </a:xfrm>
          <a:prstGeom prst="rect">
            <a:avLst/>
          </a:prstGeom>
        </p:spPr>
        <p:txBody>
          <a:bodyPr wrap="square">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Lorsque vous accédez au contenu d'une organisation, une barre d'outils de commande est affichée dans le haut. Nous examinerons certaines des options les plus </a:t>
            </a:r>
            <a:r>
              <a:rPr lang="fr-FR" dirty="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fréquemment </a:t>
            </a:r>
            <a:r>
              <a:rPr lang="fr-FR" dirty="0">
                <a:solidFill>
                  <a:srgbClr val="767171"/>
                </a:solidFill>
                <a:latin typeface="Microsoft YaHei Light" panose="020B0502040204020203" pitchFamily="34" charset="-122"/>
                <a:ea typeface="Microsoft YaHei Light" panose="020B0502040204020203" pitchFamily="34" charset="-122"/>
              </a:rPr>
              <a:t>utilisées.</a:t>
            </a:r>
          </a:p>
        </p:txBody>
      </p:sp>
      <p:sp>
        <p:nvSpPr>
          <p:cNvPr id="8" name="Rounded Rectangular Callout 7"/>
          <p:cNvSpPr/>
          <p:nvPr/>
        </p:nvSpPr>
        <p:spPr>
          <a:xfrm>
            <a:off x="618572" y="5041617"/>
            <a:ext cx="1309334" cy="1058021"/>
          </a:xfrm>
          <a:prstGeom prst="wedgeRoundRectCallout">
            <a:avLst>
              <a:gd name="adj1" fmla="val -30092"/>
              <a:gd name="adj2" fmla="val -119958"/>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Nouveau</a:t>
            </a:r>
          </a:p>
          <a:p>
            <a:pPr algn="ctr"/>
            <a:r>
              <a:rPr lang="en-CA" sz="1400" dirty="0" err="1" smtClean="0">
                <a:solidFill>
                  <a:srgbClr val="7F7F7F"/>
                </a:solidFill>
              </a:rPr>
              <a:t>Créer</a:t>
            </a:r>
            <a:r>
              <a:rPr lang="en-CA" sz="1400" dirty="0" smtClean="0">
                <a:solidFill>
                  <a:srgbClr val="7F7F7F"/>
                </a:solidFill>
              </a:rPr>
              <a:t> </a:t>
            </a:r>
            <a:r>
              <a:rPr lang="en-CA" sz="1400" dirty="0" err="1" smtClean="0">
                <a:solidFill>
                  <a:srgbClr val="7F7F7F"/>
                </a:solidFill>
              </a:rPr>
              <a:t>une</a:t>
            </a:r>
            <a:r>
              <a:rPr lang="en-CA" sz="1400" dirty="0" smtClean="0">
                <a:solidFill>
                  <a:srgbClr val="7F7F7F"/>
                </a:solidFill>
              </a:rPr>
              <a:t> nouvelle organisation</a:t>
            </a:r>
            <a:endParaRPr lang="en-CA" sz="1400" dirty="0"/>
          </a:p>
        </p:txBody>
      </p:sp>
      <p:sp>
        <p:nvSpPr>
          <p:cNvPr id="9" name="Rounded Rectangular Callout 8"/>
          <p:cNvSpPr/>
          <p:nvPr/>
        </p:nvSpPr>
        <p:spPr>
          <a:xfrm>
            <a:off x="761471" y="2842488"/>
            <a:ext cx="1737088" cy="1058021"/>
          </a:xfrm>
          <a:prstGeom prst="wedgeRoundRectCallout">
            <a:avLst>
              <a:gd name="adj1" fmla="val 7932"/>
              <a:gd name="adj2" fmla="val 64288"/>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Désactiver</a:t>
            </a:r>
          </a:p>
          <a:p>
            <a:pPr algn="ctr"/>
            <a:r>
              <a:rPr lang="fr-FR" sz="1400" dirty="0" smtClean="0">
                <a:solidFill>
                  <a:srgbClr val="7F7F7F"/>
                </a:solidFill>
              </a:rPr>
              <a:t>Désactiver </a:t>
            </a:r>
            <a:r>
              <a:rPr lang="fr-FR" sz="1400" dirty="0">
                <a:solidFill>
                  <a:srgbClr val="7F7F7F"/>
                </a:solidFill>
              </a:rPr>
              <a:t>le dossier actuel de l'organisation</a:t>
            </a:r>
          </a:p>
        </p:txBody>
      </p:sp>
      <p:sp>
        <p:nvSpPr>
          <p:cNvPr id="12" name="Rounded Rectangular Callout 11"/>
          <p:cNvSpPr/>
          <p:nvPr/>
        </p:nvSpPr>
        <p:spPr>
          <a:xfrm>
            <a:off x="2785445" y="4720467"/>
            <a:ext cx="1888957" cy="1296384"/>
          </a:xfrm>
          <a:prstGeom prst="wedgeRoundRectCallout">
            <a:avLst>
              <a:gd name="adj1" fmla="val -53895"/>
              <a:gd name="adj2" fmla="val -8221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Se connecter</a:t>
            </a:r>
          </a:p>
          <a:p>
            <a:pPr algn="ctr"/>
            <a:r>
              <a:rPr lang="fr-FR" sz="1400" dirty="0">
                <a:solidFill>
                  <a:srgbClr val="7F7F7F"/>
                </a:solidFill>
              </a:rPr>
              <a:t>Créer des liens fondés sur les rôles avec d'autres organisations</a:t>
            </a:r>
          </a:p>
        </p:txBody>
      </p:sp>
      <p:sp>
        <p:nvSpPr>
          <p:cNvPr id="13" name="Rounded Rectangular Callout 12"/>
          <p:cNvSpPr/>
          <p:nvPr/>
        </p:nvSpPr>
        <p:spPr>
          <a:xfrm>
            <a:off x="3584881" y="2604125"/>
            <a:ext cx="1733078" cy="1296384"/>
          </a:xfrm>
          <a:prstGeom prst="wedgeRoundRectCallout">
            <a:avLst>
              <a:gd name="adj1" fmla="val -35093"/>
              <a:gd name="adj2" fmla="val 5920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Envoyer</a:t>
            </a:r>
            <a:r>
              <a:rPr lang="en-CA" sz="1400" b="1" u="sng" dirty="0" smtClean="0">
                <a:solidFill>
                  <a:srgbClr val="7F7F7F"/>
                </a:solidFill>
              </a:rPr>
              <a:t> un lien par </a:t>
            </a:r>
            <a:r>
              <a:rPr lang="en-CA" sz="1400" b="1" u="sng" dirty="0" err="1" smtClean="0">
                <a:solidFill>
                  <a:srgbClr val="7F7F7F"/>
                </a:solidFill>
              </a:rPr>
              <a:t>courriel</a:t>
            </a:r>
            <a:endParaRPr lang="en-CA" sz="1400" b="1" u="sng" dirty="0" smtClean="0">
              <a:solidFill>
                <a:srgbClr val="7F7F7F"/>
              </a:solidFill>
            </a:endParaRPr>
          </a:p>
          <a:p>
            <a:pPr algn="ctr"/>
            <a:r>
              <a:rPr lang="fr-FR" sz="1400" dirty="0">
                <a:solidFill>
                  <a:srgbClr val="7F7F7F"/>
                </a:solidFill>
              </a:rPr>
              <a:t>Envoie par courriel un lien au dossier courant</a:t>
            </a:r>
          </a:p>
        </p:txBody>
      </p:sp>
      <p:sp>
        <p:nvSpPr>
          <p:cNvPr id="14" name="Rounded Rectangular Callout 13"/>
          <p:cNvSpPr/>
          <p:nvPr/>
        </p:nvSpPr>
        <p:spPr>
          <a:xfrm>
            <a:off x="5663814" y="4922436"/>
            <a:ext cx="1946581" cy="1296384"/>
          </a:xfrm>
          <a:prstGeom prst="wedgeRoundRectCallout">
            <a:avLst>
              <a:gd name="adj1" fmla="val -71754"/>
              <a:gd name="adj2" fmla="val -9611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Partager</a:t>
            </a:r>
            <a:r>
              <a:rPr lang="en-CA" sz="1400" dirty="0" smtClean="0">
                <a:solidFill>
                  <a:srgbClr val="7F7F7F"/>
                </a:solidFill>
              </a:rPr>
              <a:t/>
            </a:r>
            <a:br>
              <a:rPr lang="en-CA" sz="1400" dirty="0" smtClean="0">
                <a:solidFill>
                  <a:srgbClr val="7F7F7F"/>
                </a:solidFill>
              </a:rPr>
            </a:br>
            <a:r>
              <a:rPr lang="fr-FR" sz="1400" dirty="0">
                <a:solidFill>
                  <a:srgbClr val="7F7F7F"/>
                </a:solidFill>
              </a:rPr>
              <a:t>Modifier l'accès et les permissions pour ceux du dossier actuel</a:t>
            </a:r>
          </a:p>
        </p:txBody>
      </p:sp>
      <p:sp>
        <p:nvSpPr>
          <p:cNvPr id="15" name="Rounded Rectangular Callout 14"/>
          <p:cNvSpPr/>
          <p:nvPr/>
        </p:nvSpPr>
        <p:spPr>
          <a:xfrm>
            <a:off x="6758263" y="2494524"/>
            <a:ext cx="2314075" cy="1534748"/>
          </a:xfrm>
          <a:prstGeom prst="wedgeRoundRectCallout">
            <a:avLst>
              <a:gd name="adj1" fmla="val 64763"/>
              <a:gd name="adj2" fmla="val 43798"/>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Éxécuter</a:t>
            </a:r>
            <a:r>
              <a:rPr lang="en-CA" sz="1400" b="1" u="sng" dirty="0" smtClean="0">
                <a:solidFill>
                  <a:srgbClr val="7F7F7F"/>
                </a:solidFill>
              </a:rPr>
              <a:t> le Rapport</a:t>
            </a:r>
          </a:p>
          <a:p>
            <a:pPr algn="ctr"/>
            <a:r>
              <a:rPr lang="fr-FR" sz="1400" dirty="0">
                <a:solidFill>
                  <a:srgbClr val="7F7F7F"/>
                </a:solidFill>
              </a:rPr>
              <a:t>L'une des meilleures fonctions du SIPT. </a:t>
            </a:r>
          </a:p>
          <a:p>
            <a:pPr algn="ctr"/>
            <a:r>
              <a:rPr lang="fr-FR" sz="1400" dirty="0">
                <a:solidFill>
                  <a:srgbClr val="7F7F7F"/>
                </a:solidFill>
              </a:rPr>
              <a:t>Permet de créer un rapport à partir du système. </a:t>
            </a:r>
          </a:p>
        </p:txBody>
      </p:sp>
      <p:sp>
        <p:nvSpPr>
          <p:cNvPr id="16" name="Rounded Rectangular Callout 15"/>
          <p:cNvSpPr/>
          <p:nvPr/>
        </p:nvSpPr>
        <p:spPr>
          <a:xfrm>
            <a:off x="8074613" y="4846369"/>
            <a:ext cx="2314075" cy="1058021"/>
          </a:xfrm>
          <a:prstGeom prst="wedgeRoundRectCallout">
            <a:avLst>
              <a:gd name="adj1" fmla="val 49747"/>
              <a:gd name="adj2" fmla="val -9128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Relation</a:t>
            </a:r>
          </a:p>
          <a:p>
            <a:pPr algn="ctr"/>
            <a:r>
              <a:rPr lang="fr-FR" sz="1400" dirty="0">
                <a:solidFill>
                  <a:srgbClr val="7F7F7F"/>
                </a:solidFill>
              </a:rPr>
              <a:t>Permet d'associer le dossier actuel à un autre enregistrement</a:t>
            </a:r>
          </a:p>
        </p:txBody>
      </p:sp>
      <p:pic>
        <p:nvPicPr>
          <p:cNvPr id="4" name="Picture 3"/>
          <p:cNvPicPr>
            <a:picLocks noChangeAspect="1"/>
          </p:cNvPicPr>
          <p:nvPr/>
        </p:nvPicPr>
        <p:blipFill>
          <a:blip r:embed="rId3"/>
          <a:stretch>
            <a:fillRect/>
          </a:stretch>
        </p:blipFill>
        <p:spPr>
          <a:xfrm>
            <a:off x="10339611" y="3771747"/>
            <a:ext cx="1771307" cy="470637"/>
          </a:xfrm>
          <a:prstGeom prst="rect">
            <a:avLst/>
          </a:prstGeom>
        </p:spPr>
      </p:pic>
    </p:spTree>
    <p:extLst>
      <p:ext uri="{BB962C8B-B14F-4D97-AF65-F5344CB8AC3E}">
        <p14:creationId xmlns:p14="http://schemas.microsoft.com/office/powerpoint/2010/main" val="686340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697208" y="2342673"/>
            <a:ext cx="6848160" cy="3457388"/>
          </a:xfrm>
          <a:prstGeom prst="rect">
            <a:avLst/>
          </a:prstGeom>
        </p:spPr>
      </p:pic>
      <p:sp>
        <p:nvSpPr>
          <p:cNvPr id="2" name="Title 1"/>
          <p:cNvSpPr>
            <a:spLocks noGrp="1"/>
          </p:cNvSpPr>
          <p:nvPr>
            <p:ph type="title"/>
          </p:nvPr>
        </p:nvSpPr>
        <p:spPr>
          <a:xfrm>
            <a:off x="471340" y="365125"/>
            <a:ext cx="11623250" cy="1325563"/>
          </a:xfrm>
          <a:noFill/>
        </p:spPr>
        <p:txBody>
          <a:bodyPr>
            <a:normAutofit/>
          </a:bodyPr>
          <a:lstStyle/>
          <a:p>
            <a:r>
              <a:rPr lang="fr-FR" dirty="0">
                <a:solidFill>
                  <a:srgbClr val="969292"/>
                </a:solidFill>
              </a:rPr>
              <a:t>Navigation dans une </a:t>
            </a:r>
            <a:r>
              <a:rPr lang="fr-FR" dirty="0" smtClean="0">
                <a:solidFill>
                  <a:srgbClr val="969292"/>
                </a:solidFill>
              </a:rPr>
              <a:t>organisation</a:t>
            </a:r>
            <a:endParaRPr lang="en-CA" dirty="0">
              <a:solidFill>
                <a:srgbClr val="969292"/>
              </a:solidFill>
            </a:endParaRPr>
          </a:p>
        </p:txBody>
      </p:sp>
      <p:sp>
        <p:nvSpPr>
          <p:cNvPr id="3" name="Slide Number Placeholder 2"/>
          <p:cNvSpPr>
            <a:spLocks noGrp="1"/>
          </p:cNvSpPr>
          <p:nvPr>
            <p:ph type="sldNum" sz="quarter" idx="12"/>
          </p:nvPr>
        </p:nvSpPr>
        <p:spPr/>
        <p:txBody>
          <a:bodyPr/>
          <a:lstStyle/>
          <a:p>
            <a:fld id="{2E86C063-E22E-2E4C-A523-54089486E38F}" type="slidenum">
              <a:rPr lang="en-US" smtClean="0"/>
              <a:t>13</a:t>
            </a:fld>
            <a:endParaRPr lang="en-US" dirty="0"/>
          </a:p>
        </p:txBody>
      </p:sp>
      <p:sp>
        <p:nvSpPr>
          <p:cNvPr id="11" name="Rectangle 10"/>
          <p:cNvSpPr/>
          <p:nvPr/>
        </p:nvSpPr>
        <p:spPr>
          <a:xfrm>
            <a:off x="492746" y="2430224"/>
            <a:ext cx="2876278" cy="3416320"/>
          </a:xfrm>
          <a:prstGeom prst="rect">
            <a:avLst/>
          </a:prstGeom>
        </p:spPr>
        <p:txBody>
          <a:bodyPr wrap="square">
            <a:spAutoFit/>
          </a:bodyPr>
          <a:lstStyle/>
          <a:p>
            <a:pPr lvl="0"/>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Les sections peuvent être masquées ou révélées en activant l'onglet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Développer/Réduire situé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à gauche du titre de chaque section. Des onglets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Développer/Réduire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sont accessibles partout dans le système. Il est donc de mise de vous familiariser avec leur fonctionnement. </a:t>
            </a:r>
            <a:endParaRPr lang="en-CA"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sp>
        <p:nvSpPr>
          <p:cNvPr id="12" name="Rectangle 11"/>
          <p:cNvSpPr/>
          <p:nvPr/>
        </p:nvSpPr>
        <p:spPr>
          <a:xfrm>
            <a:off x="471340" y="1403664"/>
            <a:ext cx="11293940" cy="1200329"/>
          </a:xfrm>
          <a:prstGeom prst="rect">
            <a:avLst/>
          </a:prstGeom>
        </p:spPr>
        <p:txBody>
          <a:bodyPr wrap="square">
            <a:spAutoFit/>
          </a:bodyPr>
          <a:lstStyle/>
          <a:p>
            <a:pPr lvl="0"/>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Une fois que vous aurez accédé à la page d'un contact, vous verrez que les renseignements sont divisés en plusieurs sections qui peuvent être consultées en faisant défiler la page vers le bas ou en sélectionnant un titre de section dans le menu déroulant </a:t>
            </a:r>
            <a:r>
              <a:rPr lang="fr-FR" dirty="0" smtClean="0">
                <a:solidFill>
                  <a:srgbClr val="767171"/>
                </a:solidFill>
                <a:latin typeface="Microsoft JhengHei Light" panose="020B0304030504040204" pitchFamily="34" charset="-120"/>
                <a:ea typeface="Microsoft JhengHei Light" panose="020B0304030504040204" pitchFamily="34" charset="-120"/>
                <a:cs typeface="Calibri" panose="020F0502020204030204" pitchFamily="34" charset="0"/>
              </a:rPr>
              <a:t>des sections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situé à droite du titre de la page.</a:t>
            </a:r>
          </a:p>
          <a:p>
            <a:pPr lvl="0"/>
            <a:endParaRPr lang="en-CA"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grpSp>
        <p:nvGrpSpPr>
          <p:cNvPr id="9" name="Group 8"/>
          <p:cNvGrpSpPr/>
          <p:nvPr/>
        </p:nvGrpSpPr>
        <p:grpSpPr>
          <a:xfrm>
            <a:off x="3328694" y="3068862"/>
            <a:ext cx="7355348" cy="2266330"/>
            <a:chOff x="1339835" y="-2657424"/>
            <a:chExt cx="7400506" cy="2540915"/>
          </a:xfrm>
        </p:grpSpPr>
        <p:cxnSp>
          <p:nvCxnSpPr>
            <p:cNvPr id="7" name="Straight Connector 6"/>
            <p:cNvCxnSpPr/>
            <p:nvPr/>
          </p:nvCxnSpPr>
          <p:spPr>
            <a:xfrm flipV="1">
              <a:off x="2853905" y="-1566598"/>
              <a:ext cx="5886436" cy="5891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1339835" y="-1410938"/>
              <a:ext cx="1376915" cy="1294429"/>
            </a:xfrm>
            <a:prstGeom prst="wedgeRoundRectCallout">
              <a:avLst>
                <a:gd name="adj1" fmla="val 61997"/>
                <a:gd name="adj2" fmla="val -36382"/>
                <a:gd name="adj3" fmla="val 16667"/>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spAutoFit/>
            </a:bodyPr>
            <a:lstStyle/>
            <a:p>
              <a:pPr algn="ctr"/>
              <a:r>
                <a:rPr lang="en-CA" sz="1400" dirty="0" err="1" smtClean="0">
                  <a:solidFill>
                    <a:srgbClr val="7F7F7F"/>
                  </a:solidFill>
                </a:rPr>
                <a:t>Onglet</a:t>
              </a:r>
              <a:r>
                <a:rPr lang="en-CA" sz="1400" dirty="0" smtClean="0">
                  <a:solidFill>
                    <a:srgbClr val="7F7F7F"/>
                  </a:solidFill>
                </a:rPr>
                <a:t> </a:t>
              </a:r>
              <a:r>
                <a:rPr lang="en-CA" sz="1400" dirty="0">
                  <a:solidFill>
                    <a:srgbClr val="767171"/>
                  </a:solidFill>
                </a:rPr>
                <a:t>Section </a:t>
              </a:r>
              <a:r>
                <a:rPr lang="en-CA" sz="1400" dirty="0" err="1">
                  <a:solidFill>
                    <a:srgbClr val="767171"/>
                  </a:solidFill>
                </a:rPr>
                <a:t>Développer</a:t>
              </a:r>
              <a:r>
                <a:rPr lang="en-CA" sz="1400" dirty="0">
                  <a:solidFill>
                    <a:srgbClr val="767171"/>
                  </a:solidFill>
                </a:rPr>
                <a:t>/</a:t>
              </a:r>
              <a:r>
                <a:rPr lang="en-CA" sz="1400" dirty="0" err="1">
                  <a:solidFill>
                    <a:srgbClr val="767171"/>
                  </a:solidFill>
                </a:rPr>
                <a:t>Réduire</a:t>
              </a:r>
              <a:endParaRPr lang="en-CA" sz="1400" dirty="0">
                <a:solidFill>
                  <a:srgbClr val="767171"/>
                </a:solidFill>
              </a:endParaRPr>
            </a:p>
          </p:txBody>
        </p:sp>
        <p:sp>
          <p:nvSpPr>
            <p:cNvPr id="14" name="Rounded Rectangular Callout 13"/>
            <p:cNvSpPr/>
            <p:nvPr/>
          </p:nvSpPr>
          <p:spPr>
            <a:xfrm>
              <a:off x="1339835" y="-2657424"/>
              <a:ext cx="1376915" cy="1027186"/>
            </a:xfrm>
            <a:prstGeom prst="wedgeRoundRectCallout">
              <a:avLst>
                <a:gd name="adj1" fmla="val 152173"/>
                <a:gd name="adj2" fmla="val -45709"/>
                <a:gd name="adj3" fmla="val 16667"/>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spAutoFit/>
            </a:bodyPr>
            <a:lstStyle/>
            <a:p>
              <a:pPr algn="ctr"/>
              <a:r>
                <a:rPr lang="en-CA" sz="1400" dirty="0" err="1">
                  <a:solidFill>
                    <a:srgbClr val="7F7F7F"/>
                  </a:solidFill>
                </a:rPr>
                <a:t>Liste</a:t>
              </a:r>
              <a:r>
                <a:rPr lang="en-CA" sz="1400" dirty="0">
                  <a:solidFill>
                    <a:srgbClr val="7F7F7F"/>
                  </a:solidFill>
                </a:rPr>
                <a:t> </a:t>
              </a:r>
              <a:r>
                <a:rPr lang="en-CA" sz="1400" dirty="0" err="1">
                  <a:solidFill>
                    <a:srgbClr val="7F7F7F"/>
                  </a:solidFill>
                </a:rPr>
                <a:t>déroulante</a:t>
              </a:r>
              <a:r>
                <a:rPr lang="en-CA" sz="1400" dirty="0">
                  <a:solidFill>
                    <a:srgbClr val="7F7F7F"/>
                  </a:solidFill>
                </a:rPr>
                <a:t> </a:t>
              </a:r>
              <a:r>
                <a:rPr lang="en-CA" sz="1400" dirty="0" smtClean="0">
                  <a:solidFill>
                    <a:srgbClr val="767171"/>
                  </a:solidFill>
                </a:rPr>
                <a:t>des sections</a:t>
              </a:r>
              <a:endParaRPr lang="en-CA" sz="1400" dirty="0">
                <a:solidFill>
                  <a:srgbClr val="767171"/>
                </a:solidFill>
              </a:endParaRPr>
            </a:p>
          </p:txBody>
        </p:sp>
      </p:grpSp>
      <p:pic>
        <p:nvPicPr>
          <p:cNvPr id="18" name="Picture 17"/>
          <p:cNvPicPr>
            <a:picLocks noChangeAspect="1"/>
          </p:cNvPicPr>
          <p:nvPr/>
        </p:nvPicPr>
        <p:blipFill rotWithShape="1">
          <a:blip r:embed="rId4"/>
          <a:srcRect r="30290"/>
          <a:stretch/>
        </p:blipFill>
        <p:spPr>
          <a:xfrm>
            <a:off x="10684042" y="3886121"/>
            <a:ext cx="1696453" cy="1095112"/>
          </a:xfrm>
          <a:prstGeom prst="rect">
            <a:avLst/>
          </a:prstGeom>
          <a:ln>
            <a:solidFill>
              <a:schemeClr val="bg2"/>
            </a:solidFill>
          </a:ln>
          <a:effectLst>
            <a:outerShdw blurRad="50800" dist="38100" dir="2700000" algn="tl" rotWithShape="0">
              <a:prstClr val="black">
                <a:alpha val="40000"/>
              </a:prstClr>
            </a:outerShdw>
          </a:effectLst>
        </p:spPr>
      </p:pic>
      <p:sp>
        <p:nvSpPr>
          <p:cNvPr id="15" name="Rectangle 14"/>
          <p:cNvSpPr/>
          <p:nvPr>
            <p:custDataLst>
              <p:tags r:id="rId1"/>
            </p:custDataLst>
          </p:nvPr>
        </p:nvSpPr>
        <p:spPr>
          <a:xfrm>
            <a:off x="471340" y="5961234"/>
            <a:ext cx="4792523" cy="646331"/>
          </a:xfrm>
          <a:prstGeom prst="rect">
            <a:avLst/>
          </a:prstGeom>
        </p:spPr>
        <p:txBody>
          <a:bodyPr wrap="square">
            <a:spAutoFit/>
          </a:bodyPr>
          <a:lstStyle/>
          <a:p>
            <a:pPr lvl="0" algn="l" rtl="0"/>
            <a:r>
              <a:rPr lang="fr-ca" b="0" i="0" u="none" baseline="0"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Dans les diapositives suivantes, nous examinerons certaines de ces différentes sections.</a:t>
            </a:r>
            <a:endPar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spTree>
    <p:extLst>
      <p:ext uri="{BB962C8B-B14F-4D97-AF65-F5344CB8AC3E}">
        <p14:creationId xmlns:p14="http://schemas.microsoft.com/office/powerpoint/2010/main" val="2256961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65125"/>
            <a:ext cx="11623250" cy="1325563"/>
          </a:xfrm>
          <a:noFill/>
        </p:spPr>
        <p:txBody>
          <a:bodyPr>
            <a:normAutofit/>
          </a:bodyPr>
          <a:lstStyle/>
          <a:p>
            <a:r>
              <a:rPr lang="fr-FR" dirty="0">
                <a:solidFill>
                  <a:srgbClr val="969292"/>
                </a:solidFill>
              </a:rPr>
              <a:t>Navigation dans une organisation (suite) </a:t>
            </a:r>
            <a:endParaRPr lang="en-CA" dirty="0">
              <a:solidFill>
                <a:srgbClr val="969292"/>
              </a:solidFill>
            </a:endParaRPr>
          </a:p>
        </p:txBody>
      </p:sp>
      <p:sp>
        <p:nvSpPr>
          <p:cNvPr id="3" name="Slide Number Placeholder 2"/>
          <p:cNvSpPr>
            <a:spLocks noGrp="1"/>
          </p:cNvSpPr>
          <p:nvPr>
            <p:ph type="sldNum" sz="quarter" idx="12"/>
          </p:nvPr>
        </p:nvSpPr>
        <p:spPr/>
        <p:txBody>
          <a:bodyPr/>
          <a:lstStyle/>
          <a:p>
            <a:fld id="{2E86C063-E22E-2E4C-A523-54089486E38F}" type="slidenum">
              <a:rPr lang="en-US" smtClean="0"/>
              <a:t>14</a:t>
            </a:fld>
            <a:endParaRPr lang="en-US" dirty="0"/>
          </a:p>
        </p:txBody>
      </p:sp>
      <p:sp>
        <p:nvSpPr>
          <p:cNvPr id="14" name="Rectangle 13"/>
          <p:cNvSpPr/>
          <p:nvPr/>
        </p:nvSpPr>
        <p:spPr>
          <a:xfrm>
            <a:off x="544285" y="1436926"/>
            <a:ext cx="10591800" cy="646331"/>
          </a:xfrm>
          <a:prstGeom prst="rect">
            <a:avLst/>
          </a:prstGeom>
        </p:spPr>
        <p:txBody>
          <a:bodyPr wrap="square">
            <a:spAutoFit/>
          </a:bodyPr>
          <a:lstStyle/>
          <a:p>
            <a:pPr lvl="0"/>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Information sur l'organisation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contient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les principaux renseignements sur l'organisation elle-même, comme le nom, le numéro d'identification, le type d'industrie, etc. </a:t>
            </a:r>
            <a:endParaRPr lang="en-CA" sz="1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118936" y="2298700"/>
            <a:ext cx="10090094" cy="3261498"/>
          </a:xfrm>
          <a:prstGeom prst="rect">
            <a:avLst/>
          </a:prstGeom>
          <a:ln>
            <a:solidFill>
              <a:schemeClr val="bg2"/>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9826290" y="2298700"/>
            <a:ext cx="552450" cy="95584"/>
          </a:xfrm>
          <a:prstGeom prst="rect">
            <a:avLst/>
          </a:prstGeom>
        </p:spPr>
      </p:pic>
    </p:spTree>
    <p:extLst>
      <p:ext uri="{BB962C8B-B14F-4D97-AF65-F5344CB8AC3E}">
        <p14:creationId xmlns:p14="http://schemas.microsoft.com/office/powerpoint/2010/main" val="1936398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27268" y="3289031"/>
            <a:ext cx="10737988" cy="1818163"/>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FR" dirty="0">
                <a:solidFill>
                  <a:srgbClr val="969292"/>
                </a:solidFill>
              </a:rPr>
              <a:t>Navigation dans une organisation (suite) </a:t>
            </a:r>
            <a:endParaRPr lang="en-CA" dirty="0">
              <a:solidFill>
                <a:srgbClr val="969292"/>
              </a:solidFill>
            </a:endParaRPr>
          </a:p>
        </p:txBody>
      </p:sp>
      <p:sp>
        <p:nvSpPr>
          <p:cNvPr id="3" name="Slide Number Placeholder 2"/>
          <p:cNvSpPr>
            <a:spLocks noGrp="1"/>
          </p:cNvSpPr>
          <p:nvPr>
            <p:ph type="sldNum" sz="quarter" idx="12"/>
          </p:nvPr>
        </p:nvSpPr>
        <p:spPr/>
        <p:txBody>
          <a:bodyPr/>
          <a:lstStyle/>
          <a:p>
            <a:fld id="{2E86C063-E22E-2E4C-A523-54089486E38F}" type="slidenum">
              <a:rPr lang="en-US" smtClean="0"/>
              <a:t>15</a:t>
            </a:fld>
            <a:endParaRPr lang="en-US" dirty="0"/>
          </a:p>
        </p:txBody>
      </p:sp>
      <p:sp>
        <p:nvSpPr>
          <p:cNvPr id="4" name="Rectangle 3"/>
          <p:cNvSpPr/>
          <p:nvPr/>
        </p:nvSpPr>
        <p:spPr>
          <a:xfrm>
            <a:off x="615812" y="1537511"/>
            <a:ext cx="10610850" cy="1006429"/>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Lieux de travail associés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affiche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renseignements relatifs à tous les lieux de travail associés à ce dossier. Nous traiterons de la section </a:t>
            </a:r>
            <a:r>
              <a:rPr lang="fr-FR" dirty="0" smtClean="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Navigation dans un lieu de travail</a:t>
            </a:r>
            <a:r>
              <a:rPr lang="fr-FR" dirty="0" smtClean="0">
                <a:solidFill>
                  <a:srgbClr val="C00000"/>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peu plus loin dans ce module. Voici quelques-unes des fonctions.</a:t>
            </a:r>
          </a:p>
        </p:txBody>
      </p:sp>
      <p:grpSp>
        <p:nvGrpSpPr>
          <p:cNvPr id="7" name="Group 6"/>
          <p:cNvGrpSpPr/>
          <p:nvPr/>
        </p:nvGrpSpPr>
        <p:grpSpPr>
          <a:xfrm>
            <a:off x="615812" y="2323819"/>
            <a:ext cx="11166318" cy="4032531"/>
            <a:chOff x="615812" y="2506381"/>
            <a:chExt cx="11166318" cy="4032531"/>
          </a:xfrm>
        </p:grpSpPr>
        <p:sp>
          <p:nvSpPr>
            <p:cNvPr id="8" name="Rounded Rectangular Callout 7"/>
            <p:cNvSpPr/>
            <p:nvPr/>
          </p:nvSpPr>
          <p:spPr>
            <a:xfrm>
              <a:off x="615812" y="5480891"/>
              <a:ext cx="1601214" cy="1058021"/>
            </a:xfrm>
            <a:prstGeom prst="wedgeRoundRectCallout">
              <a:avLst>
                <a:gd name="adj1" fmla="val 1642"/>
                <a:gd name="adj2" fmla="val -6953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Nombre de lieux de travail associés à cette </a:t>
              </a:r>
              <a:r>
                <a:rPr lang="fr-FR" sz="1400" dirty="0" smtClean="0">
                  <a:solidFill>
                    <a:srgbClr val="7F7F7F"/>
                  </a:solidFill>
                </a:rPr>
                <a:t>organisation</a:t>
              </a:r>
              <a:endParaRPr lang="fr-FR" sz="1400" dirty="0">
                <a:solidFill>
                  <a:srgbClr val="7F7F7F"/>
                </a:solidFill>
              </a:endParaRPr>
            </a:p>
          </p:txBody>
        </p:sp>
        <p:sp>
          <p:nvSpPr>
            <p:cNvPr id="10" name="Rounded Rectangular Callout 9"/>
            <p:cNvSpPr/>
            <p:nvPr/>
          </p:nvSpPr>
          <p:spPr>
            <a:xfrm>
              <a:off x="6196262" y="2506381"/>
              <a:ext cx="2414337" cy="819658"/>
            </a:xfrm>
            <a:prstGeom prst="wedgeRoundRectCallout">
              <a:avLst>
                <a:gd name="adj1" fmla="val 147695"/>
                <a:gd name="adj2" fmla="val 19354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Crée un nouvel enregistrement </a:t>
              </a:r>
              <a:r>
                <a:rPr lang="fr-FR" sz="1400" dirty="0" smtClean="0">
                  <a:solidFill>
                    <a:srgbClr val="7F7F7F"/>
                  </a:solidFill>
                </a:rPr>
                <a:t>lieu de travail</a:t>
              </a:r>
              <a:endParaRPr lang="fr-FR" sz="1400" dirty="0">
                <a:solidFill>
                  <a:srgbClr val="7F7F7F"/>
                </a:solidFill>
              </a:endParaRPr>
            </a:p>
          </p:txBody>
        </p:sp>
        <p:sp>
          <p:nvSpPr>
            <p:cNvPr id="12" name="Rounded Rectangular Callout 11"/>
            <p:cNvSpPr/>
            <p:nvPr/>
          </p:nvSpPr>
          <p:spPr>
            <a:xfrm>
              <a:off x="8610599" y="5379659"/>
              <a:ext cx="3171531" cy="581295"/>
            </a:xfrm>
            <a:prstGeom prst="wedgeRoundRectCallout">
              <a:avLst>
                <a:gd name="adj1" fmla="val 35695"/>
                <a:gd name="adj2" fmla="val -25056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Ouvre la vue des enregistrements associés à cette section</a:t>
              </a:r>
            </a:p>
          </p:txBody>
        </p:sp>
      </p:grpSp>
    </p:spTree>
    <p:extLst>
      <p:ext uri="{BB962C8B-B14F-4D97-AF65-F5344CB8AC3E}">
        <p14:creationId xmlns:p14="http://schemas.microsoft.com/office/powerpoint/2010/main" val="214905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25642" y="3643618"/>
            <a:ext cx="11237598" cy="1735792"/>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FR" dirty="0">
                <a:solidFill>
                  <a:srgbClr val="969292"/>
                </a:solidFill>
              </a:rPr>
              <a:t>Navigation dans une organisation (suite) </a:t>
            </a:r>
            <a:endParaRPr lang="en-CA" dirty="0">
              <a:solidFill>
                <a:srgbClr val="969292"/>
              </a:solidFill>
            </a:endParaRPr>
          </a:p>
        </p:txBody>
      </p:sp>
      <p:sp>
        <p:nvSpPr>
          <p:cNvPr id="3" name="Slide Number Placeholder 2"/>
          <p:cNvSpPr>
            <a:spLocks noGrp="1"/>
          </p:cNvSpPr>
          <p:nvPr>
            <p:ph type="sldNum" sz="quarter" idx="12"/>
          </p:nvPr>
        </p:nvSpPr>
        <p:spPr/>
        <p:txBody>
          <a:bodyPr/>
          <a:lstStyle/>
          <a:p>
            <a:fld id="{2E86C063-E22E-2E4C-A523-54089486E38F}" type="slidenum">
              <a:rPr lang="en-US" smtClean="0"/>
              <a:t>16</a:t>
            </a:fld>
            <a:endParaRPr lang="en-US" dirty="0"/>
          </a:p>
        </p:txBody>
      </p:sp>
      <p:sp>
        <p:nvSpPr>
          <p:cNvPr id="4" name="Rectangle 3"/>
          <p:cNvSpPr/>
          <p:nvPr/>
        </p:nvSpPr>
        <p:spPr>
          <a:xfrm>
            <a:off x="471340" y="1665112"/>
            <a:ext cx="10610850" cy="678519"/>
          </a:xfrm>
          <a:prstGeom prst="rect">
            <a:avLst/>
          </a:prstGeom>
        </p:spPr>
        <p:txBody>
          <a:bodyPr wrap="square">
            <a:spAutoFit/>
          </a:bodyPr>
          <a:lstStyle/>
          <a:p>
            <a:pPr>
              <a:lnSpc>
                <a:spcPct val="110000"/>
              </a:lnSpc>
              <a:spcAft>
                <a:spcPts val="600"/>
              </a:spcAf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L'onglet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Associated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OHS Cases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donne un aperçu de tous les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Cas de SST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associés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à cette organisation. Nous examinerons l'onglet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Cas de SST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en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détail dans le module 10.</a:t>
            </a:r>
          </a:p>
        </p:txBody>
      </p:sp>
      <p:grpSp>
        <p:nvGrpSpPr>
          <p:cNvPr id="5" name="Group 4"/>
          <p:cNvGrpSpPr/>
          <p:nvPr/>
        </p:nvGrpSpPr>
        <p:grpSpPr>
          <a:xfrm>
            <a:off x="5776765" y="2626099"/>
            <a:ext cx="6086475" cy="722339"/>
            <a:chOff x="5776765" y="2825729"/>
            <a:chExt cx="6086475" cy="722339"/>
          </a:xfrm>
        </p:grpSpPr>
        <p:sp>
          <p:nvSpPr>
            <p:cNvPr id="7" name="Rounded Rectangular Callout 6"/>
            <p:cNvSpPr/>
            <p:nvPr/>
          </p:nvSpPr>
          <p:spPr>
            <a:xfrm>
              <a:off x="5776765" y="2966773"/>
              <a:ext cx="2414337" cy="581295"/>
            </a:xfrm>
            <a:prstGeom prst="wedgeRoundRectCallout">
              <a:avLst>
                <a:gd name="adj1" fmla="val 178094"/>
                <a:gd name="adj2" fmla="val 174918"/>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Ajoute un nouvel enregistrement </a:t>
              </a:r>
              <a:r>
                <a:rPr lang="fr-FR" sz="1400" dirty="0" smtClean="0">
                  <a:solidFill>
                    <a:srgbClr val="7F7F7F"/>
                  </a:solidFill>
                </a:rPr>
                <a:t>Cas SST</a:t>
              </a:r>
              <a:endParaRPr lang="fr-FR" sz="1400" dirty="0">
                <a:solidFill>
                  <a:srgbClr val="7F7F7F"/>
                </a:solidFill>
              </a:endParaRPr>
            </a:p>
          </p:txBody>
        </p:sp>
        <p:sp>
          <p:nvSpPr>
            <p:cNvPr id="8" name="Rounded Rectangular Callout 7"/>
            <p:cNvSpPr/>
            <p:nvPr/>
          </p:nvSpPr>
          <p:spPr>
            <a:xfrm>
              <a:off x="8691709" y="2825729"/>
              <a:ext cx="3171531" cy="581295"/>
            </a:xfrm>
            <a:prstGeom prst="wedgeRoundRectCallout">
              <a:avLst>
                <a:gd name="adj1" fmla="val 41765"/>
                <a:gd name="adj2" fmla="val 17994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Ouvre la vue des enregistrements associés à cette section</a:t>
              </a:r>
            </a:p>
          </p:txBody>
        </p:sp>
      </p:grpSp>
      <p:sp>
        <p:nvSpPr>
          <p:cNvPr id="9" name="Rectangle 8"/>
          <p:cNvSpPr/>
          <p:nvPr/>
        </p:nvSpPr>
        <p:spPr>
          <a:xfrm>
            <a:off x="471340" y="2491528"/>
            <a:ext cx="5305425" cy="701731"/>
          </a:xfrm>
          <a:prstGeom prst="rect">
            <a:avLst/>
          </a:prstGeom>
        </p:spPr>
        <p:txBody>
          <a:bodyPr wrap="square">
            <a:spAutoFit/>
          </a:bodyPr>
          <a:lstStyle/>
          <a:p>
            <a:pPr>
              <a:lnSpc>
                <a:spcPct val="110000"/>
              </a:lnSpc>
              <a:spcAft>
                <a:spcPts val="600"/>
              </a:spcAf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Remarquez de nouveau que les boutons </a:t>
            </a:r>
            <a:r>
              <a:rPr lang="fr-FR" b="1" dirty="0" smtClean="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Ajouter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et </a:t>
            </a:r>
            <a:r>
              <a:rPr lang="fr-FR" b="1" dirty="0" smtClean="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Liste associée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sont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affichés.</a:t>
            </a:r>
          </a:p>
        </p:txBody>
      </p:sp>
    </p:spTree>
    <p:extLst>
      <p:ext uri="{BB962C8B-B14F-4D97-AF65-F5344CB8AC3E}">
        <p14:creationId xmlns:p14="http://schemas.microsoft.com/office/powerpoint/2010/main" val="2392822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5205908" y="4357421"/>
            <a:ext cx="6345157" cy="1842142"/>
          </a:xfrm>
          <a:prstGeom prst="rect">
            <a:avLst/>
          </a:prstGeom>
          <a:ln>
            <a:solidFill>
              <a:schemeClr val="bg2"/>
            </a:solidFill>
          </a:ln>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3"/>
          <a:stretch>
            <a:fillRect/>
          </a:stretch>
        </p:blipFill>
        <p:spPr>
          <a:xfrm>
            <a:off x="5205909" y="2552722"/>
            <a:ext cx="6345157" cy="1487830"/>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FR" dirty="0"/>
              <a:t>Navigation dans une organisation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17</a:t>
            </a:fld>
            <a:endParaRPr lang="en-US" dirty="0"/>
          </a:p>
        </p:txBody>
      </p:sp>
      <p:sp>
        <p:nvSpPr>
          <p:cNvPr id="7" name="TextBox 6"/>
          <p:cNvSpPr txBox="1"/>
          <p:nvPr/>
        </p:nvSpPr>
        <p:spPr>
          <a:xfrm>
            <a:off x="471339" y="1454098"/>
            <a:ext cx="11079727" cy="646331"/>
          </a:xfrm>
          <a:prstGeom prst="rect">
            <a:avLst/>
          </a:prstGeom>
          <a:noFill/>
        </p:spPr>
        <p:txBody>
          <a:bodyPr wrap="square" rtlCol="0">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La section</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rPr>
              <a:t> </a:t>
            </a:r>
            <a:r>
              <a:rPr lang="fr-FR" b="1" dirty="0" err="1" smtClean="0">
                <a:solidFill>
                  <a:schemeClr val="bg2">
                    <a:lumMod val="50000"/>
                  </a:schemeClr>
                </a:solidFill>
                <a:latin typeface="Microsoft JhengHei Light" panose="020B0304030504040204" pitchFamily="34" charset="-120"/>
                <a:ea typeface="Microsoft JhengHei Light" panose="020B0304030504040204" pitchFamily="34" charset="-120"/>
              </a:rPr>
              <a:t>Permits</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rPr>
              <a:t>/Extensions/Avis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affichera toutes les P.E.N. associées et 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rPr>
              <a:t>Juridiction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affichera les administrations associées à l'organisation.</a:t>
            </a:r>
          </a:p>
        </p:txBody>
      </p:sp>
      <p:grpSp>
        <p:nvGrpSpPr>
          <p:cNvPr id="16" name="Group 15"/>
          <p:cNvGrpSpPr/>
          <p:nvPr/>
        </p:nvGrpSpPr>
        <p:grpSpPr>
          <a:xfrm>
            <a:off x="9129650" y="1783446"/>
            <a:ext cx="2068109" cy="3435537"/>
            <a:chOff x="8997808" y="1880512"/>
            <a:chExt cx="2068109" cy="2831132"/>
          </a:xfrm>
        </p:grpSpPr>
        <p:sp>
          <p:nvSpPr>
            <p:cNvPr id="11" name="Rounded Rectangular Callout 10"/>
            <p:cNvSpPr/>
            <p:nvPr/>
          </p:nvSpPr>
          <p:spPr>
            <a:xfrm>
              <a:off x="8997808" y="1880512"/>
              <a:ext cx="1705100" cy="1534748"/>
            </a:xfrm>
            <a:prstGeom prst="wedgeRoundRectCallout">
              <a:avLst>
                <a:gd name="adj1" fmla="val 72554"/>
                <a:gd name="adj2" fmla="val 22782"/>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La vue des éléments associés est disponible, mais on ne peut pas ajouter un élément</a:t>
              </a:r>
            </a:p>
          </p:txBody>
        </p:sp>
        <p:sp>
          <p:nvSpPr>
            <p:cNvPr id="12" name="Rounded Rectangular Callout 11"/>
            <p:cNvSpPr/>
            <p:nvPr/>
          </p:nvSpPr>
          <p:spPr>
            <a:xfrm>
              <a:off x="9161732" y="3415260"/>
              <a:ext cx="1904185" cy="1296384"/>
            </a:xfrm>
            <a:prstGeom prst="wedgeRoundRectCallout">
              <a:avLst>
                <a:gd name="adj1" fmla="val 60760"/>
                <a:gd name="adj2" fmla="val 1436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La vue des éléments associés et la fonction d'ajout d'un élément ne sont pas disponibles</a:t>
              </a:r>
            </a:p>
          </p:txBody>
        </p:sp>
      </p:grpSp>
      <p:sp>
        <p:nvSpPr>
          <p:cNvPr id="13" name="TextBox 12"/>
          <p:cNvSpPr txBox="1"/>
          <p:nvPr/>
        </p:nvSpPr>
        <p:spPr>
          <a:xfrm>
            <a:off x="471339" y="2313471"/>
            <a:ext cx="4602727" cy="2031325"/>
          </a:xfrm>
          <a:prstGeom prst="rect">
            <a:avLst/>
          </a:prstGeom>
          <a:noFill/>
        </p:spPr>
        <p:txBody>
          <a:bodyPr wrap="square" rtlCol="0">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Remarquez que vous ne pouvez pas ajouter une association même si la section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rPr>
              <a:t>Juridiction</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 offre l'option de consulter les enregistrements associés. </a:t>
            </a:r>
          </a:p>
          <a:p>
            <a:endParaRPr lang="fr-FR" dirty="0">
              <a:solidFill>
                <a:schemeClr val="bg2">
                  <a:lumMod val="50000"/>
                </a:schemeClr>
              </a:solidFill>
              <a:latin typeface="Microsoft JhengHei Light" panose="020B0304030504040204" pitchFamily="34" charset="-120"/>
              <a:ea typeface="Microsoft JhengHei Light" panose="020B0304030504040204" pitchFamily="34" charset="-120"/>
            </a:endParaRPr>
          </a:p>
          <a:p>
            <a:r>
              <a:rPr lang="fr-FR" dirty="0">
                <a:solidFill>
                  <a:schemeClr val="bg2">
                    <a:lumMod val="50000"/>
                  </a:schemeClr>
                </a:solidFill>
                <a:latin typeface="Microsoft JhengHei Light" panose="020B0304030504040204" pitchFamily="34" charset="-120"/>
                <a:ea typeface="Microsoft JhengHei Light" panose="020B0304030504040204" pitchFamily="34" charset="-120"/>
              </a:rPr>
              <a:t>Aucune action ne peut être exécutée dans la section the </a:t>
            </a:r>
            <a:r>
              <a:rPr lang="fr-FR" b="1" dirty="0" err="1" smtClean="0">
                <a:solidFill>
                  <a:schemeClr val="bg2">
                    <a:lumMod val="50000"/>
                  </a:schemeClr>
                </a:solidFill>
                <a:latin typeface="Microsoft JhengHei Light" panose="020B0304030504040204" pitchFamily="34" charset="-120"/>
                <a:ea typeface="Microsoft JhengHei Light" panose="020B0304030504040204" pitchFamily="34" charset="-120"/>
              </a:rPr>
              <a:t>Permits</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rPr>
              <a:t>/Exemptions/Avis.</a:t>
            </a:r>
            <a:endParaRPr lang="fr-FR" b="1" dirty="0">
              <a:solidFill>
                <a:schemeClr val="bg2">
                  <a:lumMod val="50000"/>
                </a:schemeClr>
              </a:solidFill>
              <a:latin typeface="Microsoft JhengHei Light" panose="020B0304030504040204" pitchFamily="34" charset="-120"/>
              <a:ea typeface="Microsoft JhengHei Light" panose="020B0304030504040204" pitchFamily="34" charset="-120"/>
            </a:endParaRPr>
          </a:p>
        </p:txBody>
      </p:sp>
      <p:sp>
        <p:nvSpPr>
          <p:cNvPr id="15" name="Rectangle 14"/>
          <p:cNvSpPr/>
          <p:nvPr/>
        </p:nvSpPr>
        <p:spPr>
          <a:xfrm>
            <a:off x="425549" y="4939725"/>
            <a:ext cx="4221080" cy="1200329"/>
          </a:xfrm>
          <a:prstGeom prst="rect">
            <a:avLst/>
          </a:prstGeom>
        </p:spPr>
        <p:txBody>
          <a:bodyPr wrap="square">
            <a:spAutoFit/>
          </a:bodyPr>
          <a:lstStyle/>
          <a:p>
            <a:r>
              <a:rPr lang="fr-FR" i="1" dirty="0" smtClean="0">
                <a:solidFill>
                  <a:schemeClr val="bg2">
                    <a:lumMod val="50000"/>
                  </a:schemeClr>
                </a:solidFill>
                <a:latin typeface="Microsoft JhengHei Light" panose="020B0304030504040204" pitchFamily="34" charset="-120"/>
                <a:ea typeface="Microsoft JhengHei Light" panose="020B0304030504040204" pitchFamily="34" charset="-120"/>
              </a:rPr>
              <a:t>(Les </a:t>
            </a:r>
            <a:r>
              <a:rPr lang="fr-FR" i="1" dirty="0">
                <a:solidFill>
                  <a:schemeClr val="bg2">
                    <a:lumMod val="50000"/>
                  </a:schemeClr>
                </a:solidFill>
                <a:latin typeface="Microsoft JhengHei Light" panose="020B0304030504040204" pitchFamily="34" charset="-120"/>
                <a:ea typeface="Microsoft JhengHei Light" panose="020B0304030504040204" pitchFamily="34" charset="-120"/>
              </a:rPr>
              <a:t>onglets Section associés à </a:t>
            </a:r>
            <a:r>
              <a:rPr lang="fr-FR" b="1" i="1" dirty="0" smtClean="0">
                <a:solidFill>
                  <a:srgbClr val="767171"/>
                </a:solidFill>
                <a:latin typeface="Microsoft JhengHei Light" panose="020B0304030504040204" pitchFamily="34" charset="-120"/>
                <a:ea typeface="Microsoft JhengHei Light" panose="020B0304030504040204" pitchFamily="34" charset="-120"/>
              </a:rPr>
              <a:t>EAHVOR </a:t>
            </a:r>
            <a:r>
              <a:rPr lang="fr-FR" i="1" dirty="0">
                <a:solidFill>
                  <a:srgbClr val="767171"/>
                </a:solidFill>
                <a:latin typeface="Microsoft JhengHei Light" panose="020B0304030504040204" pitchFamily="34" charset="-120"/>
                <a:ea typeface="Microsoft JhengHei Light" panose="020B0304030504040204" pitchFamily="34" charset="-120"/>
              </a:rPr>
              <a:t>et à </a:t>
            </a:r>
            <a:r>
              <a:rPr lang="fr-FR" b="1" i="1" dirty="0">
                <a:solidFill>
                  <a:srgbClr val="767171"/>
                </a:solidFill>
                <a:latin typeface="Microsoft JhengHei Light" panose="020B0304030504040204" pitchFamily="34" charset="-120"/>
                <a:ea typeface="Microsoft JhengHei Light" panose="020B0304030504040204" pitchFamily="34" charset="-120"/>
              </a:rPr>
              <a:t>RAESCR</a:t>
            </a:r>
            <a:r>
              <a:rPr lang="fr-FR" i="1" dirty="0" smtClean="0">
                <a:solidFill>
                  <a:srgbClr val="767171"/>
                </a:solidFill>
                <a:latin typeface="Microsoft JhengHei Light" panose="020B0304030504040204" pitchFamily="34" charset="-120"/>
                <a:ea typeface="Microsoft JhengHei Light" panose="020B0304030504040204" pitchFamily="34" charset="-120"/>
              </a:rPr>
              <a:t> </a:t>
            </a:r>
            <a:r>
              <a:rPr lang="fr-FR" i="1" dirty="0">
                <a:solidFill>
                  <a:srgbClr val="767171"/>
                </a:solidFill>
                <a:latin typeface="Microsoft JhengHei Light" panose="020B0304030504040204" pitchFamily="34" charset="-120"/>
                <a:ea typeface="Microsoft JhengHei Light" panose="020B0304030504040204" pitchFamily="34" charset="-120"/>
              </a:rPr>
              <a:t>seront </a:t>
            </a:r>
            <a:r>
              <a:rPr lang="fr-FR" i="1" dirty="0">
                <a:solidFill>
                  <a:schemeClr val="bg2">
                    <a:lumMod val="50000"/>
                  </a:schemeClr>
                </a:solidFill>
                <a:latin typeface="Microsoft JhengHei Light" panose="020B0304030504040204" pitchFamily="34" charset="-120"/>
                <a:ea typeface="Microsoft JhengHei Light" panose="020B0304030504040204" pitchFamily="34" charset="-120"/>
              </a:rPr>
              <a:t>couverts dans nos modules traitant de la production de rapports.)</a:t>
            </a:r>
          </a:p>
        </p:txBody>
      </p:sp>
    </p:spTree>
    <p:extLst>
      <p:ext uri="{BB962C8B-B14F-4D97-AF65-F5344CB8AC3E}">
        <p14:creationId xmlns:p14="http://schemas.microsoft.com/office/powerpoint/2010/main" val="3146151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009" y="2763069"/>
            <a:ext cx="11790581" cy="2242068"/>
          </a:xfrm>
          <a:prstGeom prst="rect">
            <a:avLst/>
          </a:prstGeom>
        </p:spPr>
      </p:pic>
      <p:sp>
        <p:nvSpPr>
          <p:cNvPr id="2" name="Title 1"/>
          <p:cNvSpPr>
            <a:spLocks noGrp="1"/>
          </p:cNvSpPr>
          <p:nvPr>
            <p:ph type="title"/>
          </p:nvPr>
        </p:nvSpPr>
        <p:spPr>
          <a:xfrm>
            <a:off x="471340" y="365125"/>
            <a:ext cx="11623250" cy="1325563"/>
          </a:xfrm>
          <a:noFill/>
        </p:spPr>
        <p:txBody>
          <a:bodyPr>
            <a:normAutofit/>
          </a:bodyPr>
          <a:lstStyle/>
          <a:p>
            <a:r>
              <a:rPr lang="fr-FR" dirty="0"/>
              <a:t>Navigation dans une organisation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18</a:t>
            </a:fld>
            <a:endParaRPr lang="en-US" dirty="0"/>
          </a:p>
        </p:txBody>
      </p:sp>
      <p:grpSp>
        <p:nvGrpSpPr>
          <p:cNvPr id="21" name="Group 20"/>
          <p:cNvGrpSpPr/>
          <p:nvPr/>
        </p:nvGrpSpPr>
        <p:grpSpPr>
          <a:xfrm>
            <a:off x="304009" y="2928830"/>
            <a:ext cx="11587759" cy="2418240"/>
            <a:chOff x="258918" y="2919612"/>
            <a:chExt cx="11587759" cy="2418240"/>
          </a:xfrm>
        </p:grpSpPr>
        <p:sp>
          <p:nvSpPr>
            <p:cNvPr id="13" name="Rectangle 12"/>
            <p:cNvSpPr/>
            <p:nvPr/>
          </p:nvSpPr>
          <p:spPr>
            <a:xfrm>
              <a:off x="258918" y="3682119"/>
              <a:ext cx="8505825" cy="27881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ounded Rectangular Callout 17"/>
            <p:cNvSpPr/>
            <p:nvPr/>
          </p:nvSpPr>
          <p:spPr>
            <a:xfrm>
              <a:off x="8114793" y="4756557"/>
              <a:ext cx="1601214" cy="581295"/>
            </a:xfrm>
            <a:prstGeom prst="wedgeRoundRectCallout">
              <a:avLst>
                <a:gd name="adj1" fmla="val -127092"/>
                <a:gd name="adj2" fmla="val -19918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dirty="0" err="1" smtClean="0">
                  <a:solidFill>
                    <a:srgbClr val="7F7F7F"/>
                  </a:solidFill>
                </a:rPr>
                <a:t>En-têtes</a:t>
              </a:r>
              <a:r>
                <a:rPr lang="en-CA" sz="1400" dirty="0" smtClean="0">
                  <a:solidFill>
                    <a:srgbClr val="7F7F7F"/>
                  </a:solidFill>
                </a:rPr>
                <a:t> de </a:t>
              </a:r>
              <a:r>
                <a:rPr lang="en-CA" sz="1400" dirty="0" err="1" smtClean="0">
                  <a:solidFill>
                    <a:srgbClr val="7F7F7F"/>
                  </a:solidFill>
                </a:rPr>
                <a:t>colonne</a:t>
              </a:r>
              <a:endParaRPr lang="en-CA" sz="1400" dirty="0"/>
            </a:p>
          </p:txBody>
        </p:sp>
        <p:sp>
          <p:nvSpPr>
            <p:cNvPr id="17" name="Rounded Rectangular Callout 16"/>
            <p:cNvSpPr/>
            <p:nvPr/>
          </p:nvSpPr>
          <p:spPr>
            <a:xfrm>
              <a:off x="10245463" y="2919612"/>
              <a:ext cx="1601214" cy="342932"/>
            </a:xfrm>
            <a:prstGeom prst="wedgeRoundRectCallout">
              <a:avLst>
                <a:gd name="adj1" fmla="val 39964"/>
                <a:gd name="adj2" fmla="val 252269"/>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dirty="0" err="1" smtClean="0">
                  <a:solidFill>
                    <a:srgbClr val="7F7F7F"/>
                  </a:solidFill>
                </a:rPr>
                <a:t>Outils</a:t>
              </a:r>
              <a:r>
                <a:rPr lang="en-CA" sz="1400" dirty="0" smtClean="0">
                  <a:solidFill>
                    <a:srgbClr val="7F7F7F"/>
                  </a:solidFill>
                </a:rPr>
                <a:t> de </a:t>
              </a:r>
              <a:r>
                <a:rPr lang="en-CA" sz="1400" dirty="0" err="1" smtClean="0">
                  <a:solidFill>
                    <a:srgbClr val="7F7F7F"/>
                  </a:solidFill>
                </a:rPr>
                <a:t>filtrage</a:t>
              </a:r>
              <a:endParaRPr lang="en-CA" sz="1400" dirty="0"/>
            </a:p>
          </p:txBody>
        </p:sp>
      </p:grpSp>
      <p:sp>
        <p:nvSpPr>
          <p:cNvPr id="22" name="Rectangle 21"/>
          <p:cNvSpPr/>
          <p:nvPr/>
        </p:nvSpPr>
        <p:spPr>
          <a:xfrm>
            <a:off x="638175" y="1719405"/>
            <a:ext cx="10504148" cy="701731"/>
          </a:xfrm>
          <a:prstGeom prst="rect">
            <a:avLst/>
          </a:prstGeom>
        </p:spPr>
        <p:txBody>
          <a:bodyPr wrap="square">
            <a:spAutoFit/>
          </a:bodyPr>
          <a:lstStyle/>
          <a:p>
            <a:pPr>
              <a:lnSpc>
                <a:spcPct val="110000"/>
              </a:lnSpc>
              <a:spcAft>
                <a:spcPts val="600"/>
              </a:spcAft>
            </a:pPr>
            <a:r>
              <a:rPr lang="fr-FR" dirty="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 pour toute liste, le contenu des sections peut être filtré à l'aide des en-têtes de colonne et/ou en activant l'outil de filtrage.</a:t>
            </a:r>
            <a:endParaRPr lang="en-CA" dirty="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969139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03250" y="2215601"/>
            <a:ext cx="4347247" cy="3563732"/>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en-CA" dirty="0"/>
              <a:t>Organization Content – Sections (cont.)</a:t>
            </a:r>
          </a:p>
        </p:txBody>
      </p:sp>
      <p:sp>
        <p:nvSpPr>
          <p:cNvPr id="3" name="Slide Number Placeholder 2"/>
          <p:cNvSpPr>
            <a:spLocks noGrp="1"/>
          </p:cNvSpPr>
          <p:nvPr>
            <p:ph type="sldNum" sz="quarter" idx="12"/>
          </p:nvPr>
        </p:nvSpPr>
        <p:spPr/>
        <p:txBody>
          <a:bodyPr/>
          <a:lstStyle/>
          <a:p>
            <a:fld id="{2E86C063-E22E-2E4C-A523-54089486E38F}" type="slidenum">
              <a:rPr lang="en-US" smtClean="0"/>
              <a:t>19</a:t>
            </a:fld>
            <a:endParaRPr lang="en-US" dirty="0"/>
          </a:p>
        </p:txBody>
      </p:sp>
      <p:sp>
        <p:nvSpPr>
          <p:cNvPr id="4" name="Rectangle 3"/>
          <p:cNvSpPr/>
          <p:nvPr/>
        </p:nvSpPr>
        <p:spPr>
          <a:xfrm>
            <a:off x="471340" y="1404938"/>
            <a:ext cx="11418115" cy="373820"/>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Activité</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comporte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deux sous-sections :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Activités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et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Notes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endParaRPr lang="en-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27" name="Rectangle 26"/>
          <p:cNvSpPr/>
          <p:nvPr/>
        </p:nvSpPr>
        <p:spPr>
          <a:xfrm>
            <a:off x="421287" y="1759634"/>
            <a:ext cx="3908155" cy="2202013"/>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section </a:t>
            </a:r>
            <a:r>
              <a:rPr lang="fr-FR" b="1" dirty="0" err="1"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Activitié</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vous permet de voir toutes les activités associées à l'organisation. Si la liste est longue, différents filtres peuvent être appliqués, par exemple par type (p. ex. Email) ou par état (p. ex.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En cours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ou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Arrivé à échéance).</a:t>
            </a:r>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29" name="Rectangle 28"/>
          <p:cNvSpPr/>
          <p:nvPr/>
        </p:nvSpPr>
        <p:spPr>
          <a:xfrm>
            <a:off x="471340" y="4090453"/>
            <a:ext cx="3710213" cy="2585323"/>
          </a:xfrm>
          <a:prstGeom prst="rect">
            <a:avLst/>
          </a:prstGeom>
        </p:spPr>
        <p:txBody>
          <a:bodyPr wrap="square">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Vous pouvez également effectuer diverses actions, comme ajouter un appel téléphonique ou une tâche. Pour accéder à la liste des actions supplémentaires que vous pouvez effectuer, sélectionnez simplement les ellipses à côté de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Ajouter Tâche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activer un menu déroulant.</a:t>
            </a:r>
          </a:p>
        </p:txBody>
      </p:sp>
      <p:grpSp>
        <p:nvGrpSpPr>
          <p:cNvPr id="38" name="Group 37"/>
          <p:cNvGrpSpPr/>
          <p:nvPr/>
        </p:nvGrpSpPr>
        <p:grpSpPr>
          <a:xfrm>
            <a:off x="4662987" y="1916844"/>
            <a:ext cx="7415674" cy="4439506"/>
            <a:chOff x="4473781" y="1924954"/>
            <a:chExt cx="7415674" cy="4439506"/>
          </a:xfrm>
        </p:grpSpPr>
        <p:pic>
          <p:nvPicPr>
            <p:cNvPr id="7" name="Picture 6"/>
            <p:cNvPicPr>
              <a:picLocks noChangeAspect="1"/>
            </p:cNvPicPr>
            <p:nvPr/>
          </p:nvPicPr>
          <p:blipFill rotWithShape="1">
            <a:blip r:embed="rId3"/>
            <a:srcRect l="84665" t="6463" b="80053"/>
            <a:stretch/>
          </p:blipFill>
          <p:spPr>
            <a:xfrm>
              <a:off x="9948280" y="2577436"/>
              <a:ext cx="774032" cy="494973"/>
            </a:xfrm>
            <a:prstGeom prst="rect">
              <a:avLst/>
            </a:prstGeom>
            <a:ln>
              <a:solidFill>
                <a:schemeClr val="bg2"/>
              </a:solidFill>
            </a:ln>
            <a:effectLst>
              <a:outerShdw blurRad="50800" dist="38100" dir="2700000" algn="tl" rotWithShape="0">
                <a:prstClr val="black">
                  <a:alpha val="40000"/>
                </a:prstClr>
              </a:outerShdw>
            </a:effectLst>
          </p:spPr>
        </p:pic>
        <p:sp>
          <p:nvSpPr>
            <p:cNvPr id="25" name="Rounded Rectangular Callout 24"/>
            <p:cNvSpPr/>
            <p:nvPr/>
          </p:nvSpPr>
          <p:spPr>
            <a:xfrm>
              <a:off x="9656805" y="1924954"/>
              <a:ext cx="2131015" cy="581295"/>
            </a:xfrm>
            <a:prstGeom prst="wedgeRoundRectCallout">
              <a:avLst>
                <a:gd name="adj1" fmla="val -7424"/>
                <a:gd name="adj2" fmla="val 8115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dirty="0" err="1" smtClean="0">
                  <a:solidFill>
                    <a:srgbClr val="7F7F7F"/>
                  </a:solidFill>
                </a:rPr>
                <a:t>Vue</a:t>
              </a:r>
              <a:r>
                <a:rPr lang="en-CA" sz="1400" dirty="0" smtClean="0">
                  <a:solidFill>
                    <a:srgbClr val="7F7F7F"/>
                  </a:solidFill>
                </a:rPr>
                <a:t> des </a:t>
              </a:r>
              <a:r>
                <a:rPr lang="en-CA" sz="1400" dirty="0" err="1" smtClean="0">
                  <a:solidFill>
                    <a:srgbClr val="7F7F7F"/>
                  </a:solidFill>
                </a:rPr>
                <a:t>enregistrements</a:t>
              </a:r>
              <a:r>
                <a:rPr lang="en-CA" sz="1400" dirty="0" smtClean="0">
                  <a:solidFill>
                    <a:srgbClr val="7F7F7F"/>
                  </a:solidFill>
                </a:rPr>
                <a:t> </a:t>
              </a:r>
              <a:r>
                <a:rPr lang="en-CA" sz="1400" dirty="0" err="1" smtClean="0">
                  <a:solidFill>
                    <a:srgbClr val="7F7F7F"/>
                  </a:solidFill>
                </a:rPr>
                <a:t>associés</a:t>
              </a:r>
              <a:endParaRPr lang="en-CA" sz="1400" dirty="0"/>
            </a:p>
          </p:txBody>
        </p:sp>
        <p:sp>
          <p:nvSpPr>
            <p:cNvPr id="12" name="Rounded Rectangular Callout 11"/>
            <p:cNvSpPr/>
            <p:nvPr/>
          </p:nvSpPr>
          <p:spPr>
            <a:xfrm>
              <a:off x="10494836" y="3427791"/>
              <a:ext cx="1394619" cy="2936669"/>
            </a:xfrm>
            <a:prstGeom prst="wedgeRoundRectCallout">
              <a:avLst>
                <a:gd name="adj1" fmla="val -66399"/>
                <a:gd name="adj2" fmla="val -6103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t" anchorCtr="0">
              <a:noAutofit/>
            </a:bodyPr>
            <a:lstStyle/>
            <a:p>
              <a:pPr algn="ctr"/>
              <a:r>
                <a:rPr lang="en-CA" sz="1400" dirty="0" err="1">
                  <a:solidFill>
                    <a:schemeClr val="tx1"/>
                  </a:solidFill>
                </a:rPr>
                <a:t>Filtre</a:t>
              </a:r>
              <a:r>
                <a:rPr lang="en-CA" sz="1400" dirty="0">
                  <a:solidFill>
                    <a:schemeClr val="tx1"/>
                  </a:solidFill>
                </a:rPr>
                <a:t> </a:t>
              </a:r>
              <a:r>
                <a:rPr lang="en-CA" sz="1400" dirty="0" err="1">
                  <a:solidFill>
                    <a:schemeClr val="tx1"/>
                  </a:solidFill>
                </a:rPr>
                <a:t>selon</a:t>
              </a:r>
              <a:r>
                <a:rPr lang="en-CA" sz="1400" dirty="0">
                  <a:solidFill>
                    <a:schemeClr val="tx1"/>
                  </a:solidFill>
                </a:rPr>
                <a:t> </a:t>
              </a:r>
              <a:r>
                <a:rPr lang="en-CA" sz="1400" dirty="0" err="1">
                  <a:solidFill>
                    <a:schemeClr val="tx1"/>
                  </a:solidFill>
                </a:rPr>
                <a:t>l'état</a:t>
              </a:r>
              <a:endParaRPr lang="en-CA" sz="1400" dirty="0">
                <a:solidFill>
                  <a:schemeClr val="tx1"/>
                </a:solidFill>
              </a:endParaRPr>
            </a:p>
          </p:txBody>
        </p:sp>
        <p:grpSp>
          <p:nvGrpSpPr>
            <p:cNvPr id="35" name="Group 34"/>
            <p:cNvGrpSpPr/>
            <p:nvPr/>
          </p:nvGrpSpPr>
          <p:grpSpPr>
            <a:xfrm>
              <a:off x="4473781" y="3326540"/>
              <a:ext cx="1219691" cy="1654534"/>
              <a:chOff x="4202368" y="3146482"/>
              <a:chExt cx="1361357" cy="1654534"/>
            </a:xfrm>
          </p:grpSpPr>
          <p:sp>
            <p:nvSpPr>
              <p:cNvPr id="20" name="Rounded Rectangular Callout 19"/>
              <p:cNvSpPr/>
              <p:nvPr/>
            </p:nvSpPr>
            <p:spPr>
              <a:xfrm>
                <a:off x="4202368" y="3146482"/>
                <a:ext cx="1361357" cy="1654534"/>
              </a:xfrm>
              <a:prstGeom prst="wedgeRoundRectCallout">
                <a:avLst>
                  <a:gd name="adj1" fmla="val 74688"/>
                  <a:gd name="adj2" fmla="val -6099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t" anchorCtr="0">
                <a:noAutofit/>
              </a:bodyPr>
              <a:lstStyle/>
              <a:p>
                <a:pPr algn="ctr"/>
                <a:r>
                  <a:rPr lang="en-CA" sz="1400" dirty="0" err="1" smtClean="0">
                    <a:solidFill>
                      <a:schemeClr val="tx1"/>
                    </a:solidFill>
                  </a:rPr>
                  <a:t>Filtre</a:t>
                </a:r>
                <a:r>
                  <a:rPr lang="en-CA" sz="1400" dirty="0" smtClean="0">
                    <a:solidFill>
                      <a:schemeClr val="tx1"/>
                    </a:solidFill>
                  </a:rPr>
                  <a:t> </a:t>
                </a:r>
                <a:r>
                  <a:rPr lang="en-CA" sz="1400" dirty="0" err="1" smtClean="0">
                    <a:solidFill>
                      <a:schemeClr val="tx1"/>
                    </a:solidFill>
                  </a:rPr>
                  <a:t>selon</a:t>
                </a:r>
                <a:r>
                  <a:rPr lang="en-CA" sz="1400" dirty="0" smtClean="0">
                    <a:solidFill>
                      <a:schemeClr val="tx1"/>
                    </a:solidFill>
                  </a:rPr>
                  <a:t> </a:t>
                </a:r>
                <a:r>
                  <a:rPr lang="en-CA" sz="1400" dirty="0" err="1" smtClean="0">
                    <a:solidFill>
                      <a:schemeClr val="tx1"/>
                    </a:solidFill>
                  </a:rPr>
                  <a:t>l'état</a:t>
                </a:r>
                <a:endParaRPr lang="en-CA" sz="1400" dirty="0">
                  <a:solidFill>
                    <a:schemeClr val="tx1"/>
                  </a:solidFill>
                </a:endParaRPr>
              </a:p>
            </p:txBody>
          </p:sp>
          <p:sp>
            <p:nvSpPr>
              <p:cNvPr id="32" name="Rectangle 31"/>
              <p:cNvSpPr/>
              <p:nvPr/>
            </p:nvSpPr>
            <p:spPr>
              <a:xfrm>
                <a:off x="4938452" y="3803242"/>
                <a:ext cx="483613" cy="214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6" name="Rounded Rectangular Callout 35"/>
            <p:cNvSpPr/>
            <p:nvPr/>
          </p:nvSpPr>
          <p:spPr>
            <a:xfrm>
              <a:off x="7798288" y="2264221"/>
              <a:ext cx="1686517" cy="581295"/>
            </a:xfrm>
            <a:prstGeom prst="wedgeRoundRectCallout">
              <a:avLst>
                <a:gd name="adj1" fmla="val 20119"/>
                <a:gd name="adj2" fmla="val 9317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dirty="0" err="1" smtClean="0">
                  <a:solidFill>
                    <a:srgbClr val="7F7F7F"/>
                  </a:solidFill>
                </a:rPr>
                <a:t>Activités</a:t>
              </a:r>
              <a:r>
                <a:rPr lang="en-CA" sz="1400" dirty="0" smtClean="0">
                  <a:solidFill>
                    <a:srgbClr val="7F7F7F"/>
                  </a:solidFill>
                </a:rPr>
                <a:t> </a:t>
              </a:r>
              <a:r>
                <a:rPr lang="en-CA" sz="1400" dirty="0" err="1" smtClean="0">
                  <a:solidFill>
                    <a:srgbClr val="7F7F7F"/>
                  </a:solidFill>
                </a:rPr>
                <a:t>additionelles</a:t>
              </a:r>
              <a:endParaRPr lang="en-CA" sz="1400" dirty="0"/>
            </a:p>
          </p:txBody>
        </p:sp>
      </p:grpSp>
      <p:pic>
        <p:nvPicPr>
          <p:cNvPr id="6" name="Picture 5"/>
          <p:cNvPicPr>
            <a:picLocks noChangeAspect="1"/>
          </p:cNvPicPr>
          <p:nvPr/>
        </p:nvPicPr>
        <p:blipFill rotWithShape="1">
          <a:blip r:embed="rId4"/>
          <a:srcRect t="8507"/>
          <a:stretch/>
        </p:blipFill>
        <p:spPr>
          <a:xfrm>
            <a:off x="10806563" y="3997467"/>
            <a:ext cx="1198537" cy="2098095"/>
          </a:xfrm>
          <a:prstGeom prst="rect">
            <a:avLst/>
          </a:prstGeom>
          <a:ln>
            <a:solidFill>
              <a:schemeClr val="bg2"/>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4721056" y="3873788"/>
            <a:ext cx="1093599" cy="686180"/>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2568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2</a:t>
            </a:fld>
            <a:endParaRPr lang="en-US" dirty="0"/>
          </a:p>
        </p:txBody>
      </p:sp>
      <p:sp>
        <p:nvSpPr>
          <p:cNvPr id="7" name="TextBox 6"/>
          <p:cNvSpPr txBox="1"/>
          <p:nvPr/>
        </p:nvSpPr>
        <p:spPr>
          <a:xfrm>
            <a:off x="2895064" y="3353224"/>
            <a:ext cx="6614824" cy="1323439"/>
          </a:xfrm>
          <a:prstGeom prst="rect">
            <a:avLst/>
          </a:prstGeom>
          <a:noFill/>
        </p:spPr>
        <p:txBody>
          <a:bodyPr wrap="none" rtlCol="0">
            <a:spAutoFit/>
          </a:bodyPr>
          <a:lstStyle/>
          <a:p>
            <a:pPr algn="ctr"/>
            <a:r>
              <a:rPr lang="fr-CA" sz="4000" dirty="0">
                <a:solidFill>
                  <a:srgbClr val="767171"/>
                </a:solidFill>
                <a:latin typeface="Microsoft JhengHei Light" panose="020B0304030504040204" pitchFamily="34" charset="-120"/>
                <a:ea typeface="Microsoft JhengHei Light" panose="020B0304030504040204" pitchFamily="34" charset="-120"/>
              </a:rPr>
              <a:t>Module 2: </a:t>
            </a:r>
            <a:r>
              <a:rPr lang="fr-FR" sz="4000" dirty="0">
                <a:solidFill>
                  <a:srgbClr val="767171"/>
                </a:solidFill>
                <a:latin typeface="Microsoft JhengHei Light" panose="020B0304030504040204" pitchFamily="34" charset="-120"/>
                <a:ea typeface="Microsoft JhengHei Light" panose="020B0304030504040204" pitchFamily="34" charset="-120"/>
              </a:rPr>
              <a:t>Renseignements </a:t>
            </a:r>
          </a:p>
          <a:p>
            <a:pPr algn="ctr"/>
            <a:r>
              <a:rPr lang="fr-FR" sz="4000" dirty="0">
                <a:solidFill>
                  <a:srgbClr val="767171"/>
                </a:solidFill>
                <a:latin typeface="Microsoft JhengHei Light" panose="020B0304030504040204" pitchFamily="34" charset="-120"/>
                <a:ea typeface="Microsoft JhengHei Light" panose="020B0304030504040204" pitchFamily="34" charset="-120"/>
              </a:rPr>
              <a:t>sur le </a:t>
            </a:r>
            <a:r>
              <a:rPr lang="fr-FR" sz="4000" dirty="0" smtClean="0">
                <a:solidFill>
                  <a:srgbClr val="767171"/>
                </a:solidFill>
                <a:latin typeface="Microsoft JhengHei Light" panose="020B0304030504040204" pitchFamily="34" charset="-120"/>
                <a:ea typeface="Microsoft JhengHei Light" panose="020B0304030504040204" pitchFamily="34" charset="-120"/>
              </a:rPr>
              <a:t>client</a:t>
            </a:r>
            <a:endParaRPr lang="fr-FR" sz="4000" dirty="0">
              <a:solidFill>
                <a:srgbClr val="767171"/>
              </a:solidFill>
              <a:latin typeface="Microsoft JhengHei Light" panose="020B0304030504040204" pitchFamily="34" charset="-120"/>
              <a:ea typeface="Microsoft JhengHei Light" panose="020B0304030504040204" pitchFamily="34" charset="-12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406" y="854638"/>
            <a:ext cx="2896903" cy="2202171"/>
          </a:xfrm>
          <a:prstGeom prst="rect">
            <a:avLst/>
          </a:prstGeom>
        </p:spPr>
      </p:pic>
      <p:sp>
        <p:nvSpPr>
          <p:cNvPr id="9" name="TextBox 8"/>
          <p:cNvSpPr txBox="1"/>
          <p:nvPr/>
        </p:nvSpPr>
        <p:spPr>
          <a:xfrm flipH="1">
            <a:off x="6031602" y="1333121"/>
            <a:ext cx="2259331" cy="1200329"/>
          </a:xfrm>
          <a:prstGeom prst="rect">
            <a:avLst/>
          </a:prstGeom>
          <a:noFill/>
        </p:spPr>
        <p:txBody>
          <a:bodyPr wrap="square" rtlCol="0">
            <a:spAutoFit/>
          </a:bodyPr>
          <a:lstStyle/>
          <a:p>
            <a:r>
              <a:rPr lang="fr-CA" sz="7200" dirty="0" smtClean="0">
                <a:solidFill>
                  <a:srgbClr val="717171"/>
                </a:solidFill>
                <a:latin typeface="Microsoft YaHei Light" panose="020B0502040204020203" pitchFamily="34" charset="-122"/>
                <a:ea typeface="Microsoft YaHei Light" panose="020B0502040204020203" pitchFamily="34" charset="-122"/>
              </a:rPr>
              <a:t>SIPT</a:t>
            </a:r>
            <a:endParaRPr lang="en-CA" sz="7200" dirty="0">
              <a:solidFill>
                <a:srgbClr val="717171"/>
              </a:solidFill>
              <a:latin typeface="Microsoft YaHei Light" panose="020B0502040204020203" pitchFamily="34" charset="-122"/>
              <a:ea typeface="Microsoft YaHei Light" panose="020B0502040204020203" pitchFamily="34" charset="-122"/>
            </a:endParaRPr>
          </a:p>
        </p:txBody>
      </p:sp>
      <p:sp>
        <p:nvSpPr>
          <p:cNvPr id="10" name="TextBox 9"/>
          <p:cNvSpPr txBox="1"/>
          <p:nvPr/>
        </p:nvSpPr>
        <p:spPr>
          <a:xfrm flipH="1">
            <a:off x="3460170" y="2453019"/>
            <a:ext cx="5484612" cy="338554"/>
          </a:xfrm>
          <a:prstGeom prst="rect">
            <a:avLst/>
          </a:prstGeom>
          <a:noFill/>
        </p:spPr>
        <p:txBody>
          <a:bodyPr wrap="square" rtlCol="0">
            <a:spAutoFit/>
          </a:bodyPr>
          <a:lstStyle/>
          <a:p>
            <a:pPr algn="ctr"/>
            <a:r>
              <a:rPr lang="fr-CA" sz="1600" dirty="0">
                <a:solidFill>
                  <a:srgbClr val="717171"/>
                </a:solidFill>
                <a:latin typeface="Microsoft YaHei Light" panose="020B0502040204020203" pitchFamily="34" charset="-122"/>
                <a:ea typeface="Microsoft YaHei Light" panose="020B0502040204020203" pitchFamily="34" charset="-122"/>
              </a:rPr>
              <a:t>Système Intégré du Programme du Travail</a:t>
            </a:r>
            <a:endParaRPr lang="en-CA" sz="1600" dirty="0">
              <a:solidFill>
                <a:srgbClr val="717171"/>
              </a:solidFill>
              <a:latin typeface="Microsoft YaHei Light" panose="020B0502040204020203" pitchFamily="34" charset="-122"/>
              <a:ea typeface="Microsoft YaHei Light" panose="020B0502040204020203" pitchFamily="34" charset="-122"/>
            </a:endParaRPr>
          </a:p>
        </p:txBody>
      </p:sp>
      <p:sp>
        <p:nvSpPr>
          <p:cNvPr id="11" name="TextBox 10"/>
          <p:cNvSpPr txBox="1"/>
          <p:nvPr/>
        </p:nvSpPr>
        <p:spPr>
          <a:xfrm>
            <a:off x="4302020" y="4776649"/>
            <a:ext cx="3800912" cy="461665"/>
          </a:xfrm>
          <a:prstGeom prst="rect">
            <a:avLst/>
          </a:prstGeom>
          <a:noFill/>
        </p:spPr>
        <p:txBody>
          <a:bodyPr wrap="none" rtlCol="0">
            <a:spAutoFit/>
          </a:bodyPr>
          <a:lstStyle/>
          <a:p>
            <a:r>
              <a:rPr lang="fr-CA" sz="2400" dirty="0" smtClean="0">
                <a:solidFill>
                  <a:srgbClr val="717171"/>
                </a:solidFill>
                <a:latin typeface="Microsoft JhengHei Light" panose="020B0304030504040204" pitchFamily="34" charset="-120"/>
                <a:ea typeface="Microsoft JhengHei Light" panose="020B0304030504040204" pitchFamily="34" charset="-120"/>
              </a:rPr>
              <a:t>Programme de Formation</a:t>
            </a:r>
            <a:endParaRPr lang="en-CA" sz="2400"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9287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767698" y="2425190"/>
            <a:ext cx="5357502" cy="1577739"/>
          </a:xfrm>
          <a:prstGeom prst="rect">
            <a:avLst/>
          </a:prstGeom>
          <a:ln>
            <a:solidFill>
              <a:schemeClr val="bg2"/>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stretch>
            <a:fillRect/>
          </a:stretch>
        </p:blipFill>
        <p:spPr>
          <a:xfrm>
            <a:off x="611563" y="2488454"/>
            <a:ext cx="4076700" cy="1514475"/>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FR" dirty="0"/>
              <a:t>Navigation dans une organisation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20</a:t>
            </a:fld>
            <a:endParaRPr lang="en-US" dirty="0"/>
          </a:p>
        </p:txBody>
      </p:sp>
      <p:sp>
        <p:nvSpPr>
          <p:cNvPr id="4" name="Rectangle 3"/>
          <p:cNvSpPr/>
          <p:nvPr/>
        </p:nvSpPr>
        <p:spPr>
          <a:xfrm>
            <a:off x="574801" y="1454543"/>
            <a:ext cx="10530346" cy="701731"/>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L'option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Notes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vous permet d'ajouter une note dans la section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Activité.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autres notes créées antérieurement seront également affichées.</a:t>
            </a:r>
          </a:p>
        </p:txBody>
      </p:sp>
      <p:sp>
        <p:nvSpPr>
          <p:cNvPr id="15" name="Rectangle 14"/>
          <p:cNvSpPr/>
          <p:nvPr/>
        </p:nvSpPr>
        <p:spPr>
          <a:xfrm>
            <a:off x="525253" y="4608482"/>
            <a:ext cx="8363199" cy="1311128"/>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Lorsque vous créez une nouvelle note, vous pouvez ajouter un titre et une pièce jointe. Il vous suffit de cliquer sur le bouton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Joindre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accéder au fichier que vous désirez joindre. Pour sauvegarder la note, cliquez sur le bouton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Terminé</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9" name="Rounded Rectangular Callout 18"/>
          <p:cNvSpPr/>
          <p:nvPr/>
        </p:nvSpPr>
        <p:spPr>
          <a:xfrm>
            <a:off x="3541463" y="2225078"/>
            <a:ext cx="1686517" cy="819658"/>
          </a:xfrm>
          <a:prstGeom prst="wedgeRoundRectCallout">
            <a:avLst>
              <a:gd name="adj1" fmla="val -108530"/>
              <a:gd name="adj2" fmla="val 3986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FR" sz="1400" dirty="0">
                <a:solidFill>
                  <a:srgbClr val="7F7F7F"/>
                </a:solidFill>
              </a:rPr>
              <a:t>Cliquez dans cette zone pour créer une nouvelle note.</a:t>
            </a:r>
          </a:p>
        </p:txBody>
      </p:sp>
      <p:sp>
        <p:nvSpPr>
          <p:cNvPr id="21" name="Rounded Rectangular Callout 20"/>
          <p:cNvSpPr/>
          <p:nvPr/>
        </p:nvSpPr>
        <p:spPr>
          <a:xfrm>
            <a:off x="9175018" y="4297872"/>
            <a:ext cx="2434865" cy="2058478"/>
          </a:xfrm>
          <a:prstGeom prst="wedgeRoundRectCallout">
            <a:avLst>
              <a:gd name="adj1" fmla="val -146081"/>
              <a:gd name="adj2" fmla="val -77915"/>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b" anchorCtr="0">
            <a:noAutofit/>
          </a:bodyPr>
          <a:lstStyle/>
          <a:p>
            <a:pPr algn="ctr"/>
            <a:r>
              <a:rPr lang="fr-FR" sz="1400" dirty="0">
                <a:solidFill>
                  <a:srgbClr val="7F7F7F"/>
                </a:solidFill>
              </a:rPr>
              <a:t>Utilisez le bouton </a:t>
            </a:r>
            <a:r>
              <a:rPr lang="fr-FR" sz="1400" b="1" dirty="0" smtClean="0">
                <a:solidFill>
                  <a:srgbClr val="7F7F7F"/>
                </a:solidFill>
              </a:rPr>
              <a:t>Joindre </a:t>
            </a:r>
            <a:r>
              <a:rPr lang="fr-FR" sz="1400" dirty="0" smtClean="0">
                <a:solidFill>
                  <a:srgbClr val="7F7F7F"/>
                </a:solidFill>
              </a:rPr>
              <a:t>pour </a:t>
            </a:r>
            <a:r>
              <a:rPr lang="fr-FR" sz="1400" dirty="0">
                <a:solidFill>
                  <a:srgbClr val="7F7F7F"/>
                </a:solidFill>
              </a:rPr>
              <a:t>accéder à la pièce jointe désirée.</a:t>
            </a:r>
          </a:p>
        </p:txBody>
      </p:sp>
      <p:sp>
        <p:nvSpPr>
          <p:cNvPr id="23" name="Rectangle 22"/>
          <p:cNvSpPr/>
          <p:nvPr/>
        </p:nvSpPr>
        <p:spPr>
          <a:xfrm>
            <a:off x="10421591" y="3648253"/>
            <a:ext cx="597568" cy="177789"/>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4"/>
          <a:stretch>
            <a:fillRect/>
          </a:stretch>
        </p:blipFill>
        <p:spPr>
          <a:xfrm>
            <a:off x="9292501" y="4685550"/>
            <a:ext cx="2199900" cy="386242"/>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0189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2578746" y="2450911"/>
            <a:ext cx="6541820" cy="3301639"/>
          </a:xfrm>
          <a:prstGeom prst="rect">
            <a:avLst/>
          </a:prstGeom>
        </p:spPr>
      </p:pic>
      <p:sp>
        <p:nvSpPr>
          <p:cNvPr id="12" name="Rounded Rectangular Callout 11"/>
          <p:cNvSpPr/>
          <p:nvPr/>
        </p:nvSpPr>
        <p:spPr>
          <a:xfrm>
            <a:off x="9070818" y="3054711"/>
            <a:ext cx="2478504" cy="1781671"/>
          </a:xfrm>
          <a:prstGeom prst="wedgeRoundRectCallout">
            <a:avLst>
              <a:gd name="adj1" fmla="val -47123"/>
              <a:gd name="adj2" fmla="val 9129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b" anchorCtr="0">
            <a:noAutofit/>
          </a:bodyPr>
          <a:lstStyle/>
          <a:p>
            <a:pPr algn="ctr"/>
            <a:r>
              <a:rPr lang="fr-FR" sz="1400" dirty="0">
                <a:solidFill>
                  <a:srgbClr val="7F7F7F"/>
                </a:solidFill>
              </a:rPr>
              <a:t>Sélectionnez l'icône Save pour enregistrer immédiatement vos modifications.</a:t>
            </a:r>
          </a:p>
        </p:txBody>
      </p:sp>
      <p:sp>
        <p:nvSpPr>
          <p:cNvPr id="2" name="Title 1"/>
          <p:cNvSpPr>
            <a:spLocks noGrp="1"/>
          </p:cNvSpPr>
          <p:nvPr>
            <p:ph type="title"/>
          </p:nvPr>
        </p:nvSpPr>
        <p:spPr>
          <a:xfrm>
            <a:off x="471340" y="365125"/>
            <a:ext cx="11623250" cy="1325563"/>
          </a:xfrm>
          <a:noFill/>
        </p:spPr>
        <p:txBody>
          <a:bodyPr>
            <a:normAutofit/>
          </a:bodyPr>
          <a:lstStyle/>
          <a:p>
            <a:r>
              <a:rPr lang="en-CA" dirty="0" err="1"/>
              <a:t>Enregistrement</a:t>
            </a:r>
            <a:r>
              <a:rPr lang="en-CA" dirty="0"/>
              <a:t> des </a:t>
            </a:r>
            <a:r>
              <a:rPr lang="en-CA" dirty="0" err="1"/>
              <a:t>renseignements</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21</a:t>
            </a:fld>
            <a:endParaRPr lang="en-US" dirty="0"/>
          </a:p>
        </p:txBody>
      </p:sp>
      <p:sp>
        <p:nvSpPr>
          <p:cNvPr id="4" name="Rectangle 3"/>
          <p:cNvSpPr/>
          <p:nvPr/>
        </p:nvSpPr>
        <p:spPr>
          <a:xfrm>
            <a:off x="500957" y="1444482"/>
            <a:ext cx="10998617" cy="1006429"/>
          </a:xfrm>
          <a:prstGeom prst="rect">
            <a:avLst/>
          </a:prstGeom>
        </p:spPr>
        <p:txBody>
          <a:bodyPr wrap="square">
            <a:spAutoFit/>
          </a:bodyPr>
          <a:lstStyle/>
          <a:p>
            <a:pPr>
              <a:lnSpc>
                <a:spcPct val="110000"/>
              </a:lnSpc>
              <a:spcAft>
                <a:spcPts val="600"/>
              </a:spcAf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Si des modifications sont apportées à un dossier, elles sont habituellement enregistrées automatiquement. Vous pouvez choisir d'enregistrer vous-même les modifications en cliquant sur l'icône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Enregistrer</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située dans le coin inférieur droit de la fenêtre.</a:t>
            </a:r>
          </a:p>
        </p:txBody>
      </p:sp>
      <p:pic>
        <p:nvPicPr>
          <p:cNvPr id="13" name="Picture 12"/>
          <p:cNvPicPr>
            <a:picLocks noChangeAspect="1"/>
          </p:cNvPicPr>
          <p:nvPr/>
        </p:nvPicPr>
        <p:blipFill rotWithShape="1">
          <a:blip r:embed="rId3"/>
          <a:srcRect b="16699"/>
          <a:stretch/>
        </p:blipFill>
        <p:spPr>
          <a:xfrm>
            <a:off x="9170314" y="3525589"/>
            <a:ext cx="2379008" cy="255755"/>
          </a:xfrm>
          <a:prstGeom prst="rect">
            <a:avLst/>
          </a:prstGeom>
        </p:spPr>
      </p:pic>
      <p:pic>
        <p:nvPicPr>
          <p:cNvPr id="11" name="Picture 10"/>
          <p:cNvPicPr>
            <a:picLocks noChangeAspect="1"/>
          </p:cNvPicPr>
          <p:nvPr/>
        </p:nvPicPr>
        <p:blipFill rotWithShape="1">
          <a:blip r:embed="rId4"/>
          <a:srcRect l="32144" t="11626" b="1"/>
          <a:stretch/>
        </p:blipFill>
        <p:spPr>
          <a:xfrm flipV="1">
            <a:off x="8231643" y="2450911"/>
            <a:ext cx="359716" cy="60397"/>
          </a:xfrm>
          <a:prstGeom prst="rect">
            <a:avLst/>
          </a:prstGeom>
          <a:ln>
            <a:noFill/>
          </a:ln>
        </p:spPr>
      </p:pic>
      <p:sp>
        <p:nvSpPr>
          <p:cNvPr id="15" name="Rectangle 14"/>
          <p:cNvSpPr/>
          <p:nvPr/>
        </p:nvSpPr>
        <p:spPr>
          <a:xfrm>
            <a:off x="11194344" y="3540819"/>
            <a:ext cx="301218" cy="189535"/>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3621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19521" y="2526960"/>
            <a:ext cx="7734279" cy="3232156"/>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en-CA" dirty="0" err="1"/>
              <a:t>Création</a:t>
            </a:r>
            <a:r>
              <a:rPr lang="en-CA" dirty="0"/>
              <a:t> d'un </a:t>
            </a:r>
            <a:r>
              <a:rPr lang="en-CA" dirty="0" err="1"/>
              <a:t>nouvel</a:t>
            </a:r>
            <a:r>
              <a:rPr lang="en-CA" dirty="0"/>
              <a:t> </a:t>
            </a:r>
            <a:r>
              <a:rPr lang="en-CA" dirty="0" err="1"/>
              <a:t>enregistrement</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22</a:t>
            </a:fld>
            <a:endParaRPr lang="en-US" dirty="0"/>
          </a:p>
        </p:txBody>
      </p:sp>
      <p:sp>
        <p:nvSpPr>
          <p:cNvPr id="4" name="Rectangle 3"/>
          <p:cNvSpPr/>
          <p:nvPr/>
        </p:nvSpPr>
        <p:spPr>
          <a:xfrm>
            <a:off x="577516" y="1394446"/>
            <a:ext cx="11069052" cy="1006429"/>
          </a:xfrm>
          <a:prstGeom prst="rect">
            <a:avLst/>
          </a:prstGeom>
        </p:spPr>
        <p:txBody>
          <a:bodyPr wrap="square">
            <a:spAutoFit/>
          </a:bodyPr>
          <a:lstStyle/>
          <a:p>
            <a:pPr>
              <a:lnSpc>
                <a:spcPct val="110000"/>
              </a:lnSpc>
              <a:spcAft>
                <a:spcPts val="600"/>
              </a:spcAf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Lorsque vous sélectionnez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Nouveau</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une nouvelle fenêtre s'affiche et vous permet de créer un nouvel enregistrement d'organisation. Les champs marqués d'un astérisque rouge (*) sont obligatoires et doivent être remplis avant que vous puissiez enregistrer l'enregistrement dans le système.</a:t>
            </a:r>
          </a:p>
        </p:txBody>
      </p:sp>
      <p:grpSp>
        <p:nvGrpSpPr>
          <p:cNvPr id="11" name="Group 10"/>
          <p:cNvGrpSpPr/>
          <p:nvPr/>
        </p:nvGrpSpPr>
        <p:grpSpPr>
          <a:xfrm>
            <a:off x="471340" y="2793616"/>
            <a:ext cx="3908155" cy="2019016"/>
            <a:chOff x="471340" y="2391779"/>
            <a:chExt cx="3920186" cy="2224294"/>
          </a:xfrm>
        </p:grpSpPr>
        <p:sp>
          <p:nvSpPr>
            <p:cNvPr id="14" name="Rectangle 13"/>
            <p:cNvSpPr/>
            <p:nvPr/>
          </p:nvSpPr>
          <p:spPr>
            <a:xfrm>
              <a:off x="3670897" y="2391779"/>
              <a:ext cx="720629" cy="27443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ounded Rectangular Callout 16"/>
            <p:cNvSpPr/>
            <p:nvPr/>
          </p:nvSpPr>
          <p:spPr>
            <a:xfrm>
              <a:off x="471340" y="2923199"/>
              <a:ext cx="2478504" cy="1692874"/>
            </a:xfrm>
            <a:prstGeom prst="wedgeRoundRectCallout">
              <a:avLst>
                <a:gd name="adj1" fmla="val 120260"/>
                <a:gd name="adj2" fmla="val 2914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b" anchorCtr="0">
              <a:noAutofit/>
            </a:bodyPr>
            <a:lstStyle/>
            <a:p>
              <a:pPr algn="ctr"/>
              <a:r>
                <a:rPr lang="fr-FR" sz="1400" dirty="0">
                  <a:solidFill>
                    <a:srgbClr val="7F7F7F"/>
                  </a:solidFill>
                </a:rPr>
                <a:t>Les champs marqués d'un astérisque rouge sont obligatoires.</a:t>
              </a:r>
            </a:p>
          </p:txBody>
        </p:sp>
        <p:pic>
          <p:nvPicPr>
            <p:cNvPr id="19" name="Picture 18"/>
            <p:cNvPicPr>
              <a:picLocks noChangeAspect="1"/>
            </p:cNvPicPr>
            <p:nvPr/>
          </p:nvPicPr>
          <p:blipFill rotWithShape="1">
            <a:blip r:embed="rId3"/>
            <a:srcRect l="13315" t="46936" r="85616" b="48113"/>
            <a:stretch/>
          </p:blipFill>
          <p:spPr>
            <a:xfrm>
              <a:off x="1596356" y="3067027"/>
              <a:ext cx="228472" cy="488138"/>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959316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65125"/>
            <a:ext cx="11623250" cy="1325563"/>
          </a:xfrm>
          <a:noFill/>
        </p:spPr>
        <p:txBody>
          <a:bodyPr>
            <a:normAutofit/>
          </a:bodyPr>
          <a:lstStyle/>
          <a:p>
            <a:r>
              <a:rPr lang="en-CA" dirty="0" err="1">
                <a:latin typeface="Microsoft YaHei Light" panose="020B0502040204020203" pitchFamily="34" charset="-122"/>
                <a:ea typeface="Microsoft YaHei Light" panose="020B0502040204020203" pitchFamily="34" charset="-122"/>
              </a:rPr>
              <a:t>Désactivation</a:t>
            </a:r>
            <a:r>
              <a:rPr lang="en-CA" dirty="0">
                <a:latin typeface="Microsoft YaHei Light" panose="020B0502040204020203" pitchFamily="34" charset="-122"/>
                <a:ea typeface="Microsoft YaHei Light" panose="020B0502040204020203" pitchFamily="34" charset="-122"/>
              </a:rPr>
              <a:t> d'un </a:t>
            </a:r>
            <a:r>
              <a:rPr lang="en-CA" dirty="0" err="1">
                <a:latin typeface="Microsoft YaHei Light" panose="020B0502040204020203" pitchFamily="34" charset="-122"/>
                <a:ea typeface="Microsoft YaHei Light" panose="020B0502040204020203" pitchFamily="34" charset="-122"/>
              </a:rPr>
              <a:t>enregistrement</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23</a:t>
            </a:fld>
            <a:endParaRPr lang="en-US" dirty="0"/>
          </a:p>
        </p:txBody>
      </p:sp>
      <p:sp>
        <p:nvSpPr>
          <p:cNvPr id="4" name="Rectangle 3"/>
          <p:cNvSpPr/>
          <p:nvPr/>
        </p:nvSpPr>
        <p:spPr>
          <a:xfrm>
            <a:off x="471340" y="1557977"/>
            <a:ext cx="10248901" cy="646331"/>
          </a:xfrm>
          <a:prstGeom prst="rect">
            <a:avLst/>
          </a:prstGeom>
        </p:spPr>
        <p:txBody>
          <a:bodyPr wrap="square">
            <a:spAutoFit/>
          </a:bodyPr>
          <a:lstStyle/>
          <a:p>
            <a:pPr>
              <a:tabLst>
                <a:tab pos="457200" algn="l"/>
              </a:tabLs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En examinant les différentes options offertes à cet écran, vous remarquerez que l'enregistrement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ne peut pas être supprimé. Ces enregistrements peuvent toutefois être désactivés.</a:t>
            </a:r>
          </a:p>
        </p:txBody>
      </p:sp>
      <p:sp>
        <p:nvSpPr>
          <p:cNvPr id="6" name="Rectangle 5"/>
          <p:cNvSpPr/>
          <p:nvPr/>
        </p:nvSpPr>
        <p:spPr>
          <a:xfrm>
            <a:off x="471340" y="2498049"/>
            <a:ext cx="3550054" cy="1754326"/>
          </a:xfrm>
          <a:prstGeom prst="rect">
            <a:avLst/>
          </a:prstGeom>
        </p:spPr>
        <p:txBody>
          <a:bodyPr wrap="square">
            <a:spAutoFit/>
          </a:bodyPr>
          <a:lstStyle/>
          <a:p>
            <a:pPr>
              <a:tabLst>
                <a:tab pos="457200" algn="l"/>
              </a:tabLs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désactiver une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sélectionnez le bouton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Désactiver</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la barre d'outils des commandes et confirmez la désactivation dans la fenêtre contextuelle.</a:t>
            </a:r>
          </a:p>
        </p:txBody>
      </p:sp>
      <p:pic>
        <p:nvPicPr>
          <p:cNvPr id="9" name="Picture 8"/>
          <p:cNvPicPr>
            <a:picLocks noChangeAspect="1"/>
          </p:cNvPicPr>
          <p:nvPr/>
        </p:nvPicPr>
        <p:blipFill>
          <a:blip r:embed="rId2"/>
          <a:stretch>
            <a:fillRect/>
          </a:stretch>
        </p:blipFill>
        <p:spPr>
          <a:xfrm>
            <a:off x="4192564" y="2204307"/>
            <a:ext cx="7339365" cy="3727261"/>
          </a:xfrm>
          <a:prstGeom prst="rect">
            <a:avLst/>
          </a:prstGeom>
        </p:spPr>
      </p:pic>
      <p:sp>
        <p:nvSpPr>
          <p:cNvPr id="14" name="Rectangle 13"/>
          <p:cNvSpPr/>
          <p:nvPr/>
        </p:nvSpPr>
        <p:spPr>
          <a:xfrm>
            <a:off x="4575478" y="2373494"/>
            <a:ext cx="417627" cy="22532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8253663" y="4391526"/>
            <a:ext cx="356937" cy="15641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49529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65125"/>
            <a:ext cx="11623250" cy="1325563"/>
          </a:xfrm>
          <a:noFill/>
        </p:spPr>
        <p:txBody>
          <a:bodyPr>
            <a:normAutofit/>
          </a:bodyPr>
          <a:lstStyle/>
          <a:p>
            <a:r>
              <a:rPr lang="en-CA" dirty="0" err="1">
                <a:latin typeface="Microsoft YaHei Light" panose="020B0502040204020203" pitchFamily="34" charset="-122"/>
                <a:ea typeface="Microsoft YaHei Light" panose="020B0502040204020203" pitchFamily="34" charset="-122"/>
              </a:rPr>
              <a:t>Réactivation</a:t>
            </a:r>
            <a:r>
              <a:rPr lang="en-CA" dirty="0">
                <a:latin typeface="Microsoft YaHei Light" panose="020B0502040204020203" pitchFamily="34" charset="-122"/>
                <a:ea typeface="Microsoft YaHei Light" panose="020B0502040204020203" pitchFamily="34" charset="-122"/>
              </a:rPr>
              <a:t> d'un </a:t>
            </a:r>
            <a:r>
              <a:rPr lang="en-CA" dirty="0" err="1">
                <a:latin typeface="Microsoft YaHei Light" panose="020B0502040204020203" pitchFamily="34" charset="-122"/>
                <a:ea typeface="Microsoft YaHei Light" panose="020B0502040204020203" pitchFamily="34" charset="-122"/>
              </a:rPr>
              <a:t>enregistrement</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24</a:t>
            </a:fld>
            <a:endParaRPr lang="en-US" dirty="0"/>
          </a:p>
        </p:txBody>
      </p:sp>
      <p:sp>
        <p:nvSpPr>
          <p:cNvPr id="4" name="Rectangle 3"/>
          <p:cNvSpPr/>
          <p:nvPr/>
        </p:nvSpPr>
        <p:spPr>
          <a:xfrm>
            <a:off x="471340" y="1473171"/>
            <a:ext cx="10446844" cy="369332"/>
          </a:xfrm>
          <a:prstGeom prst="rect">
            <a:avLst/>
          </a:prstGeom>
        </p:spPr>
        <p:txBody>
          <a:bodyPr wrap="square">
            <a:spAutoFit/>
          </a:bodyPr>
          <a:lstStyle/>
          <a:p>
            <a:pPr>
              <a:tabLst>
                <a:tab pos="457200" algn="l"/>
              </a:tabLst>
            </a:pP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Lorsqu'une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 est désactivée, une barre jaune est affichée au bas de la fenêtre. </a:t>
            </a:r>
          </a:p>
        </p:txBody>
      </p:sp>
      <p:grpSp>
        <p:nvGrpSpPr>
          <p:cNvPr id="7" name="Group 6"/>
          <p:cNvGrpSpPr/>
          <p:nvPr/>
        </p:nvGrpSpPr>
        <p:grpSpPr>
          <a:xfrm>
            <a:off x="3887972" y="2056053"/>
            <a:ext cx="7822090" cy="3759521"/>
            <a:chOff x="3316782" y="3162059"/>
            <a:chExt cx="5813102" cy="2824531"/>
          </a:xfrm>
        </p:grpSpPr>
        <p:grpSp>
          <p:nvGrpSpPr>
            <p:cNvPr id="6" name="Group 5"/>
            <p:cNvGrpSpPr/>
            <p:nvPr/>
          </p:nvGrpSpPr>
          <p:grpSpPr>
            <a:xfrm>
              <a:off x="3316782" y="3162059"/>
              <a:ext cx="5813102" cy="2806254"/>
              <a:chOff x="3316782" y="3162059"/>
              <a:chExt cx="5813102" cy="2806254"/>
            </a:xfrm>
          </p:grpSpPr>
          <p:pic>
            <p:nvPicPr>
              <p:cNvPr id="5" name="Picture 4"/>
              <p:cNvPicPr>
                <a:picLocks noChangeAspect="1"/>
              </p:cNvPicPr>
              <p:nvPr/>
            </p:nvPicPr>
            <p:blipFill>
              <a:blip r:embed="rId2"/>
              <a:stretch>
                <a:fillRect/>
              </a:stretch>
            </p:blipFill>
            <p:spPr>
              <a:xfrm>
                <a:off x="3316782" y="3180335"/>
                <a:ext cx="5813102" cy="2787978"/>
              </a:xfrm>
              <a:prstGeom prst="rect">
                <a:avLst/>
              </a:prstGeom>
            </p:spPr>
          </p:pic>
          <p:sp>
            <p:nvSpPr>
              <p:cNvPr id="9" name="Rectangle 8"/>
              <p:cNvSpPr/>
              <p:nvPr/>
            </p:nvSpPr>
            <p:spPr>
              <a:xfrm>
                <a:off x="3697782" y="3162059"/>
                <a:ext cx="493218" cy="214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6562725" y="4698672"/>
                <a:ext cx="238126" cy="16860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Rectangle 10"/>
            <p:cNvSpPr/>
            <p:nvPr/>
          </p:nvSpPr>
          <p:spPr>
            <a:xfrm>
              <a:off x="3316782" y="5860882"/>
              <a:ext cx="5813102" cy="12570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 name="Rectangle 7"/>
          <p:cNvSpPr/>
          <p:nvPr/>
        </p:nvSpPr>
        <p:spPr>
          <a:xfrm>
            <a:off x="471340" y="4240321"/>
            <a:ext cx="3107602" cy="1754326"/>
          </a:xfrm>
          <a:prstGeom prst="rect">
            <a:avLst/>
          </a:prstGeom>
        </p:spPr>
        <p:txBody>
          <a:bodyPr wrap="square">
            <a:spAutoFit/>
          </a:bodyPr>
          <a:lstStyle/>
          <a:p>
            <a:pPr>
              <a:tabLst>
                <a:tab pos="457200" algn="l"/>
              </a:tabLs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Cette action rétablira le statut de l'organisation à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active</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et rétablira les enregistrements qui lui sont associés. La barre jaune disparaîtra.</a:t>
            </a:r>
          </a:p>
        </p:txBody>
      </p:sp>
      <p:sp>
        <p:nvSpPr>
          <p:cNvPr id="12" name="Rectangle 11"/>
          <p:cNvSpPr/>
          <p:nvPr/>
        </p:nvSpPr>
        <p:spPr>
          <a:xfrm>
            <a:off x="471036" y="2164249"/>
            <a:ext cx="3495290" cy="1754326"/>
          </a:xfrm>
          <a:prstGeom prst="rect">
            <a:avLst/>
          </a:prstGeom>
        </p:spPr>
        <p:txBody>
          <a:bodyPr wrap="square">
            <a:spAutoFit/>
          </a:bodyPr>
          <a:lstStyle/>
          <a:p>
            <a:pPr>
              <a:tabLst>
                <a:tab pos="457200" algn="l"/>
              </a:tabLst>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réactiver une organisation, il suffit de sélectionner le bouton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Activer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la barre d'outils des commandes et de confirmer l'activation dans la fenêtre contextuelle.</a:t>
            </a:r>
          </a:p>
        </p:txBody>
      </p:sp>
    </p:spTree>
    <p:extLst>
      <p:ext uri="{BB962C8B-B14F-4D97-AF65-F5344CB8AC3E}">
        <p14:creationId xmlns:p14="http://schemas.microsoft.com/office/powerpoint/2010/main" val="3336980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314861" y="3017361"/>
            <a:ext cx="3348457" cy="2846188"/>
          </a:xfrm>
          <a:prstGeom prst="rect">
            <a:avLst/>
          </a:prstGeom>
          <a:ln>
            <a:solidFill>
              <a:schemeClr val="bg2"/>
            </a:solidFill>
          </a:ln>
          <a:effectLst>
            <a:outerShdw blurRad="50800" dist="38100" dir="2700000" algn="tl" rotWithShape="0">
              <a:prstClr val="black">
                <a:alpha val="40000"/>
              </a:prstClr>
            </a:outerShdw>
          </a:effectLst>
        </p:spPr>
      </p:pic>
      <p:pic>
        <p:nvPicPr>
          <p:cNvPr id="2" name="Picture 1"/>
          <p:cNvPicPr>
            <a:picLocks noChangeAspect="1"/>
          </p:cNvPicPr>
          <p:nvPr/>
        </p:nvPicPr>
        <p:blipFill>
          <a:blip r:embed="rId3"/>
          <a:stretch>
            <a:fillRect/>
          </a:stretch>
        </p:blipFill>
        <p:spPr>
          <a:xfrm>
            <a:off x="510005" y="2974804"/>
            <a:ext cx="6545843" cy="2860776"/>
          </a:xfrm>
          <a:prstGeom prst="rect">
            <a:avLst/>
          </a:prstGeom>
          <a:ln>
            <a:solidFill>
              <a:schemeClr val="bg2"/>
            </a:solidFill>
          </a:ln>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CA" dirty="0" err="1"/>
              <a:t>Lieux</a:t>
            </a:r>
            <a:r>
              <a:rPr lang="en-CA" dirty="0"/>
              <a:t> de travail</a:t>
            </a:r>
          </a:p>
        </p:txBody>
      </p:sp>
      <p:sp>
        <p:nvSpPr>
          <p:cNvPr id="3" name="Slide Number Placeholder 2"/>
          <p:cNvSpPr>
            <a:spLocks noGrp="1"/>
          </p:cNvSpPr>
          <p:nvPr>
            <p:ph type="sldNum" sz="quarter" idx="12"/>
          </p:nvPr>
        </p:nvSpPr>
        <p:spPr/>
        <p:txBody>
          <a:bodyPr/>
          <a:lstStyle/>
          <a:p>
            <a:fld id="{2E86C063-E22E-2E4C-A523-54089486E38F}" type="slidenum">
              <a:rPr lang="en-US" smtClean="0"/>
              <a:t>25</a:t>
            </a:fld>
            <a:endParaRPr lang="en-US" dirty="0"/>
          </a:p>
        </p:txBody>
      </p:sp>
      <p:sp>
        <p:nvSpPr>
          <p:cNvPr id="5" name="Rectangle 4"/>
          <p:cNvSpPr/>
          <p:nvPr/>
        </p:nvSpPr>
        <p:spPr>
          <a:xfrm>
            <a:off x="838200" y="1542201"/>
            <a:ext cx="10077451" cy="1311128"/>
          </a:xfrm>
          <a:prstGeom prst="rect">
            <a:avLst/>
          </a:prstGeom>
        </p:spPr>
        <p:txBody>
          <a:bodyPr wrap="square">
            <a:spAutoFit/>
          </a:bodyPr>
          <a:lstStyle/>
          <a:p>
            <a:pPr algn="just">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le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menu principal du SIPT</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sélectionnez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Lieux de travail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liste des options sous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Renseignements sur le client</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vous assurer d'accéder uniquement aux lieux de travail désignés comme active, sélectionnez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Milieu de travail actifs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dans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 menu déroulant à côté de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Tous les lieux de travail</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0" name="Rectangle 9"/>
          <p:cNvSpPr/>
          <p:nvPr/>
        </p:nvSpPr>
        <p:spPr>
          <a:xfrm>
            <a:off x="3025510" y="2985443"/>
            <a:ext cx="202963" cy="42617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7314861" y="3789709"/>
            <a:ext cx="2827759" cy="24069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21300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5478" y="2879614"/>
            <a:ext cx="10236449" cy="2077397"/>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838200" y="487698"/>
            <a:ext cx="10515600" cy="1325563"/>
          </a:xfrm>
        </p:spPr>
        <p:txBody>
          <a:bodyPr>
            <a:normAutofit/>
          </a:bodyPr>
          <a:lstStyle/>
          <a:p>
            <a:r>
              <a:rPr lang="fr-ca" dirty="0"/>
              <a:t>Exploration de la barre d</a:t>
            </a:r>
            <a:r>
              <a:rPr lang="fr-CA" dirty="0"/>
              <a:t>'</a:t>
            </a:r>
            <a:r>
              <a:rPr lang="fr-ca" dirty="0"/>
              <a:t>outils de commandes</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26</a:t>
            </a:fld>
            <a:endParaRPr lang="en-US" dirty="0"/>
          </a:p>
        </p:txBody>
      </p:sp>
      <p:sp>
        <p:nvSpPr>
          <p:cNvPr id="6" name="Rectangle 5"/>
          <p:cNvSpPr/>
          <p:nvPr/>
        </p:nvSpPr>
        <p:spPr>
          <a:xfrm>
            <a:off x="838200" y="1770317"/>
            <a:ext cx="10515600" cy="1283428"/>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Maintenant que nous avons modifié la liste pour afficher uniquement les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Lieux de travail actifs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attardons-nous à la barre d'outils de commandes qui, comme vous le constaterez, offre les mêmes options que celles énumérées sous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p>
          <a:p>
            <a:endParaRPr lang="en-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8" name="Rectangle 7"/>
          <p:cNvSpPr/>
          <p:nvPr/>
        </p:nvSpPr>
        <p:spPr>
          <a:xfrm>
            <a:off x="974503" y="2879614"/>
            <a:ext cx="10247424" cy="3482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47619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19" y="424386"/>
            <a:ext cx="12070768" cy="1325563"/>
          </a:xfrm>
          <a:noFill/>
        </p:spPr>
        <p:txBody>
          <a:bodyPr>
            <a:normAutofit/>
          </a:bodyPr>
          <a:lstStyle/>
          <a:p>
            <a:r>
              <a:rPr lang="fr-FR" sz="4000" dirty="0"/>
              <a:t>Barre d'outils des commandes applicables aux éléments activés (suite)</a:t>
            </a:r>
            <a:endParaRPr lang="en-CA" sz="4000" dirty="0"/>
          </a:p>
        </p:txBody>
      </p:sp>
      <p:sp>
        <p:nvSpPr>
          <p:cNvPr id="3" name="Slide Number Placeholder 2"/>
          <p:cNvSpPr>
            <a:spLocks noGrp="1"/>
          </p:cNvSpPr>
          <p:nvPr>
            <p:ph type="sldNum" sz="quarter" idx="12"/>
          </p:nvPr>
        </p:nvSpPr>
        <p:spPr/>
        <p:txBody>
          <a:bodyPr/>
          <a:lstStyle/>
          <a:p>
            <a:fld id="{2E86C063-E22E-2E4C-A523-54089486E38F}" type="slidenum">
              <a:rPr lang="en-US" smtClean="0"/>
              <a:t>27</a:t>
            </a:fld>
            <a:endParaRPr lang="en-US" dirty="0"/>
          </a:p>
        </p:txBody>
      </p:sp>
      <p:sp>
        <p:nvSpPr>
          <p:cNvPr id="6" name="Rectangle 5"/>
          <p:cNvSpPr/>
          <p:nvPr/>
        </p:nvSpPr>
        <p:spPr>
          <a:xfrm>
            <a:off x="474319" y="1666573"/>
            <a:ext cx="10642633" cy="2031325"/>
          </a:xfrm>
          <a:prstGeom prst="rect">
            <a:avLst/>
          </a:prstGeom>
        </p:spPr>
        <p:txBody>
          <a:bodyPr wrap="square">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Bien que plusieurs des boutons essentiels de la barre d'outils aient été abordés sous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d'autres exigent une attention particulière.</a:t>
            </a:r>
          </a:p>
          <a:p>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 bouton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Attribuer</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vous permet d'attribuer l'élément à la file d'attente d'une autre personne, ce qui signifie que le propriétaire de l'enregistrement deviendra la personne à qui vous l'attribuez. </a:t>
            </a:r>
          </a:p>
          <a:p>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En revanche, les boutons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Partager</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vous permettent de partager le contact avec une autre personne.</a:t>
            </a:r>
          </a:p>
        </p:txBody>
      </p:sp>
      <p:pic>
        <p:nvPicPr>
          <p:cNvPr id="11" name="Picture 10"/>
          <p:cNvPicPr>
            <a:picLocks noChangeAspect="1"/>
          </p:cNvPicPr>
          <p:nvPr/>
        </p:nvPicPr>
        <p:blipFill rotWithShape="1">
          <a:blip r:embed="rId2"/>
          <a:srcRect t="1767"/>
          <a:stretch/>
        </p:blipFill>
        <p:spPr>
          <a:xfrm>
            <a:off x="646119" y="3818021"/>
            <a:ext cx="10299031" cy="2065421"/>
          </a:xfrm>
          <a:prstGeom prst="rect">
            <a:avLst/>
          </a:prstGeom>
          <a:ln>
            <a:solidFill>
              <a:schemeClr val="bg2"/>
            </a:solidFill>
          </a:ln>
          <a:effectLst>
            <a:outerShdw blurRad="50800" dist="38100" dir="2700000" algn="tl" rotWithShape="0">
              <a:prstClr val="black">
                <a:alpha val="40000"/>
              </a:prstClr>
            </a:outerShdw>
          </a:effectLst>
        </p:spPr>
      </p:pic>
      <p:sp>
        <p:nvSpPr>
          <p:cNvPr id="13" name="Rectangle 12"/>
          <p:cNvSpPr/>
          <p:nvPr/>
        </p:nvSpPr>
        <p:spPr>
          <a:xfrm>
            <a:off x="7355251" y="3788454"/>
            <a:ext cx="962581" cy="26469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8482486" y="4026427"/>
            <a:ext cx="1932349" cy="2887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9412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r="1420"/>
          <a:stretch/>
        </p:blipFill>
        <p:spPr>
          <a:xfrm>
            <a:off x="3448932" y="2227082"/>
            <a:ext cx="7904868" cy="3037569"/>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28</a:t>
            </a:fld>
            <a:endParaRPr lang="en-US" dirty="0"/>
          </a:p>
        </p:txBody>
      </p:sp>
      <p:sp>
        <p:nvSpPr>
          <p:cNvPr id="12" name="Rectangle 11"/>
          <p:cNvSpPr/>
          <p:nvPr/>
        </p:nvSpPr>
        <p:spPr>
          <a:xfrm>
            <a:off x="471340" y="1580751"/>
            <a:ext cx="10463360" cy="646331"/>
          </a:xfrm>
          <a:prstGeom prst="rect">
            <a:avLst/>
          </a:prstGeom>
        </p:spPr>
        <p:txBody>
          <a:bodyPr wrap="square">
            <a:spAutoFit/>
          </a:bodyPr>
          <a:lstStyle/>
          <a:p>
            <a:pPr lvl="0"/>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Une fois que vous avez accédé à l'un des contacts du lieu de travail, vous constaterez que les renseignements sont ventilés de la même façon qu'une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organisation</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 c'est-à-dire dans les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onglets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a:t>
            </a:r>
            <a:endPar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endParaRPr>
          </a:p>
        </p:txBody>
      </p:sp>
      <p:sp>
        <p:nvSpPr>
          <p:cNvPr id="7" name="Rectangle 6"/>
          <p:cNvSpPr/>
          <p:nvPr/>
        </p:nvSpPr>
        <p:spPr>
          <a:xfrm>
            <a:off x="504709" y="2634613"/>
            <a:ext cx="2886015" cy="2308324"/>
          </a:xfrm>
          <a:prstGeom prst="rect">
            <a:avLst/>
          </a:prstGeom>
        </p:spPr>
        <p:txBody>
          <a:bodyPr wrap="square">
            <a:spAutoFit/>
          </a:bodyPr>
          <a:lstStyle/>
          <a:p>
            <a:pPr lvl="0"/>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Information sur le lieu de travail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fournit les principaux renseignements liés au lieu de travail lui-même (c.-à-d. le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ID du milieu de travail,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Calibri" panose="020F0502020204030204" pitchFamily="34" charset="0"/>
              </a:rPr>
              <a:t>les adresses, le nombre d'employés, etc.).</a:t>
            </a:r>
          </a:p>
        </p:txBody>
      </p:sp>
      <p:sp>
        <p:nvSpPr>
          <p:cNvPr id="9" name="Rectangle 8"/>
          <p:cNvSpPr/>
          <p:nvPr/>
        </p:nvSpPr>
        <p:spPr>
          <a:xfrm>
            <a:off x="471340" y="5350468"/>
            <a:ext cx="10769462" cy="923330"/>
          </a:xfrm>
          <a:prstGeom prst="rect">
            <a:avLst/>
          </a:prstGeom>
        </p:spPr>
        <p:txBody>
          <a:bodyPr wrap="square">
            <a:spAutoFit/>
          </a:bodyPr>
          <a:lstStyle/>
          <a:p>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Bien que les fonctions soient les mêmes que celles de 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les titres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Contacts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Juridictions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Permis</a:t>
            </a:r>
            <a:r>
              <a:rPr lang="en-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/Exemptions/ </a:t>
            </a:r>
            <a:r>
              <a:rPr lang="en-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Avis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et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Activités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relèvent de la section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Information sur le lieu de travail</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au lieu de relever de leurs propres sections. </a:t>
            </a:r>
          </a:p>
        </p:txBody>
      </p:sp>
      <p:grpSp>
        <p:nvGrpSpPr>
          <p:cNvPr id="10" name="Group 9"/>
          <p:cNvGrpSpPr/>
          <p:nvPr/>
        </p:nvGrpSpPr>
        <p:grpSpPr>
          <a:xfrm>
            <a:off x="3481682" y="2261741"/>
            <a:ext cx="6841413" cy="1421417"/>
            <a:chOff x="3662155" y="2299621"/>
            <a:chExt cx="6841413" cy="1421417"/>
          </a:xfrm>
        </p:grpSpPr>
        <p:grpSp>
          <p:nvGrpSpPr>
            <p:cNvPr id="6" name="Group 5"/>
            <p:cNvGrpSpPr/>
            <p:nvPr/>
          </p:nvGrpSpPr>
          <p:grpSpPr>
            <a:xfrm>
              <a:off x="3662155" y="2828062"/>
              <a:ext cx="6438901" cy="892976"/>
              <a:chOff x="2638424" y="3474105"/>
              <a:chExt cx="6438901" cy="892976"/>
            </a:xfrm>
          </p:grpSpPr>
          <p:sp>
            <p:nvSpPr>
              <p:cNvPr id="14" name="Rectangle 13"/>
              <p:cNvSpPr/>
              <p:nvPr/>
            </p:nvSpPr>
            <p:spPr>
              <a:xfrm>
                <a:off x="2638424" y="3640692"/>
                <a:ext cx="1323976" cy="1473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3067049" y="3474105"/>
                <a:ext cx="228601" cy="13227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p:cNvCxnSpPr/>
              <p:nvPr/>
            </p:nvCxnSpPr>
            <p:spPr>
              <a:xfrm>
                <a:off x="4022613" y="3699615"/>
                <a:ext cx="5054712" cy="6674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pic>
          <p:nvPicPr>
            <p:cNvPr id="15" name="Picture 14"/>
            <p:cNvPicPr>
              <a:picLocks noChangeAspect="1"/>
            </p:cNvPicPr>
            <p:nvPr/>
          </p:nvPicPr>
          <p:blipFill rotWithShape="1">
            <a:blip r:embed="rId3"/>
            <a:srcRect l="32144" t="11626" b="1"/>
            <a:stretch/>
          </p:blipFill>
          <p:spPr>
            <a:xfrm flipV="1">
              <a:off x="10101056" y="2299621"/>
              <a:ext cx="402512" cy="51158"/>
            </a:xfrm>
            <a:prstGeom prst="rect">
              <a:avLst/>
            </a:prstGeom>
          </p:spPr>
        </p:pic>
      </p:grpSp>
      <p:pic>
        <p:nvPicPr>
          <p:cNvPr id="16" name="Picture 15"/>
          <p:cNvPicPr>
            <a:picLocks noChangeAspect="1"/>
          </p:cNvPicPr>
          <p:nvPr/>
        </p:nvPicPr>
        <p:blipFill>
          <a:blip r:embed="rId4"/>
          <a:stretch>
            <a:fillRect/>
          </a:stretch>
        </p:blipFill>
        <p:spPr>
          <a:xfrm>
            <a:off x="10039332" y="3629397"/>
            <a:ext cx="1526975" cy="1056254"/>
          </a:xfrm>
          <a:prstGeom prst="rect">
            <a:avLst/>
          </a:prstGeom>
          <a:ln>
            <a:solidFill>
              <a:schemeClr val="bg2"/>
            </a:solidFill>
          </a:ln>
          <a:effectLst>
            <a:outerShdw blurRad="50800" dist="38100" dir="2700000" algn="tl" rotWithShape="0">
              <a:prstClr val="black">
                <a:alpha val="40000"/>
              </a:prstClr>
            </a:outerShdw>
          </a:effectLst>
        </p:spPr>
      </p:pic>
      <p:sp>
        <p:nvSpPr>
          <p:cNvPr id="17" name="Rectangle 16"/>
          <p:cNvSpPr/>
          <p:nvPr/>
        </p:nvSpPr>
        <p:spPr>
          <a:xfrm>
            <a:off x="10130589" y="3801979"/>
            <a:ext cx="1435718" cy="883672"/>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6590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8114" y="3455595"/>
            <a:ext cx="11020425" cy="2038350"/>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29</a:t>
            </a:fld>
            <a:endParaRPr lang="en-US" dirty="0"/>
          </a:p>
        </p:txBody>
      </p:sp>
      <p:sp>
        <p:nvSpPr>
          <p:cNvPr id="4" name="Rectangle 3"/>
          <p:cNvSpPr/>
          <p:nvPr/>
        </p:nvSpPr>
        <p:spPr>
          <a:xfrm>
            <a:off x="471340" y="1531823"/>
            <a:ext cx="10810875" cy="1311128"/>
          </a:xfrm>
          <a:prstGeom prst="rect">
            <a:avLst/>
          </a:prstGeom>
        </p:spPr>
        <p:txBody>
          <a:bodyPr wrap="square">
            <a:spAutoFit/>
          </a:bodyPr>
          <a:lstStyle/>
          <a:p>
            <a:pPr>
              <a:lnSpc>
                <a:spcPct val="110000"/>
              </a:lnSpc>
            </a:pP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Personnes ressources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affiche la liste des enregistrements du </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Contact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du SIPT associés au </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Lieu de travail.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Nous aborderons les </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contacts</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un peu plus tard dans ce module.  </a:t>
            </a:r>
          </a:p>
          <a:p>
            <a:pPr>
              <a:lnSpc>
                <a:spcPct val="110000"/>
              </a:lnSpc>
            </a:pPr>
            <a:endParaRPr lang="fr-ca" i="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a:lnSpc>
                <a:spcPct val="110000"/>
              </a:lnSpc>
              <a:spcAft>
                <a:spcPts val="600"/>
              </a:spcAft>
            </a:pP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ajouter un </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contact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il suffit d</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utiliser l</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icône</a:t>
            </a:r>
            <a:r>
              <a:rPr lang="fr-ca" dirty="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ca" b="1" dirty="0" smtClean="0">
                <a:solidFill>
                  <a:srgbClr val="767171"/>
                </a:solidFill>
                <a:latin typeface="Microsoft JhengHei Light" panose="020B0304030504040204" pitchFamily="34" charset="-120"/>
                <a:ea typeface="Microsoft JhengHei Light" panose="020B0304030504040204" pitchFamily="34" charset="-120"/>
                <a:cs typeface="Times New Roman" panose="02020603050405020304" pitchFamily="18" charset="0"/>
              </a:rPr>
              <a:t>Ajouter </a:t>
            </a:r>
            <a:r>
              <a:rPr lang="fr-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située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le coin supérieur droit de la liste.</a:t>
            </a:r>
          </a:p>
        </p:txBody>
      </p:sp>
      <p:sp>
        <p:nvSpPr>
          <p:cNvPr id="11" name="Rectangle 10"/>
          <p:cNvSpPr/>
          <p:nvPr/>
        </p:nvSpPr>
        <p:spPr>
          <a:xfrm>
            <a:off x="11321247" y="3557068"/>
            <a:ext cx="217038" cy="23287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02625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rgbClr val="717171"/>
                </a:solidFill>
                <a:latin typeface="Microsoft JhengHei" panose="020B0604030504040204" pitchFamily="34" charset="-120"/>
                <a:ea typeface="Microsoft JhengHei" panose="020B0604030504040204" pitchFamily="34" charset="-120"/>
                <a:cs typeface="Arial" panose="020B0604020202020204" pitchFamily="34" charset="0"/>
              </a:rPr>
              <a:t>Dans ce module, nous examinerons :</a:t>
            </a: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3</a:t>
            </a:fld>
            <a:endParaRPr lang="en-US" dirty="0"/>
          </a:p>
        </p:txBody>
      </p:sp>
      <p:sp>
        <p:nvSpPr>
          <p:cNvPr id="5" name="TextBox 4"/>
          <p:cNvSpPr txBox="1"/>
          <p:nvPr/>
        </p:nvSpPr>
        <p:spPr>
          <a:xfrm>
            <a:off x="838200" y="1930638"/>
            <a:ext cx="9834352" cy="4416594"/>
          </a:xfrm>
          <a:prstGeom prst="rect">
            <a:avLst/>
          </a:prstGeom>
          <a:noFill/>
        </p:spPr>
        <p:txBody>
          <a:bodyPr wrap="square" rtlCol="0">
            <a:spAutoFit/>
          </a:bodyPr>
          <a:lstStyle/>
          <a:p>
            <a:pPr marL="285750" indent="-285750">
              <a:lnSpc>
                <a:spcPct val="150000"/>
              </a:lnSpc>
              <a:spcBef>
                <a:spcPts val="1200"/>
              </a:spcBef>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rPr>
              <a:t>les différents types de renseignements sur le client contenus dans le SIPT</a:t>
            </a:r>
          </a:p>
          <a:p>
            <a:pPr marL="285750" indent="-285750">
              <a:lnSpc>
                <a:spcPct val="150000"/>
              </a:lnSpc>
              <a:spcBef>
                <a:spcPts val="1200"/>
              </a:spcBef>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rPr>
              <a:t>comment rechercher, consulter et gérer les fichiers de renseignements sur le client existants (y compris comment modifier le contenu et créer des associations)</a:t>
            </a:r>
          </a:p>
          <a:p>
            <a:pPr marL="285750" indent="-285750">
              <a:lnSpc>
                <a:spcPct val="150000"/>
              </a:lnSpc>
              <a:spcBef>
                <a:spcPts val="1200"/>
              </a:spcBef>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rPr>
              <a:t>comment créer de nouveaux fichiers de renseignements sur le client </a:t>
            </a:r>
          </a:p>
          <a:p>
            <a:pPr marL="285750" indent="-285750">
              <a:lnSpc>
                <a:spcPct val="150000"/>
              </a:lnSpc>
              <a:spcBef>
                <a:spcPts val="1200"/>
              </a:spcBef>
              <a:spcAft>
                <a:spcPts val="600"/>
              </a:spcAft>
              <a:buFont typeface="Arial" panose="020B0604020202020204" pitchFamily="34" charset="0"/>
              <a:buChar char="•"/>
            </a:pPr>
            <a:r>
              <a:rPr lang="fr-FR" dirty="0">
                <a:solidFill>
                  <a:srgbClr val="717171"/>
                </a:solidFill>
                <a:latin typeface="Microsoft JhengHei Light" panose="020B0304030504040204" pitchFamily="34" charset="-120"/>
                <a:ea typeface="Microsoft JhengHei Light" panose="020B0304030504040204" pitchFamily="34" charset="-120"/>
              </a:rPr>
              <a:t>comment activer, désactiver et supprimer des fichiers de renseignements sur le client </a:t>
            </a:r>
          </a:p>
          <a:p>
            <a:pPr marL="285750" indent="-285750">
              <a:lnSpc>
                <a:spcPct val="150000"/>
              </a:lnSpc>
              <a:spcBef>
                <a:spcPts val="1200"/>
              </a:spcBef>
              <a:spcAft>
                <a:spcPts val="600"/>
              </a:spcAft>
              <a:buFont typeface="Arial" panose="020B0604020202020204" pitchFamily="34" charset="0"/>
              <a:buChar char="•"/>
            </a:pPr>
            <a:endParaRPr lang="fr-FR" dirty="0">
              <a:solidFill>
                <a:srgbClr val="717171"/>
              </a:solidFill>
              <a:latin typeface="Microsoft JhengHei Light" panose="020B0304030504040204" pitchFamily="34" charset="-120"/>
              <a:ea typeface="Microsoft JhengHei Light" panose="020B0304030504040204" pitchFamily="34" charset="-120"/>
            </a:endParaRPr>
          </a:p>
          <a:p>
            <a:pPr marL="285750" indent="-285750">
              <a:lnSpc>
                <a:spcPct val="200000"/>
              </a:lnSpc>
              <a:buFont typeface="Arial" panose="020B0604020202020204" pitchFamily="34" charset="0"/>
              <a:buChar char="•"/>
            </a:pPr>
            <a:endParaRPr lang="fr-CA" dirty="0">
              <a:solidFill>
                <a:srgbClr val="71717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endParaRPr lang="en-CA"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81617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985856" y="3909791"/>
            <a:ext cx="4076096" cy="2399944"/>
          </a:xfrm>
          <a:prstGeom prst="rect">
            <a:avLst/>
          </a:prstGeom>
          <a:ln>
            <a:solidFill>
              <a:schemeClr val="bg2"/>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3"/>
          <a:stretch>
            <a:fillRect/>
          </a:stretch>
        </p:blipFill>
        <p:spPr>
          <a:xfrm>
            <a:off x="639592" y="2955003"/>
            <a:ext cx="11029950" cy="1104900"/>
          </a:xfrm>
          <a:prstGeom prst="rect">
            <a:avLst/>
          </a:prstGeom>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30</a:t>
            </a:fld>
            <a:endParaRPr lang="en-US" dirty="0"/>
          </a:p>
        </p:txBody>
      </p:sp>
      <p:sp>
        <p:nvSpPr>
          <p:cNvPr id="4" name="Rectangle 3"/>
          <p:cNvSpPr/>
          <p:nvPr/>
        </p:nvSpPr>
        <p:spPr>
          <a:xfrm>
            <a:off x="471340" y="1629440"/>
            <a:ext cx="9963150" cy="1311128"/>
          </a:xfrm>
          <a:prstGeom prst="rect">
            <a:avLst/>
          </a:prstGeom>
        </p:spPr>
        <p:txBody>
          <a:bodyPr wrap="square">
            <a:spAutoFit/>
          </a:bodyPr>
          <a:lstStyle/>
          <a:p>
            <a:pPr>
              <a:lnSpc>
                <a:spcPct val="110000"/>
              </a:lnSpc>
            </a:pP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 champ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Compétence </a:t>
            </a:r>
            <a:r>
              <a:rPr lang="fr-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de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section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Information sur le lieu de travail </a:t>
            </a:r>
            <a:r>
              <a:rPr lang="fr-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donne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 aperçu de toutes les administrations associées au lieu de travail actuel.</a:t>
            </a:r>
          </a:p>
          <a:p>
            <a:pPr>
              <a:lnSpc>
                <a:spcPct val="110000"/>
              </a:lnSpc>
            </a:pP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r>
            <a:b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Pour ajouter un enregistrement </a:t>
            </a:r>
            <a:r>
              <a:rPr lang="fr-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de compétence, il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suffit d</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utiliser l</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icône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Ajouter.</a:t>
            </a:r>
            <a:endPar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8" name="Rectangle 7"/>
          <p:cNvSpPr/>
          <p:nvPr/>
        </p:nvSpPr>
        <p:spPr>
          <a:xfrm>
            <a:off x="10942555" y="3158152"/>
            <a:ext cx="347958" cy="21318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8145379" y="5414211"/>
            <a:ext cx="2843204" cy="80611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43339" y="4408032"/>
            <a:ext cx="6096000" cy="701731"/>
          </a:xfrm>
          <a:prstGeom prst="rect">
            <a:avLst/>
          </a:prstGeom>
        </p:spPr>
        <p:txBody>
          <a:bodyPr>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 statut de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compétence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peut être modifié en tout temps.</a:t>
            </a:r>
          </a:p>
        </p:txBody>
      </p:sp>
    </p:spTree>
    <p:extLst>
      <p:ext uri="{BB962C8B-B14F-4D97-AF65-F5344CB8AC3E}">
        <p14:creationId xmlns:p14="http://schemas.microsoft.com/office/powerpoint/2010/main" val="1085806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991853" y="3785928"/>
            <a:ext cx="5643812" cy="635041"/>
          </a:xfrm>
          <a:prstGeom prst="rect">
            <a:avLst/>
          </a:prstGeom>
          <a:ln>
            <a:solidFill>
              <a:schemeClr val="bg2"/>
            </a:solidFill>
          </a:ln>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3"/>
          <a:stretch>
            <a:fillRect/>
          </a:stretch>
        </p:blipFill>
        <p:spPr>
          <a:xfrm>
            <a:off x="614064" y="3651476"/>
            <a:ext cx="3476673" cy="2569078"/>
          </a:xfrm>
          <a:prstGeom prst="rect">
            <a:avLst/>
          </a:prstGeom>
          <a:ln>
            <a:solidFill>
              <a:schemeClr val="bg2"/>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a:stretch>
            <a:fillRect/>
          </a:stretch>
        </p:blipFill>
        <p:spPr>
          <a:xfrm>
            <a:off x="505963" y="2448881"/>
            <a:ext cx="11068050" cy="1066800"/>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31</a:t>
            </a:fld>
            <a:endParaRPr lang="en-US" dirty="0"/>
          </a:p>
        </p:txBody>
      </p:sp>
      <p:sp>
        <p:nvSpPr>
          <p:cNvPr id="4" name="Rectangle 3"/>
          <p:cNvSpPr/>
          <p:nvPr/>
        </p:nvSpPr>
        <p:spPr>
          <a:xfrm>
            <a:off x="576261" y="1570608"/>
            <a:ext cx="9963150" cy="701731"/>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À l'instar des contacts et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de la compétence,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zones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Permis/Exemptions/Avis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et </a:t>
            </a:r>
            <a:r>
              <a:rPr lang="fr-FR" b="1" dirty="0" err="1"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Activitiés</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fonctionnent de la même façon que sous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p>
        </p:txBody>
      </p:sp>
      <p:sp>
        <p:nvSpPr>
          <p:cNvPr id="13" name="Rectangle 12"/>
          <p:cNvSpPr/>
          <p:nvPr/>
        </p:nvSpPr>
        <p:spPr>
          <a:xfrm>
            <a:off x="576261" y="2483473"/>
            <a:ext cx="2233613" cy="29544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8" name="Group 17"/>
          <p:cNvGrpSpPr/>
          <p:nvPr/>
        </p:nvGrpSpPr>
        <p:grpSpPr>
          <a:xfrm>
            <a:off x="590001" y="3692223"/>
            <a:ext cx="5606262" cy="386542"/>
            <a:chOff x="614064" y="3730218"/>
            <a:chExt cx="5606262" cy="386542"/>
          </a:xfrm>
        </p:grpSpPr>
        <p:sp>
          <p:nvSpPr>
            <p:cNvPr id="14" name="Rectangle 13"/>
            <p:cNvSpPr/>
            <p:nvPr/>
          </p:nvSpPr>
          <p:spPr>
            <a:xfrm>
              <a:off x="614064" y="3730218"/>
              <a:ext cx="557509" cy="22911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5692030" y="3835895"/>
              <a:ext cx="528296" cy="2808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p:cNvCxnSpPr/>
            <p:nvPr/>
          </p:nvCxnSpPr>
          <p:spPr>
            <a:xfrm>
              <a:off x="1580322" y="3835895"/>
              <a:ext cx="43652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21" name="Picture 20"/>
          <p:cNvPicPr>
            <a:picLocks noChangeAspect="1"/>
          </p:cNvPicPr>
          <p:nvPr/>
        </p:nvPicPr>
        <p:blipFill>
          <a:blip r:embed="rId5"/>
          <a:stretch>
            <a:fillRect/>
          </a:stretch>
        </p:blipFill>
        <p:spPr>
          <a:xfrm>
            <a:off x="195010" y="4078765"/>
            <a:ext cx="952500" cy="571500"/>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9470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7749" y="3264982"/>
            <a:ext cx="11087100" cy="1257300"/>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32</a:t>
            </a:fld>
            <a:endParaRPr lang="en-US" dirty="0"/>
          </a:p>
        </p:txBody>
      </p:sp>
      <p:sp>
        <p:nvSpPr>
          <p:cNvPr id="4" name="Rectangle 3"/>
          <p:cNvSpPr/>
          <p:nvPr/>
        </p:nvSpPr>
        <p:spPr>
          <a:xfrm>
            <a:off x="471340" y="1681785"/>
            <a:ext cx="9963150" cy="678519"/>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L'onglet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Components</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vous permet de spécifier une zone particulière sur un site. Par exemple, un hangar particulier dans un aéroport. </a:t>
            </a:r>
            <a:endParaRPr lang="en-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6" name="Rectangle 15"/>
          <p:cNvSpPr/>
          <p:nvPr/>
        </p:nvSpPr>
        <p:spPr>
          <a:xfrm>
            <a:off x="617749" y="3342786"/>
            <a:ext cx="890589" cy="29544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8695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33</a:t>
            </a:fld>
            <a:endParaRPr lang="en-US" dirty="0"/>
          </a:p>
        </p:txBody>
      </p:sp>
      <p:sp>
        <p:nvSpPr>
          <p:cNvPr id="4" name="Rectangle 3"/>
          <p:cNvSpPr/>
          <p:nvPr/>
        </p:nvSpPr>
        <p:spPr>
          <a:xfrm>
            <a:off x="528916" y="1607733"/>
            <a:ext cx="9963150" cy="1311128"/>
          </a:xfrm>
          <a:prstGeom prst="rect">
            <a:avLst/>
          </a:prstGeom>
        </p:spPr>
        <p:txBody>
          <a:bodyPr wrap="square">
            <a:spAutoFit/>
          </a:bodyPr>
          <a:lstStyle/>
          <a:p>
            <a:pPr>
              <a:lnSpc>
                <a:spcPct val="110000"/>
              </a:lnSpc>
            </a:pP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section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SST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Santé</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et sécurité au travail) </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Information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fournit une liste de vérification des renseignements qui peuvent être précisés sur le site.</a:t>
            </a:r>
          </a:p>
          <a:p>
            <a:pPr>
              <a:lnSpc>
                <a:spcPct val="110000"/>
              </a:lnSpc>
            </a:pPr>
            <a:endParaRPr lang="en-CA"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a:lnSpc>
                <a:spcPct val="110000"/>
              </a:lnSpc>
            </a:pPr>
            <a:endParaRPr lang="en-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71340" y="2670693"/>
            <a:ext cx="11209130" cy="2705652"/>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60239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81663" y="2711128"/>
            <a:ext cx="3874670" cy="2324802"/>
          </a:xfrm>
          <a:prstGeom prst="rect">
            <a:avLst/>
          </a:prstGeom>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71340" y="365125"/>
            <a:ext cx="11623250" cy="1325563"/>
          </a:xfrm>
          <a:noFill/>
        </p:spPr>
        <p:txBody>
          <a:bodyPr>
            <a:normAutofit/>
          </a:bodyPr>
          <a:lstStyle/>
          <a:p>
            <a:r>
              <a:rPr lang="fr-ca" dirty="0"/>
              <a:t>Navigation dans un lieu de travail (suite) </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34</a:t>
            </a:fld>
            <a:endParaRPr lang="en-US" dirty="0"/>
          </a:p>
        </p:txBody>
      </p:sp>
      <p:sp>
        <p:nvSpPr>
          <p:cNvPr id="7" name="TextBox 6"/>
          <p:cNvSpPr txBox="1"/>
          <p:nvPr/>
        </p:nvSpPr>
        <p:spPr>
          <a:xfrm>
            <a:off x="471340" y="1690689"/>
            <a:ext cx="10971017" cy="1477328"/>
          </a:xfrm>
          <a:prstGeom prst="rect">
            <a:avLst/>
          </a:prstGeom>
          <a:noFill/>
        </p:spPr>
        <p:txBody>
          <a:bodyPr wrap="square" rtlCol="0">
            <a:spAutoFit/>
          </a:bodyPr>
          <a:lstStyle/>
          <a:p>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Les sections </a:t>
            </a:r>
            <a:r>
              <a:rPr lang="fr-ca" b="1" dirty="0" err="1">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Work</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 Place </a:t>
            </a:r>
            <a:r>
              <a:rPr lang="fr-ca" b="1" dirty="0" err="1">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Committee</a:t>
            </a:r>
            <a:r>
              <a:rPr lang="fr-ca" b="1"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 Report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(WPCR) et </a:t>
            </a:r>
            <a:r>
              <a:rPr lang="fr-ca"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Détails du RAESCR </a:t>
            </a:r>
            <a:r>
              <a:rPr lang="fr-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ne </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sont accessibles qu</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a:t>
            </a:r>
            <a:r>
              <a:rPr lang="fr-ca" dirty="0">
                <a:solidFill>
                  <a:schemeClr val="bg2">
                    <a:lumMod val="50000"/>
                  </a:schemeClr>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sym typeface="Microsoft JhengHei Light" panose="020B0304030504040204" pitchFamily="34" charset="-120"/>
              </a:rPr>
              <a:t>à des utilisateurs particuliers et seront abordées plus en détail dans le module 12 (Rapports de SST).</a:t>
            </a:r>
          </a:p>
          <a:p>
            <a:endParaRPr lang="fr-CA" dirty="0"/>
          </a:p>
          <a:p>
            <a:endParaRPr lang="fr-CA" dirty="0"/>
          </a:p>
          <a:p>
            <a:endParaRPr lang="en-CA" dirty="0"/>
          </a:p>
        </p:txBody>
      </p:sp>
      <p:sp>
        <p:nvSpPr>
          <p:cNvPr id="8" name="Rectangle 7"/>
          <p:cNvSpPr/>
          <p:nvPr/>
        </p:nvSpPr>
        <p:spPr>
          <a:xfrm>
            <a:off x="5106420" y="4074695"/>
            <a:ext cx="2365319" cy="57599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p:cNvPicPr>
            <a:picLocks noChangeAspect="1"/>
          </p:cNvPicPr>
          <p:nvPr/>
        </p:nvPicPr>
        <p:blipFill>
          <a:blip r:embed="rId3"/>
          <a:stretch>
            <a:fillRect/>
          </a:stretch>
        </p:blipFill>
        <p:spPr>
          <a:xfrm>
            <a:off x="3681663" y="4650688"/>
            <a:ext cx="1335505" cy="385242"/>
          </a:xfrm>
          <a:prstGeom prst="rect">
            <a:avLst/>
          </a:prstGeom>
        </p:spPr>
      </p:pic>
    </p:spTree>
    <p:extLst>
      <p:ext uri="{BB962C8B-B14F-4D97-AF65-F5344CB8AC3E}">
        <p14:creationId xmlns:p14="http://schemas.microsoft.com/office/powerpoint/2010/main" val="3746302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35</a:t>
            </a:fld>
            <a:endParaRPr lang="en-US" dirty="0"/>
          </a:p>
        </p:txBody>
      </p:sp>
      <p:sp>
        <p:nvSpPr>
          <p:cNvPr id="5" name="Rectangle 4"/>
          <p:cNvSpPr/>
          <p:nvPr/>
        </p:nvSpPr>
        <p:spPr>
          <a:xfrm>
            <a:off x="471340" y="1532502"/>
            <a:ext cx="10063593" cy="1692771"/>
          </a:xfrm>
          <a:prstGeom prst="rect">
            <a:avLst/>
          </a:prstGeom>
        </p:spPr>
        <p:txBody>
          <a:bodyPr wrap="square">
            <a:spAutoFit/>
          </a:bodyPr>
          <a:lstStyle/>
          <a:p>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Une catégorie appelée </a:t>
            </a:r>
            <a:r>
              <a:rPr lang="fr-FR" b="1"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Contacts</a:t>
            </a:r>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 se trouve sous </a:t>
            </a:r>
            <a:r>
              <a:rPr lang="fr-FR" b="1"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Renseignements sur le client</a:t>
            </a:r>
            <a:r>
              <a:rPr lang="fr-FR"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Il s'agit de personnes particulières qui peuvent être associées à un enregistrement donné.</a:t>
            </a:r>
          </a:p>
          <a:p>
            <a:endPar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endParaRPr>
          </a:p>
          <a:p>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Sélectionnons </a:t>
            </a:r>
            <a:r>
              <a:rPr lang="fr-FR" b="1"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Contacts</a:t>
            </a:r>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 dans le menu principal du SIPT.</a:t>
            </a:r>
          </a:p>
          <a:p>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p>
          <a:p>
            <a:pPr marL="457200">
              <a:spcAft>
                <a:spcPts val="600"/>
              </a:spcAft>
            </a:pPr>
            <a:r>
              <a:rPr lang="en-CA" sz="1400" dirty="0">
                <a:latin typeface="Microsoft YaHei Light" panose="020B0502040204020203" pitchFamily="34" charset="-122"/>
                <a:ea typeface="Microsoft YaHei Light" panose="020B0502040204020203" pitchFamily="34" charset="-122"/>
                <a:cs typeface="Times New Roman" panose="02020603050405020304" pitchFamily="18" charset="0"/>
              </a:rPr>
              <a:t> </a:t>
            </a:r>
          </a:p>
        </p:txBody>
      </p:sp>
      <p:sp>
        <p:nvSpPr>
          <p:cNvPr id="13" name="Title 1"/>
          <p:cNvSpPr txBox="1">
            <a:spLocks/>
          </p:cNvSpPr>
          <p:nvPr/>
        </p:nvSpPr>
        <p:spPr>
          <a:xfrm>
            <a:off x="471340" y="354654"/>
            <a:ext cx="1162325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smtClean="0"/>
              <a:t>Contacts</a:t>
            </a:r>
            <a:endParaRPr lang="en-CA" dirty="0"/>
          </a:p>
        </p:txBody>
      </p:sp>
      <p:pic>
        <p:nvPicPr>
          <p:cNvPr id="2" name="Picture 1"/>
          <p:cNvPicPr>
            <a:picLocks noChangeAspect="1"/>
          </p:cNvPicPr>
          <p:nvPr/>
        </p:nvPicPr>
        <p:blipFill>
          <a:blip r:embed="rId2"/>
          <a:stretch>
            <a:fillRect/>
          </a:stretch>
        </p:blipFill>
        <p:spPr>
          <a:xfrm>
            <a:off x="714455" y="3153494"/>
            <a:ext cx="10639345" cy="1924314"/>
          </a:xfrm>
          <a:prstGeom prst="rect">
            <a:avLst/>
          </a:prstGeom>
        </p:spPr>
      </p:pic>
      <p:sp>
        <p:nvSpPr>
          <p:cNvPr id="6" name="Rectangle 5"/>
          <p:cNvSpPr/>
          <p:nvPr/>
        </p:nvSpPr>
        <p:spPr>
          <a:xfrm>
            <a:off x="2430379" y="3164305"/>
            <a:ext cx="156410" cy="276727"/>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4122820" y="4164628"/>
            <a:ext cx="1074821" cy="21292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a:stretch>
            <a:fillRect/>
          </a:stretch>
        </p:blipFill>
        <p:spPr>
          <a:xfrm>
            <a:off x="9866646" y="3201621"/>
            <a:ext cx="668287" cy="58938"/>
          </a:xfrm>
          <a:prstGeom prst="rect">
            <a:avLst/>
          </a:prstGeom>
        </p:spPr>
      </p:pic>
    </p:spTree>
    <p:extLst>
      <p:ext uri="{BB962C8B-B14F-4D97-AF65-F5344CB8AC3E}">
        <p14:creationId xmlns:p14="http://schemas.microsoft.com/office/powerpoint/2010/main" val="962556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62965" y="2120487"/>
            <a:ext cx="7931198" cy="4013228"/>
          </a:xfrm>
          <a:prstGeom prst="rect">
            <a:avLst/>
          </a:prstGeom>
        </p:spPr>
      </p:pic>
      <p:sp>
        <p:nvSpPr>
          <p:cNvPr id="4" name="Slide Number Placeholder 3"/>
          <p:cNvSpPr>
            <a:spLocks noGrp="1"/>
          </p:cNvSpPr>
          <p:nvPr>
            <p:ph type="sldNum" sz="quarter" idx="12"/>
          </p:nvPr>
        </p:nvSpPr>
        <p:spPr/>
        <p:txBody>
          <a:bodyPr/>
          <a:lstStyle/>
          <a:p>
            <a:fld id="{2E86C063-E22E-2E4C-A523-54089486E38F}" type="slidenum">
              <a:rPr lang="en-US" smtClean="0"/>
              <a:t>36</a:t>
            </a:fld>
            <a:endParaRPr lang="en-US" dirty="0"/>
          </a:p>
        </p:txBody>
      </p:sp>
      <p:sp>
        <p:nvSpPr>
          <p:cNvPr id="8" name="Rectangle 7"/>
          <p:cNvSpPr/>
          <p:nvPr/>
        </p:nvSpPr>
        <p:spPr>
          <a:xfrm>
            <a:off x="471340" y="1563487"/>
            <a:ext cx="8760542" cy="377604"/>
          </a:xfrm>
          <a:prstGeom prst="rect">
            <a:avLst/>
          </a:prstGeom>
        </p:spPr>
        <p:txBody>
          <a:bodyPr wrap="square">
            <a:spAutoFit/>
          </a:bodyPr>
          <a:lstStyle/>
          <a:p>
            <a:pPr>
              <a:lnSpc>
                <a:spcPct val="110000"/>
              </a:lnSpc>
            </a:pP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La liste dressée affichera tous les </a:t>
            </a:r>
            <a:r>
              <a:rPr lang="fr-ca" b="1"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Contacts actifs.</a:t>
            </a:r>
            <a:endParaRPr lang="en-CA"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
        <p:nvSpPr>
          <p:cNvPr id="10" name="Title 1"/>
          <p:cNvSpPr txBox="1">
            <a:spLocks/>
          </p:cNvSpPr>
          <p:nvPr/>
        </p:nvSpPr>
        <p:spPr>
          <a:xfrm>
            <a:off x="471340" y="357608"/>
            <a:ext cx="1162325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t>Aperçu de l'affichage</a:t>
            </a:r>
          </a:p>
        </p:txBody>
      </p:sp>
      <p:sp>
        <p:nvSpPr>
          <p:cNvPr id="6" name="Rectangle 5"/>
          <p:cNvSpPr/>
          <p:nvPr/>
        </p:nvSpPr>
        <p:spPr>
          <a:xfrm>
            <a:off x="471340" y="2345953"/>
            <a:ext cx="2838931" cy="2225225"/>
          </a:xfrm>
          <a:prstGeom prst="rect">
            <a:avLst/>
          </a:prstGeom>
        </p:spPr>
        <p:txBody>
          <a:bodyPr wrap="square">
            <a:spAutoFit/>
          </a:bodyPr>
          <a:lstStyle/>
          <a:p>
            <a:pPr>
              <a:lnSpc>
                <a:spcPct val="110000"/>
              </a:lnSpc>
            </a:pPr>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Comme pour les autres catégories </a:t>
            </a:r>
            <a:r>
              <a:rPr lang="fr-FR" b="1"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Renseignements sur le client</a:t>
            </a:r>
            <a:r>
              <a:rPr lang="fr-FR" dirty="0" smtClean="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r>
              <a:rPr lang="fr-FR" dirty="0">
                <a:solidFill>
                  <a:schemeClr val="bg2">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la barre d'outils de commandes applicables à la liste qui apparaît en haut est la même.</a:t>
            </a:r>
          </a:p>
        </p:txBody>
      </p:sp>
      <p:grpSp>
        <p:nvGrpSpPr>
          <p:cNvPr id="2" name="Group 1"/>
          <p:cNvGrpSpPr/>
          <p:nvPr/>
        </p:nvGrpSpPr>
        <p:grpSpPr>
          <a:xfrm>
            <a:off x="3562965" y="2120487"/>
            <a:ext cx="7674531" cy="3847177"/>
            <a:chOff x="3562965" y="2120487"/>
            <a:chExt cx="7674531" cy="3847177"/>
          </a:xfrm>
        </p:grpSpPr>
        <p:grpSp>
          <p:nvGrpSpPr>
            <p:cNvPr id="5" name="Group 4"/>
            <p:cNvGrpSpPr/>
            <p:nvPr/>
          </p:nvGrpSpPr>
          <p:grpSpPr>
            <a:xfrm>
              <a:off x="3562965" y="2331039"/>
              <a:ext cx="7674531" cy="3636625"/>
              <a:chOff x="1927652" y="3180012"/>
              <a:chExt cx="7175734" cy="3365282"/>
            </a:xfrm>
          </p:grpSpPr>
          <p:sp>
            <p:nvSpPr>
              <p:cNvPr id="14" name="Rectangle 13"/>
              <p:cNvSpPr/>
              <p:nvPr/>
            </p:nvSpPr>
            <p:spPr>
              <a:xfrm>
                <a:off x="1927652" y="3356811"/>
                <a:ext cx="7175734" cy="31884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1927652" y="3180012"/>
                <a:ext cx="4408331" cy="17679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p:nvPicPr>
          <p:blipFill rotWithShape="1">
            <a:blip r:embed="rId3"/>
            <a:srcRect l="32144" t="11626" b="1"/>
            <a:stretch/>
          </p:blipFill>
          <p:spPr>
            <a:xfrm flipV="1">
              <a:off x="10251925" y="2120487"/>
              <a:ext cx="475210" cy="60398"/>
            </a:xfrm>
            <a:prstGeom prst="rect">
              <a:avLst/>
            </a:prstGeom>
          </p:spPr>
        </p:pic>
      </p:grpSp>
    </p:spTree>
    <p:extLst>
      <p:ext uri="{BB962C8B-B14F-4D97-AF65-F5344CB8AC3E}">
        <p14:creationId xmlns:p14="http://schemas.microsoft.com/office/powerpoint/2010/main" val="2934006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256" y="2516329"/>
            <a:ext cx="11174590" cy="2891491"/>
          </a:xfrm>
          <a:prstGeom prst="rect">
            <a:avLst/>
          </a:prstGeom>
          <a:ln>
            <a:solidFill>
              <a:schemeClr val="bg2"/>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2E86C063-E22E-2E4C-A523-54089486E38F}" type="slidenum">
              <a:rPr lang="en-US" smtClean="0"/>
              <a:t>37</a:t>
            </a:fld>
            <a:endParaRPr lang="en-US" dirty="0"/>
          </a:p>
        </p:txBody>
      </p:sp>
      <p:sp>
        <p:nvSpPr>
          <p:cNvPr id="12" name="Rectangle 11"/>
          <p:cNvSpPr/>
          <p:nvPr/>
        </p:nvSpPr>
        <p:spPr>
          <a:xfrm>
            <a:off x="471340" y="1796080"/>
            <a:ext cx="10882460" cy="646331"/>
          </a:xfrm>
          <a:prstGeom prst="rect">
            <a:avLst/>
          </a:prstGeom>
        </p:spPr>
        <p:txBody>
          <a:bodyPr wrap="square">
            <a:spAutoFit/>
          </a:bodyPr>
          <a:lstStyle/>
          <a:p>
            <a:pPr lvl="0"/>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Calibri" panose="020F0502020204030204" pitchFamily="34" charset="0"/>
              </a:rPr>
              <a:t>Remarquez que la catégorie Contact ne comporte pas d</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Calibri" panose="020F0502020204030204" pitchFamily="34" charset="0"/>
              </a:rPr>
              <a:t>onglet de sections. Les renseignements sur le contenu sont limités et il est possible d</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Calibri" panose="020F0502020204030204" pitchFamily="34" charset="0"/>
              </a:rPr>
              <a:t>y accéder en faisant défiler vers le bas.</a:t>
            </a:r>
          </a:p>
        </p:txBody>
      </p:sp>
      <p:sp>
        <p:nvSpPr>
          <p:cNvPr id="16" name="Rectangle 15"/>
          <p:cNvSpPr/>
          <p:nvPr/>
        </p:nvSpPr>
        <p:spPr>
          <a:xfrm>
            <a:off x="2225841" y="3190684"/>
            <a:ext cx="1684421" cy="6915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itle 1"/>
          <p:cNvSpPr txBox="1">
            <a:spLocks/>
          </p:cNvSpPr>
          <p:nvPr/>
        </p:nvSpPr>
        <p:spPr>
          <a:xfrm>
            <a:off x="439256" y="546477"/>
            <a:ext cx="1162325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Microsoft YaHei Light" panose="020B0502040204020203" pitchFamily="34" charset="-122"/>
                <a:sym typeface="Microsoft YaHei Light" panose="020B0502040204020203" pitchFamily="34" charset="-122"/>
              </a:rPr>
              <a:t>Navigation dans les renseignements d</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Microsoft YaHei Light" panose="020B0502040204020203" pitchFamily="34" charset="-122"/>
                <a:sym typeface="Microsoft YaHei Light" panose="020B0502040204020203" pitchFamily="34" charset="-122"/>
              </a:rPr>
              <a:t>'</a:t>
            </a:r>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Microsoft YaHei Light" panose="020B0502040204020203" pitchFamily="34" charset="-122"/>
                <a:sym typeface="Microsoft YaHei Light" panose="020B0502040204020203" pitchFamily="34" charset="-122"/>
              </a:rPr>
              <a:t>un contact</a:t>
            </a:r>
            <a:endParaRPr lang="fr-ca" dirty="0"/>
          </a:p>
        </p:txBody>
      </p:sp>
      <p:pic>
        <p:nvPicPr>
          <p:cNvPr id="3" name="Picture 2"/>
          <p:cNvPicPr>
            <a:picLocks noChangeAspect="1"/>
          </p:cNvPicPr>
          <p:nvPr/>
        </p:nvPicPr>
        <p:blipFill>
          <a:blip r:embed="rId3"/>
          <a:stretch>
            <a:fillRect/>
          </a:stretch>
        </p:blipFill>
        <p:spPr>
          <a:xfrm>
            <a:off x="9982200" y="2526633"/>
            <a:ext cx="684788" cy="105352"/>
          </a:xfrm>
          <a:prstGeom prst="rect">
            <a:avLst/>
          </a:prstGeom>
        </p:spPr>
      </p:pic>
    </p:spTree>
    <p:extLst>
      <p:ext uri="{BB962C8B-B14F-4D97-AF65-F5344CB8AC3E}">
        <p14:creationId xmlns:p14="http://schemas.microsoft.com/office/powerpoint/2010/main" val="115211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00" y="365125"/>
            <a:ext cx="10515600" cy="1325563"/>
          </a:xfrm>
        </p:spPr>
        <p:txBody>
          <a:bodyPr/>
          <a:lstStyle/>
          <a:p>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Microsoft YaHei Light" panose="020B0502040204020203" pitchFamily="34" charset="-122"/>
                <a:sym typeface="Microsoft YaHei Light" panose="020B0502040204020203" pitchFamily="34" charset="-122"/>
              </a:rPr>
              <a:t>Navigation dans un contact (suite)</a:t>
            </a:r>
            <a:endParaRPr lang="en-CA" dirty="0">
              <a:solidFill>
                <a:schemeClr val="bg2">
                  <a:lumMod val="50000"/>
                </a:schemeClr>
              </a:solidFill>
              <a:latin typeface="Microsoft YaHei Light" panose="020B0502040204020203" pitchFamily="34" charset="-122"/>
              <a:ea typeface="Microsoft YaHei Light" panose="020B0502040204020203" pitchFamily="34" charset="-122"/>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38</a:t>
            </a:fld>
            <a:endParaRPr lang="en-US" dirty="0"/>
          </a:p>
        </p:txBody>
      </p:sp>
      <p:sp>
        <p:nvSpPr>
          <p:cNvPr id="9" name="Rectangle 8"/>
          <p:cNvSpPr/>
          <p:nvPr/>
        </p:nvSpPr>
        <p:spPr>
          <a:xfrm>
            <a:off x="406800" y="1430281"/>
            <a:ext cx="10947000" cy="646331"/>
          </a:xfrm>
          <a:prstGeom prst="rect">
            <a:avLst/>
          </a:prstGeom>
        </p:spPr>
        <p:txBody>
          <a:bodyPr wrap="square">
            <a:spAutoFit/>
          </a:bodyPr>
          <a:lstStyle/>
          <a:p>
            <a:pPr lvl="0"/>
            <a:r>
              <a:rPr lang="fr-ca" dirty="0">
                <a:latin typeface="Microsoft YaHei Light" panose="020B0502040204020203" pitchFamily="34" charset="-122"/>
                <a:ea typeface="Microsoft YaHei Light" panose="020B0502040204020203" pitchFamily="34" charset="-122"/>
                <a:cs typeface="Calibri" panose="020F0502020204030204" pitchFamily="34" charset="0"/>
              </a:rPr>
              <a:t>La section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Organisation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Information fournit les principaux renseignements sur l</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organisation elle-même. Elle fournit des détails comme le nom, le numéro d</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identification, le type d</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industrie, etc. </a:t>
            </a:r>
          </a:p>
        </p:txBody>
      </p:sp>
      <p:sp>
        <p:nvSpPr>
          <p:cNvPr id="5" name="Rectangle 4"/>
          <p:cNvSpPr/>
          <p:nvPr/>
        </p:nvSpPr>
        <p:spPr>
          <a:xfrm>
            <a:off x="406800" y="5059933"/>
            <a:ext cx="11233265" cy="1200329"/>
          </a:xfrm>
          <a:prstGeom prst="rect">
            <a:avLst/>
          </a:prstGeom>
        </p:spPr>
        <p:txBody>
          <a:bodyPr wrap="square">
            <a:spAutoFit/>
          </a:bodyPr>
          <a:lstStyle/>
          <a:p>
            <a:pPr lvl="0"/>
            <a:r>
              <a:rPr lang="fr-ca" dirty="0">
                <a:latin typeface="Microsoft YaHei Light" panose="020B0502040204020203" pitchFamily="34" charset="-122"/>
                <a:ea typeface="Microsoft YaHei Light" panose="020B0502040204020203" pitchFamily="34" charset="-122"/>
                <a:cs typeface="Calibri" panose="020F0502020204030204" pitchFamily="34" charset="0"/>
              </a:rPr>
              <a:t>Lorsque vous mettez en surbrillance l</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une des adresses énumérées sous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Adresses afférentes</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une option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de recherche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s</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affiche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et vous permet d</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associer les catégories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de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Renseignements sur le client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entre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elles.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Vous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pouvez également sélectionner l</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icône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Nouveau</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dans un champ de recherche et créer une nouvelle entité.</a:t>
            </a:r>
          </a:p>
        </p:txBody>
      </p:sp>
      <p:pic>
        <p:nvPicPr>
          <p:cNvPr id="6" name="Picture 5"/>
          <p:cNvPicPr>
            <a:picLocks noChangeAspect="1"/>
          </p:cNvPicPr>
          <p:nvPr/>
        </p:nvPicPr>
        <p:blipFill>
          <a:blip r:embed="rId2"/>
          <a:stretch>
            <a:fillRect/>
          </a:stretch>
        </p:blipFill>
        <p:spPr>
          <a:xfrm>
            <a:off x="406800" y="2076612"/>
            <a:ext cx="4775636" cy="2933605"/>
          </a:xfrm>
          <a:prstGeom prst="rect">
            <a:avLst/>
          </a:prstGeom>
          <a:ln>
            <a:solidFill>
              <a:schemeClr val="bg2"/>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5880300" y="2216837"/>
            <a:ext cx="5572125" cy="2425720"/>
          </a:xfrm>
          <a:prstGeom prst="rect">
            <a:avLst/>
          </a:prstGeom>
          <a:ln>
            <a:solidFill>
              <a:schemeClr val="bg2"/>
            </a:solidFill>
          </a:ln>
          <a:effectLst>
            <a:outerShdw blurRad="50800" dist="38100" dir="2700000" algn="tl" rotWithShape="0">
              <a:prstClr val="black">
                <a:alpha val="40000"/>
              </a:prstClr>
            </a:outerShdw>
          </a:effectLst>
        </p:spPr>
      </p:pic>
      <p:cxnSp>
        <p:nvCxnSpPr>
          <p:cNvPr id="10" name="Straight Arrow Connector 9"/>
          <p:cNvCxnSpPr/>
          <p:nvPr/>
        </p:nvCxnSpPr>
        <p:spPr>
          <a:xfrm flipV="1">
            <a:off x="3934326" y="2493988"/>
            <a:ext cx="1945974" cy="417654"/>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1201400" y="2493988"/>
            <a:ext cx="251025" cy="333433"/>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10671375" y="4351095"/>
            <a:ext cx="781050" cy="333433"/>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45561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t="28345"/>
          <a:stretch/>
        </p:blipFill>
        <p:spPr>
          <a:xfrm>
            <a:off x="454653" y="4732638"/>
            <a:ext cx="11397807" cy="542347"/>
          </a:xfrm>
          <a:prstGeom prst="rect">
            <a:avLst/>
          </a:prstGeom>
          <a:ln>
            <a:solidFill>
              <a:schemeClr val="bg2"/>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3"/>
          <a:stretch>
            <a:fillRect/>
          </a:stretch>
        </p:blipFill>
        <p:spPr>
          <a:xfrm>
            <a:off x="406800" y="2939711"/>
            <a:ext cx="11397807" cy="1096787"/>
          </a:xfrm>
          <a:prstGeom prst="rect">
            <a:avLst/>
          </a:prstGeom>
          <a:noFill/>
          <a:ln>
            <a:solidFill>
              <a:schemeClr val="bg2"/>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406800" y="365125"/>
            <a:ext cx="10515600" cy="1325563"/>
          </a:xfrm>
        </p:spPr>
        <p:txBody>
          <a:bodyPr/>
          <a:lstStyle/>
          <a:p>
            <a:r>
              <a:rPr lang="fr-ca" dirty="0">
                <a:solidFill>
                  <a:schemeClr val="bg2">
                    <a:lumMod val="50000"/>
                  </a:schemeClr>
                </a:solidFill>
                <a:latin typeface="Microsoft YaHei Light" panose="020B0502040204020203" pitchFamily="34" charset="-122"/>
                <a:ea typeface="Microsoft YaHei Light" panose="020B0502040204020203" pitchFamily="34" charset="-122"/>
                <a:cs typeface="Microsoft YaHei Light" panose="020B0502040204020203" pitchFamily="34" charset="-122"/>
                <a:sym typeface="Microsoft YaHei Light" panose="020B0502040204020203" pitchFamily="34" charset="-122"/>
              </a:rPr>
              <a:t>Navigation dans un contact (suite)</a:t>
            </a:r>
            <a:endParaRPr lang="en-CA" dirty="0">
              <a:solidFill>
                <a:schemeClr val="bg2">
                  <a:lumMod val="50000"/>
                </a:schemeClr>
              </a:solidFill>
              <a:latin typeface="Microsoft YaHei Light" panose="020B0502040204020203" pitchFamily="34" charset="-122"/>
              <a:ea typeface="Microsoft YaHei Light" panose="020B0502040204020203" pitchFamily="34" charset="-122"/>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39</a:t>
            </a:fld>
            <a:endParaRPr lang="en-US" dirty="0"/>
          </a:p>
        </p:txBody>
      </p:sp>
      <p:sp>
        <p:nvSpPr>
          <p:cNvPr id="8" name="Rectangle 7"/>
          <p:cNvSpPr/>
          <p:nvPr/>
        </p:nvSpPr>
        <p:spPr>
          <a:xfrm>
            <a:off x="406800" y="1510794"/>
            <a:ext cx="11397807" cy="923330"/>
          </a:xfrm>
          <a:prstGeom prst="rect">
            <a:avLst/>
          </a:prstGeom>
        </p:spPr>
        <p:txBody>
          <a:bodyPr wrap="square">
            <a:spAutoFit/>
          </a:bodyPr>
          <a:lstStyle/>
          <a:p>
            <a:pPr lvl="0"/>
            <a:r>
              <a:rPr lang="fr-ca" dirty="0">
                <a:latin typeface="Microsoft YaHei Light" panose="020B0502040204020203" pitchFamily="34" charset="-122"/>
                <a:ea typeface="Microsoft YaHei Light" panose="020B0502040204020203" pitchFamily="34" charset="-122"/>
                <a:cs typeface="Calibri" panose="020F0502020204030204" pitchFamily="34" charset="0"/>
              </a:rPr>
              <a:t>Si vous sélectionnez l</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icône « + » dans la section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Organisation/Lieu de travail associé(e)</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vous serez dirigé vers un champ de recherche dans lequel vous pouvez ajouter des </a:t>
            </a:r>
            <a:r>
              <a:rPr lang="fr-ca" b="1" dirty="0" smtClean="0">
                <a:latin typeface="Microsoft YaHei Light" panose="020B0502040204020203" pitchFamily="34" charset="-122"/>
                <a:ea typeface="Microsoft YaHei Light" panose="020B0502040204020203" pitchFamily="34" charset="-122"/>
                <a:cs typeface="Calibri" panose="020F0502020204030204" pitchFamily="34" charset="0"/>
              </a:rPr>
              <a:t>Lieux de travail actifs </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associés </a:t>
            </a:r>
            <a:r>
              <a:rPr lang="fr-ca" dirty="0">
                <a:latin typeface="Microsoft YaHei Light" panose="020B0502040204020203" pitchFamily="34" charset="-122"/>
                <a:ea typeface="Microsoft YaHei Light" panose="020B0502040204020203" pitchFamily="34" charset="-122"/>
                <a:cs typeface="Calibri" panose="020F0502020204030204" pitchFamily="34" charset="0"/>
              </a:rPr>
              <a:t>à la liste (vous pouvez le faire dans la section </a:t>
            </a:r>
            <a:r>
              <a:rPr lang="fr-ca" b="1" dirty="0" err="1" smtClean="0">
                <a:solidFill>
                  <a:srgbClr val="767171"/>
                </a:solidFill>
                <a:latin typeface="Microsoft YaHei Light" panose="020B0502040204020203" pitchFamily="34" charset="-122"/>
                <a:ea typeface="Microsoft YaHei Light" panose="020B0502040204020203" pitchFamily="34" charset="-122"/>
                <a:cs typeface="Calibri" panose="020F0502020204030204" pitchFamily="34" charset="0"/>
              </a:rPr>
              <a:t>Roles</a:t>
            </a:r>
            <a:r>
              <a:rPr lang="fr-ca" b="1" dirty="0" smtClean="0">
                <a:solidFill>
                  <a:srgbClr val="767171"/>
                </a:solidFill>
                <a:latin typeface="Microsoft YaHei Light" panose="020B0502040204020203" pitchFamily="34" charset="-122"/>
                <a:ea typeface="Microsoft YaHei Light" panose="020B0502040204020203" pitchFamily="34" charset="-122"/>
                <a:cs typeface="Calibri" panose="020F0502020204030204" pitchFamily="34" charset="0"/>
              </a:rPr>
              <a:t> permis</a:t>
            </a:r>
            <a:r>
              <a:rPr lang="fr-ca" dirty="0" smtClean="0">
                <a:latin typeface="Microsoft YaHei Light" panose="020B0502040204020203" pitchFamily="34" charset="-122"/>
                <a:ea typeface="Microsoft YaHei Light" panose="020B0502040204020203" pitchFamily="34" charset="-122"/>
                <a:cs typeface="Calibri" panose="020F0502020204030204" pitchFamily="34" charset="0"/>
              </a:rPr>
              <a:t>).</a:t>
            </a:r>
            <a:endParaRPr lang="fr-ca" dirty="0">
              <a:latin typeface="Microsoft YaHei Light" panose="020B0502040204020203" pitchFamily="34" charset="-122"/>
              <a:ea typeface="Microsoft YaHei Light" panose="020B0502040204020203" pitchFamily="34" charset="-122"/>
              <a:cs typeface="Calibri" panose="020F0502020204030204" pitchFamily="34" charset="0"/>
            </a:endParaRPr>
          </a:p>
        </p:txBody>
      </p:sp>
      <p:sp>
        <p:nvSpPr>
          <p:cNvPr id="11" name="Rectangle 10"/>
          <p:cNvSpPr/>
          <p:nvPr/>
        </p:nvSpPr>
        <p:spPr>
          <a:xfrm>
            <a:off x="11353800" y="3236495"/>
            <a:ext cx="450807" cy="34349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32044" y="4970507"/>
            <a:ext cx="11150619" cy="245283"/>
            <a:chOff x="642335" y="4861335"/>
            <a:chExt cx="11047159" cy="245283"/>
          </a:xfrm>
        </p:grpSpPr>
        <p:sp>
          <p:nvSpPr>
            <p:cNvPr id="13" name="Rectangle 12"/>
            <p:cNvSpPr/>
            <p:nvPr/>
          </p:nvSpPr>
          <p:spPr>
            <a:xfrm>
              <a:off x="642335" y="4861335"/>
              <a:ext cx="11022444" cy="24528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642336" y="4861335"/>
              <a:ext cx="11047158" cy="24528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4" name="Straight Arrow Connector 13"/>
          <p:cNvCxnSpPr/>
          <p:nvPr/>
        </p:nvCxnSpPr>
        <p:spPr>
          <a:xfrm flipH="1">
            <a:off x="11195222" y="3669957"/>
            <a:ext cx="158579" cy="106268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1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25725"/>
            <a:ext cx="10515600" cy="4351338"/>
          </a:xfrm>
        </p:spPr>
        <p:txBody>
          <a:bodyPr/>
          <a:lstStyle/>
          <a:p>
            <a:pPr marL="0" indent="0">
              <a:buNone/>
            </a:pPr>
            <a:r>
              <a:rPr lang="fr-FR" dirty="0"/>
              <a:t>L'objectif de ce module est de fournir un aperçu de base de la façon de trouver, de gérer et d'utiliser les renseignements sur le client contenus dans le SIPT.</a:t>
            </a:r>
          </a:p>
          <a:p>
            <a:pPr marL="0" indent="0">
              <a:buNone/>
            </a:pPr>
            <a:endParaRPr lang="en-CA" dirty="0"/>
          </a:p>
        </p:txBody>
      </p:sp>
      <p:sp>
        <p:nvSpPr>
          <p:cNvPr id="4" name="Slide Number Placeholder 3"/>
          <p:cNvSpPr>
            <a:spLocks noGrp="1"/>
          </p:cNvSpPr>
          <p:nvPr>
            <p:ph type="sldNum" sz="quarter" idx="12"/>
          </p:nvPr>
        </p:nvSpPr>
        <p:spPr/>
        <p:txBody>
          <a:bodyPr/>
          <a:lstStyle/>
          <a:p>
            <a:fld id="{2E86C063-E22E-2E4C-A523-54089486E38F}" type="slidenum">
              <a:rPr lang="en-US" smtClean="0"/>
              <a:t>4</a:t>
            </a:fld>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smtClean="0">
                <a:solidFill>
                  <a:srgbClr val="717171"/>
                </a:solidFill>
                <a:latin typeface="Microsoft JhengHei" panose="020B0604030504040204" pitchFamily="34" charset="-120"/>
                <a:ea typeface="Microsoft JhengHei" panose="020B0604030504040204" pitchFamily="34" charset="-120"/>
                <a:cs typeface="Arial" panose="020B0604020202020204" pitchFamily="34" charset="0"/>
              </a:rPr>
              <a:t>Objectif</a:t>
            </a:r>
            <a:endParaRPr lang="en-CA" dirty="0"/>
          </a:p>
        </p:txBody>
      </p:sp>
    </p:spTree>
    <p:extLst>
      <p:ext uri="{BB962C8B-B14F-4D97-AF65-F5344CB8AC3E}">
        <p14:creationId xmlns:p14="http://schemas.microsoft.com/office/powerpoint/2010/main" val="2308300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40</a:t>
            </a:fld>
            <a:endParaRPr lang="en-US" dirty="0"/>
          </a:p>
        </p:txBody>
      </p:sp>
      <p:sp>
        <p:nvSpPr>
          <p:cNvPr id="7" name="TextBox 6"/>
          <p:cNvSpPr txBox="1"/>
          <p:nvPr/>
        </p:nvSpPr>
        <p:spPr>
          <a:xfrm>
            <a:off x="4211386" y="3353224"/>
            <a:ext cx="3982180" cy="707886"/>
          </a:xfrm>
          <a:prstGeom prst="rect">
            <a:avLst/>
          </a:prstGeom>
          <a:noFill/>
        </p:spPr>
        <p:txBody>
          <a:bodyPr wrap="none" rtlCol="0">
            <a:spAutoFit/>
          </a:bodyPr>
          <a:lstStyle/>
          <a:p>
            <a:pPr algn="ctr"/>
            <a:r>
              <a:rPr lang="fr-CA" sz="4000" dirty="0" smtClean="0">
                <a:solidFill>
                  <a:srgbClr val="717171"/>
                </a:solidFill>
                <a:latin typeface="Microsoft JhengHei Light" panose="020B0304030504040204" pitchFamily="34" charset="-120"/>
                <a:ea typeface="Microsoft JhengHei Light" panose="020B0304030504040204" pitchFamily="34" charset="-120"/>
              </a:rPr>
              <a:t>Fin du Module 2</a:t>
            </a:r>
            <a:endParaRPr lang="en-CA" sz="4000" dirty="0">
              <a:solidFill>
                <a:srgbClr val="717171"/>
              </a:solidFill>
              <a:latin typeface="Microsoft JhengHei Light" panose="020B0304030504040204" pitchFamily="34" charset="-120"/>
              <a:ea typeface="Microsoft JhengHei Light" panose="020B0304030504040204" pitchFamily="34" charset="-12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406" y="854638"/>
            <a:ext cx="2896903" cy="2202171"/>
          </a:xfrm>
          <a:prstGeom prst="rect">
            <a:avLst/>
          </a:prstGeom>
        </p:spPr>
      </p:pic>
      <p:sp>
        <p:nvSpPr>
          <p:cNvPr id="9" name="TextBox 8"/>
          <p:cNvSpPr txBox="1"/>
          <p:nvPr/>
        </p:nvSpPr>
        <p:spPr>
          <a:xfrm flipH="1">
            <a:off x="6031602" y="1333121"/>
            <a:ext cx="2259331" cy="1200329"/>
          </a:xfrm>
          <a:prstGeom prst="rect">
            <a:avLst/>
          </a:prstGeom>
          <a:noFill/>
        </p:spPr>
        <p:txBody>
          <a:bodyPr wrap="square" rtlCol="0">
            <a:spAutoFit/>
          </a:bodyPr>
          <a:lstStyle/>
          <a:p>
            <a:r>
              <a:rPr lang="fr-CA" sz="7200" dirty="0" smtClean="0">
                <a:solidFill>
                  <a:srgbClr val="717171"/>
                </a:solidFill>
                <a:latin typeface="Microsoft YaHei Light" panose="020B0502040204020203" pitchFamily="34" charset="-122"/>
                <a:ea typeface="Microsoft YaHei Light" panose="020B0502040204020203" pitchFamily="34" charset="-122"/>
              </a:rPr>
              <a:t>SIPT</a:t>
            </a:r>
            <a:endParaRPr lang="en-CA" sz="7200" dirty="0">
              <a:solidFill>
                <a:srgbClr val="717171"/>
              </a:solidFill>
              <a:latin typeface="Microsoft YaHei Light" panose="020B0502040204020203" pitchFamily="34" charset="-122"/>
              <a:ea typeface="Microsoft YaHei Light" panose="020B0502040204020203" pitchFamily="34" charset="-122"/>
            </a:endParaRPr>
          </a:p>
        </p:txBody>
      </p:sp>
      <p:sp>
        <p:nvSpPr>
          <p:cNvPr id="10" name="TextBox 9"/>
          <p:cNvSpPr txBox="1"/>
          <p:nvPr/>
        </p:nvSpPr>
        <p:spPr>
          <a:xfrm flipH="1">
            <a:off x="3460170" y="2453019"/>
            <a:ext cx="5484612" cy="338554"/>
          </a:xfrm>
          <a:prstGeom prst="rect">
            <a:avLst/>
          </a:prstGeom>
          <a:noFill/>
        </p:spPr>
        <p:txBody>
          <a:bodyPr wrap="square" rtlCol="0">
            <a:spAutoFit/>
          </a:bodyPr>
          <a:lstStyle/>
          <a:p>
            <a:pPr algn="ctr"/>
            <a:r>
              <a:rPr lang="fr-CA" sz="1600" dirty="0" smtClean="0">
                <a:solidFill>
                  <a:srgbClr val="717171"/>
                </a:solidFill>
                <a:latin typeface="Microsoft YaHei Light" panose="020B0502040204020203" pitchFamily="34" charset="-122"/>
                <a:ea typeface="Microsoft YaHei Light" panose="020B0502040204020203" pitchFamily="34" charset="-122"/>
              </a:rPr>
              <a:t>Système Intégré du Programme du Travail.</a:t>
            </a:r>
            <a:endParaRPr lang="en-CA" sz="1600" dirty="0">
              <a:solidFill>
                <a:srgbClr val="717171"/>
              </a:solidFill>
              <a:latin typeface="Microsoft YaHei Light" panose="020B0502040204020203" pitchFamily="34" charset="-122"/>
              <a:ea typeface="Microsoft YaHei Light" panose="020B0502040204020203" pitchFamily="34" charset="-122"/>
            </a:endParaRPr>
          </a:p>
        </p:txBody>
      </p:sp>
      <p:sp>
        <p:nvSpPr>
          <p:cNvPr id="11" name="TextBox 10"/>
          <p:cNvSpPr txBox="1"/>
          <p:nvPr/>
        </p:nvSpPr>
        <p:spPr>
          <a:xfrm>
            <a:off x="4302020" y="4193525"/>
            <a:ext cx="3800912" cy="461665"/>
          </a:xfrm>
          <a:prstGeom prst="rect">
            <a:avLst/>
          </a:prstGeom>
          <a:noFill/>
        </p:spPr>
        <p:txBody>
          <a:bodyPr wrap="none" rtlCol="0">
            <a:spAutoFit/>
          </a:bodyPr>
          <a:lstStyle/>
          <a:p>
            <a:r>
              <a:rPr lang="fr-CA" sz="2400" dirty="0" smtClean="0">
                <a:solidFill>
                  <a:srgbClr val="717171"/>
                </a:solidFill>
                <a:latin typeface="Microsoft JhengHei Light" panose="020B0304030504040204" pitchFamily="34" charset="-120"/>
                <a:ea typeface="Microsoft JhengHei Light" panose="020B0304030504040204" pitchFamily="34" charset="-120"/>
              </a:rPr>
              <a:t>Programme de Formation</a:t>
            </a:r>
            <a:endParaRPr lang="en-CA" sz="2400" dirty="0">
              <a:solidFill>
                <a:srgbClr val="71717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04429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fr-FR" dirty="0">
                <a:solidFill>
                  <a:srgbClr val="767171"/>
                </a:solidFill>
              </a:rPr>
              <a:t>Renseignements sur le </a:t>
            </a:r>
            <a:r>
              <a:rPr lang="fr-FR" dirty="0" smtClean="0">
                <a:solidFill>
                  <a:srgbClr val="767171"/>
                </a:solidFill>
              </a:rPr>
              <a:t>client</a:t>
            </a:r>
            <a:endParaRPr lang="en-CA" dirty="0">
              <a:solidFill>
                <a:srgbClr val="767171"/>
              </a:solidFill>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5</a:t>
            </a:fld>
            <a:endParaRPr lang="en-US" dirty="0"/>
          </a:p>
        </p:txBody>
      </p:sp>
      <p:sp>
        <p:nvSpPr>
          <p:cNvPr id="18" name="Rectangle 17"/>
          <p:cNvSpPr/>
          <p:nvPr/>
        </p:nvSpPr>
        <p:spPr>
          <a:xfrm>
            <a:off x="838200" y="1441349"/>
            <a:ext cx="10515600" cy="923330"/>
          </a:xfrm>
          <a:prstGeom prst="rect">
            <a:avLst/>
          </a:prstGeom>
        </p:spPr>
        <p:txBody>
          <a:bodyPr wrap="square">
            <a:spAutoFit/>
          </a:bodyPr>
          <a:lstStyle/>
          <a:p>
            <a:r>
              <a:rPr lang="fr-FR" dirty="0">
                <a:cs typeface="Times New Roman" panose="02020603050405020304" pitchFamily="18" charset="0"/>
              </a:rPr>
              <a:t>En plus d'être un outil efficace de gestion des cas, le SIPT héberge également la base de données complète centralisée de renseignements sur les clients pour toutes les entités associées au travail effectué par le Programme du travail.</a:t>
            </a:r>
          </a:p>
        </p:txBody>
      </p:sp>
      <p:sp>
        <p:nvSpPr>
          <p:cNvPr id="19" name="Rectangle 18"/>
          <p:cNvSpPr/>
          <p:nvPr/>
        </p:nvSpPr>
        <p:spPr>
          <a:xfrm>
            <a:off x="838200" y="2405353"/>
            <a:ext cx="10515600" cy="923330"/>
          </a:xfrm>
          <a:prstGeom prst="rect">
            <a:avLst/>
          </a:prstGeom>
        </p:spPr>
        <p:txBody>
          <a:bodyPr wrap="square">
            <a:spAutoFit/>
          </a:bodyPr>
          <a:lstStyle/>
          <a:p>
            <a:r>
              <a:rPr lang="fr-FR" dirty="0">
                <a:cs typeface="Times New Roman" panose="02020603050405020304" pitchFamily="18" charset="0"/>
              </a:rPr>
              <a:t>L'onglet </a:t>
            </a:r>
            <a:r>
              <a:rPr lang="fr-FR" b="1" dirty="0" smtClean="0">
                <a:cs typeface="Times New Roman" panose="02020603050405020304" pitchFamily="18" charset="0"/>
              </a:rPr>
              <a:t>Renseignement sur le client</a:t>
            </a:r>
            <a:r>
              <a:rPr lang="fr-FR" dirty="0" smtClean="0">
                <a:cs typeface="Times New Roman" panose="02020603050405020304" pitchFamily="18" charset="0"/>
              </a:rPr>
              <a:t>, </a:t>
            </a:r>
            <a:r>
              <a:rPr lang="fr-FR" dirty="0">
                <a:cs typeface="Times New Roman" panose="02020603050405020304" pitchFamily="18" charset="0"/>
              </a:rPr>
              <a:t>sous le </a:t>
            </a:r>
            <a:r>
              <a:rPr lang="fr-FR" b="1" dirty="0">
                <a:cs typeface="Times New Roman" panose="02020603050405020304" pitchFamily="18" charset="0"/>
              </a:rPr>
              <a:t>menu ILS</a:t>
            </a:r>
            <a:r>
              <a:rPr lang="fr-FR" dirty="0">
                <a:cs typeface="Times New Roman" panose="02020603050405020304" pitchFamily="18" charset="0"/>
              </a:rPr>
              <a:t>, comprend cinq catégories différentes : </a:t>
            </a:r>
            <a:r>
              <a:rPr lang="fr-FR" dirty="0" smtClean="0">
                <a:cs typeface="Times New Roman" panose="02020603050405020304" pitchFamily="18" charset="0"/>
              </a:rPr>
              <a:t>Organisations</a:t>
            </a:r>
            <a:r>
              <a:rPr lang="fr-FR" dirty="0">
                <a:cs typeface="Times New Roman" panose="02020603050405020304" pitchFamily="18" charset="0"/>
              </a:rPr>
              <a:t>, </a:t>
            </a:r>
            <a:r>
              <a:rPr lang="fr-FR" dirty="0" smtClean="0">
                <a:cs typeface="Times New Roman" panose="02020603050405020304" pitchFamily="18" charset="0"/>
              </a:rPr>
              <a:t>Lieux de travail, </a:t>
            </a:r>
            <a:r>
              <a:rPr lang="fr-FR" dirty="0">
                <a:cs typeface="Times New Roman" panose="02020603050405020304" pitchFamily="18" charset="0"/>
              </a:rPr>
              <a:t>Contacts, </a:t>
            </a:r>
            <a:r>
              <a:rPr lang="fr-FR" dirty="0" smtClean="0">
                <a:cs typeface="Times New Roman" panose="02020603050405020304" pitchFamily="18" charset="0"/>
              </a:rPr>
              <a:t>Unités de négociation et Syndicat. </a:t>
            </a:r>
            <a:r>
              <a:rPr lang="fr-FR" dirty="0">
                <a:cs typeface="Times New Roman" panose="02020603050405020304" pitchFamily="18" charset="0"/>
              </a:rPr>
              <a:t>Dans ce module, nous nous concentrerons sur les catégories </a:t>
            </a:r>
            <a:r>
              <a:rPr lang="fr-FR" b="1" dirty="0" smtClean="0">
                <a:cs typeface="Times New Roman" panose="02020603050405020304" pitchFamily="18" charset="0"/>
              </a:rPr>
              <a:t>Organisations</a:t>
            </a:r>
            <a:r>
              <a:rPr lang="fr-FR" dirty="0">
                <a:cs typeface="Times New Roman" panose="02020603050405020304" pitchFamily="18" charset="0"/>
              </a:rPr>
              <a:t>, </a:t>
            </a:r>
            <a:r>
              <a:rPr lang="fr-FR" b="1" dirty="0" smtClean="0">
                <a:cs typeface="Times New Roman" panose="02020603050405020304" pitchFamily="18" charset="0"/>
              </a:rPr>
              <a:t>Lieux de travail </a:t>
            </a:r>
            <a:r>
              <a:rPr lang="fr-FR" dirty="0" smtClean="0">
                <a:cs typeface="Times New Roman" panose="02020603050405020304" pitchFamily="18" charset="0"/>
              </a:rPr>
              <a:t>et </a:t>
            </a:r>
            <a:r>
              <a:rPr lang="fr-FR" b="1" dirty="0">
                <a:cs typeface="Times New Roman" panose="02020603050405020304" pitchFamily="18" charset="0"/>
              </a:rPr>
              <a:t>Contacts</a:t>
            </a:r>
            <a:r>
              <a:rPr lang="fr-FR" dirty="0" smtClean="0">
                <a:cs typeface="Times New Roman" panose="02020603050405020304" pitchFamily="18" charset="0"/>
              </a:rPr>
              <a:t>.</a:t>
            </a:r>
            <a:endParaRPr lang="fr-FR" dirty="0">
              <a:cs typeface="Times New Roman" panose="02020603050405020304" pitchFamily="18" charset="0"/>
            </a:endParaRPr>
          </a:p>
        </p:txBody>
      </p:sp>
      <p:pic>
        <p:nvPicPr>
          <p:cNvPr id="20" name="Picture 19"/>
          <p:cNvPicPr>
            <a:picLocks noChangeAspect="1"/>
          </p:cNvPicPr>
          <p:nvPr/>
        </p:nvPicPr>
        <p:blipFill rotWithShape="1">
          <a:blip r:embed="rId2"/>
          <a:srcRect b="3631"/>
          <a:stretch/>
        </p:blipFill>
        <p:spPr>
          <a:xfrm>
            <a:off x="1182687" y="3482617"/>
            <a:ext cx="9277985" cy="2308584"/>
          </a:xfrm>
          <a:prstGeom prst="rect">
            <a:avLst/>
          </a:prstGeom>
          <a:ln>
            <a:solidFill>
              <a:schemeClr val="bg2"/>
            </a:solidFill>
          </a:ln>
          <a:effectLst>
            <a:outerShdw blurRad="50800" dist="38100" dir="2700000" algn="tl" rotWithShape="0">
              <a:prstClr val="black">
                <a:alpha val="40000"/>
              </a:prstClr>
            </a:outerShdw>
          </a:effectLst>
        </p:spPr>
      </p:pic>
      <p:sp>
        <p:nvSpPr>
          <p:cNvPr id="21" name="Rectangle 20"/>
          <p:cNvSpPr/>
          <p:nvPr/>
        </p:nvSpPr>
        <p:spPr>
          <a:xfrm>
            <a:off x="3449955" y="3482616"/>
            <a:ext cx="180975" cy="39477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5650229" y="3877395"/>
            <a:ext cx="1362076" cy="1799923"/>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3" name="Picture 22"/>
          <p:cNvPicPr>
            <a:picLocks noChangeAspect="1"/>
          </p:cNvPicPr>
          <p:nvPr/>
        </p:nvPicPr>
        <p:blipFill>
          <a:blip r:embed="rId3"/>
          <a:stretch>
            <a:fillRect/>
          </a:stretch>
        </p:blipFill>
        <p:spPr>
          <a:xfrm>
            <a:off x="8533967" y="3511357"/>
            <a:ext cx="790575" cy="129618"/>
          </a:xfrm>
          <a:prstGeom prst="rect">
            <a:avLst/>
          </a:prstGeom>
        </p:spPr>
      </p:pic>
    </p:spTree>
    <p:extLst>
      <p:ext uri="{BB962C8B-B14F-4D97-AF65-F5344CB8AC3E}">
        <p14:creationId xmlns:p14="http://schemas.microsoft.com/office/powerpoint/2010/main" val="685988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CA" dirty="0" err="1">
                <a:solidFill>
                  <a:srgbClr val="767171"/>
                </a:solidFill>
              </a:rPr>
              <a:t>Renseignements</a:t>
            </a:r>
            <a:r>
              <a:rPr lang="en-CA" dirty="0">
                <a:solidFill>
                  <a:srgbClr val="767171"/>
                </a:solidFill>
              </a:rPr>
              <a:t> sur le client </a:t>
            </a:r>
          </a:p>
        </p:txBody>
      </p:sp>
      <p:sp>
        <p:nvSpPr>
          <p:cNvPr id="3" name="Slide Number Placeholder 2"/>
          <p:cNvSpPr>
            <a:spLocks noGrp="1"/>
          </p:cNvSpPr>
          <p:nvPr>
            <p:ph type="sldNum" sz="quarter" idx="12"/>
          </p:nvPr>
        </p:nvSpPr>
        <p:spPr/>
        <p:txBody>
          <a:bodyPr/>
          <a:lstStyle/>
          <a:p>
            <a:fld id="{2E86C063-E22E-2E4C-A523-54089486E38F}" type="slidenum">
              <a:rPr lang="en-US" smtClean="0"/>
              <a:t>6</a:t>
            </a:fld>
            <a:endParaRPr lang="en-US" dirty="0"/>
          </a:p>
        </p:txBody>
      </p:sp>
      <p:sp>
        <p:nvSpPr>
          <p:cNvPr id="4" name="Rectangle 3"/>
          <p:cNvSpPr/>
          <p:nvPr/>
        </p:nvSpPr>
        <p:spPr>
          <a:xfrm>
            <a:off x="932961" y="2891556"/>
            <a:ext cx="5715597" cy="584775"/>
          </a:xfrm>
          <a:prstGeom prst="rect">
            <a:avLst/>
          </a:prstGeom>
        </p:spPr>
        <p:txBody>
          <a:bodyPr wrap="square">
            <a:spAutoFit/>
          </a:bodyPr>
          <a:lstStyle/>
          <a:p>
            <a:pPr>
              <a:spcBef>
                <a:spcPts val="1200"/>
              </a:spcBef>
              <a:spcAft>
                <a:spcPts val="1200"/>
              </a:spcAft>
            </a:pPr>
            <a:r>
              <a:rPr lang="fr-FR" sz="1600"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a:t>
            </a:r>
            <a:r>
              <a:rPr lang="fr-FR" sz="1600"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Lieux de travail </a:t>
            </a:r>
            <a:r>
              <a:rPr lang="fr-FR" sz="1600"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désignent </a:t>
            </a: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 lieu physique (p. ex. l'aéroport d'Ottawa).</a:t>
            </a:r>
          </a:p>
        </p:txBody>
      </p:sp>
      <p:sp>
        <p:nvSpPr>
          <p:cNvPr id="5" name="Rectangle 4"/>
          <p:cNvSpPr/>
          <p:nvPr/>
        </p:nvSpPr>
        <p:spPr>
          <a:xfrm>
            <a:off x="932961" y="3596283"/>
            <a:ext cx="5715596" cy="1077218"/>
          </a:xfrm>
          <a:prstGeom prst="rect">
            <a:avLst/>
          </a:prstGeom>
        </p:spPr>
        <p:txBody>
          <a:bodyPr wrap="square">
            <a:spAutoFit/>
          </a:bodyPr>
          <a:lstStyle/>
          <a:p>
            <a:pPr>
              <a:spcBef>
                <a:spcPts val="1200"/>
              </a:spcBef>
              <a:spcAft>
                <a:spcPts val="1200"/>
              </a:spcAft>
            </a:pP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a:t>
            </a:r>
            <a:r>
              <a:rPr lang="fr-FR" sz="1600"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Contacts</a:t>
            </a: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renvoient aux personnes qui ont été désignées comme personnes-ressources associées à un cas, à une enquête, à une demande de renseignements généraux précis, etc. (p. ex. le pilote Fatiha)</a:t>
            </a:r>
          </a:p>
        </p:txBody>
      </p:sp>
      <p:sp>
        <p:nvSpPr>
          <p:cNvPr id="6" name="Rectangle 5"/>
          <p:cNvSpPr/>
          <p:nvPr/>
        </p:nvSpPr>
        <p:spPr>
          <a:xfrm>
            <a:off x="932961" y="1902933"/>
            <a:ext cx="5715597" cy="904863"/>
          </a:xfrm>
          <a:prstGeom prst="rect">
            <a:avLst/>
          </a:prstGeom>
        </p:spPr>
        <p:txBody>
          <a:bodyPr wrap="square">
            <a:spAutoFit/>
          </a:bodyPr>
          <a:lstStyle/>
          <a:p>
            <a:pPr>
              <a:lnSpc>
                <a:spcPct val="110000"/>
              </a:lnSpc>
              <a:spcAft>
                <a:spcPts val="600"/>
              </a:spcAft>
            </a:pP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Une </a:t>
            </a:r>
            <a:r>
              <a:rPr lang="fr-FR" sz="1600"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a:t>
            </a:r>
            <a:r>
              <a:rPr lang="fr-FR" sz="1600"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est une entité qui exerce ses activités dans une industrie régie par le Code canadien du travail (p. ex. Air Canada). </a:t>
            </a:r>
          </a:p>
        </p:txBody>
      </p:sp>
      <p:sp>
        <p:nvSpPr>
          <p:cNvPr id="7" name="Rectangle 6"/>
          <p:cNvSpPr/>
          <p:nvPr/>
        </p:nvSpPr>
        <p:spPr>
          <a:xfrm>
            <a:off x="932961" y="1390909"/>
            <a:ext cx="9804662" cy="381771"/>
          </a:xfrm>
          <a:prstGeom prst="rect">
            <a:avLst/>
          </a:prstGeom>
        </p:spPr>
        <p:txBody>
          <a:bodyPr wrap="square">
            <a:noAutofit/>
          </a:bodyPr>
          <a:lstStyle/>
          <a:p>
            <a:pPr>
              <a:lnSpc>
                <a:spcPct val="110000"/>
              </a:lnSpc>
              <a:spcAft>
                <a:spcPts val="600"/>
              </a:spcAft>
            </a:pPr>
            <a:r>
              <a:rPr lang="fr-FR" dirty="0">
                <a:solidFill>
                  <a:schemeClr val="bg2">
                    <a:lumMod val="50000"/>
                  </a:schemeClr>
                </a:solidFill>
                <a:latin typeface="Microsoft JhengHei UI Light" panose="020B0304030504040204" pitchFamily="34" charset="-120"/>
                <a:ea typeface="Microsoft JhengHei UI Light" panose="020B0304030504040204" pitchFamily="34" charset="-120"/>
                <a:cs typeface="Times New Roman" panose="02020603050405020304" pitchFamily="18" charset="0"/>
              </a:rPr>
              <a:t>Les différentes catégories de </a:t>
            </a:r>
            <a:r>
              <a:rPr lang="fr-FR" b="1" dirty="0">
                <a:solidFill>
                  <a:schemeClr val="bg2">
                    <a:lumMod val="50000"/>
                  </a:schemeClr>
                </a:solidFill>
                <a:latin typeface="Microsoft JhengHei UI Light" panose="020B0304030504040204" pitchFamily="34" charset="-120"/>
                <a:ea typeface="Microsoft JhengHei UI Light" panose="020B0304030504040204" pitchFamily="34" charset="-120"/>
                <a:cs typeface="Times New Roman" panose="02020603050405020304" pitchFamily="18" charset="0"/>
              </a:rPr>
              <a:t>renseignements sur le client </a:t>
            </a:r>
            <a:r>
              <a:rPr lang="fr-FR" dirty="0">
                <a:solidFill>
                  <a:schemeClr val="bg2">
                    <a:lumMod val="50000"/>
                  </a:schemeClr>
                </a:solidFill>
                <a:latin typeface="Microsoft JhengHei UI Light" panose="020B0304030504040204" pitchFamily="34" charset="-120"/>
                <a:ea typeface="Microsoft JhengHei UI Light" panose="020B0304030504040204" pitchFamily="34" charset="-120"/>
                <a:cs typeface="Times New Roman" panose="02020603050405020304" pitchFamily="18" charset="0"/>
              </a:rPr>
              <a:t>peuvent être décrites comme suit :</a:t>
            </a:r>
          </a:p>
        </p:txBody>
      </p:sp>
      <p:sp>
        <p:nvSpPr>
          <p:cNvPr id="12" name="Rectangle 11"/>
          <p:cNvSpPr/>
          <p:nvPr/>
        </p:nvSpPr>
        <p:spPr>
          <a:xfrm>
            <a:off x="932960" y="4739479"/>
            <a:ext cx="5715597" cy="584775"/>
          </a:xfrm>
          <a:prstGeom prst="rect">
            <a:avLst/>
          </a:prstGeom>
        </p:spPr>
        <p:txBody>
          <a:bodyPr wrap="square">
            <a:spAutoFit/>
          </a:bodyPr>
          <a:lstStyle/>
          <a:p>
            <a:pPr>
              <a:spcBef>
                <a:spcPts val="1200"/>
              </a:spcBef>
              <a:spcAft>
                <a:spcPts val="1200"/>
              </a:spcAft>
            </a:pP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Une </a:t>
            </a:r>
            <a:r>
              <a:rPr lang="fr-FR" sz="1600"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Unité de négociation </a:t>
            </a:r>
            <a:r>
              <a:rPr lang="fr-FR" sz="1600"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est </a:t>
            </a: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une unité de négociation associée à un syndicat.</a:t>
            </a:r>
          </a:p>
        </p:txBody>
      </p:sp>
      <p:sp>
        <p:nvSpPr>
          <p:cNvPr id="13" name="Rectangle 12"/>
          <p:cNvSpPr/>
          <p:nvPr/>
        </p:nvSpPr>
        <p:spPr>
          <a:xfrm>
            <a:off x="932960" y="5408014"/>
            <a:ext cx="5869762" cy="830997"/>
          </a:xfrm>
          <a:prstGeom prst="rect">
            <a:avLst/>
          </a:prstGeom>
        </p:spPr>
        <p:txBody>
          <a:bodyPr wrap="square">
            <a:spAutoFit/>
          </a:bodyPr>
          <a:lstStyle/>
          <a:p>
            <a:pPr>
              <a:spcBef>
                <a:spcPts val="1200"/>
              </a:spcBef>
              <a:spcAft>
                <a:spcPts val="1200"/>
              </a:spcAft>
            </a:pPr>
            <a:r>
              <a:rPr lang="en-CA" sz="1600"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a:t>
            </a:r>
            <a:r>
              <a:rPr lang="fr-FR" sz="1600"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Syndicat </a:t>
            </a:r>
            <a:r>
              <a:rPr lang="fr-FR" sz="16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renvoie à une association chargée de promouvoir les intérêts des travailleurs qu'elle représente (p. ex. l'APAC – l'Association des pilotes d'Air Canada) </a:t>
            </a:r>
          </a:p>
        </p:txBody>
      </p:sp>
      <p:pic>
        <p:nvPicPr>
          <p:cNvPr id="2" name="Picture 1"/>
          <p:cNvPicPr>
            <a:picLocks noChangeAspect="1"/>
          </p:cNvPicPr>
          <p:nvPr/>
        </p:nvPicPr>
        <p:blipFill rotWithShape="1">
          <a:blip r:embed="rId2"/>
          <a:srcRect t="1739"/>
          <a:stretch/>
        </p:blipFill>
        <p:spPr>
          <a:xfrm>
            <a:off x="7468856" y="2419004"/>
            <a:ext cx="2283488" cy="2981170"/>
          </a:xfrm>
          <a:prstGeom prst="rect">
            <a:avLst/>
          </a:prstGeom>
          <a:ln>
            <a:solidFill>
              <a:schemeClr val="bg2"/>
            </a:solidFill>
          </a:ln>
          <a:effectLst>
            <a:outerShdw blurRad="50800" dist="38100" dir="2700000" algn="tl" rotWithShape="0">
              <a:prstClr val="black">
                <a:alpha val="40000"/>
              </a:prstClr>
            </a:outerShdw>
          </a:effectLst>
        </p:spPr>
      </p:pic>
      <p:sp>
        <p:nvSpPr>
          <p:cNvPr id="11" name="Rounded Rectangular Callout 10"/>
          <p:cNvSpPr/>
          <p:nvPr/>
        </p:nvSpPr>
        <p:spPr>
          <a:xfrm>
            <a:off x="10335240" y="2203890"/>
            <a:ext cx="1596887" cy="2258927"/>
          </a:xfrm>
          <a:prstGeom prst="wedgeRoundRectCallout">
            <a:avLst>
              <a:gd name="adj1" fmla="val -104979"/>
              <a:gd name="adj2" fmla="val 36153"/>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Dans ce module, nous examinerons seulement les catégories </a:t>
            </a:r>
            <a:r>
              <a:rPr lang="fr-FR" sz="1400" dirty="0" smtClean="0">
                <a:solidFill>
                  <a:schemeClr val="tx1"/>
                </a:solidFill>
              </a:rPr>
              <a:t>Organisations</a:t>
            </a:r>
            <a:r>
              <a:rPr lang="fr-FR" sz="1400" dirty="0">
                <a:solidFill>
                  <a:schemeClr val="tx1"/>
                </a:solidFill>
              </a:rPr>
              <a:t>, </a:t>
            </a:r>
            <a:r>
              <a:rPr lang="fr-FR" sz="1400" dirty="0" smtClean="0">
                <a:solidFill>
                  <a:schemeClr val="tx1"/>
                </a:solidFill>
              </a:rPr>
              <a:t>Lieux de travail et </a:t>
            </a:r>
            <a:r>
              <a:rPr lang="fr-FR" sz="1400" dirty="0">
                <a:solidFill>
                  <a:schemeClr val="tx1"/>
                </a:solidFill>
              </a:rPr>
              <a:t>Contacts.</a:t>
            </a:r>
          </a:p>
        </p:txBody>
      </p:sp>
      <p:sp>
        <p:nvSpPr>
          <p:cNvPr id="15" name="Rectangle 14"/>
          <p:cNvSpPr/>
          <p:nvPr/>
        </p:nvSpPr>
        <p:spPr>
          <a:xfrm>
            <a:off x="7474345" y="4200211"/>
            <a:ext cx="2291024" cy="1186486"/>
          </a:xfrm>
          <a:prstGeom prst="rect">
            <a:avLst/>
          </a:prstGeom>
          <a:solidFill>
            <a:schemeClr val="tx1">
              <a:lumMod val="40000"/>
              <a:lumOff val="60000"/>
              <a:alpha val="57000"/>
            </a:schemeClr>
          </a:solidFill>
          <a:ln>
            <a:noFill/>
          </a:ln>
          <a:effectLst>
            <a:outerShdw blurRad="50800" dist="50800" dir="5400000" sx="1000" sy="1000" algn="ctr" rotWithShape="0">
              <a:schemeClr val="tx1">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42695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solidFill>
                  <a:schemeClr val="bg2">
                    <a:lumMod val="50000"/>
                  </a:schemeClr>
                </a:solidFill>
              </a:rPr>
              <a:t>Barre d'outils de </a:t>
            </a:r>
            <a:r>
              <a:rPr lang="fr-FR" dirty="0" smtClean="0">
                <a:solidFill>
                  <a:schemeClr val="bg2">
                    <a:lumMod val="50000"/>
                  </a:schemeClr>
                </a:solidFill>
              </a:rPr>
              <a:t>commande</a:t>
            </a:r>
            <a:endParaRPr lang="en-CA" dirty="0">
              <a:solidFill>
                <a:schemeClr val="bg2">
                  <a:lumMod val="50000"/>
                </a:schemeClr>
              </a:solidFill>
            </a:endParaRPr>
          </a:p>
        </p:txBody>
      </p:sp>
      <p:sp>
        <p:nvSpPr>
          <p:cNvPr id="3" name="Slide Number Placeholder 2"/>
          <p:cNvSpPr>
            <a:spLocks noGrp="1"/>
          </p:cNvSpPr>
          <p:nvPr>
            <p:ph type="sldNum" sz="quarter" idx="12"/>
          </p:nvPr>
        </p:nvSpPr>
        <p:spPr/>
        <p:txBody>
          <a:bodyPr/>
          <a:lstStyle/>
          <a:p>
            <a:fld id="{2E86C063-E22E-2E4C-A523-54089486E38F}" type="slidenum">
              <a:rPr lang="en-US" smtClean="0"/>
              <a:t>7</a:t>
            </a:fld>
            <a:endParaRPr lang="en-US" dirty="0"/>
          </a:p>
        </p:txBody>
      </p:sp>
      <p:sp>
        <p:nvSpPr>
          <p:cNvPr id="4" name="Rectangle 3"/>
          <p:cNvSpPr/>
          <p:nvPr/>
        </p:nvSpPr>
        <p:spPr>
          <a:xfrm>
            <a:off x="838200" y="1599093"/>
            <a:ext cx="10239375" cy="1311128"/>
          </a:xfrm>
          <a:prstGeom prst="rect">
            <a:avLst/>
          </a:prstGeom>
        </p:spPr>
        <p:txBody>
          <a:bodyPr wrap="square">
            <a:spAutoFit/>
          </a:bodyPr>
          <a:lstStyle/>
          <a:p>
            <a:pPr>
              <a:lnSpc>
                <a:spcPct val="110000"/>
              </a:lnSpc>
            </a:pP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Remarquez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que si un ou plusieurs éléments sont mis en surbrillance dans la liste, les options du menu de commandes changent.</a:t>
            </a:r>
            <a:r>
              <a:rPr lang="en-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Les options de cette barre d'outils changeront en fonction de ce qui est mis en surbrillance ou affiché sur la page actuelle. Les actions qui sont propres à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un secteur d'activité particulier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seront explorées dans leurs modules appropriés.</a:t>
            </a:r>
            <a:endParaRPr lang="en-CA" sz="1600" dirty="0">
              <a:solidFill>
                <a:schemeClr val="bg2">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838200" y="2927642"/>
            <a:ext cx="9585960" cy="307777"/>
          </a:xfrm>
          <a:prstGeom prst="rect">
            <a:avLst/>
          </a:prstGeom>
        </p:spPr>
        <p:txBody>
          <a:bodyPr wrap="square">
            <a:spAutoFit/>
          </a:bodyPr>
          <a:lstStyle/>
          <a:p>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barre d'outils de la commande </a:t>
            </a:r>
            <a:r>
              <a:rPr lang="fr-FR" sz="1400"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Liste</a:t>
            </a:r>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affiche toutes les actions pouvant être effectuées avec une liste donnée.</a:t>
            </a:r>
            <a:endParaRPr lang="en-CA" sz="1400" b="1" u="sng"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1" name="Rectangle 10"/>
          <p:cNvSpPr/>
          <p:nvPr/>
        </p:nvSpPr>
        <p:spPr>
          <a:xfrm>
            <a:off x="877706" y="3862279"/>
            <a:ext cx="10515600" cy="523220"/>
          </a:xfrm>
          <a:prstGeom prst="rect">
            <a:avLst/>
          </a:prstGeom>
        </p:spPr>
        <p:txBody>
          <a:bodyPr wrap="square">
            <a:spAutoFit/>
          </a:bodyPr>
          <a:lstStyle/>
          <a:p>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barre d'outils de la commande </a:t>
            </a:r>
            <a:r>
              <a:rPr lang="fr-FR" sz="1400"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Élément(s) sélectionné(s) </a:t>
            </a:r>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affiche toutes les actions pouvant être effectuées avec les éléments sélectionnés dans une liste donnée.</a:t>
            </a:r>
            <a:endParaRPr lang="en-CA" sz="1400" b="1" u="sng"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3" name="Rectangle 12"/>
          <p:cNvSpPr/>
          <p:nvPr/>
        </p:nvSpPr>
        <p:spPr>
          <a:xfrm>
            <a:off x="896053" y="5050592"/>
            <a:ext cx="10515600" cy="523220"/>
          </a:xfrm>
          <a:prstGeom prst="rect">
            <a:avLst/>
          </a:prstGeom>
        </p:spPr>
        <p:txBody>
          <a:bodyPr wrap="square">
            <a:spAutoFit/>
          </a:bodyPr>
          <a:lstStyle/>
          <a:p>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barre d'outils de la commande </a:t>
            </a:r>
            <a:r>
              <a:rPr lang="fr-FR" sz="1400"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Contenu </a:t>
            </a:r>
            <a:r>
              <a:rPr lang="fr-FR" sz="14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affiche toutes les actions pouvant être effectuées dans le contenu d'un élément donné.</a:t>
            </a:r>
            <a:endParaRPr lang="en-CA" sz="1400" b="1" u="sng"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37591" y="3292561"/>
            <a:ext cx="11020425" cy="352425"/>
          </a:xfrm>
          <a:prstGeom prst="rect">
            <a:avLst/>
          </a:prstGeom>
          <a:ln>
            <a:solidFill>
              <a:schemeClr val="bg2"/>
            </a:solidFill>
          </a:ln>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3"/>
          <a:srcRect t="14051"/>
          <a:stretch/>
        </p:blipFill>
        <p:spPr>
          <a:xfrm>
            <a:off x="937591" y="4411226"/>
            <a:ext cx="8391525" cy="352029"/>
          </a:xfrm>
          <a:prstGeom prst="rect">
            <a:avLst/>
          </a:prstGeom>
          <a:ln>
            <a:solidFill>
              <a:schemeClr val="bg2"/>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rotWithShape="1">
          <a:blip r:embed="rId4"/>
          <a:srcRect t="15283" r="646" b="835"/>
          <a:stretch/>
        </p:blipFill>
        <p:spPr>
          <a:xfrm>
            <a:off x="937591" y="5578979"/>
            <a:ext cx="11020425" cy="280527"/>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5100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Organisations</a:t>
            </a:r>
            <a:endParaRPr lang="en-CA" dirty="0"/>
          </a:p>
        </p:txBody>
      </p:sp>
      <p:sp>
        <p:nvSpPr>
          <p:cNvPr id="3" name="Slide Number Placeholder 2"/>
          <p:cNvSpPr>
            <a:spLocks noGrp="1"/>
          </p:cNvSpPr>
          <p:nvPr>
            <p:ph type="sldNum" sz="quarter" idx="12"/>
          </p:nvPr>
        </p:nvSpPr>
        <p:spPr/>
        <p:txBody>
          <a:bodyPr/>
          <a:lstStyle/>
          <a:p>
            <a:fld id="{2E86C063-E22E-2E4C-A523-54089486E38F}" type="slidenum">
              <a:rPr lang="en-US" smtClean="0"/>
              <a:t>8</a:t>
            </a:fld>
            <a:endParaRPr lang="en-US" dirty="0"/>
          </a:p>
        </p:txBody>
      </p:sp>
      <p:sp>
        <p:nvSpPr>
          <p:cNvPr id="4" name="Rectangle 3"/>
          <p:cNvSpPr/>
          <p:nvPr/>
        </p:nvSpPr>
        <p:spPr>
          <a:xfrm>
            <a:off x="838200" y="2936797"/>
            <a:ext cx="5344421" cy="1006429"/>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le menu principal du SIPT, sélectionnons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la liste des options sous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Renseignement sur le client.</a:t>
            </a:r>
            <a:endParaRPr lang="en-CA" sz="1200"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7" name="Rectangle 6"/>
          <p:cNvSpPr/>
          <p:nvPr/>
        </p:nvSpPr>
        <p:spPr>
          <a:xfrm>
            <a:off x="838200" y="1428054"/>
            <a:ext cx="9500900" cy="983218"/>
          </a:xfrm>
          <a:prstGeom prst="rect">
            <a:avLst/>
          </a:prstGeom>
        </p:spPr>
        <p:txBody>
          <a:bodyPr wrap="square">
            <a:spAutoFit/>
          </a:bodyPr>
          <a:lstStyle/>
          <a:p>
            <a:pPr algn="just">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le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module 1,</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nous avons examiné quelques principes de base pour naviguer dans le SIPT, y compris pour chercher certains renseignements (cette fonction sera examinée plus en détail dans le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module 3 – Fonctions de recherche</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p>
        </p:txBody>
      </p:sp>
      <p:sp>
        <p:nvSpPr>
          <p:cNvPr id="5" name="Rectangle 4"/>
          <p:cNvSpPr/>
          <p:nvPr/>
        </p:nvSpPr>
        <p:spPr>
          <a:xfrm>
            <a:off x="838200" y="2492877"/>
            <a:ext cx="9648563" cy="397032"/>
          </a:xfrm>
          <a:prstGeom prst="rect">
            <a:avLst/>
          </a:prstGeom>
        </p:spPr>
        <p:txBody>
          <a:bodyPr wrap="square">
            <a:spAutoFit/>
          </a:bodyPr>
          <a:lstStyle/>
          <a:p>
            <a:pPr algn="just">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Commençons par examiner les </a:t>
            </a:r>
            <a:r>
              <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renseignements existants sur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le client</a:t>
            </a:r>
            <a:r>
              <a:rPr lang="en-CA"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endParaRPr lang="en-CA" sz="1200"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15" name="Rectangle 14"/>
          <p:cNvSpPr/>
          <p:nvPr/>
        </p:nvSpPr>
        <p:spPr>
          <a:xfrm>
            <a:off x="838200" y="4027557"/>
            <a:ext cx="2156791" cy="1920526"/>
          </a:xfrm>
          <a:prstGeom prst="rect">
            <a:avLst/>
          </a:prstGeom>
        </p:spPr>
        <p:txBody>
          <a:bodyPr wrap="square">
            <a:spAutoFit/>
          </a:bodyPr>
          <a:lstStyle/>
          <a:p>
            <a:pPr>
              <a:lnSpc>
                <a:spcPct val="110000"/>
              </a:lnSpc>
            </a:pP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Sélectionnons ensuite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Organisations actives </a:t>
            </a:r>
            <a:r>
              <a:rPr lang="fr-FR"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dans </a:t>
            </a:r>
            <a:r>
              <a:rPr lang="fr-FR"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la liste déroulante </a:t>
            </a:r>
            <a:r>
              <a:rPr lang="fr-FR" b="1" dirty="0" smtClean="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rPr>
              <a:t>Toutes les organisations.</a:t>
            </a:r>
            <a:endParaRPr lang="fr-FR" b="1" dirty="0">
              <a:solidFill>
                <a:schemeClr val="bg2">
                  <a:lumMod val="50000"/>
                </a:schemeClr>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pic>
        <p:nvPicPr>
          <p:cNvPr id="19" name="Picture 18"/>
          <p:cNvPicPr>
            <a:picLocks noChangeAspect="1"/>
          </p:cNvPicPr>
          <p:nvPr/>
        </p:nvPicPr>
        <p:blipFill>
          <a:blip r:embed="rId2"/>
          <a:stretch>
            <a:fillRect/>
          </a:stretch>
        </p:blipFill>
        <p:spPr>
          <a:xfrm>
            <a:off x="6292158" y="3347859"/>
            <a:ext cx="5591175" cy="2295525"/>
          </a:xfrm>
          <a:prstGeom prst="rect">
            <a:avLst/>
          </a:prstGeom>
          <a:ln>
            <a:solidFill>
              <a:schemeClr val="bg2"/>
            </a:solidFill>
          </a:ln>
          <a:effectLst>
            <a:outerShdw blurRad="50800" dist="38100" dir="2700000" algn="tl" rotWithShape="0">
              <a:prstClr val="black">
                <a:alpha val="40000"/>
              </a:prstClr>
            </a:outerShdw>
          </a:effectLst>
        </p:spPr>
      </p:pic>
      <p:pic>
        <p:nvPicPr>
          <p:cNvPr id="20" name="Picture 19"/>
          <p:cNvPicPr>
            <a:picLocks noChangeAspect="1"/>
          </p:cNvPicPr>
          <p:nvPr/>
        </p:nvPicPr>
        <p:blipFill rotWithShape="1">
          <a:blip r:embed="rId3"/>
          <a:srcRect r="54340"/>
          <a:stretch/>
        </p:blipFill>
        <p:spPr>
          <a:xfrm>
            <a:off x="3467645" y="4027556"/>
            <a:ext cx="2169479" cy="2167518"/>
          </a:xfrm>
          <a:prstGeom prst="rect">
            <a:avLst/>
          </a:prstGeom>
          <a:ln>
            <a:solidFill>
              <a:schemeClr val="bg2"/>
            </a:solidFill>
          </a:ln>
          <a:effectLst>
            <a:outerShdw blurRad="50800" dist="38100" dir="2700000" algn="tl" rotWithShape="0">
              <a:prstClr val="black">
                <a:alpha val="40000"/>
              </a:prstClr>
            </a:outerShdw>
          </a:effectLst>
        </p:spPr>
      </p:pic>
      <p:sp>
        <p:nvSpPr>
          <p:cNvPr id="21" name="Rectangle 20"/>
          <p:cNvSpPr/>
          <p:nvPr/>
        </p:nvSpPr>
        <p:spPr>
          <a:xfrm>
            <a:off x="3467644" y="4921552"/>
            <a:ext cx="1787643" cy="13276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0365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86C063-E22E-2E4C-A523-54089486E38F}" type="slidenum">
              <a:rPr lang="en-US" smtClean="0"/>
              <a:t>9</a:t>
            </a:fld>
            <a:endParaRPr lang="en-US" dirty="0"/>
          </a:p>
        </p:txBody>
      </p:sp>
      <p:sp>
        <p:nvSpPr>
          <p:cNvPr id="8" name="Rectangle 7"/>
          <p:cNvSpPr/>
          <p:nvPr/>
        </p:nvSpPr>
        <p:spPr>
          <a:xfrm>
            <a:off x="471340" y="1814844"/>
            <a:ext cx="10076330" cy="646331"/>
          </a:xfrm>
          <a:prstGeom prst="rect">
            <a:avLst/>
          </a:prstGeom>
        </p:spPr>
        <p:txBody>
          <a:bodyPr wrap="square">
            <a:spAutoFit/>
          </a:bodyPr>
          <a:lstStyle/>
          <a:p>
            <a:r>
              <a:rPr lang="fr-FR" dirty="0">
                <a:solidFill>
                  <a:srgbClr val="767171"/>
                </a:solidFill>
                <a:latin typeface="Microsoft YaHei Light" panose="020B0502040204020203" pitchFamily="34" charset="-122"/>
                <a:ea typeface="Microsoft YaHei Light" panose="020B0502040204020203" pitchFamily="34" charset="-122"/>
                <a:cs typeface="Times New Roman" panose="02020603050405020304" pitchFamily="18" charset="0"/>
              </a:rPr>
              <a:t>La barre d'outils des commandes applicables à la liste contient les mêmes options dans toutes les catégories.</a:t>
            </a:r>
          </a:p>
        </p:txBody>
      </p:sp>
      <p:sp>
        <p:nvSpPr>
          <p:cNvPr id="9" name="Title 1"/>
          <p:cNvSpPr txBox="1">
            <a:spLocks/>
          </p:cNvSpPr>
          <p:nvPr/>
        </p:nvSpPr>
        <p:spPr>
          <a:xfrm>
            <a:off x="471339" y="514538"/>
            <a:ext cx="1162325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2">
                    <a:lumMod val="50000"/>
                  </a:schemeClr>
                </a:solidFill>
                <a:latin typeface="Microsoft YaHei Light" panose="020B0502040204020203" pitchFamily="34" charset="-122"/>
                <a:ea typeface="Microsoft YaHei Light" panose="020B0502040204020203" pitchFamily="34" charset="-122"/>
              </a:rPr>
              <a:t>Boutons de la barre d'outils des commandes applicables à la liste</a:t>
            </a:r>
          </a:p>
        </p:txBody>
      </p:sp>
      <p:pic>
        <p:nvPicPr>
          <p:cNvPr id="16" name="Picture 15"/>
          <p:cNvPicPr>
            <a:picLocks noChangeAspect="1"/>
          </p:cNvPicPr>
          <p:nvPr/>
        </p:nvPicPr>
        <p:blipFill>
          <a:blip r:embed="rId2"/>
          <a:stretch>
            <a:fillRect/>
          </a:stretch>
        </p:blipFill>
        <p:spPr>
          <a:xfrm>
            <a:off x="772751" y="3930165"/>
            <a:ext cx="11020425" cy="352425"/>
          </a:xfrm>
          <a:prstGeom prst="rect">
            <a:avLst/>
          </a:prstGeom>
          <a:ln>
            <a:solidFill>
              <a:schemeClr val="bg2"/>
            </a:solidFill>
          </a:ln>
          <a:effectLst>
            <a:outerShdw blurRad="50800" dist="38100" dir="2700000" algn="tl" rotWithShape="0">
              <a:prstClr val="black">
                <a:alpha val="40000"/>
              </a:prstClr>
            </a:outerShdw>
          </a:effectLst>
        </p:spPr>
      </p:pic>
      <p:grpSp>
        <p:nvGrpSpPr>
          <p:cNvPr id="2" name="Group 1"/>
          <p:cNvGrpSpPr/>
          <p:nvPr/>
        </p:nvGrpSpPr>
        <p:grpSpPr>
          <a:xfrm>
            <a:off x="651676" y="2555099"/>
            <a:ext cx="10877543" cy="3413566"/>
            <a:chOff x="651676" y="2765164"/>
            <a:chExt cx="10877543" cy="3413566"/>
          </a:xfrm>
        </p:grpSpPr>
        <p:sp>
          <p:nvSpPr>
            <p:cNvPr id="6" name="Rounded Rectangular Callout 5"/>
            <p:cNvSpPr/>
            <p:nvPr/>
          </p:nvSpPr>
          <p:spPr>
            <a:xfrm>
              <a:off x="651676" y="4873999"/>
              <a:ext cx="2548724" cy="819658"/>
            </a:xfrm>
            <a:prstGeom prst="wedgeRoundRectCallout">
              <a:avLst>
                <a:gd name="adj1" fmla="val -23130"/>
                <a:gd name="adj2" fmla="val -9339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Nouveau</a:t>
              </a:r>
            </a:p>
            <a:p>
              <a:pPr algn="ctr"/>
              <a:r>
                <a:rPr lang="fr-FR" sz="1400" dirty="0">
                  <a:solidFill>
                    <a:srgbClr val="7F7F7F"/>
                  </a:solidFill>
                </a:rPr>
                <a:t>Créer un nouveau dossier de contact dans cette catégorie</a:t>
              </a:r>
            </a:p>
          </p:txBody>
        </p:sp>
        <p:sp>
          <p:nvSpPr>
            <p:cNvPr id="10" name="Rounded Rectangular Callout 9"/>
            <p:cNvSpPr/>
            <p:nvPr/>
          </p:nvSpPr>
          <p:spPr>
            <a:xfrm>
              <a:off x="1255741" y="2919423"/>
              <a:ext cx="1737088" cy="819658"/>
            </a:xfrm>
            <a:prstGeom prst="wedgeRoundRectCallout">
              <a:avLst>
                <a:gd name="adj1" fmla="val -2582"/>
                <a:gd name="adj2" fmla="val 9222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Supprimer</a:t>
              </a:r>
              <a:endParaRPr lang="en-CA" sz="1400" b="1" u="sng" dirty="0" smtClean="0">
                <a:solidFill>
                  <a:srgbClr val="7F7F7F"/>
                </a:solidFill>
              </a:endParaRPr>
            </a:p>
            <a:p>
              <a:pPr algn="ctr"/>
              <a:r>
                <a:rPr lang="fr-FR" sz="1400" dirty="0">
                  <a:solidFill>
                    <a:srgbClr val="7F7F7F"/>
                  </a:solidFill>
                </a:rPr>
                <a:t>Ne fonctionne pas dans cette vue</a:t>
              </a:r>
            </a:p>
          </p:txBody>
        </p:sp>
        <p:sp>
          <p:nvSpPr>
            <p:cNvPr id="11" name="Rounded Rectangular Callout 10"/>
            <p:cNvSpPr/>
            <p:nvPr/>
          </p:nvSpPr>
          <p:spPr>
            <a:xfrm>
              <a:off x="9205785" y="2765164"/>
              <a:ext cx="2323434" cy="1296384"/>
            </a:xfrm>
            <a:prstGeom prst="wedgeRoundRectCallout">
              <a:avLst>
                <a:gd name="adj1" fmla="val 20430"/>
                <a:gd name="adj2" fmla="val 6347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fr-CA" sz="1400" b="1" u="sng" dirty="0" smtClean="0">
                  <a:solidFill>
                    <a:srgbClr val="7F7F7F"/>
                  </a:solidFill>
                </a:rPr>
                <a:t>Volet Graphique</a:t>
              </a:r>
              <a:endParaRPr lang="en-CA" sz="1400" b="1" u="sng" dirty="0" smtClean="0">
                <a:solidFill>
                  <a:srgbClr val="7F7F7F"/>
                </a:solidFill>
              </a:endParaRPr>
            </a:p>
            <a:p>
              <a:pPr algn="ctr"/>
              <a:r>
                <a:rPr lang="fr-FR" sz="1400" dirty="0">
                  <a:solidFill>
                    <a:srgbClr val="7F7F7F"/>
                  </a:solidFill>
                </a:rPr>
                <a:t>Permet de sélectionner l'emplacement du volet graphique (haut, droit ou hors champ)</a:t>
              </a:r>
            </a:p>
          </p:txBody>
        </p:sp>
        <p:sp>
          <p:nvSpPr>
            <p:cNvPr id="12" name="Rounded Rectangular Callout 11"/>
            <p:cNvSpPr/>
            <p:nvPr/>
          </p:nvSpPr>
          <p:spPr>
            <a:xfrm>
              <a:off x="3776427" y="2765165"/>
              <a:ext cx="1733078" cy="1296384"/>
            </a:xfrm>
            <a:prstGeom prst="wedgeRoundRectCallout">
              <a:avLst>
                <a:gd name="adj1" fmla="val -37768"/>
                <a:gd name="adj2" fmla="val 65374"/>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Envoyer</a:t>
              </a:r>
              <a:r>
                <a:rPr lang="en-CA" sz="1400" b="1" u="sng" dirty="0" smtClean="0">
                  <a:solidFill>
                    <a:srgbClr val="7F7F7F"/>
                  </a:solidFill>
                </a:rPr>
                <a:t> un lien par </a:t>
              </a:r>
              <a:r>
                <a:rPr lang="en-CA" sz="1400" b="1" u="sng" dirty="0" err="1" smtClean="0">
                  <a:solidFill>
                    <a:srgbClr val="7F7F7F"/>
                  </a:solidFill>
                </a:rPr>
                <a:t>courriel</a:t>
              </a:r>
              <a:endParaRPr lang="en-CA" sz="1400" b="1" u="sng" dirty="0" smtClean="0">
                <a:solidFill>
                  <a:srgbClr val="7F7F7F"/>
                </a:solidFill>
              </a:endParaRPr>
            </a:p>
            <a:p>
              <a:pPr algn="ctr"/>
              <a:r>
                <a:rPr lang="fr-ca" sz="1400" dirty="0">
                  <a:solidFill>
                    <a:srgbClr val="7F7F7F"/>
                  </a:solidFill>
                </a:rPr>
                <a:t>Envoie par courriel un lien vers la liste actuelle</a:t>
              </a:r>
              <a:endParaRPr lang="fr-ca" sz="1400" dirty="0"/>
            </a:p>
          </p:txBody>
        </p:sp>
        <p:sp>
          <p:nvSpPr>
            <p:cNvPr id="13" name="Rounded Rectangular Callout 12"/>
            <p:cNvSpPr/>
            <p:nvPr/>
          </p:nvSpPr>
          <p:spPr>
            <a:xfrm>
              <a:off x="4982836" y="4643982"/>
              <a:ext cx="1733078" cy="1534748"/>
            </a:xfrm>
            <a:prstGeom prst="wedgeRoundRectCallout">
              <a:avLst>
                <a:gd name="adj1" fmla="val -26486"/>
                <a:gd name="adj2" fmla="val -62027"/>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Exécuter</a:t>
              </a:r>
              <a:r>
                <a:rPr lang="en-CA" sz="1400" b="1" u="sng" dirty="0" smtClean="0">
                  <a:solidFill>
                    <a:srgbClr val="7F7F7F"/>
                  </a:solidFill>
                </a:rPr>
                <a:t> le rapport</a:t>
              </a:r>
            </a:p>
            <a:p>
              <a:pPr algn="ctr"/>
              <a:r>
                <a:rPr lang="fr-FR" sz="1400" dirty="0">
                  <a:solidFill>
                    <a:srgbClr val="7F7F7F"/>
                  </a:solidFill>
                </a:rPr>
                <a:t>Produit un rapport sur tous les dossiers répertoriés</a:t>
              </a:r>
            </a:p>
          </p:txBody>
        </p:sp>
        <p:sp>
          <p:nvSpPr>
            <p:cNvPr id="14" name="Rounded Rectangular Callout 13"/>
            <p:cNvSpPr/>
            <p:nvPr/>
          </p:nvSpPr>
          <p:spPr>
            <a:xfrm>
              <a:off x="6282965" y="2884345"/>
              <a:ext cx="2549420" cy="1058021"/>
            </a:xfrm>
            <a:prstGeom prst="wedgeRoundRectCallout">
              <a:avLst>
                <a:gd name="adj1" fmla="val -11398"/>
                <a:gd name="adj2" fmla="val 74892"/>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err="1" smtClean="0">
                  <a:solidFill>
                    <a:srgbClr val="7F7F7F"/>
                  </a:solidFill>
                </a:rPr>
                <a:t>Modèles</a:t>
              </a:r>
              <a:r>
                <a:rPr lang="en-CA" sz="1400" b="1" u="sng" dirty="0" smtClean="0">
                  <a:solidFill>
                    <a:srgbClr val="7F7F7F"/>
                  </a:solidFill>
                </a:rPr>
                <a:t> Excel</a:t>
              </a:r>
            </a:p>
            <a:p>
              <a:pPr algn="ctr"/>
              <a:r>
                <a:rPr lang="fr-ca" sz="1400" dirty="0">
                  <a:solidFill>
                    <a:srgbClr val="7F7F7F"/>
                  </a:solidFill>
                </a:rPr>
                <a:t>Génère rapidement un document Excel ou crée un nouveau modèle</a:t>
              </a:r>
              <a:endParaRPr lang="fr-ca" sz="1400" dirty="0"/>
            </a:p>
          </p:txBody>
        </p:sp>
        <p:sp>
          <p:nvSpPr>
            <p:cNvPr id="15" name="Rounded Rectangular Callout 14"/>
            <p:cNvSpPr/>
            <p:nvPr/>
          </p:nvSpPr>
          <p:spPr>
            <a:xfrm>
              <a:off x="7693899" y="4635636"/>
              <a:ext cx="2853771" cy="1296384"/>
            </a:xfrm>
            <a:prstGeom prst="wedgeRoundRectCallout">
              <a:avLst>
                <a:gd name="adj1" fmla="val 7793"/>
                <a:gd name="adj2" fmla="val -61696"/>
                <a:gd name="adj3" fmla="val 16667"/>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46800" tIns="46800" rIns="46800" bIns="46800" rtlCol="0" anchor="ctr">
              <a:spAutoFit/>
            </a:bodyPr>
            <a:lstStyle/>
            <a:p>
              <a:pPr algn="ctr"/>
              <a:r>
                <a:rPr lang="en-CA" sz="1400" b="1" u="sng" dirty="0" smtClean="0">
                  <a:solidFill>
                    <a:srgbClr val="7F7F7F"/>
                  </a:solidFill>
                </a:rPr>
                <a:t>Exporter </a:t>
              </a:r>
              <a:r>
                <a:rPr lang="en-CA" sz="1400" b="1" u="sng" dirty="0" err="1" smtClean="0">
                  <a:solidFill>
                    <a:srgbClr val="7F7F7F"/>
                  </a:solidFill>
                </a:rPr>
                <a:t>vers</a:t>
              </a:r>
              <a:r>
                <a:rPr lang="en-CA" sz="1400" b="1" u="sng" dirty="0" smtClean="0">
                  <a:solidFill>
                    <a:srgbClr val="7F7F7F"/>
                  </a:solidFill>
                </a:rPr>
                <a:t> Excel</a:t>
              </a:r>
            </a:p>
            <a:p>
              <a:pPr algn="ctr"/>
              <a:r>
                <a:rPr lang="fr-FR" sz="1400" dirty="0">
                  <a:solidFill>
                    <a:srgbClr val="7F7F7F"/>
                  </a:solidFill>
                </a:rPr>
                <a:t>Exporte la liste courante dans une feuille de calcul Excel statique ou dynamique ou dans un tableau croisé dynamique</a:t>
              </a:r>
            </a:p>
          </p:txBody>
        </p:sp>
      </p:grpSp>
    </p:spTree>
    <p:extLst>
      <p:ext uri="{BB962C8B-B14F-4D97-AF65-F5344CB8AC3E}">
        <p14:creationId xmlns:p14="http://schemas.microsoft.com/office/powerpoint/2010/main" val="30646541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ILS Training PPT">
  <a:themeElements>
    <a:clrScheme name="Custom 1">
      <a:dk1>
        <a:srgbClr val="7F7F7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Microsoft JhengHei UI Light"/>
        <a:ea typeface=""/>
        <a:cs typeface=""/>
      </a:majorFont>
      <a:minorFont>
        <a:latin typeface="Microsoft JhengHei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S Training PPT" id="{2126FF65-5D77-4903-9886-5BBB403EF78E}" vid="{AEDFA8F2-BD88-4277-8FB4-B9F345C423A6}"/>
    </a:ext>
  </a:extLst>
</a:theme>
</file>

<file path=docProps/app.xml><?xml version="1.0" encoding="utf-8"?>
<Properties xmlns="http://schemas.openxmlformats.org/officeDocument/2006/extended-properties" xmlns:vt="http://schemas.openxmlformats.org/officeDocument/2006/docPropsVTypes">
  <Template>ILS Training PPT</Template>
  <TotalTime>687</TotalTime>
  <Words>2791</Words>
  <Application>Microsoft Office PowerPoint</Application>
  <PresentationFormat>Widescreen</PresentationFormat>
  <Paragraphs>236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Microsoft JhengHei</vt:lpstr>
      <vt:lpstr>Microsoft JhengHei Light</vt:lpstr>
      <vt:lpstr>Microsoft JhengHei UI Light</vt:lpstr>
      <vt:lpstr>Microsoft YaHei Light</vt:lpstr>
      <vt:lpstr>Arial</vt:lpstr>
      <vt:lpstr>Calibri</vt:lpstr>
      <vt:lpstr>Times New Roman</vt:lpstr>
      <vt:lpstr>ILS Training PPT</vt:lpstr>
      <vt:lpstr>PowerPoint Presentation</vt:lpstr>
      <vt:lpstr>PowerPoint Presentation</vt:lpstr>
      <vt:lpstr>Dans ce module, nous examinerons :</vt:lpstr>
      <vt:lpstr>PowerPoint Presentation</vt:lpstr>
      <vt:lpstr>Renseignements sur le client</vt:lpstr>
      <vt:lpstr>Renseignements sur le client </vt:lpstr>
      <vt:lpstr>Barre d'outils de commande</vt:lpstr>
      <vt:lpstr>Organisations</vt:lpstr>
      <vt:lpstr>PowerPoint Presentation</vt:lpstr>
      <vt:lpstr>PowerPoint Presentation</vt:lpstr>
      <vt:lpstr>PowerPoint Presentation</vt:lpstr>
      <vt:lpstr>Barre d'outils des commandes applicables au contenu</vt:lpstr>
      <vt:lpstr>Navigation dans une organisation</vt:lpstr>
      <vt:lpstr>Navigation dans une organisation (suite) </vt:lpstr>
      <vt:lpstr>Navigation dans une organisation (suite) </vt:lpstr>
      <vt:lpstr>Navigation dans une organisation (suite) </vt:lpstr>
      <vt:lpstr>Navigation dans une organisation (suite) </vt:lpstr>
      <vt:lpstr>Navigation dans une organisation (suite) </vt:lpstr>
      <vt:lpstr>Organization Content – Sections (cont.)</vt:lpstr>
      <vt:lpstr>Navigation dans une organisation (suite) </vt:lpstr>
      <vt:lpstr>Enregistrement des renseignements</vt:lpstr>
      <vt:lpstr>Création d'un nouvel enregistrement</vt:lpstr>
      <vt:lpstr>Désactivation d'un enregistrement</vt:lpstr>
      <vt:lpstr>Réactivation d'un enregistrement</vt:lpstr>
      <vt:lpstr>Lieux de travail</vt:lpstr>
      <vt:lpstr>Exploration de la barre d'outils de commandes</vt:lpstr>
      <vt:lpstr>Barre d'outils des commandes applicables aux éléments activés (suite)</vt:lpstr>
      <vt:lpstr>Navigation dans un lieu de travail</vt:lpstr>
      <vt:lpstr>Navigation dans un lieu de travail (suite) </vt:lpstr>
      <vt:lpstr>Navigation dans un lieu de travail (suite) </vt:lpstr>
      <vt:lpstr>Navigation dans un lieu de travail (suite) </vt:lpstr>
      <vt:lpstr>Navigation dans un lieu de travail (suite) </vt:lpstr>
      <vt:lpstr>Navigation dans un lieu de travail (suite) </vt:lpstr>
      <vt:lpstr>Navigation dans un lieu de travail (suite) </vt:lpstr>
      <vt:lpstr>PowerPoint Presentation</vt:lpstr>
      <vt:lpstr>PowerPoint Presentation</vt:lpstr>
      <vt:lpstr>PowerPoint Presentation</vt:lpstr>
      <vt:lpstr>Navigation dans un contact (suite)</vt:lpstr>
      <vt:lpstr>Navigation dans un contact (suite)</vt:lpstr>
      <vt:lpstr>PowerPoint Presentation</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Marais, Frédérique FM [NC]</dc:creator>
  <cp:lastModifiedBy>Squalli, Batoul B [NC]</cp:lastModifiedBy>
  <cp:revision>49</cp:revision>
  <dcterms:created xsi:type="dcterms:W3CDTF">2021-06-29T14:39:28Z</dcterms:created>
  <dcterms:modified xsi:type="dcterms:W3CDTF">2021-07-05T18:25:56Z</dcterms:modified>
</cp:coreProperties>
</file>