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37"/>
  </p:notesMasterIdLst>
  <p:sldIdLst>
    <p:sldId id="279" r:id="rId5"/>
    <p:sldId id="414" r:id="rId6"/>
    <p:sldId id="421" r:id="rId7"/>
    <p:sldId id="422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50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en cunningham" initials="kc" lastIdx="10" clrIdx="0">
    <p:extLst>
      <p:ext uri="{19B8F6BF-5375-455C-9EA6-DF929625EA0E}">
        <p15:presenceInfo xmlns:p15="http://schemas.microsoft.com/office/powerpoint/2012/main" userId="35c8cf46e20ab903" providerId="Windows Live"/>
      </p:ext>
    </p:extLst>
  </p:cmAuthor>
  <p:cmAuthor id="2" name="D'Aoust, Catherine C [NC]" initials="DCC[" lastIdx="5" clrIdx="1">
    <p:extLst>
      <p:ext uri="{19B8F6BF-5375-455C-9EA6-DF929625EA0E}">
        <p15:presenceInfo xmlns:p15="http://schemas.microsoft.com/office/powerpoint/2012/main" userId="S-1-5-21-2836628367-1582996139-4062659285-474302" providerId="AD"/>
      </p:ext>
    </p:extLst>
  </p:cmAuthor>
  <p:cmAuthor id="3" name="Squalli, Batoul B [NC]" initials="SBB[" lastIdx="5" clrIdx="2">
    <p:extLst>
      <p:ext uri="{19B8F6BF-5375-455C-9EA6-DF929625EA0E}">
        <p15:presenceInfo xmlns:p15="http://schemas.microsoft.com/office/powerpoint/2012/main" userId="S-1-5-21-2836628367-1582996139-4062659285-222174" providerId="AD"/>
      </p:ext>
    </p:extLst>
  </p:cmAuthor>
  <p:cmAuthor id="4" name="Pilon, Pierre-Luc PP [NC]" initials="PPP[" lastIdx="3" clrIdx="3">
    <p:extLst>
      <p:ext uri="{19B8F6BF-5375-455C-9EA6-DF929625EA0E}">
        <p15:presenceInfo xmlns:p15="http://schemas.microsoft.com/office/powerpoint/2012/main" userId="S-1-5-21-2836628367-1582996139-4062659285-613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B29BBD"/>
    <a:srgbClr val="AB8AB8"/>
    <a:srgbClr val="7B558C"/>
    <a:srgbClr val="DAC7E1"/>
    <a:srgbClr val="808080"/>
    <a:srgbClr val="FFFFFF"/>
    <a:srgbClr val="01A4B5"/>
    <a:srgbClr val="333399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 autoAdjust="0"/>
    <p:restoredTop sz="95332" autoAdjust="0"/>
  </p:normalViewPr>
  <p:slideViewPr>
    <p:cSldViewPr snapToGrid="0" snapToObjects="1">
      <p:cViewPr varScale="1">
        <p:scale>
          <a:sx n="50" d="100"/>
          <a:sy n="50" d="100"/>
        </p:scale>
        <p:origin x="53" y="7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6/29/2021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4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4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8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499-4289-4455-970A-0FE8A5254F7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" y="100674"/>
            <a:ext cx="11812773" cy="2735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50" y="1985467"/>
            <a:ext cx="1792730" cy="17484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flipH="1">
            <a:off x="7234565" y="2479382"/>
            <a:ext cx="1888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ILS</a:t>
            </a:r>
            <a:endParaRPr lang="en-CA" sz="80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2784150" y="2479382"/>
            <a:ext cx="2259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SIPT</a:t>
            </a:r>
            <a:endParaRPr lang="en-CA" sz="80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353694" y="4183797"/>
            <a:ext cx="54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Système intégré du Programme du Travail</a:t>
            </a:r>
          </a:p>
          <a:p>
            <a:pPr algn="ctr"/>
            <a:r>
              <a:rPr lang="fr-CA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Integrated Labour System</a:t>
            </a:r>
            <a:endParaRPr lang="en-CA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1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DD53-690B-465B-91B3-5C28F744CE6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650D-EFEE-48BD-B1AC-FAD16F8A8980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5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LS Training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499-4289-4455-970A-0FE8A5254F7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37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4499-4289-4455-970A-0FE8A5254F7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423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6958-14FD-4BD3-AD38-2721D201952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910D8-D113-4764-997D-700C2B11001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3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DACD-C1FA-42C6-B27B-0B6EDDA6AE1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A409-087D-4DA6-937F-E3A23D11DA68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0E8A-FCA5-46F9-9318-B5B9B03E8B43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0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664-56E3-4537-B951-5D6148BCA72F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C0B6-425E-482F-82DC-19FD250E990E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3C84-D1A6-4932-983C-AAC7FDEDB7CC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5649604"/>
            <a:ext cx="1859415" cy="14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4499-4289-4455-970A-0FE8A5254F71}" type="datetime1">
              <a:rPr lang="en-US" smtClean="0"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7590" y="391456"/>
            <a:ext cx="11766698" cy="107030"/>
            <a:chOff x="0" y="217782"/>
            <a:chExt cx="12188824" cy="11876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5"/>
            <a:srcRect l="915" t="33333" r="14431" b="35555"/>
            <a:stretch/>
          </p:blipFill>
          <p:spPr>
            <a:xfrm>
              <a:off x="9544049" y="217782"/>
              <a:ext cx="2644775" cy="118768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950067" y="230141"/>
              <a:ext cx="2502916" cy="96090"/>
            </a:xfrm>
            <a:prstGeom prst="rect">
              <a:avLst/>
            </a:prstGeom>
            <a:solidFill>
              <a:srgbClr val="AB8AB8"/>
            </a:solidFill>
            <a:ln>
              <a:solidFill>
                <a:srgbClr val="B29B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230141"/>
              <a:ext cx="6870226" cy="96090"/>
            </a:xfrm>
            <a:prstGeom prst="rect">
              <a:avLst/>
            </a:prstGeom>
            <a:solidFill>
              <a:srgbClr val="7B558C"/>
            </a:solidFill>
            <a:ln>
              <a:solidFill>
                <a:srgbClr val="7B55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449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6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51289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</a:t>
            </a:r>
            <a:r>
              <a:rPr lang="fr-FR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7859" y="1965617"/>
            <a:ext cx="938898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liste actuelle contient maintenant toutes les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Organisations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classées comme « actives » dans le système. </a:t>
            </a:r>
          </a:p>
        </p:txBody>
      </p:sp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1055913" y="4704364"/>
            <a:ext cx="7565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Maintenant, ouvrons et affichons la fonction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Graphiques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 sélectionnant la flèche sur la barre horizontale des Graphiques, située à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l'extrême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droite de la fenêtre.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796647" y="3113042"/>
            <a:ext cx="747643" cy="2908158"/>
            <a:chOff x="10207248" y="2921161"/>
            <a:chExt cx="870327" cy="33853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>
              <a:off x="10834426" y="3337943"/>
              <a:ext cx="243149" cy="296858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0207248" y="2921161"/>
              <a:ext cx="702706" cy="283953"/>
            </a:xfrm>
            <a:prstGeom prst="straightConnector1">
              <a:avLst/>
            </a:prstGeom>
            <a:ln w="254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62" y="2751144"/>
            <a:ext cx="4043958" cy="1844827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876" y="2311668"/>
            <a:ext cx="1377444" cy="404468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9615672" y="3273019"/>
            <a:ext cx="180975" cy="294680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5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3" y="2053772"/>
            <a:ext cx="2732128" cy="358289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74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11</a:t>
            </a:fld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1"/>
            </p:custDataLst>
          </p:nvPr>
        </p:nvSpPr>
        <p:spPr>
          <a:xfrm>
            <a:off x="3435112" y="2053771"/>
            <a:ext cx="866890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Une fois la fonction Graphique affichée, utilisez le menu déroulant en haut de la section pour sélectionner le type de filtre que vous souhaitez appliquer à la liste de résultats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 : pour afficher uniquement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organisations qualifiées de « conformes »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dans le système, sélectionnez Organisations conformes dans le menu déroulant des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graphiques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du système. </a:t>
            </a:r>
            <a:endParaRPr lang="fr-FR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 graphique circulaire apparaît, indiquant le nombre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d'organisations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actives qui sont ou ne sont pas conformes. En utilisant la légende sous le graphique comme guide, sélectionnez la tranche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Oui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éliminer automatiquement toutes les organisations non conformes de la liste de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résultats.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437487" y="5961356"/>
            <a:ext cx="1093510" cy="436467"/>
          </a:xfrm>
          <a:prstGeom prst="wedgeRoundRectCallout">
            <a:avLst>
              <a:gd name="adj1" fmla="val -107983"/>
              <a:gd name="adj2" fmla="val -15405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Légende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51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58" y="2534466"/>
            <a:ext cx="2085975" cy="9239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834" y="56441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7834" y="1729757"/>
            <a:ext cx="10028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tranche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Oui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est en surbrillance, un sélecteur de champ apparaît avec un menu déroulant, ce qui permet de ventiler encore davantage les résultats.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39444" y="3616770"/>
            <a:ext cx="3449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exemple, en sélectionnant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Industrie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dans le menu déroulant (suivi 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), un nouveau graphique apparaît, affichant une liste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 industries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avec une ventilation de la place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qu' occupent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organisations conformes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781800" y="3220753"/>
            <a:ext cx="167068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0" y="2667737"/>
            <a:ext cx="3600832" cy="360083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857" y="2233117"/>
            <a:ext cx="3040227" cy="390525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748022" y="4340747"/>
            <a:ext cx="1490478" cy="12740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9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88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8200" y="1959265"/>
            <a:ext cx="1002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Lorsqu' une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industrie en particulier est mise en surbrillance (p. ex.,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Radiodiffusion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), la liste des résultats est à nouveau filtrée,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n'affichant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désormais que les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organismes conformes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du secteur de la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radiodiffusion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92" y="2892736"/>
            <a:ext cx="7995307" cy="38287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42408" y="5279387"/>
            <a:ext cx="1133475" cy="13335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048250" y="3388342"/>
            <a:ext cx="609600" cy="333313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40773" r="46208" b="20764"/>
          <a:stretch/>
        </p:blipFill>
        <p:spPr>
          <a:xfrm flipV="1">
            <a:off x="8842559" y="2892735"/>
            <a:ext cx="42526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18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14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1826122"/>
            <a:ext cx="1098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résultats peuvent être encore plus raffinés en lançant un nouveau champ de recherche à partir des options actuelles.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715375" y="4012102"/>
            <a:ext cx="26384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Cette action peut être répétée plusieurs fois, affinant les résultats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jusqu'à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ce que seuls ceux qui répondent à des critères très précis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s'affichent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5176" y="2272239"/>
            <a:ext cx="69076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exemple, si nous sélectionnons la barre 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Radiodiffusion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dans la liste des industries, une nouvelle case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Sélectionner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champ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apparaît. Si nous naviguons vers la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Région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(Adresse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du siège social)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et que nous appuyons sur la touche fléchée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les organisations de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 industrie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seront décomposées par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région.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89370" y="4102694"/>
            <a:ext cx="1593336" cy="94285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21" y="2590563"/>
            <a:ext cx="2881049" cy="390255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95375" y="4940300"/>
            <a:ext cx="1295400" cy="22911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19" y="3892302"/>
            <a:ext cx="2209800" cy="10382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l="82404" t="65716" b="2679"/>
          <a:stretch/>
        </p:blipFill>
        <p:spPr>
          <a:xfrm>
            <a:off x="7122038" y="4603049"/>
            <a:ext cx="402711" cy="29575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7146434" y="4612584"/>
            <a:ext cx="307401" cy="234137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716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30" y="3421510"/>
            <a:ext cx="2554439" cy="298017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385116" y="3367558"/>
            <a:ext cx="36290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exemple, si vous sélectionnez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Région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(Adresse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du siège social)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dans la première section, vous obtiendrez un nouveau graphique qui affiche toutes les différentes régions contenant des organisations actives, ainsi que le nombre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d'organisations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existant dans chacune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d'elles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0605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46165" y="1788844"/>
            <a:ext cx="9861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 est important de noter que deux types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d'informations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sont répertoriés dans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l'option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Sélectionner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champ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62539" y="3773158"/>
            <a:ext cx="2421917" cy="2284317"/>
            <a:chOff x="3206348" y="3359683"/>
            <a:chExt cx="2421917" cy="2284317"/>
          </a:xfrm>
        </p:grpSpPr>
        <p:sp>
          <p:nvSpPr>
            <p:cNvPr id="27" name="Right Bracket 26"/>
            <p:cNvSpPr/>
            <p:nvPr/>
          </p:nvSpPr>
          <p:spPr>
            <a:xfrm>
              <a:off x="3206351" y="3359683"/>
              <a:ext cx="149149" cy="94914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ight Bracket 27"/>
            <p:cNvSpPr/>
            <p:nvPr/>
          </p:nvSpPr>
          <p:spPr>
            <a:xfrm>
              <a:off x="3206348" y="4463174"/>
              <a:ext cx="149151" cy="118082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0809" y="3660103"/>
              <a:ext cx="1316811" cy="27699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CA" sz="1200" dirty="0" err="1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Catégorique</a:t>
              </a:r>
              <a:endParaRPr lang="en-CA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0810" y="4864606"/>
              <a:ext cx="22774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 err="1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Binaire</a:t>
              </a:r>
              <a:endParaRPr lang="en-CA" sz="12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846165" y="2387390"/>
            <a:ext cx="103710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première section est « catégorique », ce qui signifie que la sélection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d'une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 ces options produit un nouveau graphique affichant les différentes catégories de cette option, ainsi que le nombre de résultats pour chacune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d'elles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0682509" y="2829942"/>
            <a:ext cx="1197990" cy="629886"/>
          </a:xfrm>
          <a:prstGeom prst="wedgeRoundRectCallout">
            <a:avLst>
              <a:gd name="adj1" fmla="val -132729"/>
              <a:gd name="adj2" fmla="val 8827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Nombres par Région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10438432" y="5951068"/>
            <a:ext cx="1197990" cy="450621"/>
          </a:xfrm>
          <a:prstGeom prst="wedgeRoundRectCallout">
            <a:avLst>
              <a:gd name="adj1" fmla="val -81583"/>
              <a:gd name="adj2" fmla="val -42290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Régions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128"/>
          <a:stretch/>
        </p:blipFill>
        <p:spPr>
          <a:xfrm>
            <a:off x="1220872" y="3674855"/>
            <a:ext cx="1695561" cy="263272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251641" y="5278080"/>
            <a:ext cx="1133475" cy="276999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2422500"/>
            <a:ext cx="3029166" cy="3933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6368"/>
            <a:ext cx="10866120" cy="114432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d' exploration des graphiques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16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29790" y="1594806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 revanche, la section inférieure de la liste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Sélectionner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champ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est binaire (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c'est-à-dire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« oui » ou « non »), ce qui signifie que le graphique produit affichera une seule barre, indiquant le nombre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d'organisations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actives qui répondent à ce critère. </a:t>
            </a:r>
          </a:p>
        </p:txBody>
      </p:sp>
      <p:sp>
        <p:nvSpPr>
          <p:cNvPr id="28" name="Right Bracket 27"/>
          <p:cNvSpPr/>
          <p:nvPr/>
        </p:nvSpPr>
        <p:spPr>
          <a:xfrm>
            <a:off x="3294380" y="2987782"/>
            <a:ext cx="122547" cy="2921017"/>
          </a:xfrm>
          <a:prstGeom prst="rightBracke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3547024" y="4130818"/>
            <a:ext cx="771067" cy="276999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Binaire</a:t>
            </a:r>
            <a:endParaRPr lang="en-CA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4965" y="2731426"/>
            <a:ext cx="25570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</a:tabLs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 : Si vous sélectionnez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Province/État QG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 nombre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d'organisations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actives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dont le champ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d’A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dresse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correspondant au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QG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s'affiche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mais elles ne seront pas classées par catégorie.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0729757" y="2731426"/>
            <a:ext cx="1197990" cy="1439866"/>
          </a:xfrm>
          <a:prstGeom prst="wedgeRoundRectCallout">
            <a:avLst>
              <a:gd name="adj1" fmla="val -149056"/>
              <a:gd name="adj2" fmla="val 3269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Nombres de résultats </a:t>
            </a:r>
            <a:r>
              <a:rPr lang="fr-CA" sz="1200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ayant une adresse QG</a:t>
            </a:r>
            <a:endParaRPr lang="en-CA" sz="1200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33" y="2973727"/>
            <a:ext cx="1919950" cy="30663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74206" y="4341142"/>
            <a:ext cx="1133475" cy="13335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6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3616"/>
            <a:ext cx="7517102" cy="3811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Navigation dans les enregistrements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553220"/>
            <a:ext cx="10997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En mettant en surbrillance une barre du graphique en particulier, vous éliminerez tous les résultats de recherche qui ne répondent pas à ce critère. </a:t>
            </a:r>
            <a:endParaRPr lang="en-CA" sz="1600" dirty="0">
              <a:solidFill>
                <a:srgbClr val="0000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3423" y="3854754"/>
            <a:ext cx="274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On trouve une petite barre d’outils dans la section inférieure du graphique. Sélectionnez l’icône de la flèche pour passer au graphique précédent, ou l’icône d’accueil pour recommencer.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513582" y="1929008"/>
            <a:ext cx="2618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Sélectionnez un point vide n’importe où dans le graphique pour désélectionner la barre. </a:t>
            </a:r>
            <a:endParaRPr lang="en-CA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9123979" y="3129337"/>
            <a:ext cx="1239221" cy="622423"/>
          </a:xfrm>
          <a:prstGeom prst="wedgeRoundRectCallout">
            <a:avLst>
              <a:gd name="adj1" fmla="val -150527"/>
              <a:gd name="adj2" fmla="val 1334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Point vide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671964" y="6081851"/>
            <a:ext cx="1787165" cy="622423"/>
          </a:xfrm>
          <a:prstGeom prst="wedgeRoundRectCallout">
            <a:avLst>
              <a:gd name="adj1" fmla="val -83446"/>
              <a:gd name="adj2" fmla="val -70426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580" b="22722"/>
          <a:stretch/>
        </p:blipFill>
        <p:spPr>
          <a:xfrm>
            <a:off x="7191468" y="6126391"/>
            <a:ext cx="748156" cy="5278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91468" y="3387646"/>
            <a:ext cx="164372" cy="19712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" r="43080" b="22322"/>
          <a:stretch/>
        </p:blipFill>
        <p:spPr>
          <a:xfrm>
            <a:off x="7273654" y="2429143"/>
            <a:ext cx="451121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recherche</a:t>
            </a:r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1412959"/>
            <a:ext cx="11014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commande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avancée du SIPT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vous permet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d'effectuer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des recherches avancées sur la plateforme SIPT.</a:t>
            </a:r>
          </a:p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y accéder, sélectionnez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l'icône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avancée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située à droite de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l'icône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 recherche. Une boîte de dialogue apparaît.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2738522"/>
            <a:ext cx="7929766" cy="330164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7863840" y="2929473"/>
            <a:ext cx="746760" cy="42346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10729757" y="2731426"/>
            <a:ext cx="1122609" cy="1109054"/>
          </a:xfrm>
          <a:prstGeom prst="wedgeRoundRectCallout">
            <a:avLst>
              <a:gd name="adj1" fmla="val -218599"/>
              <a:gd name="adj2" fmla="val -36452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966" t="-1" b="5795"/>
          <a:stretch/>
        </p:blipFill>
        <p:spPr>
          <a:xfrm>
            <a:off x="10860112" y="2927034"/>
            <a:ext cx="861898" cy="7178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-1" t="-1" r="65663" b="49681"/>
          <a:stretch/>
        </p:blipFill>
        <p:spPr>
          <a:xfrm>
            <a:off x="8739187" y="2779050"/>
            <a:ext cx="433387" cy="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39" y="1577200"/>
            <a:ext cx="7000138" cy="5121481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550"/>
            <a:ext cx="10515600" cy="1325563"/>
          </a:xfrm>
        </p:spPr>
        <p:txBody>
          <a:bodyPr/>
          <a:lstStyle/>
          <a:p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recherche</a:t>
            </a:r>
            <a:r>
              <a:rPr lang="en-CA" kern="0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577201"/>
            <a:ext cx="3369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fenêtre Recherche avancée contient trois onglets 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: </a:t>
            </a:r>
          </a:p>
          <a:p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Fichier</a:t>
            </a: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avancée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Outils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liste/résultats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sauvegardés</a:t>
            </a: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80740" y="2182963"/>
            <a:ext cx="453819" cy="24581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2" name="Rectangle 21"/>
          <p:cNvSpPr/>
          <p:nvPr/>
        </p:nvSpPr>
        <p:spPr>
          <a:xfrm>
            <a:off x="4734560" y="2159622"/>
            <a:ext cx="1029118" cy="269154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3" name="Rectangle 22"/>
          <p:cNvSpPr/>
          <p:nvPr/>
        </p:nvSpPr>
        <p:spPr>
          <a:xfrm>
            <a:off x="5763678" y="2072311"/>
            <a:ext cx="942147" cy="35646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662" y="2140100"/>
            <a:ext cx="847725" cy="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8398" y="3353224"/>
            <a:ext cx="806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0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Module 3: Fonctions de recherche</a:t>
            </a:r>
            <a:endParaRPr lang="en-CA" sz="40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6" y="854638"/>
            <a:ext cx="2896903" cy="2202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031602" y="1333121"/>
            <a:ext cx="225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SIPT</a:t>
            </a:r>
            <a:endParaRPr lang="en-CA" sz="72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460170" y="2453019"/>
            <a:ext cx="54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Système Intégré du Programme du Travail</a:t>
            </a:r>
            <a:endParaRPr lang="en-CA" sz="16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872" y="4193525"/>
            <a:ext cx="373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Programme de formation</a:t>
            </a:r>
            <a:endParaRPr lang="en-CA" sz="2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58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562608"/>
            <a:ext cx="10468393" cy="130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L'onglet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Fichier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contient une liste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d'actions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qui peuvent être effectuées à partir de ce menu, comme lancer une nouvelle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activité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(Créer une nouvelle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tâche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ou une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demande générale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 ou créer un nouvel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enregistrement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(une nouvelle organisation ou un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nouveau lieu de travail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CA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0089" y="2510301"/>
            <a:ext cx="2895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autres commandes énumérées sont des liens rapides vers certains des principaux outils du SIPT, notamment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l'Aperçu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avant impression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et la commande Options du compte SIPT.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390"/>
          <a:stretch/>
        </p:blipFill>
        <p:spPr>
          <a:xfrm>
            <a:off x="518641" y="2608012"/>
            <a:ext cx="5711130" cy="4046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740" y="4047596"/>
            <a:ext cx="2204190" cy="2606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125" y="4818625"/>
            <a:ext cx="1533525" cy="18478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86534" y="3133725"/>
            <a:ext cx="1409065" cy="1143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1486533" y="4554815"/>
            <a:ext cx="1409065" cy="1143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4" name="Rectangle 23"/>
          <p:cNvSpPr/>
          <p:nvPr/>
        </p:nvSpPr>
        <p:spPr>
          <a:xfrm>
            <a:off x="6200575" y="4421465"/>
            <a:ext cx="1059356" cy="54106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6" name="Rectangle 25"/>
          <p:cNvSpPr/>
          <p:nvPr/>
        </p:nvSpPr>
        <p:spPr>
          <a:xfrm>
            <a:off x="8971125" y="5473186"/>
            <a:ext cx="1533525" cy="2608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7" name="Rectangle 26"/>
          <p:cNvSpPr/>
          <p:nvPr/>
        </p:nvSpPr>
        <p:spPr>
          <a:xfrm>
            <a:off x="8971124" y="5988049"/>
            <a:ext cx="1533526" cy="193676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465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21</a:t>
            </a:fld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5121" y="1366995"/>
            <a:ext cx="10326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L'onglet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avancée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offre plusieurs options telles que la création et la sauvegarde de recherches avancées, et la modification de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l'affichage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 vos résultats. Pour effectuer une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avancée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il faut déterminer un ensemble de critères de recherche.</a:t>
            </a:r>
          </a:p>
        </p:txBody>
      </p:sp>
      <p:sp>
        <p:nvSpPr>
          <p:cNvPr id="3" name="Rectangle 2"/>
          <p:cNvSpPr/>
          <p:nvPr/>
        </p:nvSpPr>
        <p:spPr>
          <a:xfrm>
            <a:off x="745121" y="2290325"/>
            <a:ext cx="106334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Commençons par sélectionner une option dans le menu déroulant </a:t>
            </a:r>
            <a:r>
              <a:rPr lang="fr-FR" altLang="en-US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Rechercher</a:t>
            </a:r>
            <a:r>
              <a:rPr lang="fr-FR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Vous pouvez choisir parmi plusieurs options, mais pour cet exemple, nous utiliserons les </a:t>
            </a:r>
            <a:r>
              <a:rPr lang="fr-FR" altLang="en-US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 SST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</a:p>
          <a:p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Ensuite, il est possible de choisir dans la liste déroulante </a:t>
            </a:r>
            <a:r>
              <a:rPr lang="fr-FR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Utiliser </a:t>
            </a:r>
            <a:r>
              <a:rPr lang="fr-FR" altLang="en-US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vue enregistrée</a:t>
            </a:r>
            <a:r>
              <a:rPr lang="fr-FR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Cette liste contient des clauses de recherche courantes et préexistantes. </a:t>
            </a:r>
            <a:r>
              <a:rPr lang="fr-FR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C' est 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également là que vous trouverez toutes les recherches que vous sauvegardez. Pour </a:t>
            </a:r>
            <a:r>
              <a:rPr lang="fr-FR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l'instant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ajoutons des dossiers de SST actifs de la liste existante.</a:t>
            </a:r>
          </a:p>
          <a:p>
            <a:endParaRPr lang="fr-FR" altLang="en-US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5121" y="4045425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Remarquez que les conditions de la requête de recherche que nous avons sélectionnées sont maintenant énumérées ci-dessous, indiquant que nous recherchons des résultats pour lesquels le champ </a:t>
            </a:r>
            <a:r>
              <a:rPr lang="fr-FR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Statut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est marqué comme (</a:t>
            </a:r>
            <a:r>
              <a:rPr lang="fr-FR" altLang="en-US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c'est-à-dire </a:t>
            </a:r>
            <a:r>
              <a:rPr lang="fr-FR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Égal à</a:t>
            </a:r>
            <a:r>
              <a:rPr lang="fr-FR" altLang="en-US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) </a:t>
            </a:r>
            <a:r>
              <a:rPr lang="fr-FR" altLang="en-US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Actif.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0" y="5055338"/>
            <a:ext cx="8562975" cy="695325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1476679" y="5855169"/>
            <a:ext cx="1122609" cy="327146"/>
          </a:xfrm>
          <a:prstGeom prst="wedgeRoundRectCallout">
            <a:avLst>
              <a:gd name="adj1" fmla="val 22140"/>
              <a:gd name="adj2" fmla="val -92444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Catégorie</a:t>
            </a:r>
            <a:endParaRPr lang="en-CA" sz="12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092119" y="5843996"/>
            <a:ext cx="1122609" cy="327146"/>
          </a:xfrm>
          <a:prstGeom prst="wedgeRoundRectCallout">
            <a:avLst>
              <a:gd name="adj1" fmla="val 9470"/>
              <a:gd name="adj2" fmla="val -10486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Qualificatif</a:t>
            </a:r>
            <a:endParaRPr lang="en-CA" sz="12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599561" y="5855169"/>
            <a:ext cx="1122609" cy="327146"/>
          </a:xfrm>
          <a:prstGeom prst="wedgeRoundRectCallout">
            <a:avLst>
              <a:gd name="adj1" fmla="val -5633"/>
              <a:gd name="adj2" fmla="val -99432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Valeur</a:t>
            </a:r>
            <a:endParaRPr lang="en-CA" sz="12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83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6448" y="1629761"/>
            <a:ext cx="10239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Vous pouvez ajouter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d'autres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clauses à votre recherche en utilisant la commande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Sélectionner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pour ajouter un champ de recherche. Choisissons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 SST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Rectangle 2"/>
          <p:cNvSpPr/>
          <p:nvPr/>
        </p:nvSpPr>
        <p:spPr>
          <a:xfrm>
            <a:off x="976448" y="2435510"/>
            <a:ext cx="10448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 qualificatif par défaut apparaît automatiquement à droite de votre sélection. Vous pouvez le changer en activant la liste déroulante. Les options de la liste des qualificatifs changent en fonction du type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d'information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demandé.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1401" y="3712902"/>
            <a:ext cx="3309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Si, par exemple, nous sélectionnons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Créé le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les options du qualificatif changent en conséquence. Dans ce cas, ils servent à qualifier un délai.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9" y="3718373"/>
            <a:ext cx="3714750" cy="1571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337" y="3718373"/>
            <a:ext cx="3571875" cy="1200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8770" y="1638161"/>
            <a:ext cx="10108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Dans la première commande, le qualificatif utilisé était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Égal à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ce qui signifie que nous voulions inclure tous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 de SST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qui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étaient qualifiés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actifs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</a:p>
          <a:p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qualificatifs peuvent également être utilisés pour exclure des résultats.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53929" y="5271908"/>
            <a:ext cx="82277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Examinons cette possibilité en sélectionnant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N'est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pas égal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à.</a:t>
            </a:r>
            <a:endParaRPr lang="en-CA" b="1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0" y="3127712"/>
            <a:ext cx="10531918" cy="1798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452314"/>
            <a:ext cx="10236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Lorsque la liste déroulante est activée, une fenêtre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Sélectionner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des valeurs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apparaît. À partir de là, nous pouvons sélectionner les types de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que nous ne voulons PAS inclure dans nos résultats de recherche en les retirant de la liste des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Valeurs disponibles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et de la case des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Valeurs sélectionnées. </a:t>
            </a:r>
            <a:endParaRPr lang="en-CA" b="1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509133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ce faire, il suffit de double-cliquer sur les éléments ou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d'utiliser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touches fléchées pour les déplacer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d'une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case à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l'autre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avant de sélectionner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endParaRPr lang="en-CA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924"/>
          <a:stretch/>
        </p:blipFill>
        <p:spPr>
          <a:xfrm>
            <a:off x="3942080" y="2519680"/>
            <a:ext cx="4128452" cy="25503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753735" y="3785348"/>
            <a:ext cx="342266" cy="21515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2" name="Rectangle 11"/>
          <p:cNvSpPr/>
          <p:nvPr/>
        </p:nvSpPr>
        <p:spPr>
          <a:xfrm>
            <a:off x="6458584" y="4762500"/>
            <a:ext cx="675641" cy="1905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580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573708"/>
            <a:ext cx="10088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Certaines sélections de recherche offrent une option 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d'enregistrements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qui vous permet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d'inclure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certains critères existants.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95564"/>
            <a:ext cx="1028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exemple, en sélectionnant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ID dossier sur lequel repose la décision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une icône de recherche apparaît dans le champ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Valeur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L'activation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des ellipses fait apparaître une fenêtre. À partir de là, il suffit de rechercher et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d'indiquer l'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ID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du dossier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que vous souhaitez ajouter.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715"/>
          <a:stretch/>
        </p:blipFill>
        <p:spPr>
          <a:xfrm>
            <a:off x="838200" y="2641599"/>
            <a:ext cx="10515600" cy="1883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686935" y="3583385"/>
            <a:ext cx="1951990" cy="35043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965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83" y="1326171"/>
            <a:ext cx="5191125" cy="52197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28559" y="1714219"/>
            <a:ext cx="53640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choisir une option dans la fenêtre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des enregistrements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il faut cocher la case sur la gauche et utilisez le bouton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l'ajouter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à la case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Enregistrements sélectionnés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560674" y="3936021"/>
            <a:ext cx="3358026" cy="1740879"/>
          </a:xfrm>
          <a:prstGeom prst="wedgeRoundRectCallout">
            <a:avLst>
              <a:gd name="adj1" fmla="val -159618"/>
              <a:gd name="adj2" fmla="val -6430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 les sélectionnant directement, les enregistrements sont lancés dans une nouvelle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fenêtre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 ne sera pas ajouté à la zone Enregistrements sélectionnés</a:t>
            </a:r>
            <a:endParaRPr lang="en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5485" y="3514725"/>
            <a:ext cx="208916" cy="228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9" name="Rectangle 18"/>
          <p:cNvSpPr/>
          <p:nvPr/>
        </p:nvSpPr>
        <p:spPr>
          <a:xfrm>
            <a:off x="705485" y="4086225"/>
            <a:ext cx="208916" cy="228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0" name="Rectangle 19"/>
          <p:cNvSpPr/>
          <p:nvPr/>
        </p:nvSpPr>
        <p:spPr>
          <a:xfrm>
            <a:off x="705485" y="5201748"/>
            <a:ext cx="770890" cy="228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1" name="Rectangle 20"/>
          <p:cNvSpPr/>
          <p:nvPr/>
        </p:nvSpPr>
        <p:spPr>
          <a:xfrm>
            <a:off x="3715385" y="6242050"/>
            <a:ext cx="751840" cy="228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62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8200" y="1605681"/>
            <a:ext cx="10140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À tout moment, vous pouvez modifier vos critères de recherche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supprimer dans leurs menus déroulants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respectifs.</a:t>
            </a:r>
            <a:r>
              <a:rPr lang="en-CA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148514"/>
            <a:ext cx="10140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Une fenêtre contextuelle vous invitera à confirmer la suppression. Il suffit de sélectionner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OK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7" y="2872048"/>
            <a:ext cx="9731284" cy="147609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3585158"/>
            <a:ext cx="3276600" cy="144780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1248410" y="3356558"/>
            <a:ext cx="208916" cy="2286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1532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28</a:t>
            </a:fld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200" y="1633819"/>
            <a:ext cx="1013215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afficher les résultats de votre recherche, sélectionnez le bouton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Résultats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sous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l'onglet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2476132"/>
            <a:ext cx="8333740" cy="273083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251200" y="2968929"/>
            <a:ext cx="629920" cy="973151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Effectuer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une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recherché </a:t>
            </a:r>
            <a:r>
              <a:rPr lang="en-CA" kern="0" dirty="0" err="1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avancée</a:t>
            </a:r>
            <a:r>
              <a:rPr lang="en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77100" y="2717193"/>
            <a:ext cx="3821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liste qui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s'en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suit affichera les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actifs de SST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en excluant ceux liés à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éducation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aux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situations dangereuses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 au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refus de travailler.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5867400" cy="431445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Ce module traite des thèmes suivants 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824" y="2330748"/>
            <a:ext cx="983435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Effectuer une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générale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Effectuer une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locale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Utiliser la fonction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d' exploration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des tableaux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Créer et sauvegarder des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requêtes de recherche avancée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à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l' aide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de la fonction 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avancée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Exporter les résultats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d' une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avancée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r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14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kern="0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Sauvegarde des résultats de recherche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7682" y="1632969"/>
            <a:ext cx="1011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recherches que vous effectuez fréquemment peuvent être enregistrées pour une utilisation ultérieure. Pour ce faire, sélectionnez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Enregistrer sous </a:t>
            </a:r>
            <a:r>
              <a:rPr lang="fr-FR" b="1" dirty="0" err="1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sous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l'onglet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avancée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 Une fenêtre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Enregistrer sous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nouveaux résultats apparaît. Donnez-lui un nom et une description, puis sélectionnez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Enregistrer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endParaRPr lang="fr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49146" y="4728234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La prochaine fois que vous effectuerez une recherche similaire, vous pourrez retrouver vos résultats sauvegardés en remplissant le champ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Rechercher avec la même option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(soit,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Cas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SST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), puis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sélectionnez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Vues enregistrées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sous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l'onglet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avancée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.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18" y="3153775"/>
            <a:ext cx="4922901" cy="3359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49" y="3292119"/>
            <a:ext cx="6124575" cy="11834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37756" y="3691874"/>
            <a:ext cx="620243" cy="78369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ounded Rectangular Callout 19"/>
          <p:cNvSpPr/>
          <p:nvPr/>
        </p:nvSpPr>
        <p:spPr>
          <a:xfrm>
            <a:off x="4983714" y="4598506"/>
            <a:ext cx="1369409" cy="651641"/>
          </a:xfrm>
          <a:prstGeom prst="wedgeRoundRectCallout">
            <a:avLst>
              <a:gd name="adj1" fmla="val -198804"/>
              <a:gd name="adj2" fmla="val -189037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Enregistrer sous</a:t>
            </a:r>
            <a:endParaRPr lang="en-CA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742" y="3564435"/>
            <a:ext cx="806658" cy="1947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1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1600196"/>
            <a:ext cx="1018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résultats de la recherche peuvent être exportés vers un fichier Excel à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l'aide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du bouton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Exporter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situé à la fin du ruban, sous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l'onglet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Outils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liste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8" y="2688131"/>
            <a:ext cx="10206732" cy="2050326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9800419" y="3248744"/>
            <a:ext cx="1050461" cy="148971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7299960" y="5014515"/>
            <a:ext cx="1778000" cy="940779"/>
          </a:xfrm>
          <a:prstGeom prst="wedgeRoundRectCallout">
            <a:avLst>
              <a:gd name="adj1" fmla="val 115395"/>
              <a:gd name="adj2" fmla="val -9996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Selectionnez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Exporter </a:t>
            </a:r>
            <a:r>
              <a:rPr lang="en-CA" dirty="0" err="1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Cas</a:t>
            </a:r>
            <a:r>
              <a:rPr lang="en-CA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SST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9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1392" y="3353224"/>
            <a:ext cx="3982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40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Fin du Module 3</a:t>
            </a:r>
            <a:endParaRPr lang="en-CA" sz="40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6" y="854638"/>
            <a:ext cx="2896903" cy="22021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6031602" y="1333121"/>
            <a:ext cx="2259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72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SIPT</a:t>
            </a:r>
            <a:endParaRPr lang="en-CA" sz="72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3460170" y="2453019"/>
            <a:ext cx="548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 smtClean="0">
                <a:solidFill>
                  <a:srgbClr val="71717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Système Intégré du Programme du Travail</a:t>
            </a:r>
            <a:endParaRPr lang="en-CA" sz="1600" dirty="0">
              <a:solidFill>
                <a:srgbClr val="71717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02020" y="4193525"/>
            <a:ext cx="3800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Programme de Formation</a:t>
            </a:r>
            <a:endParaRPr lang="en-CA" sz="2400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6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43" y="2963531"/>
            <a:ext cx="8058811" cy="172961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 générale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4957" y="1532101"/>
            <a:ext cx="909172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Il existe deux principales options de recherche en texte libre dans le SIPT.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générale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située dans la barre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d'outils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principale, permet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 effectuer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une recherche dans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l'ensemble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du SIPT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957" y="4816861"/>
            <a:ext cx="9213571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En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revanche, le champ de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locale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ne scrute que ce qui se trouve sur la page ouverte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fr-FR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832398" y="3896615"/>
            <a:ext cx="2140401" cy="436467"/>
          </a:xfrm>
          <a:prstGeom prst="wedgeRoundRectCallout">
            <a:avLst>
              <a:gd name="adj1" fmla="val -48462"/>
              <a:gd name="adj2" fmla="val -90941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Locale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" r="35541" b="68784"/>
          <a:stretch/>
        </p:blipFill>
        <p:spPr>
          <a:xfrm>
            <a:off x="8005762" y="2982582"/>
            <a:ext cx="509587" cy="62766"/>
          </a:xfrm>
          <a:prstGeom prst="rect">
            <a:avLst/>
          </a:prstGeom>
        </p:spPr>
      </p:pic>
      <p:sp>
        <p:nvSpPr>
          <p:cNvPr id="16" name="Rounded Rectangular Callout 15"/>
          <p:cNvSpPr/>
          <p:nvPr/>
        </p:nvSpPr>
        <p:spPr>
          <a:xfrm>
            <a:off x="9242676" y="2567192"/>
            <a:ext cx="1730124" cy="442540"/>
          </a:xfrm>
          <a:prstGeom prst="wedgeRoundRectCallout">
            <a:avLst>
              <a:gd name="adj1" fmla="val -167960"/>
              <a:gd name="adj2" fmla="val 57305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Recherche Générale</a:t>
            </a:r>
            <a:endParaRPr lang="en-CA" sz="1200" dirty="0">
              <a:solidFill>
                <a:schemeClr val="tx1">
                  <a:lumMod val="50000"/>
                  <a:lumOff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76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 </a:t>
            </a:r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générale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7765" y="1446850"/>
            <a:ext cx="10099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Dans le champ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Recherche générale de données CRM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saisissez le mot qui vous intéresse puis appuyez sur la touche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Retour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ou sélectionnez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l'icône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 la loupe. </a:t>
            </a:r>
            <a:endParaRPr lang="en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66" y="2332260"/>
            <a:ext cx="8745973" cy="326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77765" y="2779282"/>
            <a:ext cx="622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Les résultats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s'affichent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automatiquement par catégorie.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4110"/>
          <a:stretch/>
        </p:blipFill>
        <p:spPr>
          <a:xfrm>
            <a:off x="838200" y="3373554"/>
            <a:ext cx="8885539" cy="194011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2356973"/>
            <a:ext cx="7905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 générale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9642" y="1678729"/>
            <a:ext cx="6350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Passez le curseur sur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l'image ci-dessous pour activer les options de lecture vidéo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.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1397" y="2060263"/>
            <a:ext cx="2634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Si la barre de recherche ne se trouve pas dans la barre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d'outils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principale, il suffit de sélectionner la loupe pour activer le champ de recherche. </a:t>
            </a:r>
            <a:endParaRPr lang="fr-FR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  <a:p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Le menu déroulant à côté de </a:t>
            </a:r>
            <a:r>
              <a:rPr lang="fr-FR" b="1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Filtrer par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vous permet de limiter les résultats de recherche à une certaine catégorie. </a:t>
            </a:r>
            <a:endParaRPr lang="en-CA" dirty="0" smtClean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video demo recherche globale f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79396" y="2325060"/>
            <a:ext cx="6307872" cy="35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 locale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77809" y="1769722"/>
            <a:ext cx="10099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effectuer une recherche locale, naviguez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d'abord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dans la catégorie souhaitée à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l'aide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de la flèche déroulante située à côté de SIPT.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Par exemple, 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sélectionnez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</a:t>
            </a:r>
            <a:r>
              <a:rPr lang="fr-FR" dirty="0" smtClean="0">
                <a:solidFill>
                  <a:schemeClr val="bg2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dans la liste d'option.</a:t>
            </a:r>
            <a:endParaRPr lang="fr-CA" dirty="0">
              <a:solidFill>
                <a:schemeClr val="bg2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10958" y="3079950"/>
            <a:ext cx="2161608" cy="413941"/>
          </a:xfrm>
          <a:prstGeom prst="straightConnector1">
            <a:avLst/>
          </a:prstGeom>
          <a:ln w="254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631"/>
          <a:stretch/>
        </p:blipFill>
        <p:spPr>
          <a:xfrm>
            <a:off x="1457007" y="3157538"/>
            <a:ext cx="9277985" cy="2491422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24275" y="3157538"/>
            <a:ext cx="180975" cy="40481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924549" y="3849688"/>
            <a:ext cx="1362076" cy="34766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912" y="3209925"/>
            <a:ext cx="79057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Recherche locale (suite)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23938" y="3902739"/>
            <a:ext cx="1010911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Tous les résultats correspondants dans la catégorie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sont maintenant affichés. Il suffit de sélectionner celui que vous voulez pour accéder à son contenu. 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3938" y="1675813"/>
            <a:ext cx="10972800" cy="373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Saisissez vos critères de recherche dans la barre de recherche locale. </a:t>
            </a:r>
            <a:endParaRPr lang="fr-CA" dirty="0">
              <a:solidFill>
                <a:srgbClr val="71717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10" y="2130344"/>
            <a:ext cx="9499084" cy="1663089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4636690"/>
            <a:ext cx="9655056" cy="99906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112" y="2158939"/>
            <a:ext cx="7905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5426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Utiliser la fonction </a:t>
            </a:r>
            <a:r>
              <a:rPr lang="fr-FR" dirty="0" smtClean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d' exploration </a:t>
            </a:r>
            <a:r>
              <a:rPr lang="fr-FR" dirty="0">
                <a:solidFill>
                  <a:srgbClr val="71717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des graphiques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9</a:t>
            </a:fld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1"/>
            </p:custDataLst>
          </p:nvPr>
        </p:nvSpPr>
        <p:spPr>
          <a:xfrm>
            <a:off x="917384" y="2076535"/>
            <a:ext cx="10436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La fonction intégrée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Graphiques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 vous permet de filtrer plusieurs résultats de recherche à l’aide de données intégrées dans le contenu. Ce processus se nomme « exploration approfondie ». Il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s'agit d'une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approche par étapes qui consiste à passer </a:t>
            </a:r>
            <a:r>
              <a:rPr lang="fr-FR" dirty="0" smtClean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d'un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aperçu général des données à un aperçu plus précis.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7384" y="3466783"/>
            <a:ext cx="3214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Pour le démontrer, commençons par sélectionner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Organisations 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dans le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menu principal du SIPT</a:t>
            </a:r>
            <a:r>
              <a:rPr lang="fr-FR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, puis </a:t>
            </a:r>
            <a:r>
              <a:rPr lang="fr-FR" b="1" dirty="0">
                <a:solidFill>
                  <a:srgbClr val="71717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Organisations actives.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631"/>
          <a:stretch/>
        </p:blipFill>
        <p:spPr>
          <a:xfrm>
            <a:off x="4131924" y="3157538"/>
            <a:ext cx="7666943" cy="2058808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005512" y="3169418"/>
            <a:ext cx="180975" cy="297365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812995" y="3752850"/>
            <a:ext cx="1130980" cy="22860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9036" b="10437"/>
          <a:stretch/>
        </p:blipFill>
        <p:spPr>
          <a:xfrm>
            <a:off x="10139363" y="3194276"/>
            <a:ext cx="719138" cy="1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1E9B9515-DEE8-489B-8CD5-0858A4AA30F1}&quot;/&gt;&lt;isInvalidForFieldText val=&quot;0&quot;/&gt;&lt;Image&gt;&lt;filename val=&quot;C:\Users\frederique.marais\AppData\Local\Temp\CP46321051265Session\CPTrustFolder46321051281\PPTImport463215708500\data\asimages\{1E9B9515-DEE8-489B-8CD5-0858A4AA30F1}_21.png&quot;/&gt;&lt;left val=&quot;69&quot;/&gt;&lt;top val=&quot;90&quot;/&gt;&lt;width val=&quot;830&quot;/&gt;&lt;height val=&quot;105&quot;/&gt;&lt;hasText val=&quot;1&quot;/&gt;&lt;/Image&gt;&lt;/ThreeDShapeInfo&gt;"/>
  <p:tag name="PRESENTER_SHAPETEXTINFO" val="&lt;ShapeTextInfo&gt;&lt;TableIndex row=&quot;-1&quot; col=&quot;-1&quot;&gt;&lt;linesCount val=&quot;2&quot;/&gt;&lt;lineCharCount val=&quot;84&quot;/&gt;&lt;lineCharCount val=&quot;66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2D9A0891-9AE5-47C9-8685-C3B155876AE4}&quot;/&gt;&lt;isInvalidForFieldText val=&quot;0&quot;/&gt;&lt;Image&gt;&lt;filename val=&quot;C:\Users\frederique.marais\AppData\Local\Temp\CP46321051265Session\CPTrustFolder46321051281\PPTImport463215708500\data\asimages\{2D9A0891-9AE5-47C9-8685-C3B155876AE4}_21.png&quot;/&gt;&lt;left val=&quot;280&quot;/&gt;&lt;top val=&quot;162&quot;/&gt;&lt;width val=&quot;553&quot;/&gt;&lt;height val=&quot;131&quot;/&gt;&lt;hasText val=&quot;1&quot;/&gt;&lt;/Image&gt;&lt;/ThreeDShapeInfo&gt;"/>
  <p:tag name="PRESENTER_SHAPETEXTINFO" val="&lt;ShapeTextInfo&gt;&lt;TableIndex row=&quot;-1&quot; col=&quot;-1&quot;&gt;&lt;linesCount val=&quot;4&quot;/&gt;&lt;lineCharCount val=&quot;48&quot;/&gt;&lt;lineCharCount val=&quot;50&quot;/&gt;&lt;lineCharCount val=&quot;50&quot;/&gt;&lt;lineCharCount val=&quot;1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{0F76A9F2-FB53-44F0-83BC-E5C66266CBCC}&quot;/&gt;&lt;isInvalidForFieldText val=&quot;0&quot;/&gt;&lt;Image&gt;&lt;filename val=&quot;C:\Users\frederique.marais\AppData\Local\Temp\CP46321051265Session\CPTrustFolder46321051281\PPTImport463215708500\data\asimages\{0F76A9F2-FB53-44F0-83BC-E5C66266CBCC}_21.png&quot;/&gt;&lt;left val=&quot;465&quot;/&gt;&lt;top val=&quot;300&quot;/&gt;&lt;width val=&quot;466&quot;/&gt;&lt;height val=&quot;312&quot;/&gt;&lt;hasText val=&quot;1&quot;/&gt;&lt;/Image&gt;&lt;/ThreeDShapeInfo&gt;"/>
  <p:tag name="PRESENTER_SHAPETEXTINFO" val="&lt;ShapeTextInfo&gt;&lt;TableIndex row=&quot;-1&quot; col=&quot;-1&quot;&gt;&lt;linesCount val=&quot;13&quot;/&gt;&lt;lineCharCount val=&quot;60&quot;/&gt;&lt;lineCharCount val=&quot;65&quot;/&gt;&lt;lineCharCount val=&quot;36&quot;/&gt;&lt;lineCharCount val=&quot;65&quot;/&gt;&lt;lineCharCount val=&quot;56&quot;/&gt;&lt;lineCharCount val=&quot;31&quot;/&gt;&lt;lineCharCount val=&quot;53&quot;/&gt;&lt;lineCharCount val=&quot;56&quot;/&gt;&lt;lineCharCount val=&quot;63&quot;/&gt;&lt;lineCharCount val=&quot;67&quot;/&gt;&lt;lineCharCount val=&quot;35&quot;/&gt;&lt;lineCharCount val=&quot;65&quot;/&gt;&lt;lineCharCount val=&quot;9&quot;/&gt;&lt;/TableIndex&gt;&lt;/ShapeTextInfo&gt;"/>
</p:tagLst>
</file>

<file path=ppt/theme/theme1.xml><?xml version="1.0" encoding="utf-8"?>
<a:theme xmlns:a="http://schemas.openxmlformats.org/drawingml/2006/main" name="ILS Training 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LS Training PPT" id="{5164B07A-CD25-47A5-AEF0-44BBBF64E960}" vid="{A2E9681C-4D4E-439D-8363-B8D0BA7D1F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F1F634F7B10E449008B98A4F40CE83" ma:contentTypeVersion="0" ma:contentTypeDescription="Create a new document." ma:contentTypeScope="" ma:versionID="75aa492500fc94b4197f8ab387c67e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443061-75A9-44C2-A922-2E056F251F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23D5D6-D27B-4C06-8AFE-73C97626CB7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F352701-B24B-43A7-AF43-A4EBEDFE9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ILS Training PPT</Template>
  <TotalTime>22780</TotalTime>
  <Words>2097</Words>
  <Application>Microsoft Office PowerPoint</Application>
  <PresentationFormat>Widescreen</PresentationFormat>
  <Paragraphs>160</Paragraphs>
  <Slides>32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Microsoft JhengHei</vt:lpstr>
      <vt:lpstr>Microsoft JhengHei Light</vt:lpstr>
      <vt:lpstr>Microsoft YaHei Light</vt:lpstr>
      <vt:lpstr>Arial</vt:lpstr>
      <vt:lpstr>Calibri</vt:lpstr>
      <vt:lpstr>Calibri Light</vt:lpstr>
      <vt:lpstr>Times New Roman</vt:lpstr>
      <vt:lpstr>ILS Training PPT</vt:lpstr>
      <vt:lpstr>PowerPoint Presentation</vt:lpstr>
      <vt:lpstr>PowerPoint Presentation</vt:lpstr>
      <vt:lpstr>Ce module traite des thèmes suivants :</vt:lpstr>
      <vt:lpstr>Recherche générale</vt:lpstr>
      <vt:lpstr>Recherche générale (Suite)</vt:lpstr>
      <vt:lpstr>Recherche générale (Suite)</vt:lpstr>
      <vt:lpstr>Recherche locale (suite)</vt:lpstr>
      <vt:lpstr>Recherche locale (suite)</vt:lpstr>
      <vt:lpstr>Utiliser la fonction d' exploration des graphiques</vt:lpstr>
      <vt:lpstr>Utiliser la fonction d' exploration des graphiques (suite)</vt:lpstr>
      <vt:lpstr>Utiliser la fonction d' exploration des graphiques (suite)</vt:lpstr>
      <vt:lpstr>Utiliser la fonction d' exploration des graphiques (suite)</vt:lpstr>
      <vt:lpstr>Utiliser la fonction d' exploration des graphiques (suite)</vt:lpstr>
      <vt:lpstr>Utiliser la fonction d' exploration des graphiques (suite)</vt:lpstr>
      <vt:lpstr>Utiliser la fonction d' exploration des graphiques (suite)</vt:lpstr>
      <vt:lpstr>Utiliser la fonction d' exploration des graphiques (suite)</vt:lpstr>
      <vt:lpstr>Navigation dans les enregistrements</vt:lpstr>
      <vt:lpstr>Effectuer une recherche avancée</vt:lpstr>
      <vt:lpstr>Effectuer une recherche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Effectuer une recherché avancée (suite)</vt:lpstr>
      <vt:lpstr>Sauvegarde des résultats de recherche</vt:lpstr>
      <vt:lpstr>Exporter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Zhi Jun ZJ [NC]</dc:creator>
  <cp:lastModifiedBy>Squalli, Batoul B [NC]</cp:lastModifiedBy>
  <cp:revision>734</cp:revision>
  <cp:lastPrinted>2021-06-22T02:01:18Z</cp:lastPrinted>
  <dcterms:created xsi:type="dcterms:W3CDTF">2020-09-24T15:02:43Z</dcterms:created>
  <dcterms:modified xsi:type="dcterms:W3CDTF">2021-06-30T02:08:30Z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0x010100D2F1F634F7B10E449008B98A4F40CE83</vt:lpwstr>
  </property>
  <property fmtid="{D5CDD505-2E9C-101B-9397-08002B2CF9AE}" pid="5" name="WorkflowChangePath">
    <vt:lpwstr>7ab30019-3554-4919-b6f6-c90dc74a1bdf,4;</vt:lpwstr>
  </property>
</Properties>
</file>