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4fe0c1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4fe0c1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a4fe0c1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4fe0c1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a4fe0c1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4fe0c1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4fe0c1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4fe0c1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a4fe0c1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4fe0c1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4fe0c1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4fe0c1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946c92e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46c92e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946c92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46c92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946c92e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46c92e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946c92e2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46c92e2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946c92e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946c92e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946c92e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46c92e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4fe0c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4fe0c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4fe0c1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4fe0c1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mathworks.com/discovery/neural-network.html"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6.png"/><Relationship Id="rId7"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b="1" lang="en" sz="3600">
                <a:solidFill>
                  <a:srgbClr val="333333"/>
                </a:solidFill>
                <a:highlight>
                  <a:srgbClr val="FFFFFF"/>
                </a:highlight>
                <a:latin typeface="Verdana"/>
                <a:ea typeface="Verdana"/>
                <a:cs typeface="Verdana"/>
                <a:sym typeface="Verdana"/>
              </a:rPr>
              <a:t>Human Activity Recognition Using Smartphones</a:t>
            </a:r>
            <a:endParaRPr b="1" sz="3600">
              <a:solidFill>
                <a:srgbClr val="333333"/>
              </a:solidFill>
              <a:highlight>
                <a:srgbClr val="FFFFFF"/>
              </a:highlight>
              <a:latin typeface="Verdana"/>
              <a:ea typeface="Verdana"/>
              <a:cs typeface="Verdana"/>
              <a:sym typeface="Verdana"/>
            </a:endParaRPr>
          </a:p>
          <a:p>
            <a:pPr indent="0" lvl="0" marL="0" rtl="0" algn="ctr">
              <a:spcBef>
                <a:spcPts val="0"/>
              </a:spcBef>
              <a:spcAft>
                <a:spcPts val="0"/>
              </a:spcAft>
              <a:buNone/>
            </a:pPr>
            <a:r>
              <a:t/>
            </a:r>
            <a:endParaRPr sz="3000">
              <a:latin typeface="Verdana"/>
              <a:ea typeface="Verdana"/>
              <a:cs typeface="Verdana"/>
              <a:sym typeface="Verdan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176600" y="442600"/>
            <a:ext cx="6167850" cy="4532076"/>
          </a:xfrm>
          <a:prstGeom prst="rect">
            <a:avLst/>
          </a:prstGeom>
          <a:noFill/>
          <a:ln>
            <a:noFill/>
          </a:ln>
        </p:spPr>
      </p:pic>
      <p:sp>
        <p:nvSpPr>
          <p:cNvPr id="124" name="Google Shape;124;p22"/>
          <p:cNvSpPr txBox="1"/>
          <p:nvPr/>
        </p:nvSpPr>
        <p:spPr>
          <a:xfrm>
            <a:off x="1504400" y="90325"/>
            <a:ext cx="56817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Machine Learning Algorithms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728050" y="89300"/>
            <a:ext cx="6299700" cy="3687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0"/>
              </a:spcBef>
              <a:spcAft>
                <a:spcPts val="0"/>
              </a:spcAft>
              <a:buClr>
                <a:schemeClr val="dk1"/>
              </a:buClr>
              <a:buSzPts val="1100"/>
              <a:buFont typeface="Arial"/>
              <a:buNone/>
            </a:pPr>
            <a:r>
              <a:rPr b="1" lang="en" sz="1800">
                <a:solidFill>
                  <a:srgbClr val="222222"/>
                </a:solidFill>
                <a:highlight>
                  <a:srgbClr val="FFFFFF"/>
                </a:highlight>
                <a:latin typeface="Verdana"/>
                <a:ea typeface="Verdana"/>
                <a:cs typeface="Verdana"/>
                <a:sym typeface="Verdana"/>
              </a:rPr>
              <a:t>Deep Learning Models</a:t>
            </a:r>
            <a:endParaRPr b="1" sz="1800">
              <a:solidFill>
                <a:srgbClr val="222222"/>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a:p>
        </p:txBody>
      </p:sp>
      <p:sp>
        <p:nvSpPr>
          <p:cNvPr id="130" name="Google Shape;130;p23"/>
          <p:cNvSpPr txBox="1"/>
          <p:nvPr/>
        </p:nvSpPr>
        <p:spPr>
          <a:xfrm>
            <a:off x="100050" y="627575"/>
            <a:ext cx="8871600" cy="43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A1A1A"/>
                </a:solidFill>
                <a:highlight>
                  <a:srgbClr val="FFFFFF"/>
                </a:highlight>
              </a:rPr>
              <a:t>Deep learning models use </a:t>
            </a:r>
            <a:r>
              <a:rPr b="1" lang="en" sz="1300">
                <a:solidFill>
                  <a:srgbClr val="005487"/>
                </a:solidFill>
                <a:highlight>
                  <a:srgbClr val="FFFFFF"/>
                </a:highlight>
                <a:uFill>
                  <a:noFill/>
                </a:uFill>
                <a:hlinkClick r:id="rId3"/>
              </a:rPr>
              <a:t>neural network</a:t>
            </a:r>
            <a:r>
              <a:rPr lang="en" sz="1300">
                <a:solidFill>
                  <a:srgbClr val="1A1A1A"/>
                </a:solidFill>
                <a:highlight>
                  <a:srgbClr val="FFFFFF"/>
                </a:highlight>
              </a:rPr>
              <a:t> architectures, which is why deep learning models are often referred to as </a:t>
            </a:r>
            <a:r>
              <a:rPr b="1" lang="en" sz="1300">
                <a:solidFill>
                  <a:srgbClr val="1A1A1A"/>
                </a:solidFill>
                <a:highlight>
                  <a:srgbClr val="FFFFFF"/>
                </a:highlight>
              </a:rPr>
              <a:t>deep neural networks</a:t>
            </a:r>
            <a:r>
              <a:rPr lang="en" sz="1300">
                <a:solidFill>
                  <a:srgbClr val="1A1A1A"/>
                </a:solidFill>
                <a:highlight>
                  <a:srgbClr val="FFFFFF"/>
                </a:highlight>
              </a:rPr>
              <a:t>.</a:t>
            </a:r>
            <a:endParaRPr sz="1300">
              <a:solidFill>
                <a:srgbClr val="1A1A1A"/>
              </a:solidFill>
              <a:highlight>
                <a:srgbClr val="FFFFFF"/>
              </a:highlight>
            </a:endParaRPr>
          </a:p>
          <a:p>
            <a:pPr indent="0" lvl="0" marL="0" rtl="0" algn="l">
              <a:lnSpc>
                <a:spcPct val="115000"/>
              </a:lnSpc>
              <a:spcBef>
                <a:spcPts val="1700"/>
              </a:spcBef>
              <a:spcAft>
                <a:spcPts val="0"/>
              </a:spcAft>
              <a:buNone/>
            </a:pPr>
            <a:r>
              <a:rPr lang="en" sz="1300">
                <a:solidFill>
                  <a:srgbClr val="1A1A1A"/>
                </a:solidFill>
                <a:highlight>
                  <a:srgbClr val="FFFFFF"/>
                </a:highlight>
              </a:rPr>
              <a:t>The term “deep” usually refers to the number of hidden layers in the neural network. Traditional neural networks only contain 2-3 hidden layers, while deep networks can have as many as 150.</a:t>
            </a:r>
            <a:endParaRPr sz="1300">
              <a:solidFill>
                <a:srgbClr val="1A1A1A"/>
              </a:solidFill>
              <a:highlight>
                <a:srgbClr val="FFFFFF"/>
              </a:highlight>
            </a:endParaRPr>
          </a:p>
          <a:p>
            <a:pPr indent="0" lvl="0" marL="0" rtl="0" algn="l">
              <a:lnSpc>
                <a:spcPct val="115000"/>
              </a:lnSpc>
              <a:spcBef>
                <a:spcPts val="1700"/>
              </a:spcBef>
              <a:spcAft>
                <a:spcPts val="0"/>
              </a:spcAft>
              <a:buNone/>
            </a:pPr>
            <a:r>
              <a:rPr lang="en" sz="1300">
                <a:solidFill>
                  <a:srgbClr val="1A1A1A"/>
                </a:solidFill>
                <a:highlight>
                  <a:srgbClr val="FFFFFF"/>
                </a:highlight>
              </a:rPr>
              <a:t>Deep learning models are trained by using large sets of labeled data and neural network architectures that learn features directly from the data without the need for manual feature extraction.</a:t>
            </a:r>
            <a:endParaRPr sz="1300">
              <a:solidFill>
                <a:srgbClr val="1A1A1A"/>
              </a:solidFill>
              <a:highlight>
                <a:srgbClr val="FFFFFF"/>
              </a:highlight>
            </a:endParaRPr>
          </a:p>
          <a:p>
            <a:pPr indent="0" lvl="0" marL="0" rtl="0" algn="l">
              <a:spcBef>
                <a:spcPts val="1700"/>
              </a:spcBef>
              <a:spcAft>
                <a:spcPts val="0"/>
              </a:spcAft>
              <a:buNone/>
            </a:pPr>
            <a:r>
              <a:t/>
            </a:r>
            <a:endParaRPr/>
          </a:p>
        </p:txBody>
      </p:sp>
      <p:pic>
        <p:nvPicPr>
          <p:cNvPr id="131" name="Google Shape;131;p23"/>
          <p:cNvPicPr preferRelativeResize="0"/>
          <p:nvPr/>
        </p:nvPicPr>
        <p:blipFill>
          <a:blip r:embed="rId4">
            <a:alphaModFix/>
          </a:blip>
          <a:stretch>
            <a:fillRect/>
          </a:stretch>
        </p:blipFill>
        <p:spPr>
          <a:xfrm>
            <a:off x="4629175" y="2950196"/>
            <a:ext cx="4093250" cy="1927400"/>
          </a:xfrm>
          <a:prstGeom prst="rect">
            <a:avLst/>
          </a:prstGeom>
          <a:noFill/>
          <a:ln>
            <a:noFill/>
          </a:ln>
        </p:spPr>
      </p:pic>
      <p:sp>
        <p:nvSpPr>
          <p:cNvPr id="132" name="Google Shape;132;p23"/>
          <p:cNvSpPr txBox="1"/>
          <p:nvPr/>
        </p:nvSpPr>
        <p:spPr>
          <a:xfrm>
            <a:off x="229650" y="2612250"/>
            <a:ext cx="4296300" cy="11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highlight>
                  <a:srgbClr val="FFFFFF"/>
                </a:highlight>
                <a:latin typeface="Verdana"/>
                <a:ea typeface="Verdana"/>
                <a:cs typeface="Verdana"/>
                <a:sym typeface="Verdana"/>
              </a:rPr>
              <a:t>Supervised Models</a:t>
            </a:r>
            <a:endParaRPr b="1" sz="1000">
              <a:solidFill>
                <a:schemeClr val="dk1"/>
              </a:solidFill>
              <a:highlight>
                <a:srgbClr val="FFFFFF"/>
              </a:highlight>
              <a:latin typeface="Verdana"/>
              <a:ea typeface="Verdana"/>
              <a:cs typeface="Verdana"/>
              <a:sym typeface="Verdana"/>
            </a:endParaRPr>
          </a:p>
          <a:p>
            <a:pPr indent="-285750" lvl="0" marL="749300" rtl="0" algn="l">
              <a:lnSpc>
                <a:spcPct val="158000"/>
              </a:lnSpc>
              <a:spcBef>
                <a:spcPts val="140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Classic Neural Networks (Multilayer Perceptrons)</a:t>
            </a:r>
            <a:endParaRPr sz="900">
              <a:solidFill>
                <a:schemeClr val="dk1"/>
              </a:solidFill>
              <a:highlight>
                <a:srgbClr val="FFFFFF"/>
              </a:highlight>
              <a:latin typeface="Verdana"/>
              <a:ea typeface="Verdana"/>
              <a:cs typeface="Verdana"/>
              <a:sym typeface="Verdana"/>
            </a:endParaRPr>
          </a:p>
          <a:p>
            <a:pPr indent="-285750" lvl="0" marL="749300" rtl="0" algn="l">
              <a:lnSpc>
                <a:spcPct val="158000"/>
              </a:lnSpc>
              <a:spcBef>
                <a:spcPts val="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Convolutional Neural Networks (CNNs)</a:t>
            </a:r>
            <a:endParaRPr sz="900">
              <a:solidFill>
                <a:schemeClr val="dk1"/>
              </a:solidFill>
              <a:highlight>
                <a:srgbClr val="FFFFFF"/>
              </a:highlight>
              <a:latin typeface="Verdana"/>
              <a:ea typeface="Verdana"/>
              <a:cs typeface="Verdana"/>
              <a:sym typeface="Verdana"/>
            </a:endParaRPr>
          </a:p>
          <a:p>
            <a:pPr indent="-285750" lvl="0" marL="749300" rtl="0" algn="l">
              <a:lnSpc>
                <a:spcPct val="158000"/>
              </a:lnSpc>
              <a:spcBef>
                <a:spcPts val="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Recurrent Neural Networks (RNNs) &amp; LSTM</a:t>
            </a:r>
            <a:endParaRPr sz="9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900">
              <a:latin typeface="Verdana"/>
              <a:ea typeface="Verdana"/>
              <a:cs typeface="Verdana"/>
              <a:sym typeface="Verdana"/>
            </a:endParaRPr>
          </a:p>
        </p:txBody>
      </p:sp>
      <p:sp>
        <p:nvSpPr>
          <p:cNvPr id="133" name="Google Shape;133;p23"/>
          <p:cNvSpPr txBox="1"/>
          <p:nvPr/>
        </p:nvSpPr>
        <p:spPr>
          <a:xfrm>
            <a:off x="379175" y="3843850"/>
            <a:ext cx="39972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Verdana"/>
                <a:ea typeface="Verdana"/>
                <a:cs typeface="Verdana"/>
                <a:sym typeface="Verdana"/>
              </a:rPr>
              <a:t>Unsupervised Models</a:t>
            </a:r>
            <a:endParaRPr b="1" sz="1000">
              <a:latin typeface="Verdana"/>
              <a:ea typeface="Verdana"/>
              <a:cs typeface="Verdana"/>
              <a:sym typeface="Verdana"/>
            </a:endParaRPr>
          </a:p>
          <a:p>
            <a:pPr indent="-285750" lvl="0" marL="749300" rtl="0" algn="l">
              <a:lnSpc>
                <a:spcPct val="158000"/>
              </a:lnSpc>
              <a:spcBef>
                <a:spcPts val="140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Self-Organizing Maps (SOMs)</a:t>
            </a:r>
            <a:endParaRPr sz="900">
              <a:solidFill>
                <a:schemeClr val="dk1"/>
              </a:solidFill>
              <a:highlight>
                <a:srgbClr val="FFFFFF"/>
              </a:highlight>
              <a:latin typeface="Verdana"/>
              <a:ea typeface="Verdana"/>
              <a:cs typeface="Verdana"/>
              <a:sym typeface="Verdana"/>
            </a:endParaRPr>
          </a:p>
          <a:p>
            <a:pPr indent="-285750" lvl="0" marL="749300" rtl="0" algn="l">
              <a:lnSpc>
                <a:spcPct val="158000"/>
              </a:lnSpc>
              <a:spcBef>
                <a:spcPts val="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Boltzmann Machines</a:t>
            </a:r>
            <a:endParaRPr sz="900">
              <a:solidFill>
                <a:schemeClr val="dk1"/>
              </a:solidFill>
              <a:highlight>
                <a:srgbClr val="FFFFFF"/>
              </a:highlight>
              <a:latin typeface="Verdana"/>
              <a:ea typeface="Verdana"/>
              <a:cs typeface="Verdana"/>
              <a:sym typeface="Verdana"/>
            </a:endParaRPr>
          </a:p>
          <a:p>
            <a:pPr indent="-285750" lvl="0" marL="749300" rtl="0" algn="l">
              <a:lnSpc>
                <a:spcPct val="158000"/>
              </a:lnSpc>
              <a:spcBef>
                <a:spcPts val="0"/>
              </a:spcBef>
              <a:spcAft>
                <a:spcPts val="0"/>
              </a:spcAft>
              <a:buClr>
                <a:schemeClr val="dk1"/>
              </a:buClr>
              <a:buSzPts val="900"/>
              <a:buFont typeface="Verdana"/>
              <a:buChar char="●"/>
            </a:pPr>
            <a:r>
              <a:rPr lang="en" sz="900">
                <a:solidFill>
                  <a:schemeClr val="dk1"/>
                </a:solidFill>
                <a:highlight>
                  <a:srgbClr val="FFFFFF"/>
                </a:highlight>
                <a:latin typeface="Verdana"/>
                <a:ea typeface="Verdana"/>
                <a:cs typeface="Verdana"/>
                <a:sym typeface="Verdana"/>
              </a:rPr>
              <a:t>AutoEncoders</a:t>
            </a:r>
            <a:endParaRPr sz="9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0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90250" y="450150"/>
            <a:ext cx="8162400" cy="2922600"/>
          </a:xfrm>
          <a:prstGeom prst="rect">
            <a:avLst/>
          </a:prstGeom>
        </p:spPr>
        <p:txBody>
          <a:bodyPr anchorCtr="0" anchor="ctr" bIns="91425" lIns="91425" spcFirstLastPara="1" rIns="91425" wrap="square" tIns="91425">
            <a:noAutofit/>
          </a:bodyPr>
          <a:lstStyle/>
          <a:p>
            <a:pPr indent="0" lvl="0" marL="0" rtl="0" algn="l">
              <a:lnSpc>
                <a:spcPct val="118000"/>
              </a:lnSpc>
              <a:spcBef>
                <a:spcPts val="0"/>
              </a:spcBef>
              <a:spcAft>
                <a:spcPts val="0"/>
              </a:spcAft>
              <a:buClr>
                <a:schemeClr val="dk1"/>
              </a:buClr>
              <a:buSzPts val="1100"/>
              <a:buFont typeface="Arial"/>
              <a:buNone/>
            </a:pPr>
            <a:r>
              <a:rPr b="1" lang="en" sz="1400">
                <a:solidFill>
                  <a:srgbClr val="1A1A1A"/>
                </a:solidFill>
                <a:highlight>
                  <a:srgbClr val="FFFFFF"/>
                </a:highlight>
                <a:latin typeface="Verdana"/>
                <a:ea typeface="Verdana"/>
                <a:cs typeface="Verdana"/>
                <a:sym typeface="Verdana"/>
              </a:rPr>
              <a:t>What's the Difference Between Machine Learning and Deep Learning?</a:t>
            </a:r>
            <a:endParaRPr b="1" sz="1400">
              <a:solidFill>
                <a:srgbClr val="1A1A1A"/>
              </a:solidFill>
              <a:highlight>
                <a:srgbClr val="FFFFFF"/>
              </a:highlight>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rPr lang="en" sz="1200">
                <a:solidFill>
                  <a:srgbClr val="1A1A1A"/>
                </a:solidFill>
                <a:highlight>
                  <a:srgbClr val="FFFFFF"/>
                </a:highlight>
                <a:latin typeface="Verdana"/>
                <a:ea typeface="Verdana"/>
                <a:cs typeface="Verdana"/>
                <a:sym typeface="Verdana"/>
              </a:rPr>
              <a:t>Deep learning is a specialized form of machine learning. A machine learning workflow starts with relevant features being manually extracted from images. The features are then used to create a model that categorizes the objects in the image. With a deep learning workflow, relevant features are automatically extracted from images. In addition, deep learning performs “end-to-end learning” – where a network is given raw data and a task to perform, such as classification, and it learns how to do this automatically.</a:t>
            </a:r>
            <a:endParaRPr sz="1200">
              <a:solidFill>
                <a:srgbClr val="1A1A1A"/>
              </a:solidFill>
              <a:highlight>
                <a:srgbClr val="FFFFFF"/>
              </a:highlight>
              <a:latin typeface="Verdana"/>
              <a:ea typeface="Verdana"/>
              <a:cs typeface="Verdana"/>
              <a:sym typeface="Verdana"/>
            </a:endParaRPr>
          </a:p>
          <a:p>
            <a:pPr indent="0" lvl="0" marL="0" rtl="0" algn="l">
              <a:lnSpc>
                <a:spcPct val="115000"/>
              </a:lnSpc>
              <a:spcBef>
                <a:spcPts val="1700"/>
              </a:spcBef>
              <a:spcAft>
                <a:spcPts val="0"/>
              </a:spcAft>
              <a:buClr>
                <a:schemeClr val="dk1"/>
              </a:buClr>
              <a:buSzPts val="1100"/>
              <a:buFont typeface="Arial"/>
              <a:buNone/>
            </a:pPr>
            <a:r>
              <a:rPr lang="en" sz="1200">
                <a:solidFill>
                  <a:srgbClr val="1A1A1A"/>
                </a:solidFill>
                <a:highlight>
                  <a:srgbClr val="FFFFFF"/>
                </a:highlight>
                <a:latin typeface="Verdana"/>
                <a:ea typeface="Verdana"/>
                <a:cs typeface="Verdana"/>
                <a:sym typeface="Verdana"/>
              </a:rPr>
              <a:t>Another key difference is deep learning algorithms scale with data, whereas shallow learning converges. Shallow learning refers to machine learning methods that plateau at a certain level of performance when you add more examples and training data to the network.</a:t>
            </a:r>
            <a:endParaRPr sz="1200">
              <a:solidFill>
                <a:srgbClr val="1A1A1A"/>
              </a:solidFill>
              <a:highlight>
                <a:srgbClr val="FFFFFF"/>
              </a:highlight>
              <a:latin typeface="Verdana"/>
              <a:ea typeface="Verdana"/>
              <a:cs typeface="Verdana"/>
              <a:sym typeface="Verdana"/>
            </a:endParaRPr>
          </a:p>
          <a:p>
            <a:pPr indent="0" lvl="0" marL="0" rtl="0" algn="l">
              <a:lnSpc>
                <a:spcPct val="115000"/>
              </a:lnSpc>
              <a:spcBef>
                <a:spcPts val="1700"/>
              </a:spcBef>
              <a:spcAft>
                <a:spcPts val="0"/>
              </a:spcAft>
              <a:buClr>
                <a:schemeClr val="dk1"/>
              </a:buClr>
              <a:buSzPts val="1100"/>
              <a:buFont typeface="Arial"/>
              <a:buNone/>
            </a:pPr>
            <a:r>
              <a:rPr lang="en" sz="1200">
                <a:solidFill>
                  <a:srgbClr val="1A1A1A"/>
                </a:solidFill>
                <a:highlight>
                  <a:srgbClr val="FFFFFF"/>
                </a:highlight>
                <a:latin typeface="Verdana"/>
                <a:ea typeface="Verdana"/>
                <a:cs typeface="Verdana"/>
                <a:sym typeface="Verdana"/>
              </a:rPr>
              <a:t>A key advantage of deep learning networks is that they often continue to improve as the size of your data increases.</a:t>
            </a:r>
            <a:endParaRPr sz="1200">
              <a:solidFill>
                <a:srgbClr val="1A1A1A"/>
              </a:solidFill>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200">
              <a:solidFill>
                <a:srgbClr val="1A1A1A"/>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400">
              <a:latin typeface="Verdana"/>
              <a:ea typeface="Verdana"/>
              <a:cs typeface="Verdana"/>
              <a:sym typeface="Verdana"/>
            </a:endParaRPr>
          </a:p>
        </p:txBody>
      </p:sp>
      <p:pic>
        <p:nvPicPr>
          <p:cNvPr id="139" name="Google Shape;139;p24"/>
          <p:cNvPicPr preferRelativeResize="0"/>
          <p:nvPr/>
        </p:nvPicPr>
        <p:blipFill>
          <a:blip r:embed="rId3">
            <a:alphaModFix/>
          </a:blip>
          <a:stretch>
            <a:fillRect/>
          </a:stretch>
        </p:blipFill>
        <p:spPr>
          <a:xfrm>
            <a:off x="152400" y="3372750"/>
            <a:ext cx="3966361" cy="1618350"/>
          </a:xfrm>
          <a:prstGeom prst="rect">
            <a:avLst/>
          </a:prstGeom>
          <a:noFill/>
          <a:ln>
            <a:noFill/>
          </a:ln>
        </p:spPr>
      </p:pic>
      <p:pic>
        <p:nvPicPr>
          <p:cNvPr id="140" name="Google Shape;140;p24"/>
          <p:cNvPicPr preferRelativeResize="0"/>
          <p:nvPr/>
        </p:nvPicPr>
        <p:blipFill>
          <a:blip r:embed="rId4">
            <a:alphaModFix/>
          </a:blip>
          <a:stretch>
            <a:fillRect/>
          </a:stretch>
        </p:blipFill>
        <p:spPr>
          <a:xfrm>
            <a:off x="4271161" y="3525150"/>
            <a:ext cx="3816674" cy="146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22000" y="-73300"/>
            <a:ext cx="8520600" cy="572700"/>
          </a:xfrm>
          <a:prstGeom prst="rect">
            <a:avLst/>
          </a:prstGeom>
        </p:spPr>
        <p:txBody>
          <a:bodyPr anchorCtr="0" anchor="t" bIns="91425" lIns="91425" spcFirstLastPara="1" rIns="91425" wrap="square" tIns="91425">
            <a:noAutofit/>
          </a:bodyPr>
          <a:lstStyle/>
          <a:p>
            <a:pPr indent="0" lvl="0" marL="0" rtl="0" algn="ctr">
              <a:lnSpc>
                <a:spcPct val="112000"/>
              </a:lnSpc>
              <a:spcBef>
                <a:spcPts val="2900"/>
              </a:spcBef>
              <a:spcAft>
                <a:spcPts val="0"/>
              </a:spcAft>
              <a:buClr>
                <a:schemeClr val="dk1"/>
              </a:buClr>
              <a:buSzPts val="1100"/>
              <a:buFont typeface="Arial"/>
              <a:buNone/>
            </a:pPr>
            <a:r>
              <a:rPr b="1" lang="en" sz="2000">
                <a:highlight>
                  <a:srgbClr val="FFFFFF"/>
                </a:highlight>
                <a:latin typeface="Verdana"/>
                <a:ea typeface="Verdana"/>
                <a:cs typeface="Verdana"/>
                <a:sym typeface="Verdana"/>
              </a:rPr>
              <a:t>Multilayer Perceptrons</a:t>
            </a:r>
            <a:endParaRPr b="1" sz="2000">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146" name="Google Shape;146;p25"/>
          <p:cNvSpPr txBox="1"/>
          <p:nvPr>
            <p:ph idx="1" type="body"/>
          </p:nvPr>
        </p:nvSpPr>
        <p:spPr>
          <a:xfrm>
            <a:off x="311700" y="807000"/>
            <a:ext cx="3999900" cy="38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Verdana"/>
                <a:ea typeface="Verdana"/>
                <a:cs typeface="Verdana"/>
                <a:sym typeface="Verdana"/>
              </a:rPr>
              <a:t>A Multilayer perceptron is the classic neural network model consisting of more than 2 layers.</a:t>
            </a:r>
            <a:endParaRPr>
              <a:solidFill>
                <a:schemeClr val="dk1"/>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a:solidFill>
                <a:schemeClr val="dk1"/>
              </a:solidFill>
              <a:highlight>
                <a:srgbClr val="FFFFFF"/>
              </a:highlight>
              <a:latin typeface="Verdana"/>
              <a:ea typeface="Verdana"/>
              <a:cs typeface="Verdana"/>
              <a:sym typeface="Verdana"/>
            </a:endParaRPr>
          </a:p>
        </p:txBody>
      </p:sp>
      <p:sp>
        <p:nvSpPr>
          <p:cNvPr id="147" name="Google Shape;147;p25"/>
          <p:cNvSpPr txBox="1"/>
          <p:nvPr>
            <p:ph idx="2" type="body"/>
          </p:nvPr>
        </p:nvSpPr>
        <p:spPr>
          <a:xfrm>
            <a:off x="4236800" y="743800"/>
            <a:ext cx="4502100" cy="3990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Verdana"/>
              <a:buChar char="●"/>
            </a:pPr>
            <a:r>
              <a:rPr lang="en">
                <a:solidFill>
                  <a:schemeClr val="dk1"/>
                </a:solidFill>
                <a:latin typeface="Verdana"/>
                <a:ea typeface="Verdana"/>
                <a:cs typeface="Verdana"/>
                <a:sym typeface="Verdana"/>
              </a:rPr>
              <a:t>A simple  MLP classifier using Stochastic gradient descent optimizer gave an accuracy of 95%.</a:t>
            </a:r>
            <a:endParaRPr>
              <a:solidFill>
                <a:schemeClr val="dk1"/>
              </a:solidFill>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A MLP  model with 3 hidden layers and 64v nodes and an output layer gave an accuracy of 96%</a:t>
            </a:r>
            <a:endParaRPr>
              <a:latin typeface="Verdana"/>
              <a:ea typeface="Verdana"/>
              <a:cs typeface="Verdana"/>
              <a:sym typeface="Verdana"/>
            </a:endParaRPr>
          </a:p>
        </p:txBody>
      </p:sp>
      <p:pic>
        <p:nvPicPr>
          <p:cNvPr id="148" name="Google Shape;148;p25"/>
          <p:cNvPicPr preferRelativeResize="0"/>
          <p:nvPr/>
        </p:nvPicPr>
        <p:blipFill rotWithShape="1">
          <a:blip r:embed="rId3">
            <a:alphaModFix/>
          </a:blip>
          <a:srcRect b="18725" l="0" r="18725" t="0"/>
          <a:stretch/>
        </p:blipFill>
        <p:spPr>
          <a:xfrm>
            <a:off x="410450" y="1853558"/>
            <a:ext cx="3251025" cy="1738475"/>
          </a:xfrm>
          <a:prstGeom prst="rect">
            <a:avLst/>
          </a:prstGeom>
          <a:noFill/>
          <a:ln>
            <a:noFill/>
          </a:ln>
        </p:spPr>
      </p:pic>
      <p:pic>
        <p:nvPicPr>
          <p:cNvPr id="149" name="Google Shape;149;p25"/>
          <p:cNvPicPr preferRelativeResize="0"/>
          <p:nvPr/>
        </p:nvPicPr>
        <p:blipFill>
          <a:blip r:embed="rId4">
            <a:alphaModFix/>
          </a:blip>
          <a:stretch>
            <a:fillRect/>
          </a:stretch>
        </p:blipFill>
        <p:spPr>
          <a:xfrm>
            <a:off x="5579996" y="2652096"/>
            <a:ext cx="2278127" cy="208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22000" y="195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latin typeface="Verdana"/>
                <a:ea typeface="Verdana"/>
                <a:cs typeface="Verdana"/>
                <a:sym typeface="Verdana"/>
              </a:rPr>
              <a:t>Long Short-Term Memory Networks(LSTM)</a:t>
            </a:r>
            <a:endParaRPr b="1" sz="1800">
              <a:latin typeface="Verdana"/>
              <a:ea typeface="Verdana"/>
              <a:cs typeface="Verdana"/>
              <a:sym typeface="Verdana"/>
            </a:endParaRPr>
          </a:p>
          <a:p>
            <a:pPr indent="0" lvl="0" marL="0" rtl="0" algn="l">
              <a:spcBef>
                <a:spcPts val="0"/>
              </a:spcBef>
              <a:spcAft>
                <a:spcPts val="0"/>
              </a:spcAft>
              <a:buNone/>
            </a:pPr>
            <a:r>
              <a:t/>
            </a:r>
            <a:endParaRPr/>
          </a:p>
        </p:txBody>
      </p:sp>
      <p:sp>
        <p:nvSpPr>
          <p:cNvPr id="155" name="Google Shape;155;p26"/>
          <p:cNvSpPr txBox="1"/>
          <p:nvPr>
            <p:ph idx="1" type="body"/>
          </p:nvPr>
        </p:nvSpPr>
        <p:spPr>
          <a:xfrm>
            <a:off x="311700" y="863550"/>
            <a:ext cx="8520600" cy="422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555555"/>
                </a:solidFill>
                <a:highlight>
                  <a:srgbClr val="FFFFFF"/>
                </a:highlight>
                <a:latin typeface="Verdana"/>
                <a:ea typeface="Verdana"/>
                <a:cs typeface="Verdana"/>
                <a:sym typeface="Verdana"/>
              </a:rPr>
              <a:t>Long Short-Term Memory (LSTM) networks are a type of recurrent neural network capable of learning order dependence in sequence prediction problems.</a:t>
            </a:r>
            <a:endParaRPr sz="1100">
              <a:solidFill>
                <a:srgbClr val="555555"/>
              </a:solidFill>
              <a:highlight>
                <a:srgbClr val="FFFFFF"/>
              </a:highlight>
              <a:latin typeface="Verdana"/>
              <a:ea typeface="Verdana"/>
              <a:cs typeface="Verdana"/>
              <a:sym typeface="Verdana"/>
            </a:endParaRPr>
          </a:p>
          <a:p>
            <a:pPr indent="0" lvl="0" marL="0" rtl="0" algn="l">
              <a:lnSpc>
                <a:spcPct val="150000"/>
              </a:lnSpc>
              <a:spcBef>
                <a:spcPts val="1400"/>
              </a:spcBef>
              <a:spcAft>
                <a:spcPts val="0"/>
              </a:spcAft>
              <a:buClr>
                <a:schemeClr val="dk1"/>
              </a:buClr>
              <a:buSzPts val="1100"/>
              <a:buFont typeface="Arial"/>
              <a:buNone/>
            </a:pPr>
            <a:r>
              <a:rPr lang="en" sz="1100">
                <a:solidFill>
                  <a:srgbClr val="555555"/>
                </a:solidFill>
                <a:highlight>
                  <a:srgbClr val="FFFFFF"/>
                </a:highlight>
                <a:latin typeface="Verdana"/>
                <a:ea typeface="Verdana"/>
                <a:cs typeface="Verdana"/>
                <a:sym typeface="Verdana"/>
              </a:rPr>
              <a:t>The success of LSTMs is in their claim to be one of the first implements to overcome the technical problems and deliver on the promise of recurrent neural networks.</a:t>
            </a:r>
            <a:endParaRPr sz="1100">
              <a:solidFill>
                <a:srgbClr val="555555"/>
              </a:solidFill>
              <a:highlight>
                <a:srgbClr val="FFFFFF"/>
              </a:highlight>
              <a:latin typeface="Verdana"/>
              <a:ea typeface="Verdana"/>
              <a:cs typeface="Verdana"/>
              <a:sym typeface="Verdana"/>
            </a:endParaRPr>
          </a:p>
          <a:p>
            <a:pPr indent="0" lvl="0" marL="0" rtl="0" algn="l">
              <a:lnSpc>
                <a:spcPct val="150000"/>
              </a:lnSpc>
              <a:spcBef>
                <a:spcPts val="1400"/>
              </a:spcBef>
              <a:spcAft>
                <a:spcPts val="0"/>
              </a:spcAft>
              <a:buNone/>
            </a:pPr>
            <a:r>
              <a:rPr lang="en" sz="1100">
                <a:solidFill>
                  <a:srgbClr val="555555"/>
                </a:solidFill>
                <a:highlight>
                  <a:srgbClr val="FFFFFF"/>
                </a:highlight>
                <a:latin typeface="Verdana"/>
                <a:ea typeface="Verdana"/>
                <a:cs typeface="Verdana"/>
                <a:sym typeface="Verdana"/>
              </a:rPr>
              <a:t>The two technical problems overcome by LSTMs are vanishing gradients and exploding gradients, both related to how the network is trained.</a:t>
            </a:r>
            <a:endParaRPr sz="1100">
              <a:solidFill>
                <a:srgbClr val="555555"/>
              </a:solidFill>
              <a:highlight>
                <a:srgbClr val="FFFFFF"/>
              </a:highlight>
              <a:latin typeface="Verdana"/>
              <a:ea typeface="Verdana"/>
              <a:cs typeface="Verdana"/>
              <a:sym typeface="Verdana"/>
            </a:endParaRPr>
          </a:p>
          <a:p>
            <a:pPr indent="0" lvl="0" marL="0" rtl="0" algn="l">
              <a:spcBef>
                <a:spcPts val="1400"/>
              </a:spcBef>
              <a:spcAft>
                <a:spcPts val="1600"/>
              </a:spcAft>
              <a:buNone/>
            </a:pPr>
            <a:r>
              <a:t/>
            </a:r>
            <a:endParaRPr/>
          </a:p>
        </p:txBody>
      </p:sp>
      <p:pic>
        <p:nvPicPr>
          <p:cNvPr id="156" name="Google Shape;156;p26"/>
          <p:cNvPicPr preferRelativeResize="0"/>
          <p:nvPr/>
        </p:nvPicPr>
        <p:blipFill>
          <a:blip r:embed="rId3">
            <a:alphaModFix/>
          </a:blip>
          <a:stretch>
            <a:fillRect/>
          </a:stretch>
        </p:blipFill>
        <p:spPr>
          <a:xfrm>
            <a:off x="3469253" y="2814122"/>
            <a:ext cx="5407069" cy="2051950"/>
          </a:xfrm>
          <a:prstGeom prst="rect">
            <a:avLst/>
          </a:prstGeom>
          <a:noFill/>
          <a:ln>
            <a:noFill/>
          </a:ln>
        </p:spPr>
      </p:pic>
      <p:sp>
        <p:nvSpPr>
          <p:cNvPr id="157" name="Google Shape;157;p26"/>
          <p:cNvSpPr txBox="1"/>
          <p:nvPr/>
        </p:nvSpPr>
        <p:spPr>
          <a:xfrm>
            <a:off x="311700" y="2977900"/>
            <a:ext cx="3020400" cy="172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555555"/>
                </a:solidFill>
                <a:highlight>
                  <a:srgbClr val="FFFFFF"/>
                </a:highlight>
                <a:latin typeface="Verdana"/>
                <a:ea typeface="Verdana"/>
                <a:cs typeface="Verdana"/>
                <a:sym typeface="Verdana"/>
              </a:rPr>
              <a:t>In this  application, a LSTM model with a LSTM layer and two dense layer of 100 nodes and 0.5 dropout , gave an accuracy of 96%</a:t>
            </a:r>
            <a:endParaRPr sz="1100">
              <a:solidFill>
                <a:srgbClr val="555555"/>
              </a:solidFill>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nvSpPr>
        <p:spPr>
          <a:xfrm>
            <a:off x="1429350" y="608675"/>
            <a:ext cx="6439500" cy="42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Verdana"/>
                <a:ea typeface="Verdana"/>
                <a:cs typeface="Verdana"/>
                <a:sym typeface="Verdana"/>
              </a:rPr>
              <a:t>Conclusion:</a:t>
            </a:r>
            <a:endParaRPr b="1">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I got the best accuracy by implementing the Artificial </a:t>
            </a:r>
            <a:r>
              <a:rPr lang="en">
                <a:latin typeface="Verdana"/>
                <a:ea typeface="Verdana"/>
                <a:cs typeface="Verdana"/>
                <a:sym typeface="Verdana"/>
              </a:rPr>
              <a:t>Neural</a:t>
            </a:r>
            <a:r>
              <a:rPr lang="en">
                <a:latin typeface="Verdana"/>
                <a:ea typeface="Verdana"/>
                <a:cs typeface="Verdana"/>
                <a:sym typeface="Verdana"/>
              </a:rPr>
              <a:t> network, with an accuracy of  96%.</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Best Machine learning algorithm with an accuracy of 94% was GridsearchCV</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I think because of signal nature which is more categorical than linear and </a:t>
            </a:r>
            <a:r>
              <a:rPr lang="en">
                <a:latin typeface="Verdana"/>
                <a:ea typeface="Verdana"/>
                <a:cs typeface="Verdana"/>
                <a:sym typeface="Verdana"/>
              </a:rPr>
              <a:t>because</a:t>
            </a:r>
            <a:r>
              <a:rPr lang="en">
                <a:latin typeface="Verdana"/>
                <a:ea typeface="Verdana"/>
                <a:cs typeface="Verdana"/>
                <a:sym typeface="Verdana"/>
              </a:rPr>
              <a:t> of normalization on accelerometer and gyroscope signals have smooth and normalized signals ,hence ANN worked best.</a:t>
            </a:r>
            <a:endParaRPr>
              <a:latin typeface="Verdana"/>
              <a:ea typeface="Verdana"/>
              <a:cs typeface="Verdana"/>
              <a:sym typeface="Verdana"/>
            </a:endParaRPr>
          </a:p>
          <a:p>
            <a:pPr indent="0" lvl="0" marL="0" rtl="0" algn="l">
              <a:spcBef>
                <a:spcPts val="0"/>
              </a:spcBef>
              <a:spcAft>
                <a:spcPts val="0"/>
              </a:spcAft>
              <a:buNone/>
            </a:pPr>
            <a:r>
              <a:t/>
            </a:r>
            <a:endParaRPr b="1">
              <a:latin typeface="Verdana"/>
              <a:ea typeface="Verdana"/>
              <a:cs typeface="Verdana"/>
              <a:sym typeface="Verdana"/>
            </a:endParaRPr>
          </a:p>
          <a:p>
            <a:pPr indent="0" lvl="0" marL="0" rtl="0" algn="l">
              <a:spcBef>
                <a:spcPts val="0"/>
              </a:spcBef>
              <a:spcAft>
                <a:spcPts val="0"/>
              </a:spcAft>
              <a:buNone/>
            </a:pPr>
            <a:r>
              <a:rPr b="1" lang="en">
                <a:latin typeface="Verdana"/>
                <a:ea typeface="Verdana"/>
                <a:cs typeface="Verdana"/>
                <a:sym typeface="Verdana"/>
              </a:rPr>
              <a:t>Future Aspects: </a:t>
            </a:r>
            <a:endParaRPr b="1">
              <a:latin typeface="Verdana"/>
              <a:ea typeface="Verdana"/>
              <a:cs typeface="Verdana"/>
              <a:sym typeface="Verdana"/>
            </a:endParaRPr>
          </a:p>
          <a:p>
            <a:pPr indent="0" lvl="0" marL="0" rtl="0" algn="l">
              <a:spcBef>
                <a:spcPts val="0"/>
              </a:spcBef>
              <a:spcAft>
                <a:spcPts val="0"/>
              </a:spcAft>
              <a:buNone/>
            </a:pPr>
            <a:r>
              <a:rPr lang="en">
                <a:latin typeface="Verdana"/>
                <a:ea typeface="Verdana"/>
                <a:cs typeface="Verdana"/>
                <a:sym typeface="Verdana"/>
              </a:rPr>
              <a:t>The model developed can be used to predict Human Activity on real time basis. An application on Android Platform can be used to convey measurements and run the model on those measurements. This application has aspects in monitoring health and performance of athletes etc.</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rgbClr val="EF6C00"/>
                </a:solidFill>
                <a:latin typeface="Verdana"/>
                <a:ea typeface="Verdana"/>
                <a:cs typeface="Verdana"/>
                <a:sym typeface="Verdana"/>
              </a:rPr>
              <a:t>INTRODUCTION</a:t>
            </a:r>
            <a:endParaRPr sz="3000">
              <a:latin typeface="Verdana"/>
              <a:ea typeface="Verdana"/>
              <a:cs typeface="Verdana"/>
              <a:sym typeface="Verdan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Verdana"/>
              <a:buChar char="●"/>
            </a:pPr>
            <a:r>
              <a:rPr lang="en" sz="1600">
                <a:solidFill>
                  <a:srgbClr val="555555"/>
                </a:solidFill>
                <a:highlight>
                  <a:srgbClr val="FFFFFF"/>
                </a:highlight>
                <a:latin typeface="Verdana"/>
                <a:ea typeface="Verdana"/>
                <a:cs typeface="Verdana"/>
                <a:sym typeface="Verdana"/>
              </a:rPr>
              <a:t>Human activity recognition is the problem of classifying sequences of accelerometer data recorded by specialized harnesses or smart phones into known well-defined movements.</a:t>
            </a:r>
            <a:endParaRPr sz="1600">
              <a:solidFill>
                <a:srgbClr val="555555"/>
              </a:solidFill>
              <a:highlight>
                <a:srgbClr val="FFFFFF"/>
              </a:highlight>
              <a:latin typeface="Verdana"/>
              <a:ea typeface="Verdana"/>
              <a:cs typeface="Verdana"/>
              <a:sym typeface="Verdana"/>
            </a:endParaRPr>
          </a:p>
          <a:p>
            <a:pPr indent="-330200" lvl="0" marL="457200" rtl="0" algn="l">
              <a:spcBef>
                <a:spcPts val="0"/>
              </a:spcBef>
              <a:spcAft>
                <a:spcPts val="0"/>
              </a:spcAft>
              <a:buClr>
                <a:srgbClr val="555555"/>
              </a:buClr>
              <a:buSzPts val="1600"/>
              <a:buFont typeface="Verdana"/>
              <a:buChar char="●"/>
            </a:pPr>
            <a:r>
              <a:rPr lang="en" sz="1600">
                <a:solidFill>
                  <a:srgbClr val="555555"/>
                </a:solidFill>
                <a:highlight>
                  <a:srgbClr val="FFFFFF"/>
                </a:highlight>
                <a:latin typeface="Verdana"/>
                <a:ea typeface="Verdana"/>
                <a:cs typeface="Verdana"/>
                <a:sym typeface="Verdana"/>
              </a:rPr>
              <a:t>In this project, we calculate a model by which a smartphone can detect its owner’s activity precisely.for the dataset 30 people were used to perform 6 different activities.</a:t>
            </a:r>
            <a:endParaRPr sz="1600">
              <a:solidFill>
                <a:srgbClr val="555555"/>
              </a:solidFill>
              <a:highlight>
                <a:srgbClr val="FFFFFF"/>
              </a:highlight>
              <a:latin typeface="Verdana"/>
              <a:ea typeface="Verdana"/>
              <a:cs typeface="Verdana"/>
              <a:sym typeface="Verdana"/>
            </a:endParaRPr>
          </a:p>
          <a:p>
            <a:pPr indent="-330200" lvl="0" marL="457200" rtl="0" algn="l">
              <a:spcBef>
                <a:spcPts val="0"/>
              </a:spcBef>
              <a:spcAft>
                <a:spcPts val="0"/>
              </a:spcAft>
              <a:buClr>
                <a:srgbClr val="555555"/>
              </a:buClr>
              <a:buSzPts val="1600"/>
              <a:buFont typeface="Verdana"/>
              <a:buChar char="●"/>
            </a:pPr>
            <a:r>
              <a:rPr lang="en" sz="1600">
                <a:solidFill>
                  <a:srgbClr val="555555"/>
                </a:solidFill>
                <a:highlight>
                  <a:srgbClr val="FFFFFF"/>
                </a:highlight>
                <a:latin typeface="Verdana"/>
                <a:ea typeface="Verdana"/>
                <a:cs typeface="Verdana"/>
                <a:sym typeface="Verdana"/>
              </a:rPr>
              <a:t>Using the smartphone’s embedded sensors(the accelerometer and the gyroscope), the user’s speed and the acceleration were measured in 3-axial directional.We use the sensor’s data to predict the user’s activity.</a:t>
            </a:r>
            <a:endParaRPr sz="1600">
              <a:solidFill>
                <a:srgbClr val="555555"/>
              </a:solidFill>
              <a:highlight>
                <a:srgbClr val="FFFFFF"/>
              </a:highlight>
              <a:latin typeface="Verdana"/>
              <a:ea typeface="Verdana"/>
              <a:cs typeface="Verdana"/>
              <a:sym typeface="Verdana"/>
            </a:endParaRPr>
          </a:p>
          <a:p>
            <a:pPr indent="-330200" lvl="0" marL="457200" rtl="0" algn="l">
              <a:spcBef>
                <a:spcPts val="0"/>
              </a:spcBef>
              <a:spcAft>
                <a:spcPts val="0"/>
              </a:spcAft>
              <a:buClr>
                <a:srgbClr val="555555"/>
              </a:buClr>
              <a:buSzPts val="1600"/>
              <a:buFont typeface="Verdana"/>
              <a:buChar char="●"/>
            </a:pPr>
            <a:r>
              <a:rPr b="1" lang="en" sz="1600">
                <a:solidFill>
                  <a:srgbClr val="555555"/>
                </a:solidFill>
                <a:highlight>
                  <a:srgbClr val="FFFFFF"/>
                </a:highlight>
                <a:latin typeface="Verdana"/>
                <a:ea typeface="Verdana"/>
                <a:cs typeface="Verdana"/>
                <a:sym typeface="Verdana"/>
              </a:rPr>
              <a:t>Goal: </a:t>
            </a:r>
            <a:r>
              <a:rPr lang="en" sz="1600">
                <a:solidFill>
                  <a:srgbClr val="555555"/>
                </a:solidFill>
                <a:highlight>
                  <a:srgbClr val="FFFFFF"/>
                </a:highlight>
                <a:latin typeface="Verdana"/>
                <a:ea typeface="Verdana"/>
                <a:cs typeface="Verdana"/>
                <a:sym typeface="Verdana"/>
              </a:rPr>
              <a:t>We will try to predict human activities like Walking, Walking Upstairs, Walking Downstairs, Sitting, Standing and Laying</a:t>
            </a:r>
            <a:endParaRPr sz="1600">
              <a:solidFill>
                <a:srgbClr val="555555"/>
              </a:solidFill>
              <a:highlight>
                <a:srgbClr val="FFFFFF"/>
              </a:highlight>
              <a:latin typeface="Verdana"/>
              <a:ea typeface="Verdana"/>
              <a:cs typeface="Verdana"/>
              <a:sym typeface="Verdana"/>
            </a:endParaRPr>
          </a:p>
          <a:p>
            <a:pPr indent="0" lvl="0" marL="457200" rtl="0" algn="l">
              <a:spcBef>
                <a:spcPts val="1600"/>
              </a:spcBef>
              <a:spcAft>
                <a:spcPts val="1600"/>
              </a:spcAft>
              <a:buNone/>
            </a:pPr>
            <a:r>
              <a:t/>
            </a:r>
            <a:endParaRPr sz="1400">
              <a:solidFill>
                <a:srgbClr val="555555"/>
              </a:solidFill>
              <a:highlight>
                <a:srgbClr val="FFFFFF"/>
              </a:highlight>
              <a:latin typeface="Verdana"/>
              <a:ea typeface="Verdana"/>
              <a:cs typeface="Verdana"/>
              <a:sym typeface="Verdana"/>
            </a:endParaRPr>
          </a:p>
        </p:txBody>
      </p:sp>
      <p:sp>
        <p:nvSpPr>
          <p:cNvPr id="62" name="Google Shape;62;p14"/>
          <p:cNvSpPr txBox="1"/>
          <p:nvPr/>
        </p:nvSpPr>
        <p:spPr>
          <a:xfrm>
            <a:off x="2359325" y="1998775"/>
            <a:ext cx="5328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644599" cy="4854875"/>
          </a:xfrm>
          <a:prstGeom prst="rect">
            <a:avLst/>
          </a:prstGeom>
          <a:noFill/>
          <a:ln>
            <a:noFill/>
          </a:ln>
        </p:spPr>
      </p:pic>
      <p:sp>
        <p:nvSpPr>
          <p:cNvPr id="68" name="Google Shape;68;p15"/>
          <p:cNvSpPr txBox="1"/>
          <p:nvPr/>
        </p:nvSpPr>
        <p:spPr>
          <a:xfrm>
            <a:off x="1163775" y="0"/>
            <a:ext cx="53466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55555"/>
                </a:solidFill>
                <a:highlight>
                  <a:srgbClr val="FFFFFF"/>
                </a:highlight>
              </a:rPr>
              <a:t>Inspecting the Dataset and the compressed folders</a:t>
            </a:r>
            <a:endParaRPr b="1">
              <a:highlight>
                <a:srgbClr val="FF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4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Verdana"/>
                <a:ea typeface="Verdana"/>
                <a:cs typeface="Verdana"/>
                <a:sym typeface="Verdana"/>
              </a:rPr>
              <a:t>Data Visualization</a:t>
            </a:r>
            <a:endParaRPr b="1" sz="2400">
              <a:latin typeface="Verdana"/>
              <a:ea typeface="Verdana"/>
              <a:cs typeface="Verdana"/>
              <a:sym typeface="Verdana"/>
            </a:endParaRPr>
          </a:p>
        </p:txBody>
      </p:sp>
      <p:sp>
        <p:nvSpPr>
          <p:cNvPr id="74" name="Google Shape;74;p16"/>
          <p:cNvSpPr txBox="1"/>
          <p:nvPr>
            <p:ph idx="1" type="body"/>
          </p:nvPr>
        </p:nvSpPr>
        <p:spPr>
          <a:xfrm>
            <a:off x="311700" y="739325"/>
            <a:ext cx="8520600" cy="382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0" lvl="0" marL="0" rtl="0" algn="l">
              <a:lnSpc>
                <a:spcPct val="150000"/>
              </a:lnSpc>
              <a:spcBef>
                <a:spcPts val="900"/>
              </a:spcBef>
              <a:spcAft>
                <a:spcPts val="0"/>
              </a:spcAft>
              <a:buClr>
                <a:schemeClr val="dk1"/>
              </a:buClr>
              <a:buSzPts val="1100"/>
              <a:buFont typeface="Arial"/>
              <a:buNone/>
            </a:pPr>
            <a:r>
              <a:t/>
            </a:r>
            <a:endParaRPr b="1" sz="1400">
              <a:solidFill>
                <a:srgbClr val="222222"/>
              </a:solidFill>
              <a:highlight>
                <a:srgbClr val="FFFFFF"/>
              </a:highlight>
            </a:endParaRPr>
          </a:p>
          <a:p>
            <a:pPr indent="0" lvl="0" marL="0" rtl="0" algn="l">
              <a:spcBef>
                <a:spcPts val="900"/>
              </a:spcBef>
              <a:spcAft>
                <a:spcPts val="1600"/>
              </a:spcAft>
              <a:buNone/>
            </a:pPr>
            <a:r>
              <a:t/>
            </a:r>
            <a:endParaRPr sz="1400">
              <a:latin typeface="Verdana"/>
              <a:ea typeface="Verdana"/>
              <a:cs typeface="Verdana"/>
              <a:sym typeface="Verdana"/>
            </a:endParaRPr>
          </a:p>
        </p:txBody>
      </p:sp>
      <p:pic>
        <p:nvPicPr>
          <p:cNvPr id="75" name="Google Shape;75;p16"/>
          <p:cNvPicPr preferRelativeResize="0"/>
          <p:nvPr/>
        </p:nvPicPr>
        <p:blipFill>
          <a:blip r:embed="rId3">
            <a:alphaModFix/>
          </a:blip>
          <a:stretch>
            <a:fillRect/>
          </a:stretch>
        </p:blipFill>
        <p:spPr>
          <a:xfrm>
            <a:off x="5105600" y="542400"/>
            <a:ext cx="3344650" cy="2529475"/>
          </a:xfrm>
          <a:prstGeom prst="rect">
            <a:avLst/>
          </a:prstGeom>
          <a:noFill/>
          <a:ln>
            <a:noFill/>
          </a:ln>
        </p:spPr>
      </p:pic>
      <p:sp>
        <p:nvSpPr>
          <p:cNvPr id="76" name="Google Shape;76;p16"/>
          <p:cNvSpPr txBox="1"/>
          <p:nvPr/>
        </p:nvSpPr>
        <p:spPr>
          <a:xfrm>
            <a:off x="311700" y="497250"/>
            <a:ext cx="4166100" cy="222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latin typeface="Verdana"/>
                <a:ea typeface="Verdana"/>
                <a:cs typeface="Verdana"/>
                <a:sym typeface="Verdana"/>
              </a:rPr>
              <a:t>Data Cleaning: </a:t>
            </a:r>
            <a:endParaRPr b="1" sz="12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rPr lang="en" sz="900">
                <a:solidFill>
                  <a:schemeClr val="dk1"/>
                </a:solidFill>
                <a:latin typeface="Verdana"/>
                <a:ea typeface="Verdana"/>
                <a:cs typeface="Verdana"/>
                <a:sym typeface="Verdana"/>
              </a:rPr>
              <a:t>INITIAL EXPLORATION AND VISUALIZATION: In-order to make sure the dataset under consideration doesn’t have any major data quality issues like class imbalance, missing data etc. that will hinder the performance of classification models to a huge extent we start with the basic analysis of our dataset using visualizations. </a:t>
            </a:r>
            <a:endParaRPr sz="9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t/>
            </a:r>
            <a:endParaRPr sz="900">
              <a:solidFill>
                <a:schemeClr val="dk1"/>
              </a:solidFill>
              <a:latin typeface="Verdana"/>
              <a:ea typeface="Verdana"/>
              <a:cs typeface="Verdana"/>
              <a:sym typeface="Verdana"/>
            </a:endParaRPr>
          </a:p>
          <a:p>
            <a:pPr indent="457200" lvl="0" marL="0" rtl="0" algn="l">
              <a:lnSpc>
                <a:spcPct val="150000"/>
              </a:lnSpc>
              <a:spcBef>
                <a:spcPts val="0"/>
              </a:spcBef>
              <a:spcAft>
                <a:spcPts val="0"/>
              </a:spcAft>
              <a:buClr>
                <a:schemeClr val="dk1"/>
              </a:buClr>
              <a:buSzPts val="1100"/>
              <a:buFont typeface="Arial"/>
              <a:buNone/>
            </a:pPr>
            <a:r>
              <a:rPr lang="en" sz="900">
                <a:solidFill>
                  <a:schemeClr val="dk1"/>
                </a:solidFill>
                <a:latin typeface="Verdana"/>
                <a:ea typeface="Verdana"/>
                <a:cs typeface="Verdana"/>
                <a:sym typeface="Verdana"/>
              </a:rPr>
              <a:t>We start our analysis of data by checking if the data has class imbalance issue. The plot of the target variable ‘Activity’. We observed that there isn’t much variation in the class label counts</a:t>
            </a:r>
            <a:endParaRPr b="1" sz="1000">
              <a:solidFill>
                <a:srgbClr val="222222"/>
              </a:solidFill>
              <a:highlight>
                <a:srgbClr val="FFFFFF"/>
              </a:highlight>
            </a:endParaRPr>
          </a:p>
        </p:txBody>
      </p:sp>
      <p:sp>
        <p:nvSpPr>
          <p:cNvPr id="77" name="Google Shape;77;p16"/>
          <p:cNvSpPr txBox="1"/>
          <p:nvPr/>
        </p:nvSpPr>
        <p:spPr>
          <a:xfrm>
            <a:off x="2530450" y="185667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311700" y="2765625"/>
            <a:ext cx="4092000" cy="12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Verdana"/>
                <a:ea typeface="Verdana"/>
                <a:cs typeface="Verdana"/>
                <a:sym typeface="Verdana"/>
              </a:rPr>
              <a:t>Data provided by each user</a:t>
            </a:r>
            <a:endParaRPr b="1" sz="1200">
              <a:latin typeface="Verdana"/>
              <a:ea typeface="Verdana"/>
              <a:cs typeface="Verdana"/>
              <a:sym typeface="Verdana"/>
            </a:endParaRPr>
          </a:p>
          <a:p>
            <a:pPr indent="0" lvl="0" marL="0" rtl="0" algn="l">
              <a:spcBef>
                <a:spcPts val="0"/>
              </a:spcBef>
              <a:spcAft>
                <a:spcPts val="0"/>
              </a:spcAft>
              <a:buNone/>
            </a:pPr>
            <a:r>
              <a:t/>
            </a:r>
            <a:endParaRPr b="1" sz="1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We have got almost same number of reading from all the subjects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Distribution of classes is balanced per train and test set and also per subject.</a:t>
            </a:r>
            <a:endParaRPr sz="1200">
              <a:latin typeface="Verdana"/>
              <a:ea typeface="Verdana"/>
              <a:cs typeface="Verdana"/>
              <a:sym typeface="Verdana"/>
            </a:endParaRPr>
          </a:p>
        </p:txBody>
      </p:sp>
      <p:pic>
        <p:nvPicPr>
          <p:cNvPr id="79" name="Google Shape;79;p16"/>
          <p:cNvPicPr preferRelativeResize="0"/>
          <p:nvPr/>
        </p:nvPicPr>
        <p:blipFill>
          <a:blip r:embed="rId4">
            <a:alphaModFix/>
          </a:blip>
          <a:stretch>
            <a:fillRect/>
          </a:stretch>
        </p:blipFill>
        <p:spPr>
          <a:xfrm>
            <a:off x="4649450" y="3029746"/>
            <a:ext cx="3969175" cy="205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32450" y="310125"/>
            <a:ext cx="2978700" cy="1716400"/>
          </a:xfrm>
          <a:prstGeom prst="rect">
            <a:avLst/>
          </a:prstGeom>
          <a:noFill/>
          <a:ln>
            <a:noFill/>
          </a:ln>
        </p:spPr>
      </p:pic>
      <p:sp>
        <p:nvSpPr>
          <p:cNvPr id="85" name="Google Shape;85;p17"/>
          <p:cNvSpPr txBox="1"/>
          <p:nvPr/>
        </p:nvSpPr>
        <p:spPr>
          <a:xfrm>
            <a:off x="194625" y="0"/>
            <a:ext cx="2978700" cy="38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dk1"/>
                </a:solidFill>
                <a:latin typeface="Verdana"/>
                <a:ea typeface="Verdana"/>
                <a:cs typeface="Verdana"/>
                <a:sym typeface="Verdana"/>
              </a:rPr>
              <a:t>Feature visualization </a:t>
            </a:r>
            <a:endParaRPr b="1"/>
          </a:p>
        </p:txBody>
      </p:sp>
      <p:pic>
        <p:nvPicPr>
          <p:cNvPr id="86" name="Google Shape;86;p17"/>
          <p:cNvPicPr preferRelativeResize="0"/>
          <p:nvPr/>
        </p:nvPicPr>
        <p:blipFill>
          <a:blip r:embed="rId4">
            <a:alphaModFix/>
          </a:blip>
          <a:stretch>
            <a:fillRect/>
          </a:stretch>
        </p:blipFill>
        <p:spPr>
          <a:xfrm>
            <a:off x="194625" y="3589925"/>
            <a:ext cx="2654354" cy="1507925"/>
          </a:xfrm>
          <a:prstGeom prst="rect">
            <a:avLst/>
          </a:prstGeom>
          <a:noFill/>
          <a:ln>
            <a:noFill/>
          </a:ln>
        </p:spPr>
      </p:pic>
      <p:pic>
        <p:nvPicPr>
          <p:cNvPr id="87" name="Google Shape;87;p17"/>
          <p:cNvPicPr preferRelativeResize="0"/>
          <p:nvPr/>
        </p:nvPicPr>
        <p:blipFill>
          <a:blip r:embed="rId5">
            <a:alphaModFix/>
          </a:blip>
          <a:stretch>
            <a:fillRect/>
          </a:stretch>
        </p:blipFill>
        <p:spPr>
          <a:xfrm>
            <a:off x="5735548" y="167050"/>
            <a:ext cx="3063125" cy="1507925"/>
          </a:xfrm>
          <a:prstGeom prst="rect">
            <a:avLst/>
          </a:prstGeom>
          <a:noFill/>
          <a:ln>
            <a:noFill/>
          </a:ln>
        </p:spPr>
      </p:pic>
      <p:pic>
        <p:nvPicPr>
          <p:cNvPr id="88" name="Google Shape;88;p17"/>
          <p:cNvPicPr preferRelativeResize="0"/>
          <p:nvPr/>
        </p:nvPicPr>
        <p:blipFill>
          <a:blip r:embed="rId6">
            <a:alphaModFix/>
          </a:blip>
          <a:stretch>
            <a:fillRect/>
          </a:stretch>
        </p:blipFill>
        <p:spPr>
          <a:xfrm>
            <a:off x="5994075" y="2896225"/>
            <a:ext cx="3063125" cy="2201625"/>
          </a:xfrm>
          <a:prstGeom prst="rect">
            <a:avLst/>
          </a:prstGeom>
          <a:noFill/>
          <a:ln>
            <a:noFill/>
          </a:ln>
        </p:spPr>
      </p:pic>
      <p:pic>
        <p:nvPicPr>
          <p:cNvPr id="89" name="Google Shape;89;p17"/>
          <p:cNvPicPr preferRelativeResize="0"/>
          <p:nvPr/>
        </p:nvPicPr>
        <p:blipFill>
          <a:blip r:embed="rId7">
            <a:alphaModFix/>
          </a:blip>
          <a:stretch>
            <a:fillRect/>
          </a:stretch>
        </p:blipFill>
        <p:spPr>
          <a:xfrm>
            <a:off x="2848974" y="1948621"/>
            <a:ext cx="3245275" cy="1577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nvSpPr>
        <p:spPr>
          <a:xfrm>
            <a:off x="1099175" y="97575"/>
            <a:ext cx="7267500" cy="48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b="1" lang="en" sz="1000">
                <a:solidFill>
                  <a:schemeClr val="dk1"/>
                </a:solidFill>
                <a:latin typeface="Verdana"/>
                <a:ea typeface="Verdana"/>
                <a:cs typeface="Verdana"/>
                <a:sym typeface="Verdana"/>
              </a:rPr>
              <a:t>Relationship between Position of Gravity Acceleration Components and the Target (activity)</a:t>
            </a:r>
            <a:endParaRPr b="1" sz="1000">
              <a:solidFill>
                <a:schemeClr val="dk1"/>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900"/>
          </a:p>
        </p:txBody>
      </p:sp>
      <p:sp>
        <p:nvSpPr>
          <p:cNvPr id="95" name="Google Shape;95;p18"/>
          <p:cNvSpPr txBox="1"/>
          <p:nvPr/>
        </p:nvSpPr>
        <p:spPr>
          <a:xfrm>
            <a:off x="4718975" y="194500"/>
            <a:ext cx="36477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8"/>
          <p:cNvPicPr preferRelativeResize="0"/>
          <p:nvPr/>
        </p:nvPicPr>
        <p:blipFill>
          <a:blip r:embed="rId3">
            <a:alphaModFix/>
          </a:blip>
          <a:stretch>
            <a:fillRect/>
          </a:stretch>
        </p:blipFill>
        <p:spPr>
          <a:xfrm>
            <a:off x="161650" y="771550"/>
            <a:ext cx="3818599" cy="2186275"/>
          </a:xfrm>
          <a:prstGeom prst="rect">
            <a:avLst/>
          </a:prstGeom>
          <a:noFill/>
          <a:ln>
            <a:noFill/>
          </a:ln>
        </p:spPr>
      </p:pic>
      <p:pic>
        <p:nvPicPr>
          <p:cNvPr id="97" name="Google Shape;97;p18"/>
          <p:cNvPicPr preferRelativeResize="0"/>
          <p:nvPr/>
        </p:nvPicPr>
        <p:blipFill>
          <a:blip r:embed="rId4">
            <a:alphaModFix/>
          </a:blip>
          <a:stretch>
            <a:fillRect/>
          </a:stretch>
        </p:blipFill>
        <p:spPr>
          <a:xfrm>
            <a:off x="4132650" y="718038"/>
            <a:ext cx="3910675" cy="2293300"/>
          </a:xfrm>
          <a:prstGeom prst="rect">
            <a:avLst/>
          </a:prstGeom>
          <a:noFill/>
          <a:ln>
            <a:noFill/>
          </a:ln>
        </p:spPr>
      </p:pic>
      <p:pic>
        <p:nvPicPr>
          <p:cNvPr id="98" name="Google Shape;98;p18"/>
          <p:cNvPicPr preferRelativeResize="0"/>
          <p:nvPr/>
        </p:nvPicPr>
        <p:blipFill>
          <a:blip r:embed="rId5">
            <a:alphaModFix/>
          </a:blip>
          <a:stretch>
            <a:fillRect/>
          </a:stretch>
        </p:blipFill>
        <p:spPr>
          <a:xfrm>
            <a:off x="253975" y="3011350"/>
            <a:ext cx="3647701" cy="1880875"/>
          </a:xfrm>
          <a:prstGeom prst="rect">
            <a:avLst/>
          </a:prstGeom>
          <a:noFill/>
          <a:ln>
            <a:noFill/>
          </a:ln>
        </p:spPr>
      </p:pic>
      <p:sp>
        <p:nvSpPr>
          <p:cNvPr id="99" name="Google Shape;99;p18"/>
          <p:cNvSpPr txBox="1"/>
          <p:nvPr/>
        </p:nvSpPr>
        <p:spPr>
          <a:xfrm>
            <a:off x="4441950" y="3148500"/>
            <a:ext cx="3910800" cy="156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en" sz="900">
                <a:solidFill>
                  <a:schemeClr val="dk1"/>
                </a:solidFill>
                <a:latin typeface="Verdana"/>
                <a:ea typeface="Verdana"/>
                <a:cs typeface="Verdana"/>
                <a:sym typeface="Verdana"/>
              </a:rPr>
              <a:t>From the above visualization we can see that the Gravity Acceleration Component in X direction is more variable than in Y and Z direction. If we observe closely, for the active activities: WALKING, WALKING_UPSTAIRS and WALKING_DOWNSTAIRS the variation in X-axis more compared the passive activities: STANDING, SITTING and LAYING.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nvSpPr>
        <p:spPr>
          <a:xfrm>
            <a:off x="822100" y="0"/>
            <a:ext cx="7747500" cy="489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100"/>
              </a:spcBef>
              <a:spcAft>
                <a:spcPts val="0"/>
              </a:spcAft>
              <a:buClr>
                <a:schemeClr val="dk1"/>
              </a:buClr>
              <a:buSzPts val="1100"/>
              <a:buFont typeface="Arial"/>
              <a:buNone/>
            </a:pPr>
            <a:r>
              <a:rPr b="1" lang="en" sz="1200">
                <a:solidFill>
                  <a:schemeClr val="dk1"/>
                </a:solidFill>
                <a:latin typeface="Verdana"/>
                <a:ea typeface="Verdana"/>
                <a:cs typeface="Verdana"/>
                <a:sym typeface="Verdana"/>
              </a:rPr>
              <a:t>Relationship between Max body acceleration and the Target (activity)</a:t>
            </a:r>
            <a:endParaRPr sz="1000"/>
          </a:p>
        </p:txBody>
      </p:sp>
      <p:pic>
        <p:nvPicPr>
          <p:cNvPr id="105" name="Google Shape;105;p19"/>
          <p:cNvPicPr preferRelativeResize="0"/>
          <p:nvPr/>
        </p:nvPicPr>
        <p:blipFill>
          <a:blip r:embed="rId3">
            <a:alphaModFix/>
          </a:blip>
          <a:stretch>
            <a:fillRect/>
          </a:stretch>
        </p:blipFill>
        <p:spPr>
          <a:xfrm>
            <a:off x="107025" y="607500"/>
            <a:ext cx="4335725" cy="1964250"/>
          </a:xfrm>
          <a:prstGeom prst="rect">
            <a:avLst/>
          </a:prstGeom>
          <a:noFill/>
          <a:ln>
            <a:noFill/>
          </a:ln>
        </p:spPr>
      </p:pic>
      <p:pic>
        <p:nvPicPr>
          <p:cNvPr id="106" name="Google Shape;106;p19"/>
          <p:cNvPicPr preferRelativeResize="0"/>
          <p:nvPr/>
        </p:nvPicPr>
        <p:blipFill>
          <a:blip r:embed="rId4">
            <a:alphaModFix/>
          </a:blip>
          <a:stretch>
            <a:fillRect/>
          </a:stretch>
        </p:blipFill>
        <p:spPr>
          <a:xfrm>
            <a:off x="4640525" y="607500"/>
            <a:ext cx="4169250" cy="2445850"/>
          </a:xfrm>
          <a:prstGeom prst="rect">
            <a:avLst/>
          </a:prstGeom>
          <a:noFill/>
          <a:ln>
            <a:noFill/>
          </a:ln>
        </p:spPr>
      </p:pic>
      <p:pic>
        <p:nvPicPr>
          <p:cNvPr id="107" name="Google Shape;107;p19"/>
          <p:cNvPicPr preferRelativeResize="0"/>
          <p:nvPr/>
        </p:nvPicPr>
        <p:blipFill>
          <a:blip r:embed="rId5">
            <a:alphaModFix/>
          </a:blip>
          <a:stretch>
            <a:fillRect/>
          </a:stretch>
        </p:blipFill>
        <p:spPr>
          <a:xfrm>
            <a:off x="152400" y="2761625"/>
            <a:ext cx="4335725" cy="2229475"/>
          </a:xfrm>
          <a:prstGeom prst="rect">
            <a:avLst/>
          </a:prstGeom>
          <a:noFill/>
          <a:ln>
            <a:noFill/>
          </a:ln>
        </p:spPr>
      </p:pic>
      <p:sp>
        <p:nvSpPr>
          <p:cNvPr id="108" name="Google Shape;108;p19"/>
          <p:cNvSpPr txBox="1"/>
          <p:nvPr/>
        </p:nvSpPr>
        <p:spPr>
          <a:xfrm>
            <a:off x="4912900" y="3186400"/>
            <a:ext cx="3859800" cy="186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Verdana"/>
                <a:ea typeface="Verdana"/>
                <a:cs typeface="Verdana"/>
                <a:sym typeface="Verdana"/>
              </a:rPr>
              <a:t>Comparing the above Strip-plot, we can clearly see that for Max Acc in all directions, the Passive activities are way below the active ones and for the active one the variation is also huge. If we notice in the first of the two plots, WALKING_DOWNSTAIRS has a greater value of Max body acceleration. This can be explained as when a person walks down the stairs, his body moves comparatively faster compared to when he is steadily walking or Walking_upstairs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nvSpPr>
        <p:spPr>
          <a:xfrm>
            <a:off x="30275" y="50475"/>
            <a:ext cx="9051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Verdana"/>
                <a:ea typeface="Verdana"/>
                <a:cs typeface="Verdana"/>
                <a:sym typeface="Verdana"/>
              </a:rPr>
              <a:t>Data Preparation :</a:t>
            </a:r>
            <a:endParaRPr sz="1100">
              <a:latin typeface="Verdana"/>
              <a:ea typeface="Verdana"/>
              <a:cs typeface="Verdana"/>
              <a:sym typeface="Verdana"/>
            </a:endParaRPr>
          </a:p>
          <a:p>
            <a:pPr indent="-298450" lvl="0" marL="457200" rtl="0" algn="l">
              <a:lnSpc>
                <a:spcPct val="115000"/>
              </a:lnSpc>
              <a:spcBef>
                <a:spcPts val="0"/>
              </a:spcBef>
              <a:spcAft>
                <a:spcPts val="0"/>
              </a:spcAft>
              <a:buClr>
                <a:srgbClr val="555555"/>
              </a:buClr>
              <a:buSzPts val="1100"/>
              <a:buFont typeface="Verdana"/>
              <a:buChar char="●"/>
            </a:pPr>
            <a:r>
              <a:rPr lang="en" sz="1100">
                <a:solidFill>
                  <a:srgbClr val="555555"/>
                </a:solidFill>
                <a:highlight>
                  <a:schemeClr val="lt1"/>
                </a:highlight>
                <a:latin typeface="Verdana"/>
                <a:ea typeface="Verdana"/>
                <a:cs typeface="Verdana"/>
                <a:sym typeface="Verdana"/>
              </a:rPr>
              <a:t>The data already appears to have been scaled to the range [-1,1].</a:t>
            </a:r>
            <a:endParaRPr sz="1100">
              <a:solidFill>
                <a:srgbClr val="555555"/>
              </a:solidFill>
              <a:highlight>
                <a:schemeClr val="lt1"/>
              </a:highlight>
              <a:latin typeface="Verdana"/>
              <a:ea typeface="Verdana"/>
              <a:cs typeface="Verdana"/>
              <a:sym typeface="Verdana"/>
            </a:endParaRPr>
          </a:p>
          <a:p>
            <a:pPr indent="-298450" lvl="0" marL="457200" rtl="0" algn="l">
              <a:lnSpc>
                <a:spcPct val="115000"/>
              </a:lnSpc>
              <a:spcBef>
                <a:spcPts val="0"/>
              </a:spcBef>
              <a:spcAft>
                <a:spcPts val="0"/>
              </a:spcAft>
              <a:buClr>
                <a:srgbClr val="555555"/>
              </a:buClr>
              <a:buSzPts val="1100"/>
              <a:buFont typeface="Verdana"/>
              <a:buChar char="●"/>
            </a:pPr>
            <a:r>
              <a:rPr lang="en" sz="1100">
                <a:solidFill>
                  <a:schemeClr val="dk1"/>
                </a:solidFill>
                <a:highlight>
                  <a:schemeClr val="lt1"/>
                </a:highlight>
                <a:latin typeface="Verdana"/>
                <a:ea typeface="Verdana"/>
                <a:cs typeface="Verdana"/>
                <a:sym typeface="Verdana"/>
              </a:rPr>
              <a:t>LabelEncoder : Converts categorical data, or text data, into numbers, which the predictive models can better understand. We encode both the train and test target variable.</a:t>
            </a:r>
            <a:endParaRPr sz="1100">
              <a:solidFill>
                <a:schemeClr val="dk1"/>
              </a:solidFill>
              <a:highlight>
                <a:schemeClr val="lt1"/>
              </a:highlight>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highlight>
                  <a:schemeClr val="lt1"/>
                </a:highlight>
                <a:latin typeface="Verdana"/>
                <a:ea typeface="Verdana"/>
                <a:cs typeface="Verdana"/>
                <a:sym typeface="Verdana"/>
              </a:rPr>
              <a:t>Data Normalization</a:t>
            </a:r>
            <a:endParaRPr sz="1100">
              <a:solidFill>
                <a:schemeClr val="dk1"/>
              </a:solidFill>
              <a:highlight>
                <a:schemeClr val="lt1"/>
              </a:highlight>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lang="en" sz="1100">
                <a:solidFill>
                  <a:schemeClr val="dk1"/>
                </a:solidFill>
                <a:highlight>
                  <a:schemeClr val="lt1"/>
                </a:highlight>
                <a:latin typeface="Verdana"/>
                <a:ea typeface="Verdana"/>
                <a:cs typeface="Verdana"/>
                <a:sym typeface="Verdana"/>
              </a:rPr>
              <a:t>Feature Selection :</a:t>
            </a:r>
            <a:r>
              <a:rPr lang="en" sz="1100">
                <a:solidFill>
                  <a:schemeClr val="dk1"/>
                </a:solidFill>
                <a:latin typeface="Verdana"/>
                <a:ea typeface="Verdana"/>
                <a:cs typeface="Verdana"/>
                <a:sym typeface="Verdana"/>
              </a:rPr>
              <a:t>We can see that the ‘subject’ column which is the subject who has taken reading for this dataset has no real effect on the output activity as all the subjects has performed the same activities and predicting an activity is not dependent on the subject in any way, we can discard that feature</a:t>
            </a:r>
            <a:endParaRPr sz="1100">
              <a:solidFill>
                <a:schemeClr val="dk1"/>
              </a:solidFill>
              <a:latin typeface="Verdana"/>
              <a:ea typeface="Verdana"/>
              <a:cs typeface="Verdana"/>
              <a:sym typeface="Verdana"/>
            </a:endParaRPr>
          </a:p>
          <a:p>
            <a:pPr indent="0" lvl="0" marL="0" rtl="0" algn="l">
              <a:lnSpc>
                <a:spcPct val="150000"/>
              </a:lnSpc>
              <a:spcBef>
                <a:spcPts val="1600"/>
              </a:spcBef>
              <a:spcAft>
                <a:spcPts val="0"/>
              </a:spcAft>
              <a:buNone/>
            </a:pPr>
            <a:r>
              <a:rPr b="1" lang="en" sz="1100">
                <a:solidFill>
                  <a:srgbClr val="222222"/>
                </a:solidFill>
                <a:highlight>
                  <a:srgbClr val="FFFFFF"/>
                </a:highlight>
                <a:latin typeface="Verdana"/>
                <a:ea typeface="Verdana"/>
                <a:cs typeface="Verdana"/>
                <a:sym typeface="Verdana"/>
              </a:rPr>
              <a:t>Predictive Modeling :</a:t>
            </a:r>
            <a:r>
              <a:rPr lang="en" sz="1100">
                <a:solidFill>
                  <a:srgbClr val="555555"/>
                </a:solidFill>
                <a:highlight>
                  <a:srgbClr val="FFFFFF"/>
                </a:highlight>
                <a:latin typeface="Verdana"/>
                <a:ea typeface="Verdana"/>
                <a:cs typeface="Verdana"/>
                <a:sym typeface="Verdana"/>
              </a:rPr>
              <a:t> The problem is a time series multi-class classification problem.It may also be framed as a binary classification problem and a multi-step time series classification problem.</a:t>
            </a:r>
            <a:endParaRPr sz="1100">
              <a:solidFill>
                <a:srgbClr val="555555"/>
              </a:solidFill>
              <a:highlight>
                <a:srgbClr val="FFFFFF"/>
              </a:highlight>
              <a:latin typeface="Verdana"/>
              <a:ea typeface="Verdana"/>
              <a:cs typeface="Verdana"/>
              <a:sym typeface="Verdana"/>
            </a:endParaRPr>
          </a:p>
          <a:p>
            <a:pPr indent="0" lvl="0" marL="0" rtl="0" algn="l">
              <a:lnSpc>
                <a:spcPct val="150000"/>
              </a:lnSpc>
              <a:spcBef>
                <a:spcPts val="700"/>
              </a:spcBef>
              <a:spcAft>
                <a:spcPts val="0"/>
              </a:spcAft>
              <a:buNone/>
            </a:pPr>
            <a:r>
              <a:rPr lang="en" sz="1100">
                <a:solidFill>
                  <a:srgbClr val="555555"/>
                </a:solidFill>
                <a:highlight>
                  <a:srgbClr val="FFFFFF"/>
                </a:highlight>
                <a:latin typeface="Verdana"/>
                <a:ea typeface="Verdana"/>
                <a:cs typeface="Verdana"/>
                <a:sym typeface="Verdana"/>
              </a:rPr>
              <a:t>Models to explore include :</a:t>
            </a:r>
            <a:endParaRPr sz="1100">
              <a:solidFill>
                <a:srgbClr val="555555"/>
              </a:solidFill>
              <a:highlight>
                <a:srgbClr val="FFFFFF"/>
              </a:highlight>
              <a:latin typeface="Verdana"/>
              <a:ea typeface="Verdana"/>
              <a:cs typeface="Verdana"/>
              <a:sym typeface="Verdana"/>
            </a:endParaRPr>
          </a:p>
          <a:p>
            <a:pPr indent="-298450" lvl="0" marL="457200" rtl="0" algn="l">
              <a:lnSpc>
                <a:spcPct val="115000"/>
              </a:lnSpc>
              <a:spcBef>
                <a:spcPts val="700"/>
              </a:spcBef>
              <a:spcAft>
                <a:spcPts val="0"/>
              </a:spcAft>
              <a:buClr>
                <a:srgbClr val="555555"/>
              </a:buClr>
              <a:buSzPts val="1100"/>
              <a:buFont typeface="Verdana"/>
              <a:buChar char="●"/>
            </a:pPr>
            <a:r>
              <a:rPr lang="en" sz="1100">
                <a:solidFill>
                  <a:srgbClr val="555555"/>
                </a:solidFill>
                <a:highlight>
                  <a:srgbClr val="FFFFFF"/>
                </a:highlight>
                <a:latin typeface="Verdana"/>
                <a:ea typeface="Verdana"/>
                <a:cs typeface="Verdana"/>
                <a:sym typeface="Verdana"/>
              </a:rPr>
              <a:t>Machine learning algorithms.</a:t>
            </a:r>
            <a:endParaRPr sz="1100">
              <a:solidFill>
                <a:srgbClr val="555555"/>
              </a:solidFill>
              <a:highlight>
                <a:srgbClr val="FFFFFF"/>
              </a:highlight>
              <a:latin typeface="Verdana"/>
              <a:ea typeface="Verdana"/>
              <a:cs typeface="Verdana"/>
              <a:sym typeface="Verdana"/>
            </a:endParaRPr>
          </a:p>
          <a:p>
            <a:pPr indent="-298450" lvl="0" marL="457200" rtl="0" algn="l">
              <a:lnSpc>
                <a:spcPct val="115000"/>
              </a:lnSpc>
              <a:spcBef>
                <a:spcPts val="0"/>
              </a:spcBef>
              <a:spcAft>
                <a:spcPts val="0"/>
              </a:spcAft>
              <a:buClr>
                <a:srgbClr val="555555"/>
              </a:buClr>
              <a:buSzPts val="1100"/>
              <a:buFont typeface="Verdana"/>
              <a:buChar char="●"/>
            </a:pPr>
            <a:r>
              <a:rPr lang="en" sz="1100">
                <a:solidFill>
                  <a:srgbClr val="555555"/>
                </a:solidFill>
                <a:highlight>
                  <a:srgbClr val="FFFFFF"/>
                </a:highlight>
                <a:latin typeface="Verdana"/>
                <a:ea typeface="Verdana"/>
                <a:cs typeface="Verdana"/>
                <a:sym typeface="Verdana"/>
              </a:rPr>
              <a:t>Multilayer Perceptron.</a:t>
            </a:r>
            <a:endParaRPr sz="1100">
              <a:solidFill>
                <a:srgbClr val="555555"/>
              </a:solidFill>
              <a:highlight>
                <a:srgbClr val="FFFFFF"/>
              </a:highlight>
              <a:latin typeface="Verdana"/>
              <a:ea typeface="Verdana"/>
              <a:cs typeface="Verdana"/>
              <a:sym typeface="Verdana"/>
            </a:endParaRPr>
          </a:p>
          <a:p>
            <a:pPr indent="-298450" lvl="0" marL="457200" rtl="0" algn="l">
              <a:lnSpc>
                <a:spcPct val="115000"/>
              </a:lnSpc>
              <a:spcBef>
                <a:spcPts val="0"/>
              </a:spcBef>
              <a:spcAft>
                <a:spcPts val="0"/>
              </a:spcAft>
              <a:buClr>
                <a:srgbClr val="555555"/>
              </a:buClr>
              <a:buSzPts val="1100"/>
              <a:buFont typeface="Verdana"/>
              <a:buChar char="●"/>
            </a:pPr>
            <a:r>
              <a:rPr lang="en" sz="1100">
                <a:solidFill>
                  <a:srgbClr val="555555"/>
                </a:solidFill>
                <a:highlight>
                  <a:srgbClr val="FFFFFF"/>
                </a:highlight>
                <a:latin typeface="Verdana"/>
                <a:ea typeface="Verdana"/>
                <a:cs typeface="Verdana"/>
                <a:sym typeface="Verdana"/>
              </a:rPr>
              <a:t>Recurrent neural networks, specifically LSTMs.</a:t>
            </a:r>
            <a:endParaRPr sz="1100">
              <a:solidFill>
                <a:srgbClr val="555555"/>
              </a:solidFill>
              <a:highlight>
                <a:srgbClr val="FFFFFF"/>
              </a:highlight>
              <a:latin typeface="Verdana"/>
              <a:ea typeface="Verdana"/>
              <a:cs typeface="Verdana"/>
              <a:sym typeface="Verdana"/>
            </a:endParaRPr>
          </a:p>
          <a:p>
            <a:pPr indent="0" lvl="0" marL="0" rtl="0" algn="l">
              <a:lnSpc>
                <a:spcPct val="115000"/>
              </a:lnSpc>
              <a:spcBef>
                <a:spcPts val="2200"/>
              </a:spcBef>
              <a:spcAft>
                <a:spcPts val="0"/>
              </a:spcAft>
              <a:buNone/>
            </a:pPr>
            <a:r>
              <a:rPr b="1" lang="en" sz="1100">
                <a:solidFill>
                  <a:schemeClr val="dk1"/>
                </a:solidFill>
                <a:latin typeface="Verdana"/>
                <a:ea typeface="Verdana"/>
                <a:cs typeface="Verdana"/>
                <a:sym typeface="Verdana"/>
              </a:rPr>
              <a:t>Metrics :</a:t>
            </a:r>
            <a:r>
              <a:rPr lang="en" sz="1100">
                <a:solidFill>
                  <a:schemeClr val="dk1"/>
                </a:solidFill>
                <a:latin typeface="Verdana"/>
                <a:ea typeface="Verdana"/>
                <a:cs typeface="Verdana"/>
                <a:sym typeface="Verdana"/>
              </a:rPr>
              <a:t> Once the model has been trained on the training data, its performance will be evaluated using the test data. The following metrics will be used: </a:t>
            </a:r>
            <a:endParaRPr sz="1100">
              <a:solidFill>
                <a:schemeClr val="dk1"/>
              </a:solidFill>
              <a:latin typeface="Verdana"/>
              <a:ea typeface="Verdana"/>
              <a:cs typeface="Verdana"/>
              <a:sym typeface="Verdana"/>
            </a:endParaRPr>
          </a:p>
          <a:p>
            <a:pPr indent="-298450" lvl="0" marL="457200" rtl="0" algn="l">
              <a:lnSpc>
                <a:spcPct val="115000"/>
              </a:lnSpc>
              <a:spcBef>
                <a:spcPts val="2200"/>
              </a:spcBef>
              <a:spcAft>
                <a:spcPts val="0"/>
              </a:spcAft>
              <a:buClr>
                <a:schemeClr val="dk1"/>
              </a:buClr>
              <a:buSzPts val="1100"/>
              <a:buFont typeface="Verdana"/>
              <a:buChar char="●"/>
            </a:pPr>
            <a:r>
              <a:rPr b="1" lang="en" sz="1100">
                <a:solidFill>
                  <a:schemeClr val="dk1"/>
                </a:solidFill>
                <a:latin typeface="Verdana"/>
                <a:ea typeface="Verdana"/>
                <a:cs typeface="Verdana"/>
                <a:sym typeface="Verdana"/>
              </a:rPr>
              <a:t>Accuracy </a:t>
            </a:r>
            <a:r>
              <a:rPr lang="en" sz="1100">
                <a:solidFill>
                  <a:schemeClr val="dk1"/>
                </a:solidFill>
                <a:latin typeface="Verdana"/>
                <a:ea typeface="Verdana"/>
                <a:cs typeface="Verdana"/>
                <a:sym typeface="Verdana"/>
              </a:rPr>
              <a:t>–</a:t>
            </a:r>
            <a:r>
              <a:rPr b="1" lang="en" sz="1100">
                <a:solidFill>
                  <a:schemeClr val="dk1"/>
                </a:solidFill>
                <a:latin typeface="Verdana"/>
                <a:ea typeface="Verdana"/>
                <a:cs typeface="Verdana"/>
                <a:sym typeface="Verdana"/>
              </a:rPr>
              <a:t> </a:t>
            </a:r>
            <a:r>
              <a:rPr lang="en" sz="1100">
                <a:solidFill>
                  <a:schemeClr val="dk1"/>
                </a:solidFill>
                <a:latin typeface="Verdana"/>
                <a:ea typeface="Verdana"/>
                <a:cs typeface="Verdana"/>
                <a:sym typeface="Verdana"/>
              </a:rPr>
              <a:t>will be used for evaluating the performance of the model on the test data.</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 sz="1100">
                <a:solidFill>
                  <a:schemeClr val="dk1"/>
                </a:solidFill>
                <a:latin typeface="Verdana"/>
                <a:ea typeface="Verdana"/>
                <a:cs typeface="Verdana"/>
                <a:sym typeface="Verdana"/>
              </a:rPr>
              <a:t>Confusion Matrix </a:t>
            </a:r>
            <a:r>
              <a:rPr lang="en" sz="1100">
                <a:solidFill>
                  <a:schemeClr val="dk1"/>
                </a:solidFill>
                <a:latin typeface="Verdana"/>
                <a:ea typeface="Verdana"/>
                <a:cs typeface="Verdana"/>
                <a:sym typeface="Verdana"/>
              </a:rPr>
              <a:t>- will be used in order to compare the model with the Benchmark model. A </a:t>
            </a:r>
            <a:r>
              <a:rPr i="1" lang="en" sz="1100">
                <a:solidFill>
                  <a:schemeClr val="dk1"/>
                </a:solidFill>
                <a:latin typeface="Verdana"/>
                <a:ea typeface="Verdana"/>
                <a:cs typeface="Verdana"/>
                <a:sym typeface="Verdana"/>
              </a:rPr>
              <a:t>confusion matrix</a:t>
            </a:r>
            <a:r>
              <a:rPr lang="en" sz="1100">
                <a:solidFill>
                  <a:schemeClr val="dk1"/>
                </a:solidFill>
                <a:latin typeface="Verdana"/>
                <a:ea typeface="Verdana"/>
                <a:cs typeface="Verdana"/>
                <a:sym typeface="Verdana"/>
              </a:rPr>
              <a:t> is used to describe the performance of a classification model.</a:t>
            </a:r>
            <a:endParaRPr sz="1100">
              <a:solidFill>
                <a:srgbClr val="555555"/>
              </a:solidFill>
              <a:highlight>
                <a:srgbClr val="FFFFFF"/>
              </a:highlight>
              <a:latin typeface="Verdana"/>
              <a:ea typeface="Verdana"/>
              <a:cs typeface="Verdana"/>
              <a:sym typeface="Verdana"/>
            </a:endParaRPr>
          </a:p>
          <a:p>
            <a:pPr indent="0" lvl="0" marL="0" rtl="0" algn="l">
              <a:lnSpc>
                <a:spcPct val="150000"/>
              </a:lnSpc>
              <a:spcBef>
                <a:spcPts val="2200"/>
              </a:spcBef>
              <a:spcAft>
                <a:spcPts val="0"/>
              </a:spcAft>
              <a:buNone/>
            </a:pPr>
            <a:r>
              <a:t/>
            </a:r>
            <a:endParaRPr sz="1100">
              <a:solidFill>
                <a:srgbClr val="555555"/>
              </a:solidFill>
              <a:highlight>
                <a:srgbClr val="FFFFFF"/>
              </a:highlight>
              <a:latin typeface="Verdana"/>
              <a:ea typeface="Verdana"/>
              <a:cs typeface="Verdana"/>
              <a:sym typeface="Verdana"/>
            </a:endParaRPr>
          </a:p>
          <a:p>
            <a:pPr indent="0" lvl="0" marL="0" rtl="0" algn="l">
              <a:lnSpc>
                <a:spcPct val="115000"/>
              </a:lnSpc>
              <a:spcBef>
                <a:spcPts val="700"/>
              </a:spcBef>
              <a:spcAft>
                <a:spcPts val="1600"/>
              </a:spcAft>
              <a:buNone/>
            </a:pPr>
            <a:r>
              <a:t/>
            </a:r>
            <a:endParaRPr sz="11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254575" y="159500"/>
            <a:ext cx="8520601" cy="468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