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83" r:id="rId5"/>
    <p:sldId id="284" r:id="rId6"/>
    <p:sldId id="285" r:id="rId7"/>
    <p:sldId id="282" r:id="rId8"/>
    <p:sldId id="286" r:id="rId9"/>
    <p:sldId id="296" r:id="rId10"/>
    <p:sldId id="299" r:id="rId11"/>
    <p:sldId id="300" r:id="rId12"/>
    <p:sldId id="341" r:id="rId13"/>
    <p:sldId id="342" r:id="rId14"/>
    <p:sldId id="343" r:id="rId15"/>
    <p:sldId id="336" r:id="rId16"/>
    <p:sldId id="339" r:id="rId17"/>
    <p:sldId id="264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0A59D0-0209-D597-3B20-9D4213795FC0}" v="1" dt="2024-11-25T14:12:38.2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724"/>
  </p:normalViewPr>
  <p:slideViewPr>
    <p:cSldViewPr snapToGrid="0" snapToObjects="1">
      <p:cViewPr varScale="1">
        <p:scale>
          <a:sx n="84" d="100"/>
          <a:sy n="84" d="100"/>
        </p:scale>
        <p:origin x="77" y="12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NURA ALAM" userId="S::22-46457-1@student.aiub.edu::d209328a-3fe0-44c4-afea-5d8effe08f3d" providerId="AD" clId="Web-{CE0A59D0-0209-D597-3B20-9D4213795FC0}"/>
    <pc:docChg chg="modSld">
      <pc:chgData name="MD. NURA ALAM" userId="S::22-46457-1@student.aiub.edu::d209328a-3fe0-44c4-afea-5d8effe08f3d" providerId="AD" clId="Web-{CE0A59D0-0209-D597-3B20-9D4213795FC0}" dt="2024-11-25T14:12:38.251" v="0" actId="1076"/>
      <pc:docMkLst>
        <pc:docMk/>
      </pc:docMkLst>
      <pc:sldChg chg="modSp">
        <pc:chgData name="MD. NURA ALAM" userId="S::22-46457-1@student.aiub.edu::d209328a-3fe0-44c4-afea-5d8effe08f3d" providerId="AD" clId="Web-{CE0A59D0-0209-D597-3B20-9D4213795FC0}" dt="2024-11-25T14:12:38.251" v="0" actId="1076"/>
        <pc:sldMkLst>
          <pc:docMk/>
          <pc:sldMk cId="1470732343" sldId="341"/>
        </pc:sldMkLst>
        <pc:spChg chg="mod">
          <ac:chgData name="MD. NURA ALAM" userId="S::22-46457-1@student.aiub.edu::d209328a-3fe0-44c4-afea-5d8effe08f3d" providerId="AD" clId="Web-{CE0A59D0-0209-D597-3B20-9D4213795FC0}" dt="2024-11-25T14:12:38.251" v="0" actId="1076"/>
          <ac:spMkLst>
            <pc:docMk/>
            <pc:sldMk cId="1470732343" sldId="341"/>
            <ac:spMk id="6" creationId="{DEC7B248-C8CA-0FF5-D0F0-FA022644C15B}"/>
          </ac:spMkLst>
        </pc:spChg>
      </pc:sldChg>
    </pc:docChg>
  </pc:docChgLst>
  <pc:docChgLst>
    <pc:chgData name="Sazzad Hossain" userId="22e04870-1fae-4b73-a03c-7df4a64ac6f3" providerId="ADAL" clId="{B6EFD464-AD51-434D-8E3D-C05A47F39C14}"/>
    <pc:docChg chg="custSel modSld">
      <pc:chgData name="Sazzad Hossain" userId="22e04870-1fae-4b73-a03c-7df4a64ac6f3" providerId="ADAL" clId="{B6EFD464-AD51-434D-8E3D-C05A47F39C14}" dt="2022-06-04T04:15:07.780" v="231" actId="20577"/>
      <pc:docMkLst>
        <pc:docMk/>
      </pc:docMkLst>
      <pc:sldChg chg="addSp delSp modSp mod">
        <pc:chgData name="Sazzad Hossain" userId="22e04870-1fae-4b73-a03c-7df4a64ac6f3" providerId="ADAL" clId="{B6EFD464-AD51-434D-8E3D-C05A47F39C14}" dt="2022-06-04T04:15:07.780" v="231" actId="20577"/>
        <pc:sldMkLst>
          <pc:docMk/>
          <pc:sldMk cId="836570862" sldId="286"/>
        </pc:sldMkLst>
        <pc:spChg chg="add del mod">
          <ac:chgData name="Sazzad Hossain" userId="22e04870-1fae-4b73-a03c-7df4a64ac6f3" providerId="ADAL" clId="{B6EFD464-AD51-434D-8E3D-C05A47F39C14}" dt="2022-06-04T04:14:51.990" v="221" actId="478"/>
          <ac:spMkLst>
            <pc:docMk/>
            <pc:sldMk cId="836570862" sldId="286"/>
            <ac:spMk id="3" creationId="{E7EC3BBA-CA70-1C44-6530-691355A9D5AB}"/>
          </ac:spMkLst>
        </pc:spChg>
        <pc:spChg chg="mod">
          <ac:chgData name="Sazzad Hossain" userId="22e04870-1fae-4b73-a03c-7df4a64ac6f3" providerId="ADAL" clId="{B6EFD464-AD51-434D-8E3D-C05A47F39C14}" dt="2022-06-04T04:15:07.780" v="231" actId="20577"/>
          <ac:spMkLst>
            <pc:docMk/>
            <pc:sldMk cId="836570862" sldId="286"/>
            <ac:spMk id="5" creationId="{53BED9D7-DC35-6145-B086-E1B62BC083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recked/7329961" TargetMode="External"/><Relationship Id="rId2" Type="http://schemas.openxmlformats.org/officeDocument/2006/relationships/hyperlink" Target="http://www.kodecrash.com/javascript/read-write-json-file-using-php/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ode.tutsplus.com/tutorials/how-to-upload-a-file-in-php-with-example--cms-31763" TargetMode="External"/><Relationship Id="rId4" Type="http://schemas.openxmlformats.org/officeDocument/2006/relationships/hyperlink" Target="https://www.kodingmadesimple.com/2016/05/how-to-write-json-to-file-in-php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/>
              <a:t>CSC 3215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30799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Sazzad Hossain &amp; sazzad@aiub.edu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DA03-1227-4496-A172-47FFFFF1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JSON vs XML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93E2FD9-CEC2-4694-AFC1-692ECADF6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41" y="2155558"/>
            <a:ext cx="8386441" cy="36009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/>
              <a:t>Similarities: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Both JSON and XML are "self describing" (human readable)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Both JSON and XML are hierarchical (values within values)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Both JSON and XML can be parsed and used by lots of programming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Both JSON and XML can be fetched with an </a:t>
            </a:r>
            <a:r>
              <a:rPr lang="en-US" sz="2000" dirty="0" err="1"/>
              <a:t>XMLHttpRequest</a:t>
            </a:r>
            <a:endParaRPr lang="en-US" sz="2000" dirty="0"/>
          </a:p>
          <a:p>
            <a:r>
              <a:rPr lang="en-US" sz="2400" dirty="0"/>
              <a:t>Differences: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JSON doesn't use end tag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JSON is shorter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JSON is quicker to read and write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JSON can use arrays</a:t>
            </a:r>
          </a:p>
        </p:txBody>
      </p:sp>
    </p:spTree>
    <p:extLst>
      <p:ext uri="{BB962C8B-B14F-4D97-AF65-F5344CB8AC3E}">
        <p14:creationId xmlns:p14="http://schemas.microsoft.com/office/powerpoint/2010/main" val="1632607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4DE4C3-F28C-4264-9AFC-1A4877EF21EC}"/>
              </a:ext>
            </a:extLst>
          </p:cNvPr>
          <p:cNvSpPr/>
          <p:nvPr/>
        </p:nvSpPr>
        <p:spPr>
          <a:xfrm>
            <a:off x="158516" y="2655164"/>
            <a:ext cx="479694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</a:rPr>
              <a:t>XML Example </a:t>
            </a: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&lt;employees&gt;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&lt;employee&gt;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John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Doe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&lt;/employee&gt;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&lt;employee&gt;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Anna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Smith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&lt;/employee&gt;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&lt;employee&gt;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Peter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Jones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&lt;/employee&gt;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&lt;/employees&gt;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0CE80-1C7F-070A-A013-EAE8FD40C415}"/>
              </a:ext>
            </a:extLst>
          </p:cNvPr>
          <p:cNvSpPr txBox="1"/>
          <p:nvPr/>
        </p:nvSpPr>
        <p:spPr>
          <a:xfrm>
            <a:off x="4689987" y="2655164"/>
            <a:ext cx="4660490" cy="3256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</a:rPr>
              <a:t>JSON Example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"employees"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"Doe"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"Anna"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"Smith"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"Peter"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"Jones"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5C9212-E41C-EAEA-237D-9AF468FFA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088116"/>
              </p:ext>
            </p:extLst>
          </p:nvPr>
        </p:nvGraphicFramePr>
        <p:xfrm>
          <a:off x="645549" y="967562"/>
          <a:ext cx="7077074" cy="146304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3538537">
                  <a:extLst>
                    <a:ext uri="{9D8B030D-6E8A-4147-A177-3AD203B41FA5}">
                      <a16:colId xmlns:a16="http://schemas.microsoft.com/office/drawing/2014/main" val="2046474926"/>
                    </a:ext>
                  </a:extLst>
                </a:gridCol>
                <a:gridCol w="3538537">
                  <a:extLst>
                    <a:ext uri="{9D8B030D-6E8A-4147-A177-3AD203B41FA5}">
                      <a16:colId xmlns:a16="http://schemas.microsoft.com/office/drawing/2014/main" val="381642275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First Name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Last Name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9044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Doe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3675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Anna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Smith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0772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Peter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Jones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12336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0B6A8D5-4D38-8824-439F-20C38581D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549" y="545271"/>
            <a:ext cx="18774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 table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3EDCA2-95DA-E389-3FF8-0F0DA3CCD266}"/>
              </a:ext>
            </a:extLst>
          </p:cNvPr>
          <p:cNvCxnSpPr/>
          <p:nvPr/>
        </p:nvCxnSpPr>
        <p:spPr>
          <a:xfrm>
            <a:off x="4572000" y="2655164"/>
            <a:ext cx="0" cy="365714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665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328BB-361A-1726-B8E1-5CBC60F0E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F507-A8F0-B091-A921-2161F1C0F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Where XML and JSON are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EC7B248-C8CA-0FF5-D0F0-FA022644C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642" y="1878559"/>
            <a:ext cx="8386441" cy="41549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/>
              <a:t>XML Usage:</a:t>
            </a:r>
          </a:p>
          <a:p>
            <a:r>
              <a:rPr lang="en-US" sz="2400" dirty="0"/>
              <a:t>  - Commonly used in web services (SOAP) and configuration files.</a:t>
            </a:r>
          </a:p>
          <a:p>
            <a:r>
              <a:rPr lang="en-US" sz="2400" dirty="0"/>
              <a:t>  - Popular in document exchange and data storage for complex hierarchies.</a:t>
            </a:r>
          </a:p>
          <a:p>
            <a:endParaRPr lang="en-US" sz="2400" dirty="0"/>
          </a:p>
          <a:p>
            <a:r>
              <a:rPr lang="en-US" sz="2400" dirty="0"/>
              <a:t>JSON Usage:</a:t>
            </a:r>
          </a:p>
          <a:p>
            <a:r>
              <a:rPr lang="en-US" sz="2400" dirty="0"/>
              <a:t>  - Widely used in RESTful APIs and web applications.</a:t>
            </a:r>
          </a:p>
          <a:p>
            <a:r>
              <a:rPr lang="en-US" sz="2400" dirty="0"/>
              <a:t>  - Favored for data exchange between web servers and client-side applications.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0732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9181A-C327-74CC-9033-152D97C9F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E48A-DA4F-C3B4-163C-1F0D441D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XML Encode and Decode example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162F4-3D71-554D-D510-088B8CDA4C3F}"/>
              </a:ext>
            </a:extLst>
          </p:cNvPr>
          <p:cNvSpPr txBox="1"/>
          <p:nvPr/>
        </p:nvSpPr>
        <p:spPr>
          <a:xfrm>
            <a:off x="368711" y="1780899"/>
            <a:ext cx="8775289" cy="2956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$xml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SimpleXMLElement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'&lt;root&gt;&lt;/root&gt;'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$xml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addChild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'John'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$xml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addChild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'john@example.com'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xmlString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$xml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asXML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Encode to XML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decodedXML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simplexml_load_string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xmlString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Decode XML</a:t>
            </a: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5792A5-EFB5-6281-EA91-A7FCC7679AC8}"/>
              </a:ext>
            </a:extLst>
          </p:cNvPr>
          <p:cNvSpPr txBox="1"/>
          <p:nvPr/>
        </p:nvSpPr>
        <p:spPr>
          <a:xfrm>
            <a:off x="368710" y="5149920"/>
            <a:ext cx="56486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&lt;root&gt;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&lt;name&gt;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John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&lt;/name&gt;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&lt;email&gt;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john@example.com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&lt;/email&gt;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&lt;/root&gt;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74AB4F-C4FF-C4EB-8B8B-C6E5E2DF0D51}"/>
              </a:ext>
            </a:extLst>
          </p:cNvPr>
          <p:cNvSpPr txBox="1"/>
          <p:nvPr/>
        </p:nvSpPr>
        <p:spPr>
          <a:xfrm>
            <a:off x="486697" y="4748977"/>
            <a:ext cx="5648631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38845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D8743-100B-E2CF-54FB-A10D50AE0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9DFD-26C4-DD10-F508-35627814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JSON Encode and Decode example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324DD-E3CD-E360-6CB4-A6EE746BC683}"/>
              </a:ext>
            </a:extLst>
          </p:cNvPr>
          <p:cNvSpPr txBox="1"/>
          <p:nvPr/>
        </p:nvSpPr>
        <p:spPr>
          <a:xfrm>
            <a:off x="456406" y="1897697"/>
            <a:ext cx="8229600" cy="2125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"john@example.com"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json_encode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Encode to JSON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$decoded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json_decode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Decode JSON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A2EF3-0F4F-3612-1439-DAF8BBF551AA}"/>
              </a:ext>
            </a:extLst>
          </p:cNvPr>
          <p:cNvSpPr txBox="1"/>
          <p:nvPr/>
        </p:nvSpPr>
        <p:spPr>
          <a:xfrm>
            <a:off x="353962" y="5214025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"john@example.com"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10E2B-558A-B260-43D8-985337086877}"/>
              </a:ext>
            </a:extLst>
          </p:cNvPr>
          <p:cNvSpPr txBox="1"/>
          <p:nvPr/>
        </p:nvSpPr>
        <p:spPr>
          <a:xfrm>
            <a:off x="427705" y="4748977"/>
            <a:ext cx="5648631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777216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JSON Data Types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8710762-839A-41F8-84A0-2FFA7B32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779" y="2239411"/>
            <a:ext cx="838644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string { "</a:t>
            </a:r>
            <a:r>
              <a:rPr lang="en-US" sz="2400" dirty="0" err="1"/>
              <a:t>name":"John</a:t>
            </a:r>
            <a:r>
              <a:rPr lang="en-US" sz="2400" dirty="0"/>
              <a:t>" 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number { "age":30 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 object (JSON object) </a:t>
            </a:r>
          </a:p>
          <a:p>
            <a:r>
              <a:rPr lang="en-US" sz="2400" dirty="0"/>
              <a:t>	{</a:t>
            </a:r>
            <a:br>
              <a:rPr lang="en-US" sz="2400" dirty="0"/>
            </a:br>
            <a:r>
              <a:rPr lang="en-US" sz="2400" dirty="0"/>
              <a:t>	"employee":{ "</a:t>
            </a:r>
            <a:r>
              <a:rPr lang="en-US" sz="2400" dirty="0" err="1"/>
              <a:t>name":"John</a:t>
            </a:r>
            <a:r>
              <a:rPr lang="en-US" sz="2400" dirty="0"/>
              <a:t>", "age":30, "</a:t>
            </a:r>
            <a:r>
              <a:rPr lang="en-US" sz="2400" dirty="0" err="1"/>
              <a:t>city":"New</a:t>
            </a:r>
            <a:r>
              <a:rPr lang="en-US" sz="2400" dirty="0"/>
              <a:t> York" }</a:t>
            </a:r>
            <a:br>
              <a:rPr lang="en-US" sz="2400" dirty="0"/>
            </a:br>
            <a:r>
              <a:rPr lang="en-US" sz="2400" dirty="0"/>
              <a:t>	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 array { "employees":[ "John", "Anna", "Peter" ]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Boolean { "</a:t>
            </a:r>
            <a:r>
              <a:rPr lang="en-US" sz="2400" dirty="0" err="1"/>
              <a:t>sale":true</a:t>
            </a:r>
            <a:r>
              <a:rPr lang="en-US" sz="2400" dirty="0"/>
              <a:t> 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Null </a:t>
            </a:r>
            <a:r>
              <a:rPr lang="en-US" sz="2400" dirty="0"/>
              <a:t>{ "</a:t>
            </a:r>
            <a:r>
              <a:rPr lang="en-US" sz="2400" dirty="0" err="1"/>
              <a:t>middlename</a:t>
            </a:r>
            <a:r>
              <a:rPr lang="en-US" sz="2400" dirty="0"/>
              <a:t>":null }</a:t>
            </a:r>
          </a:p>
        </p:txBody>
      </p:sp>
    </p:spTree>
    <p:extLst>
      <p:ext uri="{BB962C8B-B14F-4D97-AF65-F5344CB8AC3E}">
        <p14:creationId xmlns:p14="http://schemas.microsoft.com/office/powerpoint/2010/main" val="287380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EFD9-E447-4175-BD2A-018B1975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79914-A479-4DE8-8BE0-C887D3459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745704"/>
            <a:ext cx="8574087" cy="4527941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json_encode</a:t>
            </a:r>
            <a:r>
              <a:rPr lang="en-US" dirty="0"/>
              <a:t>()  - The </a:t>
            </a:r>
            <a:r>
              <a:rPr lang="en-US" dirty="0" err="1"/>
              <a:t>json_encode</a:t>
            </a:r>
            <a:r>
              <a:rPr lang="en-US" dirty="0"/>
              <a:t>() function is used to encode a value to JSON format.</a:t>
            </a:r>
          </a:p>
          <a:p>
            <a:r>
              <a:rPr lang="en-US" dirty="0"/>
              <a:t> </a:t>
            </a:r>
            <a:r>
              <a:rPr lang="en-US" dirty="0" err="1"/>
              <a:t>json_decode</a:t>
            </a:r>
            <a:r>
              <a:rPr lang="en-US" dirty="0"/>
              <a:t>() - The </a:t>
            </a:r>
            <a:r>
              <a:rPr lang="en-US" dirty="0" err="1"/>
              <a:t>json_decode</a:t>
            </a:r>
            <a:r>
              <a:rPr lang="en-US" dirty="0"/>
              <a:t>() function is used to decode or convert a JSON object to a PHP object.</a:t>
            </a:r>
          </a:p>
          <a:p>
            <a:r>
              <a:rPr lang="en-US" dirty="0"/>
              <a:t> </a:t>
            </a:r>
            <a:r>
              <a:rPr lang="en-US" dirty="0" err="1"/>
              <a:t>SimpleXMLElement</a:t>
            </a:r>
            <a:r>
              <a:rPr lang="en-US" dirty="0"/>
              <a:t>() is used to create the root XML element, and the function adds child elements for each item.</a:t>
            </a:r>
          </a:p>
          <a:p>
            <a:r>
              <a:rPr lang="en-US" dirty="0" err="1"/>
              <a:t>simplexml_load_string</a:t>
            </a:r>
            <a:r>
              <a:rPr lang="en-US" dirty="0"/>
              <a:t>() parses the XML string back into a PHP object.</a:t>
            </a:r>
          </a:p>
          <a:p>
            <a:r>
              <a:rPr lang="en-US" dirty="0" err="1"/>
              <a:t>file_put_contents</a:t>
            </a:r>
            <a:r>
              <a:rPr lang="en-US" dirty="0"/>
              <a:t>() - The </a:t>
            </a:r>
            <a:r>
              <a:rPr lang="en-US" dirty="0" err="1"/>
              <a:t>file_put_contents</a:t>
            </a:r>
            <a:r>
              <a:rPr lang="en-US" dirty="0"/>
              <a:t>() writes data to a file.</a:t>
            </a:r>
          </a:p>
          <a:p>
            <a:r>
              <a:rPr lang="en-US" dirty="0" err="1"/>
              <a:t>file_get_contents</a:t>
            </a:r>
            <a:r>
              <a:rPr lang="en-US" dirty="0"/>
              <a:t>() - The </a:t>
            </a:r>
            <a:r>
              <a:rPr lang="en-US" dirty="0" err="1"/>
              <a:t>file_get_contents</a:t>
            </a:r>
            <a:r>
              <a:rPr lang="en-US" dirty="0"/>
              <a:t>() reads a file into a string.</a:t>
            </a:r>
          </a:p>
        </p:txBody>
      </p:sp>
    </p:spTree>
    <p:extLst>
      <p:ext uri="{BB962C8B-B14F-4D97-AF65-F5344CB8AC3E}">
        <p14:creationId xmlns:p14="http://schemas.microsoft.com/office/powerpoint/2010/main" val="1003253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http://www.kodecrash.com/javascript/read-write-json-file-using-php/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https://gist.github.com/recked/7329961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https://www.kodingmadesimple.com/2016/05/how-to-write-json-to-file-in-php.html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https://code.tutsplus.com/tutorials/how-to-upload-a-file-in-php-with-example--cms-31763</a:t>
            </a:r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Learning outcome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Data Access using PHP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altLang="en-US" sz="2600" b="1" dirty="0">
                <a:solidFill>
                  <a:schemeClr val="tx1"/>
                </a:solidFill>
              </a:rPr>
              <a:t>Data Read / Write in text file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2600" b="1" dirty="0">
                <a:solidFill>
                  <a:schemeClr val="tx1"/>
                </a:solidFill>
              </a:rPr>
              <a:t>PHP </a:t>
            </a:r>
            <a:r>
              <a:rPr lang="en-US" sz="2600" b="1" dirty="0" err="1">
                <a:solidFill>
                  <a:schemeClr val="tx1"/>
                </a:solidFill>
              </a:rPr>
              <a:t>SimpleXML</a:t>
            </a:r>
            <a:r>
              <a:rPr lang="en-US" sz="2600" b="1" dirty="0">
                <a:solidFill>
                  <a:schemeClr val="tx1"/>
                </a:solidFill>
              </a:rPr>
              <a:t>/JSON - Read /write in xml File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PHP Include Files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Upload File in PHP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Books and References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 dirty="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 dirty="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outcome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41519" y="2135452"/>
            <a:ext cx="8229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In this lecture, we will learn “read the form data and write to the files”.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In between, we will assign data to the class variable(object) or Array.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4098" name="Picture 2" descr="E:\Spring 2019-2020\Web Tech\Silde Web Tech\Back Up\jquery-php-for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983" y="3705111"/>
            <a:ext cx="5519329" cy="247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 better method to open files is with the </a:t>
            </a:r>
            <a:r>
              <a:rPr lang="en-US" sz="2400" dirty="0" err="1"/>
              <a:t>fopen</a:t>
            </a:r>
            <a:r>
              <a:rPr lang="en-US" sz="2400" dirty="0"/>
              <a:t>() function. This function gives you more options than the </a:t>
            </a:r>
            <a:r>
              <a:rPr lang="en-US" sz="2400" dirty="0" err="1"/>
              <a:t>readfile</a:t>
            </a:r>
            <a:r>
              <a:rPr lang="en-US" sz="2400" dirty="0"/>
              <a:t>() function.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"webdictionary.txt"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"r"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die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"Unable to open file!"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fread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myfile,filesize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"webdictionary.txt"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));</a:t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fclose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“r” means Open a file for read only. File pointer starts at the beginning of the file.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“w”	Open a file for write only. Erases the contents of the file or creates a new file if it doesn't exist. File pointer starts at the beginning of the file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Data Read / Write in text file</a:t>
            </a:r>
          </a:p>
        </p:txBody>
      </p:sp>
    </p:spTree>
    <p:extLst>
      <p:ext uri="{BB962C8B-B14F-4D97-AF65-F5344CB8AC3E}">
        <p14:creationId xmlns:p14="http://schemas.microsoft.com/office/powerpoint/2010/main" val="225558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Data Read / Write in text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A better method to open files is with the </a:t>
            </a:r>
            <a:r>
              <a:rPr lang="en-US" dirty="0" err="1"/>
              <a:t>fopen</a:t>
            </a:r>
            <a:r>
              <a:rPr lang="en-US" dirty="0"/>
              <a:t>() function. This function gives you more options than the </a:t>
            </a:r>
            <a:r>
              <a:rPr lang="en-US" dirty="0" err="1"/>
              <a:t>readfile</a:t>
            </a:r>
            <a:r>
              <a:rPr lang="en-US" dirty="0"/>
              <a:t>() function.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"webdictionary.txt"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"r"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die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"Unable to open file!"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fread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myfile,filesize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"webdictionary.txt"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));</a:t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fclose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“r” means Open a file for read only. File pointer starts at the beginning of the file.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“w”	Open a file for write only. Erases the contents of the file or creates a new file if it doesn't exist. File pointer starts at the beginning of the file.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“a”	Open a file for write only. The existing data in file is preserved. File pointer starts at the end of the file. Creates a new file if the file doesn't exist</a:t>
            </a:r>
          </a:p>
        </p:txBody>
      </p:sp>
    </p:spTree>
    <p:extLst>
      <p:ext uri="{BB962C8B-B14F-4D97-AF65-F5344CB8AC3E}">
        <p14:creationId xmlns:p14="http://schemas.microsoft.com/office/powerpoint/2010/main" val="1904248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PHP Write to File - </a:t>
            </a:r>
            <a:r>
              <a:rPr lang="en-US" sz="2600" b="1" dirty="0" err="1">
                <a:solidFill>
                  <a:schemeClr val="tx1"/>
                </a:solidFill>
              </a:rPr>
              <a:t>fwrite</a:t>
            </a:r>
            <a:r>
              <a:rPr lang="en-US" sz="2600" b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fwrite</a:t>
            </a:r>
            <a:r>
              <a:rPr lang="en-US" sz="2000" dirty="0"/>
              <a:t>() function is used to write to a file.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The first parameter of </a:t>
            </a:r>
            <a:r>
              <a:rPr lang="en-US" sz="2000" dirty="0" err="1"/>
              <a:t>fwrite</a:t>
            </a:r>
            <a:r>
              <a:rPr lang="en-US" sz="2000" dirty="0"/>
              <a:t>() contains the name of the file to write to and the second parameter is the string to be written.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"newfile.txt"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die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"Unable to open file!"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$txt =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"John Doe\n"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fwrite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 $txt);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$txt =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"Jane Doe\n"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fwrite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 $txt);</a:t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fclose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87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XML (</a:t>
            </a:r>
            <a:r>
              <a:rPr lang="en-US" sz="2400" dirty="0" err="1"/>
              <a:t>eXtensible</a:t>
            </a:r>
            <a:r>
              <a:rPr lang="en-US" sz="2400" dirty="0"/>
              <a:t> Markup Language) is a markup language designed to store and transport data.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It is both human-readable and machine-readable.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XML documents are structured with a set of nested elements and tags that define data.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3223371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 b="1" dirty="0">
                <a:solidFill>
                  <a:schemeClr val="tx1"/>
                </a:solidFill>
              </a:rPr>
              <a:t>Creating a XML Document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The following code above is great and generates XML.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The  </a:t>
            </a:r>
            <a:r>
              <a:rPr lang="en-US" sz="2000" dirty="0" err="1"/>
              <a:t>file_put_contents</a:t>
            </a:r>
            <a:r>
              <a:rPr lang="en-US" sz="2000" dirty="0"/>
              <a:t>() function create a separate XML file called </a:t>
            </a:r>
            <a:r>
              <a:rPr lang="en-US" sz="2000" b="1" dirty="0"/>
              <a:t>books.xml</a:t>
            </a:r>
            <a:r>
              <a:rPr lang="en-US" sz="2000" dirty="0"/>
              <a:t>.</a:t>
            </a:r>
          </a:p>
          <a:p>
            <a:pPr lvl="1"/>
            <a:r>
              <a:rPr lang="en-US" sz="1600" dirty="0">
                <a:latin typeface="Consolas" pitchFamily="49" charset="0"/>
              </a:rPr>
              <a:t>	&lt;?</a:t>
            </a:r>
            <a:r>
              <a:rPr lang="en-US" sz="1600" dirty="0" err="1">
                <a:latin typeface="Consolas" pitchFamily="49" charset="0"/>
              </a:rPr>
              <a:t>php</a:t>
            </a:r>
            <a:endParaRPr lang="en-US" sz="1600" dirty="0">
              <a:latin typeface="Consolas" pitchFamily="49" charset="0"/>
            </a:endParaRPr>
          </a:p>
          <a:p>
            <a:pPr lvl="2"/>
            <a:r>
              <a:rPr lang="en-US" sz="1600" dirty="0">
                <a:latin typeface="Consolas" pitchFamily="49" charset="0"/>
              </a:rPr>
              <a:t>$</a:t>
            </a:r>
            <a:r>
              <a:rPr lang="en-US" sz="1600" dirty="0" err="1">
                <a:latin typeface="Consolas" pitchFamily="49" charset="0"/>
              </a:rPr>
              <a:t>simplexml</a:t>
            </a:r>
            <a:r>
              <a:rPr lang="en-US" sz="1600" dirty="0">
                <a:latin typeface="Consolas" pitchFamily="49" charset="0"/>
              </a:rPr>
              <a:t>= new </a:t>
            </a:r>
            <a:r>
              <a:rPr lang="en-US" sz="1600" dirty="0" err="1">
                <a:latin typeface="Consolas" pitchFamily="49" charset="0"/>
              </a:rPr>
              <a:t>SimpleXMLElement</a:t>
            </a:r>
            <a:r>
              <a:rPr lang="en-US" sz="1600" dirty="0">
                <a:latin typeface="Consolas" pitchFamily="49" charset="0"/>
              </a:rPr>
              <a:t>('&lt;?xml version="1.0"?&gt;&lt;books/&gt;');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$book1= $</a:t>
            </a:r>
            <a:r>
              <a:rPr lang="en-US" sz="1600" dirty="0" err="1">
                <a:latin typeface="Consolas" pitchFamily="49" charset="0"/>
              </a:rPr>
              <a:t>simplexml</a:t>
            </a:r>
            <a:r>
              <a:rPr lang="en-US" sz="1600" dirty="0">
                <a:latin typeface="Consolas" pitchFamily="49" charset="0"/>
              </a:rPr>
              <a:t>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('book');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$book1-&gt;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("</a:t>
            </a:r>
            <a:r>
              <a:rPr lang="en-US" sz="1600" dirty="0" err="1">
                <a:latin typeface="Consolas" pitchFamily="49" charset="0"/>
              </a:rPr>
              <a:t>Booktitle</a:t>
            </a:r>
            <a:r>
              <a:rPr lang="en-US" sz="1600" dirty="0">
                <a:latin typeface="Consolas" pitchFamily="49" charset="0"/>
              </a:rPr>
              <a:t>", "The Wandering Oz");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$book1-&gt;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("</a:t>
            </a:r>
            <a:r>
              <a:rPr lang="en-US" dirty="0"/>
              <a:t>PublicationDate</a:t>
            </a:r>
            <a:r>
              <a:rPr lang="en-US" sz="1600" dirty="0">
                <a:latin typeface="Consolas" pitchFamily="49" charset="0"/>
              </a:rPr>
              <a:t>“,2007);</a:t>
            </a:r>
          </a:p>
          <a:p>
            <a:pPr lvl="2"/>
            <a:endParaRPr lang="en-US" sz="1600" dirty="0">
              <a:latin typeface="Consolas" pitchFamily="49" charset="0"/>
            </a:endParaRPr>
          </a:p>
          <a:p>
            <a:pPr lvl="2"/>
            <a:r>
              <a:rPr lang="en-US" sz="1600" dirty="0">
                <a:latin typeface="Consolas" pitchFamily="49" charset="0"/>
              </a:rPr>
              <a:t>$book2= $</a:t>
            </a:r>
            <a:r>
              <a:rPr lang="en-US" sz="1600" dirty="0" err="1">
                <a:latin typeface="Consolas" pitchFamily="49" charset="0"/>
              </a:rPr>
              <a:t>simplexml</a:t>
            </a:r>
            <a:r>
              <a:rPr lang="en-US" sz="1600" dirty="0">
                <a:latin typeface="Consolas" pitchFamily="49" charset="0"/>
              </a:rPr>
              <a:t>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('book');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$book2-&gt;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("</a:t>
            </a:r>
            <a:r>
              <a:rPr lang="en-US" sz="1600" dirty="0" err="1">
                <a:latin typeface="Consolas" pitchFamily="49" charset="0"/>
              </a:rPr>
              <a:t>Booktitle</a:t>
            </a:r>
            <a:r>
              <a:rPr lang="en-US" sz="1600" dirty="0">
                <a:latin typeface="Consolas" pitchFamily="49" charset="0"/>
              </a:rPr>
              <a:t>", "The Roaming Fox");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$book2-&gt;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("</a:t>
            </a:r>
            <a:r>
              <a:rPr lang="en-US" sz="1600" dirty="0" err="1">
                <a:latin typeface="Consolas" pitchFamily="49" charset="0"/>
              </a:rPr>
              <a:t>PublicationDate</a:t>
            </a:r>
            <a:r>
              <a:rPr lang="en-US" sz="1600" dirty="0">
                <a:latin typeface="Consolas" pitchFamily="49" charset="0"/>
              </a:rPr>
              <a:t>", 2009);  </a:t>
            </a:r>
          </a:p>
          <a:p>
            <a:pPr lvl="2"/>
            <a:endParaRPr lang="en-US" sz="1600" dirty="0">
              <a:latin typeface="Consolas" pitchFamily="49" charset="0"/>
            </a:endParaRPr>
          </a:p>
          <a:p>
            <a:pPr lvl="2"/>
            <a:r>
              <a:rPr lang="en-US" sz="1600" dirty="0">
                <a:latin typeface="Consolas" pitchFamily="49" charset="0"/>
              </a:rPr>
              <a:t>file_put_contents('books.xml', $</a:t>
            </a:r>
            <a:r>
              <a:rPr lang="en-US" sz="1600" dirty="0" err="1">
                <a:latin typeface="Consolas" pitchFamily="49" charset="0"/>
              </a:rPr>
              <a:t>simplexml</a:t>
            </a:r>
            <a:r>
              <a:rPr lang="en-US" sz="1600" dirty="0">
                <a:latin typeface="Consolas" pitchFamily="49" charset="0"/>
              </a:rPr>
              <a:t>-&gt;</a:t>
            </a:r>
            <a:r>
              <a:rPr lang="en-US" sz="1600" dirty="0" err="1">
                <a:latin typeface="Consolas" pitchFamily="49" charset="0"/>
              </a:rPr>
              <a:t>asXML</a:t>
            </a:r>
            <a:r>
              <a:rPr lang="en-US" sz="1600" dirty="0">
                <a:latin typeface="Consolas" pitchFamily="49" charset="0"/>
              </a:rPr>
              <a:t>());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83657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41519" y="2135452"/>
            <a:ext cx="8229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JSON (JavaScript Object Notation) is a lightweight data interchange format.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It is easy for humans to read and write, and for machines to parse and generate.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JSON structures data as key-value pairs in a nested structure.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B407E98-2775-E812-33EA-800873EDD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205" y="325898"/>
            <a:ext cx="7808976" cy="1088136"/>
          </a:xfrm>
        </p:spPr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BE9BC58-89E7-13AF-2472-55F0A2159646}"/>
              </a:ext>
            </a:extLst>
          </p:cNvPr>
          <p:cNvSpPr txBox="1">
            <a:spLocks/>
          </p:cNvSpPr>
          <p:nvPr/>
        </p:nvSpPr>
        <p:spPr>
          <a:xfrm>
            <a:off x="531069" y="1409320"/>
            <a:ext cx="7754112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18169080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1966</TotalTime>
  <Words>1638</Words>
  <Application>Microsoft Office PowerPoint</Application>
  <PresentationFormat>On-screen Show (4:3)</PresentationFormat>
  <Paragraphs>188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Spectrum</vt:lpstr>
      <vt:lpstr>Data Access using PHP</vt:lpstr>
      <vt:lpstr>Data Access using PHP</vt:lpstr>
      <vt:lpstr>Learning outcome </vt:lpstr>
      <vt:lpstr>Data Access using PHP</vt:lpstr>
      <vt:lpstr>PowerPoint Presentation</vt:lpstr>
      <vt:lpstr>PowerPoint Presentation</vt:lpstr>
      <vt:lpstr>Data Access using PHP</vt:lpstr>
      <vt:lpstr>PowerPoint Presentation</vt:lpstr>
      <vt:lpstr>Data Access using PHP</vt:lpstr>
      <vt:lpstr>JSON vs XML</vt:lpstr>
      <vt:lpstr>PowerPoint Presentation</vt:lpstr>
      <vt:lpstr>Where XML and JSON are Used</vt:lpstr>
      <vt:lpstr>XML Encode and Decode example </vt:lpstr>
      <vt:lpstr>JSON Encode and Decode example </vt:lpstr>
      <vt:lpstr>JSON Data Types</vt:lpstr>
      <vt:lpstr>PHP Functions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Sazzad Hossain</cp:lastModifiedBy>
  <cp:revision>160</cp:revision>
  <dcterms:created xsi:type="dcterms:W3CDTF">2018-12-10T17:20:29Z</dcterms:created>
  <dcterms:modified xsi:type="dcterms:W3CDTF">2024-11-25T14:34:44Z</dcterms:modified>
</cp:coreProperties>
</file>