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D57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D57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D57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D57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D57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05075" y="0"/>
            <a:ext cx="9686925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427" y="214249"/>
            <a:ext cx="5931535" cy="62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7038" y="2058035"/>
            <a:ext cx="9892665" cy="321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05666" y="6479792"/>
            <a:ext cx="174625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0D57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1160" y="1201671"/>
            <a:ext cx="5235575" cy="1360170"/>
          </a:xfrm>
          <a:prstGeom prst="rect"/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4400">
                <a:solidFill>
                  <a:srgbClr val="FFFFFF"/>
                </a:solidFill>
              </a:rPr>
              <a:t>Команда:</a:t>
            </a:r>
            <a:r>
              <a:rPr dirty="0" sz="4400" spc="-110">
                <a:solidFill>
                  <a:srgbClr val="FFFFFF"/>
                </a:solidFill>
              </a:rPr>
              <a:t> </a:t>
            </a:r>
            <a:r>
              <a:rPr dirty="0" sz="4400" spc="-10">
                <a:solidFill>
                  <a:srgbClr val="FFFFFF"/>
                </a:solidFill>
              </a:rPr>
              <a:t>КУБ_ИТ</a:t>
            </a:r>
            <a:endParaRPr sz="4400"/>
          </a:p>
          <a:p>
            <a:pPr marL="102235">
              <a:lnSpc>
                <a:spcPct val="100000"/>
              </a:lnSpc>
              <a:spcBef>
                <a:spcPts val="400"/>
              </a:spcBef>
            </a:pPr>
            <a:r>
              <a:rPr dirty="0" sz="3600">
                <a:solidFill>
                  <a:srgbClr val="FFFFFF"/>
                </a:solidFill>
              </a:rPr>
              <a:t>Проект:</a:t>
            </a:r>
            <a:r>
              <a:rPr dirty="0" sz="3600" spc="330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Фильмотека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685800" y="1685925"/>
            <a:ext cx="11506200" cy="3781425"/>
            <a:chOff x="685800" y="1685925"/>
            <a:chExt cx="11506200" cy="37814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685925"/>
              <a:ext cx="3876675" cy="3781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8100" y="2562225"/>
              <a:ext cx="8343900" cy="2486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1160" y="1201671"/>
            <a:ext cx="5235575" cy="1360170"/>
          </a:xfrm>
          <a:prstGeom prst="rect"/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4400">
                <a:solidFill>
                  <a:srgbClr val="FFFFFF"/>
                </a:solidFill>
              </a:rPr>
              <a:t>Команда:</a:t>
            </a:r>
            <a:r>
              <a:rPr dirty="0" sz="4400" spc="-110">
                <a:solidFill>
                  <a:srgbClr val="FFFFFF"/>
                </a:solidFill>
              </a:rPr>
              <a:t> </a:t>
            </a:r>
            <a:r>
              <a:rPr dirty="0" sz="4400" spc="-10">
                <a:solidFill>
                  <a:srgbClr val="FFFFFF"/>
                </a:solidFill>
              </a:rPr>
              <a:t>КУБ_ИТ</a:t>
            </a:r>
            <a:endParaRPr sz="4400"/>
          </a:p>
          <a:p>
            <a:pPr marL="102235">
              <a:lnSpc>
                <a:spcPct val="100000"/>
              </a:lnSpc>
              <a:spcBef>
                <a:spcPts val="400"/>
              </a:spcBef>
            </a:pPr>
            <a:r>
              <a:rPr dirty="0" sz="3600">
                <a:solidFill>
                  <a:srgbClr val="FFFFFF"/>
                </a:solidFill>
              </a:rPr>
              <a:t>Проект:</a:t>
            </a:r>
            <a:r>
              <a:rPr dirty="0" sz="3600" spc="330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Фильмотека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685800" y="1685925"/>
            <a:ext cx="11506200" cy="3781425"/>
            <a:chOff x="685800" y="1685925"/>
            <a:chExt cx="11506200" cy="37814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685925"/>
              <a:ext cx="3876675" cy="3781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8100" y="2562225"/>
              <a:ext cx="8343900" cy="2486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80"/>
              <a:t>Наша</a:t>
            </a:r>
            <a:r>
              <a:rPr dirty="0" spc="204"/>
              <a:t> </a:t>
            </a:r>
            <a:r>
              <a:rPr dirty="0" spc="65"/>
              <a:t>команда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0" y="400050"/>
            <a:ext cx="1228725" cy="13525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57605" y="5295265"/>
            <a:ext cx="2647315" cy="1126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400" b="1">
                <a:solidFill>
                  <a:srgbClr val="3E2F50"/>
                </a:solidFill>
                <a:latin typeface="Arial"/>
                <a:cs typeface="Arial"/>
              </a:rPr>
              <a:t>Родичкин</a:t>
            </a:r>
            <a:r>
              <a:rPr dirty="0" sz="2400" spc="-55" b="1">
                <a:solidFill>
                  <a:srgbClr val="3E2F5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E2F50"/>
                </a:solidFill>
                <a:latin typeface="Arial"/>
                <a:cs typeface="Arial"/>
              </a:rPr>
              <a:t>Никита</a:t>
            </a:r>
            <a:endParaRPr sz="2400">
              <a:latin typeface="Arial"/>
              <a:cs typeface="Arial"/>
            </a:endParaRPr>
          </a:p>
          <a:p>
            <a:pPr algn="ctr" marL="1270">
              <a:lnSpc>
                <a:spcPts val="2865"/>
              </a:lnSpc>
              <a:spcBef>
                <a:spcPts val="50"/>
              </a:spcBef>
            </a:pPr>
            <a:r>
              <a:rPr dirty="0" sz="2400" spc="-10" b="1">
                <a:solidFill>
                  <a:srgbClr val="3E2F50"/>
                </a:solidFill>
                <a:latin typeface="Arial"/>
                <a:cs typeface="Arial"/>
              </a:rPr>
              <a:t>(Backend-</a:t>
            </a:r>
            <a:endParaRPr sz="2400">
              <a:latin typeface="Arial"/>
              <a:cs typeface="Arial"/>
            </a:endParaRPr>
          </a:p>
          <a:p>
            <a:pPr algn="ctr" marL="2540">
              <a:lnSpc>
                <a:spcPts val="2865"/>
              </a:lnSpc>
            </a:pPr>
            <a:r>
              <a:rPr dirty="0" sz="2400" spc="-10" b="1">
                <a:solidFill>
                  <a:srgbClr val="3E2F50"/>
                </a:solidFill>
                <a:latin typeface="Arial"/>
                <a:cs typeface="Arial"/>
              </a:rPr>
              <a:t>разработчик)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65701" y="4934902"/>
            <a:ext cx="2767965" cy="1126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2540">
              <a:lnSpc>
                <a:spcPct val="100400"/>
              </a:lnSpc>
              <a:spcBef>
                <a:spcPts val="90"/>
              </a:spcBef>
            </a:pPr>
            <a:r>
              <a:rPr dirty="0" sz="2400" b="1">
                <a:solidFill>
                  <a:srgbClr val="3E2F50"/>
                </a:solidFill>
                <a:latin typeface="Arial"/>
                <a:cs typeface="Arial"/>
              </a:rPr>
              <a:t>Трофимов</a:t>
            </a:r>
            <a:r>
              <a:rPr dirty="0" sz="2400" spc="-40" b="1">
                <a:solidFill>
                  <a:srgbClr val="3E2F5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3E2F50"/>
                </a:solidFill>
                <a:latin typeface="Arial"/>
                <a:cs typeface="Arial"/>
              </a:rPr>
              <a:t>Илья </a:t>
            </a:r>
            <a:r>
              <a:rPr dirty="0" sz="2400" spc="-10" b="1">
                <a:solidFill>
                  <a:srgbClr val="3E2F50"/>
                </a:solidFill>
                <a:latin typeface="Arial"/>
                <a:cs typeface="Arial"/>
              </a:rPr>
              <a:t>(Инженер </a:t>
            </a:r>
            <a:r>
              <a:rPr dirty="0" sz="2400" b="1">
                <a:solidFill>
                  <a:srgbClr val="3E2F50"/>
                </a:solidFill>
                <a:latin typeface="Arial"/>
                <a:cs typeface="Arial"/>
              </a:rPr>
              <a:t>нейронных </a:t>
            </a:r>
            <a:r>
              <a:rPr dirty="0" sz="2400" spc="-10" b="1">
                <a:solidFill>
                  <a:srgbClr val="3E2F50"/>
                </a:solidFill>
                <a:latin typeface="Arial"/>
                <a:cs typeface="Arial"/>
              </a:rPr>
              <a:t>сетей)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30541" y="5295265"/>
            <a:ext cx="3554095" cy="764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5"/>
              </a:spcBef>
            </a:pPr>
            <a:r>
              <a:rPr dirty="0" sz="2400" b="1">
                <a:solidFill>
                  <a:srgbClr val="3E2F50"/>
                </a:solidFill>
                <a:latin typeface="Arial"/>
                <a:cs typeface="Arial"/>
              </a:rPr>
              <a:t>Меховщикова</a:t>
            </a:r>
            <a:r>
              <a:rPr dirty="0" sz="2400" spc="-55" b="1">
                <a:solidFill>
                  <a:srgbClr val="3E2F5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3E2F50"/>
                </a:solidFill>
                <a:latin typeface="Arial"/>
                <a:cs typeface="Arial"/>
              </a:rPr>
              <a:t>Алёна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400" spc="-10" b="1">
                <a:solidFill>
                  <a:srgbClr val="3E2F50"/>
                </a:solidFill>
                <a:latin typeface="Arial"/>
                <a:cs typeface="Arial"/>
              </a:rPr>
              <a:t>(Frontend-разработчик)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0550" y="1333500"/>
            <a:ext cx="2390775" cy="3562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275" y="1343025"/>
            <a:ext cx="2609850" cy="35623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1500" y="1076325"/>
            <a:ext cx="2933700" cy="369570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85"/>
              <a:t>База</a:t>
            </a:r>
            <a:r>
              <a:rPr dirty="0" spc="280"/>
              <a:t> </a:t>
            </a:r>
            <a:r>
              <a:rPr dirty="0" spc="85"/>
              <a:t>фильмов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832" y="1370964"/>
            <a:ext cx="169862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0" b="1">
                <a:solidFill>
                  <a:srgbClr val="3E2F50"/>
                </a:solidFill>
                <a:latin typeface="Roboto"/>
                <a:cs typeface="Roboto"/>
              </a:rPr>
              <a:t>API</a:t>
            </a:r>
            <a:r>
              <a:rPr dirty="0" sz="2750" spc="60" b="1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750" spc="-20" b="1">
                <a:solidFill>
                  <a:srgbClr val="3E2F50"/>
                </a:solidFill>
                <a:latin typeface="Roboto"/>
                <a:cs typeface="Roboto"/>
              </a:rPr>
              <a:t>OMDB</a:t>
            </a:r>
            <a:endParaRPr sz="275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89501" y="1361439"/>
            <a:ext cx="246380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0" b="1">
                <a:solidFill>
                  <a:srgbClr val="3E2F50"/>
                </a:solidFill>
                <a:latin typeface="Roboto"/>
                <a:cs typeface="Roboto"/>
              </a:rPr>
              <a:t>Python-скрипт</a:t>
            </a:r>
            <a:endParaRPr sz="2750">
              <a:latin typeface="Roboto"/>
              <a:cs typeface="Robo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89619" y="1370964"/>
            <a:ext cx="335597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5" b="1">
                <a:solidFill>
                  <a:srgbClr val="3E2F50"/>
                </a:solidFill>
                <a:latin typeface="Roboto"/>
                <a:cs typeface="Roboto"/>
              </a:rPr>
              <a:t>CSV</a:t>
            </a:r>
            <a:r>
              <a:rPr dirty="0" sz="2750" spc="-30" b="1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750" b="1">
                <a:solidFill>
                  <a:srgbClr val="3E2F50"/>
                </a:solidFill>
                <a:latin typeface="Roboto"/>
                <a:cs typeface="Roboto"/>
              </a:rPr>
              <a:t>+</a:t>
            </a:r>
            <a:r>
              <a:rPr dirty="0" sz="2750" spc="45" b="1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750" spc="-10" b="1">
                <a:solidFill>
                  <a:srgbClr val="3E2F50"/>
                </a:solidFill>
                <a:latin typeface="Roboto"/>
                <a:cs typeface="Roboto"/>
              </a:rPr>
              <a:t>изображения</a:t>
            </a:r>
            <a:endParaRPr sz="2750">
              <a:latin typeface="Roboto"/>
              <a:cs typeface="Robo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74570" y="2407856"/>
            <a:ext cx="17303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E2F50"/>
                </a:solidFill>
                <a:latin typeface="Roboto"/>
                <a:cs typeface="Roboto"/>
              </a:rPr>
              <a:t>Django</a:t>
            </a:r>
            <a:r>
              <a:rPr dirty="0" sz="2400" spc="-45" b="1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400" spc="-25" b="1">
                <a:solidFill>
                  <a:srgbClr val="3E2F50"/>
                </a:solidFill>
                <a:latin typeface="Roboto"/>
                <a:cs typeface="Roboto"/>
              </a:rPr>
              <a:t>ORM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66026" y="2398331"/>
            <a:ext cx="159131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45" b="1">
                <a:solidFill>
                  <a:srgbClr val="3E2F50"/>
                </a:solidFill>
                <a:latin typeface="Roboto"/>
                <a:cs typeface="Roboto"/>
              </a:rPr>
              <a:t>SQL-</a:t>
            </a:r>
            <a:r>
              <a:rPr dirty="0" sz="2750" spc="-20" b="1">
                <a:solidFill>
                  <a:srgbClr val="3E2F50"/>
                </a:solidFill>
                <a:latin typeface="Roboto"/>
                <a:cs typeface="Roboto"/>
              </a:rPr>
              <a:t>база</a:t>
            </a:r>
            <a:endParaRPr sz="275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3405" y="4331970"/>
            <a:ext cx="6079490" cy="1489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dirty="0" sz="2400" spc="-10" b="1">
                <a:solidFill>
                  <a:srgbClr val="3E2F50"/>
                </a:solidFill>
                <a:latin typeface="Roboto"/>
                <a:cs typeface="Roboto"/>
              </a:rPr>
              <a:t>Технологии: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ts val="2855"/>
              </a:lnSpc>
            </a:pPr>
            <a:r>
              <a:rPr dirty="0" sz="2400" spc="-20">
                <a:solidFill>
                  <a:srgbClr val="3E2F50"/>
                </a:solidFill>
                <a:latin typeface="Roboto"/>
                <a:cs typeface="Roboto"/>
              </a:rPr>
              <a:t>Python,</a:t>
            </a:r>
            <a:r>
              <a:rPr dirty="0" sz="2400" spc="-85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3E2F50"/>
                </a:solidFill>
                <a:latin typeface="Roboto"/>
                <a:cs typeface="Roboto"/>
              </a:rPr>
              <a:t>OMDB</a:t>
            </a:r>
            <a:r>
              <a:rPr dirty="0" sz="2400" spc="-55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400">
                <a:solidFill>
                  <a:srgbClr val="3E2F50"/>
                </a:solidFill>
                <a:latin typeface="Roboto"/>
                <a:cs typeface="Roboto"/>
              </a:rPr>
              <a:t>API,</a:t>
            </a:r>
            <a:r>
              <a:rPr dirty="0" sz="2400" spc="-65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3E2F50"/>
                </a:solidFill>
                <a:latin typeface="Roboto"/>
                <a:cs typeface="Roboto"/>
              </a:rPr>
              <a:t>Django,</a:t>
            </a:r>
            <a:r>
              <a:rPr dirty="0" sz="2400" spc="-55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400" spc="-10">
                <a:solidFill>
                  <a:srgbClr val="3E2F50"/>
                </a:solidFill>
                <a:latin typeface="Roboto"/>
                <a:cs typeface="Roboto"/>
              </a:rPr>
              <a:t>Pandas</a:t>
            </a:r>
            <a:r>
              <a:rPr dirty="0" sz="2400" spc="-85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400" spc="-20">
                <a:solidFill>
                  <a:srgbClr val="3E2F50"/>
                </a:solidFill>
                <a:latin typeface="Roboto"/>
                <a:cs typeface="Roboto"/>
              </a:rPr>
              <a:t>(для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ts val="2865"/>
              </a:lnSpc>
            </a:pPr>
            <a:r>
              <a:rPr dirty="0" sz="2400">
                <a:solidFill>
                  <a:srgbClr val="3E2F50"/>
                </a:solidFill>
                <a:latin typeface="Roboto"/>
                <a:cs typeface="Roboto"/>
              </a:rPr>
              <a:t>обработки</a:t>
            </a:r>
            <a:r>
              <a:rPr dirty="0" sz="2400" spc="-130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400" spc="-10">
                <a:solidFill>
                  <a:srgbClr val="3E2F50"/>
                </a:solidFill>
                <a:latin typeface="Roboto"/>
                <a:cs typeface="Roboto"/>
              </a:rPr>
              <a:t>данных),</a:t>
            </a:r>
            <a:r>
              <a:rPr dirty="0" sz="2400" spc="-140">
                <a:solidFill>
                  <a:srgbClr val="3E2F50"/>
                </a:solidFill>
                <a:latin typeface="Roboto"/>
                <a:cs typeface="Roboto"/>
              </a:rPr>
              <a:t> </a:t>
            </a:r>
            <a:r>
              <a:rPr dirty="0" sz="2400" spc="-10">
                <a:solidFill>
                  <a:srgbClr val="3E2F50"/>
                </a:solidFill>
                <a:latin typeface="Roboto"/>
                <a:cs typeface="Roboto"/>
              </a:rPr>
              <a:t>автоматизированные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 spc="-100">
                <a:solidFill>
                  <a:srgbClr val="3E2F50"/>
                </a:solidFill>
                <a:latin typeface="Roboto"/>
                <a:cs typeface="Roboto"/>
              </a:rPr>
              <a:t>HTTP-</a:t>
            </a:r>
            <a:r>
              <a:rPr dirty="0" sz="2400" spc="-10">
                <a:solidFill>
                  <a:srgbClr val="3E2F50"/>
                </a:solidFill>
                <a:latin typeface="Roboto"/>
                <a:cs typeface="Roboto"/>
              </a:rPr>
              <a:t>запросы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795523" y="1567180"/>
            <a:ext cx="977265" cy="76200"/>
          </a:xfrm>
          <a:custGeom>
            <a:avLst/>
            <a:gdLst/>
            <a:ahLst/>
            <a:cxnLst/>
            <a:rect l="l" t="t" r="r" b="b"/>
            <a:pathLst>
              <a:path w="977264" h="76200">
                <a:moveTo>
                  <a:pt x="900429" y="0"/>
                </a:moveTo>
                <a:lnTo>
                  <a:pt x="900541" y="33330"/>
                </a:lnTo>
                <a:lnTo>
                  <a:pt x="900572" y="42855"/>
                </a:lnTo>
                <a:lnTo>
                  <a:pt x="900684" y="76200"/>
                </a:lnTo>
                <a:lnTo>
                  <a:pt x="966821" y="42855"/>
                </a:lnTo>
                <a:lnTo>
                  <a:pt x="913256" y="42855"/>
                </a:lnTo>
                <a:lnTo>
                  <a:pt x="913256" y="33330"/>
                </a:lnTo>
                <a:lnTo>
                  <a:pt x="967650" y="33330"/>
                </a:lnTo>
                <a:lnTo>
                  <a:pt x="900429" y="0"/>
                </a:lnTo>
                <a:close/>
              </a:path>
              <a:path w="977264" h="76200">
                <a:moveTo>
                  <a:pt x="900541" y="33330"/>
                </a:moveTo>
                <a:lnTo>
                  <a:pt x="0" y="37337"/>
                </a:lnTo>
                <a:lnTo>
                  <a:pt x="126" y="46862"/>
                </a:lnTo>
                <a:lnTo>
                  <a:pt x="900572" y="42855"/>
                </a:lnTo>
                <a:lnTo>
                  <a:pt x="900541" y="33330"/>
                </a:lnTo>
                <a:close/>
              </a:path>
              <a:path w="977264" h="76200">
                <a:moveTo>
                  <a:pt x="967650" y="33330"/>
                </a:moveTo>
                <a:lnTo>
                  <a:pt x="913256" y="33330"/>
                </a:lnTo>
                <a:lnTo>
                  <a:pt x="913256" y="42855"/>
                </a:lnTo>
                <a:lnTo>
                  <a:pt x="966821" y="42855"/>
                </a:lnTo>
                <a:lnTo>
                  <a:pt x="976756" y="37846"/>
                </a:lnTo>
                <a:lnTo>
                  <a:pt x="967650" y="3333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091298" y="1567180"/>
            <a:ext cx="1062990" cy="76200"/>
          </a:xfrm>
          <a:custGeom>
            <a:avLst/>
            <a:gdLst/>
            <a:ahLst/>
            <a:cxnLst/>
            <a:rect l="l" t="t" r="r" b="b"/>
            <a:pathLst>
              <a:path w="1062990" h="76200">
                <a:moveTo>
                  <a:pt x="986662" y="0"/>
                </a:moveTo>
                <a:lnTo>
                  <a:pt x="986774" y="33325"/>
                </a:lnTo>
                <a:lnTo>
                  <a:pt x="986805" y="42850"/>
                </a:lnTo>
                <a:lnTo>
                  <a:pt x="986917" y="76200"/>
                </a:lnTo>
                <a:lnTo>
                  <a:pt x="1053063" y="42850"/>
                </a:lnTo>
                <a:lnTo>
                  <a:pt x="999490" y="42850"/>
                </a:lnTo>
                <a:lnTo>
                  <a:pt x="999490" y="33325"/>
                </a:lnTo>
                <a:lnTo>
                  <a:pt x="1053873" y="33325"/>
                </a:lnTo>
                <a:lnTo>
                  <a:pt x="986662" y="0"/>
                </a:lnTo>
                <a:close/>
              </a:path>
              <a:path w="1062990" h="76200">
                <a:moveTo>
                  <a:pt x="986774" y="33325"/>
                </a:moveTo>
                <a:lnTo>
                  <a:pt x="0" y="37337"/>
                </a:lnTo>
                <a:lnTo>
                  <a:pt x="126" y="46862"/>
                </a:lnTo>
                <a:lnTo>
                  <a:pt x="986805" y="42850"/>
                </a:lnTo>
                <a:lnTo>
                  <a:pt x="986774" y="33325"/>
                </a:lnTo>
                <a:close/>
              </a:path>
              <a:path w="1062990" h="76200">
                <a:moveTo>
                  <a:pt x="1053873" y="33325"/>
                </a:moveTo>
                <a:lnTo>
                  <a:pt x="999490" y="33325"/>
                </a:lnTo>
                <a:lnTo>
                  <a:pt x="999490" y="42850"/>
                </a:lnTo>
                <a:lnTo>
                  <a:pt x="1053063" y="42850"/>
                </a:lnTo>
                <a:lnTo>
                  <a:pt x="1062990" y="37846"/>
                </a:lnTo>
                <a:lnTo>
                  <a:pt x="1053873" y="333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044051" y="2105279"/>
            <a:ext cx="1009015" cy="330835"/>
          </a:xfrm>
          <a:custGeom>
            <a:avLst/>
            <a:gdLst/>
            <a:ahLst/>
            <a:cxnLst/>
            <a:rect l="l" t="t" r="r" b="b"/>
            <a:pathLst>
              <a:path w="1009015" h="330835">
                <a:moveTo>
                  <a:pt x="61468" y="257556"/>
                </a:moveTo>
                <a:lnTo>
                  <a:pt x="0" y="316484"/>
                </a:lnTo>
                <a:lnTo>
                  <a:pt x="83947" y="330326"/>
                </a:lnTo>
                <a:lnTo>
                  <a:pt x="75277" y="302260"/>
                </a:lnTo>
                <a:lnTo>
                  <a:pt x="61975" y="302260"/>
                </a:lnTo>
                <a:lnTo>
                  <a:pt x="59181" y="293243"/>
                </a:lnTo>
                <a:lnTo>
                  <a:pt x="71329" y="289480"/>
                </a:lnTo>
                <a:lnTo>
                  <a:pt x="61468" y="257556"/>
                </a:lnTo>
                <a:close/>
              </a:path>
              <a:path w="1009015" h="330835">
                <a:moveTo>
                  <a:pt x="71329" y="289480"/>
                </a:moveTo>
                <a:lnTo>
                  <a:pt x="59181" y="293243"/>
                </a:lnTo>
                <a:lnTo>
                  <a:pt x="61975" y="302260"/>
                </a:lnTo>
                <a:lnTo>
                  <a:pt x="74115" y="298500"/>
                </a:lnTo>
                <a:lnTo>
                  <a:pt x="71329" y="289480"/>
                </a:lnTo>
                <a:close/>
              </a:path>
              <a:path w="1009015" h="330835">
                <a:moveTo>
                  <a:pt x="74115" y="298500"/>
                </a:moveTo>
                <a:lnTo>
                  <a:pt x="61975" y="302260"/>
                </a:lnTo>
                <a:lnTo>
                  <a:pt x="75277" y="302260"/>
                </a:lnTo>
                <a:lnTo>
                  <a:pt x="74115" y="298500"/>
                </a:lnTo>
                <a:close/>
              </a:path>
              <a:path w="1009015" h="330835">
                <a:moveTo>
                  <a:pt x="1005967" y="0"/>
                </a:moveTo>
                <a:lnTo>
                  <a:pt x="71329" y="289480"/>
                </a:lnTo>
                <a:lnTo>
                  <a:pt x="74115" y="298500"/>
                </a:lnTo>
                <a:lnTo>
                  <a:pt x="1008760" y="9017"/>
                </a:lnTo>
                <a:lnTo>
                  <a:pt x="100596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824476" y="2605277"/>
            <a:ext cx="1482090" cy="76200"/>
          </a:xfrm>
          <a:custGeom>
            <a:avLst/>
            <a:gdLst/>
            <a:ahLst/>
            <a:cxnLst/>
            <a:rect l="l" t="t" r="r" b="b"/>
            <a:pathLst>
              <a:path w="1482089" h="76200">
                <a:moveTo>
                  <a:pt x="76200" y="0"/>
                </a:moveTo>
                <a:lnTo>
                  <a:pt x="0" y="37846"/>
                </a:lnTo>
                <a:lnTo>
                  <a:pt x="76073" y="76200"/>
                </a:lnTo>
                <a:lnTo>
                  <a:pt x="76128" y="42836"/>
                </a:lnTo>
                <a:lnTo>
                  <a:pt x="63372" y="42836"/>
                </a:lnTo>
                <a:lnTo>
                  <a:pt x="63444" y="37464"/>
                </a:lnTo>
                <a:lnTo>
                  <a:pt x="63499" y="33311"/>
                </a:lnTo>
                <a:lnTo>
                  <a:pt x="76144" y="33311"/>
                </a:lnTo>
                <a:lnTo>
                  <a:pt x="76200" y="0"/>
                </a:lnTo>
                <a:close/>
              </a:path>
              <a:path w="1482089" h="76200">
                <a:moveTo>
                  <a:pt x="76144" y="33311"/>
                </a:moveTo>
                <a:lnTo>
                  <a:pt x="76128" y="42836"/>
                </a:lnTo>
                <a:lnTo>
                  <a:pt x="1481836" y="46989"/>
                </a:lnTo>
                <a:lnTo>
                  <a:pt x="1481836" y="37464"/>
                </a:lnTo>
                <a:lnTo>
                  <a:pt x="76144" y="33311"/>
                </a:lnTo>
                <a:close/>
              </a:path>
              <a:path w="1482089" h="76200">
                <a:moveTo>
                  <a:pt x="76144" y="33311"/>
                </a:moveTo>
                <a:lnTo>
                  <a:pt x="63499" y="33311"/>
                </a:lnTo>
                <a:lnTo>
                  <a:pt x="63444" y="37464"/>
                </a:lnTo>
                <a:lnTo>
                  <a:pt x="63372" y="42836"/>
                </a:lnTo>
                <a:lnTo>
                  <a:pt x="76128" y="42836"/>
                </a:lnTo>
                <a:lnTo>
                  <a:pt x="76144" y="3331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5" y="0"/>
            <a:ext cx="9686925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60"/>
              <a:t>Алгоритм</a:t>
            </a:r>
            <a:r>
              <a:rPr dirty="0" spc="145"/>
              <a:t> </a:t>
            </a:r>
            <a:r>
              <a:rPr dirty="0" spc="50"/>
              <a:t>поиска</a:t>
            </a:r>
            <a:r>
              <a:rPr dirty="0" spc="140"/>
              <a:t> </a:t>
            </a:r>
            <a:r>
              <a:rPr dirty="0" spc="45"/>
              <a:t>фильмов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50" y="914400"/>
            <a:ext cx="9410700" cy="504825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0"/>
              <a:t>Функционал</a:t>
            </a:r>
            <a:r>
              <a:rPr dirty="0" spc="265"/>
              <a:t> </a:t>
            </a:r>
            <a:r>
              <a:rPr dirty="0" spc="100"/>
              <a:t>веб-</a:t>
            </a:r>
            <a:r>
              <a:rPr dirty="0" spc="70"/>
              <a:t>сервиса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20787" y="920114"/>
            <a:ext cx="9935845" cy="5684520"/>
          </a:xfrm>
          <a:custGeom>
            <a:avLst/>
            <a:gdLst/>
            <a:ahLst/>
            <a:cxnLst/>
            <a:rect l="l" t="t" r="r" b="b"/>
            <a:pathLst>
              <a:path w="9935845" h="5684520">
                <a:moveTo>
                  <a:pt x="4967732" y="4356874"/>
                </a:moveTo>
                <a:lnTo>
                  <a:pt x="0" y="4356874"/>
                </a:lnTo>
                <a:lnTo>
                  <a:pt x="0" y="5684024"/>
                </a:lnTo>
                <a:lnTo>
                  <a:pt x="4967732" y="5684024"/>
                </a:lnTo>
                <a:lnTo>
                  <a:pt x="4967732" y="4356874"/>
                </a:lnTo>
                <a:close/>
              </a:path>
              <a:path w="9935845" h="5684520">
                <a:moveTo>
                  <a:pt x="4967732" y="3168154"/>
                </a:moveTo>
                <a:lnTo>
                  <a:pt x="0" y="3168154"/>
                </a:lnTo>
                <a:lnTo>
                  <a:pt x="0" y="4356862"/>
                </a:lnTo>
                <a:lnTo>
                  <a:pt x="4967732" y="4356862"/>
                </a:lnTo>
                <a:lnTo>
                  <a:pt x="4967732" y="3168154"/>
                </a:lnTo>
                <a:close/>
              </a:path>
              <a:path w="9935845" h="5684520">
                <a:moveTo>
                  <a:pt x="4967732" y="823048"/>
                </a:moveTo>
                <a:lnTo>
                  <a:pt x="0" y="823048"/>
                </a:lnTo>
                <a:lnTo>
                  <a:pt x="0" y="1840992"/>
                </a:lnTo>
                <a:lnTo>
                  <a:pt x="0" y="3168142"/>
                </a:lnTo>
                <a:lnTo>
                  <a:pt x="4967732" y="3168142"/>
                </a:lnTo>
                <a:lnTo>
                  <a:pt x="4967732" y="1840992"/>
                </a:lnTo>
                <a:lnTo>
                  <a:pt x="4967732" y="823048"/>
                </a:lnTo>
                <a:close/>
              </a:path>
              <a:path w="9935845" h="5684520">
                <a:moveTo>
                  <a:pt x="4967732" y="0"/>
                </a:moveTo>
                <a:lnTo>
                  <a:pt x="0" y="0"/>
                </a:lnTo>
                <a:lnTo>
                  <a:pt x="0" y="822960"/>
                </a:lnTo>
                <a:lnTo>
                  <a:pt x="4967732" y="822960"/>
                </a:lnTo>
                <a:lnTo>
                  <a:pt x="4967732" y="0"/>
                </a:lnTo>
                <a:close/>
              </a:path>
              <a:path w="9935845" h="5684520">
                <a:moveTo>
                  <a:pt x="9935502" y="4356874"/>
                </a:moveTo>
                <a:lnTo>
                  <a:pt x="4967770" y="4356874"/>
                </a:lnTo>
                <a:lnTo>
                  <a:pt x="4967770" y="5684024"/>
                </a:lnTo>
                <a:lnTo>
                  <a:pt x="9935502" y="5684024"/>
                </a:lnTo>
                <a:lnTo>
                  <a:pt x="9935502" y="4356874"/>
                </a:lnTo>
                <a:close/>
              </a:path>
              <a:path w="9935845" h="5684520">
                <a:moveTo>
                  <a:pt x="9935502" y="3168154"/>
                </a:moveTo>
                <a:lnTo>
                  <a:pt x="4967770" y="3168154"/>
                </a:lnTo>
                <a:lnTo>
                  <a:pt x="4967770" y="4356862"/>
                </a:lnTo>
                <a:lnTo>
                  <a:pt x="9935502" y="4356862"/>
                </a:lnTo>
                <a:lnTo>
                  <a:pt x="9935502" y="3168154"/>
                </a:lnTo>
                <a:close/>
              </a:path>
              <a:path w="9935845" h="5684520">
                <a:moveTo>
                  <a:pt x="9935502" y="823048"/>
                </a:moveTo>
                <a:lnTo>
                  <a:pt x="4967770" y="823048"/>
                </a:lnTo>
                <a:lnTo>
                  <a:pt x="4967770" y="1840992"/>
                </a:lnTo>
                <a:lnTo>
                  <a:pt x="4967770" y="3168142"/>
                </a:lnTo>
                <a:lnTo>
                  <a:pt x="9935502" y="3168142"/>
                </a:lnTo>
                <a:lnTo>
                  <a:pt x="9935502" y="1840992"/>
                </a:lnTo>
                <a:lnTo>
                  <a:pt x="9935502" y="823048"/>
                </a:lnTo>
                <a:close/>
              </a:path>
              <a:path w="9935845" h="5684520">
                <a:moveTo>
                  <a:pt x="9935502" y="0"/>
                </a:moveTo>
                <a:lnTo>
                  <a:pt x="4967770" y="0"/>
                </a:lnTo>
                <a:lnTo>
                  <a:pt x="4967770" y="822960"/>
                </a:lnTo>
                <a:lnTo>
                  <a:pt x="9935502" y="822960"/>
                </a:lnTo>
                <a:lnTo>
                  <a:pt x="99355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14437" y="913764"/>
          <a:ext cx="10024745" cy="568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7605"/>
                <a:gridCol w="4967605"/>
              </a:tblGrid>
              <a:tr h="82296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Регистрация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1145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57225" marR="490855" indent="-147955">
                        <a:lnSpc>
                          <a:spcPts val="2850"/>
                        </a:lnSpc>
                        <a:spcBef>
                          <a:spcPts val="345"/>
                        </a:spcBef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Создание</a:t>
                      </a:r>
                      <a:r>
                        <a:rPr dirty="0" sz="2400" spc="-5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аккаунта</a:t>
                      </a:r>
                      <a:r>
                        <a:rPr dirty="0" sz="2400" spc="-7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для</a:t>
                      </a:r>
                      <a:r>
                        <a:rPr dirty="0" sz="2400" spc="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нового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пользователя</a:t>
                      </a:r>
                      <a:r>
                        <a:rPr dirty="0" sz="2400" spc="-5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на</a:t>
                      </a:r>
                      <a:r>
                        <a:rPr dirty="0" sz="2400" spc="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платформе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17905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40"/>
                        </a:spcBef>
                      </a:pPr>
                      <a:r>
                        <a:rPr dirty="0" sz="2400" spc="-2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Вход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098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2865"/>
                        </a:lnSpc>
                        <a:spcBef>
                          <a:spcPts val="1000"/>
                        </a:spcBef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Авторизация</a:t>
                      </a:r>
                      <a:r>
                        <a:rPr dirty="0" sz="2400" spc="-7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зарегистрированных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L="17145">
                        <a:lnSpc>
                          <a:spcPts val="2865"/>
                        </a:lnSpc>
                      </a:pP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пользователей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270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2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Личный</a:t>
                      </a:r>
                      <a:r>
                        <a:rPr dirty="0" sz="2400" spc="-6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кабинет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5895" marR="156210">
                        <a:lnSpc>
                          <a:spcPts val="2860"/>
                        </a:lnSpc>
                        <a:spcBef>
                          <a:spcPts val="900"/>
                        </a:spcBef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Отображение</a:t>
                      </a:r>
                      <a:r>
                        <a:rPr dirty="0" sz="2400" spc="-1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имени</a:t>
                      </a:r>
                      <a:r>
                        <a:rPr dirty="0" sz="2400" spc="-6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пользователя,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личных</a:t>
                      </a:r>
                      <a:r>
                        <a:rPr dirty="0" sz="2400" spc="-7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рекомендаций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L="8890">
                        <a:lnSpc>
                          <a:spcPts val="2830"/>
                        </a:lnSpc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пользователю</a:t>
                      </a:r>
                      <a:r>
                        <a:rPr dirty="0" sz="2400" spc="-5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</a:t>
                      </a:r>
                      <a:r>
                        <a:rPr dirty="0" sz="2400" spc="-4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его</a:t>
                      </a:r>
                      <a:r>
                        <a:rPr dirty="0" sz="2400" spc="-4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лайкам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Главная</a:t>
                      </a:r>
                      <a:r>
                        <a:rPr dirty="0" sz="2400" spc="-3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страница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6845" marR="144145">
                        <a:lnSpc>
                          <a:spcPct val="100400"/>
                        </a:lnSpc>
                        <a:spcBef>
                          <a:spcPts val="245"/>
                        </a:spcBef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Поиск</a:t>
                      </a:r>
                      <a:r>
                        <a:rPr dirty="0" sz="2400" spc="-4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фильмов</a:t>
                      </a:r>
                      <a:r>
                        <a:rPr dirty="0" sz="2400" spc="-7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</a:t>
                      </a:r>
                      <a:r>
                        <a:rPr dirty="0" sz="2400" spc="-4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смысловому</a:t>
                      </a:r>
                      <a:r>
                        <a:rPr dirty="0" sz="2400" spc="-2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или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конкретному</a:t>
                      </a:r>
                      <a:r>
                        <a:rPr dirty="0" sz="2400" spc="-10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описанию,</a:t>
                      </a:r>
                      <a:r>
                        <a:rPr dirty="0" sz="2400" spc="-6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просмотр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страниц</a:t>
                      </a:r>
                      <a:r>
                        <a:rPr dirty="0" sz="2400" spc="-7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фильмов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2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Страницы</a:t>
                      </a:r>
                      <a:r>
                        <a:rPr dirty="0" sz="2400" spc="-6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фильмов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28295" marR="303530" indent="1270">
                        <a:lnSpc>
                          <a:spcPct val="100400"/>
                        </a:lnSpc>
                        <a:spcBef>
                          <a:spcPts val="259"/>
                        </a:spcBef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Просмотр</a:t>
                      </a:r>
                      <a:r>
                        <a:rPr dirty="0" sz="2400" spc="-7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общей</a:t>
                      </a:r>
                      <a:r>
                        <a:rPr dirty="0" sz="2400" spc="-9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информации</a:t>
                      </a:r>
                      <a:r>
                        <a:rPr dirty="0" sz="2400" spc="-3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о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фильме,</a:t>
                      </a:r>
                      <a:r>
                        <a:rPr dirty="0" sz="2400" spc="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комментариев</a:t>
                      </a:r>
                      <a:r>
                        <a:rPr dirty="0" sz="2400" spc="-7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оценок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пользователей,</a:t>
                      </a:r>
                      <a:r>
                        <a:rPr dirty="0" sz="2400" spc="-13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рецензий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0"/>
              <a:t>Функционал</a:t>
            </a:r>
            <a:r>
              <a:rPr dirty="0" spc="250"/>
              <a:t> </a:t>
            </a:r>
            <a:r>
              <a:rPr dirty="0" spc="65"/>
              <a:t>поиска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191488" y="2064257"/>
            <a:ext cx="9803765" cy="3213735"/>
          </a:xfrm>
          <a:custGeom>
            <a:avLst/>
            <a:gdLst/>
            <a:ahLst/>
            <a:cxnLst/>
            <a:rect l="l" t="t" r="r" b="b"/>
            <a:pathLst>
              <a:path w="9803765" h="3213735">
                <a:moveTo>
                  <a:pt x="4901679" y="0"/>
                </a:moveTo>
                <a:lnTo>
                  <a:pt x="0" y="0"/>
                </a:lnTo>
                <a:lnTo>
                  <a:pt x="0" y="1606677"/>
                </a:lnTo>
                <a:lnTo>
                  <a:pt x="0" y="3213354"/>
                </a:lnTo>
                <a:lnTo>
                  <a:pt x="4901679" y="3213354"/>
                </a:lnTo>
                <a:lnTo>
                  <a:pt x="4901679" y="1606677"/>
                </a:lnTo>
                <a:lnTo>
                  <a:pt x="4901679" y="0"/>
                </a:lnTo>
                <a:close/>
              </a:path>
              <a:path w="9803765" h="3213735">
                <a:moveTo>
                  <a:pt x="9803409" y="0"/>
                </a:moveTo>
                <a:lnTo>
                  <a:pt x="4901717" y="0"/>
                </a:lnTo>
                <a:lnTo>
                  <a:pt x="4901717" y="1606677"/>
                </a:lnTo>
                <a:lnTo>
                  <a:pt x="4901717" y="3213354"/>
                </a:lnTo>
                <a:lnTo>
                  <a:pt x="9803409" y="3213354"/>
                </a:lnTo>
                <a:lnTo>
                  <a:pt x="9803409" y="1606677"/>
                </a:lnTo>
                <a:lnTo>
                  <a:pt x="9803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85138" y="2058035"/>
          <a:ext cx="9892665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565"/>
                <a:gridCol w="4901565"/>
              </a:tblGrid>
              <a:tr h="160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Семантический</a:t>
                      </a:r>
                      <a:r>
                        <a:rPr dirty="0" sz="2400" spc="-13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поиск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4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Поиск</a:t>
                      </a:r>
                      <a:r>
                        <a:rPr dirty="0" sz="2400" spc="-4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</a:t>
                      </a:r>
                      <a:r>
                        <a:rPr dirty="0" sz="2400" spc="-5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описанию</a:t>
                      </a:r>
                      <a:r>
                        <a:rPr dirty="0" sz="2400" spc="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dirty="0" sz="2400" spc="-9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помощью</a:t>
                      </a:r>
                      <a:r>
                        <a:rPr dirty="0" sz="2400" spc="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AI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4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0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Конкретный</a:t>
                      </a:r>
                      <a:r>
                        <a:rPr dirty="0" sz="2400" spc="-1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поиск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7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ts val="2865"/>
                        </a:lnSpc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Поиск</a:t>
                      </a:r>
                      <a:r>
                        <a:rPr dirty="0" sz="2400" spc="-7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по</a:t>
                      </a:r>
                      <a:r>
                        <a:rPr dirty="0" sz="2400" spc="-6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режиссеру,</a:t>
                      </a:r>
                      <a:r>
                        <a:rPr dirty="0" sz="2400" spc="-7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названию</a:t>
                      </a:r>
                      <a:r>
                        <a:rPr dirty="0" sz="2400" spc="-8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или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L="6350">
                        <a:lnSpc>
                          <a:spcPts val="2865"/>
                        </a:lnSpc>
                      </a:pP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году</a:t>
                      </a:r>
                      <a:r>
                        <a:rPr dirty="0" sz="2400" spc="-6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выпуска</a:t>
                      </a:r>
                      <a:r>
                        <a:rPr dirty="0" sz="2400" spc="-4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3E2F50"/>
                          </a:solidFill>
                          <a:latin typeface="Calibri"/>
                          <a:cs typeface="Calibri"/>
                        </a:rPr>
                        <a:t>фильма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10"/>
              <a:t>Архитектура</a:t>
            </a:r>
            <a:r>
              <a:rPr dirty="0" spc="235"/>
              <a:t> </a:t>
            </a:r>
            <a:r>
              <a:rPr dirty="0" spc="90"/>
              <a:t>решения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062037" y="1138300"/>
            <a:ext cx="2553335" cy="2476500"/>
          </a:xfrm>
          <a:custGeom>
            <a:avLst/>
            <a:gdLst/>
            <a:ahLst/>
            <a:cxnLst/>
            <a:rect l="l" t="t" r="r" b="b"/>
            <a:pathLst>
              <a:path w="2553335" h="2476500">
                <a:moveTo>
                  <a:pt x="0" y="412750"/>
                </a:moveTo>
                <a:lnTo>
                  <a:pt x="2776" y="364612"/>
                </a:lnTo>
                <a:lnTo>
                  <a:pt x="10901" y="318107"/>
                </a:lnTo>
                <a:lnTo>
                  <a:pt x="24063" y="273542"/>
                </a:lnTo>
                <a:lnTo>
                  <a:pt x="41954" y="231228"/>
                </a:lnTo>
                <a:lnTo>
                  <a:pt x="64263" y="191475"/>
                </a:lnTo>
                <a:lnTo>
                  <a:pt x="90682" y="154591"/>
                </a:lnTo>
                <a:lnTo>
                  <a:pt x="120900" y="120888"/>
                </a:lnTo>
                <a:lnTo>
                  <a:pt x="154609" y="90673"/>
                </a:lnTo>
                <a:lnTo>
                  <a:pt x="191497" y="64257"/>
                </a:lnTo>
                <a:lnTo>
                  <a:pt x="231257" y="41950"/>
                </a:lnTo>
                <a:lnTo>
                  <a:pt x="273578" y="24061"/>
                </a:lnTo>
                <a:lnTo>
                  <a:pt x="318151" y="10900"/>
                </a:lnTo>
                <a:lnTo>
                  <a:pt x="364666" y="2776"/>
                </a:lnTo>
                <a:lnTo>
                  <a:pt x="412813" y="0"/>
                </a:lnTo>
                <a:lnTo>
                  <a:pt x="2139886" y="0"/>
                </a:lnTo>
                <a:lnTo>
                  <a:pt x="2188025" y="2776"/>
                </a:lnTo>
                <a:lnTo>
                  <a:pt x="2234536" y="10900"/>
                </a:lnTo>
                <a:lnTo>
                  <a:pt x="2279108" y="24061"/>
                </a:lnTo>
                <a:lnTo>
                  <a:pt x="2321432" y="41950"/>
                </a:lnTo>
                <a:lnTo>
                  <a:pt x="2361198" y="64257"/>
                </a:lnTo>
                <a:lnTo>
                  <a:pt x="2398094" y="90673"/>
                </a:lnTo>
                <a:lnTo>
                  <a:pt x="2431811" y="120888"/>
                </a:lnTo>
                <a:lnTo>
                  <a:pt x="2462039" y="154591"/>
                </a:lnTo>
                <a:lnTo>
                  <a:pt x="2488468" y="191475"/>
                </a:lnTo>
                <a:lnTo>
                  <a:pt x="2510787" y="231228"/>
                </a:lnTo>
                <a:lnTo>
                  <a:pt x="2528686" y="273542"/>
                </a:lnTo>
                <a:lnTo>
                  <a:pt x="2541855" y="318107"/>
                </a:lnTo>
                <a:lnTo>
                  <a:pt x="2549984" y="364612"/>
                </a:lnTo>
                <a:lnTo>
                  <a:pt x="2552763" y="412750"/>
                </a:lnTo>
                <a:lnTo>
                  <a:pt x="2552763" y="2063623"/>
                </a:lnTo>
                <a:lnTo>
                  <a:pt x="2549984" y="2111761"/>
                </a:lnTo>
                <a:lnTo>
                  <a:pt x="2541855" y="2158272"/>
                </a:lnTo>
                <a:lnTo>
                  <a:pt x="2528686" y="2202845"/>
                </a:lnTo>
                <a:lnTo>
                  <a:pt x="2510787" y="2245169"/>
                </a:lnTo>
                <a:lnTo>
                  <a:pt x="2488468" y="2284934"/>
                </a:lnTo>
                <a:lnTo>
                  <a:pt x="2462039" y="2321831"/>
                </a:lnTo>
                <a:lnTo>
                  <a:pt x="2431811" y="2355548"/>
                </a:lnTo>
                <a:lnTo>
                  <a:pt x="2398094" y="2385776"/>
                </a:lnTo>
                <a:lnTo>
                  <a:pt x="2361198" y="2412205"/>
                </a:lnTo>
                <a:lnTo>
                  <a:pt x="2321432" y="2434524"/>
                </a:lnTo>
                <a:lnTo>
                  <a:pt x="2279108" y="2452423"/>
                </a:lnTo>
                <a:lnTo>
                  <a:pt x="2234536" y="2465592"/>
                </a:lnTo>
                <a:lnTo>
                  <a:pt x="2188025" y="2473721"/>
                </a:lnTo>
                <a:lnTo>
                  <a:pt x="2139886" y="2476500"/>
                </a:lnTo>
                <a:lnTo>
                  <a:pt x="412813" y="2476500"/>
                </a:lnTo>
                <a:lnTo>
                  <a:pt x="364666" y="2473721"/>
                </a:lnTo>
                <a:lnTo>
                  <a:pt x="318151" y="2465592"/>
                </a:lnTo>
                <a:lnTo>
                  <a:pt x="273578" y="2452423"/>
                </a:lnTo>
                <a:lnTo>
                  <a:pt x="231257" y="2434524"/>
                </a:lnTo>
                <a:lnTo>
                  <a:pt x="191497" y="2412205"/>
                </a:lnTo>
                <a:lnTo>
                  <a:pt x="154609" y="2385776"/>
                </a:lnTo>
                <a:lnTo>
                  <a:pt x="120900" y="2355548"/>
                </a:lnTo>
                <a:lnTo>
                  <a:pt x="90682" y="2321831"/>
                </a:lnTo>
                <a:lnTo>
                  <a:pt x="64263" y="2284934"/>
                </a:lnTo>
                <a:lnTo>
                  <a:pt x="41954" y="2245169"/>
                </a:lnTo>
                <a:lnTo>
                  <a:pt x="24063" y="2202845"/>
                </a:lnTo>
                <a:lnTo>
                  <a:pt x="10901" y="2158272"/>
                </a:lnTo>
                <a:lnTo>
                  <a:pt x="2776" y="2111761"/>
                </a:lnTo>
                <a:lnTo>
                  <a:pt x="0" y="2063623"/>
                </a:lnTo>
                <a:lnTo>
                  <a:pt x="0" y="412750"/>
                </a:lnTo>
                <a:close/>
              </a:path>
            </a:pathLst>
          </a:custGeom>
          <a:ln w="25400">
            <a:solidFill>
              <a:srgbClr val="1E1C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62323" y="2529585"/>
            <a:ext cx="705485" cy="76200"/>
          </a:xfrm>
          <a:custGeom>
            <a:avLst/>
            <a:gdLst/>
            <a:ahLst/>
            <a:cxnLst/>
            <a:rect l="l" t="t" r="r" b="b"/>
            <a:pathLst>
              <a:path w="705485" h="76200">
                <a:moveTo>
                  <a:pt x="628523" y="0"/>
                </a:moveTo>
                <a:lnTo>
                  <a:pt x="629285" y="76200"/>
                </a:lnTo>
                <a:lnTo>
                  <a:pt x="694430" y="42917"/>
                </a:lnTo>
                <a:lnTo>
                  <a:pt x="641732" y="42917"/>
                </a:lnTo>
                <a:lnTo>
                  <a:pt x="641659" y="37464"/>
                </a:lnTo>
                <a:lnTo>
                  <a:pt x="641605" y="33392"/>
                </a:lnTo>
                <a:lnTo>
                  <a:pt x="696779" y="33392"/>
                </a:lnTo>
                <a:lnTo>
                  <a:pt x="628523" y="0"/>
                </a:lnTo>
                <a:close/>
              </a:path>
              <a:path w="705485" h="76200">
                <a:moveTo>
                  <a:pt x="628856" y="33392"/>
                </a:moveTo>
                <a:lnTo>
                  <a:pt x="0" y="39242"/>
                </a:lnTo>
                <a:lnTo>
                  <a:pt x="126" y="48767"/>
                </a:lnTo>
                <a:lnTo>
                  <a:pt x="628952" y="42917"/>
                </a:lnTo>
                <a:lnTo>
                  <a:pt x="628856" y="33392"/>
                </a:lnTo>
                <a:close/>
              </a:path>
              <a:path w="705485" h="76200">
                <a:moveTo>
                  <a:pt x="696779" y="33392"/>
                </a:moveTo>
                <a:lnTo>
                  <a:pt x="641605" y="33392"/>
                </a:lnTo>
                <a:lnTo>
                  <a:pt x="641659" y="37464"/>
                </a:lnTo>
                <a:lnTo>
                  <a:pt x="641732" y="42917"/>
                </a:lnTo>
                <a:lnTo>
                  <a:pt x="694430" y="42917"/>
                </a:lnTo>
                <a:lnTo>
                  <a:pt x="705103" y="37464"/>
                </a:lnTo>
                <a:lnTo>
                  <a:pt x="696779" y="3339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53896" y="1493837"/>
            <a:ext cx="1331595" cy="853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Клиентская часть (Frontend)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53896" y="2600388"/>
            <a:ext cx="1709420" cy="11201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dirty="0" sz="1800" b="1">
                <a:solidFill>
                  <a:srgbClr val="3E2F50"/>
                </a:solidFill>
                <a:latin typeface="Arial"/>
                <a:cs typeface="Arial"/>
              </a:rPr>
              <a:t>Форма </a:t>
            </a: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поиска, личный кабинет,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комментарии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824476" y="1138300"/>
            <a:ext cx="2543175" cy="2476500"/>
          </a:xfrm>
          <a:custGeom>
            <a:avLst/>
            <a:gdLst/>
            <a:ahLst/>
            <a:cxnLst/>
            <a:rect l="l" t="t" r="r" b="b"/>
            <a:pathLst>
              <a:path w="2543175" h="2476500">
                <a:moveTo>
                  <a:pt x="0" y="412750"/>
                </a:moveTo>
                <a:lnTo>
                  <a:pt x="2776" y="364612"/>
                </a:lnTo>
                <a:lnTo>
                  <a:pt x="10900" y="318107"/>
                </a:lnTo>
                <a:lnTo>
                  <a:pt x="24061" y="273542"/>
                </a:lnTo>
                <a:lnTo>
                  <a:pt x="41950" y="231228"/>
                </a:lnTo>
                <a:lnTo>
                  <a:pt x="64257" y="191475"/>
                </a:lnTo>
                <a:lnTo>
                  <a:pt x="90673" y="154591"/>
                </a:lnTo>
                <a:lnTo>
                  <a:pt x="120888" y="120888"/>
                </a:lnTo>
                <a:lnTo>
                  <a:pt x="154591" y="90673"/>
                </a:lnTo>
                <a:lnTo>
                  <a:pt x="191475" y="64257"/>
                </a:lnTo>
                <a:lnTo>
                  <a:pt x="231228" y="41950"/>
                </a:lnTo>
                <a:lnTo>
                  <a:pt x="273542" y="24061"/>
                </a:lnTo>
                <a:lnTo>
                  <a:pt x="318107" y="10900"/>
                </a:lnTo>
                <a:lnTo>
                  <a:pt x="364612" y="2776"/>
                </a:lnTo>
                <a:lnTo>
                  <a:pt x="412750" y="0"/>
                </a:lnTo>
                <a:lnTo>
                  <a:pt x="2130298" y="0"/>
                </a:lnTo>
                <a:lnTo>
                  <a:pt x="2178436" y="2776"/>
                </a:lnTo>
                <a:lnTo>
                  <a:pt x="2224947" y="10900"/>
                </a:lnTo>
                <a:lnTo>
                  <a:pt x="2269520" y="24061"/>
                </a:lnTo>
                <a:lnTo>
                  <a:pt x="2311844" y="41950"/>
                </a:lnTo>
                <a:lnTo>
                  <a:pt x="2351609" y="64257"/>
                </a:lnTo>
                <a:lnTo>
                  <a:pt x="2388506" y="90673"/>
                </a:lnTo>
                <a:lnTo>
                  <a:pt x="2422223" y="120888"/>
                </a:lnTo>
                <a:lnTo>
                  <a:pt x="2452451" y="154591"/>
                </a:lnTo>
                <a:lnTo>
                  <a:pt x="2478880" y="191475"/>
                </a:lnTo>
                <a:lnTo>
                  <a:pt x="2501199" y="231228"/>
                </a:lnTo>
                <a:lnTo>
                  <a:pt x="2519098" y="273542"/>
                </a:lnTo>
                <a:lnTo>
                  <a:pt x="2532267" y="318107"/>
                </a:lnTo>
                <a:lnTo>
                  <a:pt x="2540396" y="364612"/>
                </a:lnTo>
                <a:lnTo>
                  <a:pt x="2543175" y="412750"/>
                </a:lnTo>
                <a:lnTo>
                  <a:pt x="2543175" y="2063623"/>
                </a:lnTo>
                <a:lnTo>
                  <a:pt x="2540396" y="2111761"/>
                </a:lnTo>
                <a:lnTo>
                  <a:pt x="2532267" y="2158272"/>
                </a:lnTo>
                <a:lnTo>
                  <a:pt x="2519098" y="2202845"/>
                </a:lnTo>
                <a:lnTo>
                  <a:pt x="2501199" y="2245169"/>
                </a:lnTo>
                <a:lnTo>
                  <a:pt x="2478880" y="2284934"/>
                </a:lnTo>
                <a:lnTo>
                  <a:pt x="2452451" y="2321831"/>
                </a:lnTo>
                <a:lnTo>
                  <a:pt x="2422223" y="2355548"/>
                </a:lnTo>
                <a:lnTo>
                  <a:pt x="2388506" y="2385776"/>
                </a:lnTo>
                <a:lnTo>
                  <a:pt x="2351609" y="2412205"/>
                </a:lnTo>
                <a:lnTo>
                  <a:pt x="2311844" y="2434524"/>
                </a:lnTo>
                <a:lnTo>
                  <a:pt x="2269520" y="2452423"/>
                </a:lnTo>
                <a:lnTo>
                  <a:pt x="2224947" y="2465592"/>
                </a:lnTo>
                <a:lnTo>
                  <a:pt x="2178436" y="2473721"/>
                </a:lnTo>
                <a:lnTo>
                  <a:pt x="2130298" y="2476500"/>
                </a:lnTo>
                <a:lnTo>
                  <a:pt x="412750" y="2476500"/>
                </a:lnTo>
                <a:lnTo>
                  <a:pt x="364612" y="2473721"/>
                </a:lnTo>
                <a:lnTo>
                  <a:pt x="318107" y="2465592"/>
                </a:lnTo>
                <a:lnTo>
                  <a:pt x="273542" y="2452423"/>
                </a:lnTo>
                <a:lnTo>
                  <a:pt x="231228" y="2434524"/>
                </a:lnTo>
                <a:lnTo>
                  <a:pt x="191475" y="2412205"/>
                </a:lnTo>
                <a:lnTo>
                  <a:pt x="154591" y="2385776"/>
                </a:lnTo>
                <a:lnTo>
                  <a:pt x="120888" y="2355548"/>
                </a:lnTo>
                <a:lnTo>
                  <a:pt x="90673" y="2321831"/>
                </a:lnTo>
                <a:lnTo>
                  <a:pt x="64257" y="2284934"/>
                </a:lnTo>
                <a:lnTo>
                  <a:pt x="41950" y="2245169"/>
                </a:lnTo>
                <a:lnTo>
                  <a:pt x="24061" y="2202845"/>
                </a:lnTo>
                <a:lnTo>
                  <a:pt x="10900" y="2158272"/>
                </a:lnTo>
                <a:lnTo>
                  <a:pt x="2776" y="2111761"/>
                </a:lnTo>
                <a:lnTo>
                  <a:pt x="0" y="2063623"/>
                </a:lnTo>
                <a:lnTo>
                  <a:pt x="0" y="412750"/>
                </a:lnTo>
                <a:close/>
              </a:path>
            </a:pathLst>
          </a:custGeom>
          <a:ln w="25400">
            <a:solidFill>
              <a:srgbClr val="1E1C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199760" y="1218882"/>
            <a:ext cx="2218690" cy="2226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b="1">
                <a:solidFill>
                  <a:srgbClr val="3E2F50"/>
                </a:solidFill>
                <a:latin typeface="Arial"/>
                <a:cs typeface="Arial"/>
              </a:rPr>
              <a:t>Серверная</a:t>
            </a:r>
            <a:r>
              <a:rPr dirty="0" sz="1800" spc="-35" b="1">
                <a:solidFill>
                  <a:srgbClr val="3E2F5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3E2F50"/>
                </a:solidFill>
                <a:latin typeface="Arial"/>
                <a:cs typeface="Arial"/>
              </a:rPr>
              <a:t>часть </a:t>
            </a: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(Backend) </a:t>
            </a:r>
            <a:r>
              <a:rPr dirty="0" sz="1800" b="1">
                <a:solidFill>
                  <a:srgbClr val="3E2F50"/>
                </a:solidFill>
                <a:latin typeface="Arial"/>
                <a:cs typeface="Arial"/>
              </a:rPr>
              <a:t>Обработка</a:t>
            </a:r>
            <a:r>
              <a:rPr dirty="0" sz="1800" spc="-45" b="1">
                <a:solidFill>
                  <a:srgbClr val="3E2F5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запроса Векторизация </a:t>
            </a:r>
            <a:r>
              <a:rPr dirty="0" sz="1800" b="1">
                <a:solidFill>
                  <a:srgbClr val="3E2F50"/>
                </a:solidFill>
                <a:latin typeface="Arial"/>
                <a:cs typeface="Arial"/>
              </a:rPr>
              <a:t>Поиск</a:t>
            </a:r>
            <a:r>
              <a:rPr dirty="0" sz="1800" spc="-30" b="1">
                <a:solidFill>
                  <a:srgbClr val="3E2F5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похожих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5"/>
              </a:lnSpc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названий</a:t>
            </a:r>
            <a:endParaRPr sz="1800">
              <a:latin typeface="Arial"/>
              <a:cs typeface="Arial"/>
            </a:endParaRPr>
          </a:p>
          <a:p>
            <a:pPr marL="12700" marR="639445">
              <a:lnSpc>
                <a:spcPct val="100800"/>
              </a:lnSpc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Авторизация, регистрация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729726" y="1138300"/>
            <a:ext cx="2543175" cy="2476500"/>
          </a:xfrm>
          <a:custGeom>
            <a:avLst/>
            <a:gdLst/>
            <a:ahLst/>
            <a:cxnLst/>
            <a:rect l="l" t="t" r="r" b="b"/>
            <a:pathLst>
              <a:path w="2543175" h="2476500">
                <a:moveTo>
                  <a:pt x="0" y="412750"/>
                </a:moveTo>
                <a:lnTo>
                  <a:pt x="2776" y="364612"/>
                </a:lnTo>
                <a:lnTo>
                  <a:pt x="10900" y="318107"/>
                </a:lnTo>
                <a:lnTo>
                  <a:pt x="24061" y="273542"/>
                </a:lnTo>
                <a:lnTo>
                  <a:pt x="41950" y="231228"/>
                </a:lnTo>
                <a:lnTo>
                  <a:pt x="64257" y="191475"/>
                </a:lnTo>
                <a:lnTo>
                  <a:pt x="90673" y="154591"/>
                </a:lnTo>
                <a:lnTo>
                  <a:pt x="120888" y="120888"/>
                </a:lnTo>
                <a:lnTo>
                  <a:pt x="154591" y="90673"/>
                </a:lnTo>
                <a:lnTo>
                  <a:pt x="191475" y="64257"/>
                </a:lnTo>
                <a:lnTo>
                  <a:pt x="231228" y="41950"/>
                </a:lnTo>
                <a:lnTo>
                  <a:pt x="273542" y="24061"/>
                </a:lnTo>
                <a:lnTo>
                  <a:pt x="318107" y="10900"/>
                </a:lnTo>
                <a:lnTo>
                  <a:pt x="364612" y="2776"/>
                </a:lnTo>
                <a:lnTo>
                  <a:pt x="412750" y="0"/>
                </a:lnTo>
                <a:lnTo>
                  <a:pt x="2130298" y="0"/>
                </a:lnTo>
                <a:lnTo>
                  <a:pt x="2178436" y="2776"/>
                </a:lnTo>
                <a:lnTo>
                  <a:pt x="2224947" y="10900"/>
                </a:lnTo>
                <a:lnTo>
                  <a:pt x="2269520" y="24061"/>
                </a:lnTo>
                <a:lnTo>
                  <a:pt x="2311844" y="41950"/>
                </a:lnTo>
                <a:lnTo>
                  <a:pt x="2351609" y="64257"/>
                </a:lnTo>
                <a:lnTo>
                  <a:pt x="2388506" y="90673"/>
                </a:lnTo>
                <a:lnTo>
                  <a:pt x="2422223" y="120888"/>
                </a:lnTo>
                <a:lnTo>
                  <a:pt x="2452451" y="154591"/>
                </a:lnTo>
                <a:lnTo>
                  <a:pt x="2478880" y="191475"/>
                </a:lnTo>
                <a:lnTo>
                  <a:pt x="2501199" y="231228"/>
                </a:lnTo>
                <a:lnTo>
                  <a:pt x="2519098" y="273542"/>
                </a:lnTo>
                <a:lnTo>
                  <a:pt x="2532267" y="318107"/>
                </a:lnTo>
                <a:lnTo>
                  <a:pt x="2540396" y="364612"/>
                </a:lnTo>
                <a:lnTo>
                  <a:pt x="2543175" y="412750"/>
                </a:lnTo>
                <a:lnTo>
                  <a:pt x="2543175" y="2063623"/>
                </a:lnTo>
                <a:lnTo>
                  <a:pt x="2540396" y="2111761"/>
                </a:lnTo>
                <a:lnTo>
                  <a:pt x="2532267" y="2158272"/>
                </a:lnTo>
                <a:lnTo>
                  <a:pt x="2519098" y="2202845"/>
                </a:lnTo>
                <a:lnTo>
                  <a:pt x="2501199" y="2245169"/>
                </a:lnTo>
                <a:lnTo>
                  <a:pt x="2478880" y="2284934"/>
                </a:lnTo>
                <a:lnTo>
                  <a:pt x="2452451" y="2321831"/>
                </a:lnTo>
                <a:lnTo>
                  <a:pt x="2422223" y="2355548"/>
                </a:lnTo>
                <a:lnTo>
                  <a:pt x="2388506" y="2385776"/>
                </a:lnTo>
                <a:lnTo>
                  <a:pt x="2351609" y="2412205"/>
                </a:lnTo>
                <a:lnTo>
                  <a:pt x="2311844" y="2434524"/>
                </a:lnTo>
                <a:lnTo>
                  <a:pt x="2269520" y="2452423"/>
                </a:lnTo>
                <a:lnTo>
                  <a:pt x="2224947" y="2465592"/>
                </a:lnTo>
                <a:lnTo>
                  <a:pt x="2178436" y="2473721"/>
                </a:lnTo>
                <a:lnTo>
                  <a:pt x="2130298" y="2476500"/>
                </a:lnTo>
                <a:lnTo>
                  <a:pt x="412750" y="2476500"/>
                </a:lnTo>
                <a:lnTo>
                  <a:pt x="364612" y="2473721"/>
                </a:lnTo>
                <a:lnTo>
                  <a:pt x="318107" y="2465592"/>
                </a:lnTo>
                <a:lnTo>
                  <a:pt x="273542" y="2452423"/>
                </a:lnTo>
                <a:lnTo>
                  <a:pt x="231228" y="2434524"/>
                </a:lnTo>
                <a:lnTo>
                  <a:pt x="191475" y="2412205"/>
                </a:lnTo>
                <a:lnTo>
                  <a:pt x="154591" y="2385776"/>
                </a:lnTo>
                <a:lnTo>
                  <a:pt x="120888" y="2355548"/>
                </a:lnTo>
                <a:lnTo>
                  <a:pt x="90673" y="2321831"/>
                </a:lnTo>
                <a:lnTo>
                  <a:pt x="64257" y="2284934"/>
                </a:lnTo>
                <a:lnTo>
                  <a:pt x="41950" y="2245169"/>
                </a:lnTo>
                <a:lnTo>
                  <a:pt x="24061" y="2202845"/>
                </a:lnTo>
                <a:lnTo>
                  <a:pt x="10900" y="2158272"/>
                </a:lnTo>
                <a:lnTo>
                  <a:pt x="2776" y="2111761"/>
                </a:lnTo>
                <a:lnTo>
                  <a:pt x="0" y="2063623"/>
                </a:lnTo>
                <a:lnTo>
                  <a:pt x="0" y="412750"/>
                </a:lnTo>
                <a:close/>
              </a:path>
            </a:pathLst>
          </a:custGeom>
          <a:ln w="25400">
            <a:solidFill>
              <a:srgbClr val="1E1C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063990" y="1698942"/>
            <a:ext cx="7632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SQLite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063990" y="2252027"/>
            <a:ext cx="1116965" cy="8534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Хранение </a:t>
            </a:r>
            <a:r>
              <a:rPr dirty="0" sz="1800" b="1">
                <a:solidFill>
                  <a:srgbClr val="3E2F50"/>
                </a:solidFill>
                <a:latin typeface="Arial"/>
                <a:cs typeface="Arial"/>
              </a:rPr>
              <a:t>данных</a:t>
            </a:r>
            <a:r>
              <a:rPr dirty="0" sz="1800" spc="-25" b="1">
                <a:solidFill>
                  <a:srgbClr val="3E2F50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3E2F50"/>
                </a:solidFill>
                <a:latin typeface="Arial"/>
                <a:cs typeface="Arial"/>
              </a:rPr>
              <a:t>о </a:t>
            </a: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фильмах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824476" y="4033901"/>
            <a:ext cx="2543175" cy="2476500"/>
          </a:xfrm>
          <a:custGeom>
            <a:avLst/>
            <a:gdLst/>
            <a:ahLst/>
            <a:cxnLst/>
            <a:rect l="l" t="t" r="r" b="b"/>
            <a:pathLst>
              <a:path w="2543175" h="2476500">
                <a:moveTo>
                  <a:pt x="0" y="412750"/>
                </a:moveTo>
                <a:lnTo>
                  <a:pt x="2776" y="364612"/>
                </a:lnTo>
                <a:lnTo>
                  <a:pt x="10900" y="318107"/>
                </a:lnTo>
                <a:lnTo>
                  <a:pt x="24061" y="273542"/>
                </a:lnTo>
                <a:lnTo>
                  <a:pt x="41950" y="231228"/>
                </a:lnTo>
                <a:lnTo>
                  <a:pt x="64257" y="191475"/>
                </a:lnTo>
                <a:lnTo>
                  <a:pt x="90673" y="154591"/>
                </a:lnTo>
                <a:lnTo>
                  <a:pt x="120888" y="120888"/>
                </a:lnTo>
                <a:lnTo>
                  <a:pt x="154591" y="90673"/>
                </a:lnTo>
                <a:lnTo>
                  <a:pt x="191475" y="64257"/>
                </a:lnTo>
                <a:lnTo>
                  <a:pt x="231228" y="41950"/>
                </a:lnTo>
                <a:lnTo>
                  <a:pt x="273542" y="24061"/>
                </a:lnTo>
                <a:lnTo>
                  <a:pt x="318107" y="10900"/>
                </a:lnTo>
                <a:lnTo>
                  <a:pt x="364612" y="2776"/>
                </a:lnTo>
                <a:lnTo>
                  <a:pt x="412750" y="0"/>
                </a:lnTo>
                <a:lnTo>
                  <a:pt x="2130298" y="0"/>
                </a:lnTo>
                <a:lnTo>
                  <a:pt x="2178436" y="2776"/>
                </a:lnTo>
                <a:lnTo>
                  <a:pt x="2224947" y="10900"/>
                </a:lnTo>
                <a:lnTo>
                  <a:pt x="2269520" y="24061"/>
                </a:lnTo>
                <a:lnTo>
                  <a:pt x="2311844" y="41950"/>
                </a:lnTo>
                <a:lnTo>
                  <a:pt x="2351609" y="64257"/>
                </a:lnTo>
                <a:lnTo>
                  <a:pt x="2388506" y="90673"/>
                </a:lnTo>
                <a:lnTo>
                  <a:pt x="2422223" y="120888"/>
                </a:lnTo>
                <a:lnTo>
                  <a:pt x="2452451" y="154591"/>
                </a:lnTo>
                <a:lnTo>
                  <a:pt x="2478880" y="191475"/>
                </a:lnTo>
                <a:lnTo>
                  <a:pt x="2501199" y="231228"/>
                </a:lnTo>
                <a:lnTo>
                  <a:pt x="2519098" y="273542"/>
                </a:lnTo>
                <a:lnTo>
                  <a:pt x="2532267" y="318107"/>
                </a:lnTo>
                <a:lnTo>
                  <a:pt x="2540396" y="364612"/>
                </a:lnTo>
                <a:lnTo>
                  <a:pt x="2543175" y="412750"/>
                </a:lnTo>
                <a:lnTo>
                  <a:pt x="2543175" y="2063673"/>
                </a:lnTo>
                <a:lnTo>
                  <a:pt x="2540396" y="2111811"/>
                </a:lnTo>
                <a:lnTo>
                  <a:pt x="2532267" y="2158317"/>
                </a:lnTo>
                <a:lnTo>
                  <a:pt x="2519098" y="2202882"/>
                </a:lnTo>
                <a:lnTo>
                  <a:pt x="2501199" y="2245197"/>
                </a:lnTo>
                <a:lnTo>
                  <a:pt x="2478880" y="2284952"/>
                </a:lnTo>
                <a:lnTo>
                  <a:pt x="2452451" y="2321836"/>
                </a:lnTo>
                <a:lnTo>
                  <a:pt x="2422223" y="2355542"/>
                </a:lnTo>
                <a:lnTo>
                  <a:pt x="2388506" y="2385757"/>
                </a:lnTo>
                <a:lnTo>
                  <a:pt x="2351609" y="2412174"/>
                </a:lnTo>
                <a:lnTo>
                  <a:pt x="2311844" y="2434483"/>
                </a:lnTo>
                <a:lnTo>
                  <a:pt x="2269520" y="2452373"/>
                </a:lnTo>
                <a:lnTo>
                  <a:pt x="2224947" y="2465535"/>
                </a:lnTo>
                <a:lnTo>
                  <a:pt x="2178436" y="2473659"/>
                </a:lnTo>
                <a:lnTo>
                  <a:pt x="2130298" y="2476436"/>
                </a:lnTo>
                <a:lnTo>
                  <a:pt x="412750" y="2476436"/>
                </a:lnTo>
                <a:lnTo>
                  <a:pt x="364612" y="2473659"/>
                </a:lnTo>
                <a:lnTo>
                  <a:pt x="318107" y="2465535"/>
                </a:lnTo>
                <a:lnTo>
                  <a:pt x="273542" y="2452373"/>
                </a:lnTo>
                <a:lnTo>
                  <a:pt x="231228" y="2434483"/>
                </a:lnTo>
                <a:lnTo>
                  <a:pt x="191475" y="2412174"/>
                </a:lnTo>
                <a:lnTo>
                  <a:pt x="154591" y="2385757"/>
                </a:lnTo>
                <a:lnTo>
                  <a:pt x="120888" y="2355542"/>
                </a:lnTo>
                <a:lnTo>
                  <a:pt x="90673" y="2321836"/>
                </a:lnTo>
                <a:lnTo>
                  <a:pt x="64257" y="2284952"/>
                </a:lnTo>
                <a:lnTo>
                  <a:pt x="41950" y="2245197"/>
                </a:lnTo>
                <a:lnTo>
                  <a:pt x="24061" y="2202882"/>
                </a:lnTo>
                <a:lnTo>
                  <a:pt x="10900" y="2158317"/>
                </a:lnTo>
                <a:lnTo>
                  <a:pt x="2776" y="2111811"/>
                </a:lnTo>
                <a:lnTo>
                  <a:pt x="0" y="2063673"/>
                </a:lnTo>
                <a:lnTo>
                  <a:pt x="0" y="412750"/>
                </a:lnTo>
                <a:close/>
              </a:path>
            </a:pathLst>
          </a:custGeom>
          <a:ln w="25400">
            <a:solidFill>
              <a:srgbClr val="1E1C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234559" y="4270057"/>
            <a:ext cx="711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Поиск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34559" y="4823523"/>
            <a:ext cx="1342390" cy="11201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Эмбединг, поиск ближайших соседей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062037" y="4081526"/>
            <a:ext cx="2553335" cy="2486025"/>
          </a:xfrm>
          <a:custGeom>
            <a:avLst/>
            <a:gdLst/>
            <a:ahLst/>
            <a:cxnLst/>
            <a:rect l="l" t="t" r="r" b="b"/>
            <a:pathLst>
              <a:path w="2553335" h="2486025">
                <a:moveTo>
                  <a:pt x="0" y="414274"/>
                </a:moveTo>
                <a:lnTo>
                  <a:pt x="2787" y="365950"/>
                </a:lnTo>
                <a:lnTo>
                  <a:pt x="10943" y="319266"/>
                </a:lnTo>
                <a:lnTo>
                  <a:pt x="24155" y="274533"/>
                </a:lnTo>
                <a:lnTo>
                  <a:pt x="42114" y="232061"/>
                </a:lnTo>
                <a:lnTo>
                  <a:pt x="64508" y="192161"/>
                </a:lnTo>
                <a:lnTo>
                  <a:pt x="91026" y="155142"/>
                </a:lnTo>
                <a:lnTo>
                  <a:pt x="121358" y="121316"/>
                </a:lnTo>
                <a:lnTo>
                  <a:pt x="155192" y="90993"/>
                </a:lnTo>
                <a:lnTo>
                  <a:pt x="192217" y="64483"/>
                </a:lnTo>
                <a:lnTo>
                  <a:pt x="232123" y="42097"/>
                </a:lnTo>
                <a:lnTo>
                  <a:pt x="274600" y="24145"/>
                </a:lnTo>
                <a:lnTo>
                  <a:pt x="319334" y="10938"/>
                </a:lnTo>
                <a:lnTo>
                  <a:pt x="366017" y="2786"/>
                </a:lnTo>
                <a:lnTo>
                  <a:pt x="414337" y="0"/>
                </a:lnTo>
                <a:lnTo>
                  <a:pt x="2138362" y="0"/>
                </a:lnTo>
                <a:lnTo>
                  <a:pt x="2186687" y="2786"/>
                </a:lnTo>
                <a:lnTo>
                  <a:pt x="2233376" y="10938"/>
                </a:lnTo>
                <a:lnTo>
                  <a:pt x="2278117" y="24145"/>
                </a:lnTo>
                <a:lnTo>
                  <a:pt x="2320599" y="42097"/>
                </a:lnTo>
                <a:lnTo>
                  <a:pt x="2360512" y="64483"/>
                </a:lnTo>
                <a:lnTo>
                  <a:pt x="2397543" y="90993"/>
                </a:lnTo>
                <a:lnTo>
                  <a:pt x="2431383" y="121316"/>
                </a:lnTo>
                <a:lnTo>
                  <a:pt x="2461720" y="155142"/>
                </a:lnTo>
                <a:lnTo>
                  <a:pt x="2488242" y="192161"/>
                </a:lnTo>
                <a:lnTo>
                  <a:pt x="2510640" y="232061"/>
                </a:lnTo>
                <a:lnTo>
                  <a:pt x="2528603" y="274533"/>
                </a:lnTo>
                <a:lnTo>
                  <a:pt x="2541818" y="319266"/>
                </a:lnTo>
                <a:lnTo>
                  <a:pt x="2549975" y="365950"/>
                </a:lnTo>
                <a:lnTo>
                  <a:pt x="2552763" y="414274"/>
                </a:lnTo>
                <a:lnTo>
                  <a:pt x="2552763" y="2071611"/>
                </a:lnTo>
                <a:lnTo>
                  <a:pt x="2549975" y="2119933"/>
                </a:lnTo>
                <a:lnTo>
                  <a:pt x="2541818" y="2166618"/>
                </a:lnTo>
                <a:lnTo>
                  <a:pt x="2528603" y="2211355"/>
                </a:lnTo>
                <a:lnTo>
                  <a:pt x="2510640" y="2253832"/>
                </a:lnTo>
                <a:lnTo>
                  <a:pt x="2488242" y="2293740"/>
                </a:lnTo>
                <a:lnTo>
                  <a:pt x="2461720" y="2330767"/>
                </a:lnTo>
                <a:lnTo>
                  <a:pt x="2431383" y="2364601"/>
                </a:lnTo>
                <a:lnTo>
                  <a:pt x="2397543" y="2394934"/>
                </a:lnTo>
                <a:lnTo>
                  <a:pt x="2360512" y="2421452"/>
                </a:lnTo>
                <a:lnTo>
                  <a:pt x="2320599" y="2443846"/>
                </a:lnTo>
                <a:lnTo>
                  <a:pt x="2278117" y="2461805"/>
                </a:lnTo>
                <a:lnTo>
                  <a:pt x="2233376" y="2475018"/>
                </a:lnTo>
                <a:lnTo>
                  <a:pt x="2186687" y="2483173"/>
                </a:lnTo>
                <a:lnTo>
                  <a:pt x="2138362" y="2485961"/>
                </a:lnTo>
                <a:lnTo>
                  <a:pt x="414337" y="2485961"/>
                </a:lnTo>
                <a:lnTo>
                  <a:pt x="366017" y="2483173"/>
                </a:lnTo>
                <a:lnTo>
                  <a:pt x="319334" y="2475018"/>
                </a:lnTo>
                <a:lnTo>
                  <a:pt x="274600" y="2461805"/>
                </a:lnTo>
                <a:lnTo>
                  <a:pt x="232123" y="2443846"/>
                </a:lnTo>
                <a:lnTo>
                  <a:pt x="192217" y="2421452"/>
                </a:lnTo>
                <a:lnTo>
                  <a:pt x="155192" y="2394934"/>
                </a:lnTo>
                <a:lnTo>
                  <a:pt x="121358" y="2364601"/>
                </a:lnTo>
                <a:lnTo>
                  <a:pt x="91026" y="2330767"/>
                </a:lnTo>
                <a:lnTo>
                  <a:pt x="64508" y="2293740"/>
                </a:lnTo>
                <a:lnTo>
                  <a:pt x="42114" y="2253832"/>
                </a:lnTo>
                <a:lnTo>
                  <a:pt x="24155" y="2211355"/>
                </a:lnTo>
                <a:lnTo>
                  <a:pt x="10943" y="2166618"/>
                </a:lnTo>
                <a:lnTo>
                  <a:pt x="2787" y="2119933"/>
                </a:lnTo>
                <a:lnTo>
                  <a:pt x="0" y="2071611"/>
                </a:lnTo>
                <a:lnTo>
                  <a:pt x="0" y="414274"/>
                </a:lnTo>
                <a:close/>
              </a:path>
            </a:pathLst>
          </a:custGeom>
          <a:ln w="25400">
            <a:solidFill>
              <a:srgbClr val="1E1C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521078" y="4369752"/>
            <a:ext cx="9093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Модель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21078" y="4922837"/>
            <a:ext cx="1624965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10" b="1">
                <a:solidFill>
                  <a:srgbClr val="3E2F50"/>
                </a:solidFill>
                <a:latin typeface="Arial"/>
                <a:cs typeface="Arial"/>
              </a:rPr>
              <a:t>Векторизация текста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786623" y="2348610"/>
            <a:ext cx="705485" cy="76200"/>
          </a:xfrm>
          <a:custGeom>
            <a:avLst/>
            <a:gdLst/>
            <a:ahLst/>
            <a:cxnLst/>
            <a:rect l="l" t="t" r="r" b="b"/>
            <a:pathLst>
              <a:path w="705484" h="76200">
                <a:moveTo>
                  <a:pt x="628523" y="0"/>
                </a:moveTo>
                <a:lnTo>
                  <a:pt x="629284" y="76200"/>
                </a:lnTo>
                <a:lnTo>
                  <a:pt x="694430" y="42917"/>
                </a:lnTo>
                <a:lnTo>
                  <a:pt x="641732" y="42917"/>
                </a:lnTo>
                <a:lnTo>
                  <a:pt x="641659" y="37464"/>
                </a:lnTo>
                <a:lnTo>
                  <a:pt x="641605" y="33392"/>
                </a:lnTo>
                <a:lnTo>
                  <a:pt x="696779" y="33392"/>
                </a:lnTo>
                <a:lnTo>
                  <a:pt x="628523" y="0"/>
                </a:lnTo>
                <a:close/>
              </a:path>
              <a:path w="705484" h="76200">
                <a:moveTo>
                  <a:pt x="628856" y="33392"/>
                </a:moveTo>
                <a:lnTo>
                  <a:pt x="0" y="39242"/>
                </a:lnTo>
                <a:lnTo>
                  <a:pt x="126" y="48767"/>
                </a:lnTo>
                <a:lnTo>
                  <a:pt x="628952" y="42917"/>
                </a:lnTo>
                <a:lnTo>
                  <a:pt x="628856" y="33392"/>
                </a:lnTo>
                <a:close/>
              </a:path>
              <a:path w="705484" h="76200">
                <a:moveTo>
                  <a:pt x="696779" y="33392"/>
                </a:moveTo>
                <a:lnTo>
                  <a:pt x="641605" y="33392"/>
                </a:lnTo>
                <a:lnTo>
                  <a:pt x="641659" y="37464"/>
                </a:lnTo>
                <a:lnTo>
                  <a:pt x="641732" y="42917"/>
                </a:lnTo>
                <a:lnTo>
                  <a:pt x="694430" y="42917"/>
                </a:lnTo>
                <a:lnTo>
                  <a:pt x="705103" y="37464"/>
                </a:lnTo>
                <a:lnTo>
                  <a:pt x="696779" y="3339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522341" y="3595496"/>
            <a:ext cx="915035" cy="488950"/>
          </a:xfrm>
          <a:custGeom>
            <a:avLst/>
            <a:gdLst/>
            <a:ahLst/>
            <a:cxnLst/>
            <a:rect l="l" t="t" r="r" b="b"/>
            <a:pathLst>
              <a:path w="915035" h="488950">
                <a:moveTo>
                  <a:pt x="76200" y="113157"/>
                </a:moveTo>
                <a:lnTo>
                  <a:pt x="69900" y="101600"/>
                </a:lnTo>
                <a:lnTo>
                  <a:pt x="35433" y="38227"/>
                </a:lnTo>
                <a:lnTo>
                  <a:pt x="0" y="115697"/>
                </a:lnTo>
                <a:lnTo>
                  <a:pt x="33324" y="114592"/>
                </a:lnTo>
                <a:lnTo>
                  <a:pt x="46075" y="488061"/>
                </a:lnTo>
                <a:lnTo>
                  <a:pt x="46101" y="488442"/>
                </a:lnTo>
                <a:lnTo>
                  <a:pt x="55626" y="488061"/>
                </a:lnTo>
                <a:lnTo>
                  <a:pt x="42887" y="115697"/>
                </a:lnTo>
                <a:lnTo>
                  <a:pt x="42849" y="114274"/>
                </a:lnTo>
                <a:lnTo>
                  <a:pt x="42418" y="101854"/>
                </a:lnTo>
                <a:lnTo>
                  <a:pt x="42811" y="113157"/>
                </a:lnTo>
                <a:lnTo>
                  <a:pt x="42849" y="114274"/>
                </a:lnTo>
                <a:lnTo>
                  <a:pt x="76200" y="113157"/>
                </a:lnTo>
                <a:close/>
              </a:path>
              <a:path w="915035" h="488950">
                <a:moveTo>
                  <a:pt x="914527" y="348234"/>
                </a:moveTo>
                <a:lnTo>
                  <a:pt x="881202" y="347078"/>
                </a:lnTo>
                <a:lnTo>
                  <a:pt x="893826" y="381"/>
                </a:lnTo>
                <a:lnTo>
                  <a:pt x="884301" y="0"/>
                </a:lnTo>
                <a:lnTo>
                  <a:pt x="871715" y="345567"/>
                </a:lnTo>
                <a:lnTo>
                  <a:pt x="871677" y="346735"/>
                </a:lnTo>
                <a:lnTo>
                  <a:pt x="838327" y="345567"/>
                </a:lnTo>
                <a:lnTo>
                  <a:pt x="873760" y="423037"/>
                </a:lnTo>
                <a:lnTo>
                  <a:pt x="908227" y="359791"/>
                </a:lnTo>
                <a:lnTo>
                  <a:pt x="914527" y="34823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0"/>
              <a:t>Технологический</a:t>
            </a:r>
            <a:r>
              <a:rPr dirty="0" spc="229"/>
              <a:t> </a:t>
            </a:r>
            <a:r>
              <a:rPr dirty="0" spc="65"/>
              <a:t>стек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53744" y="1434147"/>
            <a:ext cx="2118360" cy="42583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25"/>
              </a:spcBef>
            </a:pPr>
            <a:r>
              <a:rPr dirty="0" sz="2750" spc="-10" b="1">
                <a:solidFill>
                  <a:srgbClr val="3E2F50"/>
                </a:solidFill>
                <a:latin typeface="Arial"/>
                <a:cs typeface="Arial"/>
              </a:rPr>
              <a:t>Frontend:</a:t>
            </a:r>
            <a:endParaRPr sz="2750">
              <a:latin typeface="Arial"/>
              <a:cs typeface="Arial"/>
            </a:endParaRPr>
          </a:p>
          <a:p>
            <a:pPr marL="302895" indent="-285750">
              <a:lnSpc>
                <a:spcPct val="100000"/>
              </a:lnSpc>
              <a:spcBef>
                <a:spcPts val="80"/>
              </a:spcBef>
              <a:buFont typeface="Calibri"/>
              <a:buChar char="-"/>
              <a:tabLst>
                <a:tab pos="302895" algn="l"/>
              </a:tabLst>
            </a:pPr>
            <a:r>
              <a:rPr dirty="0" sz="2750" spc="-20" b="1">
                <a:solidFill>
                  <a:srgbClr val="3E2F50"/>
                </a:solidFill>
                <a:latin typeface="Arial"/>
                <a:cs typeface="Arial"/>
              </a:rPr>
              <a:t>Html</a:t>
            </a:r>
            <a:endParaRPr sz="2750">
              <a:latin typeface="Arial"/>
              <a:cs typeface="Arial"/>
            </a:endParaRPr>
          </a:p>
          <a:p>
            <a:pPr marL="302895" indent="-285750">
              <a:lnSpc>
                <a:spcPct val="100000"/>
              </a:lnSpc>
              <a:spcBef>
                <a:spcPts val="80"/>
              </a:spcBef>
              <a:buFont typeface="Calibri"/>
              <a:buChar char="-"/>
              <a:tabLst>
                <a:tab pos="302895" algn="l"/>
              </a:tabLst>
            </a:pPr>
            <a:r>
              <a:rPr dirty="0" sz="2750" spc="-25" b="1">
                <a:solidFill>
                  <a:srgbClr val="3E2F50"/>
                </a:solidFill>
                <a:latin typeface="Arial"/>
                <a:cs typeface="Arial"/>
              </a:rPr>
              <a:t>CSS</a:t>
            </a:r>
            <a:endParaRPr sz="2750">
              <a:latin typeface="Arial"/>
              <a:cs typeface="Arial"/>
            </a:endParaRPr>
          </a:p>
          <a:p>
            <a:pPr marL="302895" indent="-285750">
              <a:lnSpc>
                <a:spcPct val="100000"/>
              </a:lnSpc>
              <a:spcBef>
                <a:spcPts val="80"/>
              </a:spcBef>
              <a:buFont typeface="Calibri"/>
              <a:buChar char="-"/>
              <a:tabLst>
                <a:tab pos="302895" algn="l"/>
              </a:tabLst>
            </a:pPr>
            <a:r>
              <a:rPr dirty="0" sz="2750" spc="-10" b="1">
                <a:solidFill>
                  <a:srgbClr val="3E2F50"/>
                </a:solidFill>
                <a:latin typeface="Arial"/>
                <a:cs typeface="Arial"/>
              </a:rPr>
              <a:t>JavaScript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E2F50"/>
              </a:buClr>
              <a:buFont typeface="Calibri"/>
              <a:buChar char="-"/>
            </a:pP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3E2F50"/>
              </a:buClr>
              <a:buFont typeface="Calibri"/>
              <a:buChar char="-"/>
            </a:pP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750" spc="-10" b="1">
                <a:solidFill>
                  <a:srgbClr val="3E2F50"/>
                </a:solidFill>
                <a:latin typeface="Arial"/>
                <a:cs typeface="Arial"/>
              </a:rPr>
              <a:t>Backend:</a:t>
            </a:r>
            <a:endParaRPr sz="275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"/>
              </a:spcBef>
              <a:buFont typeface="Calibri"/>
              <a:buChar char="-"/>
              <a:tabLst>
                <a:tab pos="298450" algn="l"/>
              </a:tabLst>
            </a:pPr>
            <a:r>
              <a:rPr dirty="0" sz="2750" spc="-10" b="1">
                <a:solidFill>
                  <a:srgbClr val="3E2F50"/>
                </a:solidFill>
                <a:latin typeface="Arial"/>
                <a:cs typeface="Arial"/>
              </a:rPr>
              <a:t>Django</a:t>
            </a:r>
            <a:endParaRPr sz="275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"/>
              </a:spcBef>
              <a:buFont typeface="Calibri"/>
              <a:buChar char="-"/>
              <a:tabLst>
                <a:tab pos="298450" algn="l"/>
              </a:tabLst>
            </a:pPr>
            <a:r>
              <a:rPr dirty="0" sz="2750" spc="-10" b="1">
                <a:solidFill>
                  <a:srgbClr val="3E2F50"/>
                </a:solidFill>
                <a:latin typeface="Arial"/>
                <a:cs typeface="Arial"/>
              </a:rPr>
              <a:t>Python</a:t>
            </a:r>
            <a:endParaRPr sz="275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0"/>
              </a:spcBef>
              <a:buFont typeface="Calibri"/>
              <a:buChar char="-"/>
              <a:tabLst>
                <a:tab pos="298450" algn="l"/>
              </a:tabLst>
            </a:pPr>
            <a:r>
              <a:rPr dirty="0" sz="2750" spc="-10" b="1">
                <a:solidFill>
                  <a:srgbClr val="3E2F50"/>
                </a:solidFill>
                <a:latin typeface="Arial"/>
                <a:cs typeface="Arial"/>
              </a:rPr>
              <a:t>SQLite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9307" y="4048696"/>
            <a:ext cx="4706620" cy="1292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3175">
              <a:lnSpc>
                <a:spcPts val="4970"/>
              </a:lnSpc>
              <a:spcBef>
                <a:spcPts val="130"/>
              </a:spcBef>
            </a:pPr>
            <a:r>
              <a:rPr dirty="0" sz="4400" spc="180" b="1">
                <a:solidFill>
                  <a:srgbClr val="FFFFFF"/>
                </a:solidFill>
                <a:latin typeface="Tahoma"/>
                <a:cs typeface="Tahoma"/>
              </a:rPr>
              <a:t>СПАСИБО</a:t>
            </a:r>
            <a:endParaRPr sz="4400">
              <a:latin typeface="Tahoma"/>
              <a:cs typeface="Tahoma"/>
            </a:endParaRPr>
          </a:p>
          <a:p>
            <a:pPr algn="ctr">
              <a:lnSpc>
                <a:spcPts val="4970"/>
              </a:lnSpc>
            </a:pPr>
            <a:r>
              <a:rPr dirty="0" sz="4400" spc="130" b="1">
                <a:solidFill>
                  <a:srgbClr val="FFFFFF"/>
                </a:solidFill>
                <a:latin typeface="Tahoma"/>
                <a:cs typeface="Tahoma"/>
              </a:rPr>
              <a:t>ЗА</a:t>
            </a:r>
            <a:r>
              <a:rPr dirty="0" sz="4400" spc="2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400" spc="135" b="1">
                <a:solidFill>
                  <a:srgbClr val="FFFFFF"/>
                </a:solidFill>
                <a:latin typeface="Tahoma"/>
                <a:cs typeface="Tahoma"/>
              </a:rPr>
              <a:t>ВНИМАНИЕ!</a:t>
            </a:r>
            <a:endParaRPr sz="4400">
              <a:latin typeface="Tahoma"/>
              <a:cs typeface="Tahom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124075" y="1704975"/>
            <a:ext cx="10067925" cy="2971800"/>
            <a:chOff x="2124075" y="1704975"/>
            <a:chExt cx="10067925" cy="29718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4075" y="1704975"/>
              <a:ext cx="2143125" cy="2133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25" y="2181225"/>
              <a:ext cx="8296275" cy="2495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2025-02-28T20:54:41Z</dcterms:created>
  <dcterms:modified xsi:type="dcterms:W3CDTF">2025-02-28T20:54:41Z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2025-02-28T00:00:00Z</vt:filetime>
  </property>
  <property fmtid="{D5CDD505-2E9C-101B-9397-08002B2CF9AE}" pid="3" name="LastSaved">
    <vt:filetime>2025-02-28T00:00:00Z</vt:filetime>
  </property>
</Properties>
</file>